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0"/>
  </p:notesMasterIdLst>
  <p:handoutMasterIdLst>
    <p:handoutMasterId r:id="rId41"/>
  </p:handoutMasterIdLst>
  <p:sldIdLst>
    <p:sldId id="750" r:id="rId2"/>
    <p:sldId id="973" r:id="rId3"/>
    <p:sldId id="986" r:id="rId4"/>
    <p:sldId id="968" r:id="rId5"/>
    <p:sldId id="909" r:id="rId6"/>
    <p:sldId id="1025" r:id="rId7"/>
    <p:sldId id="1032" r:id="rId8"/>
    <p:sldId id="1026" r:id="rId9"/>
    <p:sldId id="1033" r:id="rId10"/>
    <p:sldId id="903" r:id="rId11"/>
    <p:sldId id="1027" r:id="rId12"/>
    <p:sldId id="940" r:id="rId13"/>
    <p:sldId id="961" r:id="rId14"/>
    <p:sldId id="937" r:id="rId15"/>
    <p:sldId id="945" r:id="rId16"/>
    <p:sldId id="1042" r:id="rId17"/>
    <p:sldId id="1038" r:id="rId18"/>
    <p:sldId id="1039" r:id="rId19"/>
    <p:sldId id="1037" r:id="rId20"/>
    <p:sldId id="1040" r:id="rId21"/>
    <p:sldId id="1035" r:id="rId22"/>
    <p:sldId id="1036" r:id="rId23"/>
    <p:sldId id="980" r:id="rId24"/>
    <p:sldId id="1028" r:id="rId25"/>
    <p:sldId id="1029" r:id="rId26"/>
    <p:sldId id="1030" r:id="rId27"/>
    <p:sldId id="1031" r:id="rId28"/>
    <p:sldId id="1041" r:id="rId29"/>
    <p:sldId id="1019" r:id="rId30"/>
    <p:sldId id="946" r:id="rId31"/>
    <p:sldId id="947" r:id="rId32"/>
    <p:sldId id="948" r:id="rId33"/>
    <p:sldId id="1018" r:id="rId34"/>
    <p:sldId id="953" r:id="rId35"/>
    <p:sldId id="978" r:id="rId36"/>
    <p:sldId id="1043" r:id="rId37"/>
    <p:sldId id="1024" r:id="rId38"/>
    <p:sldId id="786" r:id="rId39"/>
  </p:sldIdLst>
  <p:sldSz cx="9144000" cy="5143500" type="screen16x9"/>
  <p:notesSz cx="6797675" cy="9928225"/>
  <p:custDataLst>
    <p:tags r:id="rId4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978">
          <p15:clr>
            <a:srgbClr val="A4A3A4"/>
          </p15:clr>
        </p15:guide>
        <p15:guide id="2" orient="horz" pos="506">
          <p15:clr>
            <a:srgbClr val="A4A3A4"/>
          </p15:clr>
        </p15:guide>
        <p15:guide id="3" orient="horz" pos="2416">
          <p15:clr>
            <a:srgbClr val="A4A3A4"/>
          </p15:clr>
        </p15:guide>
        <p15:guide id="4" orient="horz" pos="847">
          <p15:clr>
            <a:srgbClr val="A4A3A4"/>
          </p15:clr>
        </p15:guide>
        <p15:guide id="5" orient="horz" pos="1273">
          <p15:clr>
            <a:srgbClr val="A4A3A4"/>
          </p15:clr>
        </p15:guide>
        <p15:guide id="6" orient="horz" pos="3212">
          <p15:clr>
            <a:srgbClr val="A4A3A4"/>
          </p15:clr>
        </p15:guide>
        <p15:guide id="7" orient="horz" pos="3029">
          <p15:clr>
            <a:srgbClr val="A4A3A4"/>
          </p15:clr>
        </p15:guide>
        <p15:guide id="8" orient="horz" pos="2073">
          <p15:clr>
            <a:srgbClr val="A4A3A4"/>
          </p15:clr>
        </p15:guide>
        <p15:guide id="9" orient="horz" pos="1989">
          <p15:clr>
            <a:srgbClr val="A4A3A4"/>
          </p15:clr>
        </p15:guide>
        <p15:guide id="10" pos="344">
          <p15:clr>
            <a:srgbClr val="A4A3A4"/>
          </p15:clr>
        </p15:guide>
        <p15:guide id="11" pos="5416">
          <p15:clr>
            <a:srgbClr val="A4A3A4"/>
          </p15:clr>
        </p15:guide>
        <p15:guide id="12" pos="177">
          <p15:clr>
            <a:srgbClr val="A4A3A4"/>
          </p15:clr>
        </p15:guide>
        <p15:guide id="13" pos="524">
          <p15:clr>
            <a:srgbClr val="A4A3A4"/>
          </p15:clr>
        </p15:guide>
        <p15:guide id="14" pos="4587">
          <p15:clr>
            <a:srgbClr val="A4A3A4"/>
          </p15:clr>
        </p15:guide>
        <p15:guide id="15" pos="5217">
          <p15:clr>
            <a:srgbClr val="A4A3A4"/>
          </p15:clr>
        </p15:guide>
        <p15:guide id="16" pos="4180">
          <p15:clr>
            <a:srgbClr val="A4A3A4"/>
          </p15:clr>
        </p15:guide>
        <p15:guide id="17" pos="290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7" name="Judith Ziajka" initials="JZ" lastIdx="4" clrIdx="7"/>
  <p:cmAuthor id="1" name="Jeffrey Baskin" initials="" lastIdx="2" clrIdx="1"/>
  <p:cmAuthor id="2" name="Bonnie Hupton -X (bohupton - EDITCETERA at Cisco)" initials="BH-(-EaC" lastIdx="3" clrIdx="2"/>
  <p:cmAuthor id="3" name="RR Donnelley" initials="RD" lastIdx="2" clrIdx="3"/>
  <p:cmAuthor id="4" name="Virginia Runion -X (vrunion - EDITCETERA at Cisco)" initials="VR-(-EaC" lastIdx="1" clrIdx="4"/>
  <p:cmAuthor id="5" name="james Alfieri" initials="" lastIdx="1" clrIdx="5"/>
  <p:cmAuthor id="6" name="Shanaz Sarlak" initials="SS"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8000"/>
    <a:srgbClr val="F3BB29"/>
    <a:srgbClr val="800080"/>
    <a:srgbClr val="FFFFFF"/>
    <a:srgbClr val="442D17"/>
    <a:srgbClr val="3D2915"/>
    <a:srgbClr val="286081"/>
    <a:srgbClr val="20160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73" autoAdjust="0"/>
    <p:restoredTop sz="43188" autoAdjust="0"/>
  </p:normalViewPr>
  <p:slideViewPr>
    <p:cSldViewPr snapToGrid="0" showGuides="1">
      <p:cViewPr>
        <p:scale>
          <a:sx n="100" d="100"/>
          <a:sy n="100" d="100"/>
        </p:scale>
        <p:origin x="-1328" y="-1120"/>
      </p:cViewPr>
      <p:guideLst>
        <p:guide orient="horz" pos="2978"/>
        <p:guide orient="horz" pos="506"/>
        <p:guide orient="horz" pos="2416"/>
        <p:guide orient="horz" pos="847"/>
        <p:guide orient="horz" pos="1273"/>
        <p:guide orient="horz" pos="3212"/>
        <p:guide orient="horz" pos="3029"/>
        <p:guide orient="horz" pos="2073"/>
        <p:guide orient="horz" pos="1989"/>
        <p:guide pos="344"/>
        <p:guide pos="5416"/>
        <p:guide pos="177"/>
        <p:guide pos="524"/>
        <p:guide pos="4587"/>
        <p:guide pos="5217"/>
        <p:guide pos="4180"/>
        <p:guide pos="29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5" d="100"/>
          <a:sy n="75" d="100"/>
        </p:scale>
        <p:origin x="2296" y="17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tags" Target="tags/tag1.xml"/><Relationship Id="rId44" Type="http://schemas.openxmlformats.org/officeDocument/2006/relationships/commentAuthors" Target="commentAuthors.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A76DE-B006-9F4A-A2F4-DF0652BEE2DE}" type="doc">
      <dgm:prSet loTypeId="urn:microsoft.com/office/officeart/2005/8/layout/lProcess2" loCatId="list" qsTypeId="urn:microsoft.com/office/officeart/2005/8/quickstyle/simple1" qsCatId="simple" csTypeId="urn:microsoft.com/office/officeart/2005/8/colors/accent4_2" csCatId="accent4" phldr="1"/>
      <dgm:spPr/>
      <dgm:t>
        <a:bodyPr/>
        <a:lstStyle/>
        <a:p>
          <a:endParaRPr lang="en-US"/>
        </a:p>
      </dgm:t>
    </dgm:pt>
    <dgm:pt modelId="{45F5C923-A662-CB40-8F48-8D8C78A53885}">
      <dgm:prSet/>
      <dgm:spPr/>
      <dgm:t>
        <a:bodyPr/>
        <a:lstStyle/>
        <a:p>
          <a:pPr rtl="0"/>
          <a:r>
            <a:rPr lang="en-US" dirty="0" smtClean="0"/>
            <a:t>Manual Network Change Request</a:t>
          </a:r>
          <a:endParaRPr lang="en-US" dirty="0"/>
        </a:p>
      </dgm:t>
    </dgm:pt>
    <dgm:pt modelId="{99C6613F-5710-3C4E-B8C9-D4D88DFCA3B0}" type="parTrans" cxnId="{60D8845D-6183-8A40-B7DE-08C22399C43B}">
      <dgm:prSet/>
      <dgm:spPr/>
      <dgm:t>
        <a:bodyPr/>
        <a:lstStyle/>
        <a:p>
          <a:endParaRPr lang="en-US"/>
        </a:p>
      </dgm:t>
    </dgm:pt>
    <dgm:pt modelId="{B3E08831-4F52-1349-9C7A-340B46F055CC}" type="sibTrans" cxnId="{60D8845D-6183-8A40-B7DE-08C22399C43B}">
      <dgm:prSet/>
      <dgm:spPr/>
      <dgm:t>
        <a:bodyPr/>
        <a:lstStyle/>
        <a:p>
          <a:endParaRPr lang="en-US"/>
        </a:p>
      </dgm:t>
    </dgm:pt>
    <dgm:pt modelId="{371E23A2-6963-9A4C-8F23-12A1D6B2901B}">
      <dgm:prSet/>
      <dgm:spPr/>
      <dgm:t>
        <a:bodyPr/>
        <a:lstStyle/>
        <a:p>
          <a:pPr rtl="0"/>
          <a:r>
            <a:rPr lang="en-US" dirty="0" smtClean="0"/>
            <a:t>IP Configuration</a:t>
          </a:r>
          <a:endParaRPr lang="en-US" dirty="0"/>
        </a:p>
      </dgm:t>
    </dgm:pt>
    <dgm:pt modelId="{EE7830B4-E9DE-3140-90ED-69050AC546C0}" type="parTrans" cxnId="{C81D8FDA-7E8A-3D47-A482-79976912CEEE}">
      <dgm:prSet/>
      <dgm:spPr/>
      <dgm:t>
        <a:bodyPr/>
        <a:lstStyle/>
        <a:p>
          <a:endParaRPr lang="en-US"/>
        </a:p>
      </dgm:t>
    </dgm:pt>
    <dgm:pt modelId="{59A921FC-973E-654C-9865-B3FCC9111011}" type="sibTrans" cxnId="{C81D8FDA-7E8A-3D47-A482-79976912CEEE}">
      <dgm:prSet/>
      <dgm:spPr/>
      <dgm:t>
        <a:bodyPr/>
        <a:lstStyle/>
        <a:p>
          <a:endParaRPr lang="en-US"/>
        </a:p>
      </dgm:t>
    </dgm:pt>
    <dgm:pt modelId="{D72A68A0-CB3D-974D-A0AD-B3223B779DC6}">
      <dgm:prSet/>
      <dgm:spPr/>
      <dgm:t>
        <a:bodyPr/>
        <a:lstStyle/>
        <a:p>
          <a:pPr rtl="0"/>
          <a:r>
            <a:rPr lang="en-US" dirty="0" smtClean="0"/>
            <a:t>Firewall Configuration</a:t>
          </a:r>
          <a:endParaRPr lang="en-US" dirty="0"/>
        </a:p>
      </dgm:t>
    </dgm:pt>
    <dgm:pt modelId="{9EB0B29F-E04F-BA49-9073-67F16C011103}" type="parTrans" cxnId="{B3CF42B8-D16D-8B4B-B902-B155E590387C}">
      <dgm:prSet/>
      <dgm:spPr/>
      <dgm:t>
        <a:bodyPr/>
        <a:lstStyle/>
        <a:p>
          <a:endParaRPr lang="en-US"/>
        </a:p>
      </dgm:t>
    </dgm:pt>
    <dgm:pt modelId="{DA9BAC00-AA12-C14D-9589-2367464F7ECA}" type="sibTrans" cxnId="{B3CF42B8-D16D-8B4B-B902-B155E590387C}">
      <dgm:prSet/>
      <dgm:spPr/>
      <dgm:t>
        <a:bodyPr/>
        <a:lstStyle/>
        <a:p>
          <a:endParaRPr lang="en-US"/>
        </a:p>
      </dgm:t>
    </dgm:pt>
    <dgm:pt modelId="{BBC50445-EF8D-E845-AD9D-D6139F951901}">
      <dgm:prSet/>
      <dgm:spPr/>
      <dgm:t>
        <a:bodyPr/>
        <a:lstStyle/>
        <a:p>
          <a:pPr rtl="0"/>
          <a:r>
            <a:rPr lang="en-US" dirty="0" smtClean="0"/>
            <a:t>VLAN configuration</a:t>
          </a:r>
          <a:endParaRPr lang="en-US" dirty="0"/>
        </a:p>
      </dgm:t>
    </dgm:pt>
    <dgm:pt modelId="{644AA1A5-189B-7C47-BAC3-FBE20D8EAAA4}" type="parTrans" cxnId="{BB0AFA6B-F548-8349-8840-EF3235DF39E1}">
      <dgm:prSet/>
      <dgm:spPr/>
      <dgm:t>
        <a:bodyPr/>
        <a:lstStyle/>
        <a:p>
          <a:endParaRPr lang="en-US"/>
        </a:p>
      </dgm:t>
    </dgm:pt>
    <dgm:pt modelId="{45B5A86E-1C5B-3C44-B727-234DFF693AD0}" type="sibTrans" cxnId="{BB0AFA6B-F548-8349-8840-EF3235DF39E1}">
      <dgm:prSet/>
      <dgm:spPr/>
      <dgm:t>
        <a:bodyPr/>
        <a:lstStyle/>
        <a:p>
          <a:endParaRPr lang="en-US"/>
        </a:p>
      </dgm:t>
    </dgm:pt>
    <dgm:pt modelId="{6AFFE90A-F5A6-934C-A726-F81F231D006F}" type="pres">
      <dgm:prSet presAssocID="{5BFA76DE-B006-9F4A-A2F4-DF0652BEE2DE}" presName="theList" presStyleCnt="0">
        <dgm:presLayoutVars>
          <dgm:dir/>
          <dgm:animLvl val="lvl"/>
          <dgm:resizeHandles val="exact"/>
        </dgm:presLayoutVars>
      </dgm:prSet>
      <dgm:spPr/>
      <dgm:t>
        <a:bodyPr/>
        <a:lstStyle/>
        <a:p>
          <a:endParaRPr lang="en-US"/>
        </a:p>
      </dgm:t>
    </dgm:pt>
    <dgm:pt modelId="{70564BA9-2D90-1C42-87CB-6F19D8A7953B}" type="pres">
      <dgm:prSet presAssocID="{45F5C923-A662-CB40-8F48-8D8C78A53885}" presName="compNode" presStyleCnt="0"/>
      <dgm:spPr/>
      <dgm:t>
        <a:bodyPr/>
        <a:lstStyle/>
        <a:p>
          <a:endParaRPr lang="en-US"/>
        </a:p>
      </dgm:t>
    </dgm:pt>
    <dgm:pt modelId="{4230CBBF-442C-A547-AACF-E5642CB914A6}" type="pres">
      <dgm:prSet presAssocID="{45F5C923-A662-CB40-8F48-8D8C78A53885}" presName="aNode" presStyleLbl="bgShp" presStyleIdx="0" presStyleCnt="1"/>
      <dgm:spPr/>
      <dgm:t>
        <a:bodyPr/>
        <a:lstStyle/>
        <a:p>
          <a:endParaRPr lang="en-US"/>
        </a:p>
      </dgm:t>
    </dgm:pt>
    <dgm:pt modelId="{CD2EA2AF-56AD-9142-8184-7939C40E0EFC}" type="pres">
      <dgm:prSet presAssocID="{45F5C923-A662-CB40-8F48-8D8C78A53885}" presName="textNode" presStyleLbl="bgShp" presStyleIdx="0" presStyleCnt="1"/>
      <dgm:spPr/>
      <dgm:t>
        <a:bodyPr/>
        <a:lstStyle/>
        <a:p>
          <a:endParaRPr lang="en-US"/>
        </a:p>
      </dgm:t>
    </dgm:pt>
    <dgm:pt modelId="{81D2D28F-F035-D440-BFD1-6EA59D97D158}" type="pres">
      <dgm:prSet presAssocID="{45F5C923-A662-CB40-8F48-8D8C78A53885}" presName="compChildNode" presStyleCnt="0"/>
      <dgm:spPr/>
      <dgm:t>
        <a:bodyPr/>
        <a:lstStyle/>
        <a:p>
          <a:endParaRPr lang="en-US"/>
        </a:p>
      </dgm:t>
    </dgm:pt>
    <dgm:pt modelId="{52E23624-C1D5-0B46-A2AF-E713B14F595C}" type="pres">
      <dgm:prSet presAssocID="{45F5C923-A662-CB40-8F48-8D8C78A53885}" presName="theInnerList" presStyleCnt="0"/>
      <dgm:spPr/>
      <dgm:t>
        <a:bodyPr/>
        <a:lstStyle/>
        <a:p>
          <a:endParaRPr lang="en-US"/>
        </a:p>
      </dgm:t>
    </dgm:pt>
    <dgm:pt modelId="{0F3AD0B8-D9B0-574A-B345-A5C24572BBBE}" type="pres">
      <dgm:prSet presAssocID="{BBC50445-EF8D-E845-AD9D-D6139F951901}" presName="childNode" presStyleLbl="node1" presStyleIdx="0" presStyleCnt="3">
        <dgm:presLayoutVars>
          <dgm:bulletEnabled val="1"/>
        </dgm:presLayoutVars>
      </dgm:prSet>
      <dgm:spPr/>
      <dgm:t>
        <a:bodyPr/>
        <a:lstStyle/>
        <a:p>
          <a:endParaRPr lang="en-US"/>
        </a:p>
      </dgm:t>
    </dgm:pt>
    <dgm:pt modelId="{628157B4-103D-9140-B9D5-DEEF09A57EED}" type="pres">
      <dgm:prSet presAssocID="{BBC50445-EF8D-E845-AD9D-D6139F951901}" presName="aSpace2" presStyleCnt="0"/>
      <dgm:spPr/>
      <dgm:t>
        <a:bodyPr/>
        <a:lstStyle/>
        <a:p>
          <a:endParaRPr lang="en-US"/>
        </a:p>
      </dgm:t>
    </dgm:pt>
    <dgm:pt modelId="{0D9DCAC3-6F78-EC4A-B617-A066CECBB045}" type="pres">
      <dgm:prSet presAssocID="{371E23A2-6963-9A4C-8F23-12A1D6B2901B}" presName="childNode" presStyleLbl="node1" presStyleIdx="1" presStyleCnt="3">
        <dgm:presLayoutVars>
          <dgm:bulletEnabled val="1"/>
        </dgm:presLayoutVars>
      </dgm:prSet>
      <dgm:spPr/>
      <dgm:t>
        <a:bodyPr/>
        <a:lstStyle/>
        <a:p>
          <a:endParaRPr lang="en-US"/>
        </a:p>
      </dgm:t>
    </dgm:pt>
    <dgm:pt modelId="{2488FF2A-990B-AF45-A1EB-D8F6BD4777D3}" type="pres">
      <dgm:prSet presAssocID="{371E23A2-6963-9A4C-8F23-12A1D6B2901B}" presName="aSpace2" presStyleCnt="0"/>
      <dgm:spPr/>
      <dgm:t>
        <a:bodyPr/>
        <a:lstStyle/>
        <a:p>
          <a:endParaRPr lang="en-US"/>
        </a:p>
      </dgm:t>
    </dgm:pt>
    <dgm:pt modelId="{DA8A7087-5434-C044-B66D-A5C3AED132E7}" type="pres">
      <dgm:prSet presAssocID="{D72A68A0-CB3D-974D-A0AD-B3223B779DC6}" presName="childNode" presStyleLbl="node1" presStyleIdx="2" presStyleCnt="3">
        <dgm:presLayoutVars>
          <dgm:bulletEnabled val="1"/>
        </dgm:presLayoutVars>
      </dgm:prSet>
      <dgm:spPr/>
      <dgm:t>
        <a:bodyPr/>
        <a:lstStyle/>
        <a:p>
          <a:endParaRPr lang="en-US"/>
        </a:p>
      </dgm:t>
    </dgm:pt>
  </dgm:ptLst>
  <dgm:cxnLst>
    <dgm:cxn modelId="{BB0AFA6B-F548-8349-8840-EF3235DF39E1}" srcId="{45F5C923-A662-CB40-8F48-8D8C78A53885}" destId="{BBC50445-EF8D-E845-AD9D-D6139F951901}" srcOrd="0" destOrd="0" parTransId="{644AA1A5-189B-7C47-BAC3-FBE20D8EAAA4}" sibTransId="{45B5A86E-1C5B-3C44-B727-234DFF693AD0}"/>
    <dgm:cxn modelId="{43257E26-BF61-1749-8D0C-4AE747D906B7}" type="presOf" srcId="{5BFA76DE-B006-9F4A-A2F4-DF0652BEE2DE}" destId="{6AFFE90A-F5A6-934C-A726-F81F231D006F}" srcOrd="0" destOrd="0" presId="urn:microsoft.com/office/officeart/2005/8/layout/lProcess2"/>
    <dgm:cxn modelId="{B3CF42B8-D16D-8B4B-B902-B155E590387C}" srcId="{45F5C923-A662-CB40-8F48-8D8C78A53885}" destId="{D72A68A0-CB3D-974D-A0AD-B3223B779DC6}" srcOrd="2" destOrd="0" parTransId="{9EB0B29F-E04F-BA49-9073-67F16C011103}" sibTransId="{DA9BAC00-AA12-C14D-9589-2367464F7ECA}"/>
    <dgm:cxn modelId="{CD82E681-0807-8147-AE30-4BAB83AEA567}" type="presOf" srcId="{45F5C923-A662-CB40-8F48-8D8C78A53885}" destId="{CD2EA2AF-56AD-9142-8184-7939C40E0EFC}" srcOrd="1" destOrd="0" presId="urn:microsoft.com/office/officeart/2005/8/layout/lProcess2"/>
    <dgm:cxn modelId="{60D8845D-6183-8A40-B7DE-08C22399C43B}" srcId="{5BFA76DE-B006-9F4A-A2F4-DF0652BEE2DE}" destId="{45F5C923-A662-CB40-8F48-8D8C78A53885}" srcOrd="0" destOrd="0" parTransId="{99C6613F-5710-3C4E-B8C9-D4D88DFCA3B0}" sibTransId="{B3E08831-4F52-1349-9C7A-340B46F055CC}"/>
    <dgm:cxn modelId="{3AE38E46-4697-E340-8514-70764088BC52}" type="presOf" srcId="{D72A68A0-CB3D-974D-A0AD-B3223B779DC6}" destId="{DA8A7087-5434-C044-B66D-A5C3AED132E7}" srcOrd="0" destOrd="0" presId="urn:microsoft.com/office/officeart/2005/8/layout/lProcess2"/>
    <dgm:cxn modelId="{77DFFF46-67B8-F445-9358-5F878CC8AECA}" type="presOf" srcId="{45F5C923-A662-CB40-8F48-8D8C78A53885}" destId="{4230CBBF-442C-A547-AACF-E5642CB914A6}" srcOrd="0" destOrd="0" presId="urn:microsoft.com/office/officeart/2005/8/layout/lProcess2"/>
    <dgm:cxn modelId="{638F2204-B14E-CF47-852E-E0515495373D}" type="presOf" srcId="{371E23A2-6963-9A4C-8F23-12A1D6B2901B}" destId="{0D9DCAC3-6F78-EC4A-B617-A066CECBB045}" srcOrd="0" destOrd="0" presId="urn:microsoft.com/office/officeart/2005/8/layout/lProcess2"/>
    <dgm:cxn modelId="{04AF3DA3-D813-D345-B301-065A2A4C0DF5}" type="presOf" srcId="{BBC50445-EF8D-E845-AD9D-D6139F951901}" destId="{0F3AD0B8-D9B0-574A-B345-A5C24572BBBE}" srcOrd="0" destOrd="0" presId="urn:microsoft.com/office/officeart/2005/8/layout/lProcess2"/>
    <dgm:cxn modelId="{C81D8FDA-7E8A-3D47-A482-79976912CEEE}" srcId="{45F5C923-A662-CB40-8F48-8D8C78A53885}" destId="{371E23A2-6963-9A4C-8F23-12A1D6B2901B}" srcOrd="1" destOrd="0" parTransId="{EE7830B4-E9DE-3140-90ED-69050AC546C0}" sibTransId="{59A921FC-973E-654C-9865-B3FCC9111011}"/>
    <dgm:cxn modelId="{A32902DA-A24C-A145-A197-F91A673831E3}" type="presParOf" srcId="{6AFFE90A-F5A6-934C-A726-F81F231D006F}" destId="{70564BA9-2D90-1C42-87CB-6F19D8A7953B}" srcOrd="0" destOrd="0" presId="urn:microsoft.com/office/officeart/2005/8/layout/lProcess2"/>
    <dgm:cxn modelId="{BDF50737-C03C-134A-9B28-0D2314B1E03A}" type="presParOf" srcId="{70564BA9-2D90-1C42-87CB-6F19D8A7953B}" destId="{4230CBBF-442C-A547-AACF-E5642CB914A6}" srcOrd="0" destOrd="0" presId="urn:microsoft.com/office/officeart/2005/8/layout/lProcess2"/>
    <dgm:cxn modelId="{89CCEB2E-41A8-5845-A276-B636DB19EE8D}" type="presParOf" srcId="{70564BA9-2D90-1C42-87CB-6F19D8A7953B}" destId="{CD2EA2AF-56AD-9142-8184-7939C40E0EFC}" srcOrd="1" destOrd="0" presId="urn:microsoft.com/office/officeart/2005/8/layout/lProcess2"/>
    <dgm:cxn modelId="{1CE9E3BF-E6BA-C748-A49B-4A9BAC40EEB8}" type="presParOf" srcId="{70564BA9-2D90-1C42-87CB-6F19D8A7953B}" destId="{81D2D28F-F035-D440-BFD1-6EA59D97D158}" srcOrd="2" destOrd="0" presId="urn:microsoft.com/office/officeart/2005/8/layout/lProcess2"/>
    <dgm:cxn modelId="{98FEE8FE-9AC7-7643-BB31-B12542C42AB2}" type="presParOf" srcId="{81D2D28F-F035-D440-BFD1-6EA59D97D158}" destId="{52E23624-C1D5-0B46-A2AF-E713B14F595C}" srcOrd="0" destOrd="0" presId="urn:microsoft.com/office/officeart/2005/8/layout/lProcess2"/>
    <dgm:cxn modelId="{3D03FE3F-C2CF-9C46-9E58-10231139A64F}" type="presParOf" srcId="{52E23624-C1D5-0B46-A2AF-E713B14F595C}" destId="{0F3AD0B8-D9B0-574A-B345-A5C24572BBBE}" srcOrd="0" destOrd="0" presId="urn:microsoft.com/office/officeart/2005/8/layout/lProcess2"/>
    <dgm:cxn modelId="{7CE4B052-E6D6-8743-B640-671734524DB9}" type="presParOf" srcId="{52E23624-C1D5-0B46-A2AF-E713B14F595C}" destId="{628157B4-103D-9140-B9D5-DEEF09A57EED}" srcOrd="1" destOrd="0" presId="urn:microsoft.com/office/officeart/2005/8/layout/lProcess2"/>
    <dgm:cxn modelId="{D806A09F-6C64-C949-95DA-BCA9AF947E65}" type="presParOf" srcId="{52E23624-C1D5-0B46-A2AF-E713B14F595C}" destId="{0D9DCAC3-6F78-EC4A-B617-A066CECBB045}" srcOrd="2" destOrd="0" presId="urn:microsoft.com/office/officeart/2005/8/layout/lProcess2"/>
    <dgm:cxn modelId="{4225CD92-2411-6945-8ACA-350679E542D9}" type="presParOf" srcId="{52E23624-C1D5-0B46-A2AF-E713B14F595C}" destId="{2488FF2A-990B-AF45-A1EB-D8F6BD4777D3}" srcOrd="3" destOrd="0" presId="urn:microsoft.com/office/officeart/2005/8/layout/lProcess2"/>
    <dgm:cxn modelId="{9F60DB6E-8951-654B-8399-34C9EFCF572D}" type="presParOf" srcId="{52E23624-C1D5-0B46-A2AF-E713B14F595C}" destId="{DA8A7087-5434-C044-B66D-A5C3AED132E7}"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A76DE-B006-9F4A-A2F4-DF0652BEE2DE}" type="doc">
      <dgm:prSet loTypeId="urn:microsoft.com/office/officeart/2005/8/layout/lProcess2" loCatId="list" qsTypeId="urn:microsoft.com/office/officeart/2005/8/quickstyle/simple2" qsCatId="simple" csTypeId="urn:microsoft.com/office/officeart/2005/8/colors/accent3_2" csCatId="accent3" phldr="1"/>
      <dgm:spPr/>
      <dgm:t>
        <a:bodyPr/>
        <a:lstStyle/>
        <a:p>
          <a:endParaRPr lang="en-US"/>
        </a:p>
      </dgm:t>
    </dgm:pt>
    <dgm:pt modelId="{45F5C923-A662-CB40-8F48-8D8C78A53885}">
      <dgm:prSet/>
      <dgm:spPr/>
      <dgm:t>
        <a:bodyPr/>
        <a:lstStyle/>
        <a:p>
          <a:pPr rtl="0"/>
          <a:r>
            <a:rPr lang="en-US" dirty="0" smtClean="0"/>
            <a:t>Automated Compute Request</a:t>
          </a:r>
          <a:endParaRPr lang="en-US" dirty="0"/>
        </a:p>
      </dgm:t>
    </dgm:pt>
    <dgm:pt modelId="{99C6613F-5710-3C4E-B8C9-D4D88DFCA3B0}" type="parTrans" cxnId="{60D8845D-6183-8A40-B7DE-08C22399C43B}">
      <dgm:prSet/>
      <dgm:spPr/>
      <dgm:t>
        <a:bodyPr/>
        <a:lstStyle/>
        <a:p>
          <a:endParaRPr lang="en-US"/>
        </a:p>
      </dgm:t>
    </dgm:pt>
    <dgm:pt modelId="{B3E08831-4F52-1349-9C7A-340B46F055CC}" type="sibTrans" cxnId="{60D8845D-6183-8A40-B7DE-08C22399C43B}">
      <dgm:prSet/>
      <dgm:spPr/>
      <dgm:t>
        <a:bodyPr/>
        <a:lstStyle/>
        <a:p>
          <a:endParaRPr lang="en-US"/>
        </a:p>
      </dgm:t>
    </dgm:pt>
    <dgm:pt modelId="{BBC50445-EF8D-E845-AD9D-D6139F951901}">
      <dgm:prSet/>
      <dgm:spPr/>
      <dgm:t>
        <a:bodyPr/>
        <a:lstStyle/>
        <a:p>
          <a:pPr rtl="0"/>
          <a:r>
            <a:rPr lang="en-US" dirty="0" smtClean="0"/>
            <a:t>Virtualized Compute</a:t>
          </a:r>
          <a:endParaRPr lang="en-US" dirty="0"/>
        </a:p>
      </dgm:t>
    </dgm:pt>
    <dgm:pt modelId="{644AA1A5-189B-7C47-BAC3-FBE20D8EAAA4}" type="parTrans" cxnId="{BB0AFA6B-F548-8349-8840-EF3235DF39E1}">
      <dgm:prSet/>
      <dgm:spPr/>
      <dgm:t>
        <a:bodyPr/>
        <a:lstStyle/>
        <a:p>
          <a:endParaRPr lang="en-US"/>
        </a:p>
      </dgm:t>
    </dgm:pt>
    <dgm:pt modelId="{45B5A86E-1C5B-3C44-B727-234DFF693AD0}" type="sibTrans" cxnId="{BB0AFA6B-F548-8349-8840-EF3235DF39E1}">
      <dgm:prSet/>
      <dgm:spPr/>
      <dgm:t>
        <a:bodyPr/>
        <a:lstStyle/>
        <a:p>
          <a:endParaRPr lang="en-US"/>
        </a:p>
      </dgm:t>
    </dgm:pt>
    <dgm:pt modelId="{371E23A2-6963-9A4C-8F23-12A1D6B2901B}">
      <dgm:prSet/>
      <dgm:spPr/>
      <dgm:t>
        <a:bodyPr/>
        <a:lstStyle/>
        <a:p>
          <a:pPr rtl="0"/>
          <a:r>
            <a:rPr lang="en-US" dirty="0" smtClean="0"/>
            <a:t>Auto Instantiation</a:t>
          </a:r>
          <a:endParaRPr lang="en-US" dirty="0"/>
        </a:p>
      </dgm:t>
    </dgm:pt>
    <dgm:pt modelId="{59A921FC-973E-654C-9865-B3FCC9111011}" type="sibTrans" cxnId="{C81D8FDA-7E8A-3D47-A482-79976912CEEE}">
      <dgm:prSet/>
      <dgm:spPr/>
      <dgm:t>
        <a:bodyPr/>
        <a:lstStyle/>
        <a:p>
          <a:endParaRPr lang="en-US"/>
        </a:p>
      </dgm:t>
    </dgm:pt>
    <dgm:pt modelId="{EE7830B4-E9DE-3140-90ED-69050AC546C0}" type="parTrans" cxnId="{C81D8FDA-7E8A-3D47-A482-79976912CEEE}">
      <dgm:prSet/>
      <dgm:spPr/>
      <dgm:t>
        <a:bodyPr/>
        <a:lstStyle/>
        <a:p>
          <a:endParaRPr lang="en-US"/>
        </a:p>
      </dgm:t>
    </dgm:pt>
    <dgm:pt modelId="{6AFFE90A-F5A6-934C-A726-F81F231D006F}" type="pres">
      <dgm:prSet presAssocID="{5BFA76DE-B006-9F4A-A2F4-DF0652BEE2DE}" presName="theList" presStyleCnt="0">
        <dgm:presLayoutVars>
          <dgm:dir/>
          <dgm:animLvl val="lvl"/>
          <dgm:resizeHandles val="exact"/>
        </dgm:presLayoutVars>
      </dgm:prSet>
      <dgm:spPr/>
      <dgm:t>
        <a:bodyPr/>
        <a:lstStyle/>
        <a:p>
          <a:endParaRPr lang="en-US"/>
        </a:p>
      </dgm:t>
    </dgm:pt>
    <dgm:pt modelId="{70564BA9-2D90-1C42-87CB-6F19D8A7953B}" type="pres">
      <dgm:prSet presAssocID="{45F5C923-A662-CB40-8F48-8D8C78A53885}" presName="compNode" presStyleCnt="0"/>
      <dgm:spPr/>
      <dgm:t>
        <a:bodyPr/>
        <a:lstStyle/>
        <a:p>
          <a:endParaRPr lang="en-US"/>
        </a:p>
      </dgm:t>
    </dgm:pt>
    <dgm:pt modelId="{4230CBBF-442C-A547-AACF-E5642CB914A6}" type="pres">
      <dgm:prSet presAssocID="{45F5C923-A662-CB40-8F48-8D8C78A53885}" presName="aNode" presStyleLbl="bgShp" presStyleIdx="0" presStyleCnt="1"/>
      <dgm:spPr/>
      <dgm:t>
        <a:bodyPr/>
        <a:lstStyle/>
        <a:p>
          <a:endParaRPr lang="en-US"/>
        </a:p>
      </dgm:t>
    </dgm:pt>
    <dgm:pt modelId="{CD2EA2AF-56AD-9142-8184-7939C40E0EFC}" type="pres">
      <dgm:prSet presAssocID="{45F5C923-A662-CB40-8F48-8D8C78A53885}" presName="textNode" presStyleLbl="bgShp" presStyleIdx="0" presStyleCnt="1"/>
      <dgm:spPr/>
      <dgm:t>
        <a:bodyPr/>
        <a:lstStyle/>
        <a:p>
          <a:endParaRPr lang="en-US"/>
        </a:p>
      </dgm:t>
    </dgm:pt>
    <dgm:pt modelId="{81D2D28F-F035-D440-BFD1-6EA59D97D158}" type="pres">
      <dgm:prSet presAssocID="{45F5C923-A662-CB40-8F48-8D8C78A53885}" presName="compChildNode" presStyleCnt="0"/>
      <dgm:spPr/>
      <dgm:t>
        <a:bodyPr/>
        <a:lstStyle/>
        <a:p>
          <a:endParaRPr lang="en-US"/>
        </a:p>
      </dgm:t>
    </dgm:pt>
    <dgm:pt modelId="{52E23624-C1D5-0B46-A2AF-E713B14F595C}" type="pres">
      <dgm:prSet presAssocID="{45F5C923-A662-CB40-8F48-8D8C78A53885}" presName="theInnerList" presStyleCnt="0"/>
      <dgm:spPr/>
      <dgm:t>
        <a:bodyPr/>
        <a:lstStyle/>
        <a:p>
          <a:endParaRPr lang="en-US"/>
        </a:p>
      </dgm:t>
    </dgm:pt>
    <dgm:pt modelId="{0F3AD0B8-D9B0-574A-B345-A5C24572BBBE}" type="pres">
      <dgm:prSet presAssocID="{BBC50445-EF8D-E845-AD9D-D6139F951901}" presName="childNode" presStyleLbl="node1" presStyleIdx="0" presStyleCnt="2">
        <dgm:presLayoutVars>
          <dgm:bulletEnabled val="1"/>
        </dgm:presLayoutVars>
      </dgm:prSet>
      <dgm:spPr/>
      <dgm:t>
        <a:bodyPr/>
        <a:lstStyle/>
        <a:p>
          <a:endParaRPr lang="en-US"/>
        </a:p>
      </dgm:t>
    </dgm:pt>
    <dgm:pt modelId="{628157B4-103D-9140-B9D5-DEEF09A57EED}" type="pres">
      <dgm:prSet presAssocID="{BBC50445-EF8D-E845-AD9D-D6139F951901}" presName="aSpace2" presStyleCnt="0"/>
      <dgm:spPr/>
      <dgm:t>
        <a:bodyPr/>
        <a:lstStyle/>
        <a:p>
          <a:endParaRPr lang="en-US"/>
        </a:p>
      </dgm:t>
    </dgm:pt>
    <dgm:pt modelId="{0D9DCAC3-6F78-EC4A-B617-A066CECBB045}" type="pres">
      <dgm:prSet presAssocID="{371E23A2-6963-9A4C-8F23-12A1D6B2901B}" presName="childNode" presStyleLbl="node1" presStyleIdx="1" presStyleCnt="2">
        <dgm:presLayoutVars>
          <dgm:bulletEnabled val="1"/>
        </dgm:presLayoutVars>
      </dgm:prSet>
      <dgm:spPr/>
      <dgm:t>
        <a:bodyPr/>
        <a:lstStyle/>
        <a:p>
          <a:endParaRPr lang="en-US"/>
        </a:p>
      </dgm:t>
    </dgm:pt>
  </dgm:ptLst>
  <dgm:cxnLst>
    <dgm:cxn modelId="{BB0AFA6B-F548-8349-8840-EF3235DF39E1}" srcId="{45F5C923-A662-CB40-8F48-8D8C78A53885}" destId="{BBC50445-EF8D-E845-AD9D-D6139F951901}" srcOrd="0" destOrd="0" parTransId="{644AA1A5-189B-7C47-BAC3-FBE20D8EAAA4}" sibTransId="{45B5A86E-1C5B-3C44-B727-234DFF693AD0}"/>
    <dgm:cxn modelId="{032CC475-4F0D-5A47-A3A5-CEFAD3A48BC1}" type="presOf" srcId="{5BFA76DE-B006-9F4A-A2F4-DF0652BEE2DE}" destId="{6AFFE90A-F5A6-934C-A726-F81F231D006F}" srcOrd="0" destOrd="0" presId="urn:microsoft.com/office/officeart/2005/8/layout/lProcess2"/>
    <dgm:cxn modelId="{48858089-9424-5E44-8EC8-2E44ABFC2614}" type="presOf" srcId="{45F5C923-A662-CB40-8F48-8D8C78A53885}" destId="{CD2EA2AF-56AD-9142-8184-7939C40E0EFC}" srcOrd="1" destOrd="0" presId="urn:microsoft.com/office/officeart/2005/8/layout/lProcess2"/>
    <dgm:cxn modelId="{60D8845D-6183-8A40-B7DE-08C22399C43B}" srcId="{5BFA76DE-B006-9F4A-A2F4-DF0652BEE2DE}" destId="{45F5C923-A662-CB40-8F48-8D8C78A53885}" srcOrd="0" destOrd="0" parTransId="{99C6613F-5710-3C4E-B8C9-D4D88DFCA3B0}" sibTransId="{B3E08831-4F52-1349-9C7A-340B46F055CC}"/>
    <dgm:cxn modelId="{48C3E489-2846-0049-BA9E-884BB8231318}" type="presOf" srcId="{371E23A2-6963-9A4C-8F23-12A1D6B2901B}" destId="{0D9DCAC3-6F78-EC4A-B617-A066CECBB045}" srcOrd="0" destOrd="0" presId="urn:microsoft.com/office/officeart/2005/8/layout/lProcess2"/>
    <dgm:cxn modelId="{EBD391CB-72CD-DB45-B167-BC96AC888181}" type="presOf" srcId="{BBC50445-EF8D-E845-AD9D-D6139F951901}" destId="{0F3AD0B8-D9B0-574A-B345-A5C24572BBBE}" srcOrd="0" destOrd="0" presId="urn:microsoft.com/office/officeart/2005/8/layout/lProcess2"/>
    <dgm:cxn modelId="{049D07E6-73D1-E24B-B716-56260C330FE0}" type="presOf" srcId="{45F5C923-A662-CB40-8F48-8D8C78A53885}" destId="{4230CBBF-442C-A547-AACF-E5642CB914A6}" srcOrd="0" destOrd="0" presId="urn:microsoft.com/office/officeart/2005/8/layout/lProcess2"/>
    <dgm:cxn modelId="{C81D8FDA-7E8A-3D47-A482-79976912CEEE}" srcId="{45F5C923-A662-CB40-8F48-8D8C78A53885}" destId="{371E23A2-6963-9A4C-8F23-12A1D6B2901B}" srcOrd="1" destOrd="0" parTransId="{EE7830B4-E9DE-3140-90ED-69050AC546C0}" sibTransId="{59A921FC-973E-654C-9865-B3FCC9111011}"/>
    <dgm:cxn modelId="{E84D8F6D-22D0-804B-89A7-DB573FFD7E5C}" type="presParOf" srcId="{6AFFE90A-F5A6-934C-A726-F81F231D006F}" destId="{70564BA9-2D90-1C42-87CB-6F19D8A7953B}" srcOrd="0" destOrd="0" presId="urn:microsoft.com/office/officeart/2005/8/layout/lProcess2"/>
    <dgm:cxn modelId="{4DE96DF0-AEDA-5546-9294-08E1FE1BF451}" type="presParOf" srcId="{70564BA9-2D90-1C42-87CB-6F19D8A7953B}" destId="{4230CBBF-442C-A547-AACF-E5642CB914A6}" srcOrd="0" destOrd="0" presId="urn:microsoft.com/office/officeart/2005/8/layout/lProcess2"/>
    <dgm:cxn modelId="{AD77ABA8-E8E9-6646-9FBD-99930BFDFAAE}" type="presParOf" srcId="{70564BA9-2D90-1C42-87CB-6F19D8A7953B}" destId="{CD2EA2AF-56AD-9142-8184-7939C40E0EFC}" srcOrd="1" destOrd="0" presId="urn:microsoft.com/office/officeart/2005/8/layout/lProcess2"/>
    <dgm:cxn modelId="{4613EF5E-9EE5-1A46-81FB-77F8B2346058}" type="presParOf" srcId="{70564BA9-2D90-1C42-87CB-6F19D8A7953B}" destId="{81D2D28F-F035-D440-BFD1-6EA59D97D158}" srcOrd="2" destOrd="0" presId="urn:microsoft.com/office/officeart/2005/8/layout/lProcess2"/>
    <dgm:cxn modelId="{561F3443-9370-6241-9B8E-90422800E6AB}" type="presParOf" srcId="{81D2D28F-F035-D440-BFD1-6EA59D97D158}" destId="{52E23624-C1D5-0B46-A2AF-E713B14F595C}" srcOrd="0" destOrd="0" presId="urn:microsoft.com/office/officeart/2005/8/layout/lProcess2"/>
    <dgm:cxn modelId="{4A8DD261-518D-E940-BA3C-35874A8B1235}" type="presParOf" srcId="{52E23624-C1D5-0B46-A2AF-E713B14F595C}" destId="{0F3AD0B8-D9B0-574A-B345-A5C24572BBBE}" srcOrd="0" destOrd="0" presId="urn:microsoft.com/office/officeart/2005/8/layout/lProcess2"/>
    <dgm:cxn modelId="{797ED52C-39B0-D346-8A12-307709F21047}" type="presParOf" srcId="{52E23624-C1D5-0B46-A2AF-E713B14F595C}" destId="{628157B4-103D-9140-B9D5-DEEF09A57EED}" srcOrd="1" destOrd="0" presId="urn:microsoft.com/office/officeart/2005/8/layout/lProcess2"/>
    <dgm:cxn modelId="{2A9D195D-473F-8244-8287-BD8C3D18ED84}" type="presParOf" srcId="{52E23624-C1D5-0B46-A2AF-E713B14F595C}" destId="{0D9DCAC3-6F78-EC4A-B617-A066CECBB045}" srcOrd="2" destOrd="0" presId="urn:microsoft.com/office/officeart/2005/8/layout/lProcess2"/>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BFA76DE-B006-9F4A-A2F4-DF0652BEE2DE}" type="doc">
      <dgm:prSet loTypeId="urn:microsoft.com/office/officeart/2005/8/layout/lProcess2" loCatId="list" qsTypeId="urn:microsoft.com/office/officeart/2005/8/quickstyle/simple2" qsCatId="simple" csTypeId="urn:microsoft.com/office/officeart/2005/8/colors/accent4_1" csCatId="accent4" phldr="1"/>
      <dgm:spPr/>
      <dgm:t>
        <a:bodyPr/>
        <a:lstStyle/>
        <a:p>
          <a:endParaRPr lang="en-US"/>
        </a:p>
      </dgm:t>
    </dgm:pt>
    <dgm:pt modelId="{45F5C923-A662-CB40-8F48-8D8C78A53885}">
      <dgm:prSet/>
      <dgm:spPr/>
      <dgm:t>
        <a:bodyPr/>
        <a:lstStyle/>
        <a:p>
          <a:pPr rtl="0"/>
          <a:r>
            <a:rPr lang="en-US" dirty="0" smtClean="0"/>
            <a:t>Automated Network Change Request</a:t>
          </a:r>
          <a:endParaRPr lang="en-US" dirty="0"/>
        </a:p>
      </dgm:t>
    </dgm:pt>
    <dgm:pt modelId="{99C6613F-5710-3C4E-B8C9-D4D88DFCA3B0}" type="parTrans" cxnId="{60D8845D-6183-8A40-B7DE-08C22399C43B}">
      <dgm:prSet/>
      <dgm:spPr/>
      <dgm:t>
        <a:bodyPr/>
        <a:lstStyle/>
        <a:p>
          <a:endParaRPr lang="en-US"/>
        </a:p>
      </dgm:t>
    </dgm:pt>
    <dgm:pt modelId="{B3E08831-4F52-1349-9C7A-340B46F055CC}" type="sibTrans" cxnId="{60D8845D-6183-8A40-B7DE-08C22399C43B}">
      <dgm:prSet/>
      <dgm:spPr/>
      <dgm:t>
        <a:bodyPr/>
        <a:lstStyle/>
        <a:p>
          <a:endParaRPr lang="en-US"/>
        </a:p>
      </dgm:t>
    </dgm:pt>
    <dgm:pt modelId="{371E23A2-6963-9A4C-8F23-12A1D6B2901B}">
      <dgm:prSet/>
      <dgm:spPr/>
      <dgm:t>
        <a:bodyPr/>
        <a:lstStyle/>
        <a:p>
          <a:pPr rtl="0"/>
          <a:r>
            <a:rPr lang="en-US" dirty="0" smtClean="0"/>
            <a:t>Policy based Configuration</a:t>
          </a:r>
          <a:endParaRPr lang="en-US" dirty="0"/>
        </a:p>
      </dgm:t>
    </dgm:pt>
    <dgm:pt modelId="{EE7830B4-E9DE-3140-90ED-69050AC546C0}" type="parTrans" cxnId="{C81D8FDA-7E8A-3D47-A482-79976912CEEE}">
      <dgm:prSet/>
      <dgm:spPr/>
      <dgm:t>
        <a:bodyPr/>
        <a:lstStyle/>
        <a:p>
          <a:endParaRPr lang="en-US"/>
        </a:p>
      </dgm:t>
    </dgm:pt>
    <dgm:pt modelId="{59A921FC-973E-654C-9865-B3FCC9111011}" type="sibTrans" cxnId="{C81D8FDA-7E8A-3D47-A482-79976912CEEE}">
      <dgm:prSet/>
      <dgm:spPr/>
      <dgm:t>
        <a:bodyPr/>
        <a:lstStyle/>
        <a:p>
          <a:endParaRPr lang="en-US"/>
        </a:p>
      </dgm:t>
    </dgm:pt>
    <dgm:pt modelId="{D72A68A0-CB3D-974D-A0AD-B3223B779DC6}">
      <dgm:prSet/>
      <dgm:spPr/>
      <dgm:t>
        <a:bodyPr/>
        <a:lstStyle/>
        <a:p>
          <a:pPr rtl="0"/>
          <a:r>
            <a:rPr lang="en-US" dirty="0" smtClean="0"/>
            <a:t>Abstraction &amp; Programmability</a:t>
          </a:r>
          <a:endParaRPr lang="en-US" dirty="0"/>
        </a:p>
      </dgm:t>
    </dgm:pt>
    <dgm:pt modelId="{9EB0B29F-E04F-BA49-9073-67F16C011103}" type="parTrans" cxnId="{B3CF42B8-D16D-8B4B-B902-B155E590387C}">
      <dgm:prSet/>
      <dgm:spPr/>
      <dgm:t>
        <a:bodyPr/>
        <a:lstStyle/>
        <a:p>
          <a:endParaRPr lang="en-US"/>
        </a:p>
      </dgm:t>
    </dgm:pt>
    <dgm:pt modelId="{DA9BAC00-AA12-C14D-9589-2367464F7ECA}" type="sibTrans" cxnId="{B3CF42B8-D16D-8B4B-B902-B155E590387C}">
      <dgm:prSet/>
      <dgm:spPr/>
      <dgm:t>
        <a:bodyPr/>
        <a:lstStyle/>
        <a:p>
          <a:endParaRPr lang="en-US"/>
        </a:p>
      </dgm:t>
    </dgm:pt>
    <dgm:pt modelId="{BBC50445-EF8D-E845-AD9D-D6139F951901}">
      <dgm:prSet/>
      <dgm:spPr/>
      <dgm:t>
        <a:bodyPr/>
        <a:lstStyle/>
        <a:p>
          <a:pPr rtl="0"/>
          <a:r>
            <a:rPr lang="en-US" dirty="0" smtClean="0"/>
            <a:t>Virtualized L2/L3  networks</a:t>
          </a:r>
          <a:endParaRPr lang="en-US" dirty="0"/>
        </a:p>
      </dgm:t>
    </dgm:pt>
    <dgm:pt modelId="{644AA1A5-189B-7C47-BAC3-FBE20D8EAAA4}" type="parTrans" cxnId="{BB0AFA6B-F548-8349-8840-EF3235DF39E1}">
      <dgm:prSet/>
      <dgm:spPr/>
      <dgm:t>
        <a:bodyPr/>
        <a:lstStyle/>
        <a:p>
          <a:endParaRPr lang="en-US"/>
        </a:p>
      </dgm:t>
    </dgm:pt>
    <dgm:pt modelId="{45B5A86E-1C5B-3C44-B727-234DFF693AD0}" type="sibTrans" cxnId="{BB0AFA6B-F548-8349-8840-EF3235DF39E1}">
      <dgm:prSet/>
      <dgm:spPr/>
      <dgm:t>
        <a:bodyPr/>
        <a:lstStyle/>
        <a:p>
          <a:endParaRPr lang="en-US"/>
        </a:p>
      </dgm:t>
    </dgm:pt>
    <dgm:pt modelId="{6AFFE90A-F5A6-934C-A726-F81F231D006F}" type="pres">
      <dgm:prSet presAssocID="{5BFA76DE-B006-9F4A-A2F4-DF0652BEE2DE}" presName="theList" presStyleCnt="0">
        <dgm:presLayoutVars>
          <dgm:dir/>
          <dgm:animLvl val="lvl"/>
          <dgm:resizeHandles val="exact"/>
        </dgm:presLayoutVars>
      </dgm:prSet>
      <dgm:spPr/>
      <dgm:t>
        <a:bodyPr/>
        <a:lstStyle/>
        <a:p>
          <a:endParaRPr lang="en-US"/>
        </a:p>
      </dgm:t>
    </dgm:pt>
    <dgm:pt modelId="{70564BA9-2D90-1C42-87CB-6F19D8A7953B}" type="pres">
      <dgm:prSet presAssocID="{45F5C923-A662-CB40-8F48-8D8C78A53885}" presName="compNode" presStyleCnt="0"/>
      <dgm:spPr/>
      <dgm:t>
        <a:bodyPr/>
        <a:lstStyle/>
        <a:p>
          <a:endParaRPr lang="en-US"/>
        </a:p>
      </dgm:t>
    </dgm:pt>
    <dgm:pt modelId="{4230CBBF-442C-A547-AACF-E5642CB914A6}" type="pres">
      <dgm:prSet presAssocID="{45F5C923-A662-CB40-8F48-8D8C78A53885}" presName="aNode" presStyleLbl="bgShp" presStyleIdx="0" presStyleCnt="1"/>
      <dgm:spPr/>
      <dgm:t>
        <a:bodyPr/>
        <a:lstStyle/>
        <a:p>
          <a:endParaRPr lang="en-US"/>
        </a:p>
      </dgm:t>
    </dgm:pt>
    <dgm:pt modelId="{CD2EA2AF-56AD-9142-8184-7939C40E0EFC}" type="pres">
      <dgm:prSet presAssocID="{45F5C923-A662-CB40-8F48-8D8C78A53885}" presName="textNode" presStyleLbl="bgShp" presStyleIdx="0" presStyleCnt="1"/>
      <dgm:spPr/>
      <dgm:t>
        <a:bodyPr/>
        <a:lstStyle/>
        <a:p>
          <a:endParaRPr lang="en-US"/>
        </a:p>
      </dgm:t>
    </dgm:pt>
    <dgm:pt modelId="{81D2D28F-F035-D440-BFD1-6EA59D97D158}" type="pres">
      <dgm:prSet presAssocID="{45F5C923-A662-CB40-8F48-8D8C78A53885}" presName="compChildNode" presStyleCnt="0"/>
      <dgm:spPr/>
      <dgm:t>
        <a:bodyPr/>
        <a:lstStyle/>
        <a:p>
          <a:endParaRPr lang="en-US"/>
        </a:p>
      </dgm:t>
    </dgm:pt>
    <dgm:pt modelId="{52E23624-C1D5-0B46-A2AF-E713B14F595C}" type="pres">
      <dgm:prSet presAssocID="{45F5C923-A662-CB40-8F48-8D8C78A53885}" presName="theInnerList" presStyleCnt="0"/>
      <dgm:spPr/>
      <dgm:t>
        <a:bodyPr/>
        <a:lstStyle/>
        <a:p>
          <a:endParaRPr lang="en-US"/>
        </a:p>
      </dgm:t>
    </dgm:pt>
    <dgm:pt modelId="{0F3AD0B8-D9B0-574A-B345-A5C24572BBBE}" type="pres">
      <dgm:prSet presAssocID="{BBC50445-EF8D-E845-AD9D-D6139F951901}" presName="childNode" presStyleLbl="node1" presStyleIdx="0" presStyleCnt="3">
        <dgm:presLayoutVars>
          <dgm:bulletEnabled val="1"/>
        </dgm:presLayoutVars>
      </dgm:prSet>
      <dgm:spPr/>
      <dgm:t>
        <a:bodyPr/>
        <a:lstStyle/>
        <a:p>
          <a:endParaRPr lang="en-US"/>
        </a:p>
      </dgm:t>
    </dgm:pt>
    <dgm:pt modelId="{628157B4-103D-9140-B9D5-DEEF09A57EED}" type="pres">
      <dgm:prSet presAssocID="{BBC50445-EF8D-E845-AD9D-D6139F951901}" presName="aSpace2" presStyleCnt="0"/>
      <dgm:spPr/>
      <dgm:t>
        <a:bodyPr/>
        <a:lstStyle/>
        <a:p>
          <a:endParaRPr lang="en-US"/>
        </a:p>
      </dgm:t>
    </dgm:pt>
    <dgm:pt modelId="{0D9DCAC3-6F78-EC4A-B617-A066CECBB045}" type="pres">
      <dgm:prSet presAssocID="{371E23A2-6963-9A4C-8F23-12A1D6B2901B}" presName="childNode" presStyleLbl="node1" presStyleIdx="1" presStyleCnt="3">
        <dgm:presLayoutVars>
          <dgm:bulletEnabled val="1"/>
        </dgm:presLayoutVars>
      </dgm:prSet>
      <dgm:spPr/>
      <dgm:t>
        <a:bodyPr/>
        <a:lstStyle/>
        <a:p>
          <a:endParaRPr lang="en-US"/>
        </a:p>
      </dgm:t>
    </dgm:pt>
    <dgm:pt modelId="{2488FF2A-990B-AF45-A1EB-D8F6BD4777D3}" type="pres">
      <dgm:prSet presAssocID="{371E23A2-6963-9A4C-8F23-12A1D6B2901B}" presName="aSpace2" presStyleCnt="0"/>
      <dgm:spPr/>
      <dgm:t>
        <a:bodyPr/>
        <a:lstStyle/>
        <a:p>
          <a:endParaRPr lang="en-US"/>
        </a:p>
      </dgm:t>
    </dgm:pt>
    <dgm:pt modelId="{DA8A7087-5434-C044-B66D-A5C3AED132E7}" type="pres">
      <dgm:prSet presAssocID="{D72A68A0-CB3D-974D-A0AD-B3223B779DC6}" presName="childNode" presStyleLbl="node1" presStyleIdx="2" presStyleCnt="3">
        <dgm:presLayoutVars>
          <dgm:bulletEnabled val="1"/>
        </dgm:presLayoutVars>
      </dgm:prSet>
      <dgm:spPr/>
      <dgm:t>
        <a:bodyPr/>
        <a:lstStyle/>
        <a:p>
          <a:endParaRPr lang="en-US"/>
        </a:p>
      </dgm:t>
    </dgm:pt>
  </dgm:ptLst>
  <dgm:cxnLst>
    <dgm:cxn modelId="{BB0AFA6B-F548-8349-8840-EF3235DF39E1}" srcId="{45F5C923-A662-CB40-8F48-8D8C78A53885}" destId="{BBC50445-EF8D-E845-AD9D-D6139F951901}" srcOrd="0" destOrd="0" parTransId="{644AA1A5-189B-7C47-BAC3-FBE20D8EAAA4}" sibTransId="{45B5A86E-1C5B-3C44-B727-234DFF693AD0}"/>
    <dgm:cxn modelId="{ED1D3591-C3B5-FC4D-987C-4684374ABB58}" type="presOf" srcId="{371E23A2-6963-9A4C-8F23-12A1D6B2901B}" destId="{0D9DCAC3-6F78-EC4A-B617-A066CECBB045}" srcOrd="0" destOrd="0" presId="urn:microsoft.com/office/officeart/2005/8/layout/lProcess2"/>
    <dgm:cxn modelId="{5D4EF04C-8097-0E45-A724-D2A40C009F19}" type="presOf" srcId="{D72A68A0-CB3D-974D-A0AD-B3223B779DC6}" destId="{DA8A7087-5434-C044-B66D-A5C3AED132E7}" srcOrd="0" destOrd="0" presId="urn:microsoft.com/office/officeart/2005/8/layout/lProcess2"/>
    <dgm:cxn modelId="{5FED5651-0D20-8743-B224-646A8DCD2207}" type="presOf" srcId="{5BFA76DE-B006-9F4A-A2F4-DF0652BEE2DE}" destId="{6AFFE90A-F5A6-934C-A726-F81F231D006F}" srcOrd="0" destOrd="0" presId="urn:microsoft.com/office/officeart/2005/8/layout/lProcess2"/>
    <dgm:cxn modelId="{C81D8FDA-7E8A-3D47-A482-79976912CEEE}" srcId="{45F5C923-A662-CB40-8F48-8D8C78A53885}" destId="{371E23A2-6963-9A4C-8F23-12A1D6B2901B}" srcOrd="1" destOrd="0" parTransId="{EE7830B4-E9DE-3140-90ED-69050AC546C0}" sibTransId="{59A921FC-973E-654C-9865-B3FCC9111011}"/>
    <dgm:cxn modelId="{2C39A92B-DA24-2F4D-AA40-245CFD3EF28D}" type="presOf" srcId="{45F5C923-A662-CB40-8F48-8D8C78A53885}" destId="{4230CBBF-442C-A547-AACF-E5642CB914A6}" srcOrd="0" destOrd="0" presId="urn:microsoft.com/office/officeart/2005/8/layout/lProcess2"/>
    <dgm:cxn modelId="{60D8845D-6183-8A40-B7DE-08C22399C43B}" srcId="{5BFA76DE-B006-9F4A-A2F4-DF0652BEE2DE}" destId="{45F5C923-A662-CB40-8F48-8D8C78A53885}" srcOrd="0" destOrd="0" parTransId="{99C6613F-5710-3C4E-B8C9-D4D88DFCA3B0}" sibTransId="{B3E08831-4F52-1349-9C7A-340B46F055CC}"/>
    <dgm:cxn modelId="{ABABFBC5-D511-D84D-BB57-B8F8C9FA9771}" type="presOf" srcId="{BBC50445-EF8D-E845-AD9D-D6139F951901}" destId="{0F3AD0B8-D9B0-574A-B345-A5C24572BBBE}" srcOrd="0" destOrd="0" presId="urn:microsoft.com/office/officeart/2005/8/layout/lProcess2"/>
    <dgm:cxn modelId="{B3CF42B8-D16D-8B4B-B902-B155E590387C}" srcId="{45F5C923-A662-CB40-8F48-8D8C78A53885}" destId="{D72A68A0-CB3D-974D-A0AD-B3223B779DC6}" srcOrd="2" destOrd="0" parTransId="{9EB0B29F-E04F-BA49-9073-67F16C011103}" sibTransId="{DA9BAC00-AA12-C14D-9589-2367464F7ECA}"/>
    <dgm:cxn modelId="{58545D18-AB0B-1848-8A31-89187376BA3C}" type="presOf" srcId="{45F5C923-A662-CB40-8F48-8D8C78A53885}" destId="{CD2EA2AF-56AD-9142-8184-7939C40E0EFC}" srcOrd="1" destOrd="0" presId="urn:microsoft.com/office/officeart/2005/8/layout/lProcess2"/>
    <dgm:cxn modelId="{D57F512D-87E1-FB44-9370-D69DE242C80F}" type="presParOf" srcId="{6AFFE90A-F5A6-934C-A726-F81F231D006F}" destId="{70564BA9-2D90-1C42-87CB-6F19D8A7953B}" srcOrd="0" destOrd="0" presId="urn:microsoft.com/office/officeart/2005/8/layout/lProcess2"/>
    <dgm:cxn modelId="{F6054602-D04D-0744-88D0-A5D0731BEFFD}" type="presParOf" srcId="{70564BA9-2D90-1C42-87CB-6F19D8A7953B}" destId="{4230CBBF-442C-A547-AACF-E5642CB914A6}" srcOrd="0" destOrd="0" presId="urn:microsoft.com/office/officeart/2005/8/layout/lProcess2"/>
    <dgm:cxn modelId="{2D8F1A7D-4A9C-0A4F-BC25-9FAA00DD2767}" type="presParOf" srcId="{70564BA9-2D90-1C42-87CB-6F19D8A7953B}" destId="{CD2EA2AF-56AD-9142-8184-7939C40E0EFC}" srcOrd="1" destOrd="0" presId="urn:microsoft.com/office/officeart/2005/8/layout/lProcess2"/>
    <dgm:cxn modelId="{258C09DF-043B-3B4C-BA2A-A48C285B871D}" type="presParOf" srcId="{70564BA9-2D90-1C42-87CB-6F19D8A7953B}" destId="{81D2D28F-F035-D440-BFD1-6EA59D97D158}" srcOrd="2" destOrd="0" presId="urn:microsoft.com/office/officeart/2005/8/layout/lProcess2"/>
    <dgm:cxn modelId="{2E230051-65D7-8742-8C4B-45EABF81BFB2}" type="presParOf" srcId="{81D2D28F-F035-D440-BFD1-6EA59D97D158}" destId="{52E23624-C1D5-0B46-A2AF-E713B14F595C}" srcOrd="0" destOrd="0" presId="urn:microsoft.com/office/officeart/2005/8/layout/lProcess2"/>
    <dgm:cxn modelId="{2232C6BC-967A-6349-A0D5-5DB0C2556396}" type="presParOf" srcId="{52E23624-C1D5-0B46-A2AF-E713B14F595C}" destId="{0F3AD0B8-D9B0-574A-B345-A5C24572BBBE}" srcOrd="0" destOrd="0" presId="urn:microsoft.com/office/officeart/2005/8/layout/lProcess2"/>
    <dgm:cxn modelId="{E5616790-C354-E94B-B5AC-6232DAAE2AE1}" type="presParOf" srcId="{52E23624-C1D5-0B46-A2AF-E713B14F595C}" destId="{628157B4-103D-9140-B9D5-DEEF09A57EED}" srcOrd="1" destOrd="0" presId="urn:microsoft.com/office/officeart/2005/8/layout/lProcess2"/>
    <dgm:cxn modelId="{6E93B1ED-F6EE-0447-A74F-64D5F8D506C4}" type="presParOf" srcId="{52E23624-C1D5-0B46-A2AF-E713B14F595C}" destId="{0D9DCAC3-6F78-EC4A-B617-A066CECBB045}" srcOrd="2" destOrd="0" presId="urn:microsoft.com/office/officeart/2005/8/layout/lProcess2"/>
    <dgm:cxn modelId="{AFDC8E92-233A-DB47-B24C-549AB867D4A7}" type="presParOf" srcId="{52E23624-C1D5-0B46-A2AF-E713B14F595C}" destId="{2488FF2A-990B-AF45-A1EB-D8F6BD4777D3}" srcOrd="3" destOrd="0" presId="urn:microsoft.com/office/officeart/2005/8/layout/lProcess2"/>
    <dgm:cxn modelId="{E92B7814-D5AF-8F43-9DC3-31D92236D89C}" type="presParOf" srcId="{52E23624-C1D5-0B46-A2AF-E713B14F595C}" destId="{DA8A7087-5434-C044-B66D-A5C3AED132E7}"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FA76DE-B006-9F4A-A2F4-DF0652BEE2DE}" type="doc">
      <dgm:prSet loTypeId="urn:microsoft.com/office/officeart/2005/8/layout/lProcess2" loCatId="list" qsTypeId="urn:microsoft.com/office/officeart/2005/8/quickstyle/simple2" qsCatId="simple" csTypeId="urn:microsoft.com/office/officeart/2005/8/colors/accent3_2" csCatId="accent3" phldr="1"/>
      <dgm:spPr/>
      <dgm:t>
        <a:bodyPr/>
        <a:lstStyle/>
        <a:p>
          <a:endParaRPr lang="en-US"/>
        </a:p>
      </dgm:t>
    </dgm:pt>
    <dgm:pt modelId="{45F5C923-A662-CB40-8F48-8D8C78A53885}">
      <dgm:prSet/>
      <dgm:spPr/>
      <dgm:t>
        <a:bodyPr/>
        <a:lstStyle/>
        <a:p>
          <a:pPr rtl="0"/>
          <a:r>
            <a:rPr lang="en-US" dirty="0" smtClean="0"/>
            <a:t>Automated Compute Request</a:t>
          </a:r>
          <a:endParaRPr lang="en-US" dirty="0"/>
        </a:p>
      </dgm:t>
    </dgm:pt>
    <dgm:pt modelId="{99C6613F-5710-3C4E-B8C9-D4D88DFCA3B0}" type="parTrans" cxnId="{60D8845D-6183-8A40-B7DE-08C22399C43B}">
      <dgm:prSet/>
      <dgm:spPr/>
      <dgm:t>
        <a:bodyPr/>
        <a:lstStyle/>
        <a:p>
          <a:endParaRPr lang="en-US"/>
        </a:p>
      </dgm:t>
    </dgm:pt>
    <dgm:pt modelId="{B3E08831-4F52-1349-9C7A-340B46F055CC}" type="sibTrans" cxnId="{60D8845D-6183-8A40-B7DE-08C22399C43B}">
      <dgm:prSet/>
      <dgm:spPr/>
      <dgm:t>
        <a:bodyPr/>
        <a:lstStyle/>
        <a:p>
          <a:endParaRPr lang="en-US"/>
        </a:p>
      </dgm:t>
    </dgm:pt>
    <dgm:pt modelId="{BBC50445-EF8D-E845-AD9D-D6139F951901}">
      <dgm:prSet/>
      <dgm:spPr/>
      <dgm:t>
        <a:bodyPr/>
        <a:lstStyle/>
        <a:p>
          <a:pPr rtl="0"/>
          <a:r>
            <a:rPr lang="en-US" dirty="0" smtClean="0"/>
            <a:t>Virtualized Compute</a:t>
          </a:r>
          <a:endParaRPr lang="en-US" dirty="0"/>
        </a:p>
      </dgm:t>
    </dgm:pt>
    <dgm:pt modelId="{644AA1A5-189B-7C47-BAC3-FBE20D8EAAA4}" type="parTrans" cxnId="{BB0AFA6B-F548-8349-8840-EF3235DF39E1}">
      <dgm:prSet/>
      <dgm:spPr/>
      <dgm:t>
        <a:bodyPr/>
        <a:lstStyle/>
        <a:p>
          <a:endParaRPr lang="en-US"/>
        </a:p>
      </dgm:t>
    </dgm:pt>
    <dgm:pt modelId="{45B5A86E-1C5B-3C44-B727-234DFF693AD0}" type="sibTrans" cxnId="{BB0AFA6B-F548-8349-8840-EF3235DF39E1}">
      <dgm:prSet/>
      <dgm:spPr/>
      <dgm:t>
        <a:bodyPr/>
        <a:lstStyle/>
        <a:p>
          <a:endParaRPr lang="en-US"/>
        </a:p>
      </dgm:t>
    </dgm:pt>
    <dgm:pt modelId="{371E23A2-6963-9A4C-8F23-12A1D6B2901B}">
      <dgm:prSet/>
      <dgm:spPr/>
      <dgm:t>
        <a:bodyPr/>
        <a:lstStyle/>
        <a:p>
          <a:pPr rtl="0"/>
          <a:r>
            <a:rPr lang="en-US" dirty="0" smtClean="0"/>
            <a:t>Auto Instantiation</a:t>
          </a:r>
          <a:endParaRPr lang="en-US" dirty="0"/>
        </a:p>
      </dgm:t>
    </dgm:pt>
    <dgm:pt modelId="{59A921FC-973E-654C-9865-B3FCC9111011}" type="sibTrans" cxnId="{C81D8FDA-7E8A-3D47-A482-79976912CEEE}">
      <dgm:prSet/>
      <dgm:spPr/>
      <dgm:t>
        <a:bodyPr/>
        <a:lstStyle/>
        <a:p>
          <a:endParaRPr lang="en-US"/>
        </a:p>
      </dgm:t>
    </dgm:pt>
    <dgm:pt modelId="{EE7830B4-E9DE-3140-90ED-69050AC546C0}" type="parTrans" cxnId="{C81D8FDA-7E8A-3D47-A482-79976912CEEE}">
      <dgm:prSet/>
      <dgm:spPr/>
      <dgm:t>
        <a:bodyPr/>
        <a:lstStyle/>
        <a:p>
          <a:endParaRPr lang="en-US"/>
        </a:p>
      </dgm:t>
    </dgm:pt>
    <dgm:pt modelId="{6AFFE90A-F5A6-934C-A726-F81F231D006F}" type="pres">
      <dgm:prSet presAssocID="{5BFA76DE-B006-9F4A-A2F4-DF0652BEE2DE}" presName="theList" presStyleCnt="0">
        <dgm:presLayoutVars>
          <dgm:dir/>
          <dgm:animLvl val="lvl"/>
          <dgm:resizeHandles val="exact"/>
        </dgm:presLayoutVars>
      </dgm:prSet>
      <dgm:spPr/>
      <dgm:t>
        <a:bodyPr/>
        <a:lstStyle/>
        <a:p>
          <a:endParaRPr lang="en-US"/>
        </a:p>
      </dgm:t>
    </dgm:pt>
    <dgm:pt modelId="{70564BA9-2D90-1C42-87CB-6F19D8A7953B}" type="pres">
      <dgm:prSet presAssocID="{45F5C923-A662-CB40-8F48-8D8C78A53885}" presName="compNode" presStyleCnt="0"/>
      <dgm:spPr/>
      <dgm:t>
        <a:bodyPr/>
        <a:lstStyle/>
        <a:p>
          <a:endParaRPr lang="en-US"/>
        </a:p>
      </dgm:t>
    </dgm:pt>
    <dgm:pt modelId="{4230CBBF-442C-A547-AACF-E5642CB914A6}" type="pres">
      <dgm:prSet presAssocID="{45F5C923-A662-CB40-8F48-8D8C78A53885}" presName="aNode" presStyleLbl="bgShp" presStyleIdx="0" presStyleCnt="1"/>
      <dgm:spPr/>
      <dgm:t>
        <a:bodyPr/>
        <a:lstStyle/>
        <a:p>
          <a:endParaRPr lang="en-US"/>
        </a:p>
      </dgm:t>
    </dgm:pt>
    <dgm:pt modelId="{CD2EA2AF-56AD-9142-8184-7939C40E0EFC}" type="pres">
      <dgm:prSet presAssocID="{45F5C923-A662-CB40-8F48-8D8C78A53885}" presName="textNode" presStyleLbl="bgShp" presStyleIdx="0" presStyleCnt="1"/>
      <dgm:spPr/>
      <dgm:t>
        <a:bodyPr/>
        <a:lstStyle/>
        <a:p>
          <a:endParaRPr lang="en-US"/>
        </a:p>
      </dgm:t>
    </dgm:pt>
    <dgm:pt modelId="{81D2D28F-F035-D440-BFD1-6EA59D97D158}" type="pres">
      <dgm:prSet presAssocID="{45F5C923-A662-CB40-8F48-8D8C78A53885}" presName="compChildNode" presStyleCnt="0"/>
      <dgm:spPr/>
      <dgm:t>
        <a:bodyPr/>
        <a:lstStyle/>
        <a:p>
          <a:endParaRPr lang="en-US"/>
        </a:p>
      </dgm:t>
    </dgm:pt>
    <dgm:pt modelId="{52E23624-C1D5-0B46-A2AF-E713B14F595C}" type="pres">
      <dgm:prSet presAssocID="{45F5C923-A662-CB40-8F48-8D8C78A53885}" presName="theInnerList" presStyleCnt="0"/>
      <dgm:spPr/>
      <dgm:t>
        <a:bodyPr/>
        <a:lstStyle/>
        <a:p>
          <a:endParaRPr lang="en-US"/>
        </a:p>
      </dgm:t>
    </dgm:pt>
    <dgm:pt modelId="{0F3AD0B8-D9B0-574A-B345-A5C24572BBBE}" type="pres">
      <dgm:prSet presAssocID="{BBC50445-EF8D-E845-AD9D-D6139F951901}" presName="childNode" presStyleLbl="node1" presStyleIdx="0" presStyleCnt="2">
        <dgm:presLayoutVars>
          <dgm:bulletEnabled val="1"/>
        </dgm:presLayoutVars>
      </dgm:prSet>
      <dgm:spPr/>
      <dgm:t>
        <a:bodyPr/>
        <a:lstStyle/>
        <a:p>
          <a:endParaRPr lang="en-US"/>
        </a:p>
      </dgm:t>
    </dgm:pt>
    <dgm:pt modelId="{628157B4-103D-9140-B9D5-DEEF09A57EED}" type="pres">
      <dgm:prSet presAssocID="{BBC50445-EF8D-E845-AD9D-D6139F951901}" presName="aSpace2" presStyleCnt="0"/>
      <dgm:spPr/>
      <dgm:t>
        <a:bodyPr/>
        <a:lstStyle/>
        <a:p>
          <a:endParaRPr lang="en-US"/>
        </a:p>
      </dgm:t>
    </dgm:pt>
    <dgm:pt modelId="{0D9DCAC3-6F78-EC4A-B617-A066CECBB045}" type="pres">
      <dgm:prSet presAssocID="{371E23A2-6963-9A4C-8F23-12A1D6B2901B}" presName="childNode" presStyleLbl="node1" presStyleIdx="1" presStyleCnt="2">
        <dgm:presLayoutVars>
          <dgm:bulletEnabled val="1"/>
        </dgm:presLayoutVars>
      </dgm:prSet>
      <dgm:spPr/>
      <dgm:t>
        <a:bodyPr/>
        <a:lstStyle/>
        <a:p>
          <a:endParaRPr lang="en-US"/>
        </a:p>
      </dgm:t>
    </dgm:pt>
  </dgm:ptLst>
  <dgm:cxnLst>
    <dgm:cxn modelId="{BB0AFA6B-F548-8349-8840-EF3235DF39E1}" srcId="{45F5C923-A662-CB40-8F48-8D8C78A53885}" destId="{BBC50445-EF8D-E845-AD9D-D6139F951901}" srcOrd="0" destOrd="0" parTransId="{644AA1A5-189B-7C47-BAC3-FBE20D8EAAA4}" sibTransId="{45B5A86E-1C5B-3C44-B727-234DFF693AD0}"/>
    <dgm:cxn modelId="{931D8413-9ED2-4E45-B23C-EA4173117159}" type="presOf" srcId="{45F5C923-A662-CB40-8F48-8D8C78A53885}" destId="{CD2EA2AF-56AD-9142-8184-7939C40E0EFC}" srcOrd="1" destOrd="0" presId="urn:microsoft.com/office/officeart/2005/8/layout/lProcess2"/>
    <dgm:cxn modelId="{D9456BE5-83BC-704F-B12C-55947EF2FC17}" type="presOf" srcId="{5BFA76DE-B006-9F4A-A2F4-DF0652BEE2DE}" destId="{6AFFE90A-F5A6-934C-A726-F81F231D006F}" srcOrd="0" destOrd="0" presId="urn:microsoft.com/office/officeart/2005/8/layout/lProcess2"/>
    <dgm:cxn modelId="{86111EC3-7DBA-E442-84E3-9C7CEA732B67}" type="presOf" srcId="{BBC50445-EF8D-E845-AD9D-D6139F951901}" destId="{0F3AD0B8-D9B0-574A-B345-A5C24572BBBE}" srcOrd="0" destOrd="0" presId="urn:microsoft.com/office/officeart/2005/8/layout/lProcess2"/>
    <dgm:cxn modelId="{690DAECD-4398-814C-890C-E83A07FA38A9}" type="presOf" srcId="{371E23A2-6963-9A4C-8F23-12A1D6B2901B}" destId="{0D9DCAC3-6F78-EC4A-B617-A066CECBB045}" srcOrd="0" destOrd="0" presId="urn:microsoft.com/office/officeart/2005/8/layout/lProcess2"/>
    <dgm:cxn modelId="{2412F6A8-C514-E941-B512-68C1FA909163}" type="presOf" srcId="{45F5C923-A662-CB40-8F48-8D8C78A53885}" destId="{4230CBBF-442C-A547-AACF-E5642CB914A6}" srcOrd="0" destOrd="0" presId="urn:microsoft.com/office/officeart/2005/8/layout/lProcess2"/>
    <dgm:cxn modelId="{C81D8FDA-7E8A-3D47-A482-79976912CEEE}" srcId="{45F5C923-A662-CB40-8F48-8D8C78A53885}" destId="{371E23A2-6963-9A4C-8F23-12A1D6B2901B}" srcOrd="1" destOrd="0" parTransId="{EE7830B4-E9DE-3140-90ED-69050AC546C0}" sibTransId="{59A921FC-973E-654C-9865-B3FCC9111011}"/>
    <dgm:cxn modelId="{60D8845D-6183-8A40-B7DE-08C22399C43B}" srcId="{5BFA76DE-B006-9F4A-A2F4-DF0652BEE2DE}" destId="{45F5C923-A662-CB40-8F48-8D8C78A53885}" srcOrd="0" destOrd="0" parTransId="{99C6613F-5710-3C4E-B8C9-D4D88DFCA3B0}" sibTransId="{B3E08831-4F52-1349-9C7A-340B46F055CC}"/>
    <dgm:cxn modelId="{D766F5AB-B2BA-EB45-90EA-3D29EAF364B6}" type="presParOf" srcId="{6AFFE90A-F5A6-934C-A726-F81F231D006F}" destId="{70564BA9-2D90-1C42-87CB-6F19D8A7953B}" srcOrd="0" destOrd="0" presId="urn:microsoft.com/office/officeart/2005/8/layout/lProcess2"/>
    <dgm:cxn modelId="{00843A82-8A81-0E4C-A174-2BAF996547C0}" type="presParOf" srcId="{70564BA9-2D90-1C42-87CB-6F19D8A7953B}" destId="{4230CBBF-442C-A547-AACF-E5642CB914A6}" srcOrd="0" destOrd="0" presId="urn:microsoft.com/office/officeart/2005/8/layout/lProcess2"/>
    <dgm:cxn modelId="{EF08F64A-C4AB-124B-8C92-BF28A1067D4E}" type="presParOf" srcId="{70564BA9-2D90-1C42-87CB-6F19D8A7953B}" destId="{CD2EA2AF-56AD-9142-8184-7939C40E0EFC}" srcOrd="1" destOrd="0" presId="urn:microsoft.com/office/officeart/2005/8/layout/lProcess2"/>
    <dgm:cxn modelId="{74F8F175-B319-8048-92CD-0F9FBEDF8E9E}" type="presParOf" srcId="{70564BA9-2D90-1C42-87CB-6F19D8A7953B}" destId="{81D2D28F-F035-D440-BFD1-6EA59D97D158}" srcOrd="2" destOrd="0" presId="urn:microsoft.com/office/officeart/2005/8/layout/lProcess2"/>
    <dgm:cxn modelId="{8194E72F-6355-DD44-89F7-6A90767B0B56}" type="presParOf" srcId="{81D2D28F-F035-D440-BFD1-6EA59D97D158}" destId="{52E23624-C1D5-0B46-A2AF-E713B14F595C}" srcOrd="0" destOrd="0" presId="urn:microsoft.com/office/officeart/2005/8/layout/lProcess2"/>
    <dgm:cxn modelId="{7213454C-3418-9740-BBFB-83D5053FC28D}" type="presParOf" srcId="{52E23624-C1D5-0B46-A2AF-E713B14F595C}" destId="{0F3AD0B8-D9B0-574A-B345-A5C24572BBBE}" srcOrd="0" destOrd="0" presId="urn:microsoft.com/office/officeart/2005/8/layout/lProcess2"/>
    <dgm:cxn modelId="{D78554CF-4460-AD40-8C95-653C3ADC1FC6}" type="presParOf" srcId="{52E23624-C1D5-0B46-A2AF-E713B14F595C}" destId="{628157B4-103D-9140-B9D5-DEEF09A57EED}" srcOrd="1" destOrd="0" presId="urn:microsoft.com/office/officeart/2005/8/layout/lProcess2"/>
    <dgm:cxn modelId="{75D0F9D8-EAF3-6D4F-B118-80274C2583CD}" type="presParOf" srcId="{52E23624-C1D5-0B46-A2AF-E713B14F595C}" destId="{0D9DCAC3-6F78-EC4A-B617-A066CECBB045}" srcOrd="2" destOrd="0" presId="urn:microsoft.com/office/officeart/2005/8/layout/l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9E92B-BFEA-BB41-B96B-A2BD40C84DFD}" type="doc">
      <dgm:prSet loTypeId="urn:microsoft.com/office/officeart/2005/8/layout/lProcess2" loCatId="" qsTypeId="urn:microsoft.com/office/officeart/2005/8/quickstyle/simple3" qsCatId="simple" csTypeId="urn:microsoft.com/office/officeart/2005/8/colors/accent0_2" csCatId="mainScheme" phldr="1"/>
      <dgm:spPr/>
      <dgm:t>
        <a:bodyPr/>
        <a:lstStyle/>
        <a:p>
          <a:endParaRPr lang="en-US"/>
        </a:p>
      </dgm:t>
    </dgm:pt>
    <dgm:pt modelId="{F2A6A2ED-6637-E14A-AB5F-1FED54B41B92}">
      <dgm:prSet phldrT="[Text]"/>
      <dgm:spPr/>
      <dgm:t>
        <a:bodyPr/>
        <a:lstStyle/>
        <a:p>
          <a:r>
            <a:rPr lang="en-US" dirty="0" smtClean="0"/>
            <a:t>Scalable</a:t>
          </a:r>
          <a:endParaRPr lang="en-US" dirty="0"/>
        </a:p>
      </dgm:t>
    </dgm:pt>
    <dgm:pt modelId="{5A59B8B8-2A96-8844-AF8F-B028E37AD25D}" type="parTrans" cxnId="{8DC703E1-8D59-C24B-8884-0CCB250E71EB}">
      <dgm:prSet/>
      <dgm:spPr/>
      <dgm:t>
        <a:bodyPr/>
        <a:lstStyle/>
        <a:p>
          <a:endParaRPr lang="en-US"/>
        </a:p>
      </dgm:t>
    </dgm:pt>
    <dgm:pt modelId="{AA6060C8-B508-D148-B3F2-D2A7E83207D1}" type="sibTrans" cxnId="{8DC703E1-8D59-C24B-8884-0CCB250E71EB}">
      <dgm:prSet/>
      <dgm:spPr/>
      <dgm:t>
        <a:bodyPr/>
        <a:lstStyle/>
        <a:p>
          <a:endParaRPr lang="en-US"/>
        </a:p>
      </dgm:t>
    </dgm:pt>
    <dgm:pt modelId="{BC566B0E-DA1A-E84E-AACF-0C470FECD06D}">
      <dgm:prSet phldrT="[Text]"/>
      <dgm:spPr/>
      <dgm:t>
        <a:bodyPr/>
        <a:lstStyle/>
        <a:p>
          <a:r>
            <a:rPr lang="en-US" dirty="0" smtClean="0"/>
            <a:t>Large Datacenters</a:t>
          </a:r>
          <a:endParaRPr lang="en-US" dirty="0"/>
        </a:p>
      </dgm:t>
    </dgm:pt>
    <dgm:pt modelId="{DD7E57C1-1B86-AE47-B310-DAE4B1E07EDE}" type="parTrans" cxnId="{3A9569CD-FB5C-3447-870B-76EB5A4FEF3F}">
      <dgm:prSet/>
      <dgm:spPr/>
      <dgm:t>
        <a:bodyPr/>
        <a:lstStyle/>
        <a:p>
          <a:endParaRPr lang="en-US"/>
        </a:p>
      </dgm:t>
    </dgm:pt>
    <dgm:pt modelId="{9CA5EF3A-0B15-E24E-AD71-67C7FB80C397}" type="sibTrans" cxnId="{3A9569CD-FB5C-3447-870B-76EB5A4FEF3F}">
      <dgm:prSet/>
      <dgm:spPr/>
      <dgm:t>
        <a:bodyPr/>
        <a:lstStyle/>
        <a:p>
          <a:endParaRPr lang="en-US"/>
        </a:p>
      </dgm:t>
    </dgm:pt>
    <dgm:pt modelId="{D34936F2-7E64-8446-9B25-E5E84CD58BBB}">
      <dgm:prSet phldrT="[Text]"/>
      <dgm:spPr/>
      <dgm:t>
        <a:bodyPr/>
        <a:lstStyle/>
        <a:p>
          <a:r>
            <a:rPr lang="en-US" dirty="0" smtClean="0"/>
            <a:t>Open</a:t>
          </a:r>
          <a:endParaRPr lang="en-US" dirty="0"/>
        </a:p>
      </dgm:t>
    </dgm:pt>
    <dgm:pt modelId="{E14C688A-C9AB-CB45-81BC-FB9978B89639}" type="parTrans" cxnId="{2A99AFBF-459E-6E43-9BC8-FB6D10BFB12C}">
      <dgm:prSet/>
      <dgm:spPr/>
      <dgm:t>
        <a:bodyPr/>
        <a:lstStyle/>
        <a:p>
          <a:endParaRPr lang="en-US"/>
        </a:p>
      </dgm:t>
    </dgm:pt>
    <dgm:pt modelId="{E1305CD4-02AC-D147-9463-2490821D4779}" type="sibTrans" cxnId="{2A99AFBF-459E-6E43-9BC8-FB6D10BFB12C}">
      <dgm:prSet/>
      <dgm:spPr/>
      <dgm:t>
        <a:bodyPr/>
        <a:lstStyle/>
        <a:p>
          <a:endParaRPr lang="en-US"/>
        </a:p>
      </dgm:t>
    </dgm:pt>
    <dgm:pt modelId="{A67E57BA-71CD-3E40-B733-D2187082AB1C}">
      <dgm:prSet phldrT="[Text]"/>
      <dgm:spPr/>
      <dgm:t>
        <a:bodyPr/>
        <a:lstStyle/>
        <a:p>
          <a:r>
            <a:rPr lang="en-US" dirty="0" smtClean="0"/>
            <a:t>VXLAN/EVPN</a:t>
          </a:r>
        </a:p>
      </dgm:t>
    </dgm:pt>
    <dgm:pt modelId="{7CEC4DE3-187C-1E45-8B99-E752E077F7BF}" type="parTrans" cxnId="{42D5542A-48C7-814D-A847-3B2848045D4F}">
      <dgm:prSet/>
      <dgm:spPr/>
      <dgm:t>
        <a:bodyPr/>
        <a:lstStyle/>
        <a:p>
          <a:endParaRPr lang="en-US"/>
        </a:p>
      </dgm:t>
    </dgm:pt>
    <dgm:pt modelId="{A4698626-B9F4-864F-B622-DE0C46382AA1}" type="sibTrans" cxnId="{42D5542A-48C7-814D-A847-3B2848045D4F}">
      <dgm:prSet/>
      <dgm:spPr/>
      <dgm:t>
        <a:bodyPr/>
        <a:lstStyle/>
        <a:p>
          <a:endParaRPr lang="en-US"/>
        </a:p>
      </dgm:t>
    </dgm:pt>
    <dgm:pt modelId="{E64CE2A0-FFB3-3A4D-9B10-87BFD4AB8E3F}">
      <dgm:prSet phldrT="[Text]"/>
      <dgm:spPr/>
      <dgm:t>
        <a:bodyPr/>
        <a:lstStyle/>
        <a:p>
          <a:r>
            <a:rPr lang="en-US" dirty="0" smtClean="0"/>
            <a:t>VPLS/MPLS-L3VPN</a:t>
          </a:r>
          <a:endParaRPr lang="en-US" dirty="0"/>
        </a:p>
      </dgm:t>
    </dgm:pt>
    <dgm:pt modelId="{A389D9D6-3E58-CB49-8CC9-BD26AD18C0D1}" type="parTrans" cxnId="{0A4F1534-878B-AD4F-A410-1D4994F6BDD3}">
      <dgm:prSet/>
      <dgm:spPr/>
      <dgm:t>
        <a:bodyPr/>
        <a:lstStyle/>
        <a:p>
          <a:endParaRPr lang="en-US"/>
        </a:p>
      </dgm:t>
    </dgm:pt>
    <dgm:pt modelId="{B781C15A-4588-6F4B-BBB5-6BCC60C8ACA0}" type="sibTrans" cxnId="{0A4F1534-878B-AD4F-A410-1D4994F6BDD3}">
      <dgm:prSet/>
      <dgm:spPr/>
      <dgm:t>
        <a:bodyPr/>
        <a:lstStyle/>
        <a:p>
          <a:endParaRPr lang="en-US"/>
        </a:p>
      </dgm:t>
    </dgm:pt>
    <dgm:pt modelId="{88A7F84F-054A-C544-9D93-469B24AFF7A1}">
      <dgm:prSet phldrT="[Text]"/>
      <dgm:spPr/>
      <dgm:t>
        <a:bodyPr/>
        <a:lstStyle/>
        <a:p>
          <a:r>
            <a:rPr lang="en-US" dirty="0" smtClean="0"/>
            <a:t>Seamless Integration</a:t>
          </a:r>
          <a:endParaRPr lang="en-US" dirty="0"/>
        </a:p>
      </dgm:t>
    </dgm:pt>
    <dgm:pt modelId="{ABC4227A-E891-6146-83BF-AC025E4014E3}" type="parTrans" cxnId="{3DB1F641-40E0-E24F-8A67-927F6D86D4BD}">
      <dgm:prSet/>
      <dgm:spPr/>
      <dgm:t>
        <a:bodyPr/>
        <a:lstStyle/>
        <a:p>
          <a:endParaRPr lang="en-US"/>
        </a:p>
      </dgm:t>
    </dgm:pt>
    <dgm:pt modelId="{43DB8401-FB20-4248-9E0A-6C1C24C20747}" type="sibTrans" cxnId="{3DB1F641-40E0-E24F-8A67-927F6D86D4BD}">
      <dgm:prSet/>
      <dgm:spPr/>
      <dgm:t>
        <a:bodyPr/>
        <a:lstStyle/>
        <a:p>
          <a:endParaRPr lang="en-US"/>
        </a:p>
      </dgm:t>
    </dgm:pt>
    <dgm:pt modelId="{55884B27-D99D-D244-9095-AD1E1158079E}">
      <dgm:prSet phldrT="[Text]"/>
      <dgm:spPr/>
      <dgm:t>
        <a:bodyPr/>
        <a:lstStyle/>
        <a:p>
          <a:r>
            <a:rPr lang="en-US" dirty="0" smtClean="0"/>
            <a:t>Multi-hypervisor</a:t>
          </a:r>
          <a:endParaRPr lang="en-US" dirty="0"/>
        </a:p>
      </dgm:t>
    </dgm:pt>
    <dgm:pt modelId="{5631EC4D-789A-6942-86DC-745300264604}" type="parTrans" cxnId="{7199A03C-5F20-694D-A9CC-80FA51398556}">
      <dgm:prSet/>
      <dgm:spPr/>
      <dgm:t>
        <a:bodyPr/>
        <a:lstStyle/>
        <a:p>
          <a:endParaRPr lang="en-US"/>
        </a:p>
      </dgm:t>
    </dgm:pt>
    <dgm:pt modelId="{C99DDF4A-87E3-F444-A1D5-FBC08C00B5FD}" type="sibTrans" cxnId="{7199A03C-5F20-694D-A9CC-80FA51398556}">
      <dgm:prSet/>
      <dgm:spPr/>
      <dgm:t>
        <a:bodyPr/>
        <a:lstStyle/>
        <a:p>
          <a:endParaRPr lang="en-US"/>
        </a:p>
      </dgm:t>
    </dgm:pt>
    <dgm:pt modelId="{72A32DE6-7C56-5F4F-8CE8-66A9734E36E0}">
      <dgm:prSet phldrT="[Text]"/>
      <dgm:spPr/>
      <dgm:t>
        <a:bodyPr/>
        <a:lstStyle/>
        <a:p>
          <a:r>
            <a:rPr lang="en-US" dirty="0" err="1" smtClean="0"/>
            <a:t>Multyi</a:t>
          </a:r>
          <a:r>
            <a:rPr lang="en-US" dirty="0" smtClean="0"/>
            <a:t>-VMM</a:t>
          </a:r>
          <a:endParaRPr lang="en-US" dirty="0"/>
        </a:p>
      </dgm:t>
    </dgm:pt>
    <dgm:pt modelId="{749A820A-15EB-1D47-A88F-87C19F2B1461}" type="parTrans" cxnId="{56BBE09F-B353-FE42-A5F2-956B76A644F0}">
      <dgm:prSet/>
      <dgm:spPr/>
      <dgm:t>
        <a:bodyPr/>
        <a:lstStyle/>
        <a:p>
          <a:endParaRPr lang="en-US"/>
        </a:p>
      </dgm:t>
    </dgm:pt>
    <dgm:pt modelId="{51479A37-C762-E341-BF1A-991F93DC13AE}" type="sibTrans" cxnId="{56BBE09F-B353-FE42-A5F2-956B76A644F0}">
      <dgm:prSet/>
      <dgm:spPr/>
      <dgm:t>
        <a:bodyPr/>
        <a:lstStyle/>
        <a:p>
          <a:endParaRPr lang="en-US"/>
        </a:p>
      </dgm:t>
    </dgm:pt>
    <dgm:pt modelId="{8971E60B-1A47-8E40-9F15-59A0816E7BE5}">
      <dgm:prSet phldrT="[Text]"/>
      <dgm:spPr/>
      <dgm:t>
        <a:bodyPr/>
        <a:lstStyle/>
        <a:p>
          <a:r>
            <a:rPr lang="en-US" dirty="0" smtClean="0"/>
            <a:t>Legacy and physical form factor network services</a:t>
          </a:r>
          <a:endParaRPr lang="en-US" dirty="0"/>
        </a:p>
      </dgm:t>
    </dgm:pt>
    <dgm:pt modelId="{BA9B533B-B648-BE46-8A64-A42FA7F837BB}" type="parTrans" cxnId="{8F767DFF-9EA7-8D41-876E-5639F8E00F21}">
      <dgm:prSet/>
      <dgm:spPr/>
      <dgm:t>
        <a:bodyPr/>
        <a:lstStyle/>
        <a:p>
          <a:endParaRPr lang="en-US"/>
        </a:p>
      </dgm:t>
    </dgm:pt>
    <dgm:pt modelId="{648412F1-9AC7-B94F-A085-4D0330CCA783}" type="sibTrans" cxnId="{8F767DFF-9EA7-8D41-876E-5639F8E00F21}">
      <dgm:prSet/>
      <dgm:spPr/>
      <dgm:t>
        <a:bodyPr/>
        <a:lstStyle/>
        <a:p>
          <a:endParaRPr lang="en-US"/>
        </a:p>
      </dgm:t>
    </dgm:pt>
    <dgm:pt modelId="{2D783337-885B-844F-8F3F-18ED91A44EBA}">
      <dgm:prSet phldrT="[Text]"/>
      <dgm:spPr/>
      <dgm:t>
        <a:bodyPr/>
        <a:lstStyle/>
        <a:p>
          <a:r>
            <a:rPr lang="en-US" dirty="0" smtClean="0"/>
            <a:t>Containers</a:t>
          </a:r>
          <a:endParaRPr lang="en-US" dirty="0"/>
        </a:p>
      </dgm:t>
    </dgm:pt>
    <dgm:pt modelId="{C3A00887-E241-664F-B00F-3F2C3D9B29E0}" type="parTrans" cxnId="{A0D39513-F6D9-B24A-876E-34EA0E18ACF5}">
      <dgm:prSet/>
      <dgm:spPr/>
      <dgm:t>
        <a:bodyPr/>
        <a:lstStyle/>
        <a:p>
          <a:endParaRPr lang="en-US"/>
        </a:p>
      </dgm:t>
    </dgm:pt>
    <dgm:pt modelId="{4BAAB7D0-6B8F-C946-AB05-518BA273C82D}" type="sibTrans" cxnId="{A0D39513-F6D9-B24A-876E-34EA0E18ACF5}">
      <dgm:prSet/>
      <dgm:spPr/>
      <dgm:t>
        <a:bodyPr/>
        <a:lstStyle/>
        <a:p>
          <a:endParaRPr lang="en-US"/>
        </a:p>
      </dgm:t>
    </dgm:pt>
    <dgm:pt modelId="{6233D980-9314-B14C-854D-946F6D5BDBE7}">
      <dgm:prSet phldrT="[Text]"/>
      <dgm:spPr/>
      <dgm:t>
        <a:bodyPr/>
        <a:lstStyle/>
        <a:p>
          <a:r>
            <a:rPr lang="en-US" dirty="0" smtClean="0"/>
            <a:t>Analytics/Visibility</a:t>
          </a:r>
          <a:endParaRPr lang="en-US" dirty="0"/>
        </a:p>
      </dgm:t>
    </dgm:pt>
    <dgm:pt modelId="{BB68BB7A-B1B2-2B4B-BA19-B7325C495EEC}" type="parTrans" cxnId="{68B15751-8D2F-7F40-B77D-72FDFB33BFBB}">
      <dgm:prSet/>
      <dgm:spPr/>
      <dgm:t>
        <a:bodyPr/>
        <a:lstStyle/>
        <a:p>
          <a:endParaRPr lang="en-US"/>
        </a:p>
      </dgm:t>
    </dgm:pt>
    <dgm:pt modelId="{45789273-93F5-434A-A880-A4A5B9FF4D8D}" type="sibTrans" cxnId="{68B15751-8D2F-7F40-B77D-72FDFB33BFBB}">
      <dgm:prSet/>
      <dgm:spPr/>
      <dgm:t>
        <a:bodyPr/>
        <a:lstStyle/>
        <a:p>
          <a:endParaRPr lang="en-US"/>
        </a:p>
      </dgm:t>
    </dgm:pt>
    <dgm:pt modelId="{7B9D2FD2-302E-D741-BA22-59438CB9ECA9}">
      <dgm:prSet phldrT="[Text]"/>
      <dgm:spPr/>
      <dgm:t>
        <a:bodyPr/>
        <a:lstStyle/>
        <a:p>
          <a:r>
            <a:rPr lang="en-US" dirty="0" smtClean="0"/>
            <a:t>Agility and Automation</a:t>
          </a:r>
          <a:endParaRPr lang="en-US" dirty="0"/>
        </a:p>
      </dgm:t>
    </dgm:pt>
    <dgm:pt modelId="{901CC9DD-2720-FB4D-A8B2-C49A09B1B84F}" type="parTrans" cxnId="{95152C07-41B2-1049-B61F-DC224B51BDD0}">
      <dgm:prSet/>
      <dgm:spPr/>
      <dgm:t>
        <a:bodyPr/>
        <a:lstStyle/>
        <a:p>
          <a:endParaRPr lang="en-US"/>
        </a:p>
      </dgm:t>
    </dgm:pt>
    <dgm:pt modelId="{1B748110-03AD-104B-8B08-8BA90632378B}" type="sibTrans" cxnId="{95152C07-41B2-1049-B61F-DC224B51BDD0}">
      <dgm:prSet/>
      <dgm:spPr/>
      <dgm:t>
        <a:bodyPr/>
        <a:lstStyle/>
        <a:p>
          <a:endParaRPr lang="en-US"/>
        </a:p>
      </dgm:t>
    </dgm:pt>
    <dgm:pt modelId="{BECB135C-306E-FA4D-8B46-DA30FA4A9E19}">
      <dgm:prSet phldrT="[Text]"/>
      <dgm:spPr/>
      <dgm:t>
        <a:bodyPr/>
        <a:lstStyle/>
        <a:p>
          <a:r>
            <a:rPr lang="en-US" dirty="0" smtClean="0"/>
            <a:t>Bare metal Workloads</a:t>
          </a:r>
          <a:endParaRPr lang="en-US" dirty="0"/>
        </a:p>
      </dgm:t>
    </dgm:pt>
    <dgm:pt modelId="{3D60A3F3-D873-2C46-9CBB-A5B21827E44C}" type="parTrans" cxnId="{10B412D9-AD22-C245-80B2-E5309C9509A0}">
      <dgm:prSet/>
      <dgm:spPr/>
      <dgm:t>
        <a:bodyPr/>
        <a:lstStyle/>
        <a:p>
          <a:endParaRPr lang="en-US"/>
        </a:p>
      </dgm:t>
    </dgm:pt>
    <dgm:pt modelId="{3CDF5305-AE5C-0E4E-B555-F6ED37D4CC9E}" type="sibTrans" cxnId="{10B412D9-AD22-C245-80B2-E5309C9509A0}">
      <dgm:prSet/>
      <dgm:spPr/>
      <dgm:t>
        <a:bodyPr/>
        <a:lstStyle/>
        <a:p>
          <a:endParaRPr lang="en-US"/>
        </a:p>
      </dgm:t>
    </dgm:pt>
    <dgm:pt modelId="{6F51CD41-FE6B-CA4D-89CC-914B3D214B55}">
      <dgm:prSet phldrT="[Text]"/>
      <dgm:spPr/>
      <dgm:t>
        <a:bodyPr/>
        <a:lstStyle/>
        <a:p>
          <a:r>
            <a:rPr lang="en-US" dirty="0" smtClean="0"/>
            <a:t>Investment Protection</a:t>
          </a:r>
          <a:endParaRPr lang="en-US" dirty="0"/>
        </a:p>
      </dgm:t>
    </dgm:pt>
    <dgm:pt modelId="{D456CEE6-E3A6-5A4A-8D35-63772B639924}" type="parTrans" cxnId="{8305A164-12FE-564B-A97A-F3D1085371BF}">
      <dgm:prSet/>
      <dgm:spPr/>
      <dgm:t>
        <a:bodyPr/>
        <a:lstStyle/>
        <a:p>
          <a:endParaRPr lang="en-US"/>
        </a:p>
      </dgm:t>
    </dgm:pt>
    <dgm:pt modelId="{0043E7BD-A0D2-5645-B825-FD5174280004}" type="sibTrans" cxnId="{8305A164-12FE-564B-A97A-F3D1085371BF}">
      <dgm:prSet/>
      <dgm:spPr/>
      <dgm:t>
        <a:bodyPr/>
        <a:lstStyle/>
        <a:p>
          <a:endParaRPr lang="en-US"/>
        </a:p>
      </dgm:t>
    </dgm:pt>
    <dgm:pt modelId="{A2512257-2AFF-FB4D-9BFC-61A77A1B84B8}">
      <dgm:prSet phldrT="[Text]"/>
      <dgm:spPr/>
      <dgm:t>
        <a:bodyPr/>
        <a:lstStyle/>
        <a:p>
          <a:r>
            <a:rPr lang="en-US" dirty="0" smtClean="0"/>
            <a:t>Service Chaining</a:t>
          </a:r>
          <a:endParaRPr lang="en-US" dirty="0"/>
        </a:p>
      </dgm:t>
    </dgm:pt>
    <dgm:pt modelId="{DECA7460-40EE-DA43-8E43-B38AF6B6EF86}" type="parTrans" cxnId="{929B760C-A69C-8744-89FE-F22D53791A08}">
      <dgm:prSet/>
      <dgm:spPr/>
      <dgm:t>
        <a:bodyPr/>
        <a:lstStyle/>
        <a:p>
          <a:endParaRPr lang="en-US"/>
        </a:p>
      </dgm:t>
    </dgm:pt>
    <dgm:pt modelId="{A93E4587-B8F8-D942-8876-63D0F6D6F918}" type="sibTrans" cxnId="{929B760C-A69C-8744-89FE-F22D53791A08}">
      <dgm:prSet/>
      <dgm:spPr/>
      <dgm:t>
        <a:bodyPr/>
        <a:lstStyle/>
        <a:p>
          <a:endParaRPr lang="en-US"/>
        </a:p>
      </dgm:t>
    </dgm:pt>
    <dgm:pt modelId="{38C19577-926A-FA43-B1DF-84B5690AB758}">
      <dgm:prSet phldrT="[Text]"/>
      <dgm:spPr/>
      <dgm:t>
        <a:bodyPr/>
        <a:lstStyle/>
        <a:p>
          <a:r>
            <a:rPr lang="en-US" dirty="0" smtClean="0"/>
            <a:t>Policy Driven</a:t>
          </a:r>
          <a:endParaRPr lang="en-US" dirty="0"/>
        </a:p>
      </dgm:t>
    </dgm:pt>
    <dgm:pt modelId="{D57990DE-FBAE-1946-8FD0-44B32E128D81}" type="parTrans" cxnId="{8F29ED36-4527-B54C-BE11-AE3E4F22A5D2}">
      <dgm:prSet/>
      <dgm:spPr/>
      <dgm:t>
        <a:bodyPr/>
        <a:lstStyle/>
        <a:p>
          <a:endParaRPr lang="en-US"/>
        </a:p>
      </dgm:t>
    </dgm:pt>
    <dgm:pt modelId="{EA1853BF-6CAE-4748-90D6-93D6C491FEE9}" type="sibTrans" cxnId="{8F29ED36-4527-B54C-BE11-AE3E4F22A5D2}">
      <dgm:prSet/>
      <dgm:spPr/>
      <dgm:t>
        <a:bodyPr/>
        <a:lstStyle/>
        <a:p>
          <a:endParaRPr lang="en-US"/>
        </a:p>
      </dgm:t>
    </dgm:pt>
    <dgm:pt modelId="{4C2BC602-9833-5A43-B349-73CD4F67341A}">
      <dgm:prSet phldrT="[Text]"/>
      <dgm:spPr/>
      <dgm:t>
        <a:bodyPr/>
        <a:lstStyle/>
        <a:p>
          <a:r>
            <a:rPr lang="en-US" dirty="0" smtClean="0"/>
            <a:t>Service</a:t>
          </a:r>
          <a:endParaRPr lang="en-US" dirty="0"/>
        </a:p>
      </dgm:t>
    </dgm:pt>
    <dgm:pt modelId="{86EADA07-0D53-3640-B3B4-EDE9A7435CD7}" type="parTrans" cxnId="{CF5A87BA-88F2-B649-A661-76A2ABB8461C}">
      <dgm:prSet/>
      <dgm:spPr/>
      <dgm:t>
        <a:bodyPr/>
        <a:lstStyle/>
        <a:p>
          <a:endParaRPr lang="en-US"/>
        </a:p>
      </dgm:t>
    </dgm:pt>
    <dgm:pt modelId="{C05ED216-5A04-1145-A9D1-B0B59D5CB903}" type="sibTrans" cxnId="{CF5A87BA-88F2-B649-A661-76A2ABB8461C}">
      <dgm:prSet/>
      <dgm:spPr/>
      <dgm:t>
        <a:bodyPr/>
        <a:lstStyle/>
        <a:p>
          <a:endParaRPr lang="en-US"/>
        </a:p>
      </dgm:t>
    </dgm:pt>
    <dgm:pt modelId="{DDB0EA66-6E10-3B43-8451-7E3024557809}">
      <dgm:prSet phldrT="[Text]"/>
      <dgm:spPr/>
      <dgm:t>
        <a:bodyPr/>
        <a:lstStyle/>
        <a:p>
          <a:r>
            <a:rPr lang="en-US" dirty="0" smtClean="0"/>
            <a:t>Multi Vendor</a:t>
          </a:r>
          <a:endParaRPr lang="en-US" dirty="0"/>
        </a:p>
      </dgm:t>
    </dgm:pt>
    <dgm:pt modelId="{C2B67F10-613B-FC48-A8F5-E3F7164DF093}" type="parTrans" cxnId="{9ACF4F1B-C3D4-B74A-8006-E6D61B2F7EEB}">
      <dgm:prSet/>
      <dgm:spPr/>
      <dgm:t>
        <a:bodyPr/>
        <a:lstStyle/>
        <a:p>
          <a:endParaRPr lang="en-US"/>
        </a:p>
      </dgm:t>
    </dgm:pt>
    <dgm:pt modelId="{4A2ED1F2-081D-484C-A863-091EABDB50C8}" type="sibTrans" cxnId="{9ACF4F1B-C3D4-B74A-8006-E6D61B2F7EEB}">
      <dgm:prSet/>
      <dgm:spPr/>
      <dgm:t>
        <a:bodyPr/>
        <a:lstStyle/>
        <a:p>
          <a:endParaRPr lang="en-US"/>
        </a:p>
      </dgm:t>
    </dgm:pt>
    <dgm:pt modelId="{2D52325A-B674-964A-85F6-8588A27D6382}">
      <dgm:prSet phldrT="[Text]"/>
      <dgm:spPr/>
      <dgm:t>
        <a:bodyPr/>
        <a:lstStyle/>
        <a:p>
          <a:r>
            <a:rPr lang="en-US" dirty="0" smtClean="0"/>
            <a:t>Best-in-class devices</a:t>
          </a:r>
          <a:endParaRPr lang="en-US" dirty="0"/>
        </a:p>
      </dgm:t>
    </dgm:pt>
    <dgm:pt modelId="{634A8437-2DEC-BC43-8080-9A63B943F289}" type="parTrans" cxnId="{7344ADB1-C78E-6043-98AD-CD9C79D56612}">
      <dgm:prSet/>
      <dgm:spPr/>
      <dgm:t>
        <a:bodyPr/>
        <a:lstStyle/>
        <a:p>
          <a:endParaRPr lang="en-US"/>
        </a:p>
      </dgm:t>
    </dgm:pt>
    <dgm:pt modelId="{28442854-78B9-3E47-A96F-8024FBBA3A1A}" type="sibTrans" cxnId="{7344ADB1-C78E-6043-98AD-CD9C79D56612}">
      <dgm:prSet/>
      <dgm:spPr/>
      <dgm:t>
        <a:bodyPr/>
        <a:lstStyle/>
        <a:p>
          <a:endParaRPr lang="en-US"/>
        </a:p>
      </dgm:t>
    </dgm:pt>
    <dgm:pt modelId="{CC369521-D9CF-0F40-B0B7-B7FD0B8B070E}">
      <dgm:prSet phldrT="[Text]"/>
      <dgm:spPr/>
      <dgm:t>
        <a:bodyPr/>
        <a:lstStyle/>
        <a:p>
          <a:r>
            <a:rPr lang="en-US" dirty="0" err="1" smtClean="0"/>
            <a:t>Muti</a:t>
          </a:r>
          <a:r>
            <a:rPr lang="en-US" dirty="0" smtClean="0"/>
            <a:t>-pod</a:t>
          </a:r>
          <a:endParaRPr lang="en-US" dirty="0"/>
        </a:p>
      </dgm:t>
    </dgm:pt>
    <dgm:pt modelId="{359600D7-87D6-5E4D-8987-029AF462DDB8}" type="parTrans" cxnId="{D39C2DF5-ED04-AA49-AD1E-1332F32A61C9}">
      <dgm:prSet/>
      <dgm:spPr/>
      <dgm:t>
        <a:bodyPr/>
        <a:lstStyle/>
        <a:p>
          <a:endParaRPr lang="en-US"/>
        </a:p>
      </dgm:t>
    </dgm:pt>
    <dgm:pt modelId="{BD45947B-3CEA-F54E-9929-66F6360F4716}" type="sibTrans" cxnId="{D39C2DF5-ED04-AA49-AD1E-1332F32A61C9}">
      <dgm:prSet/>
      <dgm:spPr/>
      <dgm:t>
        <a:bodyPr/>
        <a:lstStyle/>
        <a:p>
          <a:endParaRPr lang="en-US"/>
        </a:p>
      </dgm:t>
    </dgm:pt>
    <dgm:pt modelId="{D25098CC-7969-4A4D-B8A5-CD103814B110}">
      <dgm:prSet phldrT="[Text]"/>
      <dgm:spPr/>
      <dgm:t>
        <a:bodyPr/>
        <a:lstStyle/>
        <a:p>
          <a:r>
            <a:rPr lang="en-US" dirty="0" smtClean="0"/>
            <a:t>Multi-DC</a:t>
          </a:r>
          <a:endParaRPr lang="en-US" dirty="0"/>
        </a:p>
      </dgm:t>
    </dgm:pt>
    <dgm:pt modelId="{4F7E82C1-0BC4-CE49-BE51-BCE587065F44}" type="parTrans" cxnId="{722A6952-ABDD-A048-8714-1FEC9A8A6011}">
      <dgm:prSet/>
      <dgm:spPr/>
      <dgm:t>
        <a:bodyPr/>
        <a:lstStyle/>
        <a:p>
          <a:endParaRPr lang="en-US"/>
        </a:p>
      </dgm:t>
    </dgm:pt>
    <dgm:pt modelId="{350194ED-BCD5-9249-849E-6E9F0BD39822}" type="sibTrans" cxnId="{722A6952-ABDD-A048-8714-1FEC9A8A6011}">
      <dgm:prSet/>
      <dgm:spPr/>
      <dgm:t>
        <a:bodyPr/>
        <a:lstStyle/>
        <a:p>
          <a:endParaRPr lang="en-US"/>
        </a:p>
      </dgm:t>
    </dgm:pt>
    <dgm:pt modelId="{137F71A2-3699-064D-B2D5-C6D9B45A7DCA}">
      <dgm:prSet phldrT="[Text]"/>
      <dgm:spPr/>
      <dgm:t>
        <a:bodyPr/>
        <a:lstStyle/>
        <a:p>
          <a:r>
            <a:rPr lang="en-US" dirty="0" smtClean="0"/>
            <a:t>L2/L3 Overlays</a:t>
          </a:r>
        </a:p>
      </dgm:t>
    </dgm:pt>
    <dgm:pt modelId="{077DF8DA-357F-1441-96B1-61CDAA1015EF}" type="parTrans" cxnId="{09AA7882-98E6-6241-9A65-9A2881F6155C}">
      <dgm:prSet/>
      <dgm:spPr/>
      <dgm:t>
        <a:bodyPr/>
        <a:lstStyle/>
        <a:p>
          <a:endParaRPr lang="en-US"/>
        </a:p>
      </dgm:t>
    </dgm:pt>
    <dgm:pt modelId="{2F71FD3C-97A6-344E-8FEB-9E2B33C792A2}" type="sibTrans" cxnId="{09AA7882-98E6-6241-9A65-9A2881F6155C}">
      <dgm:prSet/>
      <dgm:spPr/>
      <dgm:t>
        <a:bodyPr/>
        <a:lstStyle/>
        <a:p>
          <a:endParaRPr lang="en-US"/>
        </a:p>
      </dgm:t>
    </dgm:pt>
    <dgm:pt modelId="{B2A62152-D39C-4B4D-9C7E-6434421B9874}">
      <dgm:prSet phldrT="[Text]"/>
      <dgm:spPr/>
      <dgm:t>
        <a:bodyPr/>
        <a:lstStyle/>
        <a:p>
          <a:r>
            <a:rPr lang="en-US" dirty="0" smtClean="0"/>
            <a:t>Software based overlays</a:t>
          </a:r>
          <a:endParaRPr lang="en-US" dirty="0"/>
        </a:p>
      </dgm:t>
    </dgm:pt>
    <dgm:pt modelId="{27F333AB-D73A-4147-B58E-AA0A092F49E9}" type="parTrans" cxnId="{4855F306-E7CB-9540-AED6-7FDF8F57D19D}">
      <dgm:prSet/>
      <dgm:spPr/>
      <dgm:t>
        <a:bodyPr/>
        <a:lstStyle/>
        <a:p>
          <a:endParaRPr lang="en-US"/>
        </a:p>
      </dgm:t>
    </dgm:pt>
    <dgm:pt modelId="{9012D9EE-D36D-A24E-A2D1-D2F0B8183B11}" type="sibTrans" cxnId="{4855F306-E7CB-9540-AED6-7FDF8F57D19D}">
      <dgm:prSet/>
      <dgm:spPr/>
      <dgm:t>
        <a:bodyPr/>
        <a:lstStyle/>
        <a:p>
          <a:endParaRPr lang="en-US"/>
        </a:p>
      </dgm:t>
    </dgm:pt>
    <dgm:pt modelId="{77CCE3ED-91E8-CF45-833A-81202028FF34}">
      <dgm:prSet phldrT="[Text]"/>
      <dgm:spPr/>
      <dgm:t>
        <a:bodyPr/>
        <a:lstStyle/>
        <a:p>
          <a:r>
            <a:rPr lang="en-US" dirty="0" smtClean="0"/>
            <a:t>Switch based Overlays</a:t>
          </a:r>
          <a:endParaRPr lang="en-US" dirty="0"/>
        </a:p>
      </dgm:t>
    </dgm:pt>
    <dgm:pt modelId="{36C27051-ACCD-2D41-9999-283DDBA7A467}" type="parTrans" cxnId="{2E4B7F24-E2A6-DF4F-9345-BDC9A4023ABE}">
      <dgm:prSet/>
      <dgm:spPr/>
      <dgm:t>
        <a:bodyPr/>
        <a:lstStyle/>
        <a:p>
          <a:endParaRPr lang="en-US"/>
        </a:p>
      </dgm:t>
    </dgm:pt>
    <dgm:pt modelId="{9733D7B8-8B8B-5743-82E6-D09D9E172DEE}" type="sibTrans" cxnId="{2E4B7F24-E2A6-DF4F-9345-BDC9A4023ABE}">
      <dgm:prSet/>
      <dgm:spPr/>
      <dgm:t>
        <a:bodyPr/>
        <a:lstStyle/>
        <a:p>
          <a:endParaRPr lang="en-US"/>
        </a:p>
      </dgm:t>
    </dgm:pt>
    <dgm:pt modelId="{E018F37C-1F0E-2C42-961F-A2806600A706}">
      <dgm:prSet phldrT="[Text]"/>
      <dgm:spPr/>
      <dgm:t>
        <a:bodyPr/>
        <a:lstStyle/>
        <a:p>
          <a:r>
            <a:rPr lang="en-US" dirty="0" smtClean="0"/>
            <a:t>Virtual Workloads</a:t>
          </a:r>
          <a:endParaRPr lang="en-US" dirty="0"/>
        </a:p>
      </dgm:t>
    </dgm:pt>
    <dgm:pt modelId="{F8FB3E6A-AAD2-724B-B6C2-7559E2B833FF}" type="parTrans" cxnId="{BF8EE5ED-EA72-FF45-8DE0-72CAA4C3C683}">
      <dgm:prSet/>
      <dgm:spPr/>
      <dgm:t>
        <a:bodyPr/>
        <a:lstStyle/>
        <a:p>
          <a:endParaRPr lang="en-US"/>
        </a:p>
      </dgm:t>
    </dgm:pt>
    <dgm:pt modelId="{9C38D510-6C10-E848-B3B3-84B12A8BD1A9}" type="sibTrans" cxnId="{BF8EE5ED-EA72-FF45-8DE0-72CAA4C3C683}">
      <dgm:prSet/>
      <dgm:spPr/>
      <dgm:t>
        <a:bodyPr/>
        <a:lstStyle/>
        <a:p>
          <a:endParaRPr lang="en-US"/>
        </a:p>
      </dgm:t>
    </dgm:pt>
    <dgm:pt modelId="{BE79F62C-89A4-4E48-80E3-C16D758D79DC}">
      <dgm:prSet phldrT="[Text]"/>
      <dgm:spPr/>
      <dgm:t>
        <a:bodyPr/>
        <a:lstStyle/>
        <a:p>
          <a:r>
            <a:rPr lang="en-US" dirty="0" smtClean="0"/>
            <a:t>Over the top Overlays</a:t>
          </a:r>
          <a:endParaRPr lang="en-US" dirty="0"/>
        </a:p>
      </dgm:t>
    </dgm:pt>
    <dgm:pt modelId="{5297EBEA-4703-D94A-B566-7F3F3C6E0BAE}" type="parTrans" cxnId="{2773021D-CF4F-7D4E-A5E8-A6E2AFD1B1AA}">
      <dgm:prSet/>
      <dgm:spPr/>
      <dgm:t>
        <a:bodyPr/>
        <a:lstStyle/>
        <a:p>
          <a:endParaRPr lang="en-US"/>
        </a:p>
      </dgm:t>
    </dgm:pt>
    <dgm:pt modelId="{EF9FFB08-52F4-A64E-9EAA-89B487947353}" type="sibTrans" cxnId="{2773021D-CF4F-7D4E-A5E8-A6E2AFD1B1AA}">
      <dgm:prSet/>
      <dgm:spPr/>
      <dgm:t>
        <a:bodyPr/>
        <a:lstStyle/>
        <a:p>
          <a:endParaRPr lang="en-US"/>
        </a:p>
      </dgm:t>
    </dgm:pt>
    <dgm:pt modelId="{DBF969EE-6E1B-8D4B-993E-72A70C13D1B5}">
      <dgm:prSet phldrT="[Text]"/>
      <dgm:spPr/>
      <dgm:t>
        <a:bodyPr/>
        <a:lstStyle/>
        <a:p>
          <a:r>
            <a:rPr lang="en-US" dirty="0" smtClean="0"/>
            <a:t>Infrastructure</a:t>
          </a:r>
          <a:endParaRPr lang="en-US" dirty="0"/>
        </a:p>
      </dgm:t>
    </dgm:pt>
    <dgm:pt modelId="{3B68045D-28F4-C74A-BD43-ED789717575F}" type="parTrans" cxnId="{BA14C444-534E-F948-8F97-21ACC0F53D24}">
      <dgm:prSet/>
      <dgm:spPr/>
      <dgm:t>
        <a:bodyPr/>
        <a:lstStyle/>
        <a:p>
          <a:endParaRPr lang="en-US"/>
        </a:p>
      </dgm:t>
    </dgm:pt>
    <dgm:pt modelId="{254F0CDB-15AB-A543-B083-784F0150EF90}" type="sibTrans" cxnId="{BA14C444-534E-F948-8F97-21ACC0F53D24}">
      <dgm:prSet/>
      <dgm:spPr/>
      <dgm:t>
        <a:bodyPr/>
        <a:lstStyle/>
        <a:p>
          <a:endParaRPr lang="en-US"/>
        </a:p>
      </dgm:t>
    </dgm:pt>
    <dgm:pt modelId="{F5331323-E062-954C-B1DF-149DF3A64A8D}" type="pres">
      <dgm:prSet presAssocID="{4729E92B-BFEA-BB41-B96B-A2BD40C84DFD}" presName="theList" presStyleCnt="0">
        <dgm:presLayoutVars>
          <dgm:dir/>
          <dgm:animLvl val="lvl"/>
          <dgm:resizeHandles val="exact"/>
        </dgm:presLayoutVars>
      </dgm:prSet>
      <dgm:spPr/>
      <dgm:t>
        <a:bodyPr/>
        <a:lstStyle/>
        <a:p>
          <a:endParaRPr lang="en-US"/>
        </a:p>
      </dgm:t>
    </dgm:pt>
    <dgm:pt modelId="{59BC6D00-6A3E-8C4E-8E7C-6F347ABBB507}" type="pres">
      <dgm:prSet presAssocID="{F2A6A2ED-6637-E14A-AB5F-1FED54B41B92}" presName="compNode" presStyleCnt="0"/>
      <dgm:spPr/>
      <dgm:t>
        <a:bodyPr/>
        <a:lstStyle/>
        <a:p>
          <a:endParaRPr lang="en-US"/>
        </a:p>
      </dgm:t>
    </dgm:pt>
    <dgm:pt modelId="{A6A83376-DC6D-E74E-90D3-B6D76685D9C8}" type="pres">
      <dgm:prSet presAssocID="{F2A6A2ED-6637-E14A-AB5F-1FED54B41B92}" presName="aNode" presStyleLbl="bgShp" presStyleIdx="0" presStyleCnt="7"/>
      <dgm:spPr/>
      <dgm:t>
        <a:bodyPr/>
        <a:lstStyle/>
        <a:p>
          <a:endParaRPr lang="en-US"/>
        </a:p>
      </dgm:t>
    </dgm:pt>
    <dgm:pt modelId="{394C1A13-1DB0-7C4D-9023-B4F64F6C997C}" type="pres">
      <dgm:prSet presAssocID="{F2A6A2ED-6637-E14A-AB5F-1FED54B41B92}" presName="textNode" presStyleLbl="bgShp" presStyleIdx="0" presStyleCnt="7"/>
      <dgm:spPr/>
      <dgm:t>
        <a:bodyPr/>
        <a:lstStyle/>
        <a:p>
          <a:endParaRPr lang="en-US"/>
        </a:p>
      </dgm:t>
    </dgm:pt>
    <dgm:pt modelId="{CEF5D6E0-3EF3-F941-843A-A041AE333164}" type="pres">
      <dgm:prSet presAssocID="{F2A6A2ED-6637-E14A-AB5F-1FED54B41B92}" presName="compChildNode" presStyleCnt="0"/>
      <dgm:spPr/>
      <dgm:t>
        <a:bodyPr/>
        <a:lstStyle/>
        <a:p>
          <a:endParaRPr lang="en-US"/>
        </a:p>
      </dgm:t>
    </dgm:pt>
    <dgm:pt modelId="{91E1EE7B-4EA4-7B49-B2E7-E3D244DD2B42}" type="pres">
      <dgm:prSet presAssocID="{F2A6A2ED-6637-E14A-AB5F-1FED54B41B92}" presName="theInnerList" presStyleCnt="0"/>
      <dgm:spPr/>
      <dgm:t>
        <a:bodyPr/>
        <a:lstStyle/>
        <a:p>
          <a:endParaRPr lang="en-US"/>
        </a:p>
      </dgm:t>
    </dgm:pt>
    <dgm:pt modelId="{39C84C20-01F9-D940-A93E-D96DA16FA81D}" type="pres">
      <dgm:prSet presAssocID="{BC566B0E-DA1A-E84E-AACF-0C470FECD06D}" presName="childNode" presStyleLbl="node1" presStyleIdx="0" presStyleCnt="20">
        <dgm:presLayoutVars>
          <dgm:bulletEnabled val="1"/>
        </dgm:presLayoutVars>
      </dgm:prSet>
      <dgm:spPr/>
      <dgm:t>
        <a:bodyPr/>
        <a:lstStyle/>
        <a:p>
          <a:endParaRPr lang="en-US"/>
        </a:p>
      </dgm:t>
    </dgm:pt>
    <dgm:pt modelId="{477F24D5-9BA3-3F4C-9F5A-7E86E574BE77}" type="pres">
      <dgm:prSet presAssocID="{BC566B0E-DA1A-E84E-AACF-0C470FECD06D}" presName="aSpace2" presStyleCnt="0"/>
      <dgm:spPr/>
      <dgm:t>
        <a:bodyPr/>
        <a:lstStyle/>
        <a:p>
          <a:endParaRPr lang="en-US"/>
        </a:p>
      </dgm:t>
    </dgm:pt>
    <dgm:pt modelId="{1F7A3584-A860-4D4A-B4EF-3FF99F3B90C7}" type="pres">
      <dgm:prSet presAssocID="{CC369521-D9CF-0F40-B0B7-B7FD0B8B070E}" presName="childNode" presStyleLbl="node1" presStyleIdx="1" presStyleCnt="20">
        <dgm:presLayoutVars>
          <dgm:bulletEnabled val="1"/>
        </dgm:presLayoutVars>
      </dgm:prSet>
      <dgm:spPr/>
      <dgm:t>
        <a:bodyPr/>
        <a:lstStyle/>
        <a:p>
          <a:endParaRPr lang="en-US"/>
        </a:p>
      </dgm:t>
    </dgm:pt>
    <dgm:pt modelId="{3EC03A94-4D1B-3F40-AC53-D0D7263C0F64}" type="pres">
      <dgm:prSet presAssocID="{CC369521-D9CF-0F40-B0B7-B7FD0B8B070E}" presName="aSpace2" presStyleCnt="0"/>
      <dgm:spPr/>
      <dgm:t>
        <a:bodyPr/>
        <a:lstStyle/>
        <a:p>
          <a:endParaRPr lang="en-US"/>
        </a:p>
      </dgm:t>
    </dgm:pt>
    <dgm:pt modelId="{A4656B16-E507-944F-AC3C-E36F4BB2AF99}" type="pres">
      <dgm:prSet presAssocID="{D25098CC-7969-4A4D-B8A5-CD103814B110}" presName="childNode" presStyleLbl="node1" presStyleIdx="2" presStyleCnt="20">
        <dgm:presLayoutVars>
          <dgm:bulletEnabled val="1"/>
        </dgm:presLayoutVars>
      </dgm:prSet>
      <dgm:spPr/>
      <dgm:t>
        <a:bodyPr/>
        <a:lstStyle/>
        <a:p>
          <a:endParaRPr lang="en-US"/>
        </a:p>
      </dgm:t>
    </dgm:pt>
    <dgm:pt modelId="{04BA0E93-E848-1745-95DD-7AC3CD067E5B}" type="pres">
      <dgm:prSet presAssocID="{F2A6A2ED-6637-E14A-AB5F-1FED54B41B92}" presName="aSpace" presStyleCnt="0"/>
      <dgm:spPr/>
      <dgm:t>
        <a:bodyPr/>
        <a:lstStyle/>
        <a:p>
          <a:endParaRPr lang="en-US"/>
        </a:p>
      </dgm:t>
    </dgm:pt>
    <dgm:pt modelId="{32CBB341-81EC-8948-A3A2-E96C5AD5E9C0}" type="pres">
      <dgm:prSet presAssocID="{D34936F2-7E64-8446-9B25-E5E84CD58BBB}" presName="compNode" presStyleCnt="0"/>
      <dgm:spPr/>
      <dgm:t>
        <a:bodyPr/>
        <a:lstStyle/>
        <a:p>
          <a:endParaRPr lang="en-US"/>
        </a:p>
      </dgm:t>
    </dgm:pt>
    <dgm:pt modelId="{9ED112AD-66D1-494A-8CD2-0F2988386B1D}" type="pres">
      <dgm:prSet presAssocID="{D34936F2-7E64-8446-9B25-E5E84CD58BBB}" presName="aNode" presStyleLbl="bgShp" presStyleIdx="1" presStyleCnt="7"/>
      <dgm:spPr/>
      <dgm:t>
        <a:bodyPr/>
        <a:lstStyle/>
        <a:p>
          <a:endParaRPr lang="en-US"/>
        </a:p>
      </dgm:t>
    </dgm:pt>
    <dgm:pt modelId="{B367A145-52FB-9C46-AA82-2A55598F58F4}" type="pres">
      <dgm:prSet presAssocID="{D34936F2-7E64-8446-9B25-E5E84CD58BBB}" presName="textNode" presStyleLbl="bgShp" presStyleIdx="1" presStyleCnt="7"/>
      <dgm:spPr/>
      <dgm:t>
        <a:bodyPr/>
        <a:lstStyle/>
        <a:p>
          <a:endParaRPr lang="en-US"/>
        </a:p>
      </dgm:t>
    </dgm:pt>
    <dgm:pt modelId="{1F40B034-E617-7D43-A235-99418C341D5B}" type="pres">
      <dgm:prSet presAssocID="{D34936F2-7E64-8446-9B25-E5E84CD58BBB}" presName="compChildNode" presStyleCnt="0"/>
      <dgm:spPr/>
      <dgm:t>
        <a:bodyPr/>
        <a:lstStyle/>
        <a:p>
          <a:endParaRPr lang="en-US"/>
        </a:p>
      </dgm:t>
    </dgm:pt>
    <dgm:pt modelId="{F2DEED69-3200-064F-A8E0-0A669D8E9871}" type="pres">
      <dgm:prSet presAssocID="{D34936F2-7E64-8446-9B25-E5E84CD58BBB}" presName="theInnerList" presStyleCnt="0"/>
      <dgm:spPr/>
      <dgm:t>
        <a:bodyPr/>
        <a:lstStyle/>
        <a:p>
          <a:endParaRPr lang="en-US"/>
        </a:p>
      </dgm:t>
    </dgm:pt>
    <dgm:pt modelId="{0EAB2467-4907-4747-A715-203BE3ABE03B}" type="pres">
      <dgm:prSet presAssocID="{A67E57BA-71CD-3E40-B733-D2187082AB1C}" presName="childNode" presStyleLbl="node1" presStyleIdx="3" presStyleCnt="20">
        <dgm:presLayoutVars>
          <dgm:bulletEnabled val="1"/>
        </dgm:presLayoutVars>
      </dgm:prSet>
      <dgm:spPr/>
      <dgm:t>
        <a:bodyPr/>
        <a:lstStyle/>
        <a:p>
          <a:endParaRPr lang="en-US"/>
        </a:p>
      </dgm:t>
    </dgm:pt>
    <dgm:pt modelId="{675F6243-798B-214A-AE09-1DEFC0222404}" type="pres">
      <dgm:prSet presAssocID="{A67E57BA-71CD-3E40-B733-D2187082AB1C}" presName="aSpace2" presStyleCnt="0"/>
      <dgm:spPr/>
      <dgm:t>
        <a:bodyPr/>
        <a:lstStyle/>
        <a:p>
          <a:endParaRPr lang="en-US"/>
        </a:p>
      </dgm:t>
    </dgm:pt>
    <dgm:pt modelId="{15C4F8E3-1C48-2145-9AB4-C41ECC35D1FA}" type="pres">
      <dgm:prSet presAssocID="{137F71A2-3699-064D-B2D5-C6D9B45A7DCA}" presName="childNode" presStyleLbl="node1" presStyleIdx="4" presStyleCnt="20">
        <dgm:presLayoutVars>
          <dgm:bulletEnabled val="1"/>
        </dgm:presLayoutVars>
      </dgm:prSet>
      <dgm:spPr/>
      <dgm:t>
        <a:bodyPr/>
        <a:lstStyle/>
        <a:p>
          <a:endParaRPr lang="en-US"/>
        </a:p>
      </dgm:t>
    </dgm:pt>
    <dgm:pt modelId="{952C1A58-1A16-C04B-90A8-B0B3CA96EBC6}" type="pres">
      <dgm:prSet presAssocID="{137F71A2-3699-064D-B2D5-C6D9B45A7DCA}" presName="aSpace2" presStyleCnt="0"/>
      <dgm:spPr/>
      <dgm:t>
        <a:bodyPr/>
        <a:lstStyle/>
        <a:p>
          <a:endParaRPr lang="en-US"/>
        </a:p>
      </dgm:t>
    </dgm:pt>
    <dgm:pt modelId="{36BFD158-48E2-1E47-A393-2C1BB87C2070}" type="pres">
      <dgm:prSet presAssocID="{E64CE2A0-FFB3-3A4D-9B10-87BFD4AB8E3F}" presName="childNode" presStyleLbl="node1" presStyleIdx="5" presStyleCnt="20">
        <dgm:presLayoutVars>
          <dgm:bulletEnabled val="1"/>
        </dgm:presLayoutVars>
      </dgm:prSet>
      <dgm:spPr/>
      <dgm:t>
        <a:bodyPr/>
        <a:lstStyle/>
        <a:p>
          <a:endParaRPr lang="en-US"/>
        </a:p>
      </dgm:t>
    </dgm:pt>
    <dgm:pt modelId="{9E85E536-8C31-C94E-A159-927908F5E382}" type="pres">
      <dgm:prSet presAssocID="{D34936F2-7E64-8446-9B25-E5E84CD58BBB}" presName="aSpace" presStyleCnt="0"/>
      <dgm:spPr/>
      <dgm:t>
        <a:bodyPr/>
        <a:lstStyle/>
        <a:p>
          <a:endParaRPr lang="en-US"/>
        </a:p>
      </dgm:t>
    </dgm:pt>
    <dgm:pt modelId="{6E6DC362-0175-A44B-AB35-4CC429010DC4}" type="pres">
      <dgm:prSet presAssocID="{88A7F84F-054A-C544-9D93-469B24AFF7A1}" presName="compNode" presStyleCnt="0"/>
      <dgm:spPr/>
      <dgm:t>
        <a:bodyPr/>
        <a:lstStyle/>
        <a:p>
          <a:endParaRPr lang="en-US"/>
        </a:p>
      </dgm:t>
    </dgm:pt>
    <dgm:pt modelId="{4E33F494-0B77-894E-80C8-A608FE422A02}" type="pres">
      <dgm:prSet presAssocID="{88A7F84F-054A-C544-9D93-469B24AFF7A1}" presName="aNode" presStyleLbl="bgShp" presStyleIdx="2" presStyleCnt="7"/>
      <dgm:spPr/>
      <dgm:t>
        <a:bodyPr/>
        <a:lstStyle/>
        <a:p>
          <a:endParaRPr lang="en-US"/>
        </a:p>
      </dgm:t>
    </dgm:pt>
    <dgm:pt modelId="{209EEB59-9B89-0546-85B1-56A2911F7835}" type="pres">
      <dgm:prSet presAssocID="{88A7F84F-054A-C544-9D93-469B24AFF7A1}" presName="textNode" presStyleLbl="bgShp" presStyleIdx="2" presStyleCnt="7"/>
      <dgm:spPr/>
      <dgm:t>
        <a:bodyPr/>
        <a:lstStyle/>
        <a:p>
          <a:endParaRPr lang="en-US"/>
        </a:p>
      </dgm:t>
    </dgm:pt>
    <dgm:pt modelId="{08A33355-C350-B24D-AB0B-D253F88AE010}" type="pres">
      <dgm:prSet presAssocID="{88A7F84F-054A-C544-9D93-469B24AFF7A1}" presName="compChildNode" presStyleCnt="0"/>
      <dgm:spPr/>
      <dgm:t>
        <a:bodyPr/>
        <a:lstStyle/>
        <a:p>
          <a:endParaRPr lang="en-US"/>
        </a:p>
      </dgm:t>
    </dgm:pt>
    <dgm:pt modelId="{713D0D5B-B757-1F4E-B5EB-BD263C658A42}" type="pres">
      <dgm:prSet presAssocID="{88A7F84F-054A-C544-9D93-469B24AFF7A1}" presName="theInnerList" presStyleCnt="0"/>
      <dgm:spPr/>
      <dgm:t>
        <a:bodyPr/>
        <a:lstStyle/>
        <a:p>
          <a:endParaRPr lang="en-US"/>
        </a:p>
      </dgm:t>
    </dgm:pt>
    <dgm:pt modelId="{13EC0DAE-91D8-6C42-8EBC-115CD1B4DA2F}" type="pres">
      <dgm:prSet presAssocID="{55884B27-D99D-D244-9095-AD1E1158079E}" presName="childNode" presStyleLbl="node1" presStyleIdx="6" presStyleCnt="20">
        <dgm:presLayoutVars>
          <dgm:bulletEnabled val="1"/>
        </dgm:presLayoutVars>
      </dgm:prSet>
      <dgm:spPr/>
      <dgm:t>
        <a:bodyPr/>
        <a:lstStyle/>
        <a:p>
          <a:endParaRPr lang="en-US"/>
        </a:p>
      </dgm:t>
    </dgm:pt>
    <dgm:pt modelId="{BCB8D4B1-2CA1-7445-A1BA-8A47C6F864B8}" type="pres">
      <dgm:prSet presAssocID="{55884B27-D99D-D244-9095-AD1E1158079E}" presName="aSpace2" presStyleCnt="0"/>
      <dgm:spPr/>
      <dgm:t>
        <a:bodyPr/>
        <a:lstStyle/>
        <a:p>
          <a:endParaRPr lang="en-US"/>
        </a:p>
      </dgm:t>
    </dgm:pt>
    <dgm:pt modelId="{182C22FA-1770-5248-8973-8A59777D75B1}" type="pres">
      <dgm:prSet presAssocID="{72A32DE6-7C56-5F4F-8CE8-66A9734E36E0}" presName="childNode" presStyleLbl="node1" presStyleIdx="7" presStyleCnt="20">
        <dgm:presLayoutVars>
          <dgm:bulletEnabled val="1"/>
        </dgm:presLayoutVars>
      </dgm:prSet>
      <dgm:spPr/>
      <dgm:t>
        <a:bodyPr/>
        <a:lstStyle/>
        <a:p>
          <a:endParaRPr lang="en-US"/>
        </a:p>
      </dgm:t>
    </dgm:pt>
    <dgm:pt modelId="{49E46FE9-E9B6-EC45-A4BC-AFB9754A86AD}" type="pres">
      <dgm:prSet presAssocID="{88A7F84F-054A-C544-9D93-469B24AFF7A1}" presName="aSpace" presStyleCnt="0"/>
      <dgm:spPr/>
      <dgm:t>
        <a:bodyPr/>
        <a:lstStyle/>
        <a:p>
          <a:endParaRPr lang="en-US"/>
        </a:p>
      </dgm:t>
    </dgm:pt>
    <dgm:pt modelId="{7B1A5C80-49B0-9A45-B2BD-D8B7093EA01B}" type="pres">
      <dgm:prSet presAssocID="{7B9D2FD2-302E-D741-BA22-59438CB9ECA9}" presName="compNode" presStyleCnt="0"/>
      <dgm:spPr/>
      <dgm:t>
        <a:bodyPr/>
        <a:lstStyle/>
        <a:p>
          <a:endParaRPr lang="en-US"/>
        </a:p>
      </dgm:t>
    </dgm:pt>
    <dgm:pt modelId="{04377CBB-F621-2E4D-B38E-4E288DA5EBE6}" type="pres">
      <dgm:prSet presAssocID="{7B9D2FD2-302E-D741-BA22-59438CB9ECA9}" presName="aNode" presStyleLbl="bgShp" presStyleIdx="3" presStyleCnt="7"/>
      <dgm:spPr/>
      <dgm:t>
        <a:bodyPr/>
        <a:lstStyle/>
        <a:p>
          <a:endParaRPr lang="en-US"/>
        </a:p>
      </dgm:t>
    </dgm:pt>
    <dgm:pt modelId="{34662FA8-8AB7-AA44-90AB-CDCF3B52D58C}" type="pres">
      <dgm:prSet presAssocID="{7B9D2FD2-302E-D741-BA22-59438CB9ECA9}" presName="textNode" presStyleLbl="bgShp" presStyleIdx="3" presStyleCnt="7"/>
      <dgm:spPr/>
      <dgm:t>
        <a:bodyPr/>
        <a:lstStyle/>
        <a:p>
          <a:endParaRPr lang="en-US"/>
        </a:p>
      </dgm:t>
    </dgm:pt>
    <dgm:pt modelId="{286D7C69-2960-2B46-8BFC-A997CBA210CD}" type="pres">
      <dgm:prSet presAssocID="{7B9D2FD2-302E-D741-BA22-59438CB9ECA9}" presName="compChildNode" presStyleCnt="0"/>
      <dgm:spPr/>
      <dgm:t>
        <a:bodyPr/>
        <a:lstStyle/>
        <a:p>
          <a:endParaRPr lang="en-US"/>
        </a:p>
      </dgm:t>
    </dgm:pt>
    <dgm:pt modelId="{C26CF852-A0A0-6146-894F-307EF70A6B4C}" type="pres">
      <dgm:prSet presAssocID="{7B9D2FD2-302E-D741-BA22-59438CB9ECA9}" presName="theInnerList" presStyleCnt="0"/>
      <dgm:spPr/>
      <dgm:t>
        <a:bodyPr/>
        <a:lstStyle/>
        <a:p>
          <a:endParaRPr lang="en-US"/>
        </a:p>
      </dgm:t>
    </dgm:pt>
    <dgm:pt modelId="{ACBDF281-8B34-3C44-8095-FF4AAD0B0746}" type="pres">
      <dgm:prSet presAssocID="{BECB135C-306E-FA4D-8B46-DA30FA4A9E19}" presName="childNode" presStyleLbl="node1" presStyleIdx="8" presStyleCnt="20">
        <dgm:presLayoutVars>
          <dgm:bulletEnabled val="1"/>
        </dgm:presLayoutVars>
      </dgm:prSet>
      <dgm:spPr/>
      <dgm:t>
        <a:bodyPr/>
        <a:lstStyle/>
        <a:p>
          <a:endParaRPr lang="en-US"/>
        </a:p>
      </dgm:t>
    </dgm:pt>
    <dgm:pt modelId="{336014BC-B16E-C940-B618-37CF8374BBFB}" type="pres">
      <dgm:prSet presAssocID="{BECB135C-306E-FA4D-8B46-DA30FA4A9E19}" presName="aSpace2" presStyleCnt="0"/>
      <dgm:spPr/>
      <dgm:t>
        <a:bodyPr/>
        <a:lstStyle/>
        <a:p>
          <a:endParaRPr lang="en-US"/>
        </a:p>
      </dgm:t>
    </dgm:pt>
    <dgm:pt modelId="{B8F28BC6-2D20-F149-9820-E5821C58DDC3}" type="pres">
      <dgm:prSet presAssocID="{E018F37C-1F0E-2C42-961F-A2806600A706}" presName="childNode" presStyleLbl="node1" presStyleIdx="9" presStyleCnt="20">
        <dgm:presLayoutVars>
          <dgm:bulletEnabled val="1"/>
        </dgm:presLayoutVars>
      </dgm:prSet>
      <dgm:spPr/>
      <dgm:t>
        <a:bodyPr/>
        <a:lstStyle/>
        <a:p>
          <a:endParaRPr lang="en-US"/>
        </a:p>
      </dgm:t>
    </dgm:pt>
    <dgm:pt modelId="{3D286523-E4BD-8548-8D6E-08C8B8496B16}" type="pres">
      <dgm:prSet presAssocID="{E018F37C-1F0E-2C42-961F-A2806600A706}" presName="aSpace2" presStyleCnt="0"/>
      <dgm:spPr/>
      <dgm:t>
        <a:bodyPr/>
        <a:lstStyle/>
        <a:p>
          <a:endParaRPr lang="en-US"/>
        </a:p>
      </dgm:t>
    </dgm:pt>
    <dgm:pt modelId="{3633BAC2-3C5C-994A-8621-4E8A7009EA89}" type="pres">
      <dgm:prSet presAssocID="{2D783337-885B-844F-8F3F-18ED91A44EBA}" presName="childNode" presStyleLbl="node1" presStyleIdx="10" presStyleCnt="20">
        <dgm:presLayoutVars>
          <dgm:bulletEnabled val="1"/>
        </dgm:presLayoutVars>
      </dgm:prSet>
      <dgm:spPr/>
      <dgm:t>
        <a:bodyPr/>
        <a:lstStyle/>
        <a:p>
          <a:endParaRPr lang="en-US"/>
        </a:p>
      </dgm:t>
    </dgm:pt>
    <dgm:pt modelId="{0D3CB0B0-A2A6-354A-8DCD-2E5706CCA502}" type="pres">
      <dgm:prSet presAssocID="{7B9D2FD2-302E-D741-BA22-59438CB9ECA9}" presName="aSpace" presStyleCnt="0"/>
      <dgm:spPr/>
      <dgm:t>
        <a:bodyPr/>
        <a:lstStyle/>
        <a:p>
          <a:endParaRPr lang="en-US"/>
        </a:p>
      </dgm:t>
    </dgm:pt>
    <dgm:pt modelId="{DC47D847-A3B7-C34A-882D-4F40E32BEDAD}" type="pres">
      <dgm:prSet presAssocID="{6F51CD41-FE6B-CA4D-89CC-914B3D214B55}" presName="compNode" presStyleCnt="0"/>
      <dgm:spPr/>
      <dgm:t>
        <a:bodyPr/>
        <a:lstStyle/>
        <a:p>
          <a:endParaRPr lang="en-US"/>
        </a:p>
      </dgm:t>
    </dgm:pt>
    <dgm:pt modelId="{19753199-CD12-3443-9983-6DEFA5A81B03}" type="pres">
      <dgm:prSet presAssocID="{6F51CD41-FE6B-CA4D-89CC-914B3D214B55}" presName="aNode" presStyleLbl="bgShp" presStyleIdx="4" presStyleCnt="7"/>
      <dgm:spPr/>
      <dgm:t>
        <a:bodyPr/>
        <a:lstStyle/>
        <a:p>
          <a:endParaRPr lang="en-US"/>
        </a:p>
      </dgm:t>
    </dgm:pt>
    <dgm:pt modelId="{217E399B-23A5-4448-85FA-32D6D1C2AAF1}" type="pres">
      <dgm:prSet presAssocID="{6F51CD41-FE6B-CA4D-89CC-914B3D214B55}" presName="textNode" presStyleLbl="bgShp" presStyleIdx="4" presStyleCnt="7"/>
      <dgm:spPr/>
      <dgm:t>
        <a:bodyPr/>
        <a:lstStyle/>
        <a:p>
          <a:endParaRPr lang="en-US"/>
        </a:p>
      </dgm:t>
    </dgm:pt>
    <dgm:pt modelId="{D9176CF0-FED7-1B43-94FB-B99232117956}" type="pres">
      <dgm:prSet presAssocID="{6F51CD41-FE6B-CA4D-89CC-914B3D214B55}" presName="compChildNode" presStyleCnt="0"/>
      <dgm:spPr/>
      <dgm:t>
        <a:bodyPr/>
        <a:lstStyle/>
        <a:p>
          <a:endParaRPr lang="en-US"/>
        </a:p>
      </dgm:t>
    </dgm:pt>
    <dgm:pt modelId="{BDFC16EA-7DCA-7E48-9FC5-7E80ADCBCC73}" type="pres">
      <dgm:prSet presAssocID="{6F51CD41-FE6B-CA4D-89CC-914B3D214B55}" presName="theInnerList" presStyleCnt="0"/>
      <dgm:spPr/>
      <dgm:t>
        <a:bodyPr/>
        <a:lstStyle/>
        <a:p>
          <a:endParaRPr lang="en-US"/>
        </a:p>
      </dgm:t>
    </dgm:pt>
    <dgm:pt modelId="{26945BCC-E6F4-A946-89D8-05E66C38899D}" type="pres">
      <dgm:prSet presAssocID="{BE79F62C-89A4-4E48-80E3-C16D758D79DC}" presName="childNode" presStyleLbl="node1" presStyleIdx="11" presStyleCnt="20">
        <dgm:presLayoutVars>
          <dgm:bulletEnabled val="1"/>
        </dgm:presLayoutVars>
      </dgm:prSet>
      <dgm:spPr/>
      <dgm:t>
        <a:bodyPr/>
        <a:lstStyle/>
        <a:p>
          <a:endParaRPr lang="en-US"/>
        </a:p>
      </dgm:t>
    </dgm:pt>
    <dgm:pt modelId="{3EADCA1C-139E-6147-92DB-6A253408FF61}" type="pres">
      <dgm:prSet presAssocID="{BE79F62C-89A4-4E48-80E3-C16D758D79DC}" presName="aSpace2" presStyleCnt="0"/>
      <dgm:spPr/>
      <dgm:t>
        <a:bodyPr/>
        <a:lstStyle/>
        <a:p>
          <a:endParaRPr lang="en-US"/>
        </a:p>
      </dgm:t>
    </dgm:pt>
    <dgm:pt modelId="{D75CECF8-0682-C14C-836D-9E3D4A0ED444}" type="pres">
      <dgm:prSet presAssocID="{77CCE3ED-91E8-CF45-833A-81202028FF34}" presName="childNode" presStyleLbl="node1" presStyleIdx="12" presStyleCnt="20">
        <dgm:presLayoutVars>
          <dgm:bulletEnabled val="1"/>
        </dgm:presLayoutVars>
      </dgm:prSet>
      <dgm:spPr/>
      <dgm:t>
        <a:bodyPr/>
        <a:lstStyle/>
        <a:p>
          <a:endParaRPr lang="en-US"/>
        </a:p>
      </dgm:t>
    </dgm:pt>
    <dgm:pt modelId="{B2C1AC6A-BB45-8F4F-B90E-86DF9C81DEB6}" type="pres">
      <dgm:prSet presAssocID="{77CCE3ED-91E8-CF45-833A-81202028FF34}" presName="aSpace2" presStyleCnt="0"/>
      <dgm:spPr/>
      <dgm:t>
        <a:bodyPr/>
        <a:lstStyle/>
        <a:p>
          <a:endParaRPr lang="en-US"/>
        </a:p>
      </dgm:t>
    </dgm:pt>
    <dgm:pt modelId="{DF86C2F2-5609-6C4E-9682-5C3EA25A2F37}" type="pres">
      <dgm:prSet presAssocID="{B2A62152-D39C-4B4D-9C7E-6434421B9874}" presName="childNode" presStyleLbl="node1" presStyleIdx="13" presStyleCnt="20">
        <dgm:presLayoutVars>
          <dgm:bulletEnabled val="1"/>
        </dgm:presLayoutVars>
      </dgm:prSet>
      <dgm:spPr/>
      <dgm:t>
        <a:bodyPr/>
        <a:lstStyle/>
        <a:p>
          <a:endParaRPr lang="en-US"/>
        </a:p>
      </dgm:t>
    </dgm:pt>
    <dgm:pt modelId="{8B7F4FFF-4058-8C4F-9E51-E9615E552CA7}" type="pres">
      <dgm:prSet presAssocID="{B2A62152-D39C-4B4D-9C7E-6434421B9874}" presName="aSpace2" presStyleCnt="0"/>
      <dgm:spPr/>
      <dgm:t>
        <a:bodyPr/>
        <a:lstStyle/>
        <a:p>
          <a:endParaRPr lang="en-US"/>
        </a:p>
      </dgm:t>
    </dgm:pt>
    <dgm:pt modelId="{022989AE-2CB2-A440-8BDB-AE285048DB79}" type="pres">
      <dgm:prSet presAssocID="{A2512257-2AFF-FB4D-9BFC-61A77A1B84B8}" presName="childNode" presStyleLbl="node1" presStyleIdx="14" presStyleCnt="20">
        <dgm:presLayoutVars>
          <dgm:bulletEnabled val="1"/>
        </dgm:presLayoutVars>
      </dgm:prSet>
      <dgm:spPr/>
      <dgm:t>
        <a:bodyPr/>
        <a:lstStyle/>
        <a:p>
          <a:endParaRPr lang="en-US"/>
        </a:p>
      </dgm:t>
    </dgm:pt>
    <dgm:pt modelId="{FC0A4E6F-9C07-BE49-8FE6-7F776724BE9E}" type="pres">
      <dgm:prSet presAssocID="{6F51CD41-FE6B-CA4D-89CC-914B3D214B55}" presName="aSpace" presStyleCnt="0"/>
      <dgm:spPr/>
      <dgm:t>
        <a:bodyPr/>
        <a:lstStyle/>
        <a:p>
          <a:endParaRPr lang="en-US"/>
        </a:p>
      </dgm:t>
    </dgm:pt>
    <dgm:pt modelId="{87518D98-BD90-3942-8EFB-CFAD743C9BA0}" type="pres">
      <dgm:prSet presAssocID="{38C19577-926A-FA43-B1DF-84B5690AB758}" presName="compNode" presStyleCnt="0"/>
      <dgm:spPr/>
      <dgm:t>
        <a:bodyPr/>
        <a:lstStyle/>
        <a:p>
          <a:endParaRPr lang="en-US"/>
        </a:p>
      </dgm:t>
    </dgm:pt>
    <dgm:pt modelId="{7A9A6452-CC3D-E240-AE49-742093BEE367}" type="pres">
      <dgm:prSet presAssocID="{38C19577-926A-FA43-B1DF-84B5690AB758}" presName="aNode" presStyleLbl="bgShp" presStyleIdx="5" presStyleCnt="7"/>
      <dgm:spPr/>
      <dgm:t>
        <a:bodyPr/>
        <a:lstStyle/>
        <a:p>
          <a:endParaRPr lang="en-US"/>
        </a:p>
      </dgm:t>
    </dgm:pt>
    <dgm:pt modelId="{8D3DD3B1-95A0-D74D-A1E4-0AF29BFD7209}" type="pres">
      <dgm:prSet presAssocID="{38C19577-926A-FA43-B1DF-84B5690AB758}" presName="textNode" presStyleLbl="bgShp" presStyleIdx="5" presStyleCnt="7"/>
      <dgm:spPr/>
      <dgm:t>
        <a:bodyPr/>
        <a:lstStyle/>
        <a:p>
          <a:endParaRPr lang="en-US"/>
        </a:p>
      </dgm:t>
    </dgm:pt>
    <dgm:pt modelId="{C55CC73F-B037-5546-9794-78CB76A7CF5C}" type="pres">
      <dgm:prSet presAssocID="{38C19577-926A-FA43-B1DF-84B5690AB758}" presName="compChildNode" presStyleCnt="0"/>
      <dgm:spPr/>
      <dgm:t>
        <a:bodyPr/>
        <a:lstStyle/>
        <a:p>
          <a:endParaRPr lang="en-US"/>
        </a:p>
      </dgm:t>
    </dgm:pt>
    <dgm:pt modelId="{8D8B807B-7909-B044-A699-E85DA7B04903}" type="pres">
      <dgm:prSet presAssocID="{38C19577-926A-FA43-B1DF-84B5690AB758}" presName="theInnerList" presStyleCnt="0"/>
      <dgm:spPr/>
      <dgm:t>
        <a:bodyPr/>
        <a:lstStyle/>
        <a:p>
          <a:endParaRPr lang="en-US"/>
        </a:p>
      </dgm:t>
    </dgm:pt>
    <dgm:pt modelId="{680A078B-7395-EC49-8417-164F8C2552BD}" type="pres">
      <dgm:prSet presAssocID="{4C2BC602-9833-5A43-B349-73CD4F67341A}" presName="childNode" presStyleLbl="node1" presStyleIdx="15" presStyleCnt="20">
        <dgm:presLayoutVars>
          <dgm:bulletEnabled val="1"/>
        </dgm:presLayoutVars>
      </dgm:prSet>
      <dgm:spPr/>
      <dgm:t>
        <a:bodyPr/>
        <a:lstStyle/>
        <a:p>
          <a:endParaRPr lang="en-US"/>
        </a:p>
      </dgm:t>
    </dgm:pt>
    <dgm:pt modelId="{80FA530A-582E-7646-8CA9-1C903A816070}" type="pres">
      <dgm:prSet presAssocID="{4C2BC602-9833-5A43-B349-73CD4F67341A}" presName="aSpace2" presStyleCnt="0"/>
      <dgm:spPr/>
      <dgm:t>
        <a:bodyPr/>
        <a:lstStyle/>
        <a:p>
          <a:endParaRPr lang="en-US"/>
        </a:p>
      </dgm:t>
    </dgm:pt>
    <dgm:pt modelId="{7BAF49C8-1402-3844-8359-8A752BE6E1DB}" type="pres">
      <dgm:prSet presAssocID="{DBF969EE-6E1B-8D4B-993E-72A70C13D1B5}" presName="childNode" presStyleLbl="node1" presStyleIdx="16" presStyleCnt="20">
        <dgm:presLayoutVars>
          <dgm:bulletEnabled val="1"/>
        </dgm:presLayoutVars>
      </dgm:prSet>
      <dgm:spPr/>
      <dgm:t>
        <a:bodyPr/>
        <a:lstStyle/>
        <a:p>
          <a:endParaRPr lang="en-US"/>
        </a:p>
      </dgm:t>
    </dgm:pt>
    <dgm:pt modelId="{9A0783A8-60C4-3241-9AFB-2BEA7AD08A4A}" type="pres">
      <dgm:prSet presAssocID="{DBF969EE-6E1B-8D4B-993E-72A70C13D1B5}" presName="aSpace2" presStyleCnt="0"/>
      <dgm:spPr/>
      <dgm:t>
        <a:bodyPr/>
        <a:lstStyle/>
        <a:p>
          <a:endParaRPr lang="en-US"/>
        </a:p>
      </dgm:t>
    </dgm:pt>
    <dgm:pt modelId="{5B32518C-538A-C241-9F62-41AF8361F40F}" type="pres">
      <dgm:prSet presAssocID="{6233D980-9314-B14C-854D-946F6D5BDBE7}" presName="childNode" presStyleLbl="node1" presStyleIdx="17" presStyleCnt="20">
        <dgm:presLayoutVars>
          <dgm:bulletEnabled val="1"/>
        </dgm:presLayoutVars>
      </dgm:prSet>
      <dgm:spPr/>
      <dgm:t>
        <a:bodyPr/>
        <a:lstStyle/>
        <a:p>
          <a:endParaRPr lang="en-US"/>
        </a:p>
      </dgm:t>
    </dgm:pt>
    <dgm:pt modelId="{7C796A38-E8EF-F942-87B7-5E09B815F7D1}" type="pres">
      <dgm:prSet presAssocID="{38C19577-926A-FA43-B1DF-84B5690AB758}" presName="aSpace" presStyleCnt="0"/>
      <dgm:spPr/>
      <dgm:t>
        <a:bodyPr/>
        <a:lstStyle/>
        <a:p>
          <a:endParaRPr lang="en-US"/>
        </a:p>
      </dgm:t>
    </dgm:pt>
    <dgm:pt modelId="{2512907B-A119-7640-8C8D-29F8B5DE375A}" type="pres">
      <dgm:prSet presAssocID="{DDB0EA66-6E10-3B43-8451-7E3024557809}" presName="compNode" presStyleCnt="0"/>
      <dgm:spPr/>
      <dgm:t>
        <a:bodyPr/>
        <a:lstStyle/>
        <a:p>
          <a:endParaRPr lang="en-US"/>
        </a:p>
      </dgm:t>
    </dgm:pt>
    <dgm:pt modelId="{045FE9DD-0D9A-224E-80CE-178152BF0BAA}" type="pres">
      <dgm:prSet presAssocID="{DDB0EA66-6E10-3B43-8451-7E3024557809}" presName="aNode" presStyleLbl="bgShp" presStyleIdx="6" presStyleCnt="7"/>
      <dgm:spPr/>
      <dgm:t>
        <a:bodyPr/>
        <a:lstStyle/>
        <a:p>
          <a:endParaRPr lang="en-US"/>
        </a:p>
      </dgm:t>
    </dgm:pt>
    <dgm:pt modelId="{1DB2FCBB-1A68-2641-BB89-CB97DC376AE5}" type="pres">
      <dgm:prSet presAssocID="{DDB0EA66-6E10-3B43-8451-7E3024557809}" presName="textNode" presStyleLbl="bgShp" presStyleIdx="6" presStyleCnt="7"/>
      <dgm:spPr/>
      <dgm:t>
        <a:bodyPr/>
        <a:lstStyle/>
        <a:p>
          <a:endParaRPr lang="en-US"/>
        </a:p>
      </dgm:t>
    </dgm:pt>
    <dgm:pt modelId="{D853D029-0E67-444E-8AE3-35268D76D568}" type="pres">
      <dgm:prSet presAssocID="{DDB0EA66-6E10-3B43-8451-7E3024557809}" presName="compChildNode" presStyleCnt="0"/>
      <dgm:spPr/>
      <dgm:t>
        <a:bodyPr/>
        <a:lstStyle/>
        <a:p>
          <a:endParaRPr lang="en-US"/>
        </a:p>
      </dgm:t>
    </dgm:pt>
    <dgm:pt modelId="{1A90E4EA-D1CC-EA40-AF33-92AACA0456F0}" type="pres">
      <dgm:prSet presAssocID="{DDB0EA66-6E10-3B43-8451-7E3024557809}" presName="theInnerList" presStyleCnt="0"/>
      <dgm:spPr/>
      <dgm:t>
        <a:bodyPr/>
        <a:lstStyle/>
        <a:p>
          <a:endParaRPr lang="en-US"/>
        </a:p>
      </dgm:t>
    </dgm:pt>
    <dgm:pt modelId="{3A0D05C5-CB39-C342-BEC6-EBE1AA76A221}" type="pres">
      <dgm:prSet presAssocID="{2D52325A-B674-964A-85F6-8588A27D6382}" presName="childNode" presStyleLbl="node1" presStyleIdx="18" presStyleCnt="20">
        <dgm:presLayoutVars>
          <dgm:bulletEnabled val="1"/>
        </dgm:presLayoutVars>
      </dgm:prSet>
      <dgm:spPr/>
      <dgm:t>
        <a:bodyPr/>
        <a:lstStyle/>
        <a:p>
          <a:endParaRPr lang="en-US"/>
        </a:p>
      </dgm:t>
    </dgm:pt>
    <dgm:pt modelId="{C87674AB-72DC-9D41-B824-12CC0B92A523}" type="pres">
      <dgm:prSet presAssocID="{2D52325A-B674-964A-85F6-8588A27D6382}" presName="aSpace2" presStyleCnt="0"/>
      <dgm:spPr/>
      <dgm:t>
        <a:bodyPr/>
        <a:lstStyle/>
        <a:p>
          <a:endParaRPr lang="en-US"/>
        </a:p>
      </dgm:t>
    </dgm:pt>
    <dgm:pt modelId="{2D85723C-10FF-4D4E-82EC-86EC5F6CD53F}" type="pres">
      <dgm:prSet presAssocID="{8971E60B-1A47-8E40-9F15-59A0816E7BE5}" presName="childNode" presStyleLbl="node1" presStyleIdx="19" presStyleCnt="20">
        <dgm:presLayoutVars>
          <dgm:bulletEnabled val="1"/>
        </dgm:presLayoutVars>
      </dgm:prSet>
      <dgm:spPr/>
      <dgm:t>
        <a:bodyPr/>
        <a:lstStyle/>
        <a:p>
          <a:endParaRPr lang="en-US"/>
        </a:p>
      </dgm:t>
    </dgm:pt>
  </dgm:ptLst>
  <dgm:cxnLst>
    <dgm:cxn modelId="{3A9569CD-FB5C-3447-870B-76EB5A4FEF3F}" srcId="{F2A6A2ED-6637-E14A-AB5F-1FED54B41B92}" destId="{BC566B0E-DA1A-E84E-AACF-0C470FECD06D}" srcOrd="0" destOrd="0" parTransId="{DD7E57C1-1B86-AE47-B310-DAE4B1E07EDE}" sibTransId="{9CA5EF3A-0B15-E24E-AD71-67C7FB80C397}"/>
    <dgm:cxn modelId="{B5B3FAA3-2ED9-C64A-BDD5-29FE6B47A186}" type="presOf" srcId="{E018F37C-1F0E-2C42-961F-A2806600A706}" destId="{B8F28BC6-2D20-F149-9820-E5821C58DDC3}" srcOrd="0" destOrd="0" presId="urn:microsoft.com/office/officeart/2005/8/layout/lProcess2"/>
    <dgm:cxn modelId="{68B15751-8D2F-7F40-B77D-72FDFB33BFBB}" srcId="{38C19577-926A-FA43-B1DF-84B5690AB758}" destId="{6233D980-9314-B14C-854D-946F6D5BDBE7}" srcOrd="2" destOrd="0" parTransId="{BB68BB7A-B1B2-2B4B-BA19-B7325C495EEC}" sibTransId="{45789273-93F5-434A-A880-A4A5B9FF4D8D}"/>
    <dgm:cxn modelId="{9ACF4F1B-C3D4-B74A-8006-E6D61B2F7EEB}" srcId="{4729E92B-BFEA-BB41-B96B-A2BD40C84DFD}" destId="{DDB0EA66-6E10-3B43-8451-7E3024557809}" srcOrd="6" destOrd="0" parTransId="{C2B67F10-613B-FC48-A8F5-E3F7164DF093}" sibTransId="{4A2ED1F2-081D-484C-A863-091EABDB50C8}"/>
    <dgm:cxn modelId="{BBF6934A-C032-C547-97A0-59DD8E925663}" type="presOf" srcId="{77CCE3ED-91E8-CF45-833A-81202028FF34}" destId="{D75CECF8-0682-C14C-836D-9E3D4A0ED444}" srcOrd="0" destOrd="0" presId="urn:microsoft.com/office/officeart/2005/8/layout/lProcess2"/>
    <dgm:cxn modelId="{F2ED9F75-BC17-6A4C-BF25-168BA38ABF29}" type="presOf" srcId="{4729E92B-BFEA-BB41-B96B-A2BD40C84DFD}" destId="{F5331323-E062-954C-B1DF-149DF3A64A8D}" srcOrd="0" destOrd="0" presId="urn:microsoft.com/office/officeart/2005/8/layout/lProcess2"/>
    <dgm:cxn modelId="{A0D39513-F6D9-B24A-876E-34EA0E18ACF5}" srcId="{7B9D2FD2-302E-D741-BA22-59438CB9ECA9}" destId="{2D783337-885B-844F-8F3F-18ED91A44EBA}" srcOrd="2" destOrd="0" parTransId="{C3A00887-E241-664F-B00F-3F2C3D9B29E0}" sibTransId="{4BAAB7D0-6B8F-C946-AB05-518BA273C82D}"/>
    <dgm:cxn modelId="{8F767DFF-9EA7-8D41-876E-5639F8E00F21}" srcId="{DDB0EA66-6E10-3B43-8451-7E3024557809}" destId="{8971E60B-1A47-8E40-9F15-59A0816E7BE5}" srcOrd="1" destOrd="0" parTransId="{BA9B533B-B648-BE46-8A64-A42FA7F837BB}" sibTransId="{648412F1-9AC7-B94F-A085-4D0330CCA783}"/>
    <dgm:cxn modelId="{09AA7882-98E6-6241-9A65-9A2881F6155C}" srcId="{D34936F2-7E64-8446-9B25-E5E84CD58BBB}" destId="{137F71A2-3699-064D-B2D5-C6D9B45A7DCA}" srcOrd="1" destOrd="0" parTransId="{077DF8DA-357F-1441-96B1-61CDAA1015EF}" sibTransId="{2F71FD3C-97A6-344E-8FEB-9E2B33C792A2}"/>
    <dgm:cxn modelId="{B2AEC8B3-EC32-5E47-B860-E3429616F91B}" type="presOf" srcId="{6F51CD41-FE6B-CA4D-89CC-914B3D214B55}" destId="{19753199-CD12-3443-9983-6DEFA5A81B03}" srcOrd="0" destOrd="0" presId="urn:microsoft.com/office/officeart/2005/8/layout/lProcess2"/>
    <dgm:cxn modelId="{95152C07-41B2-1049-B61F-DC224B51BDD0}" srcId="{4729E92B-BFEA-BB41-B96B-A2BD40C84DFD}" destId="{7B9D2FD2-302E-D741-BA22-59438CB9ECA9}" srcOrd="3" destOrd="0" parTransId="{901CC9DD-2720-FB4D-A8B2-C49A09B1B84F}" sibTransId="{1B748110-03AD-104B-8B08-8BA90632378B}"/>
    <dgm:cxn modelId="{CF5A87BA-88F2-B649-A661-76A2ABB8461C}" srcId="{38C19577-926A-FA43-B1DF-84B5690AB758}" destId="{4C2BC602-9833-5A43-B349-73CD4F67341A}" srcOrd="0" destOrd="0" parTransId="{86EADA07-0D53-3640-B3B4-EDE9A7435CD7}" sibTransId="{C05ED216-5A04-1145-A9D1-B0B59D5CB903}"/>
    <dgm:cxn modelId="{929B760C-A69C-8744-89FE-F22D53791A08}" srcId="{6F51CD41-FE6B-CA4D-89CC-914B3D214B55}" destId="{A2512257-2AFF-FB4D-9BFC-61A77A1B84B8}" srcOrd="3" destOrd="0" parTransId="{DECA7460-40EE-DA43-8E43-B38AF6B6EF86}" sibTransId="{A93E4587-B8F8-D942-8876-63D0F6D6F918}"/>
    <dgm:cxn modelId="{6B6A5E64-6B0C-1948-953F-99336841E193}" type="presOf" srcId="{CC369521-D9CF-0F40-B0B7-B7FD0B8B070E}" destId="{1F7A3584-A860-4D4A-B4EF-3FF99F3B90C7}" srcOrd="0" destOrd="0" presId="urn:microsoft.com/office/officeart/2005/8/layout/lProcess2"/>
    <dgm:cxn modelId="{3E47615E-3790-E449-AA9D-C1B9070DA547}" type="presOf" srcId="{2D52325A-B674-964A-85F6-8588A27D6382}" destId="{3A0D05C5-CB39-C342-BEC6-EBE1AA76A221}" srcOrd="0" destOrd="0" presId="urn:microsoft.com/office/officeart/2005/8/layout/lProcess2"/>
    <dgm:cxn modelId="{205D7B94-26E4-0E4A-8444-B0005A79EFAB}" type="presOf" srcId="{A2512257-2AFF-FB4D-9BFC-61A77A1B84B8}" destId="{022989AE-2CB2-A440-8BDB-AE285048DB79}" srcOrd="0" destOrd="0" presId="urn:microsoft.com/office/officeart/2005/8/layout/lProcess2"/>
    <dgm:cxn modelId="{4855F306-E7CB-9540-AED6-7FDF8F57D19D}" srcId="{6F51CD41-FE6B-CA4D-89CC-914B3D214B55}" destId="{B2A62152-D39C-4B4D-9C7E-6434421B9874}" srcOrd="2" destOrd="0" parTransId="{27F333AB-D73A-4147-B58E-AA0A092F49E9}" sibTransId="{9012D9EE-D36D-A24E-A2D1-D2F0B8183B11}"/>
    <dgm:cxn modelId="{D03A0AC2-8C81-4848-93A2-41ABDCD5E801}" type="presOf" srcId="{4C2BC602-9833-5A43-B349-73CD4F67341A}" destId="{680A078B-7395-EC49-8417-164F8C2552BD}" srcOrd="0" destOrd="0" presId="urn:microsoft.com/office/officeart/2005/8/layout/lProcess2"/>
    <dgm:cxn modelId="{FA4F38F5-3077-4248-8682-5620CBC22CBC}" type="presOf" srcId="{BC566B0E-DA1A-E84E-AACF-0C470FECD06D}" destId="{39C84C20-01F9-D940-A93E-D96DA16FA81D}" srcOrd="0" destOrd="0" presId="urn:microsoft.com/office/officeart/2005/8/layout/lProcess2"/>
    <dgm:cxn modelId="{CC0338F2-86FB-2C48-BBEC-57A27B4AF085}" type="presOf" srcId="{D34936F2-7E64-8446-9B25-E5E84CD58BBB}" destId="{9ED112AD-66D1-494A-8CD2-0F2988386B1D}" srcOrd="0" destOrd="0" presId="urn:microsoft.com/office/officeart/2005/8/layout/lProcess2"/>
    <dgm:cxn modelId="{42D5542A-48C7-814D-A847-3B2848045D4F}" srcId="{D34936F2-7E64-8446-9B25-E5E84CD58BBB}" destId="{A67E57BA-71CD-3E40-B733-D2187082AB1C}" srcOrd="0" destOrd="0" parTransId="{7CEC4DE3-187C-1E45-8B99-E752E077F7BF}" sibTransId="{A4698626-B9F4-864F-B622-DE0C46382AA1}"/>
    <dgm:cxn modelId="{848EC28F-EED2-D345-89AB-860FAF1E97BE}" type="presOf" srcId="{D34936F2-7E64-8446-9B25-E5E84CD58BBB}" destId="{B367A145-52FB-9C46-AA82-2A55598F58F4}" srcOrd="1" destOrd="0" presId="urn:microsoft.com/office/officeart/2005/8/layout/lProcess2"/>
    <dgm:cxn modelId="{8DC703E1-8D59-C24B-8884-0CCB250E71EB}" srcId="{4729E92B-BFEA-BB41-B96B-A2BD40C84DFD}" destId="{F2A6A2ED-6637-E14A-AB5F-1FED54B41B92}" srcOrd="0" destOrd="0" parTransId="{5A59B8B8-2A96-8844-AF8F-B028E37AD25D}" sibTransId="{AA6060C8-B508-D148-B3F2-D2A7E83207D1}"/>
    <dgm:cxn modelId="{7344ADB1-C78E-6043-98AD-CD9C79D56612}" srcId="{DDB0EA66-6E10-3B43-8451-7E3024557809}" destId="{2D52325A-B674-964A-85F6-8588A27D6382}" srcOrd="0" destOrd="0" parTransId="{634A8437-2DEC-BC43-8080-9A63B943F289}" sibTransId="{28442854-78B9-3E47-A96F-8024FBBA3A1A}"/>
    <dgm:cxn modelId="{BF8EE5ED-EA72-FF45-8DE0-72CAA4C3C683}" srcId="{7B9D2FD2-302E-D741-BA22-59438CB9ECA9}" destId="{E018F37C-1F0E-2C42-961F-A2806600A706}" srcOrd="1" destOrd="0" parTransId="{F8FB3E6A-AAD2-724B-B6C2-7559E2B833FF}" sibTransId="{9C38D510-6C10-E848-B3B3-84B12A8BD1A9}"/>
    <dgm:cxn modelId="{18015EED-0EBF-DE44-877C-36E6B4083D7E}" type="presOf" srcId="{7B9D2FD2-302E-D741-BA22-59438CB9ECA9}" destId="{04377CBB-F621-2E4D-B38E-4E288DA5EBE6}" srcOrd="0" destOrd="0" presId="urn:microsoft.com/office/officeart/2005/8/layout/lProcess2"/>
    <dgm:cxn modelId="{7468AE61-5EDD-E64F-9B97-6DAAA13E53B9}" type="presOf" srcId="{38C19577-926A-FA43-B1DF-84B5690AB758}" destId="{8D3DD3B1-95A0-D74D-A1E4-0AF29BFD7209}" srcOrd="1" destOrd="0" presId="urn:microsoft.com/office/officeart/2005/8/layout/lProcess2"/>
    <dgm:cxn modelId="{C338717D-BA2A-824A-B97A-EFC16FF30395}" type="presOf" srcId="{88A7F84F-054A-C544-9D93-469B24AFF7A1}" destId="{209EEB59-9B89-0546-85B1-56A2911F7835}" srcOrd="1" destOrd="0" presId="urn:microsoft.com/office/officeart/2005/8/layout/lProcess2"/>
    <dgm:cxn modelId="{316EDECE-1A8D-6D41-A6F2-6FD5D136AA3B}" type="presOf" srcId="{6F51CD41-FE6B-CA4D-89CC-914B3D214B55}" destId="{217E399B-23A5-4448-85FA-32D6D1C2AAF1}" srcOrd="1" destOrd="0" presId="urn:microsoft.com/office/officeart/2005/8/layout/lProcess2"/>
    <dgm:cxn modelId="{2773021D-CF4F-7D4E-A5E8-A6E2AFD1B1AA}" srcId="{6F51CD41-FE6B-CA4D-89CC-914B3D214B55}" destId="{BE79F62C-89A4-4E48-80E3-C16D758D79DC}" srcOrd="0" destOrd="0" parTransId="{5297EBEA-4703-D94A-B566-7F3F3C6E0BAE}" sibTransId="{EF9FFB08-52F4-A64E-9EAA-89B487947353}"/>
    <dgm:cxn modelId="{08DD4499-17BD-2B45-AA6C-2A437DBFD82F}" type="presOf" srcId="{38C19577-926A-FA43-B1DF-84B5690AB758}" destId="{7A9A6452-CC3D-E240-AE49-742093BEE367}" srcOrd="0" destOrd="0" presId="urn:microsoft.com/office/officeart/2005/8/layout/lProcess2"/>
    <dgm:cxn modelId="{40F1909B-04BE-164B-B00B-A49EC090B31D}" type="presOf" srcId="{2D783337-885B-844F-8F3F-18ED91A44EBA}" destId="{3633BAC2-3C5C-994A-8621-4E8A7009EA89}" srcOrd="0" destOrd="0" presId="urn:microsoft.com/office/officeart/2005/8/layout/lProcess2"/>
    <dgm:cxn modelId="{2A99AFBF-459E-6E43-9BC8-FB6D10BFB12C}" srcId="{4729E92B-BFEA-BB41-B96B-A2BD40C84DFD}" destId="{D34936F2-7E64-8446-9B25-E5E84CD58BBB}" srcOrd="1" destOrd="0" parTransId="{E14C688A-C9AB-CB45-81BC-FB9978B89639}" sibTransId="{E1305CD4-02AC-D147-9463-2490821D4779}"/>
    <dgm:cxn modelId="{D39C2DF5-ED04-AA49-AD1E-1332F32A61C9}" srcId="{F2A6A2ED-6637-E14A-AB5F-1FED54B41B92}" destId="{CC369521-D9CF-0F40-B0B7-B7FD0B8B070E}" srcOrd="1" destOrd="0" parTransId="{359600D7-87D6-5E4D-8987-029AF462DDB8}" sibTransId="{BD45947B-3CEA-F54E-9929-66F6360F4716}"/>
    <dgm:cxn modelId="{49E3BDDF-005F-AD4E-94A8-8DF449767CBA}" type="presOf" srcId="{55884B27-D99D-D244-9095-AD1E1158079E}" destId="{13EC0DAE-91D8-6C42-8EBC-115CD1B4DA2F}" srcOrd="0" destOrd="0" presId="urn:microsoft.com/office/officeart/2005/8/layout/lProcess2"/>
    <dgm:cxn modelId="{4A684D5E-00AF-8B48-BDD1-C64CA7D0A753}" type="presOf" srcId="{DDB0EA66-6E10-3B43-8451-7E3024557809}" destId="{045FE9DD-0D9A-224E-80CE-178152BF0BAA}" srcOrd="0" destOrd="0" presId="urn:microsoft.com/office/officeart/2005/8/layout/lProcess2"/>
    <dgm:cxn modelId="{2E4B7F24-E2A6-DF4F-9345-BDC9A4023ABE}" srcId="{6F51CD41-FE6B-CA4D-89CC-914B3D214B55}" destId="{77CCE3ED-91E8-CF45-833A-81202028FF34}" srcOrd="1" destOrd="0" parTransId="{36C27051-ACCD-2D41-9999-283DDBA7A467}" sibTransId="{9733D7B8-8B8B-5743-82E6-D09D9E172DEE}"/>
    <dgm:cxn modelId="{4992FE48-05F0-2046-BD21-63D3EB700B0F}" type="presOf" srcId="{137F71A2-3699-064D-B2D5-C6D9B45A7DCA}" destId="{15C4F8E3-1C48-2145-9AB4-C41ECC35D1FA}" srcOrd="0" destOrd="0" presId="urn:microsoft.com/office/officeart/2005/8/layout/lProcess2"/>
    <dgm:cxn modelId="{8F29ED36-4527-B54C-BE11-AE3E4F22A5D2}" srcId="{4729E92B-BFEA-BB41-B96B-A2BD40C84DFD}" destId="{38C19577-926A-FA43-B1DF-84B5690AB758}" srcOrd="5" destOrd="0" parTransId="{D57990DE-FBAE-1946-8FD0-44B32E128D81}" sibTransId="{EA1853BF-6CAE-4748-90D6-93D6C491FEE9}"/>
    <dgm:cxn modelId="{10B412D9-AD22-C245-80B2-E5309C9509A0}" srcId="{7B9D2FD2-302E-D741-BA22-59438CB9ECA9}" destId="{BECB135C-306E-FA4D-8B46-DA30FA4A9E19}" srcOrd="0" destOrd="0" parTransId="{3D60A3F3-D873-2C46-9CBB-A5B21827E44C}" sibTransId="{3CDF5305-AE5C-0E4E-B555-F6ED37D4CC9E}"/>
    <dgm:cxn modelId="{6C964250-9C93-5646-AB55-6272827F096D}" type="presOf" srcId="{88A7F84F-054A-C544-9D93-469B24AFF7A1}" destId="{4E33F494-0B77-894E-80C8-A608FE422A02}" srcOrd="0" destOrd="0" presId="urn:microsoft.com/office/officeart/2005/8/layout/lProcess2"/>
    <dgm:cxn modelId="{722A6952-ABDD-A048-8714-1FEC9A8A6011}" srcId="{F2A6A2ED-6637-E14A-AB5F-1FED54B41B92}" destId="{D25098CC-7969-4A4D-B8A5-CD103814B110}" srcOrd="2" destOrd="0" parTransId="{4F7E82C1-0BC4-CE49-BE51-BCE587065F44}" sibTransId="{350194ED-BCD5-9249-849E-6E9F0BD39822}"/>
    <dgm:cxn modelId="{3DB1F641-40E0-E24F-8A67-927F6D86D4BD}" srcId="{4729E92B-BFEA-BB41-B96B-A2BD40C84DFD}" destId="{88A7F84F-054A-C544-9D93-469B24AFF7A1}" srcOrd="2" destOrd="0" parTransId="{ABC4227A-E891-6146-83BF-AC025E4014E3}" sibTransId="{43DB8401-FB20-4248-9E0A-6C1C24C20747}"/>
    <dgm:cxn modelId="{BA14C444-534E-F948-8F97-21ACC0F53D24}" srcId="{38C19577-926A-FA43-B1DF-84B5690AB758}" destId="{DBF969EE-6E1B-8D4B-993E-72A70C13D1B5}" srcOrd="1" destOrd="0" parTransId="{3B68045D-28F4-C74A-BD43-ED789717575F}" sibTransId="{254F0CDB-15AB-A543-B083-784F0150EF90}"/>
    <dgm:cxn modelId="{06830C2A-D20B-404C-A1A9-34A131AA3733}" type="presOf" srcId="{DDB0EA66-6E10-3B43-8451-7E3024557809}" destId="{1DB2FCBB-1A68-2641-BB89-CB97DC376AE5}" srcOrd="1" destOrd="0" presId="urn:microsoft.com/office/officeart/2005/8/layout/lProcess2"/>
    <dgm:cxn modelId="{4713B15F-2083-0D46-A0F4-D2A4758C8A7A}" type="presOf" srcId="{8971E60B-1A47-8E40-9F15-59A0816E7BE5}" destId="{2D85723C-10FF-4D4E-82EC-86EC5F6CD53F}" srcOrd="0" destOrd="0" presId="urn:microsoft.com/office/officeart/2005/8/layout/lProcess2"/>
    <dgm:cxn modelId="{7168142C-720B-4644-89E8-9583E987F0A1}" type="presOf" srcId="{7B9D2FD2-302E-D741-BA22-59438CB9ECA9}" destId="{34662FA8-8AB7-AA44-90AB-CDCF3B52D58C}" srcOrd="1" destOrd="0" presId="urn:microsoft.com/office/officeart/2005/8/layout/lProcess2"/>
    <dgm:cxn modelId="{E07A90DD-6FAD-9B49-A67A-87E4EB6740A9}" type="presOf" srcId="{A67E57BA-71CD-3E40-B733-D2187082AB1C}" destId="{0EAB2467-4907-4747-A715-203BE3ABE03B}" srcOrd="0" destOrd="0" presId="urn:microsoft.com/office/officeart/2005/8/layout/lProcess2"/>
    <dgm:cxn modelId="{E9E53F82-E49B-6F43-95FF-6C458859C7D5}" type="presOf" srcId="{BECB135C-306E-FA4D-8B46-DA30FA4A9E19}" destId="{ACBDF281-8B34-3C44-8095-FF4AAD0B0746}" srcOrd="0" destOrd="0" presId="urn:microsoft.com/office/officeart/2005/8/layout/lProcess2"/>
    <dgm:cxn modelId="{4816BCF7-3F19-7C4A-ABB6-AC3689E3A4E9}" type="presOf" srcId="{B2A62152-D39C-4B4D-9C7E-6434421B9874}" destId="{DF86C2F2-5609-6C4E-9682-5C3EA25A2F37}" srcOrd="0" destOrd="0" presId="urn:microsoft.com/office/officeart/2005/8/layout/lProcess2"/>
    <dgm:cxn modelId="{7199A03C-5F20-694D-A9CC-80FA51398556}" srcId="{88A7F84F-054A-C544-9D93-469B24AFF7A1}" destId="{55884B27-D99D-D244-9095-AD1E1158079E}" srcOrd="0" destOrd="0" parTransId="{5631EC4D-789A-6942-86DC-745300264604}" sibTransId="{C99DDF4A-87E3-F444-A1D5-FBC08C00B5FD}"/>
    <dgm:cxn modelId="{9FB99D0F-62F1-9F4A-87B2-DA180091D069}" type="presOf" srcId="{D25098CC-7969-4A4D-B8A5-CD103814B110}" destId="{A4656B16-E507-944F-AC3C-E36F4BB2AF99}" srcOrd="0" destOrd="0" presId="urn:microsoft.com/office/officeart/2005/8/layout/lProcess2"/>
    <dgm:cxn modelId="{DD0F7040-44F2-3A42-B116-355C057F6BD9}" type="presOf" srcId="{72A32DE6-7C56-5F4F-8CE8-66A9734E36E0}" destId="{182C22FA-1770-5248-8973-8A59777D75B1}" srcOrd="0" destOrd="0" presId="urn:microsoft.com/office/officeart/2005/8/layout/lProcess2"/>
    <dgm:cxn modelId="{F75C4D5A-18EA-6E44-A109-2892620890E0}" type="presOf" srcId="{F2A6A2ED-6637-E14A-AB5F-1FED54B41B92}" destId="{A6A83376-DC6D-E74E-90D3-B6D76685D9C8}" srcOrd="0" destOrd="0" presId="urn:microsoft.com/office/officeart/2005/8/layout/lProcess2"/>
    <dgm:cxn modelId="{8305A164-12FE-564B-A97A-F3D1085371BF}" srcId="{4729E92B-BFEA-BB41-B96B-A2BD40C84DFD}" destId="{6F51CD41-FE6B-CA4D-89CC-914B3D214B55}" srcOrd="4" destOrd="0" parTransId="{D456CEE6-E3A6-5A4A-8D35-63772B639924}" sibTransId="{0043E7BD-A0D2-5645-B825-FD5174280004}"/>
    <dgm:cxn modelId="{DF3CFAAA-2A73-B442-84E8-31E766BB2BEC}" type="presOf" srcId="{BE79F62C-89A4-4E48-80E3-C16D758D79DC}" destId="{26945BCC-E6F4-A946-89D8-05E66C38899D}" srcOrd="0" destOrd="0" presId="urn:microsoft.com/office/officeart/2005/8/layout/lProcess2"/>
    <dgm:cxn modelId="{56BBE09F-B353-FE42-A5F2-956B76A644F0}" srcId="{88A7F84F-054A-C544-9D93-469B24AFF7A1}" destId="{72A32DE6-7C56-5F4F-8CE8-66A9734E36E0}" srcOrd="1" destOrd="0" parTransId="{749A820A-15EB-1D47-A88F-87C19F2B1461}" sibTransId="{51479A37-C762-E341-BF1A-991F93DC13AE}"/>
    <dgm:cxn modelId="{0A4F1534-878B-AD4F-A410-1D4994F6BDD3}" srcId="{D34936F2-7E64-8446-9B25-E5E84CD58BBB}" destId="{E64CE2A0-FFB3-3A4D-9B10-87BFD4AB8E3F}" srcOrd="2" destOrd="0" parTransId="{A389D9D6-3E58-CB49-8CC9-BD26AD18C0D1}" sibTransId="{B781C15A-4588-6F4B-BBB5-6BCC60C8ACA0}"/>
    <dgm:cxn modelId="{29BE6808-57E6-844F-9A4B-F444A4ECAD38}" type="presOf" srcId="{F2A6A2ED-6637-E14A-AB5F-1FED54B41B92}" destId="{394C1A13-1DB0-7C4D-9023-B4F64F6C997C}" srcOrd="1" destOrd="0" presId="urn:microsoft.com/office/officeart/2005/8/layout/lProcess2"/>
    <dgm:cxn modelId="{0FB7F365-6D5C-634A-93C8-4E2891B21C0B}" type="presOf" srcId="{DBF969EE-6E1B-8D4B-993E-72A70C13D1B5}" destId="{7BAF49C8-1402-3844-8359-8A752BE6E1DB}" srcOrd="0" destOrd="0" presId="urn:microsoft.com/office/officeart/2005/8/layout/lProcess2"/>
    <dgm:cxn modelId="{248EFFFC-3878-3244-9A54-05915DEE69F9}" type="presOf" srcId="{6233D980-9314-B14C-854D-946F6D5BDBE7}" destId="{5B32518C-538A-C241-9F62-41AF8361F40F}" srcOrd="0" destOrd="0" presId="urn:microsoft.com/office/officeart/2005/8/layout/lProcess2"/>
    <dgm:cxn modelId="{19173DDF-3547-024E-BB1B-EB6476D1FB15}" type="presOf" srcId="{E64CE2A0-FFB3-3A4D-9B10-87BFD4AB8E3F}" destId="{36BFD158-48E2-1E47-A393-2C1BB87C2070}" srcOrd="0" destOrd="0" presId="urn:microsoft.com/office/officeart/2005/8/layout/lProcess2"/>
    <dgm:cxn modelId="{DBB56DD4-C9B2-6E42-8242-1359C0B86779}" type="presParOf" srcId="{F5331323-E062-954C-B1DF-149DF3A64A8D}" destId="{59BC6D00-6A3E-8C4E-8E7C-6F347ABBB507}" srcOrd="0" destOrd="0" presId="urn:microsoft.com/office/officeart/2005/8/layout/lProcess2"/>
    <dgm:cxn modelId="{8CFA19F7-2A52-5E4A-BD16-685F25547BF7}" type="presParOf" srcId="{59BC6D00-6A3E-8C4E-8E7C-6F347ABBB507}" destId="{A6A83376-DC6D-E74E-90D3-B6D76685D9C8}" srcOrd="0" destOrd="0" presId="urn:microsoft.com/office/officeart/2005/8/layout/lProcess2"/>
    <dgm:cxn modelId="{36C74085-F5EE-D741-9F63-38E34E76C136}" type="presParOf" srcId="{59BC6D00-6A3E-8C4E-8E7C-6F347ABBB507}" destId="{394C1A13-1DB0-7C4D-9023-B4F64F6C997C}" srcOrd="1" destOrd="0" presId="urn:microsoft.com/office/officeart/2005/8/layout/lProcess2"/>
    <dgm:cxn modelId="{500A9D90-949B-B149-BA5B-0C4B941AA6D5}" type="presParOf" srcId="{59BC6D00-6A3E-8C4E-8E7C-6F347ABBB507}" destId="{CEF5D6E0-3EF3-F941-843A-A041AE333164}" srcOrd="2" destOrd="0" presId="urn:microsoft.com/office/officeart/2005/8/layout/lProcess2"/>
    <dgm:cxn modelId="{1BB00B3D-B77B-D74C-973E-5CF1574333CF}" type="presParOf" srcId="{CEF5D6E0-3EF3-F941-843A-A041AE333164}" destId="{91E1EE7B-4EA4-7B49-B2E7-E3D244DD2B42}" srcOrd="0" destOrd="0" presId="urn:microsoft.com/office/officeart/2005/8/layout/lProcess2"/>
    <dgm:cxn modelId="{CF2DDE9A-076B-2F43-9636-F08FE11DE8FD}" type="presParOf" srcId="{91E1EE7B-4EA4-7B49-B2E7-E3D244DD2B42}" destId="{39C84C20-01F9-D940-A93E-D96DA16FA81D}" srcOrd="0" destOrd="0" presId="urn:microsoft.com/office/officeart/2005/8/layout/lProcess2"/>
    <dgm:cxn modelId="{5AA878A3-1E7D-B84D-8BE7-A69475A10DDA}" type="presParOf" srcId="{91E1EE7B-4EA4-7B49-B2E7-E3D244DD2B42}" destId="{477F24D5-9BA3-3F4C-9F5A-7E86E574BE77}" srcOrd="1" destOrd="0" presId="urn:microsoft.com/office/officeart/2005/8/layout/lProcess2"/>
    <dgm:cxn modelId="{8C74DE39-9E46-C749-88F5-54287A7F1C67}" type="presParOf" srcId="{91E1EE7B-4EA4-7B49-B2E7-E3D244DD2B42}" destId="{1F7A3584-A860-4D4A-B4EF-3FF99F3B90C7}" srcOrd="2" destOrd="0" presId="urn:microsoft.com/office/officeart/2005/8/layout/lProcess2"/>
    <dgm:cxn modelId="{6A0F4445-73EB-1E4D-9701-91F51A744C25}" type="presParOf" srcId="{91E1EE7B-4EA4-7B49-B2E7-E3D244DD2B42}" destId="{3EC03A94-4D1B-3F40-AC53-D0D7263C0F64}" srcOrd="3" destOrd="0" presId="urn:microsoft.com/office/officeart/2005/8/layout/lProcess2"/>
    <dgm:cxn modelId="{AA69CEEC-D65E-8B47-88C3-773C3310F695}" type="presParOf" srcId="{91E1EE7B-4EA4-7B49-B2E7-E3D244DD2B42}" destId="{A4656B16-E507-944F-AC3C-E36F4BB2AF99}" srcOrd="4" destOrd="0" presId="urn:microsoft.com/office/officeart/2005/8/layout/lProcess2"/>
    <dgm:cxn modelId="{7A00AF64-89B3-2141-8191-0ED363E9E888}" type="presParOf" srcId="{F5331323-E062-954C-B1DF-149DF3A64A8D}" destId="{04BA0E93-E848-1745-95DD-7AC3CD067E5B}" srcOrd="1" destOrd="0" presId="urn:microsoft.com/office/officeart/2005/8/layout/lProcess2"/>
    <dgm:cxn modelId="{48735B43-77F5-EA44-9429-5EC74596D784}" type="presParOf" srcId="{F5331323-E062-954C-B1DF-149DF3A64A8D}" destId="{32CBB341-81EC-8948-A3A2-E96C5AD5E9C0}" srcOrd="2" destOrd="0" presId="urn:microsoft.com/office/officeart/2005/8/layout/lProcess2"/>
    <dgm:cxn modelId="{0F7B37B7-AB25-8245-BAEB-70236EC4E504}" type="presParOf" srcId="{32CBB341-81EC-8948-A3A2-E96C5AD5E9C0}" destId="{9ED112AD-66D1-494A-8CD2-0F2988386B1D}" srcOrd="0" destOrd="0" presId="urn:microsoft.com/office/officeart/2005/8/layout/lProcess2"/>
    <dgm:cxn modelId="{5877E39A-182F-584C-BFFB-F4EA3FB6CF25}" type="presParOf" srcId="{32CBB341-81EC-8948-A3A2-E96C5AD5E9C0}" destId="{B367A145-52FB-9C46-AA82-2A55598F58F4}" srcOrd="1" destOrd="0" presId="urn:microsoft.com/office/officeart/2005/8/layout/lProcess2"/>
    <dgm:cxn modelId="{DB6B45D8-7555-B94E-B173-5FC6A5A62239}" type="presParOf" srcId="{32CBB341-81EC-8948-A3A2-E96C5AD5E9C0}" destId="{1F40B034-E617-7D43-A235-99418C341D5B}" srcOrd="2" destOrd="0" presId="urn:microsoft.com/office/officeart/2005/8/layout/lProcess2"/>
    <dgm:cxn modelId="{79D81A33-BC44-BF45-9B46-94811BE754C7}" type="presParOf" srcId="{1F40B034-E617-7D43-A235-99418C341D5B}" destId="{F2DEED69-3200-064F-A8E0-0A669D8E9871}" srcOrd="0" destOrd="0" presId="urn:microsoft.com/office/officeart/2005/8/layout/lProcess2"/>
    <dgm:cxn modelId="{7B3AB354-0E22-0648-9500-CBD4195F6D7B}" type="presParOf" srcId="{F2DEED69-3200-064F-A8E0-0A669D8E9871}" destId="{0EAB2467-4907-4747-A715-203BE3ABE03B}" srcOrd="0" destOrd="0" presId="urn:microsoft.com/office/officeart/2005/8/layout/lProcess2"/>
    <dgm:cxn modelId="{D13CAE1D-435D-724B-9969-6195541F0416}" type="presParOf" srcId="{F2DEED69-3200-064F-A8E0-0A669D8E9871}" destId="{675F6243-798B-214A-AE09-1DEFC0222404}" srcOrd="1" destOrd="0" presId="urn:microsoft.com/office/officeart/2005/8/layout/lProcess2"/>
    <dgm:cxn modelId="{3A6D8BB8-7E8D-164E-B410-F2EEC4F67EC7}" type="presParOf" srcId="{F2DEED69-3200-064F-A8E0-0A669D8E9871}" destId="{15C4F8E3-1C48-2145-9AB4-C41ECC35D1FA}" srcOrd="2" destOrd="0" presId="urn:microsoft.com/office/officeart/2005/8/layout/lProcess2"/>
    <dgm:cxn modelId="{22BC54D7-2E63-8745-AA1B-DF923F13F9B6}" type="presParOf" srcId="{F2DEED69-3200-064F-A8E0-0A669D8E9871}" destId="{952C1A58-1A16-C04B-90A8-B0B3CA96EBC6}" srcOrd="3" destOrd="0" presId="urn:microsoft.com/office/officeart/2005/8/layout/lProcess2"/>
    <dgm:cxn modelId="{28D79A84-75D6-E947-B9C0-3D52247778EF}" type="presParOf" srcId="{F2DEED69-3200-064F-A8E0-0A669D8E9871}" destId="{36BFD158-48E2-1E47-A393-2C1BB87C2070}" srcOrd="4" destOrd="0" presId="urn:microsoft.com/office/officeart/2005/8/layout/lProcess2"/>
    <dgm:cxn modelId="{7CA864C7-E1AA-DE4F-850D-43830F3299AD}" type="presParOf" srcId="{F5331323-E062-954C-B1DF-149DF3A64A8D}" destId="{9E85E536-8C31-C94E-A159-927908F5E382}" srcOrd="3" destOrd="0" presId="urn:microsoft.com/office/officeart/2005/8/layout/lProcess2"/>
    <dgm:cxn modelId="{10001FF6-4BC9-7D4D-BEDD-2BD155B0D15F}" type="presParOf" srcId="{F5331323-E062-954C-B1DF-149DF3A64A8D}" destId="{6E6DC362-0175-A44B-AB35-4CC429010DC4}" srcOrd="4" destOrd="0" presId="urn:microsoft.com/office/officeart/2005/8/layout/lProcess2"/>
    <dgm:cxn modelId="{8CEFE7C9-A088-4843-B3D2-3790ECB3411A}" type="presParOf" srcId="{6E6DC362-0175-A44B-AB35-4CC429010DC4}" destId="{4E33F494-0B77-894E-80C8-A608FE422A02}" srcOrd="0" destOrd="0" presId="urn:microsoft.com/office/officeart/2005/8/layout/lProcess2"/>
    <dgm:cxn modelId="{916780A4-90E4-BF46-A071-232BDF1A8B6C}" type="presParOf" srcId="{6E6DC362-0175-A44B-AB35-4CC429010DC4}" destId="{209EEB59-9B89-0546-85B1-56A2911F7835}" srcOrd="1" destOrd="0" presId="urn:microsoft.com/office/officeart/2005/8/layout/lProcess2"/>
    <dgm:cxn modelId="{B1342BA1-544C-5542-9365-234DF5412D94}" type="presParOf" srcId="{6E6DC362-0175-A44B-AB35-4CC429010DC4}" destId="{08A33355-C350-B24D-AB0B-D253F88AE010}" srcOrd="2" destOrd="0" presId="urn:microsoft.com/office/officeart/2005/8/layout/lProcess2"/>
    <dgm:cxn modelId="{2CA16515-9962-E14A-BB70-C19CD66C2921}" type="presParOf" srcId="{08A33355-C350-B24D-AB0B-D253F88AE010}" destId="{713D0D5B-B757-1F4E-B5EB-BD263C658A42}" srcOrd="0" destOrd="0" presId="urn:microsoft.com/office/officeart/2005/8/layout/lProcess2"/>
    <dgm:cxn modelId="{DF98B64E-27FA-FF46-82BA-7C95D8EC62F6}" type="presParOf" srcId="{713D0D5B-B757-1F4E-B5EB-BD263C658A42}" destId="{13EC0DAE-91D8-6C42-8EBC-115CD1B4DA2F}" srcOrd="0" destOrd="0" presId="urn:microsoft.com/office/officeart/2005/8/layout/lProcess2"/>
    <dgm:cxn modelId="{D954A310-595E-0A4F-9C12-5A3166469E79}" type="presParOf" srcId="{713D0D5B-B757-1F4E-B5EB-BD263C658A42}" destId="{BCB8D4B1-2CA1-7445-A1BA-8A47C6F864B8}" srcOrd="1" destOrd="0" presId="urn:microsoft.com/office/officeart/2005/8/layout/lProcess2"/>
    <dgm:cxn modelId="{20A7233F-68A3-F649-B76F-903C0282DB3A}" type="presParOf" srcId="{713D0D5B-B757-1F4E-B5EB-BD263C658A42}" destId="{182C22FA-1770-5248-8973-8A59777D75B1}" srcOrd="2" destOrd="0" presId="urn:microsoft.com/office/officeart/2005/8/layout/lProcess2"/>
    <dgm:cxn modelId="{95677DC5-DD49-8C4F-8456-1F6ADB5787C0}" type="presParOf" srcId="{F5331323-E062-954C-B1DF-149DF3A64A8D}" destId="{49E46FE9-E9B6-EC45-A4BC-AFB9754A86AD}" srcOrd="5" destOrd="0" presId="urn:microsoft.com/office/officeart/2005/8/layout/lProcess2"/>
    <dgm:cxn modelId="{9685349C-447D-3A4F-A843-CA660CF4FF68}" type="presParOf" srcId="{F5331323-E062-954C-B1DF-149DF3A64A8D}" destId="{7B1A5C80-49B0-9A45-B2BD-D8B7093EA01B}" srcOrd="6" destOrd="0" presId="urn:microsoft.com/office/officeart/2005/8/layout/lProcess2"/>
    <dgm:cxn modelId="{7FE1674A-FDAE-0B41-A065-AE7D73907C9D}" type="presParOf" srcId="{7B1A5C80-49B0-9A45-B2BD-D8B7093EA01B}" destId="{04377CBB-F621-2E4D-B38E-4E288DA5EBE6}" srcOrd="0" destOrd="0" presId="urn:microsoft.com/office/officeart/2005/8/layout/lProcess2"/>
    <dgm:cxn modelId="{7D36BE0F-1D76-DB4C-8FE6-6437015C448F}" type="presParOf" srcId="{7B1A5C80-49B0-9A45-B2BD-D8B7093EA01B}" destId="{34662FA8-8AB7-AA44-90AB-CDCF3B52D58C}" srcOrd="1" destOrd="0" presId="urn:microsoft.com/office/officeart/2005/8/layout/lProcess2"/>
    <dgm:cxn modelId="{92A13452-704E-D946-A7AE-F2AC858CD929}" type="presParOf" srcId="{7B1A5C80-49B0-9A45-B2BD-D8B7093EA01B}" destId="{286D7C69-2960-2B46-8BFC-A997CBA210CD}" srcOrd="2" destOrd="0" presId="urn:microsoft.com/office/officeart/2005/8/layout/lProcess2"/>
    <dgm:cxn modelId="{E77AA5EC-8550-E346-815F-C3BEF3D3D519}" type="presParOf" srcId="{286D7C69-2960-2B46-8BFC-A997CBA210CD}" destId="{C26CF852-A0A0-6146-894F-307EF70A6B4C}" srcOrd="0" destOrd="0" presId="urn:microsoft.com/office/officeart/2005/8/layout/lProcess2"/>
    <dgm:cxn modelId="{E44EFC90-EAEC-2642-A208-D871CF399BC2}" type="presParOf" srcId="{C26CF852-A0A0-6146-894F-307EF70A6B4C}" destId="{ACBDF281-8B34-3C44-8095-FF4AAD0B0746}" srcOrd="0" destOrd="0" presId="urn:microsoft.com/office/officeart/2005/8/layout/lProcess2"/>
    <dgm:cxn modelId="{140392A8-A892-CF44-B13F-1A8D07B673A9}" type="presParOf" srcId="{C26CF852-A0A0-6146-894F-307EF70A6B4C}" destId="{336014BC-B16E-C940-B618-37CF8374BBFB}" srcOrd="1" destOrd="0" presId="urn:microsoft.com/office/officeart/2005/8/layout/lProcess2"/>
    <dgm:cxn modelId="{C830438A-A78E-3548-8519-70BFC46CE805}" type="presParOf" srcId="{C26CF852-A0A0-6146-894F-307EF70A6B4C}" destId="{B8F28BC6-2D20-F149-9820-E5821C58DDC3}" srcOrd="2" destOrd="0" presId="urn:microsoft.com/office/officeart/2005/8/layout/lProcess2"/>
    <dgm:cxn modelId="{8F7BD373-E34C-1D4D-956E-4AAD62676E6F}" type="presParOf" srcId="{C26CF852-A0A0-6146-894F-307EF70A6B4C}" destId="{3D286523-E4BD-8548-8D6E-08C8B8496B16}" srcOrd="3" destOrd="0" presId="urn:microsoft.com/office/officeart/2005/8/layout/lProcess2"/>
    <dgm:cxn modelId="{D9C67C17-1745-8E42-80B9-1B5BA9F3C365}" type="presParOf" srcId="{C26CF852-A0A0-6146-894F-307EF70A6B4C}" destId="{3633BAC2-3C5C-994A-8621-4E8A7009EA89}" srcOrd="4" destOrd="0" presId="urn:microsoft.com/office/officeart/2005/8/layout/lProcess2"/>
    <dgm:cxn modelId="{10CAD512-3DFF-8748-A679-D80D3CFDB9BE}" type="presParOf" srcId="{F5331323-E062-954C-B1DF-149DF3A64A8D}" destId="{0D3CB0B0-A2A6-354A-8DCD-2E5706CCA502}" srcOrd="7" destOrd="0" presId="urn:microsoft.com/office/officeart/2005/8/layout/lProcess2"/>
    <dgm:cxn modelId="{E86FE5DB-3737-7248-ABBE-58D9962D63C3}" type="presParOf" srcId="{F5331323-E062-954C-B1DF-149DF3A64A8D}" destId="{DC47D847-A3B7-C34A-882D-4F40E32BEDAD}" srcOrd="8" destOrd="0" presId="urn:microsoft.com/office/officeart/2005/8/layout/lProcess2"/>
    <dgm:cxn modelId="{BFA3B774-B2C9-5B49-9294-CD71B877D5B5}" type="presParOf" srcId="{DC47D847-A3B7-C34A-882D-4F40E32BEDAD}" destId="{19753199-CD12-3443-9983-6DEFA5A81B03}" srcOrd="0" destOrd="0" presId="urn:microsoft.com/office/officeart/2005/8/layout/lProcess2"/>
    <dgm:cxn modelId="{116F4DC8-82DE-F74E-A42E-E16D26ADE3F4}" type="presParOf" srcId="{DC47D847-A3B7-C34A-882D-4F40E32BEDAD}" destId="{217E399B-23A5-4448-85FA-32D6D1C2AAF1}" srcOrd="1" destOrd="0" presId="urn:microsoft.com/office/officeart/2005/8/layout/lProcess2"/>
    <dgm:cxn modelId="{B9F103F7-6F8B-B444-A519-74576B135E0F}" type="presParOf" srcId="{DC47D847-A3B7-C34A-882D-4F40E32BEDAD}" destId="{D9176CF0-FED7-1B43-94FB-B99232117956}" srcOrd="2" destOrd="0" presId="urn:microsoft.com/office/officeart/2005/8/layout/lProcess2"/>
    <dgm:cxn modelId="{C573E3C7-93D9-B947-9E18-523E631B0F7C}" type="presParOf" srcId="{D9176CF0-FED7-1B43-94FB-B99232117956}" destId="{BDFC16EA-7DCA-7E48-9FC5-7E80ADCBCC73}" srcOrd="0" destOrd="0" presId="urn:microsoft.com/office/officeart/2005/8/layout/lProcess2"/>
    <dgm:cxn modelId="{5529DEFF-3380-7249-89E3-F71AD7203FF0}" type="presParOf" srcId="{BDFC16EA-7DCA-7E48-9FC5-7E80ADCBCC73}" destId="{26945BCC-E6F4-A946-89D8-05E66C38899D}" srcOrd="0" destOrd="0" presId="urn:microsoft.com/office/officeart/2005/8/layout/lProcess2"/>
    <dgm:cxn modelId="{38C1FC5D-4C7C-3B47-B33B-EEAC404A01CC}" type="presParOf" srcId="{BDFC16EA-7DCA-7E48-9FC5-7E80ADCBCC73}" destId="{3EADCA1C-139E-6147-92DB-6A253408FF61}" srcOrd="1" destOrd="0" presId="urn:microsoft.com/office/officeart/2005/8/layout/lProcess2"/>
    <dgm:cxn modelId="{DCC68463-69F1-D445-B8C0-7668F2458167}" type="presParOf" srcId="{BDFC16EA-7DCA-7E48-9FC5-7E80ADCBCC73}" destId="{D75CECF8-0682-C14C-836D-9E3D4A0ED444}" srcOrd="2" destOrd="0" presId="urn:microsoft.com/office/officeart/2005/8/layout/lProcess2"/>
    <dgm:cxn modelId="{55AE922C-45E5-6A45-A4BA-9386D08BB1CA}" type="presParOf" srcId="{BDFC16EA-7DCA-7E48-9FC5-7E80ADCBCC73}" destId="{B2C1AC6A-BB45-8F4F-B90E-86DF9C81DEB6}" srcOrd="3" destOrd="0" presId="urn:microsoft.com/office/officeart/2005/8/layout/lProcess2"/>
    <dgm:cxn modelId="{C3FD49F9-2106-C84D-8B8A-2D8DC96B52A5}" type="presParOf" srcId="{BDFC16EA-7DCA-7E48-9FC5-7E80ADCBCC73}" destId="{DF86C2F2-5609-6C4E-9682-5C3EA25A2F37}" srcOrd="4" destOrd="0" presId="urn:microsoft.com/office/officeart/2005/8/layout/lProcess2"/>
    <dgm:cxn modelId="{685AE6C6-83A5-0141-95C2-AFEB93513F13}" type="presParOf" srcId="{BDFC16EA-7DCA-7E48-9FC5-7E80ADCBCC73}" destId="{8B7F4FFF-4058-8C4F-9E51-E9615E552CA7}" srcOrd="5" destOrd="0" presId="urn:microsoft.com/office/officeart/2005/8/layout/lProcess2"/>
    <dgm:cxn modelId="{81B5D908-8839-CF4B-8A9E-BD9D96374962}" type="presParOf" srcId="{BDFC16EA-7DCA-7E48-9FC5-7E80ADCBCC73}" destId="{022989AE-2CB2-A440-8BDB-AE285048DB79}" srcOrd="6" destOrd="0" presId="urn:microsoft.com/office/officeart/2005/8/layout/lProcess2"/>
    <dgm:cxn modelId="{88B03744-C9C7-1046-95AD-864835DAEC42}" type="presParOf" srcId="{F5331323-E062-954C-B1DF-149DF3A64A8D}" destId="{FC0A4E6F-9C07-BE49-8FE6-7F776724BE9E}" srcOrd="9" destOrd="0" presId="urn:microsoft.com/office/officeart/2005/8/layout/lProcess2"/>
    <dgm:cxn modelId="{1A2D9F65-A8CC-3A42-A118-F96CB3190F38}" type="presParOf" srcId="{F5331323-E062-954C-B1DF-149DF3A64A8D}" destId="{87518D98-BD90-3942-8EFB-CFAD743C9BA0}" srcOrd="10" destOrd="0" presId="urn:microsoft.com/office/officeart/2005/8/layout/lProcess2"/>
    <dgm:cxn modelId="{B8966F37-6A8A-6B46-BF1E-1398BB006111}" type="presParOf" srcId="{87518D98-BD90-3942-8EFB-CFAD743C9BA0}" destId="{7A9A6452-CC3D-E240-AE49-742093BEE367}" srcOrd="0" destOrd="0" presId="urn:microsoft.com/office/officeart/2005/8/layout/lProcess2"/>
    <dgm:cxn modelId="{45C304F1-2CE5-8B4F-9CBB-29EFE0CBE199}" type="presParOf" srcId="{87518D98-BD90-3942-8EFB-CFAD743C9BA0}" destId="{8D3DD3B1-95A0-D74D-A1E4-0AF29BFD7209}" srcOrd="1" destOrd="0" presId="urn:microsoft.com/office/officeart/2005/8/layout/lProcess2"/>
    <dgm:cxn modelId="{EE6E4DB8-A881-8B46-A5ED-A3AFD8D8A325}" type="presParOf" srcId="{87518D98-BD90-3942-8EFB-CFAD743C9BA0}" destId="{C55CC73F-B037-5546-9794-78CB76A7CF5C}" srcOrd="2" destOrd="0" presId="urn:microsoft.com/office/officeart/2005/8/layout/lProcess2"/>
    <dgm:cxn modelId="{C32AA230-A236-6F4B-82B2-651B6AC379AE}" type="presParOf" srcId="{C55CC73F-B037-5546-9794-78CB76A7CF5C}" destId="{8D8B807B-7909-B044-A699-E85DA7B04903}" srcOrd="0" destOrd="0" presId="urn:microsoft.com/office/officeart/2005/8/layout/lProcess2"/>
    <dgm:cxn modelId="{78B55D30-1182-604A-8F93-A8FB8B461002}" type="presParOf" srcId="{8D8B807B-7909-B044-A699-E85DA7B04903}" destId="{680A078B-7395-EC49-8417-164F8C2552BD}" srcOrd="0" destOrd="0" presId="urn:microsoft.com/office/officeart/2005/8/layout/lProcess2"/>
    <dgm:cxn modelId="{582F08FE-BF0B-774A-B70D-895B1B0C85A4}" type="presParOf" srcId="{8D8B807B-7909-B044-A699-E85DA7B04903}" destId="{80FA530A-582E-7646-8CA9-1C903A816070}" srcOrd="1" destOrd="0" presId="urn:microsoft.com/office/officeart/2005/8/layout/lProcess2"/>
    <dgm:cxn modelId="{90425D80-5C4D-8545-9EC2-22B60C52589F}" type="presParOf" srcId="{8D8B807B-7909-B044-A699-E85DA7B04903}" destId="{7BAF49C8-1402-3844-8359-8A752BE6E1DB}" srcOrd="2" destOrd="0" presId="urn:microsoft.com/office/officeart/2005/8/layout/lProcess2"/>
    <dgm:cxn modelId="{96067339-6AE0-8845-AB9F-BCA6817F30DB}" type="presParOf" srcId="{8D8B807B-7909-B044-A699-E85DA7B04903}" destId="{9A0783A8-60C4-3241-9AFB-2BEA7AD08A4A}" srcOrd="3" destOrd="0" presId="urn:microsoft.com/office/officeart/2005/8/layout/lProcess2"/>
    <dgm:cxn modelId="{D310B12A-653B-2848-9D7E-10439C646A0D}" type="presParOf" srcId="{8D8B807B-7909-B044-A699-E85DA7B04903}" destId="{5B32518C-538A-C241-9F62-41AF8361F40F}" srcOrd="4" destOrd="0" presId="urn:microsoft.com/office/officeart/2005/8/layout/lProcess2"/>
    <dgm:cxn modelId="{93A078CB-56C0-CD46-B23F-77D1BCB8C3CC}" type="presParOf" srcId="{F5331323-E062-954C-B1DF-149DF3A64A8D}" destId="{7C796A38-E8EF-F942-87B7-5E09B815F7D1}" srcOrd="11" destOrd="0" presId="urn:microsoft.com/office/officeart/2005/8/layout/lProcess2"/>
    <dgm:cxn modelId="{1D08247A-0FF8-FC48-A29A-58FAD81A1233}" type="presParOf" srcId="{F5331323-E062-954C-B1DF-149DF3A64A8D}" destId="{2512907B-A119-7640-8C8D-29F8B5DE375A}" srcOrd="12" destOrd="0" presId="urn:microsoft.com/office/officeart/2005/8/layout/lProcess2"/>
    <dgm:cxn modelId="{FA6D12D4-2831-754F-BB57-8F2A8052F2C9}" type="presParOf" srcId="{2512907B-A119-7640-8C8D-29F8B5DE375A}" destId="{045FE9DD-0D9A-224E-80CE-178152BF0BAA}" srcOrd="0" destOrd="0" presId="urn:microsoft.com/office/officeart/2005/8/layout/lProcess2"/>
    <dgm:cxn modelId="{A6A96E79-A4E1-DB47-80BF-E539502FE899}" type="presParOf" srcId="{2512907B-A119-7640-8C8D-29F8B5DE375A}" destId="{1DB2FCBB-1A68-2641-BB89-CB97DC376AE5}" srcOrd="1" destOrd="0" presId="urn:microsoft.com/office/officeart/2005/8/layout/lProcess2"/>
    <dgm:cxn modelId="{86BE4B13-C86D-1646-BE52-6CDF0C64184C}" type="presParOf" srcId="{2512907B-A119-7640-8C8D-29F8B5DE375A}" destId="{D853D029-0E67-444E-8AE3-35268D76D568}" srcOrd="2" destOrd="0" presId="urn:microsoft.com/office/officeart/2005/8/layout/lProcess2"/>
    <dgm:cxn modelId="{1D74B959-62A3-9B49-BC1A-BC655FEDCB71}" type="presParOf" srcId="{D853D029-0E67-444E-8AE3-35268D76D568}" destId="{1A90E4EA-D1CC-EA40-AF33-92AACA0456F0}" srcOrd="0" destOrd="0" presId="urn:microsoft.com/office/officeart/2005/8/layout/lProcess2"/>
    <dgm:cxn modelId="{4221AA75-5E18-2D45-9F6B-81EECEE8B5D9}" type="presParOf" srcId="{1A90E4EA-D1CC-EA40-AF33-92AACA0456F0}" destId="{3A0D05C5-CB39-C342-BEC6-EBE1AA76A221}" srcOrd="0" destOrd="0" presId="urn:microsoft.com/office/officeart/2005/8/layout/lProcess2"/>
    <dgm:cxn modelId="{B101B536-0FCE-BF4A-841F-2FE60CB4D2D5}" type="presParOf" srcId="{1A90E4EA-D1CC-EA40-AF33-92AACA0456F0}" destId="{C87674AB-72DC-9D41-B824-12CC0B92A523}" srcOrd="1" destOrd="0" presId="urn:microsoft.com/office/officeart/2005/8/layout/lProcess2"/>
    <dgm:cxn modelId="{19E7D542-1CAF-694C-B967-42123E7DB771}" type="presParOf" srcId="{1A90E4EA-D1CC-EA40-AF33-92AACA0456F0}" destId="{2D85723C-10FF-4D4E-82EC-86EC5F6CD53F}"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CBBF-442C-A547-AACF-E5642CB914A6}">
      <dsp:nvSpPr>
        <dsp:cNvPr id="0" name=""/>
        <dsp:cNvSpPr/>
      </dsp:nvSpPr>
      <dsp:spPr>
        <a:xfrm>
          <a:off x="0" y="0"/>
          <a:ext cx="1280029" cy="6049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n-US" sz="600" kern="1200" dirty="0" smtClean="0"/>
            <a:t>Manual Network Change Request</a:t>
          </a:r>
          <a:endParaRPr lang="en-US" sz="600" kern="1200" dirty="0"/>
        </a:p>
      </dsp:txBody>
      <dsp:txXfrm>
        <a:off x="0" y="0"/>
        <a:ext cx="1280029" cy="181477"/>
      </dsp:txXfrm>
    </dsp:sp>
    <dsp:sp modelId="{0F3AD0B8-D9B0-574A-B345-A5C24572BBBE}">
      <dsp:nvSpPr>
        <dsp:cNvPr id="0" name=""/>
        <dsp:cNvSpPr/>
      </dsp:nvSpPr>
      <dsp:spPr>
        <a:xfrm>
          <a:off x="128002" y="181528"/>
          <a:ext cx="1024023" cy="1188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rtl="0">
            <a:lnSpc>
              <a:spcPct val="90000"/>
            </a:lnSpc>
            <a:spcBef>
              <a:spcPct val="0"/>
            </a:spcBef>
            <a:spcAft>
              <a:spcPct val="35000"/>
            </a:spcAft>
          </a:pPr>
          <a:r>
            <a:rPr lang="en-US" sz="600" kern="1200" dirty="0" smtClean="0"/>
            <a:t>VLAN configuration</a:t>
          </a:r>
          <a:endParaRPr lang="en-US" sz="600" kern="1200" dirty="0"/>
        </a:p>
      </dsp:txBody>
      <dsp:txXfrm>
        <a:off x="131483" y="185009"/>
        <a:ext cx="1017061" cy="111881"/>
      </dsp:txXfrm>
    </dsp:sp>
    <dsp:sp modelId="{0D9DCAC3-6F78-EC4A-B617-A066CECBB045}">
      <dsp:nvSpPr>
        <dsp:cNvPr id="0" name=""/>
        <dsp:cNvSpPr/>
      </dsp:nvSpPr>
      <dsp:spPr>
        <a:xfrm>
          <a:off x="128002" y="318655"/>
          <a:ext cx="1024023" cy="1188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rtl="0">
            <a:lnSpc>
              <a:spcPct val="90000"/>
            </a:lnSpc>
            <a:spcBef>
              <a:spcPct val="0"/>
            </a:spcBef>
            <a:spcAft>
              <a:spcPct val="35000"/>
            </a:spcAft>
          </a:pPr>
          <a:r>
            <a:rPr lang="en-US" sz="600" kern="1200" dirty="0" smtClean="0"/>
            <a:t>IP Configuration</a:t>
          </a:r>
          <a:endParaRPr lang="en-US" sz="600" kern="1200" dirty="0"/>
        </a:p>
      </dsp:txBody>
      <dsp:txXfrm>
        <a:off x="131483" y="322136"/>
        <a:ext cx="1017061" cy="111881"/>
      </dsp:txXfrm>
    </dsp:sp>
    <dsp:sp modelId="{DA8A7087-5434-C044-B66D-A5C3AED132E7}">
      <dsp:nvSpPr>
        <dsp:cNvPr id="0" name=""/>
        <dsp:cNvSpPr/>
      </dsp:nvSpPr>
      <dsp:spPr>
        <a:xfrm>
          <a:off x="128002" y="455782"/>
          <a:ext cx="1024023" cy="1188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rtl="0">
            <a:lnSpc>
              <a:spcPct val="90000"/>
            </a:lnSpc>
            <a:spcBef>
              <a:spcPct val="0"/>
            </a:spcBef>
            <a:spcAft>
              <a:spcPct val="35000"/>
            </a:spcAft>
          </a:pPr>
          <a:r>
            <a:rPr lang="en-US" sz="600" kern="1200" dirty="0" smtClean="0"/>
            <a:t>Firewall Configuration</a:t>
          </a:r>
          <a:endParaRPr lang="en-US" sz="600" kern="1200" dirty="0"/>
        </a:p>
      </dsp:txBody>
      <dsp:txXfrm>
        <a:off x="131483" y="459263"/>
        <a:ext cx="1017061" cy="111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CBBF-442C-A547-AACF-E5642CB914A6}">
      <dsp:nvSpPr>
        <dsp:cNvPr id="0" name=""/>
        <dsp:cNvSpPr/>
      </dsp:nvSpPr>
      <dsp:spPr>
        <a:xfrm>
          <a:off x="0" y="0"/>
          <a:ext cx="1280029" cy="45200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n-US" sz="600" kern="1200" dirty="0" smtClean="0"/>
            <a:t>Automated Compute Request</a:t>
          </a:r>
          <a:endParaRPr lang="en-US" sz="600" kern="1200" dirty="0"/>
        </a:p>
      </dsp:txBody>
      <dsp:txXfrm>
        <a:off x="0" y="0"/>
        <a:ext cx="1280029" cy="135602"/>
      </dsp:txXfrm>
    </dsp:sp>
    <dsp:sp modelId="{0F3AD0B8-D9B0-574A-B345-A5C24572BBBE}">
      <dsp:nvSpPr>
        <dsp:cNvPr id="0" name=""/>
        <dsp:cNvSpPr/>
      </dsp:nvSpPr>
      <dsp:spPr>
        <a:xfrm>
          <a:off x="128002" y="135735"/>
          <a:ext cx="1024023" cy="13628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US" sz="700" kern="1200" dirty="0" smtClean="0"/>
            <a:t>Virtualized Compute</a:t>
          </a:r>
          <a:endParaRPr lang="en-US" sz="700" kern="1200" dirty="0"/>
        </a:p>
      </dsp:txBody>
      <dsp:txXfrm>
        <a:off x="131994" y="139727"/>
        <a:ext cx="1016039" cy="128302"/>
      </dsp:txXfrm>
    </dsp:sp>
    <dsp:sp modelId="{0D9DCAC3-6F78-EC4A-B617-A066CECBB045}">
      <dsp:nvSpPr>
        <dsp:cNvPr id="0" name=""/>
        <dsp:cNvSpPr/>
      </dsp:nvSpPr>
      <dsp:spPr>
        <a:xfrm>
          <a:off x="128002" y="292989"/>
          <a:ext cx="1024023" cy="13628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US" sz="700" kern="1200" dirty="0" smtClean="0"/>
            <a:t>Auto Instantiation</a:t>
          </a:r>
          <a:endParaRPr lang="en-US" sz="700" kern="1200" dirty="0"/>
        </a:p>
      </dsp:txBody>
      <dsp:txXfrm>
        <a:off x="131994" y="296981"/>
        <a:ext cx="1016039" cy="128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CBBF-442C-A547-AACF-E5642CB914A6}">
      <dsp:nvSpPr>
        <dsp:cNvPr id="0" name=""/>
        <dsp:cNvSpPr/>
      </dsp:nvSpPr>
      <dsp:spPr>
        <a:xfrm>
          <a:off x="0" y="0"/>
          <a:ext cx="1280029" cy="6049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r>
            <a:rPr lang="en-US" sz="500" kern="1200" dirty="0" smtClean="0"/>
            <a:t>Automated Network Change Request</a:t>
          </a:r>
          <a:endParaRPr lang="en-US" sz="500" kern="1200" dirty="0"/>
        </a:p>
      </dsp:txBody>
      <dsp:txXfrm>
        <a:off x="0" y="0"/>
        <a:ext cx="1280029" cy="181477"/>
      </dsp:txXfrm>
    </dsp:sp>
    <dsp:sp modelId="{0F3AD0B8-D9B0-574A-B345-A5C24572BBBE}">
      <dsp:nvSpPr>
        <dsp:cNvPr id="0" name=""/>
        <dsp:cNvSpPr/>
      </dsp:nvSpPr>
      <dsp:spPr>
        <a:xfrm>
          <a:off x="128002" y="181528"/>
          <a:ext cx="1024023" cy="118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9525" rIns="12700" bIns="9525" numCol="1" spcCol="1270" anchor="ctr" anchorCtr="0">
          <a:noAutofit/>
        </a:bodyPr>
        <a:lstStyle/>
        <a:p>
          <a:pPr lvl="0" algn="ctr" defTabSz="222250" rtl="0">
            <a:lnSpc>
              <a:spcPct val="90000"/>
            </a:lnSpc>
            <a:spcBef>
              <a:spcPct val="0"/>
            </a:spcBef>
            <a:spcAft>
              <a:spcPct val="35000"/>
            </a:spcAft>
          </a:pPr>
          <a:r>
            <a:rPr lang="en-US" sz="500" kern="1200" dirty="0" smtClean="0"/>
            <a:t>Virtualized L2/L3  networks</a:t>
          </a:r>
          <a:endParaRPr lang="en-US" sz="500" kern="1200" dirty="0"/>
        </a:p>
      </dsp:txBody>
      <dsp:txXfrm>
        <a:off x="131483" y="185009"/>
        <a:ext cx="1017061" cy="111881"/>
      </dsp:txXfrm>
    </dsp:sp>
    <dsp:sp modelId="{0D9DCAC3-6F78-EC4A-B617-A066CECBB045}">
      <dsp:nvSpPr>
        <dsp:cNvPr id="0" name=""/>
        <dsp:cNvSpPr/>
      </dsp:nvSpPr>
      <dsp:spPr>
        <a:xfrm>
          <a:off x="128002" y="318655"/>
          <a:ext cx="1024023" cy="118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9525" rIns="12700" bIns="9525" numCol="1" spcCol="1270" anchor="ctr" anchorCtr="0">
          <a:noAutofit/>
        </a:bodyPr>
        <a:lstStyle/>
        <a:p>
          <a:pPr lvl="0" algn="ctr" defTabSz="222250" rtl="0">
            <a:lnSpc>
              <a:spcPct val="90000"/>
            </a:lnSpc>
            <a:spcBef>
              <a:spcPct val="0"/>
            </a:spcBef>
            <a:spcAft>
              <a:spcPct val="35000"/>
            </a:spcAft>
          </a:pPr>
          <a:r>
            <a:rPr lang="en-US" sz="500" kern="1200" dirty="0" smtClean="0"/>
            <a:t>Policy based Configuration</a:t>
          </a:r>
          <a:endParaRPr lang="en-US" sz="500" kern="1200" dirty="0"/>
        </a:p>
      </dsp:txBody>
      <dsp:txXfrm>
        <a:off x="131483" y="322136"/>
        <a:ext cx="1017061" cy="111881"/>
      </dsp:txXfrm>
    </dsp:sp>
    <dsp:sp modelId="{DA8A7087-5434-C044-B66D-A5C3AED132E7}">
      <dsp:nvSpPr>
        <dsp:cNvPr id="0" name=""/>
        <dsp:cNvSpPr/>
      </dsp:nvSpPr>
      <dsp:spPr>
        <a:xfrm>
          <a:off x="128002" y="455782"/>
          <a:ext cx="1024023" cy="118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9525" rIns="12700" bIns="9525" numCol="1" spcCol="1270" anchor="ctr" anchorCtr="0">
          <a:noAutofit/>
        </a:bodyPr>
        <a:lstStyle/>
        <a:p>
          <a:pPr lvl="0" algn="ctr" defTabSz="222250" rtl="0">
            <a:lnSpc>
              <a:spcPct val="90000"/>
            </a:lnSpc>
            <a:spcBef>
              <a:spcPct val="0"/>
            </a:spcBef>
            <a:spcAft>
              <a:spcPct val="35000"/>
            </a:spcAft>
          </a:pPr>
          <a:r>
            <a:rPr lang="en-US" sz="500" kern="1200" dirty="0" smtClean="0"/>
            <a:t>Abstraction &amp; Programmability</a:t>
          </a:r>
          <a:endParaRPr lang="en-US" sz="500" kern="1200" dirty="0"/>
        </a:p>
      </dsp:txBody>
      <dsp:txXfrm>
        <a:off x="131483" y="459263"/>
        <a:ext cx="1017061" cy="111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CBBF-442C-A547-AACF-E5642CB914A6}">
      <dsp:nvSpPr>
        <dsp:cNvPr id="0" name=""/>
        <dsp:cNvSpPr/>
      </dsp:nvSpPr>
      <dsp:spPr>
        <a:xfrm>
          <a:off x="0" y="0"/>
          <a:ext cx="1280029" cy="45200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n-US" sz="600" kern="1200" dirty="0" smtClean="0"/>
            <a:t>Automated Compute Request</a:t>
          </a:r>
          <a:endParaRPr lang="en-US" sz="600" kern="1200" dirty="0"/>
        </a:p>
      </dsp:txBody>
      <dsp:txXfrm>
        <a:off x="0" y="0"/>
        <a:ext cx="1280029" cy="135602"/>
      </dsp:txXfrm>
    </dsp:sp>
    <dsp:sp modelId="{0F3AD0B8-D9B0-574A-B345-A5C24572BBBE}">
      <dsp:nvSpPr>
        <dsp:cNvPr id="0" name=""/>
        <dsp:cNvSpPr/>
      </dsp:nvSpPr>
      <dsp:spPr>
        <a:xfrm>
          <a:off x="128002" y="135735"/>
          <a:ext cx="1024023" cy="13628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US" sz="700" kern="1200" dirty="0" smtClean="0"/>
            <a:t>Virtualized Compute</a:t>
          </a:r>
          <a:endParaRPr lang="en-US" sz="700" kern="1200" dirty="0"/>
        </a:p>
      </dsp:txBody>
      <dsp:txXfrm>
        <a:off x="131994" y="139727"/>
        <a:ext cx="1016039" cy="128302"/>
      </dsp:txXfrm>
    </dsp:sp>
    <dsp:sp modelId="{0D9DCAC3-6F78-EC4A-B617-A066CECBB045}">
      <dsp:nvSpPr>
        <dsp:cNvPr id="0" name=""/>
        <dsp:cNvSpPr/>
      </dsp:nvSpPr>
      <dsp:spPr>
        <a:xfrm>
          <a:off x="128002" y="292989"/>
          <a:ext cx="1024023" cy="13628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rtl="0">
            <a:lnSpc>
              <a:spcPct val="90000"/>
            </a:lnSpc>
            <a:spcBef>
              <a:spcPct val="0"/>
            </a:spcBef>
            <a:spcAft>
              <a:spcPct val="35000"/>
            </a:spcAft>
          </a:pPr>
          <a:r>
            <a:rPr lang="en-US" sz="700" kern="1200" dirty="0" smtClean="0"/>
            <a:t>Auto Instantiation</a:t>
          </a:r>
          <a:endParaRPr lang="en-US" sz="700" kern="1200" dirty="0"/>
        </a:p>
      </dsp:txBody>
      <dsp:txXfrm>
        <a:off x="131994" y="296981"/>
        <a:ext cx="1016039" cy="128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83376-DC6D-E74E-90D3-B6D76685D9C8}">
      <dsp:nvSpPr>
        <dsp:cNvPr id="0" name=""/>
        <dsp:cNvSpPr/>
      </dsp:nvSpPr>
      <dsp:spPr>
        <a:xfrm>
          <a:off x="6160" y="0"/>
          <a:ext cx="1136928" cy="2876550"/>
        </a:xfrm>
        <a:prstGeom prst="roundRect">
          <a:avLst>
            <a:gd name="adj" fmla="val 10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Scalable</a:t>
          </a:r>
          <a:endParaRPr lang="en-US" sz="1500" kern="1200" dirty="0"/>
        </a:p>
      </dsp:txBody>
      <dsp:txXfrm>
        <a:off x="6160" y="0"/>
        <a:ext cx="1136928" cy="862965"/>
      </dsp:txXfrm>
    </dsp:sp>
    <dsp:sp modelId="{39C84C20-01F9-D940-A93E-D96DA16FA81D}">
      <dsp:nvSpPr>
        <dsp:cNvPr id="0" name=""/>
        <dsp:cNvSpPr/>
      </dsp:nvSpPr>
      <dsp:spPr>
        <a:xfrm>
          <a:off x="119853" y="86321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Large Datacenters</a:t>
          </a:r>
          <a:endParaRPr lang="en-US" sz="900" kern="1200" dirty="0"/>
        </a:p>
      </dsp:txBody>
      <dsp:txXfrm>
        <a:off x="136405" y="879762"/>
        <a:ext cx="876439" cy="532022"/>
      </dsp:txXfrm>
    </dsp:sp>
    <dsp:sp modelId="{1F7A3584-A860-4D4A-B4EF-3FF99F3B90C7}">
      <dsp:nvSpPr>
        <dsp:cNvPr id="0" name=""/>
        <dsp:cNvSpPr/>
      </dsp:nvSpPr>
      <dsp:spPr>
        <a:xfrm>
          <a:off x="119853" y="151528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err="1" smtClean="0"/>
            <a:t>Muti</a:t>
          </a:r>
          <a:r>
            <a:rPr lang="en-US" sz="900" kern="1200" dirty="0" smtClean="0"/>
            <a:t>-pod</a:t>
          </a:r>
          <a:endParaRPr lang="en-US" sz="900" kern="1200" dirty="0"/>
        </a:p>
      </dsp:txBody>
      <dsp:txXfrm>
        <a:off x="136405" y="1531832"/>
        <a:ext cx="876439" cy="532022"/>
      </dsp:txXfrm>
    </dsp:sp>
    <dsp:sp modelId="{A4656B16-E507-944F-AC3C-E36F4BB2AF99}">
      <dsp:nvSpPr>
        <dsp:cNvPr id="0" name=""/>
        <dsp:cNvSpPr/>
      </dsp:nvSpPr>
      <dsp:spPr>
        <a:xfrm>
          <a:off x="119853" y="2167349"/>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Multi-DC</a:t>
          </a:r>
          <a:endParaRPr lang="en-US" sz="900" kern="1200" dirty="0"/>
        </a:p>
      </dsp:txBody>
      <dsp:txXfrm>
        <a:off x="136405" y="2183901"/>
        <a:ext cx="876439" cy="532022"/>
      </dsp:txXfrm>
    </dsp:sp>
    <dsp:sp modelId="{9ED112AD-66D1-494A-8CD2-0F2988386B1D}">
      <dsp:nvSpPr>
        <dsp:cNvPr id="0" name=""/>
        <dsp:cNvSpPr/>
      </dsp:nvSpPr>
      <dsp:spPr>
        <a:xfrm>
          <a:off x="1228359" y="0"/>
          <a:ext cx="1136928" cy="2876550"/>
        </a:xfrm>
        <a:prstGeom prst="roundRect">
          <a:avLst>
            <a:gd name="adj" fmla="val 10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Open</a:t>
          </a:r>
          <a:endParaRPr lang="en-US" sz="1500" kern="1200" dirty="0"/>
        </a:p>
      </dsp:txBody>
      <dsp:txXfrm>
        <a:off x="1228359" y="0"/>
        <a:ext cx="1136928" cy="862965"/>
      </dsp:txXfrm>
    </dsp:sp>
    <dsp:sp modelId="{0EAB2467-4907-4747-A715-203BE3ABE03B}">
      <dsp:nvSpPr>
        <dsp:cNvPr id="0" name=""/>
        <dsp:cNvSpPr/>
      </dsp:nvSpPr>
      <dsp:spPr>
        <a:xfrm>
          <a:off x="1342052" y="86321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VXLAN/EVPN</a:t>
          </a:r>
        </a:p>
      </dsp:txBody>
      <dsp:txXfrm>
        <a:off x="1358604" y="879762"/>
        <a:ext cx="876439" cy="532022"/>
      </dsp:txXfrm>
    </dsp:sp>
    <dsp:sp modelId="{15C4F8E3-1C48-2145-9AB4-C41ECC35D1FA}">
      <dsp:nvSpPr>
        <dsp:cNvPr id="0" name=""/>
        <dsp:cNvSpPr/>
      </dsp:nvSpPr>
      <dsp:spPr>
        <a:xfrm>
          <a:off x="1342052" y="151528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L2/L3 Overlays</a:t>
          </a:r>
        </a:p>
      </dsp:txBody>
      <dsp:txXfrm>
        <a:off x="1358604" y="1531832"/>
        <a:ext cx="876439" cy="532022"/>
      </dsp:txXfrm>
    </dsp:sp>
    <dsp:sp modelId="{36BFD158-48E2-1E47-A393-2C1BB87C2070}">
      <dsp:nvSpPr>
        <dsp:cNvPr id="0" name=""/>
        <dsp:cNvSpPr/>
      </dsp:nvSpPr>
      <dsp:spPr>
        <a:xfrm>
          <a:off x="1342052" y="2167349"/>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VPLS/MPLS-L3VPN</a:t>
          </a:r>
          <a:endParaRPr lang="en-US" sz="900" kern="1200" dirty="0"/>
        </a:p>
      </dsp:txBody>
      <dsp:txXfrm>
        <a:off x="1358604" y="2183901"/>
        <a:ext cx="876439" cy="532022"/>
      </dsp:txXfrm>
    </dsp:sp>
    <dsp:sp modelId="{4E33F494-0B77-894E-80C8-A608FE422A02}">
      <dsp:nvSpPr>
        <dsp:cNvPr id="0" name=""/>
        <dsp:cNvSpPr/>
      </dsp:nvSpPr>
      <dsp:spPr>
        <a:xfrm>
          <a:off x="2450558" y="0"/>
          <a:ext cx="1136928" cy="2876550"/>
        </a:xfrm>
        <a:prstGeom prst="roundRect">
          <a:avLst>
            <a:gd name="adj" fmla="val 10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Seamless Integration</a:t>
          </a:r>
          <a:endParaRPr lang="en-US" sz="1500" kern="1200" dirty="0"/>
        </a:p>
      </dsp:txBody>
      <dsp:txXfrm>
        <a:off x="2450558" y="0"/>
        <a:ext cx="1136928" cy="862965"/>
      </dsp:txXfrm>
    </dsp:sp>
    <dsp:sp modelId="{13EC0DAE-91D8-6C42-8EBC-115CD1B4DA2F}">
      <dsp:nvSpPr>
        <dsp:cNvPr id="0" name=""/>
        <dsp:cNvSpPr/>
      </dsp:nvSpPr>
      <dsp:spPr>
        <a:xfrm>
          <a:off x="2564250" y="863807"/>
          <a:ext cx="909543" cy="86731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Multi-hypervisor</a:t>
          </a:r>
          <a:endParaRPr lang="en-US" sz="900" kern="1200" dirty="0"/>
        </a:p>
      </dsp:txBody>
      <dsp:txXfrm>
        <a:off x="2589653" y="889210"/>
        <a:ext cx="858737" cy="816513"/>
      </dsp:txXfrm>
    </dsp:sp>
    <dsp:sp modelId="{182C22FA-1770-5248-8973-8A59777D75B1}">
      <dsp:nvSpPr>
        <dsp:cNvPr id="0" name=""/>
        <dsp:cNvSpPr/>
      </dsp:nvSpPr>
      <dsp:spPr>
        <a:xfrm>
          <a:off x="2564250" y="1864560"/>
          <a:ext cx="909543" cy="86731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err="1" smtClean="0"/>
            <a:t>Multyi</a:t>
          </a:r>
          <a:r>
            <a:rPr lang="en-US" sz="900" kern="1200" dirty="0" smtClean="0"/>
            <a:t>-VMM</a:t>
          </a:r>
          <a:endParaRPr lang="en-US" sz="900" kern="1200" dirty="0"/>
        </a:p>
      </dsp:txBody>
      <dsp:txXfrm>
        <a:off x="2589653" y="1889963"/>
        <a:ext cx="858737" cy="816513"/>
      </dsp:txXfrm>
    </dsp:sp>
    <dsp:sp modelId="{04377CBB-F621-2E4D-B38E-4E288DA5EBE6}">
      <dsp:nvSpPr>
        <dsp:cNvPr id="0" name=""/>
        <dsp:cNvSpPr/>
      </dsp:nvSpPr>
      <dsp:spPr>
        <a:xfrm>
          <a:off x="3672756" y="0"/>
          <a:ext cx="1136928" cy="2876550"/>
        </a:xfrm>
        <a:prstGeom prst="roundRect">
          <a:avLst>
            <a:gd name="adj" fmla="val 10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Agility and Automation</a:t>
          </a:r>
          <a:endParaRPr lang="en-US" sz="1500" kern="1200" dirty="0"/>
        </a:p>
      </dsp:txBody>
      <dsp:txXfrm>
        <a:off x="3672756" y="0"/>
        <a:ext cx="1136928" cy="862965"/>
      </dsp:txXfrm>
    </dsp:sp>
    <dsp:sp modelId="{ACBDF281-8B34-3C44-8095-FF4AAD0B0746}">
      <dsp:nvSpPr>
        <dsp:cNvPr id="0" name=""/>
        <dsp:cNvSpPr/>
      </dsp:nvSpPr>
      <dsp:spPr>
        <a:xfrm>
          <a:off x="3786449" y="86321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Bare metal Workloads</a:t>
          </a:r>
          <a:endParaRPr lang="en-US" sz="900" kern="1200" dirty="0"/>
        </a:p>
      </dsp:txBody>
      <dsp:txXfrm>
        <a:off x="3803001" y="879762"/>
        <a:ext cx="876439" cy="532022"/>
      </dsp:txXfrm>
    </dsp:sp>
    <dsp:sp modelId="{B8F28BC6-2D20-F149-9820-E5821C58DDC3}">
      <dsp:nvSpPr>
        <dsp:cNvPr id="0" name=""/>
        <dsp:cNvSpPr/>
      </dsp:nvSpPr>
      <dsp:spPr>
        <a:xfrm>
          <a:off x="3786449" y="151528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Virtual Workloads</a:t>
          </a:r>
          <a:endParaRPr lang="en-US" sz="900" kern="1200" dirty="0"/>
        </a:p>
      </dsp:txBody>
      <dsp:txXfrm>
        <a:off x="3803001" y="1531832"/>
        <a:ext cx="876439" cy="532022"/>
      </dsp:txXfrm>
    </dsp:sp>
    <dsp:sp modelId="{3633BAC2-3C5C-994A-8621-4E8A7009EA89}">
      <dsp:nvSpPr>
        <dsp:cNvPr id="0" name=""/>
        <dsp:cNvSpPr/>
      </dsp:nvSpPr>
      <dsp:spPr>
        <a:xfrm>
          <a:off x="3786449" y="2167349"/>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Containers</a:t>
          </a:r>
          <a:endParaRPr lang="en-US" sz="900" kern="1200" dirty="0"/>
        </a:p>
      </dsp:txBody>
      <dsp:txXfrm>
        <a:off x="3803001" y="2183901"/>
        <a:ext cx="876439" cy="532022"/>
      </dsp:txXfrm>
    </dsp:sp>
    <dsp:sp modelId="{19753199-CD12-3443-9983-6DEFA5A81B03}">
      <dsp:nvSpPr>
        <dsp:cNvPr id="0" name=""/>
        <dsp:cNvSpPr/>
      </dsp:nvSpPr>
      <dsp:spPr>
        <a:xfrm>
          <a:off x="4894955" y="0"/>
          <a:ext cx="1136928" cy="2876550"/>
        </a:xfrm>
        <a:prstGeom prst="roundRect">
          <a:avLst>
            <a:gd name="adj" fmla="val 10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Investment Protection</a:t>
          </a:r>
          <a:endParaRPr lang="en-US" sz="1500" kern="1200" dirty="0"/>
        </a:p>
      </dsp:txBody>
      <dsp:txXfrm>
        <a:off x="4894955" y="0"/>
        <a:ext cx="1136928" cy="862965"/>
      </dsp:txXfrm>
    </dsp:sp>
    <dsp:sp modelId="{26945BCC-E6F4-A946-89D8-05E66C38899D}">
      <dsp:nvSpPr>
        <dsp:cNvPr id="0" name=""/>
        <dsp:cNvSpPr/>
      </dsp:nvSpPr>
      <dsp:spPr>
        <a:xfrm>
          <a:off x="5008647" y="863035"/>
          <a:ext cx="909543" cy="41905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Over the top Overlays</a:t>
          </a:r>
          <a:endParaRPr lang="en-US" sz="900" kern="1200" dirty="0"/>
        </a:p>
      </dsp:txBody>
      <dsp:txXfrm>
        <a:off x="5020921" y="875309"/>
        <a:ext cx="884995" cy="394504"/>
      </dsp:txXfrm>
    </dsp:sp>
    <dsp:sp modelId="{D75CECF8-0682-C14C-836D-9E3D4A0ED444}">
      <dsp:nvSpPr>
        <dsp:cNvPr id="0" name=""/>
        <dsp:cNvSpPr/>
      </dsp:nvSpPr>
      <dsp:spPr>
        <a:xfrm>
          <a:off x="5008647" y="1346556"/>
          <a:ext cx="909543" cy="41905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Switch based Overlays</a:t>
          </a:r>
          <a:endParaRPr lang="en-US" sz="900" kern="1200" dirty="0"/>
        </a:p>
      </dsp:txBody>
      <dsp:txXfrm>
        <a:off x="5020921" y="1358830"/>
        <a:ext cx="884995" cy="394504"/>
      </dsp:txXfrm>
    </dsp:sp>
    <dsp:sp modelId="{DF86C2F2-5609-6C4E-9682-5C3EA25A2F37}">
      <dsp:nvSpPr>
        <dsp:cNvPr id="0" name=""/>
        <dsp:cNvSpPr/>
      </dsp:nvSpPr>
      <dsp:spPr>
        <a:xfrm>
          <a:off x="5008647" y="1830078"/>
          <a:ext cx="909543" cy="41905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Software based overlays</a:t>
          </a:r>
          <a:endParaRPr lang="en-US" sz="900" kern="1200" dirty="0"/>
        </a:p>
      </dsp:txBody>
      <dsp:txXfrm>
        <a:off x="5020921" y="1842352"/>
        <a:ext cx="884995" cy="394504"/>
      </dsp:txXfrm>
    </dsp:sp>
    <dsp:sp modelId="{022989AE-2CB2-A440-8BDB-AE285048DB79}">
      <dsp:nvSpPr>
        <dsp:cNvPr id="0" name=""/>
        <dsp:cNvSpPr/>
      </dsp:nvSpPr>
      <dsp:spPr>
        <a:xfrm>
          <a:off x="5008647" y="2313600"/>
          <a:ext cx="909543" cy="41905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Service Chaining</a:t>
          </a:r>
          <a:endParaRPr lang="en-US" sz="900" kern="1200" dirty="0"/>
        </a:p>
      </dsp:txBody>
      <dsp:txXfrm>
        <a:off x="5020921" y="2325874"/>
        <a:ext cx="884995" cy="394504"/>
      </dsp:txXfrm>
    </dsp:sp>
    <dsp:sp modelId="{7A9A6452-CC3D-E240-AE49-742093BEE367}">
      <dsp:nvSpPr>
        <dsp:cNvPr id="0" name=""/>
        <dsp:cNvSpPr/>
      </dsp:nvSpPr>
      <dsp:spPr>
        <a:xfrm>
          <a:off x="6117153" y="0"/>
          <a:ext cx="1136928" cy="2876550"/>
        </a:xfrm>
        <a:prstGeom prst="roundRect">
          <a:avLst>
            <a:gd name="adj" fmla="val 10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Policy Driven</a:t>
          </a:r>
          <a:endParaRPr lang="en-US" sz="1500" kern="1200" dirty="0"/>
        </a:p>
      </dsp:txBody>
      <dsp:txXfrm>
        <a:off x="6117153" y="0"/>
        <a:ext cx="1136928" cy="862965"/>
      </dsp:txXfrm>
    </dsp:sp>
    <dsp:sp modelId="{680A078B-7395-EC49-8417-164F8C2552BD}">
      <dsp:nvSpPr>
        <dsp:cNvPr id="0" name=""/>
        <dsp:cNvSpPr/>
      </dsp:nvSpPr>
      <dsp:spPr>
        <a:xfrm>
          <a:off x="6230846" y="86321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Service</a:t>
          </a:r>
          <a:endParaRPr lang="en-US" sz="900" kern="1200" dirty="0"/>
        </a:p>
      </dsp:txBody>
      <dsp:txXfrm>
        <a:off x="6247398" y="879762"/>
        <a:ext cx="876439" cy="532022"/>
      </dsp:txXfrm>
    </dsp:sp>
    <dsp:sp modelId="{7BAF49C8-1402-3844-8359-8A752BE6E1DB}">
      <dsp:nvSpPr>
        <dsp:cNvPr id="0" name=""/>
        <dsp:cNvSpPr/>
      </dsp:nvSpPr>
      <dsp:spPr>
        <a:xfrm>
          <a:off x="6230846" y="1515280"/>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Infrastructure</a:t>
          </a:r>
          <a:endParaRPr lang="en-US" sz="900" kern="1200" dirty="0"/>
        </a:p>
      </dsp:txBody>
      <dsp:txXfrm>
        <a:off x="6247398" y="1531832"/>
        <a:ext cx="876439" cy="532022"/>
      </dsp:txXfrm>
    </dsp:sp>
    <dsp:sp modelId="{5B32518C-538A-C241-9F62-41AF8361F40F}">
      <dsp:nvSpPr>
        <dsp:cNvPr id="0" name=""/>
        <dsp:cNvSpPr/>
      </dsp:nvSpPr>
      <dsp:spPr>
        <a:xfrm>
          <a:off x="6230846" y="2167349"/>
          <a:ext cx="909543" cy="5651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Analytics/Visibility</a:t>
          </a:r>
          <a:endParaRPr lang="en-US" sz="900" kern="1200" dirty="0"/>
        </a:p>
      </dsp:txBody>
      <dsp:txXfrm>
        <a:off x="6247398" y="2183901"/>
        <a:ext cx="876439" cy="532022"/>
      </dsp:txXfrm>
    </dsp:sp>
    <dsp:sp modelId="{045FE9DD-0D9A-224E-80CE-178152BF0BAA}">
      <dsp:nvSpPr>
        <dsp:cNvPr id="0" name=""/>
        <dsp:cNvSpPr/>
      </dsp:nvSpPr>
      <dsp:spPr>
        <a:xfrm>
          <a:off x="7339352" y="0"/>
          <a:ext cx="1136928" cy="2876550"/>
        </a:xfrm>
        <a:prstGeom prst="roundRect">
          <a:avLst>
            <a:gd name="adj" fmla="val 10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Multi Vendor</a:t>
          </a:r>
          <a:endParaRPr lang="en-US" sz="1500" kern="1200" dirty="0"/>
        </a:p>
      </dsp:txBody>
      <dsp:txXfrm>
        <a:off x="7339352" y="0"/>
        <a:ext cx="1136928" cy="862965"/>
      </dsp:txXfrm>
    </dsp:sp>
    <dsp:sp modelId="{3A0D05C5-CB39-C342-BEC6-EBE1AA76A221}">
      <dsp:nvSpPr>
        <dsp:cNvPr id="0" name=""/>
        <dsp:cNvSpPr/>
      </dsp:nvSpPr>
      <dsp:spPr>
        <a:xfrm>
          <a:off x="7453045" y="863807"/>
          <a:ext cx="909543" cy="86731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Best-in-class devices</a:t>
          </a:r>
          <a:endParaRPr lang="en-US" sz="900" kern="1200" dirty="0"/>
        </a:p>
      </dsp:txBody>
      <dsp:txXfrm>
        <a:off x="7478448" y="889210"/>
        <a:ext cx="858737" cy="816513"/>
      </dsp:txXfrm>
    </dsp:sp>
    <dsp:sp modelId="{2D85723C-10FF-4D4E-82EC-86EC5F6CD53F}">
      <dsp:nvSpPr>
        <dsp:cNvPr id="0" name=""/>
        <dsp:cNvSpPr/>
      </dsp:nvSpPr>
      <dsp:spPr>
        <a:xfrm>
          <a:off x="7453045" y="1864560"/>
          <a:ext cx="909543" cy="867319"/>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Legacy and physical form factor network services</a:t>
          </a:r>
          <a:endParaRPr lang="en-US" sz="900" kern="1200" dirty="0"/>
        </a:p>
      </dsp:txBody>
      <dsp:txXfrm>
        <a:off x="7478448" y="1889963"/>
        <a:ext cx="858737" cy="8165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5/1/17</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dirty="0"/>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Arial" pitchFamily="34" charset="0"/>
                <a:ea typeface="+mn-ea"/>
                <a:cs typeface="Arial" pitchFamily="34" charset="0"/>
              </a:defRPr>
            </a:lvl1pPr>
          </a:lstStyle>
          <a:p>
            <a:pPr>
              <a:defRPr/>
            </a:pPr>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Arial" pitchFamily="34" charset="0"/>
                <a:ea typeface="+mn-ea"/>
                <a:cs typeface="Arial" pitchFamily="34" charset="0"/>
              </a:defRPr>
            </a:lvl1pPr>
          </a:lstStyle>
          <a:p>
            <a:pPr>
              <a:defRPr/>
            </a:pPr>
            <a:fld id="{2A637A29-4E7E-A24B-BAB1-D48C888F91E4}" type="datetimeFigureOut">
              <a:rPr lang="en-US" smtClean="0"/>
              <a:pPr>
                <a:defRPr/>
              </a:pPr>
              <a:t>5/1/17</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ea typeface="+mn-ea"/>
                <a:cs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ea typeface="+mn-ea"/>
                <a:cs typeface="Arial" pitchFamily="34" charset="0"/>
              </a:defRPr>
            </a:lvl1pPr>
          </a:lstStyle>
          <a:p>
            <a:pPr>
              <a:defRPr/>
            </a:pPr>
            <a:fld id="{F97A1FA6-25DE-9E4E-A34D-CF67DE7DBDC7}" type="slidenum">
              <a:rPr lang="en-US" smtClean="0"/>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a:t>
            </a:fld>
            <a:endParaRPr lang="en-US"/>
          </a:p>
        </p:txBody>
      </p:sp>
    </p:spTree>
    <p:extLst>
      <p:ext uri="{BB962C8B-B14F-4D97-AF65-F5344CB8AC3E}">
        <p14:creationId xmlns:p14="http://schemas.microsoft.com/office/powerpoint/2010/main" val="159411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smtClean="0"/>
          </a:p>
          <a:p>
            <a:r>
              <a:rPr lang="en-US" baseline="0" dirty="0" smtClean="0"/>
              <a:t>Application and Server migration towards virtualization &amp; cloud create requirements for agile and scalable networks.  This is driving the current network transition to the SDN.  With SDN, there is a migration from intelligent hardware platform components to a more centralized software intelligence. A centralized software helps customers improve their operational efficiencies at cloud scale and  also enhance troubleshooting capabilities in the network. This helps the customer better align their network to meet their business goals.  </a:t>
            </a:r>
          </a:p>
          <a:p>
            <a:endParaRPr lang="en-US" baseline="0" dirty="0" smtClean="0"/>
          </a:p>
          <a:p>
            <a:r>
              <a:rPr lang="en-US" baseline="0" dirty="0" smtClean="0"/>
              <a:t> SDN  also changes the paradigm on how customer buy products, what features matter in the product. SDN is also shaping a new ecosystem build around SDN applications.</a:t>
            </a:r>
          </a:p>
          <a:p>
            <a:endParaRPr lang="en-US" dirty="0" smtClean="0"/>
          </a:p>
          <a:p>
            <a:r>
              <a:rPr lang="en-US" dirty="0" smtClean="0"/>
              <a:t>Software Defined</a:t>
            </a:r>
            <a:r>
              <a:rPr lang="en-US" baseline="0" dirty="0" smtClean="0"/>
              <a:t> Networking and OpenDaylight is transforming how we look at the network. The opportunities it creates are endless, we know some of them and will discuss few in the presentation. What Cisco is doing with OpenDaylight is taking the Open Source SDN Platform and putting capabilities around it to make it the best SDN platform in the market to help you win with customers</a:t>
            </a:r>
          </a:p>
          <a:p>
            <a:endParaRPr lang="en-US" baseline="0" dirty="0" smtClean="0"/>
          </a:p>
          <a:p>
            <a:r>
              <a:rPr lang="en-US" baseline="0" dirty="0" smtClean="0"/>
              <a:t>The discussion agenda is as above:</a:t>
            </a:r>
          </a:p>
          <a:p>
            <a:endParaRPr lang="en-US" baseline="0" dirty="0" smtClean="0"/>
          </a:p>
          <a:p>
            <a:r>
              <a:rPr lang="en-US" baseline="0" dirty="0" smtClean="0"/>
              <a:t>[1] What OpenDaylight is from the organization view and the OpenDaylight product</a:t>
            </a:r>
          </a:p>
          <a:p>
            <a:endParaRPr lang="en-US" baseline="0" dirty="0" smtClean="0"/>
          </a:p>
          <a:p>
            <a:r>
              <a:rPr lang="en-US" baseline="0" dirty="0" smtClean="0"/>
              <a:t>[2] Get into Cisco’s commercial distribution of OpenDaylight  -- Cisco Open SDN Controller  -- this will sold and supported as any other Cisco product.</a:t>
            </a:r>
          </a:p>
          <a:p>
            <a:endParaRPr lang="en-US" baseline="0" dirty="0" smtClean="0"/>
          </a:p>
          <a:p>
            <a:r>
              <a:rPr lang="en-US" baseline="0" dirty="0" smtClean="0"/>
              <a:t>[3] How we are enabling developers on the platform. As an open platform it has number of developer and integration opportunities and we are building a developer ecosystem</a:t>
            </a:r>
          </a:p>
          <a:p>
            <a:endParaRPr lang="en-US" baseline="0" dirty="0" smtClean="0"/>
          </a:p>
          <a:p>
            <a:r>
              <a:rPr lang="en-US" baseline="0" dirty="0" smtClean="0"/>
              <a:t>[4] A quick view of targeted use cases that we see today. Not an exhaustive list but a sample list of use cases we are focusing on initially</a:t>
            </a:r>
          </a:p>
          <a:p>
            <a:endParaRPr lang="en-US" baseline="0" dirty="0" smtClean="0"/>
          </a:p>
          <a:p>
            <a:r>
              <a:rPr lang="en-US" baseline="0" dirty="0" smtClean="0"/>
              <a:t>[5] Talk about how we are using Open SDN controller in the WAE. An example of an SDN application.</a:t>
            </a:r>
          </a:p>
          <a:p>
            <a:endParaRPr lang="en-US" baseline="0" dirty="0" smtClean="0"/>
          </a:p>
          <a:p>
            <a:r>
              <a:rPr lang="en-US" baseline="0" dirty="0" smtClean="0"/>
              <a:t>[6] Call to action.</a:t>
            </a:r>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pPr/>
              <a:t>25</a:t>
            </a:fld>
            <a:endParaRPr lang="en-US" dirty="0"/>
          </a:p>
        </p:txBody>
      </p:sp>
      <p:sp>
        <p:nvSpPr>
          <p:cNvPr id="5" name="Header Placeholder 4"/>
          <p:cNvSpPr>
            <a:spLocks noGrp="1"/>
          </p:cNvSpPr>
          <p:nvPr>
            <p:ph type="hdr" sz="quarter" idx="11"/>
          </p:nvPr>
        </p:nvSpPr>
        <p:spPr/>
        <p:txBody>
          <a:bodyPr/>
          <a:lstStyle/>
          <a:p>
            <a:r>
              <a:rPr lang="en-US" dirty="0" smtClean="0"/>
              <a:t>Cisco Live 2014</a:t>
            </a:r>
            <a:endParaRPr lang="en-US" dirty="0"/>
          </a:p>
        </p:txBody>
      </p:sp>
      <p:sp>
        <p:nvSpPr>
          <p:cNvPr id="6" name="Date Placeholder 5"/>
          <p:cNvSpPr>
            <a:spLocks noGrp="1"/>
          </p:cNvSpPr>
          <p:nvPr>
            <p:ph type="dt" idx="12"/>
          </p:nvPr>
        </p:nvSpPr>
        <p:spPr/>
        <p:txBody>
          <a:bodyPr/>
          <a:lstStyle/>
          <a:p>
            <a:fld id="{BF26B80F-6F85-4597-97DA-F56C20E4EF23}" type="datetime1">
              <a:rPr lang="en-US" smtClean="0"/>
              <a:pPr/>
              <a:t>5/1/17</a:t>
            </a:fld>
            <a:endParaRPr lang="en-US" dirty="0"/>
          </a:p>
        </p:txBody>
      </p:sp>
    </p:spTree>
    <p:extLst>
      <p:ext uri="{BB962C8B-B14F-4D97-AF65-F5344CB8AC3E}">
        <p14:creationId xmlns:p14="http://schemas.microsoft.com/office/powerpoint/2010/main" val="16539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smtClean="0"/>
          </a:p>
          <a:p>
            <a:r>
              <a:rPr lang="en-US" baseline="0" dirty="0" smtClean="0"/>
              <a:t>Application and Server migration towards virtualization &amp; cloud create requirements for agile and scalable networks.  This is driving the current network transition to the SDN.  With SDN, there is a migration from intelligent hardware platform components to a more centralized software intelligence. A centralized software helps customers improve their operational efficiencies at cloud scale and  also enhance troubleshooting capabilities in the network. This helps the customer better align their network to meet their business goals.  </a:t>
            </a:r>
          </a:p>
          <a:p>
            <a:endParaRPr lang="en-US" baseline="0" dirty="0" smtClean="0"/>
          </a:p>
          <a:p>
            <a:r>
              <a:rPr lang="en-US" baseline="0" dirty="0" smtClean="0"/>
              <a:t> SDN  also changes the paradigm on how customer buy products, what features matter in the product. SDN is also shaping a new ecosystem build around SDN applications.</a:t>
            </a:r>
          </a:p>
          <a:p>
            <a:endParaRPr lang="en-US" dirty="0" smtClean="0"/>
          </a:p>
          <a:p>
            <a:r>
              <a:rPr lang="en-US" dirty="0" smtClean="0"/>
              <a:t>Software Defined</a:t>
            </a:r>
            <a:r>
              <a:rPr lang="en-US" baseline="0" dirty="0" smtClean="0"/>
              <a:t> Networking and OpenDaylight is transforming how we look at the network. The opportunities it creates are endless, we know some of them and will discuss few in the presentation. What Cisco is doing with OpenDaylight is taking the Open Source SDN Platform and putting capabilities around it to make it the best SDN platform in the market to help you win with customers</a:t>
            </a:r>
          </a:p>
          <a:p>
            <a:endParaRPr lang="en-US" baseline="0" dirty="0" smtClean="0"/>
          </a:p>
          <a:p>
            <a:r>
              <a:rPr lang="en-US" baseline="0" dirty="0" smtClean="0"/>
              <a:t>The discussion agenda is as above:</a:t>
            </a:r>
          </a:p>
          <a:p>
            <a:endParaRPr lang="en-US" baseline="0" dirty="0" smtClean="0"/>
          </a:p>
          <a:p>
            <a:r>
              <a:rPr lang="en-US" baseline="0" dirty="0" smtClean="0"/>
              <a:t>[1] What OpenDaylight is from the organization view and the OpenDaylight product</a:t>
            </a:r>
          </a:p>
          <a:p>
            <a:endParaRPr lang="en-US" baseline="0" dirty="0" smtClean="0"/>
          </a:p>
          <a:p>
            <a:r>
              <a:rPr lang="en-US" baseline="0" dirty="0" smtClean="0"/>
              <a:t>[2] Get into Cisco’s commercial distribution of OpenDaylight  -- Cisco Open SDN Controller  -- this will sold and supported as any other Cisco product.</a:t>
            </a:r>
          </a:p>
          <a:p>
            <a:endParaRPr lang="en-US" baseline="0" dirty="0" smtClean="0"/>
          </a:p>
          <a:p>
            <a:r>
              <a:rPr lang="en-US" baseline="0" dirty="0" smtClean="0"/>
              <a:t>[3] How we are enabling developers on the platform. As an open platform it has number of developer and integration opportunities and we are building a developer ecosystem</a:t>
            </a:r>
          </a:p>
          <a:p>
            <a:endParaRPr lang="en-US" baseline="0" dirty="0" smtClean="0"/>
          </a:p>
          <a:p>
            <a:r>
              <a:rPr lang="en-US" baseline="0" dirty="0" smtClean="0"/>
              <a:t>[4] A quick view of targeted use cases that we see today. Not an exhaustive list but a sample list of use cases we are focusing on initially</a:t>
            </a:r>
          </a:p>
          <a:p>
            <a:endParaRPr lang="en-US" baseline="0" dirty="0" smtClean="0"/>
          </a:p>
          <a:p>
            <a:r>
              <a:rPr lang="en-US" baseline="0" dirty="0" smtClean="0"/>
              <a:t>[5] Talk about how we are using Open SDN controller in the WAE. An example of an SDN application.</a:t>
            </a:r>
          </a:p>
          <a:p>
            <a:endParaRPr lang="en-US" baseline="0" dirty="0" smtClean="0"/>
          </a:p>
          <a:p>
            <a:r>
              <a:rPr lang="en-US" baseline="0" dirty="0" smtClean="0"/>
              <a:t>[6] Call to action.</a:t>
            </a:r>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pPr/>
              <a:t>26</a:t>
            </a:fld>
            <a:endParaRPr lang="en-US" dirty="0"/>
          </a:p>
        </p:txBody>
      </p:sp>
      <p:sp>
        <p:nvSpPr>
          <p:cNvPr id="5" name="Header Placeholder 4"/>
          <p:cNvSpPr>
            <a:spLocks noGrp="1"/>
          </p:cNvSpPr>
          <p:nvPr>
            <p:ph type="hdr" sz="quarter" idx="11"/>
          </p:nvPr>
        </p:nvSpPr>
        <p:spPr/>
        <p:txBody>
          <a:bodyPr/>
          <a:lstStyle/>
          <a:p>
            <a:r>
              <a:rPr lang="en-US" dirty="0" smtClean="0"/>
              <a:t>Cisco Live 2014</a:t>
            </a:r>
            <a:endParaRPr lang="en-US" dirty="0"/>
          </a:p>
        </p:txBody>
      </p:sp>
      <p:sp>
        <p:nvSpPr>
          <p:cNvPr id="6" name="Date Placeholder 5"/>
          <p:cNvSpPr>
            <a:spLocks noGrp="1"/>
          </p:cNvSpPr>
          <p:nvPr>
            <p:ph type="dt" idx="12"/>
          </p:nvPr>
        </p:nvSpPr>
        <p:spPr/>
        <p:txBody>
          <a:bodyPr/>
          <a:lstStyle/>
          <a:p>
            <a:fld id="{BF26B80F-6F85-4597-97DA-F56C20E4EF23}" type="datetime1">
              <a:rPr lang="en-US" smtClean="0"/>
              <a:pPr/>
              <a:t>5/1/17</a:t>
            </a:fld>
            <a:endParaRPr lang="en-US" dirty="0"/>
          </a:p>
        </p:txBody>
      </p:sp>
    </p:spTree>
    <p:extLst>
      <p:ext uri="{BB962C8B-B14F-4D97-AF65-F5344CB8AC3E}">
        <p14:creationId xmlns:p14="http://schemas.microsoft.com/office/powerpoint/2010/main" val="26939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smtClean="0"/>
          </a:p>
          <a:p>
            <a:r>
              <a:rPr lang="en-US" baseline="0" dirty="0" smtClean="0"/>
              <a:t>Application and Server migration towards virtualization &amp; cloud create requirements for agile and scalable networks.  This is driving the current network transition to the SDN.  With SDN, there is a migration from intelligent hardware platform components to a more centralized software intelligence. A centralized software helps customers improve their operational efficiencies at cloud scale and  also enhance troubleshooting capabilities in the network. This helps the customer better align their network to meet their business goals.  </a:t>
            </a:r>
          </a:p>
          <a:p>
            <a:endParaRPr lang="en-US" baseline="0" dirty="0" smtClean="0"/>
          </a:p>
          <a:p>
            <a:r>
              <a:rPr lang="en-US" baseline="0" dirty="0" smtClean="0"/>
              <a:t> SDN  also changes the paradigm on how customer buy products, what features matter in the product. SDN is also shaping a new ecosystem build around SDN applications.</a:t>
            </a:r>
          </a:p>
          <a:p>
            <a:endParaRPr lang="en-US" dirty="0" smtClean="0"/>
          </a:p>
          <a:p>
            <a:r>
              <a:rPr lang="en-US" dirty="0" smtClean="0"/>
              <a:t>Software Defined</a:t>
            </a:r>
            <a:r>
              <a:rPr lang="en-US" baseline="0" dirty="0" smtClean="0"/>
              <a:t> Networking and OpenDaylight is transforming how we look at the network. The opportunities it creates are endless, we know some of them and will discuss few in the presentation. What Cisco is doing with OpenDaylight is taking the Open Source SDN Platform and putting capabilities around it to make it the best SDN platform in the market to help you win with customers</a:t>
            </a:r>
          </a:p>
          <a:p>
            <a:endParaRPr lang="en-US" baseline="0" dirty="0" smtClean="0"/>
          </a:p>
          <a:p>
            <a:r>
              <a:rPr lang="en-US" baseline="0" dirty="0" smtClean="0"/>
              <a:t>The discussion agenda is as above:</a:t>
            </a:r>
          </a:p>
          <a:p>
            <a:endParaRPr lang="en-US" baseline="0" dirty="0" smtClean="0"/>
          </a:p>
          <a:p>
            <a:r>
              <a:rPr lang="en-US" baseline="0" dirty="0" smtClean="0"/>
              <a:t>[1] What OpenDaylight is from the organization view and the OpenDaylight product</a:t>
            </a:r>
          </a:p>
          <a:p>
            <a:endParaRPr lang="en-US" baseline="0" dirty="0" smtClean="0"/>
          </a:p>
          <a:p>
            <a:r>
              <a:rPr lang="en-US" baseline="0" dirty="0" smtClean="0"/>
              <a:t>[2] Get into Cisco’s commercial distribution of OpenDaylight  -- Cisco Open SDN Controller  -- this will sold and supported as any other Cisco product.</a:t>
            </a:r>
          </a:p>
          <a:p>
            <a:endParaRPr lang="en-US" baseline="0" dirty="0" smtClean="0"/>
          </a:p>
          <a:p>
            <a:r>
              <a:rPr lang="en-US" baseline="0" dirty="0" smtClean="0"/>
              <a:t>[3] How we are enabling developers on the platform. As an open platform it has number of developer and integration opportunities and we are building a developer ecosystem</a:t>
            </a:r>
          </a:p>
          <a:p>
            <a:endParaRPr lang="en-US" baseline="0" dirty="0" smtClean="0"/>
          </a:p>
          <a:p>
            <a:r>
              <a:rPr lang="en-US" baseline="0" dirty="0" smtClean="0"/>
              <a:t>[4] A quick view of targeted use cases that we see today. Not an exhaustive list but a sample list of use cases we are focusing on initially</a:t>
            </a:r>
          </a:p>
          <a:p>
            <a:endParaRPr lang="en-US" baseline="0" dirty="0" smtClean="0"/>
          </a:p>
          <a:p>
            <a:r>
              <a:rPr lang="en-US" baseline="0" dirty="0" smtClean="0"/>
              <a:t>[5] Talk about how we are using Open SDN controller in the WAE. An example of an SDN application.</a:t>
            </a:r>
          </a:p>
          <a:p>
            <a:endParaRPr lang="en-US" baseline="0" dirty="0" smtClean="0"/>
          </a:p>
          <a:p>
            <a:r>
              <a:rPr lang="en-US" baseline="0" dirty="0" smtClean="0"/>
              <a:t>[6] Call to action.</a:t>
            </a:r>
            <a:endParaRPr lang="en-US" dirty="0"/>
          </a:p>
        </p:txBody>
      </p:sp>
      <p:sp>
        <p:nvSpPr>
          <p:cNvPr id="4" name="Slide Number Placeholder 3"/>
          <p:cNvSpPr>
            <a:spLocks noGrp="1"/>
          </p:cNvSpPr>
          <p:nvPr>
            <p:ph type="sldNum" sz="quarter" idx="10"/>
          </p:nvPr>
        </p:nvSpPr>
        <p:spPr/>
        <p:txBody>
          <a:bodyPr/>
          <a:lstStyle/>
          <a:p>
            <a:fld id="{4039E3EF-7728-464C-BD3E-844BC429B6E9}" type="slidenum">
              <a:rPr lang="en-US" smtClean="0"/>
              <a:pPr/>
              <a:t>27</a:t>
            </a:fld>
            <a:endParaRPr lang="en-US" dirty="0"/>
          </a:p>
        </p:txBody>
      </p:sp>
      <p:sp>
        <p:nvSpPr>
          <p:cNvPr id="5" name="Header Placeholder 4"/>
          <p:cNvSpPr>
            <a:spLocks noGrp="1"/>
          </p:cNvSpPr>
          <p:nvPr>
            <p:ph type="hdr" sz="quarter" idx="11"/>
          </p:nvPr>
        </p:nvSpPr>
        <p:spPr/>
        <p:txBody>
          <a:bodyPr/>
          <a:lstStyle/>
          <a:p>
            <a:r>
              <a:rPr lang="en-US" dirty="0" smtClean="0"/>
              <a:t>Cisco Live 2014</a:t>
            </a:r>
            <a:endParaRPr lang="en-US" dirty="0"/>
          </a:p>
        </p:txBody>
      </p:sp>
      <p:sp>
        <p:nvSpPr>
          <p:cNvPr id="6" name="Date Placeholder 5"/>
          <p:cNvSpPr>
            <a:spLocks noGrp="1"/>
          </p:cNvSpPr>
          <p:nvPr>
            <p:ph type="dt" idx="12"/>
          </p:nvPr>
        </p:nvSpPr>
        <p:spPr/>
        <p:txBody>
          <a:bodyPr/>
          <a:lstStyle/>
          <a:p>
            <a:fld id="{BF26B80F-6F85-4597-97DA-F56C20E4EF23}" type="datetime1">
              <a:rPr lang="en-US" smtClean="0"/>
              <a:pPr/>
              <a:t>5/1/17</a:t>
            </a:fld>
            <a:endParaRPr lang="en-US" dirty="0"/>
          </a:p>
        </p:txBody>
      </p:sp>
    </p:spTree>
    <p:extLst>
      <p:ext uri="{BB962C8B-B14F-4D97-AF65-F5344CB8AC3E}">
        <p14:creationId xmlns:p14="http://schemas.microsoft.com/office/powerpoint/2010/main" val="103588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29</a:t>
            </a:fld>
            <a:endParaRPr lang="en-US" dirty="0"/>
          </a:p>
        </p:txBody>
      </p:sp>
    </p:spTree>
    <p:extLst>
      <p:ext uri="{BB962C8B-B14F-4D97-AF65-F5344CB8AC3E}">
        <p14:creationId xmlns:p14="http://schemas.microsoft.com/office/powerpoint/2010/main" val="5262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A7765-7C3F-4AFE-AE23-6F09625D6EDA}" type="slidenum">
              <a:rPr lang="en-US" smtClean="0"/>
              <a:pPr>
                <a:defRPr/>
              </a:pPr>
              <a:t>30</a:t>
            </a:fld>
            <a:endParaRPr lang="en-US"/>
          </a:p>
        </p:txBody>
      </p:sp>
    </p:spTree>
    <p:extLst>
      <p:ext uri="{BB962C8B-B14F-4D97-AF65-F5344CB8AC3E}">
        <p14:creationId xmlns:p14="http://schemas.microsoft.com/office/powerpoint/2010/main" val="147820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1. Building Virtual IP-based overlay network over multiple DC sites to provide virtual networking services offered by current MGW.</a:t>
            </a:r>
          </a:p>
          <a:p>
            <a:pPr lvl="1"/>
            <a:r>
              <a:rPr lang="en-US" dirty="0" smtClean="0">
                <a:solidFill>
                  <a:srgbClr val="FF0000"/>
                </a:solidFill>
              </a:rPr>
              <a:t>This is the Scope of this RFI</a:t>
            </a:r>
          </a:p>
          <a:p>
            <a:r>
              <a:rPr lang="en-US" dirty="0" smtClean="0"/>
              <a:t>2. Building End-user portal through which end users can request add/delete/change network services on-demand.</a:t>
            </a:r>
          </a:p>
          <a:p>
            <a:r>
              <a:rPr lang="en-US" dirty="0" smtClean="0"/>
              <a:t>3. The end-user portal should also be able to configure gateway routers(PEs) connecting MGW network to existing L2/L3 VPN or public Internet.</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Cisco Live 2015</a:t>
            </a:r>
            <a:endParaRPr lang="en-US"/>
          </a:p>
        </p:txBody>
      </p:sp>
      <p:sp>
        <p:nvSpPr>
          <p:cNvPr id="5" name="Slide Number Placeholder 4"/>
          <p:cNvSpPr>
            <a:spLocks noGrp="1"/>
          </p:cNvSpPr>
          <p:nvPr>
            <p:ph type="sldNum" sz="quarter" idx="11"/>
          </p:nvPr>
        </p:nvSpPr>
        <p:spPr/>
        <p:txBody>
          <a:bodyPr/>
          <a:lstStyle/>
          <a:p>
            <a:pPr>
              <a:defRPr/>
            </a:pPr>
            <a:fld id="{F97A1FA6-25DE-9E4E-A34D-CF67DE7DBDC7}" type="slidenum">
              <a:rPr lang="en-US" smtClean="0"/>
              <a:pPr>
                <a:defRPr/>
              </a:pPr>
              <a:t>32</a:t>
            </a:fld>
            <a:endParaRPr lang="en-US"/>
          </a:p>
        </p:txBody>
      </p:sp>
    </p:spTree>
    <p:extLst>
      <p:ext uri="{BB962C8B-B14F-4D97-AF65-F5344CB8AC3E}">
        <p14:creationId xmlns:p14="http://schemas.microsoft.com/office/powerpoint/2010/main" val="504151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825D8D-2793-CB4D-BAE7-F11BE1FA51E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11990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lvl="1"/>
            <a:r>
              <a:rPr lang="en-US" sz="1400" dirty="0"/>
              <a:t>Investment </a:t>
            </a:r>
            <a:r>
              <a:rPr lang="en-US" sz="1400"/>
              <a:t>Protection - </a:t>
            </a:r>
            <a:r>
              <a:rPr lang="en-US" sz="1400" dirty="0"/>
              <a:t>VTS supports the entire Nexus portfolio, thus bringing the benefits of automation and operational simplicity to the entire Nexus family.</a:t>
            </a:r>
            <a:endParaRPr lang="en-US" dirty="0"/>
          </a:p>
          <a:p>
            <a:pPr lvl="1"/>
            <a:r>
              <a:rPr lang="en-US" sz="1400" dirty="0"/>
              <a:t>Faster Network Provisioning - through an automated policy-driven approach across both virtual and physical workloads.  </a:t>
            </a:r>
            <a:endParaRPr lang="en-US" dirty="0"/>
          </a:p>
          <a:p>
            <a:pPr lvl="1"/>
            <a:r>
              <a:rPr lang="en-US" sz="1400" dirty="0"/>
              <a:t>Seamless Integration - through open APIs with cloud orchestration systems like OpenStack and </a:t>
            </a:r>
            <a:r>
              <a:rPr lang="en-US" sz="1400" dirty="0" err="1"/>
              <a:t>vCenter</a:t>
            </a:r>
            <a:r>
              <a:rPr lang="en-US" sz="1400" dirty="0"/>
              <a:t> </a:t>
            </a:r>
            <a:endParaRPr lang="en-US" dirty="0"/>
          </a:p>
          <a:p>
            <a:pPr lvl="1"/>
            <a:r>
              <a:rPr lang="en-US" sz="1400" dirty="0"/>
              <a:t>Improved Resource Utilization - through the creation of a flexible pool of resources which can be securely allocated and re-allocated on demand maximizing the return on infrastructure investment and reducing capex</a:t>
            </a:r>
            <a:endParaRPr lang="en-US" dirty="0"/>
          </a:p>
          <a:p>
            <a:pPr lvl="1"/>
            <a:r>
              <a:rPr lang="en-US" sz="1400" dirty="0"/>
              <a:t>Scalability - using standards based BGP-EVPN based control plane to manage VXLAN overlays extending workload placement and mobility diameter seamlessly without compromising performance.</a:t>
            </a:r>
            <a:endParaRPr lang="en-US" dirty="0"/>
          </a:p>
          <a:p>
            <a:pPr lvl="1"/>
            <a:r>
              <a:rPr lang="en-US" sz="1400" dirty="0"/>
              <a:t>Multi-Vendor support – Extensible to multi-vendor environments by leveraging Cisco Tail-f technology </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35</a:t>
            </a:fld>
            <a:endParaRPr lang="en-US"/>
          </a:p>
        </p:txBody>
      </p:sp>
    </p:spTree>
    <p:extLst>
      <p:ext uri="{BB962C8B-B14F-4D97-AF65-F5344CB8AC3E}">
        <p14:creationId xmlns:p14="http://schemas.microsoft.com/office/powerpoint/2010/main" val="32703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25488"/>
            <a:ext cx="6616700" cy="3722687"/>
          </a:xfrm>
        </p:spPr>
      </p:sp>
      <p:sp>
        <p:nvSpPr>
          <p:cNvPr id="3" name="Notes Placeholder 2"/>
          <p:cNvSpPr>
            <a:spLocks noGrp="1"/>
          </p:cNvSpPr>
          <p:nvPr>
            <p:ph type="body" idx="1"/>
          </p:nvPr>
        </p:nvSpPr>
        <p:spPr/>
        <p:txBody>
          <a:bodyPr/>
          <a:lstStyle/>
          <a:p>
            <a:pPr marL="0" marR="0" indent="0" algn="l" defTabSz="457181"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 </a:t>
            </a:r>
            <a:r>
              <a:rPr lang="en-US" dirty="0" smtClean="0"/>
              <a:t>Cloud</a:t>
            </a:r>
            <a:r>
              <a:rPr lang="en-US" baseline="0" dirty="0" smtClean="0"/>
              <a:t> enabled Modern day Datacenter</a:t>
            </a:r>
          </a:p>
          <a:p>
            <a:pPr marL="228600" indent="-228600">
              <a:buAutoNum type="arabicParenR"/>
            </a:pPr>
            <a:r>
              <a:rPr lang="en-US" dirty="0" smtClean="0"/>
              <a:t>For an application environment</a:t>
            </a:r>
            <a:r>
              <a:rPr lang="en-US" baseline="0" dirty="0" smtClean="0"/>
              <a:t> or data center to be ready for cloud environment, data center infrastructure should support scale out architectures based on compute and network</a:t>
            </a:r>
          </a:p>
          <a:p>
            <a:pPr marL="228600" indent="-228600">
              <a:buAutoNum type="arabicParenR"/>
            </a:pPr>
            <a:r>
              <a:rPr lang="en-US" baseline="0" dirty="0" smtClean="0"/>
              <a:t>The data center infrastructure that includes computes, network and storage should be virtualized and automated</a:t>
            </a:r>
            <a:endParaRPr lang="en-US" dirty="0" smtClean="0"/>
          </a:p>
          <a:p>
            <a:pPr marL="228600" indent="-228600">
              <a:buAutoNum type="arabicParenR"/>
            </a:pPr>
            <a:endParaRPr lang="en-US" baseline="0" dirty="0" smtClean="0"/>
          </a:p>
          <a:p>
            <a:r>
              <a:rPr lang="en-US" dirty="0" smtClean="0"/>
              <a:t>CLOS fabric scales out based o</a:t>
            </a:r>
            <a:r>
              <a:rPr lang="en-US" baseline="0" dirty="0" smtClean="0"/>
              <a:t>n compute and network, to cater to distributed nature of these applications.</a:t>
            </a:r>
            <a:endParaRPr lang="en-US" dirty="0" smtClean="0"/>
          </a:p>
          <a:p>
            <a:endParaRPr lang="en-US" dirty="0" smtClean="0"/>
          </a:p>
          <a:p>
            <a:r>
              <a:rPr lang="en-US" dirty="0" smtClean="0"/>
              <a:t>Server Virtualization advancements over the last decade has not only  helped to avoid high capex by reducing the server footprint in datacenters </a:t>
            </a:r>
          </a:p>
          <a:p>
            <a:r>
              <a:rPr lang="en-US" dirty="0" smtClean="0"/>
              <a:t>but have also have helped to reduce OPEX by  enabling automated provisioning of compute nodes in a matter of seconds. </a:t>
            </a:r>
          </a:p>
          <a:p>
            <a:endParaRPr lang="en-US" dirty="0" smtClean="0"/>
          </a:p>
          <a:p>
            <a:r>
              <a:rPr lang="en-US" dirty="0" smtClean="0"/>
              <a:t>But</a:t>
            </a:r>
            <a:r>
              <a:rPr lang="en-US" baseline="0" dirty="0" smtClean="0"/>
              <a:t> there are bottlenecks</a:t>
            </a:r>
          </a:p>
          <a:p>
            <a:r>
              <a:rPr lang="en-US" baseline="0" dirty="0" smtClean="0"/>
              <a:t>The network that connects the physical and virtual nodes are not completely virtualized. It has to provisioned manually and it takes weeks/days to complete and are prone to human configuration errors.</a:t>
            </a:r>
            <a:endParaRPr lang="en-US"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a:t>
            </a:fld>
            <a:endParaRPr lang="en-US" dirty="0"/>
          </a:p>
        </p:txBody>
      </p:sp>
    </p:spTree>
    <p:extLst>
      <p:ext uri="{BB962C8B-B14F-4D97-AF65-F5344CB8AC3E}">
        <p14:creationId xmlns:p14="http://schemas.microsoft.com/office/powerpoint/2010/main" val="10890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cs typeface="CiscoSans" charset="0"/>
              </a:rPr>
              <a:t>: Network overlays disassociates applications from physical topology,  allowing a transition to cloud based multi-tenanted &amp; scalable networks</a:t>
            </a:r>
            <a:r>
              <a:rPr lang="en-US" sz="1800" dirty="0">
                <a:solidFill>
                  <a:srgbClr val="000000"/>
                </a:solidFill>
                <a:cs typeface="CiscoSans" charset="0"/>
              </a:rPr>
              <a:t>. </a:t>
            </a:r>
            <a:endParaRPr lang="en-US" sz="1800" dirty="0">
              <a:solidFill>
                <a:srgbClr val="000000"/>
              </a:solidFill>
            </a:endParaRPr>
          </a:p>
          <a:p>
            <a:endParaRPr lang="en-US" dirty="0"/>
          </a:p>
        </p:txBody>
      </p:sp>
      <p:sp>
        <p:nvSpPr>
          <p:cNvPr id="4" name="Header Placeholder 3"/>
          <p:cNvSpPr>
            <a:spLocks noGrp="1"/>
          </p:cNvSpPr>
          <p:nvPr>
            <p:ph type="hdr" sz="quarter" idx="10"/>
          </p:nvPr>
        </p:nvSpPr>
        <p:spPr/>
        <p:txBody>
          <a:bodyPr/>
          <a:lstStyle/>
          <a:p>
            <a:pPr>
              <a:defRPr/>
            </a:pPr>
            <a:r>
              <a:rPr lang="en-US" dirty="0" smtClean="0"/>
              <a:t>Cisco Live 2015</a:t>
            </a:r>
            <a:endParaRPr lang="en-US" dirty="0"/>
          </a:p>
        </p:txBody>
      </p:sp>
      <p:sp>
        <p:nvSpPr>
          <p:cNvPr id="5" name="Slide Number Placeholder 4"/>
          <p:cNvSpPr>
            <a:spLocks noGrp="1"/>
          </p:cNvSpPr>
          <p:nvPr>
            <p:ph type="sldNum" sz="quarter" idx="11"/>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109244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a:buChar char="•"/>
            </a:pPr>
            <a:r>
              <a:rPr lang="en-US" sz="1600" dirty="0" smtClean="0"/>
              <a:t>Industry standard protocol for multi-vendor interoperability</a:t>
            </a:r>
          </a:p>
          <a:p>
            <a:pPr marL="285750" indent="-285750">
              <a:lnSpc>
                <a:spcPct val="150000"/>
              </a:lnSpc>
              <a:buFont typeface="Arial"/>
              <a:buChar char="•"/>
            </a:pPr>
            <a:r>
              <a:rPr lang="en-US" sz="1600" dirty="0" smtClean="0"/>
              <a:t>Build-in multi-tenancy support</a:t>
            </a:r>
          </a:p>
          <a:p>
            <a:pPr marL="742950" lvl="1" indent="-285750">
              <a:lnSpc>
                <a:spcPct val="150000"/>
              </a:lnSpc>
              <a:buFont typeface="Arial"/>
              <a:buChar char="•"/>
            </a:pPr>
            <a:r>
              <a:rPr lang="en-US" sz="1600" dirty="0" smtClean="0"/>
              <a:t>Leverage MP-BGP to deliver VXLAN with L3VPN characteristics</a:t>
            </a:r>
          </a:p>
          <a:p>
            <a:pPr marL="285750" indent="-285750">
              <a:lnSpc>
                <a:spcPct val="150000"/>
              </a:lnSpc>
              <a:buFont typeface="Arial"/>
              <a:buChar char="•"/>
            </a:pPr>
            <a:r>
              <a:rPr lang="en-US" sz="1600" dirty="0" smtClean="0"/>
              <a:t>Truly scalable with protocol-driven learning</a:t>
            </a:r>
          </a:p>
          <a:p>
            <a:pPr marL="742950" lvl="1" indent="-285750">
              <a:lnSpc>
                <a:spcPct val="150000"/>
              </a:lnSpc>
              <a:buFont typeface="Arial"/>
              <a:buChar char="•"/>
            </a:pPr>
            <a:r>
              <a:rPr lang="en-US" sz="1600" dirty="0" smtClean="0"/>
              <a:t>Host MAC/IP address advertisement through EVPN MP-BGP</a:t>
            </a:r>
          </a:p>
          <a:p>
            <a:pPr marL="285750" indent="-285750">
              <a:lnSpc>
                <a:spcPct val="150000"/>
              </a:lnSpc>
              <a:buFont typeface="Arial"/>
              <a:buChar char="•"/>
            </a:pPr>
            <a:r>
              <a:rPr lang="en-US" sz="1600" dirty="0" smtClean="0"/>
              <a:t>Fast convergence upon host movements or network failures</a:t>
            </a:r>
          </a:p>
          <a:p>
            <a:pPr marL="742950" lvl="1" indent="-285750">
              <a:lnSpc>
                <a:spcPct val="150000"/>
              </a:lnSpc>
              <a:buFont typeface="Arial"/>
              <a:buChar char="•"/>
            </a:pPr>
            <a:r>
              <a:rPr lang="en-US" sz="1600" dirty="0" smtClean="0"/>
              <a:t>MP-BGP protocol driven re-learning and convergence</a:t>
            </a:r>
          </a:p>
          <a:p>
            <a:pPr marL="742950" lvl="1" indent="-285750">
              <a:lnSpc>
                <a:spcPct val="150000"/>
              </a:lnSpc>
              <a:buFont typeface="Arial"/>
              <a:buChar char="•"/>
            </a:pPr>
            <a:r>
              <a:rPr lang="en-US" sz="1600" dirty="0" smtClean="0"/>
              <a:t>Upon host movement, the new VTEP will send out a BGP update to advertise the new location of the host</a:t>
            </a:r>
          </a:p>
          <a:p>
            <a:pPr marL="285750" indent="-285750">
              <a:lnSpc>
                <a:spcPct val="130000"/>
              </a:lnSpc>
              <a:buFont typeface="Arial"/>
              <a:buChar char="•"/>
            </a:pPr>
            <a:r>
              <a:rPr lang="en-US" sz="1600" dirty="0" smtClean="0"/>
              <a:t>Optimal traffic forwarding supporting host mobility</a:t>
            </a:r>
          </a:p>
          <a:p>
            <a:pPr marL="742950" lvl="1" indent="-285750">
              <a:lnSpc>
                <a:spcPct val="130000"/>
              </a:lnSpc>
              <a:buFont typeface="Arial"/>
              <a:buChar char="•"/>
            </a:pPr>
            <a:r>
              <a:rPr lang="en-US" sz="1600" dirty="0" err="1" smtClean="0"/>
              <a:t>Anycast</a:t>
            </a:r>
            <a:r>
              <a:rPr lang="en-US" sz="1600" dirty="0" smtClean="0"/>
              <a:t> IP gateway for optimal forwarding for host generated traffic</a:t>
            </a:r>
          </a:p>
          <a:p>
            <a:pPr marL="742950" lvl="1" indent="-285750">
              <a:lnSpc>
                <a:spcPct val="130000"/>
              </a:lnSpc>
              <a:buFont typeface="Arial"/>
              <a:buChar char="•"/>
            </a:pPr>
            <a:r>
              <a:rPr lang="en-US" sz="1600" dirty="0" smtClean="0"/>
              <a:t>No need for hair-pinning to </a:t>
            </a:r>
            <a:r>
              <a:rPr lang="en-US" sz="1600" dirty="0" err="1" smtClean="0"/>
              <a:t>to</a:t>
            </a:r>
            <a:r>
              <a:rPr lang="en-US" sz="1600" dirty="0" smtClean="0"/>
              <a:t> reach the IP gateway</a:t>
            </a:r>
          </a:p>
          <a:p>
            <a:pPr marL="285750" indent="-285750">
              <a:lnSpc>
                <a:spcPct val="130000"/>
              </a:lnSpc>
              <a:buFont typeface="Arial"/>
              <a:buChar char="•"/>
            </a:pPr>
            <a:r>
              <a:rPr lang="en-US" sz="1600" dirty="0" smtClean="0"/>
              <a:t>ARP suppression</a:t>
            </a:r>
          </a:p>
          <a:p>
            <a:pPr marL="742950" lvl="1" indent="-285750">
              <a:lnSpc>
                <a:spcPct val="130000"/>
              </a:lnSpc>
              <a:buFont typeface="Arial"/>
              <a:buChar char="•"/>
            </a:pPr>
            <a:r>
              <a:rPr lang="en-US" sz="1600" dirty="0" smtClean="0"/>
              <a:t>Minimize ARP flooding in overlay</a:t>
            </a:r>
          </a:p>
          <a:p>
            <a:pPr marL="285750" indent="-285750">
              <a:lnSpc>
                <a:spcPct val="130000"/>
              </a:lnSpc>
              <a:buFont typeface="Arial"/>
              <a:buChar char="•"/>
            </a:pPr>
            <a:r>
              <a:rPr lang="en-US" sz="1600" dirty="0" smtClean="0"/>
              <a:t>Head-end Replication with dynamically learned remote-VTEP list</a:t>
            </a:r>
          </a:p>
          <a:p>
            <a:pPr marL="742950" lvl="1" indent="-285750">
              <a:lnSpc>
                <a:spcPct val="130000"/>
              </a:lnSpc>
              <a:buFont typeface="Arial"/>
              <a:buChar char="•"/>
            </a:pPr>
            <a:r>
              <a:rPr lang="en-US" sz="1600" dirty="0" smtClean="0"/>
              <a:t>Head-end replication enables multicast-free underlay network</a:t>
            </a:r>
          </a:p>
          <a:p>
            <a:pPr marL="742950" lvl="1" indent="-285750">
              <a:lnSpc>
                <a:spcPct val="130000"/>
              </a:lnSpc>
              <a:buFont typeface="Arial"/>
              <a:buChar char="•"/>
            </a:pPr>
            <a:r>
              <a:rPr lang="en-US" sz="1600" dirty="0" smtClean="0"/>
              <a:t>Dynamically learned remote-VTEP list minimizes the operational overhead of head-end replication</a:t>
            </a:r>
          </a:p>
          <a:p>
            <a:pPr marL="285750" indent="-285750">
              <a:lnSpc>
                <a:spcPct val="130000"/>
              </a:lnSpc>
              <a:buFont typeface="Arial"/>
              <a:buChar char="•"/>
            </a:pPr>
            <a:r>
              <a:rPr lang="en-US" sz="1600" dirty="0" smtClean="0"/>
              <a:t>VTEP peer authentication via MP-BGP authentication</a:t>
            </a:r>
          </a:p>
          <a:p>
            <a:pPr marL="742950" lvl="1" indent="-285750">
              <a:lnSpc>
                <a:spcPct val="130000"/>
              </a:lnSpc>
              <a:buFont typeface="Arial"/>
              <a:buChar char="•"/>
            </a:pPr>
            <a:r>
              <a:rPr lang="en-US" sz="1600" dirty="0" smtClean="0"/>
              <a:t>Added security to prevent rogue VTEPs or VTEP spoofing</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202311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BBFF4-3870-4421-A2C2-2AEF7218825D}" type="slidenum">
              <a:rPr lang="en-US" smtClean="0">
                <a:solidFill>
                  <a:prstClr val="black"/>
                </a:solidFill>
              </a:rPr>
              <a:pPr/>
              <a:t>11</a:t>
            </a:fld>
            <a:endParaRPr lang="en-US">
              <a:solidFill>
                <a:prstClr val="black"/>
              </a:solidFill>
            </a:endParaRPr>
          </a:p>
        </p:txBody>
      </p:sp>
      <p:sp>
        <p:nvSpPr>
          <p:cNvPr id="8" name="Date Placeholder 7"/>
          <p:cNvSpPr>
            <a:spLocks noGrp="1"/>
          </p:cNvSpPr>
          <p:nvPr>
            <p:ph type="dt" idx="11"/>
          </p:nvPr>
        </p:nvSpPr>
        <p:spPr/>
        <p:txBody>
          <a:bodyPr/>
          <a:lstStyle/>
          <a:p>
            <a:fld id="{238F1CFD-AC8C-4407-BFCB-78E6166097E6}" type="datetime1">
              <a:rPr lang="en-US" smtClean="0"/>
              <a:t>5/1/17</a:t>
            </a:fld>
            <a:endParaRPr lang="en-US"/>
          </a:p>
        </p:txBody>
      </p:sp>
      <p:sp>
        <p:nvSpPr>
          <p:cNvPr id="9" name="Header Placeholder 8"/>
          <p:cNvSpPr>
            <a:spLocks noGrp="1"/>
          </p:cNvSpPr>
          <p:nvPr>
            <p:ph type="hdr" sz="quarter" idx="12"/>
          </p:nvPr>
        </p:nvSpPr>
        <p:spPr/>
        <p:txBody>
          <a:bodyPr/>
          <a:lstStyle/>
          <a:p>
            <a:r>
              <a:rPr lang="en-US" smtClean="0"/>
              <a:t>Cisco Live 2016</a:t>
            </a:r>
            <a:endParaRPr lang="en-US" dirty="0"/>
          </a:p>
        </p:txBody>
      </p:sp>
    </p:spTree>
    <p:extLst>
      <p:ext uri="{BB962C8B-B14F-4D97-AF65-F5344CB8AC3E}">
        <p14:creationId xmlns:p14="http://schemas.microsoft.com/office/powerpoint/2010/main" val="57252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two</a:t>
            </a:r>
            <a:r>
              <a:rPr lang="en-US" baseline="0" dirty="0" smtClean="0"/>
              <a:t> the system is stuff on the left – policies/user-intent + devices and their software/capabilities</a:t>
            </a:r>
            <a:endParaRPr lang="en-US" dirty="0"/>
          </a:p>
        </p:txBody>
      </p:sp>
      <p:sp>
        <p:nvSpPr>
          <p:cNvPr id="4" name="Slide Number Placeholder 3"/>
          <p:cNvSpPr>
            <a:spLocks noGrp="1"/>
          </p:cNvSpPr>
          <p:nvPr>
            <p:ph type="sldNum" sz="quarter" idx="10"/>
          </p:nvPr>
        </p:nvSpPr>
        <p:spPr/>
        <p:txBody>
          <a:bodyPr/>
          <a:lstStyle/>
          <a:p>
            <a:fld id="{A56FA999-1682-467B-ADB6-A15606D047BE}" type="slidenum">
              <a:rPr lang="en-US" smtClean="0"/>
              <a:t>14</a:t>
            </a:fld>
            <a:endParaRPr lang="en-US"/>
          </a:p>
        </p:txBody>
      </p:sp>
    </p:spTree>
    <p:extLst>
      <p:ext uri="{BB962C8B-B14F-4D97-AF65-F5344CB8AC3E}">
        <p14:creationId xmlns:p14="http://schemas.microsoft.com/office/powerpoint/2010/main" val="151471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16</a:t>
            </a:fld>
            <a:endParaRPr lang="en-US" dirty="0"/>
          </a:p>
        </p:txBody>
      </p:sp>
    </p:spTree>
    <p:extLst>
      <p:ext uri="{BB962C8B-B14F-4D97-AF65-F5344CB8AC3E}">
        <p14:creationId xmlns:p14="http://schemas.microsoft.com/office/powerpoint/2010/main" val="5262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8D9E0E5D-29B9-EA44-B08F-A0009E89417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1748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17449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userDrawn="1"/>
        </p:nvPicPr>
        <p:blipFill>
          <a:blip r:embed="rId2" cstate="print">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212294239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741371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72"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1553266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3"/>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34" y="302508"/>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28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70"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28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3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70"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476000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3"/>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3"/>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9" y="228321"/>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34" y="227841"/>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9" y="220481"/>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41472582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81"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dirty="0">
              <a:latin typeface="+mj-lt"/>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8"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72"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40814776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000"/>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4"/>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2129140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3"/>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3"/>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296139975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90"/>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smtClean="0"/>
              <a:t>Click icon to add table</a:t>
            </a:r>
            <a:endParaRPr lang="en-GB" noProof="0" dirty="0"/>
          </a:p>
        </p:txBody>
      </p:sp>
      <p:sp>
        <p:nvSpPr>
          <p:cNvPr id="6" name="Text Placeholder 9"/>
          <p:cNvSpPr>
            <a:spLocks noGrp="1"/>
          </p:cNvSpPr>
          <p:nvPr>
            <p:ph type="body" sz="quarter" idx="11" hasCustomPrompt="1"/>
          </p:nvPr>
        </p:nvSpPr>
        <p:spPr>
          <a:xfrm>
            <a:off x="437767" y="4148223"/>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9395032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Photo">
    <p:spTree>
      <p:nvGrpSpPr>
        <p:cNvPr id="1" name=""/>
        <p:cNvGrpSpPr/>
        <p:nvPr/>
      </p:nvGrpSpPr>
      <p:grpSpPr>
        <a:xfrm>
          <a:off x="0" y="0"/>
          <a:ext cx="0" cy="0"/>
          <a:chOff x="0" y="0"/>
          <a:chExt cx="0" cy="0"/>
        </a:xfrm>
      </p:grpSpPr>
      <p:pic>
        <p:nvPicPr>
          <p:cNvPr id="11" name="Picture 10" descr="Serv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557146" y="0"/>
            <a:ext cx="6586854" cy="5143500"/>
          </a:xfrm>
          <a:prstGeom prst="rect">
            <a:avLst/>
          </a:prstGeom>
        </p:spPr>
      </p:pic>
      <p:sp>
        <p:nvSpPr>
          <p:cNvPr id="12" name="Rectangle 11"/>
          <p:cNvSpPr/>
          <p:nvPr userDrawn="1"/>
        </p:nvSpPr>
        <p:spPr>
          <a:xfrm rot="5400000">
            <a:off x="1177924" y="-1177923"/>
            <a:ext cx="5162551" cy="7518400"/>
          </a:xfrm>
          <a:prstGeom prst="rect">
            <a:avLst/>
          </a:prstGeom>
          <a:gradFill flip="none" rotWithShape="1">
            <a:gsLst>
              <a:gs pos="41000">
                <a:schemeClr val="bg1"/>
              </a:gs>
              <a:gs pos="85000">
                <a:schemeClr val="bg1">
                  <a:alpha val="0"/>
                </a:schemeClr>
              </a:gs>
            </a:gsLst>
            <a:lin ang="15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dirty="0" smtClean="0">
              <a:solidFill>
                <a:srgbClr val="FFFFFF"/>
              </a:solidFill>
            </a:endParaRPr>
          </a:p>
        </p:txBody>
      </p:sp>
      <p:pic>
        <p:nvPicPr>
          <p:cNvPr id="15" name="Picture 8" descr="logo_black.ai"/>
          <p:cNvPicPr>
            <a:picLocks noChangeAspect="1"/>
          </p:cNvPicPr>
          <p:nvPr userDrawn="1"/>
        </p:nvPicPr>
        <p:blipFill>
          <a:blip r:embed="rId3">
            <a:alphaModFix amt="82000"/>
            <a:extLst>
              <a:ext uri="{28A0092B-C50C-407E-A947-70E740481C1C}">
                <a14:useLocalDpi xmlns:a14="http://schemas.microsoft.com/office/drawing/2010/main"/>
              </a:ext>
            </a:extLst>
          </a:blip>
          <a:srcRect/>
          <a:stretch>
            <a:fillRect/>
          </a:stretch>
        </p:blipFill>
        <p:spPr bwMode="auto">
          <a:xfrm>
            <a:off x="425450" y="320675"/>
            <a:ext cx="949325" cy="585788"/>
          </a:xfrm>
          <a:prstGeom prst="rect">
            <a:avLst/>
          </a:prstGeom>
          <a:noFill/>
          <a:ln>
            <a:noFill/>
          </a:ln>
          <a:extLst>
            <a:ext uri="{909E8E84-426E-40dd-AFC4-6F175D3DCCD1}">
              <a14:hiddenFill xmlns:a14="http://schemas.microsoft.com/office/drawing/2010/main">
                <a:solidFill>
                  <a:srgbClr val="FFFFFF">
                    <a:alpha val="8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
        <p:nvSpPr>
          <p:cNvPr id="2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676767"/>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22"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676767"/>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23"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676767"/>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Tree>
    <p:extLst>
      <p:ext uri="{BB962C8B-B14F-4D97-AF65-F5344CB8AC3E}">
        <p14:creationId xmlns:p14="http://schemas.microsoft.com/office/powerpoint/2010/main" val="275991457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6"/>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smtClean="0"/>
              <a:t>Click icon to add chart</a:t>
            </a:r>
            <a:endParaRPr lang="en-US" noProof="0" dirty="0"/>
          </a:p>
        </p:txBody>
      </p:sp>
      <p:sp>
        <p:nvSpPr>
          <p:cNvPr id="7" name="Text Placeholder 9"/>
          <p:cNvSpPr>
            <a:spLocks noGrp="1"/>
          </p:cNvSpPr>
          <p:nvPr>
            <p:ph type="body" sz="quarter" idx="11" hasCustomPrompt="1"/>
          </p:nvPr>
        </p:nvSpPr>
        <p:spPr>
          <a:xfrm>
            <a:off x="437767" y="4148223"/>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7025636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72"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7"/>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dirty="0" smtClean="0"/>
              <a:t>Click icon to add chart</a:t>
            </a:r>
            <a:endParaRPr lang="en-US" noProof="0" dirty="0"/>
          </a:p>
        </p:txBody>
      </p:sp>
      <p:sp>
        <p:nvSpPr>
          <p:cNvPr id="5"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6812954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9"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smtClean="0"/>
              <a:t>Click icon to add picture</a:t>
            </a:r>
            <a:endParaRPr lang="en-US" noProof="0" dirty="0"/>
          </a:p>
        </p:txBody>
      </p:sp>
      <p:sp>
        <p:nvSpPr>
          <p:cNvPr id="5"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698357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17" name="Text Placeholder 17"/>
          <p:cNvSpPr>
            <a:spLocks noGrp="1"/>
          </p:cNvSpPr>
          <p:nvPr>
            <p:ph type="body" sz="quarter" idx="11" hasCustomPrompt="1"/>
          </p:nvPr>
        </p:nvSpPr>
        <p:spPr>
          <a:xfrm>
            <a:off x="777485" y="280014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8" name="Text Placeholder 17"/>
          <p:cNvSpPr>
            <a:spLocks noGrp="1"/>
          </p:cNvSpPr>
          <p:nvPr>
            <p:ph type="body" sz="quarter" idx="12" hasCustomPrompt="1"/>
          </p:nvPr>
        </p:nvSpPr>
        <p:spPr>
          <a:xfrm>
            <a:off x="3436444" y="2798198"/>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9" name="Text Placeholder 17"/>
          <p:cNvSpPr>
            <a:spLocks noGrp="1"/>
          </p:cNvSpPr>
          <p:nvPr>
            <p:ph type="body" sz="quarter" idx="13" hasCustomPrompt="1"/>
          </p:nvPr>
        </p:nvSpPr>
        <p:spPr>
          <a:xfrm>
            <a:off x="6098330" y="2798198"/>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Tree>
    <p:extLst>
      <p:ext uri="{BB962C8B-B14F-4D97-AF65-F5344CB8AC3E}">
        <p14:creationId xmlns:p14="http://schemas.microsoft.com/office/powerpoint/2010/main" val="137882026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7"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4" name="Oval 43"/>
          <p:cNvSpPr/>
          <p:nvPr userDrawn="1"/>
        </p:nvSpPr>
        <p:spPr>
          <a:xfrm>
            <a:off x="3422848"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5" name="Oval 44"/>
          <p:cNvSpPr/>
          <p:nvPr userDrawn="1"/>
        </p:nvSpPr>
        <p:spPr>
          <a:xfrm>
            <a:off x="6087365"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3"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7" y="387314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4"/>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4"/>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251962953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0819" y="4629153"/>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smtClean="0"/>
              <a:t>Click icon to add picture</a:t>
            </a:r>
            <a:endParaRPr lang="en-US" noProof="0" dirty="0"/>
          </a:p>
        </p:txBody>
      </p:sp>
      <p:sp>
        <p:nvSpPr>
          <p:cNvPr id="6" name="Text Placeholder 2"/>
          <p:cNvSpPr>
            <a:spLocks noGrp="1"/>
          </p:cNvSpPr>
          <p:nvPr>
            <p:ph type="body" sz="quarter" idx="11" hasCustomPrompt="1"/>
          </p:nvPr>
        </p:nvSpPr>
        <p:spPr bwMode="auto">
          <a:xfrm>
            <a:off x="500063" y="3476649"/>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117249282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40"/>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1" hasCustomPrompt="1"/>
          </p:nvPr>
        </p:nvSpPr>
        <p:spPr>
          <a:xfrm>
            <a:off x="448785" y="3054521"/>
            <a:ext cx="8364236" cy="560153"/>
          </a:xfrm>
          <a:prstGeom prst="rect">
            <a:avLst/>
          </a:prstGeom>
        </p:spPr>
        <p:txBody>
          <a:bodyPr vert="horz" wrap="square">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34730713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0819" y="4629153"/>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71212470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3"/>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2789713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1"/>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5" name="Rectangle 4"/>
          <p:cNvSpPr/>
          <p:nvPr/>
        </p:nvSpPr>
        <p:spPr>
          <a:xfrm>
            <a:off x="1892300" y="3595689"/>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4218626708"/>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dirty="0"/>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dirty="0"/>
          </a:p>
        </p:txBody>
      </p:sp>
      <p:sp>
        <p:nvSpPr>
          <p:cNvPr id="3" name="Subtitle 2"/>
          <p:cNvSpPr>
            <a:spLocks noGrp="1"/>
          </p:cNvSpPr>
          <p:nvPr>
            <p:ph type="subTitle" idx="1" hasCustomPrompt="1"/>
          </p:nvPr>
        </p:nvSpPr>
        <p:spPr>
          <a:xfrm>
            <a:off x="499921" y="3209553"/>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31" y="2462028"/>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7"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8850054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6" y="233366"/>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hasCustomPrompt="1"/>
          </p:nvPr>
        </p:nvSpPr>
        <p:spPr>
          <a:xfrm>
            <a:off x="430941" y="2480696"/>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1525520392"/>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9"/>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4992624" y="546735"/>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hasCustomPrompt="1"/>
          </p:nvPr>
        </p:nvSpPr>
        <p:spPr>
          <a:xfrm>
            <a:off x="437669" y="546737"/>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3528887019"/>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6"/>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0" name="Rectangle 9"/>
          <p:cNvSpPr/>
          <p:nvPr/>
        </p:nvSpPr>
        <p:spPr>
          <a:xfrm>
            <a:off x="334963" y="233366"/>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1" name="Rectangle 10"/>
          <p:cNvSpPr/>
          <p:nvPr/>
        </p:nvSpPr>
        <p:spPr>
          <a:xfrm>
            <a:off x="6980244"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2" name="Rectangle 11"/>
          <p:cNvSpPr/>
          <p:nvPr/>
        </p:nvSpPr>
        <p:spPr>
          <a:xfrm>
            <a:off x="334966" y="2271716"/>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3" name="Rectangle 12"/>
          <p:cNvSpPr/>
          <p:nvPr/>
        </p:nvSpPr>
        <p:spPr>
          <a:xfrm>
            <a:off x="2911475" y="2271716"/>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4" name="Rectangle 13"/>
          <p:cNvSpPr/>
          <p:nvPr/>
        </p:nvSpPr>
        <p:spPr>
          <a:xfrm>
            <a:off x="6980244"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5" name="Rectangle 14"/>
          <p:cNvSpPr/>
          <p:nvPr/>
        </p:nvSpPr>
        <p:spPr>
          <a:xfrm>
            <a:off x="6980244"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49" name="Picture Placeholder 25"/>
          <p:cNvSpPr>
            <a:spLocks noGrp="1"/>
          </p:cNvSpPr>
          <p:nvPr>
            <p:ph type="pic" sz="quarter" idx="11"/>
          </p:nvPr>
        </p:nvSpPr>
        <p:spPr>
          <a:xfrm>
            <a:off x="3669001"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31"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21"/>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21"/>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02761312"/>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68616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44"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682704720"/>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531989282"/>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5" name="Rectangle 7"/>
          <p:cNvSpPr>
            <a:spLocks noChangeArrowheads="1"/>
          </p:cNvSpPr>
          <p:nvPr userDrawn="1"/>
        </p:nvSpPr>
        <p:spPr bwMode="ltGray">
          <a:xfrm>
            <a:off x="8515169" y="4920708"/>
            <a:ext cx="218952"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4ABDCABE-3F10-B64C-92F1-862014417034}" type="slidenum">
              <a:rPr lang="en-US" sz="600" kern="1200">
                <a:solidFill>
                  <a:schemeClr val="bg1">
                    <a:alpha val="60000"/>
                  </a:schemeClr>
                </a:solidFill>
                <a:latin typeface="+mn-lt"/>
                <a:ea typeface="+mn-ea"/>
                <a:cs typeface="CiscoSans Thin"/>
              </a:rPr>
              <a:pPr algn="r" defTabSz="610744" rtl="0" fontAlgn="auto">
                <a:spcBef>
                  <a:spcPts val="0"/>
                </a:spcBef>
                <a:spcAft>
                  <a:spcPts val="0"/>
                </a:spcAft>
                <a:defRPr/>
              </a:pPr>
              <a:t>‹#›</a:t>
            </a:fld>
            <a:endParaRPr lang="en-US" sz="600" kern="1200" dirty="0">
              <a:solidFill>
                <a:schemeClr val="bg1">
                  <a:alpha val="60000"/>
                </a:schemeClr>
              </a:solidFill>
              <a:latin typeface="+mn-lt"/>
              <a:ea typeface="+mn-ea"/>
              <a:cs typeface="CiscoSans Thin"/>
            </a:endParaRPr>
          </a:p>
        </p:txBody>
      </p:sp>
      <p:sp>
        <p:nvSpPr>
          <p:cNvPr id="6" name="Rectangle 4"/>
          <p:cNvSpPr>
            <a:spLocks noChangeArrowheads="1"/>
          </p:cNvSpPr>
          <p:nvPr userDrawn="1"/>
        </p:nvSpPr>
        <p:spPr bwMode="ltGray">
          <a:xfrm>
            <a:off x="5254752" y="4919454"/>
            <a:ext cx="3270774"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dirty="0" smtClean="0">
                <a:solidFill>
                  <a:schemeClr val="bg1">
                    <a:alpha val="60000"/>
                  </a:schemeClr>
                </a:solidFill>
                <a:latin typeface="+mn-lt"/>
                <a:ea typeface="+mn-ea"/>
                <a:cs typeface="CiscoSans Thin"/>
              </a:rPr>
              <a:t>C97-734423-00 © 2015  Cisco and/or its affiliates. All rights reserved.   Cisco Confidential</a:t>
            </a:r>
            <a:endParaRPr lang="en-US" sz="600" kern="1200" dirty="0">
              <a:solidFill>
                <a:schemeClr val="bg1">
                  <a:alpha val="60000"/>
                </a:schemeClr>
              </a:solidFill>
              <a:latin typeface="+mn-lt"/>
              <a:ea typeface="+mn-ea"/>
              <a:cs typeface="CiscoSans Thin"/>
            </a:endParaRPr>
          </a:p>
        </p:txBody>
      </p:sp>
      <p:pic>
        <p:nvPicPr>
          <p:cNvPr id="8" name="Picture 2" descr="C:\Users\spius\Pictures\cisco logo blue gradient.png"/>
          <p:cNvPicPr>
            <a:picLocks noChangeAspect="1" noChangeArrowheads="1"/>
          </p:cNvPicPr>
          <p:nvPr userDrawn="1"/>
        </p:nvPicPr>
        <p:blipFill>
          <a:blip r:embed="rId2" cstate="email">
            <a:alphaModFix amt="60000"/>
            <a:biLevel thresh="25000"/>
            <a:extLst>
              <a:ext uri="{28A0092B-C50C-407E-A947-70E740481C1C}">
                <a14:useLocalDpi xmlns:a14="http://schemas.microsoft.com/office/drawing/2010/main"/>
              </a:ext>
            </a:extLst>
          </a:blip>
          <a:srcRect/>
          <a:stretch>
            <a:fillRect/>
          </a:stretch>
        </p:blipFill>
        <p:spPr bwMode="auto">
          <a:xfrm>
            <a:off x="474175" y="48035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592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pref_1-line_logo+tagline-rt-white-CMYK.ai"/>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2094" y="1643063"/>
            <a:ext cx="8759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75956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losing_Photo">
    <p:spTree>
      <p:nvGrpSpPr>
        <p:cNvPr id="1" name=""/>
        <p:cNvGrpSpPr/>
        <p:nvPr/>
      </p:nvGrpSpPr>
      <p:grpSpPr>
        <a:xfrm>
          <a:off x="0" y="0"/>
          <a:ext cx="0" cy="0"/>
          <a:chOff x="0" y="0"/>
          <a:chExt cx="0" cy="0"/>
        </a:xfrm>
      </p:grpSpPr>
      <p:pic>
        <p:nvPicPr>
          <p:cNvPr id="16" name="Picture Placeholder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6" y="-2571"/>
            <a:ext cx="9150431" cy="5148643"/>
          </a:xfrm>
          <a:prstGeom prst="rect">
            <a:avLst/>
          </a:prstGeom>
        </p:spPr>
      </p:pic>
      <p:pic>
        <p:nvPicPr>
          <p:cNvPr id="17" name="Picture 16" descr="pref_1-line_logo+tagline-rt-white-CMYK.ai"/>
          <p:cNvPicPr>
            <a:picLocks noChangeAspect="1"/>
          </p:cNvPicPr>
          <p:nvPr userDrawn="1"/>
        </p:nvPicPr>
        <p:blipFill>
          <a:blip r:embed="rId3">
            <a:duotone>
              <a:prstClr val="black"/>
              <a:schemeClr val="accent3">
                <a:tint val="45000"/>
                <a:satMod val="400000"/>
              </a:schemeClr>
            </a:duotone>
            <a:lum bright="-100000" contrast="-100000"/>
            <a:alphaModFix amt="60000"/>
            <a:extLst>
              <a:ext uri="{28A0092B-C50C-407E-A947-70E740481C1C}">
                <a14:useLocalDpi xmlns:a14="http://schemas.microsoft.com/office/drawing/2010/main"/>
              </a:ext>
            </a:extLst>
          </a:blip>
          <a:stretch>
            <a:fillRect/>
          </a:stretch>
        </p:blipFill>
        <p:spPr>
          <a:xfrm>
            <a:off x="191745" y="1643634"/>
            <a:ext cx="8760510" cy="1856232"/>
          </a:xfrm>
          <a:prstGeom prst="rect">
            <a:avLst/>
          </a:prstGeom>
        </p:spPr>
      </p:pic>
    </p:spTree>
    <p:extLst>
      <p:ext uri="{BB962C8B-B14F-4D97-AF65-F5344CB8AC3E}">
        <p14:creationId xmlns:p14="http://schemas.microsoft.com/office/powerpoint/2010/main" val="753689785"/>
      </p:ext>
    </p:extLst>
  </p:cSld>
  <p:clrMapOvr>
    <a:masterClrMapping/>
  </p:clrMapOvr>
  <p:transition xmlns:p14="http://schemas.microsoft.com/office/powerpoint/2010/mai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5598" y="4742895"/>
            <a:ext cx="215771"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3"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57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kern="1200" spc="0" baseline="0" dirty="0">
                <a:solidFill>
                  <a:schemeClr val="bg1"/>
                </a:solidFill>
                <a:effectLst>
                  <a:outerShdw blurRad="38100" dist="38100" dir="2700000" algn="tl">
                    <a:srgbClr val="000000">
                      <a:alpha val="43137"/>
                    </a:srgbClr>
                  </a:outerShdw>
                </a:effectLst>
                <a:latin typeface="+mj-lt"/>
                <a:ea typeface="ＭＳ Ｐゴシック" charset="0"/>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169" y="4908007"/>
            <a:ext cx="218952"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pic>
        <p:nvPicPr>
          <p:cNvPr id="10" name="Picture 2" descr="C:\Users\spius\Pictures\cisco logo blue gradient.png"/>
          <p:cNvPicPr>
            <a:picLocks noChangeAspect="1" noChangeArrowheads="1"/>
          </p:cNvPicPr>
          <p:nvPr userDrawn="1"/>
        </p:nvPicPr>
        <p:blipFill>
          <a:blip r:embed="rId2" cstate="email">
            <a:biLevel thresh="25000"/>
            <a:alphaModFix amt="60000"/>
            <a:extLst>
              <a:ext uri="{28A0092B-C50C-407E-A947-70E740481C1C}">
                <a14:useLocalDpi xmlns:a14="http://schemas.microsoft.com/office/drawing/2010/main"/>
              </a:ext>
            </a:extLst>
          </a:blip>
          <a:srcRect/>
          <a:stretch>
            <a:fillRect/>
          </a:stretch>
        </p:blipFill>
        <p:spPr bwMode="auto">
          <a:xfrm>
            <a:off x="474175" y="4790873"/>
            <a:ext cx="431312" cy="2651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userDrawn="1"/>
        </p:nvSpPr>
        <p:spPr bwMode="ltGray">
          <a:xfrm>
            <a:off x="5254752" y="4906753"/>
            <a:ext cx="3270774"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dirty="0" smtClean="0">
                <a:solidFill>
                  <a:schemeClr val="bg1">
                    <a:alpha val="60000"/>
                  </a:schemeClr>
                </a:solidFill>
                <a:latin typeface="+mn-lt"/>
                <a:ea typeface="+mn-ea"/>
                <a:cs typeface="CiscoSans Thin"/>
              </a:rPr>
              <a:t>C97-734423-00 © 2015  Cisco and/or its affiliates. All rights reserved.   Cisco Confidential</a:t>
            </a:r>
            <a:endParaRPr lang="en-US" sz="600" kern="1200" dirty="0">
              <a:solidFill>
                <a:schemeClr val="bg1">
                  <a:alpha val="60000"/>
                </a:schemeClr>
              </a:solidFill>
              <a:latin typeface="+mn-lt"/>
              <a:ea typeface="+mn-ea"/>
              <a:cs typeface="CiscoSans Thin"/>
            </a:endParaRPr>
          </a:p>
        </p:txBody>
      </p:sp>
    </p:spTree>
    <p:extLst>
      <p:ext uri="{BB962C8B-B14F-4D97-AF65-F5344CB8AC3E}">
        <p14:creationId xmlns:p14="http://schemas.microsoft.com/office/powerpoint/2010/main" val="24310592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9C86D19-02B5-4163-8FC7-92C6D9140E3D}" type="datetimeFigureOut">
              <a:rPr lang="en-US" smtClean="0"/>
              <a:t>5/1/17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9282163-FC9E-4857-9F57-C92C290229F7}" type="slidenum">
              <a:rPr lang="en-US" smtClean="0"/>
              <a:t>‹#›</a:t>
            </a:fld>
            <a:endParaRPr lang="en-US"/>
          </a:p>
        </p:txBody>
      </p:sp>
    </p:spTree>
    <p:extLst>
      <p:ext uri="{BB962C8B-B14F-4D97-AF65-F5344CB8AC3E}">
        <p14:creationId xmlns:p14="http://schemas.microsoft.com/office/powerpoint/2010/main" val="2548379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11" name="Title 1"/>
          <p:cNvSpPr>
            <a:spLocks noGrp="1"/>
          </p:cNvSpPr>
          <p:nvPr>
            <p:ph type="title"/>
          </p:nvPr>
        </p:nvSpPr>
        <p:spPr>
          <a:xfrm>
            <a:off x="356616" y="217715"/>
            <a:ext cx="8513064" cy="7654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946172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4 Heavy Graphics">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6" name="Title 1"/>
          <p:cNvSpPr>
            <a:spLocks noGrp="1"/>
          </p:cNvSpPr>
          <p:nvPr>
            <p:ph type="title" hasCustomPrompt="1"/>
          </p:nvPr>
        </p:nvSpPr>
        <p:spPr>
          <a:xfrm>
            <a:off x="356616" y="155576"/>
            <a:ext cx="8513064" cy="434974"/>
          </a:xfrm>
        </p:spPr>
        <p:txBody>
          <a:bodyPr/>
          <a:lstStyle>
            <a:lvl1pPr marL="6251" indent="-6251" algn="l" defTabSz="457200" rtl="0" eaLnBrk="0" fontAlgn="base" hangingPunct="0">
              <a:lnSpc>
                <a:spcPct val="90000"/>
              </a:lnSpc>
              <a:spcBef>
                <a:spcPct val="0"/>
              </a:spcBef>
              <a:spcAft>
                <a:spcPct val="0"/>
              </a:spcAft>
              <a:defRPr lang="en-US" sz="2800" b="0" kern="1200" baseline="0" dirty="0">
                <a:solidFill>
                  <a:schemeClr val="tx1"/>
                </a:solidFill>
                <a:latin typeface="+mj-lt"/>
                <a:ea typeface="+mj-ea"/>
                <a:cs typeface="+mj-cs"/>
                <a:sym typeface="Arial" pitchFamily="34" charset="0"/>
              </a:defRPr>
            </a:lvl1pPr>
          </a:lstStyle>
          <a:p>
            <a:r>
              <a:rPr lang="en-US" dirty="0" smtClean="0"/>
              <a:t>Slide Title</a:t>
            </a:r>
            <a:endParaRPr lang="en-US" dirty="0"/>
          </a:p>
        </p:txBody>
      </p:sp>
    </p:spTree>
    <p:extLst>
      <p:ext uri="{BB962C8B-B14F-4D97-AF65-F5344CB8AC3E}">
        <p14:creationId xmlns:p14="http://schemas.microsoft.com/office/powerpoint/2010/main" val="2049720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2422"/>
            <a:ext cx="8229600" cy="3593131"/>
          </a:xfrm>
          <a:prstGeom prst="rect">
            <a:avLst/>
          </a:prstGeom>
        </p:spPr>
        <p:txBody>
          <a:bodyPr lIns="60511" tIns="30256" rIns="60511" bIns="3025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60511" tIns="30256" rIns="60511" bIns="30256"/>
          <a:lstStyle>
            <a:lvl1pPr>
              <a:defRPr sz="800"/>
            </a:lvl1pPr>
          </a:lstStyle>
          <a:p>
            <a:fld id="{44983CE2-6F86-4D73-B854-4CE24A53F02F}" type="datetime1">
              <a:rPr lang="en-US" smtClean="0">
                <a:solidFill>
                  <a:prstClr val="black">
                    <a:tint val="75000"/>
                  </a:prstClr>
                </a:solidFill>
              </a:rPr>
              <a:t>5/1/17</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60511" tIns="30256" rIns="60511" bIns="30256"/>
          <a:lstStyle>
            <a:lvl1pPr>
              <a:defRPr sz="800"/>
            </a:lvl1pPr>
          </a:lstStyle>
          <a:p>
            <a:r>
              <a:rPr lang="en-US" smtClean="0">
                <a:solidFill>
                  <a:prstClr val="black">
                    <a:tint val="75000"/>
                  </a:prstClr>
                </a:solidFill>
              </a:rPr>
              <a:t>Confidential &amp; Internal Use Only</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1" y="4767267"/>
            <a:ext cx="2133600" cy="273844"/>
          </a:xfrm>
          <a:prstGeom prst="rect">
            <a:avLst/>
          </a:prstGeom>
        </p:spPr>
        <p:txBody>
          <a:bodyPr lIns="60511" tIns="30256" rIns="60511" bIns="30256"/>
          <a:lstStyle>
            <a:lvl1pPr>
              <a:defRPr sz="800"/>
            </a:lvl1pPr>
          </a:lstStyle>
          <a:p>
            <a:fld id="{06F57B43-657C-4DF0-B204-DAE6EC84E0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65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Bullet_Title only">
    <p:spTree>
      <p:nvGrpSpPr>
        <p:cNvPr id="1" name=""/>
        <p:cNvGrpSpPr/>
        <p:nvPr/>
      </p:nvGrpSpPr>
      <p:grpSpPr>
        <a:xfrm>
          <a:off x="0" y="0"/>
          <a:ext cx="0" cy="0"/>
          <a:chOff x="0" y="0"/>
          <a:chExt cx="0" cy="0"/>
        </a:xfrm>
      </p:grpSpPr>
      <p:sp>
        <p:nvSpPr>
          <p:cNvPr id="4" name="Text Placeholder 2"/>
          <p:cNvSpPr>
            <a:spLocks noGrp="1"/>
          </p:cNvSpPr>
          <p:nvPr>
            <p:ph type="body" sz="quarter" idx="13"/>
          </p:nvPr>
        </p:nvSpPr>
        <p:spPr>
          <a:xfrm>
            <a:off x="54461" y="637598"/>
            <a:ext cx="8302625" cy="299001"/>
          </a:xfrm>
          <a:prstGeom prst="rect">
            <a:avLst/>
          </a:prstGeom>
        </p:spPr>
        <p:txBody>
          <a:bodyPr lIns="91420" tIns="45710" rIns="91420" bIns="45710" anchor="ctr"/>
          <a:lstStyle>
            <a:lvl1pPr marL="0" indent="0">
              <a:buFont typeface="Arial" panose="020B0604020202020204" pitchFamily="34" charset="0"/>
              <a:buNone/>
              <a:defRPr sz="2200" baseline="0">
                <a:solidFill>
                  <a:schemeClr val="tx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5" name="Title 1"/>
          <p:cNvSpPr>
            <a:spLocks noGrp="1"/>
          </p:cNvSpPr>
          <p:nvPr>
            <p:ph type="ctrTitle"/>
          </p:nvPr>
        </p:nvSpPr>
        <p:spPr>
          <a:xfrm>
            <a:off x="16934" y="23777"/>
            <a:ext cx="8340152" cy="644730"/>
          </a:xfrm>
          <a:prstGeom prst="rect">
            <a:avLst/>
          </a:prstGeom>
        </p:spPr>
        <p:txBody>
          <a:bodyPr/>
          <a:lstStyle>
            <a:lvl1pPr marL="0" indent="0" algn="l">
              <a:lnSpc>
                <a:spcPct val="90000"/>
              </a:lnSpc>
              <a:buFont typeface="Arial" panose="020B0604020202020204" pitchFamily="34" charset="0"/>
              <a:buNone/>
              <a:defRPr sz="3200" b="0" i="0" spc="0" baseline="0">
                <a:solidFill>
                  <a:schemeClr val="tx1"/>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555378408"/>
      </p:ext>
    </p:extLst>
  </p:cSld>
  <p:clrMapOvr>
    <a:masterClrMapping/>
  </p:clrMapOvr>
  <p:transition xmlns:p14="http://schemas.microsoft.com/office/powerpoint/2010/mai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Subtitle 4 Heavy Graphics">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12" name="Title 1"/>
          <p:cNvSpPr>
            <a:spLocks noGrp="1"/>
          </p:cNvSpPr>
          <p:nvPr>
            <p:ph type="title" hasCustomPrompt="1"/>
          </p:nvPr>
        </p:nvSpPr>
        <p:spPr>
          <a:xfrm>
            <a:off x="356616" y="155576"/>
            <a:ext cx="8513064" cy="434974"/>
          </a:xfrm>
        </p:spPr>
        <p:txBody>
          <a:bodyPr/>
          <a:lstStyle>
            <a:lvl1pPr>
              <a:defRPr baseline="0">
                <a:solidFill>
                  <a:schemeClr val="tx1"/>
                </a:solidFill>
              </a:defRPr>
            </a:lvl1pPr>
          </a:lstStyle>
          <a:p>
            <a:r>
              <a:rPr lang="en-US" dirty="0" smtClean="0"/>
              <a:t>Slide Title</a:t>
            </a:r>
            <a:endParaRPr lang="en-US" dirty="0"/>
          </a:p>
        </p:txBody>
      </p:sp>
      <p:sp>
        <p:nvSpPr>
          <p:cNvPr id="13" name="Text Placeholder 5"/>
          <p:cNvSpPr>
            <a:spLocks noGrp="1"/>
          </p:cNvSpPr>
          <p:nvPr>
            <p:ph type="body" sz="quarter" idx="12"/>
          </p:nvPr>
        </p:nvSpPr>
        <p:spPr>
          <a:xfrm>
            <a:off x="356616" y="590550"/>
            <a:ext cx="8513064" cy="381000"/>
          </a:xfrm>
          <a:prstGeom prst="rect">
            <a:avLst/>
          </a:prstGeom>
        </p:spPr>
        <p:txBody>
          <a:bodyPr/>
          <a:lstStyle>
            <a:lvl1pPr marL="1785" indent="0">
              <a:buNone/>
              <a:defRPr>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8787376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5" name="Title 1"/>
          <p:cNvSpPr>
            <a:spLocks noGrp="1"/>
          </p:cNvSpPr>
          <p:nvPr>
            <p:ph type="title" hasCustomPrompt="1"/>
          </p:nvPr>
        </p:nvSpPr>
        <p:spPr>
          <a:xfrm>
            <a:off x="356616" y="384048"/>
            <a:ext cx="8513064" cy="434974"/>
          </a:xfrm>
        </p:spPr>
        <p:txBody>
          <a:bodyPr/>
          <a:lstStyle>
            <a:lvl1pPr>
              <a:defRPr baseline="0">
                <a:solidFill>
                  <a:schemeClr val="tx1"/>
                </a:solidFill>
              </a:defRPr>
            </a:lvl1pPr>
          </a:lstStyle>
          <a:p>
            <a:r>
              <a:rPr lang="en-US" dirty="0" smtClean="0"/>
              <a:t>Slide Title</a:t>
            </a:r>
            <a:endParaRPr lang="en-US" dirty="0"/>
          </a:p>
        </p:txBody>
      </p:sp>
      <p:sp>
        <p:nvSpPr>
          <p:cNvPr id="6" name="Text Placeholder 5"/>
          <p:cNvSpPr>
            <a:spLocks noGrp="1"/>
          </p:cNvSpPr>
          <p:nvPr>
            <p:ph type="body" sz="quarter" idx="12"/>
          </p:nvPr>
        </p:nvSpPr>
        <p:spPr>
          <a:xfrm>
            <a:off x="356616" y="822960"/>
            <a:ext cx="8513064" cy="381000"/>
          </a:xfrm>
          <a:prstGeom prst="rect">
            <a:avLst/>
          </a:prstGeom>
        </p:spPr>
        <p:txBody>
          <a:bodyPr/>
          <a:lstStyle>
            <a:lvl1pPr marL="1785" indent="0">
              <a:buNone/>
              <a:defRPr>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77259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2422"/>
            <a:ext cx="8229600" cy="3593131"/>
          </a:xfrm>
          <a:prstGeom prst="rect">
            <a:avLst/>
          </a:prstGeom>
        </p:spPr>
        <p:txBody>
          <a:bodyPr lIns="60513" tIns="30256" rIns="60513" bIns="3025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6"/>
            <a:ext cx="2133600" cy="273844"/>
          </a:xfrm>
          <a:prstGeom prst="rect">
            <a:avLst/>
          </a:prstGeom>
        </p:spPr>
        <p:txBody>
          <a:bodyPr lIns="60513" tIns="30256" rIns="60513" bIns="30256"/>
          <a:lstStyle>
            <a:lvl1pPr>
              <a:defRPr sz="800"/>
            </a:lvl1pPr>
          </a:lstStyle>
          <a:p>
            <a:fld id="{44983CE2-6F86-4D73-B854-4CE24A53F02F}" type="datetime1">
              <a:rPr lang="en-US" smtClean="0">
                <a:solidFill>
                  <a:prstClr val="black">
                    <a:tint val="75000"/>
                  </a:prstClr>
                </a:solidFill>
              </a:rPr>
              <a:t>5/1/17</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6"/>
            <a:ext cx="2895600" cy="273844"/>
          </a:xfrm>
          <a:prstGeom prst="rect">
            <a:avLst/>
          </a:prstGeom>
        </p:spPr>
        <p:txBody>
          <a:bodyPr lIns="60513" tIns="30256" rIns="60513" bIns="30256"/>
          <a:lstStyle>
            <a:lvl1pPr>
              <a:defRPr sz="800"/>
            </a:lvl1pPr>
          </a:lstStyle>
          <a:p>
            <a:r>
              <a:rPr lang="en-US" smtClean="0">
                <a:solidFill>
                  <a:prstClr val="black">
                    <a:tint val="75000"/>
                  </a:prstClr>
                </a:solidFill>
              </a:rPr>
              <a:t>Confidential &amp; Internal Use Only</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1" y="4767266"/>
            <a:ext cx="2133600" cy="273844"/>
          </a:xfrm>
          <a:prstGeom prst="rect">
            <a:avLst/>
          </a:prstGeom>
        </p:spPr>
        <p:txBody>
          <a:bodyPr lIns="60513" tIns="30256" rIns="60513" bIns="30256"/>
          <a:lstStyle>
            <a:lvl1pPr>
              <a:defRPr sz="800"/>
            </a:lvl1pPr>
          </a:lstStyle>
          <a:p>
            <a:fld id="{06F57B43-657C-4DF0-B204-DAE6EC84E0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275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6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4" y="1347788"/>
            <a:ext cx="8277344" cy="3168210"/>
          </a:xfrm>
          <a:prstGeom prst="rect">
            <a:avLst/>
          </a:prstGeom>
        </p:spPr>
        <p:txBody>
          <a:bodyPr lIns="68559" tIns="34283" rIns="68559" bIns="34283">
            <a:noAutofit/>
          </a:bodyPr>
          <a:lstStyle>
            <a:lvl1pPr marL="280831" indent="-2237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725" indent="-215780">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305" indent="-171358">
              <a:buClr>
                <a:schemeClr val="tx2"/>
              </a:buClr>
              <a:buSzPct val="80000"/>
              <a:buFont typeface="Arial"/>
              <a:buChar char="•"/>
              <a:defRPr sz="1600" b="0" i="0">
                <a:solidFill>
                  <a:schemeClr val="tx2"/>
                </a:solidFill>
                <a:latin typeface="+mn-lt"/>
                <a:cs typeface="CiscoSans ExtraLight"/>
              </a:defRPr>
            </a:lvl3pPr>
            <a:lvl4pPr marL="910725" indent="-171358">
              <a:buClr>
                <a:schemeClr val="tx2"/>
              </a:buClr>
              <a:buSzPct val="80000"/>
              <a:buFont typeface="Arial"/>
              <a:buChar char="•"/>
              <a:defRPr sz="1400" b="0" i="0">
                <a:solidFill>
                  <a:schemeClr val="tx2"/>
                </a:solidFill>
                <a:latin typeface="+mn-lt"/>
                <a:cs typeface="CiscoSans ExtraLight"/>
              </a:defRPr>
            </a:lvl4pPr>
            <a:lvl5pPr marL="1082081" indent="-168183">
              <a:buClr>
                <a:schemeClr val="tx2"/>
              </a:buClr>
              <a:buSzPct val="80000"/>
              <a:buFont typeface="Arial"/>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bwMode="auto">
          <a:xfrm>
            <a:off x="437766" y="341321"/>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8761272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Closing_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0" y="-1"/>
            <a:ext cx="6858000" cy="5153025"/>
          </a:xfrm>
          <a:prstGeom prst="rect">
            <a:avLst/>
          </a:prstGeom>
        </p:spPr>
      </p:pic>
      <p:sp>
        <p:nvSpPr>
          <p:cNvPr id="5" name="Rectangle 4"/>
          <p:cNvSpPr/>
          <p:nvPr userDrawn="1"/>
        </p:nvSpPr>
        <p:spPr>
          <a:xfrm>
            <a:off x="2286000" y="-1"/>
            <a:ext cx="6057900" cy="5153025"/>
          </a:xfrm>
          <a:prstGeom prst="rect">
            <a:avLst/>
          </a:prstGeom>
          <a:gradFill>
            <a:gsLst>
              <a:gs pos="52000">
                <a:schemeClr val="bg1">
                  <a:alpha val="89000"/>
                </a:schemeClr>
              </a:gs>
              <a:gs pos="0">
                <a:schemeClr val="bg1"/>
              </a:gs>
              <a:gs pos="100000">
                <a:schemeClr val="accent1">
                  <a:tint val="23500"/>
                  <a:satMod val="16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2188" y="1643063"/>
            <a:ext cx="20796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082257"/>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xmlns:p14="http://schemas.microsoft.com/office/powerpoint/2010/mai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dirty="0"/>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dirty="0"/>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37121915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7" y="1347790"/>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dirty="0" smtClean="0"/>
              <a:t>Click to edit Master title style</a:t>
            </a:r>
            <a:endParaRPr lang="en-GB" dirty="0"/>
          </a:p>
        </p:txBody>
      </p:sp>
    </p:spTree>
    <p:extLst>
      <p:ext uri="{BB962C8B-B14F-4D97-AF65-F5344CB8AC3E}">
        <p14:creationId xmlns:p14="http://schemas.microsoft.com/office/powerpoint/2010/main" val="37491670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dirty="0" smtClean="0"/>
              <a:t>Click to edit Master title style</a:t>
            </a:r>
            <a:endParaRPr lang="en-GB" dirty="0"/>
          </a:p>
        </p:txBody>
      </p:sp>
    </p:spTree>
    <p:extLst>
      <p:ext uri="{BB962C8B-B14F-4D97-AF65-F5344CB8AC3E}">
        <p14:creationId xmlns:p14="http://schemas.microsoft.com/office/powerpoint/2010/main" val="783011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9144255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6"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41104071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theme" Target="../theme/theme1.xml"/><Relationship Id="rId5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169" y="4920708"/>
            <a:ext cx="218952"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254752" y="4919454"/>
            <a:ext cx="3270774"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smtClean="0">
                <a:solidFill>
                  <a:srgbClr val="000000">
                    <a:alpha val="25000"/>
                  </a:srgbClr>
                </a:solidFill>
                <a:latin typeface="+mn-lt"/>
                <a:ea typeface="+mn-ea"/>
                <a:cs typeface="CiscoSans Thin"/>
              </a:rPr>
              <a:t>C97-734423-00 © 2015  Cisco and/or its affiliates. All rights reserved.   Cisco Confidential</a:t>
            </a:r>
            <a:endParaRPr lang="en-US" sz="600" dirty="0">
              <a:solidFill>
                <a:srgbClr val="000000">
                  <a:alpha val="25000"/>
                </a:srgbClr>
              </a:solidFill>
              <a:latin typeface="+mn-lt"/>
              <a:ea typeface="+mn-ea"/>
              <a:cs typeface="CiscoSans Thin"/>
            </a:endParaRPr>
          </a:p>
        </p:txBody>
      </p:sp>
      <p:pic>
        <p:nvPicPr>
          <p:cNvPr id="7" name="Picture 2" descr="C:\Users\spius\Pictures\cisco logo blue gradient.png"/>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474175" y="48035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25" r:id="rId1"/>
    <p:sldLayoutId id="2147483928" r:id="rId2"/>
    <p:sldLayoutId id="2147483875" r:id="rId3"/>
    <p:sldLayoutId id="2147483877" r:id="rId4"/>
    <p:sldLayoutId id="2147483876" r:id="rId5"/>
    <p:sldLayoutId id="2147483878" r:id="rId6"/>
    <p:sldLayoutId id="2147483881" r:id="rId7"/>
    <p:sldLayoutId id="2147483880" r:id="rId8"/>
    <p:sldLayoutId id="2147483905" r:id="rId9"/>
    <p:sldLayoutId id="2147483906" r:id="rId10"/>
    <p:sldLayoutId id="2147483879" r:id="rId11"/>
    <p:sldLayoutId id="2147483883" r:id="rId12"/>
    <p:sldLayoutId id="2147483886" r:id="rId13"/>
    <p:sldLayoutId id="2147483887" r:id="rId14"/>
    <p:sldLayoutId id="2147483884" r:id="rId15"/>
    <p:sldLayoutId id="2147483885" r:id="rId16"/>
    <p:sldLayoutId id="2147483907" r:id="rId17"/>
    <p:sldLayoutId id="2147483889" r:id="rId18"/>
    <p:sldLayoutId id="2147483890" r:id="rId19"/>
    <p:sldLayoutId id="2147483891" r:id="rId20"/>
    <p:sldLayoutId id="2147483892" r:id="rId21"/>
    <p:sldLayoutId id="2147483893" r:id="rId22"/>
    <p:sldLayoutId id="2147483917" r:id="rId23"/>
    <p:sldLayoutId id="2147483918" r:id="rId24"/>
    <p:sldLayoutId id="2147483895" r:id="rId25"/>
    <p:sldLayoutId id="2147483871" r:id="rId26"/>
    <p:sldLayoutId id="2147483898" r:id="rId27"/>
    <p:sldLayoutId id="2147483908" r:id="rId28"/>
    <p:sldLayoutId id="2147483909" r:id="rId29"/>
    <p:sldLayoutId id="2147483910" r:id="rId30"/>
    <p:sldLayoutId id="2147483911" r:id="rId31"/>
    <p:sldLayoutId id="2147483914" r:id="rId32"/>
    <p:sldLayoutId id="2147483896" r:id="rId33"/>
    <p:sldLayoutId id="2147483912" r:id="rId34"/>
    <p:sldLayoutId id="2147483913" r:id="rId35"/>
    <p:sldLayoutId id="2147483922" r:id="rId36"/>
    <p:sldLayoutId id="2147483897" r:id="rId37"/>
    <p:sldLayoutId id="2147483927" r:id="rId38"/>
    <p:sldLayoutId id="2147483929" r:id="rId39"/>
    <p:sldLayoutId id="2147483932" r:id="rId40"/>
    <p:sldLayoutId id="2147483937" r:id="rId41"/>
    <p:sldLayoutId id="2147483938" r:id="rId42"/>
    <p:sldLayoutId id="2147483941" r:id="rId43"/>
    <p:sldLayoutId id="2147483943" r:id="rId44"/>
    <p:sldLayoutId id="2147483944" r:id="rId45"/>
    <p:sldLayoutId id="2147483945" r:id="rId46"/>
    <p:sldLayoutId id="2147483948" r:id="rId47"/>
    <p:sldLayoutId id="2147483949" r:id="rId48"/>
    <p:sldLayoutId id="2147483952" r:id="rId49"/>
  </p:sldLayoutIdLst>
  <p:transition xmlns:p14="http://schemas.microsoft.com/office/powerpoint/2010/main" spd="slow">
    <p:wipe/>
  </p:transition>
  <p:timing>
    <p:tnLst>
      <p:par>
        <p:cTn xmlns:p14="http://schemas.microsoft.com/office/powerpoint/2010/main" id="1" dur="indefinite" restart="never" nodeType="tmRoot"/>
      </p:par>
    </p:tnLst>
  </p:timing>
  <p:txStyles>
    <p:titleStyle>
      <a:lvl1pPr algn="l" defTabSz="684213" rtl="0" eaLnBrk="1" fontAlgn="base" hangingPunct="1">
        <a:lnSpc>
          <a:spcPct val="80000"/>
        </a:lnSpc>
        <a:spcBef>
          <a:spcPct val="0"/>
        </a:spcBef>
        <a:spcAft>
          <a:spcPct val="0"/>
        </a:spcAft>
        <a:defRPr lang="en-US" sz="28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2.png"/><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1" Type="http://schemas.openxmlformats.org/officeDocument/2006/relationships/image" Target="../media/image42.emf"/><Relationship Id="rId12" Type="http://schemas.openxmlformats.org/officeDocument/2006/relationships/image" Target="../media/image43.emf"/><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png"/><Relationship Id="rId7" Type="http://schemas.openxmlformats.org/officeDocument/2006/relationships/image" Target="../media/image38.tiff"/><Relationship Id="rId8" Type="http://schemas.openxmlformats.org/officeDocument/2006/relationships/image" Target="../media/image39.tiff"/><Relationship Id="rId9" Type="http://schemas.openxmlformats.org/officeDocument/2006/relationships/image" Target="../media/image40.tiff"/><Relationship Id="rId10" Type="http://schemas.openxmlformats.org/officeDocument/2006/relationships/image" Target="../media/image41.tiff"/></Relationships>
</file>

<file path=ppt/slides/_rels/slide12.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31.png"/><Relationship Id="rId13" Type="http://schemas.openxmlformats.org/officeDocument/2006/relationships/image" Target="../media/image54.emf"/><Relationship Id="rId1" Type="http://schemas.openxmlformats.org/officeDocument/2006/relationships/slideLayout" Target="../slideLayouts/slideLayout45.xml"/><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emf"/><Relationship Id="rId9" Type="http://schemas.openxmlformats.org/officeDocument/2006/relationships/image" Target="../media/image51.png"/><Relationship Id="rId10"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55.emf"/><Relationship Id="rId7" Type="http://schemas.openxmlformats.org/officeDocument/2006/relationships/image" Target="../media/image31.png"/><Relationship Id="rId8" Type="http://schemas.openxmlformats.org/officeDocument/2006/relationships/image" Target="../media/image56.emf"/><Relationship Id="rId9" Type="http://schemas.openxmlformats.org/officeDocument/2006/relationships/image" Target="../media/image57.png"/><Relationship Id="rId10" Type="http://schemas.openxmlformats.org/officeDocument/2006/relationships/image" Target="../media/image58.tiff"/><Relationship Id="rId11" Type="http://schemas.openxmlformats.org/officeDocument/2006/relationships/image" Target="../media/image59.emf"/><Relationship Id="rId1" Type="http://schemas.openxmlformats.org/officeDocument/2006/relationships/slideLayout" Target="../slideLayouts/slideLayout45.xml"/><Relationship Id="rId2"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46.png"/><Relationship Id="rId5" Type="http://schemas.openxmlformats.org/officeDocument/2006/relationships/image" Target="../media/image61.png"/><Relationship Id="rId6" Type="http://schemas.openxmlformats.org/officeDocument/2006/relationships/image" Target="../media/image62.jpeg"/><Relationship Id="rId7" Type="http://schemas.openxmlformats.org/officeDocument/2006/relationships/image" Target="../media/image63.png"/><Relationship Id="rId8" Type="http://schemas.openxmlformats.org/officeDocument/2006/relationships/image" Target="../media/image64.emf"/><Relationship Id="rId9" Type="http://schemas.openxmlformats.org/officeDocument/2006/relationships/image" Target="../media/image65.png"/><Relationship Id="rId1" Type="http://schemas.openxmlformats.org/officeDocument/2006/relationships/slideLayout" Target="../slideLayouts/slideLayout45.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66.png"/><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9.emf"/></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jpeg"/><Relationship Id="rId6" Type="http://schemas.openxmlformats.org/officeDocument/2006/relationships/image" Target="../media/image74.png"/><Relationship Id="rId1" Type="http://schemas.openxmlformats.org/officeDocument/2006/relationships/slideLayout" Target="../slideLayouts/slideLayout48.xml"/><Relationship Id="rId2"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notesSlide" Target="../notesSlides/notesSlide1.xml"/><Relationship Id="rId5" Type="http://schemas.openxmlformats.org/officeDocument/2006/relationships/oleObject" Target="../embeddings/oleObject1.bin"/><Relationship Id="rId6" Type="http://schemas.openxmlformats.org/officeDocument/2006/relationships/image" Target="../media/image10.emf"/><Relationship Id="rId7" Type="http://schemas.openxmlformats.org/officeDocument/2006/relationships/image" Target="../media/image11.jpeg"/><Relationship Id="rId1" Type="http://schemas.openxmlformats.org/officeDocument/2006/relationships/vmlDrawing" Target="../drawings/vmlDrawing1.v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5" Type="http://schemas.openxmlformats.org/officeDocument/2006/relationships/image" Target="../media/image53.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 Id="rId3" Type="http://schemas.openxmlformats.org/officeDocument/2006/relationships/image" Target="../media/image78.emf"/></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jpeg"/><Relationship Id="rId8" Type="http://schemas.openxmlformats.org/officeDocument/2006/relationships/image" Target="../media/image85.png"/><Relationship Id="rId1" Type="http://schemas.openxmlformats.org/officeDocument/2006/relationships/slideLayout" Target="../slideLayouts/slideLayout41.xml"/><Relationship Id="rId2"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jpeg"/><Relationship Id="rId5" Type="http://schemas.openxmlformats.org/officeDocument/2006/relationships/image" Target="../media/image88.png"/><Relationship Id="rId6" Type="http://schemas.openxmlformats.org/officeDocument/2006/relationships/image" Target="../media/image89.emf"/><Relationship Id="rId7" Type="http://schemas.openxmlformats.org/officeDocument/2006/relationships/image" Target="../media/image44.pn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jpeg"/><Relationship Id="rId5" Type="http://schemas.openxmlformats.org/officeDocument/2006/relationships/image" Target="../media/image88.png"/><Relationship Id="rId6" Type="http://schemas.openxmlformats.org/officeDocument/2006/relationships/image" Target="../media/image89.emf"/><Relationship Id="rId7" Type="http://schemas.openxmlformats.org/officeDocument/2006/relationships/image" Target="../media/image44.png"/><Relationship Id="rId8" Type="http://schemas.openxmlformats.org/officeDocument/2006/relationships/image" Target="../media/image90.pn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jpeg"/><Relationship Id="rId5" Type="http://schemas.openxmlformats.org/officeDocument/2006/relationships/image" Target="../media/image88.png"/><Relationship Id="rId6" Type="http://schemas.openxmlformats.org/officeDocument/2006/relationships/image" Target="../media/image89.emf"/><Relationship Id="rId7" Type="http://schemas.openxmlformats.org/officeDocument/2006/relationships/image" Target="../media/image44.png"/><Relationship Id="rId8" Type="http://schemas.openxmlformats.org/officeDocument/2006/relationships/image" Target="../media/image91.jpeg"/><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2.emf"/></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1" Type="http://schemas.openxmlformats.org/officeDocument/2006/relationships/slideLayout" Target="../slideLayouts/slideLayout41.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1.xml"/><Relationship Id="rId12" Type="http://schemas.microsoft.com/office/2007/relationships/diagramDrawing" Target="../diagrams/drawing1.xml"/><Relationship Id="rId13" Type="http://schemas.openxmlformats.org/officeDocument/2006/relationships/image" Target="../media/image17.jpeg"/><Relationship Id="rId14" Type="http://schemas.openxmlformats.org/officeDocument/2006/relationships/diagramData" Target="../diagrams/data2.xml"/><Relationship Id="rId15" Type="http://schemas.openxmlformats.org/officeDocument/2006/relationships/diagramLayout" Target="../diagrams/layout2.xml"/><Relationship Id="rId16" Type="http://schemas.openxmlformats.org/officeDocument/2006/relationships/diagramQuickStyle" Target="../diagrams/quickStyle2.xml"/><Relationship Id="rId17" Type="http://schemas.openxmlformats.org/officeDocument/2006/relationships/diagramColors" Target="../diagrams/colors2.xml"/><Relationship Id="rId18" Type="http://schemas.microsoft.com/office/2007/relationships/diagramDrawing" Target="../diagrams/drawing2.xml"/><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diagramData" Target="../diagrams/data1.xml"/><Relationship Id="rId9" Type="http://schemas.openxmlformats.org/officeDocument/2006/relationships/diagramLayout" Target="../diagrams/layout1.xml"/><Relationship Id="rId10"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9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9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9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notesSlide" Target="../notesSlides/notesSlide3.xml"/><Relationship Id="rId5" Type="http://schemas.openxmlformats.org/officeDocument/2006/relationships/oleObject" Target="../embeddings/oleObject2.bin"/><Relationship Id="rId6" Type="http://schemas.openxmlformats.org/officeDocument/2006/relationships/image" Target="../media/image10.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0" Type="http://schemas.openxmlformats.org/officeDocument/2006/relationships/image" Target="../media/image21.emf"/><Relationship Id="rId11"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4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6.png"/><Relationship Id="rId5" Type="http://schemas.microsoft.com/office/2007/relationships/hdphoto" Target="../media/hdphoto2.wdp"/><Relationship Id="rId1" Type="http://schemas.openxmlformats.org/officeDocument/2006/relationships/slideLayout" Target="../slideLayouts/slideLayout46.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7.png"/></Relationships>
</file>

<file path=ppt/slides/_rels/slide8.xml.rels><?xml version="1.0" encoding="UTF-8" standalone="yes"?>
<Relationships xmlns="http://schemas.openxmlformats.org/package/2006/relationships"><Relationship Id="rId11" Type="http://schemas.openxmlformats.org/officeDocument/2006/relationships/diagramLayout" Target="../diagrams/layout4.xml"/><Relationship Id="rId12" Type="http://schemas.openxmlformats.org/officeDocument/2006/relationships/diagramQuickStyle" Target="../diagrams/quickStyle4.xml"/><Relationship Id="rId13" Type="http://schemas.openxmlformats.org/officeDocument/2006/relationships/diagramColors" Target="../diagrams/colors4.xml"/><Relationship Id="rId14" Type="http://schemas.microsoft.com/office/2007/relationships/diagramDrawing" Target="../diagrams/drawing4.xml"/><Relationship Id="rId15" Type="http://schemas.openxmlformats.org/officeDocument/2006/relationships/image" Target="../media/image28.png"/><Relationship Id="rId16" Type="http://schemas.openxmlformats.org/officeDocument/2006/relationships/image" Target="../media/image29.emf"/><Relationship Id="rId17" Type="http://schemas.openxmlformats.org/officeDocument/2006/relationships/image" Target="../media/image30.jpeg"/><Relationship Id="rId18" Type="http://schemas.openxmlformats.org/officeDocument/2006/relationships/image" Target="../media/image31.png"/><Relationship Id="rId1" Type="http://schemas.openxmlformats.org/officeDocument/2006/relationships/slideLayout" Target="../slideLayouts/slideLayout41.xml"/><Relationship Id="rId2" Type="http://schemas.openxmlformats.org/officeDocument/2006/relationships/image" Target="../media/image13.jpeg"/><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0"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7630" y="1852577"/>
            <a:ext cx="8340152" cy="644730"/>
          </a:xfrm>
        </p:spPr>
        <p:txBody>
          <a:bodyPr/>
          <a:lstStyle/>
          <a:p>
            <a:pPr algn="ctr"/>
            <a:r>
              <a:rPr lang="en-US" sz="3600" kern="0" dirty="0" smtClean="0">
                <a:solidFill>
                  <a:schemeClr val="accent3">
                    <a:lumMod val="75000"/>
                  </a:schemeClr>
                </a:solidFill>
              </a:rPr>
              <a:t>Cisco Virtual Topology System</a:t>
            </a:r>
            <a:endParaRPr lang="en-US" sz="3600" dirty="0"/>
          </a:p>
        </p:txBody>
      </p:sp>
      <p:sp>
        <p:nvSpPr>
          <p:cNvPr id="6" name="Text Placeholder 5"/>
          <p:cNvSpPr>
            <a:spLocks noGrp="1"/>
          </p:cNvSpPr>
          <p:nvPr>
            <p:ph type="body" sz="quarter" idx="12"/>
          </p:nvPr>
        </p:nvSpPr>
        <p:spPr>
          <a:xfrm>
            <a:off x="469496" y="4081329"/>
            <a:ext cx="8296421" cy="288131"/>
          </a:xfrm>
        </p:spPr>
        <p:txBody>
          <a:bodyPr/>
          <a:lstStyle/>
          <a:p>
            <a:r>
              <a:rPr lang="en-US" dirty="0" smtClean="0">
                <a:latin typeface="Arial" charset="0"/>
                <a:ea typeface="ＭＳ Ｐゴシック" charset="0"/>
              </a:rPr>
              <a:t>May 2017</a:t>
            </a:r>
            <a:endParaRPr lang="en-US" dirty="0">
              <a:latin typeface="Arial" charset="0"/>
              <a:ea typeface="ＭＳ Ｐゴシック" charset="0"/>
            </a:endParaRPr>
          </a:p>
        </p:txBody>
      </p:sp>
      <p:sp>
        <p:nvSpPr>
          <p:cNvPr id="2" name="Subtitle 1"/>
          <p:cNvSpPr>
            <a:spLocks noGrp="1"/>
          </p:cNvSpPr>
          <p:nvPr>
            <p:ph type="subTitle" idx="1"/>
          </p:nvPr>
        </p:nvSpPr>
        <p:spPr/>
        <p:txBody>
          <a:bodyPr/>
          <a:lstStyle/>
          <a:p>
            <a:r>
              <a:rPr lang="en-US" dirty="0" smtClean="0"/>
              <a:t>Anant Shah, Sr. Technical Product Manager</a:t>
            </a:r>
          </a:p>
        </p:txBody>
      </p:sp>
      <p:sp>
        <p:nvSpPr>
          <p:cNvPr id="5" name="Subtitle 1"/>
          <p:cNvSpPr txBox="1">
            <a:spLocks/>
          </p:cNvSpPr>
          <p:nvPr/>
        </p:nvSpPr>
        <p:spPr>
          <a:xfrm>
            <a:off x="491361" y="3208411"/>
            <a:ext cx="8296421" cy="288131"/>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400" b="0" i="0" kern="1200">
                <a:solidFill>
                  <a:srgbClr val="676767"/>
                </a:solidFill>
                <a:latin typeface="+mn-lt"/>
                <a:ea typeface="ＭＳ Ｐゴシック" charset="0"/>
                <a:cs typeface="CiscoSans"/>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89829950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6A97DD0-5BE7-4856-A2A9-C42C6688E607}" type="slidenum">
              <a:rPr lang="en-US" smtClean="0"/>
              <a:pPr/>
              <a:t>10</a:t>
            </a:fld>
            <a:endParaRPr lang="en-US" dirty="0"/>
          </a:p>
        </p:txBody>
      </p:sp>
      <p:sp>
        <p:nvSpPr>
          <p:cNvPr id="49" name="Title 48"/>
          <p:cNvSpPr>
            <a:spLocks noGrp="1"/>
          </p:cNvSpPr>
          <p:nvPr>
            <p:ph type="title"/>
          </p:nvPr>
        </p:nvSpPr>
        <p:spPr>
          <a:xfrm>
            <a:off x="152400" y="155577"/>
            <a:ext cx="8991600" cy="434974"/>
          </a:xfrm>
        </p:spPr>
        <p:txBody>
          <a:bodyPr/>
          <a:lstStyle/>
          <a:p>
            <a:r>
              <a:rPr lang="en-US" dirty="0" smtClean="0"/>
              <a:t>VTS : Realizing the Cloud Enabled Data Center</a:t>
            </a:r>
            <a:endParaRPr lang="en-US" dirty="0"/>
          </a:p>
        </p:txBody>
      </p:sp>
      <p:sp>
        <p:nvSpPr>
          <p:cNvPr id="6" name="Rectangle 5"/>
          <p:cNvSpPr/>
          <p:nvPr/>
        </p:nvSpPr>
        <p:spPr>
          <a:xfrm>
            <a:off x="3" y="645585"/>
            <a:ext cx="9144000" cy="4144432"/>
          </a:xfrm>
          <a:prstGeom prst="rect">
            <a:avLst/>
          </a:prstGeom>
          <a:solidFill>
            <a:schemeClr val="accent1">
              <a:lumMod val="75000"/>
            </a:schemeClr>
          </a:solidFill>
          <a:ln w="25400" cap="flat" cmpd="sng" algn="ctr">
            <a:noFill/>
            <a:prstDash val="solid"/>
          </a:ln>
          <a:effectLst/>
        </p:spPr>
        <p:txBody>
          <a:bodyPr lIns="91384" tIns="45692" rIns="91384" bIns="4569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iscoSansTT Light"/>
              <a:ea typeface="+mn-ea"/>
              <a:cs typeface="+mn-cs"/>
            </a:endParaRPr>
          </a:p>
        </p:txBody>
      </p:sp>
      <p:sp>
        <p:nvSpPr>
          <p:cNvPr id="7" name="Rounded Rectangle 6"/>
          <p:cNvSpPr/>
          <p:nvPr/>
        </p:nvSpPr>
        <p:spPr>
          <a:xfrm rot="16200000" flipH="1">
            <a:off x="1730138" y="1442283"/>
            <a:ext cx="984408" cy="3322714"/>
          </a:xfrm>
          <a:prstGeom prst="roundRect">
            <a:avLst>
              <a:gd name="adj" fmla="val 5533"/>
            </a:avLst>
          </a:prstGeom>
          <a:gradFill flip="none" rotWithShape="1">
            <a:gsLst>
              <a:gs pos="0">
                <a:srgbClr val="181929">
                  <a:alpha val="0"/>
                </a:srgbClr>
              </a:gs>
              <a:gs pos="100000">
                <a:srgbClr val="272A48">
                  <a:lumMod val="60000"/>
                  <a:lumOff val="40000"/>
                  <a:alpha val="75000"/>
                </a:srgbClr>
              </a:gs>
            </a:gsLst>
            <a:lin ang="16200000" scaled="1"/>
            <a:tileRect/>
          </a:gradFill>
          <a:ln w="25400" cap="flat" cmpd="sng" algn="ctr">
            <a:gradFill flip="none" rotWithShape="1">
              <a:gsLst>
                <a:gs pos="100000">
                  <a:srgbClr val="C9CDE3"/>
                </a:gs>
                <a:gs pos="55000">
                  <a:srgbClr val="272A48">
                    <a:lumMod val="20000"/>
                    <a:lumOff val="80000"/>
                    <a:alpha val="0"/>
                  </a:srgbClr>
                </a:gs>
              </a:gsLst>
              <a:lin ang="16200000" scaled="1"/>
              <a:tileRect/>
            </a:gradFill>
            <a:prstDash val="solid"/>
            <a:round/>
            <a:headEnd type="none" w="med" len="med"/>
            <a:tailEnd type="none" w="med" len="med"/>
          </a:ln>
          <a:effectLst/>
        </p:spPr>
        <p:txBody>
          <a:bodyPr rot="0" spcFirstLastPara="0" vertOverflow="overflow" horzOverflow="overflow" vert="horz" wrap="square" lIns="81839" tIns="40871" rIns="81839" bIns="4087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sp>
        <p:nvSpPr>
          <p:cNvPr id="8" name="Rounded Rectangle 7"/>
          <p:cNvSpPr/>
          <p:nvPr/>
        </p:nvSpPr>
        <p:spPr>
          <a:xfrm rot="16200000" flipH="1">
            <a:off x="1730138" y="222101"/>
            <a:ext cx="984408" cy="3322714"/>
          </a:xfrm>
          <a:prstGeom prst="roundRect">
            <a:avLst>
              <a:gd name="adj" fmla="val 5533"/>
            </a:avLst>
          </a:prstGeom>
          <a:gradFill flip="none" rotWithShape="1">
            <a:gsLst>
              <a:gs pos="0">
                <a:srgbClr val="181929">
                  <a:alpha val="0"/>
                </a:srgbClr>
              </a:gs>
              <a:gs pos="100000">
                <a:srgbClr val="272A48">
                  <a:lumMod val="60000"/>
                  <a:lumOff val="40000"/>
                  <a:alpha val="75000"/>
                </a:srgbClr>
              </a:gs>
            </a:gsLst>
            <a:lin ang="16200000" scaled="1"/>
            <a:tileRect/>
          </a:gradFill>
          <a:ln w="25400" cap="flat" cmpd="sng" algn="ctr">
            <a:gradFill flip="none" rotWithShape="1">
              <a:gsLst>
                <a:gs pos="100000">
                  <a:srgbClr val="C9CDE3"/>
                </a:gs>
                <a:gs pos="55000">
                  <a:srgbClr val="272A48">
                    <a:lumMod val="20000"/>
                    <a:lumOff val="80000"/>
                    <a:alpha val="0"/>
                  </a:srgbClr>
                </a:gs>
              </a:gsLst>
              <a:lin ang="16200000" scaled="1"/>
              <a:tileRect/>
            </a:gradFill>
            <a:prstDash val="solid"/>
            <a:round/>
            <a:headEnd type="none" w="med" len="med"/>
            <a:tailEnd type="none" w="med" len="med"/>
          </a:ln>
          <a:effectLst/>
        </p:spPr>
        <p:txBody>
          <a:bodyPr rot="0" spcFirstLastPara="0" vertOverflow="overflow" horzOverflow="overflow" vert="horz" wrap="square" lIns="81839" tIns="40871" rIns="81839" bIns="4087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sp>
        <p:nvSpPr>
          <p:cNvPr id="9" name="Rounded Rectangle 8"/>
          <p:cNvSpPr/>
          <p:nvPr/>
        </p:nvSpPr>
        <p:spPr>
          <a:xfrm rot="5400000">
            <a:off x="6736322" y="1521538"/>
            <a:ext cx="984408" cy="3164204"/>
          </a:xfrm>
          <a:prstGeom prst="roundRect">
            <a:avLst>
              <a:gd name="adj" fmla="val 5533"/>
            </a:avLst>
          </a:prstGeom>
          <a:gradFill flip="none" rotWithShape="1">
            <a:gsLst>
              <a:gs pos="0">
                <a:srgbClr val="181929">
                  <a:alpha val="0"/>
                </a:srgbClr>
              </a:gs>
              <a:gs pos="100000">
                <a:srgbClr val="272A48">
                  <a:lumMod val="60000"/>
                  <a:lumOff val="40000"/>
                  <a:alpha val="75000"/>
                </a:srgbClr>
              </a:gs>
            </a:gsLst>
            <a:lin ang="16200000" scaled="1"/>
            <a:tileRect/>
          </a:gradFill>
          <a:ln w="25400" cap="flat" cmpd="sng" algn="ctr">
            <a:gradFill flip="none" rotWithShape="1">
              <a:gsLst>
                <a:gs pos="100000">
                  <a:srgbClr val="C9CDE3"/>
                </a:gs>
                <a:gs pos="55000">
                  <a:srgbClr val="272A48">
                    <a:lumMod val="20000"/>
                    <a:lumOff val="80000"/>
                    <a:alpha val="0"/>
                  </a:srgbClr>
                </a:gs>
              </a:gsLst>
              <a:lin ang="16200000" scaled="1"/>
              <a:tileRect/>
            </a:gradFill>
            <a:prstDash val="solid"/>
            <a:round/>
            <a:headEnd type="none" w="med" len="med"/>
            <a:tailEnd type="none" w="med" len="med"/>
          </a:ln>
          <a:effectLst/>
        </p:spPr>
        <p:txBody>
          <a:bodyPr rot="0" spcFirstLastPara="0" vertOverflow="overflow" horzOverflow="overflow" vert="horz" wrap="square" lIns="81839" tIns="40871" rIns="81839" bIns="4087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sp>
        <p:nvSpPr>
          <p:cNvPr id="10" name="Rounded Rectangle 9"/>
          <p:cNvSpPr/>
          <p:nvPr/>
        </p:nvSpPr>
        <p:spPr>
          <a:xfrm rot="5400000">
            <a:off x="6736322" y="301356"/>
            <a:ext cx="984408" cy="3164204"/>
          </a:xfrm>
          <a:prstGeom prst="roundRect">
            <a:avLst>
              <a:gd name="adj" fmla="val 5533"/>
            </a:avLst>
          </a:prstGeom>
          <a:gradFill flip="none" rotWithShape="1">
            <a:gsLst>
              <a:gs pos="0">
                <a:srgbClr val="181929">
                  <a:alpha val="0"/>
                </a:srgbClr>
              </a:gs>
              <a:gs pos="100000">
                <a:srgbClr val="272A48">
                  <a:lumMod val="60000"/>
                  <a:lumOff val="40000"/>
                  <a:alpha val="75000"/>
                </a:srgbClr>
              </a:gs>
            </a:gsLst>
            <a:lin ang="16200000" scaled="1"/>
            <a:tileRect/>
          </a:gradFill>
          <a:ln w="25400" cap="flat" cmpd="sng" algn="ctr">
            <a:gradFill flip="none" rotWithShape="1">
              <a:gsLst>
                <a:gs pos="100000">
                  <a:srgbClr val="C9CDE3"/>
                </a:gs>
                <a:gs pos="55000">
                  <a:srgbClr val="272A48">
                    <a:lumMod val="20000"/>
                    <a:lumOff val="80000"/>
                    <a:alpha val="0"/>
                  </a:srgbClr>
                </a:gs>
              </a:gsLst>
              <a:lin ang="16200000" scaled="1"/>
              <a:tileRect/>
            </a:gradFill>
            <a:prstDash val="solid"/>
            <a:round/>
            <a:headEnd type="none" w="med" len="med"/>
            <a:tailEnd type="none" w="med" len="med"/>
          </a:ln>
          <a:effectLst/>
        </p:spPr>
        <p:txBody>
          <a:bodyPr rot="0" spcFirstLastPara="0" vertOverflow="overflow" horzOverflow="overflow" vert="horz" wrap="square" lIns="81839" tIns="40871" rIns="81839" bIns="4087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sp>
        <p:nvSpPr>
          <p:cNvPr id="11" name="Rounded Rectangle 2"/>
          <p:cNvSpPr/>
          <p:nvPr/>
        </p:nvSpPr>
        <p:spPr>
          <a:xfrm>
            <a:off x="4808226" y="1045573"/>
            <a:ext cx="2411795" cy="1411208"/>
          </a:xfrm>
          <a:custGeom>
            <a:avLst/>
            <a:gdLst>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4909728 w 4909728"/>
              <a:gd name="connsiteY12" fmla="*/ 1411208 h 2908550"/>
              <a:gd name="connsiteX13" fmla="*/ 2497933 w 4909728"/>
              <a:gd name="connsiteY13" fmla="*/ 1411208 h 2908550"/>
              <a:gd name="connsiteX14" fmla="*/ 2497933 w 4909728"/>
              <a:gd name="connsiteY14" fmla="*/ 0 h 2908550"/>
              <a:gd name="connsiteX15" fmla="*/ 1415922 w 4909728"/>
              <a:gd name="connsiteY15" fmla="*/ 0 h 2908550"/>
              <a:gd name="connsiteX16" fmla="*/ 2411797 w 4909728"/>
              <a:gd name="connsiteY16" fmla="*/ 1411208 h 2908550"/>
              <a:gd name="connsiteX17" fmla="*/ 0 w 4909728"/>
              <a:gd name="connsiteY17" fmla="*/ 1411208 h 2908550"/>
              <a:gd name="connsiteX18" fmla="*/ 1415922 w 4909728"/>
              <a:gd name="connsiteY18" fmla="*/ 0 h 2908550"/>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4909728 w 4909728"/>
              <a:gd name="connsiteY12" fmla="*/ 1411208 h 2908550"/>
              <a:gd name="connsiteX13" fmla="*/ 2497933 w 4909728"/>
              <a:gd name="connsiteY13" fmla="*/ 1411208 h 2908550"/>
              <a:gd name="connsiteX14" fmla="*/ 2497933 w 4909728"/>
              <a:gd name="connsiteY14" fmla="*/ 0 h 2908550"/>
              <a:gd name="connsiteX15" fmla="*/ 0 w 4909728"/>
              <a:gd name="connsiteY15" fmla="*/ 1411208 h 2908550"/>
              <a:gd name="connsiteX16" fmla="*/ 2411797 w 4909728"/>
              <a:gd name="connsiteY16" fmla="*/ 1411208 h 2908550"/>
              <a:gd name="connsiteX17" fmla="*/ 0 w 4909728"/>
              <a:gd name="connsiteY17" fmla="*/ 1411208 h 2908550"/>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4909728 w 4909728"/>
              <a:gd name="connsiteY12" fmla="*/ 1411208 h 2908550"/>
              <a:gd name="connsiteX13" fmla="*/ 2497933 w 4909728"/>
              <a:gd name="connsiteY13" fmla="*/ 1411208 h 2908550"/>
              <a:gd name="connsiteX14" fmla="*/ 2497933 w 4909728"/>
              <a:gd name="connsiteY14" fmla="*/ 0 h 2908550"/>
              <a:gd name="connsiteX0" fmla="*/ 1082011 w 3493806"/>
              <a:gd name="connsiteY0" fmla="*/ 1497344 h 2908550"/>
              <a:gd name="connsiteX1" fmla="*/ 3493806 w 3493806"/>
              <a:gd name="connsiteY1" fmla="*/ 1497344 h 2908550"/>
              <a:gd name="connsiteX2" fmla="*/ 2077884 w 3493806"/>
              <a:gd name="connsiteY2" fmla="*/ 2908550 h 2908550"/>
              <a:gd name="connsiteX3" fmla="*/ 1082011 w 3493806"/>
              <a:gd name="connsiteY3" fmla="*/ 2908550 h 2908550"/>
              <a:gd name="connsiteX4" fmla="*/ 1082011 w 3493806"/>
              <a:gd name="connsiteY4" fmla="*/ 1497344 h 2908550"/>
              <a:gd name="connsiteX5" fmla="*/ 0 w 3493806"/>
              <a:gd name="connsiteY5" fmla="*/ 2908550 h 2908550"/>
              <a:gd name="connsiteX6" fmla="*/ 995875 w 3493806"/>
              <a:gd name="connsiteY6" fmla="*/ 1497344 h 2908550"/>
              <a:gd name="connsiteX7" fmla="*/ 995875 w 3493806"/>
              <a:gd name="connsiteY7" fmla="*/ 2908550 h 2908550"/>
              <a:gd name="connsiteX8" fmla="*/ 0 w 3493806"/>
              <a:gd name="connsiteY8" fmla="*/ 2908550 h 2908550"/>
              <a:gd name="connsiteX9" fmla="*/ 1082011 w 3493806"/>
              <a:gd name="connsiteY9" fmla="*/ 0 h 2908550"/>
              <a:gd name="connsiteX10" fmla="*/ 2077884 w 3493806"/>
              <a:gd name="connsiteY10" fmla="*/ 0 h 2908550"/>
              <a:gd name="connsiteX11" fmla="*/ 3493806 w 3493806"/>
              <a:gd name="connsiteY11" fmla="*/ 1411208 h 2908550"/>
              <a:gd name="connsiteX12" fmla="*/ 1082011 w 3493806"/>
              <a:gd name="connsiteY12" fmla="*/ 1411208 h 2908550"/>
              <a:gd name="connsiteX13" fmla="*/ 1082011 w 3493806"/>
              <a:gd name="connsiteY13" fmla="*/ 0 h 2908550"/>
              <a:gd name="connsiteX0" fmla="*/ 1082011 w 3493806"/>
              <a:gd name="connsiteY0" fmla="*/ 1497344 h 2908550"/>
              <a:gd name="connsiteX1" fmla="*/ 3493806 w 3493806"/>
              <a:gd name="connsiteY1" fmla="*/ 1497344 h 2908550"/>
              <a:gd name="connsiteX2" fmla="*/ 2077884 w 3493806"/>
              <a:gd name="connsiteY2" fmla="*/ 2908550 h 2908550"/>
              <a:gd name="connsiteX3" fmla="*/ 1082011 w 3493806"/>
              <a:gd name="connsiteY3" fmla="*/ 2908550 h 2908550"/>
              <a:gd name="connsiteX4" fmla="*/ 1082011 w 3493806"/>
              <a:gd name="connsiteY4" fmla="*/ 1497344 h 2908550"/>
              <a:gd name="connsiteX5" fmla="*/ 0 w 3493806"/>
              <a:gd name="connsiteY5" fmla="*/ 2908550 h 2908550"/>
              <a:gd name="connsiteX6" fmla="*/ 995875 w 3493806"/>
              <a:gd name="connsiteY6" fmla="*/ 2908550 h 2908550"/>
              <a:gd name="connsiteX7" fmla="*/ 0 w 3493806"/>
              <a:gd name="connsiteY7" fmla="*/ 2908550 h 2908550"/>
              <a:gd name="connsiteX8" fmla="*/ 1082011 w 3493806"/>
              <a:gd name="connsiteY8" fmla="*/ 0 h 2908550"/>
              <a:gd name="connsiteX9" fmla="*/ 2077884 w 3493806"/>
              <a:gd name="connsiteY9" fmla="*/ 0 h 2908550"/>
              <a:gd name="connsiteX10" fmla="*/ 3493806 w 3493806"/>
              <a:gd name="connsiteY10" fmla="*/ 1411208 h 2908550"/>
              <a:gd name="connsiteX11" fmla="*/ 1082011 w 3493806"/>
              <a:gd name="connsiteY11" fmla="*/ 1411208 h 2908550"/>
              <a:gd name="connsiteX12" fmla="*/ 1082011 w 3493806"/>
              <a:gd name="connsiteY12" fmla="*/ 0 h 2908550"/>
              <a:gd name="connsiteX0" fmla="*/ 0 w 2411795"/>
              <a:gd name="connsiteY0" fmla="*/ 1497344 h 2908550"/>
              <a:gd name="connsiteX1" fmla="*/ 2411795 w 2411795"/>
              <a:gd name="connsiteY1" fmla="*/ 1497344 h 2908550"/>
              <a:gd name="connsiteX2" fmla="*/ 995873 w 2411795"/>
              <a:gd name="connsiteY2" fmla="*/ 2908550 h 2908550"/>
              <a:gd name="connsiteX3" fmla="*/ 0 w 2411795"/>
              <a:gd name="connsiteY3" fmla="*/ 2908550 h 2908550"/>
              <a:gd name="connsiteX4" fmla="*/ 0 w 2411795"/>
              <a:gd name="connsiteY4" fmla="*/ 1497344 h 2908550"/>
              <a:gd name="connsiteX5" fmla="*/ 0 w 2411795"/>
              <a:gd name="connsiteY5" fmla="*/ 0 h 2908550"/>
              <a:gd name="connsiteX6" fmla="*/ 995873 w 2411795"/>
              <a:gd name="connsiteY6" fmla="*/ 0 h 2908550"/>
              <a:gd name="connsiteX7" fmla="*/ 2411795 w 2411795"/>
              <a:gd name="connsiteY7" fmla="*/ 1411208 h 2908550"/>
              <a:gd name="connsiteX8" fmla="*/ 0 w 2411795"/>
              <a:gd name="connsiteY8" fmla="*/ 1411208 h 2908550"/>
              <a:gd name="connsiteX9" fmla="*/ 0 w 2411795"/>
              <a:gd name="connsiteY9" fmla="*/ 0 h 2908550"/>
              <a:gd name="connsiteX0" fmla="*/ 0 w 2411795"/>
              <a:gd name="connsiteY0" fmla="*/ 2908550 h 2908550"/>
              <a:gd name="connsiteX1" fmla="*/ 2411795 w 2411795"/>
              <a:gd name="connsiteY1" fmla="*/ 1497344 h 2908550"/>
              <a:gd name="connsiteX2" fmla="*/ 995873 w 2411795"/>
              <a:gd name="connsiteY2" fmla="*/ 2908550 h 2908550"/>
              <a:gd name="connsiteX3" fmla="*/ 0 w 2411795"/>
              <a:gd name="connsiteY3" fmla="*/ 2908550 h 2908550"/>
              <a:gd name="connsiteX4" fmla="*/ 0 w 2411795"/>
              <a:gd name="connsiteY4" fmla="*/ 0 h 2908550"/>
              <a:gd name="connsiteX5" fmla="*/ 995873 w 2411795"/>
              <a:gd name="connsiteY5" fmla="*/ 0 h 2908550"/>
              <a:gd name="connsiteX6" fmla="*/ 2411795 w 2411795"/>
              <a:gd name="connsiteY6" fmla="*/ 1411208 h 2908550"/>
              <a:gd name="connsiteX7" fmla="*/ 0 w 2411795"/>
              <a:gd name="connsiteY7" fmla="*/ 1411208 h 2908550"/>
              <a:gd name="connsiteX8" fmla="*/ 0 w 2411795"/>
              <a:gd name="connsiteY8" fmla="*/ 0 h 2908550"/>
              <a:gd name="connsiteX0" fmla="*/ 995873 w 2411795"/>
              <a:gd name="connsiteY0" fmla="*/ 2908550 h 2908550"/>
              <a:gd name="connsiteX1" fmla="*/ 2411795 w 2411795"/>
              <a:gd name="connsiteY1" fmla="*/ 1497344 h 2908550"/>
              <a:gd name="connsiteX2" fmla="*/ 995873 w 2411795"/>
              <a:gd name="connsiteY2" fmla="*/ 2908550 h 2908550"/>
              <a:gd name="connsiteX3" fmla="*/ 0 w 2411795"/>
              <a:gd name="connsiteY3" fmla="*/ 0 h 2908550"/>
              <a:gd name="connsiteX4" fmla="*/ 995873 w 2411795"/>
              <a:gd name="connsiteY4" fmla="*/ 0 h 2908550"/>
              <a:gd name="connsiteX5" fmla="*/ 2411795 w 2411795"/>
              <a:gd name="connsiteY5" fmla="*/ 1411208 h 2908550"/>
              <a:gd name="connsiteX6" fmla="*/ 0 w 2411795"/>
              <a:gd name="connsiteY6" fmla="*/ 1411208 h 2908550"/>
              <a:gd name="connsiteX7" fmla="*/ 0 w 2411795"/>
              <a:gd name="connsiteY7" fmla="*/ 0 h 2908550"/>
              <a:gd name="connsiteX0" fmla="*/ 0 w 2411795"/>
              <a:gd name="connsiteY0" fmla="*/ 0 h 1411208"/>
              <a:gd name="connsiteX1" fmla="*/ 995873 w 2411795"/>
              <a:gd name="connsiteY1" fmla="*/ 0 h 1411208"/>
              <a:gd name="connsiteX2" fmla="*/ 2411795 w 2411795"/>
              <a:gd name="connsiteY2" fmla="*/ 1411208 h 1411208"/>
              <a:gd name="connsiteX3" fmla="*/ 0 w 2411795"/>
              <a:gd name="connsiteY3" fmla="*/ 1411208 h 1411208"/>
              <a:gd name="connsiteX4" fmla="*/ 0 w 2411795"/>
              <a:gd name="connsiteY4" fmla="*/ 0 h 141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795" h="1411208">
                <a:moveTo>
                  <a:pt x="0" y="0"/>
                </a:moveTo>
                <a:lnTo>
                  <a:pt x="995873" y="0"/>
                </a:lnTo>
                <a:cubicBezTo>
                  <a:pt x="1776348" y="0"/>
                  <a:pt x="2409361" y="631360"/>
                  <a:pt x="2411795" y="1411208"/>
                </a:cubicBezTo>
                <a:lnTo>
                  <a:pt x="0" y="1411208"/>
                </a:lnTo>
                <a:lnTo>
                  <a:pt x="0" y="0"/>
                </a:lnTo>
                <a:close/>
              </a:path>
            </a:pathLst>
          </a:custGeom>
          <a:solidFill>
            <a:srgbClr val="3CBBB9">
              <a:alpha val="40000"/>
            </a:srgbClr>
          </a:solidFill>
          <a:ln w="25400" cap="flat" cmpd="sng" algn="ctr">
            <a:noFill/>
            <a:prstDash val="solid"/>
          </a:ln>
          <a:effectLst/>
        </p:spPr>
        <p:txBody>
          <a:bodyPr lIns="91060" tIns="45530" rIns="91060" bIns="4553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Light"/>
              <a:ea typeface="+mn-ea"/>
              <a:cs typeface="+mn-cs"/>
            </a:endParaRPr>
          </a:p>
        </p:txBody>
      </p:sp>
      <p:sp>
        <p:nvSpPr>
          <p:cNvPr id="12" name="Rounded Rectangle 2"/>
          <p:cNvSpPr/>
          <p:nvPr/>
        </p:nvSpPr>
        <p:spPr>
          <a:xfrm>
            <a:off x="4808226" y="2542913"/>
            <a:ext cx="2411795" cy="1411206"/>
          </a:xfrm>
          <a:custGeom>
            <a:avLst/>
            <a:gdLst>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4909728 w 4909728"/>
              <a:gd name="connsiteY12" fmla="*/ 1411208 h 2908550"/>
              <a:gd name="connsiteX13" fmla="*/ 2497933 w 4909728"/>
              <a:gd name="connsiteY13" fmla="*/ 1411208 h 2908550"/>
              <a:gd name="connsiteX14" fmla="*/ 2497933 w 4909728"/>
              <a:gd name="connsiteY14" fmla="*/ 0 h 2908550"/>
              <a:gd name="connsiteX15" fmla="*/ 1415922 w 4909728"/>
              <a:gd name="connsiteY15" fmla="*/ 0 h 2908550"/>
              <a:gd name="connsiteX16" fmla="*/ 2411797 w 4909728"/>
              <a:gd name="connsiteY16" fmla="*/ 1411208 h 2908550"/>
              <a:gd name="connsiteX17" fmla="*/ 0 w 4909728"/>
              <a:gd name="connsiteY17" fmla="*/ 1411208 h 2908550"/>
              <a:gd name="connsiteX18" fmla="*/ 1415922 w 4909728"/>
              <a:gd name="connsiteY18" fmla="*/ 0 h 2908550"/>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4909728 w 4909728"/>
              <a:gd name="connsiteY12" fmla="*/ 1411208 h 2908550"/>
              <a:gd name="connsiteX13" fmla="*/ 2497933 w 4909728"/>
              <a:gd name="connsiteY13" fmla="*/ 1411208 h 2908550"/>
              <a:gd name="connsiteX14" fmla="*/ 2497933 w 4909728"/>
              <a:gd name="connsiteY14" fmla="*/ 0 h 2908550"/>
              <a:gd name="connsiteX15" fmla="*/ 0 w 4909728"/>
              <a:gd name="connsiteY15" fmla="*/ 1411208 h 2908550"/>
              <a:gd name="connsiteX16" fmla="*/ 2411797 w 4909728"/>
              <a:gd name="connsiteY16" fmla="*/ 1411208 h 2908550"/>
              <a:gd name="connsiteX17" fmla="*/ 0 w 4909728"/>
              <a:gd name="connsiteY17" fmla="*/ 1411208 h 2908550"/>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4909728 w 4909728"/>
              <a:gd name="connsiteY12" fmla="*/ 1411208 h 2908550"/>
              <a:gd name="connsiteX13" fmla="*/ 2497933 w 4909728"/>
              <a:gd name="connsiteY13" fmla="*/ 1411208 h 2908550"/>
              <a:gd name="connsiteX14" fmla="*/ 2497933 w 4909728"/>
              <a:gd name="connsiteY14" fmla="*/ 0 h 2908550"/>
              <a:gd name="connsiteX0" fmla="*/ 1082011 w 3493806"/>
              <a:gd name="connsiteY0" fmla="*/ 1497344 h 2908550"/>
              <a:gd name="connsiteX1" fmla="*/ 3493806 w 3493806"/>
              <a:gd name="connsiteY1" fmla="*/ 1497344 h 2908550"/>
              <a:gd name="connsiteX2" fmla="*/ 2077884 w 3493806"/>
              <a:gd name="connsiteY2" fmla="*/ 2908550 h 2908550"/>
              <a:gd name="connsiteX3" fmla="*/ 1082011 w 3493806"/>
              <a:gd name="connsiteY3" fmla="*/ 2908550 h 2908550"/>
              <a:gd name="connsiteX4" fmla="*/ 1082011 w 3493806"/>
              <a:gd name="connsiteY4" fmla="*/ 1497344 h 2908550"/>
              <a:gd name="connsiteX5" fmla="*/ 0 w 3493806"/>
              <a:gd name="connsiteY5" fmla="*/ 2908550 h 2908550"/>
              <a:gd name="connsiteX6" fmla="*/ 995875 w 3493806"/>
              <a:gd name="connsiteY6" fmla="*/ 1497344 h 2908550"/>
              <a:gd name="connsiteX7" fmla="*/ 995875 w 3493806"/>
              <a:gd name="connsiteY7" fmla="*/ 2908550 h 2908550"/>
              <a:gd name="connsiteX8" fmla="*/ 0 w 3493806"/>
              <a:gd name="connsiteY8" fmla="*/ 2908550 h 2908550"/>
              <a:gd name="connsiteX9" fmla="*/ 1082011 w 3493806"/>
              <a:gd name="connsiteY9" fmla="*/ 0 h 2908550"/>
              <a:gd name="connsiteX10" fmla="*/ 2077884 w 3493806"/>
              <a:gd name="connsiteY10" fmla="*/ 0 h 2908550"/>
              <a:gd name="connsiteX11" fmla="*/ 3493806 w 3493806"/>
              <a:gd name="connsiteY11" fmla="*/ 1411208 h 2908550"/>
              <a:gd name="connsiteX12" fmla="*/ 1082011 w 3493806"/>
              <a:gd name="connsiteY12" fmla="*/ 1411208 h 2908550"/>
              <a:gd name="connsiteX13" fmla="*/ 1082011 w 3493806"/>
              <a:gd name="connsiteY13" fmla="*/ 0 h 2908550"/>
              <a:gd name="connsiteX0" fmla="*/ 1082011 w 3493806"/>
              <a:gd name="connsiteY0" fmla="*/ 1497344 h 2908550"/>
              <a:gd name="connsiteX1" fmla="*/ 3493806 w 3493806"/>
              <a:gd name="connsiteY1" fmla="*/ 1497344 h 2908550"/>
              <a:gd name="connsiteX2" fmla="*/ 2077884 w 3493806"/>
              <a:gd name="connsiteY2" fmla="*/ 2908550 h 2908550"/>
              <a:gd name="connsiteX3" fmla="*/ 1082011 w 3493806"/>
              <a:gd name="connsiteY3" fmla="*/ 2908550 h 2908550"/>
              <a:gd name="connsiteX4" fmla="*/ 1082011 w 3493806"/>
              <a:gd name="connsiteY4" fmla="*/ 1497344 h 2908550"/>
              <a:gd name="connsiteX5" fmla="*/ 0 w 3493806"/>
              <a:gd name="connsiteY5" fmla="*/ 2908550 h 2908550"/>
              <a:gd name="connsiteX6" fmla="*/ 995875 w 3493806"/>
              <a:gd name="connsiteY6" fmla="*/ 2908550 h 2908550"/>
              <a:gd name="connsiteX7" fmla="*/ 0 w 3493806"/>
              <a:gd name="connsiteY7" fmla="*/ 2908550 h 2908550"/>
              <a:gd name="connsiteX8" fmla="*/ 1082011 w 3493806"/>
              <a:gd name="connsiteY8" fmla="*/ 0 h 2908550"/>
              <a:gd name="connsiteX9" fmla="*/ 2077884 w 3493806"/>
              <a:gd name="connsiteY9" fmla="*/ 0 h 2908550"/>
              <a:gd name="connsiteX10" fmla="*/ 3493806 w 3493806"/>
              <a:gd name="connsiteY10" fmla="*/ 1411208 h 2908550"/>
              <a:gd name="connsiteX11" fmla="*/ 1082011 w 3493806"/>
              <a:gd name="connsiteY11" fmla="*/ 1411208 h 2908550"/>
              <a:gd name="connsiteX12" fmla="*/ 1082011 w 3493806"/>
              <a:gd name="connsiteY12" fmla="*/ 0 h 2908550"/>
              <a:gd name="connsiteX0" fmla="*/ 0 w 2411795"/>
              <a:gd name="connsiteY0" fmla="*/ 1497344 h 2908550"/>
              <a:gd name="connsiteX1" fmla="*/ 2411795 w 2411795"/>
              <a:gd name="connsiteY1" fmla="*/ 1497344 h 2908550"/>
              <a:gd name="connsiteX2" fmla="*/ 995873 w 2411795"/>
              <a:gd name="connsiteY2" fmla="*/ 2908550 h 2908550"/>
              <a:gd name="connsiteX3" fmla="*/ 0 w 2411795"/>
              <a:gd name="connsiteY3" fmla="*/ 2908550 h 2908550"/>
              <a:gd name="connsiteX4" fmla="*/ 0 w 2411795"/>
              <a:gd name="connsiteY4" fmla="*/ 1497344 h 2908550"/>
              <a:gd name="connsiteX5" fmla="*/ 0 w 2411795"/>
              <a:gd name="connsiteY5" fmla="*/ 0 h 2908550"/>
              <a:gd name="connsiteX6" fmla="*/ 995873 w 2411795"/>
              <a:gd name="connsiteY6" fmla="*/ 0 h 2908550"/>
              <a:gd name="connsiteX7" fmla="*/ 2411795 w 2411795"/>
              <a:gd name="connsiteY7" fmla="*/ 1411208 h 2908550"/>
              <a:gd name="connsiteX8" fmla="*/ 0 w 2411795"/>
              <a:gd name="connsiteY8" fmla="*/ 1411208 h 2908550"/>
              <a:gd name="connsiteX9" fmla="*/ 0 w 2411795"/>
              <a:gd name="connsiteY9" fmla="*/ 0 h 2908550"/>
              <a:gd name="connsiteX0" fmla="*/ 0 w 2411795"/>
              <a:gd name="connsiteY0" fmla="*/ 1497344 h 2908550"/>
              <a:gd name="connsiteX1" fmla="*/ 2411795 w 2411795"/>
              <a:gd name="connsiteY1" fmla="*/ 1497344 h 2908550"/>
              <a:gd name="connsiteX2" fmla="*/ 995873 w 2411795"/>
              <a:gd name="connsiteY2" fmla="*/ 2908550 h 2908550"/>
              <a:gd name="connsiteX3" fmla="*/ 0 w 2411795"/>
              <a:gd name="connsiteY3" fmla="*/ 2908550 h 2908550"/>
              <a:gd name="connsiteX4" fmla="*/ 0 w 2411795"/>
              <a:gd name="connsiteY4" fmla="*/ 1497344 h 2908550"/>
              <a:gd name="connsiteX5" fmla="*/ 0 w 2411795"/>
              <a:gd name="connsiteY5" fmla="*/ 1411208 h 2908550"/>
              <a:gd name="connsiteX6" fmla="*/ 995873 w 2411795"/>
              <a:gd name="connsiteY6" fmla="*/ 0 h 2908550"/>
              <a:gd name="connsiteX7" fmla="*/ 2411795 w 2411795"/>
              <a:gd name="connsiteY7" fmla="*/ 1411208 h 2908550"/>
              <a:gd name="connsiteX8" fmla="*/ 0 w 2411795"/>
              <a:gd name="connsiteY8" fmla="*/ 1411208 h 2908550"/>
              <a:gd name="connsiteX0" fmla="*/ 0 w 2411795"/>
              <a:gd name="connsiteY0" fmla="*/ 86136 h 1497342"/>
              <a:gd name="connsiteX1" fmla="*/ 2411795 w 2411795"/>
              <a:gd name="connsiteY1" fmla="*/ 86136 h 1497342"/>
              <a:gd name="connsiteX2" fmla="*/ 995873 w 2411795"/>
              <a:gd name="connsiteY2" fmla="*/ 1497342 h 1497342"/>
              <a:gd name="connsiteX3" fmla="*/ 0 w 2411795"/>
              <a:gd name="connsiteY3" fmla="*/ 1497342 h 1497342"/>
              <a:gd name="connsiteX4" fmla="*/ 0 w 2411795"/>
              <a:gd name="connsiteY4" fmla="*/ 86136 h 1497342"/>
              <a:gd name="connsiteX5" fmla="*/ 0 w 2411795"/>
              <a:gd name="connsiteY5" fmla="*/ 0 h 1497342"/>
              <a:gd name="connsiteX6" fmla="*/ 2411795 w 2411795"/>
              <a:gd name="connsiteY6" fmla="*/ 0 h 1497342"/>
              <a:gd name="connsiteX7" fmla="*/ 0 w 2411795"/>
              <a:gd name="connsiteY7" fmla="*/ 0 h 1497342"/>
              <a:gd name="connsiteX0" fmla="*/ 0 w 2411795"/>
              <a:gd name="connsiteY0" fmla="*/ 0 h 1411206"/>
              <a:gd name="connsiteX1" fmla="*/ 2411795 w 2411795"/>
              <a:gd name="connsiteY1" fmla="*/ 0 h 1411206"/>
              <a:gd name="connsiteX2" fmla="*/ 995873 w 2411795"/>
              <a:gd name="connsiteY2" fmla="*/ 1411206 h 1411206"/>
              <a:gd name="connsiteX3" fmla="*/ 0 w 2411795"/>
              <a:gd name="connsiteY3" fmla="*/ 1411206 h 1411206"/>
              <a:gd name="connsiteX4" fmla="*/ 0 w 2411795"/>
              <a:gd name="connsiteY4" fmla="*/ 0 h 1411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795" h="1411206">
                <a:moveTo>
                  <a:pt x="0" y="0"/>
                </a:moveTo>
                <a:lnTo>
                  <a:pt x="2411795" y="0"/>
                </a:lnTo>
                <a:cubicBezTo>
                  <a:pt x="2409360" y="779847"/>
                  <a:pt x="1776348" y="1411206"/>
                  <a:pt x="995873" y="1411206"/>
                </a:cubicBezTo>
                <a:lnTo>
                  <a:pt x="0" y="1411206"/>
                </a:lnTo>
                <a:lnTo>
                  <a:pt x="0" y="0"/>
                </a:lnTo>
                <a:close/>
              </a:path>
            </a:pathLst>
          </a:custGeom>
          <a:solidFill>
            <a:srgbClr val="3CBBB9">
              <a:alpha val="40000"/>
            </a:srgbClr>
          </a:solidFill>
          <a:ln w="25400" cap="flat" cmpd="sng" algn="ctr">
            <a:noFill/>
            <a:prstDash val="solid"/>
          </a:ln>
          <a:effectLst/>
        </p:spPr>
        <p:txBody>
          <a:bodyPr lIns="91060" tIns="45530" rIns="91060" bIns="4553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Light"/>
              <a:ea typeface="+mn-ea"/>
              <a:cs typeface="+mn-cs"/>
            </a:endParaRPr>
          </a:p>
        </p:txBody>
      </p:sp>
      <p:sp>
        <p:nvSpPr>
          <p:cNvPr id="13" name="Rounded Rectangle 2"/>
          <p:cNvSpPr/>
          <p:nvPr/>
        </p:nvSpPr>
        <p:spPr>
          <a:xfrm>
            <a:off x="2310200" y="2456777"/>
            <a:ext cx="2411797" cy="1497342"/>
          </a:xfrm>
          <a:custGeom>
            <a:avLst/>
            <a:gdLst>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2497933 w 4909728"/>
              <a:gd name="connsiteY12" fmla="*/ 1411208 h 2908550"/>
              <a:gd name="connsiteX13" fmla="*/ 2497933 w 4909728"/>
              <a:gd name="connsiteY13" fmla="*/ 0 h 2908550"/>
              <a:gd name="connsiteX14" fmla="*/ 1415922 w 4909728"/>
              <a:gd name="connsiteY14" fmla="*/ 0 h 2908550"/>
              <a:gd name="connsiteX15" fmla="*/ 2411797 w 4909728"/>
              <a:gd name="connsiteY15" fmla="*/ 0 h 2908550"/>
              <a:gd name="connsiteX16" fmla="*/ 2411797 w 4909728"/>
              <a:gd name="connsiteY16" fmla="*/ 1411208 h 2908550"/>
              <a:gd name="connsiteX17" fmla="*/ 0 w 4909728"/>
              <a:gd name="connsiteY17" fmla="*/ 1411208 h 2908550"/>
              <a:gd name="connsiteX18" fmla="*/ 1415922 w 4909728"/>
              <a:gd name="connsiteY18" fmla="*/ 0 h 2908550"/>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2497933 w 4909728"/>
              <a:gd name="connsiteY11" fmla="*/ 1411208 h 2908550"/>
              <a:gd name="connsiteX12" fmla="*/ 2497933 w 4909728"/>
              <a:gd name="connsiteY12" fmla="*/ 0 h 2908550"/>
              <a:gd name="connsiteX13" fmla="*/ 1415922 w 4909728"/>
              <a:gd name="connsiteY13" fmla="*/ 0 h 2908550"/>
              <a:gd name="connsiteX14" fmla="*/ 2411797 w 4909728"/>
              <a:gd name="connsiteY14" fmla="*/ 0 h 2908550"/>
              <a:gd name="connsiteX15" fmla="*/ 2411797 w 4909728"/>
              <a:gd name="connsiteY15" fmla="*/ 1411208 h 2908550"/>
              <a:gd name="connsiteX16" fmla="*/ 0 w 4909728"/>
              <a:gd name="connsiteY16" fmla="*/ 1411208 h 2908550"/>
              <a:gd name="connsiteX17" fmla="*/ 1415922 w 4909728"/>
              <a:gd name="connsiteY17" fmla="*/ 0 h 2908550"/>
              <a:gd name="connsiteX0" fmla="*/ 2497933 w 3493806"/>
              <a:gd name="connsiteY0" fmla="*/ 1497344 h 2908550"/>
              <a:gd name="connsiteX1" fmla="*/ 3493806 w 3493806"/>
              <a:gd name="connsiteY1" fmla="*/ 2908550 h 2908550"/>
              <a:gd name="connsiteX2" fmla="*/ 2497933 w 3493806"/>
              <a:gd name="connsiteY2" fmla="*/ 2908550 h 2908550"/>
              <a:gd name="connsiteX3" fmla="*/ 2497933 w 3493806"/>
              <a:gd name="connsiteY3" fmla="*/ 1497344 h 2908550"/>
              <a:gd name="connsiteX4" fmla="*/ 0 w 3493806"/>
              <a:gd name="connsiteY4" fmla="*/ 1497344 h 2908550"/>
              <a:gd name="connsiteX5" fmla="*/ 2411797 w 3493806"/>
              <a:gd name="connsiteY5" fmla="*/ 1497344 h 2908550"/>
              <a:gd name="connsiteX6" fmla="*/ 2411797 w 3493806"/>
              <a:gd name="connsiteY6" fmla="*/ 2908550 h 2908550"/>
              <a:gd name="connsiteX7" fmla="*/ 1415922 w 3493806"/>
              <a:gd name="connsiteY7" fmla="*/ 2908550 h 2908550"/>
              <a:gd name="connsiteX8" fmla="*/ 0 w 3493806"/>
              <a:gd name="connsiteY8" fmla="*/ 1497344 h 2908550"/>
              <a:gd name="connsiteX9" fmla="*/ 2497933 w 3493806"/>
              <a:gd name="connsiteY9" fmla="*/ 0 h 2908550"/>
              <a:gd name="connsiteX10" fmla="*/ 2497933 w 3493806"/>
              <a:gd name="connsiteY10" fmla="*/ 1411208 h 2908550"/>
              <a:gd name="connsiteX11" fmla="*/ 2497933 w 3493806"/>
              <a:gd name="connsiteY11" fmla="*/ 0 h 2908550"/>
              <a:gd name="connsiteX12" fmla="*/ 1415922 w 3493806"/>
              <a:gd name="connsiteY12" fmla="*/ 0 h 2908550"/>
              <a:gd name="connsiteX13" fmla="*/ 2411797 w 3493806"/>
              <a:gd name="connsiteY13" fmla="*/ 0 h 2908550"/>
              <a:gd name="connsiteX14" fmla="*/ 2411797 w 3493806"/>
              <a:gd name="connsiteY14" fmla="*/ 1411208 h 2908550"/>
              <a:gd name="connsiteX15" fmla="*/ 0 w 3493806"/>
              <a:gd name="connsiteY15" fmla="*/ 1411208 h 2908550"/>
              <a:gd name="connsiteX16" fmla="*/ 1415922 w 3493806"/>
              <a:gd name="connsiteY16" fmla="*/ 0 h 2908550"/>
              <a:gd name="connsiteX0" fmla="*/ 2497933 w 2497933"/>
              <a:gd name="connsiteY0" fmla="*/ 1497344 h 2908550"/>
              <a:gd name="connsiteX1" fmla="*/ 2497933 w 2497933"/>
              <a:gd name="connsiteY1" fmla="*/ 2908550 h 2908550"/>
              <a:gd name="connsiteX2" fmla="*/ 2497933 w 2497933"/>
              <a:gd name="connsiteY2" fmla="*/ 1497344 h 2908550"/>
              <a:gd name="connsiteX3" fmla="*/ 0 w 2497933"/>
              <a:gd name="connsiteY3" fmla="*/ 1497344 h 2908550"/>
              <a:gd name="connsiteX4" fmla="*/ 2411797 w 2497933"/>
              <a:gd name="connsiteY4" fmla="*/ 1497344 h 2908550"/>
              <a:gd name="connsiteX5" fmla="*/ 2411797 w 2497933"/>
              <a:gd name="connsiteY5" fmla="*/ 2908550 h 2908550"/>
              <a:gd name="connsiteX6" fmla="*/ 1415922 w 2497933"/>
              <a:gd name="connsiteY6" fmla="*/ 2908550 h 2908550"/>
              <a:gd name="connsiteX7" fmla="*/ 0 w 2497933"/>
              <a:gd name="connsiteY7" fmla="*/ 1497344 h 2908550"/>
              <a:gd name="connsiteX8" fmla="*/ 2497933 w 2497933"/>
              <a:gd name="connsiteY8" fmla="*/ 0 h 2908550"/>
              <a:gd name="connsiteX9" fmla="*/ 2497933 w 2497933"/>
              <a:gd name="connsiteY9" fmla="*/ 1411208 h 2908550"/>
              <a:gd name="connsiteX10" fmla="*/ 2497933 w 2497933"/>
              <a:gd name="connsiteY10" fmla="*/ 0 h 2908550"/>
              <a:gd name="connsiteX11" fmla="*/ 1415922 w 2497933"/>
              <a:gd name="connsiteY11" fmla="*/ 0 h 2908550"/>
              <a:gd name="connsiteX12" fmla="*/ 2411797 w 2497933"/>
              <a:gd name="connsiteY12" fmla="*/ 0 h 2908550"/>
              <a:gd name="connsiteX13" fmla="*/ 2411797 w 2497933"/>
              <a:gd name="connsiteY13" fmla="*/ 1411208 h 2908550"/>
              <a:gd name="connsiteX14" fmla="*/ 0 w 2497933"/>
              <a:gd name="connsiteY14" fmla="*/ 1411208 h 2908550"/>
              <a:gd name="connsiteX15" fmla="*/ 1415922 w 2497933"/>
              <a:gd name="connsiteY15" fmla="*/ 0 h 2908550"/>
              <a:gd name="connsiteX0" fmla="*/ 0 w 2497933"/>
              <a:gd name="connsiteY0" fmla="*/ 1497344 h 2908550"/>
              <a:gd name="connsiteX1" fmla="*/ 2411797 w 2497933"/>
              <a:gd name="connsiteY1" fmla="*/ 1497344 h 2908550"/>
              <a:gd name="connsiteX2" fmla="*/ 2411797 w 2497933"/>
              <a:gd name="connsiteY2" fmla="*/ 2908550 h 2908550"/>
              <a:gd name="connsiteX3" fmla="*/ 1415922 w 2497933"/>
              <a:gd name="connsiteY3" fmla="*/ 2908550 h 2908550"/>
              <a:gd name="connsiteX4" fmla="*/ 0 w 2497933"/>
              <a:gd name="connsiteY4" fmla="*/ 1497344 h 2908550"/>
              <a:gd name="connsiteX5" fmla="*/ 2497933 w 2497933"/>
              <a:gd name="connsiteY5" fmla="*/ 0 h 2908550"/>
              <a:gd name="connsiteX6" fmla="*/ 2497933 w 2497933"/>
              <a:gd name="connsiteY6" fmla="*/ 1411208 h 2908550"/>
              <a:gd name="connsiteX7" fmla="*/ 2497933 w 2497933"/>
              <a:gd name="connsiteY7" fmla="*/ 0 h 2908550"/>
              <a:gd name="connsiteX8" fmla="*/ 1415922 w 2497933"/>
              <a:gd name="connsiteY8" fmla="*/ 0 h 2908550"/>
              <a:gd name="connsiteX9" fmla="*/ 2411797 w 2497933"/>
              <a:gd name="connsiteY9" fmla="*/ 0 h 2908550"/>
              <a:gd name="connsiteX10" fmla="*/ 2411797 w 2497933"/>
              <a:gd name="connsiteY10" fmla="*/ 1411208 h 2908550"/>
              <a:gd name="connsiteX11" fmla="*/ 0 w 2497933"/>
              <a:gd name="connsiteY11" fmla="*/ 1411208 h 2908550"/>
              <a:gd name="connsiteX12" fmla="*/ 1415922 w 2497933"/>
              <a:gd name="connsiteY12" fmla="*/ 0 h 2908550"/>
              <a:gd name="connsiteX0" fmla="*/ 0 w 2411797"/>
              <a:gd name="connsiteY0" fmla="*/ 1497344 h 2908550"/>
              <a:gd name="connsiteX1" fmla="*/ 2411797 w 2411797"/>
              <a:gd name="connsiteY1" fmla="*/ 1497344 h 2908550"/>
              <a:gd name="connsiteX2" fmla="*/ 2411797 w 2411797"/>
              <a:gd name="connsiteY2" fmla="*/ 2908550 h 2908550"/>
              <a:gd name="connsiteX3" fmla="*/ 1415922 w 2411797"/>
              <a:gd name="connsiteY3" fmla="*/ 2908550 h 2908550"/>
              <a:gd name="connsiteX4" fmla="*/ 0 w 2411797"/>
              <a:gd name="connsiteY4" fmla="*/ 1497344 h 2908550"/>
              <a:gd name="connsiteX5" fmla="*/ 1415922 w 2411797"/>
              <a:gd name="connsiteY5" fmla="*/ 0 h 2908550"/>
              <a:gd name="connsiteX6" fmla="*/ 2411797 w 2411797"/>
              <a:gd name="connsiteY6" fmla="*/ 0 h 2908550"/>
              <a:gd name="connsiteX7" fmla="*/ 2411797 w 2411797"/>
              <a:gd name="connsiteY7" fmla="*/ 1411208 h 2908550"/>
              <a:gd name="connsiteX8" fmla="*/ 0 w 2411797"/>
              <a:gd name="connsiteY8" fmla="*/ 1411208 h 2908550"/>
              <a:gd name="connsiteX9" fmla="*/ 1415922 w 2411797"/>
              <a:gd name="connsiteY9" fmla="*/ 0 h 2908550"/>
              <a:gd name="connsiteX0" fmla="*/ 0 w 2411797"/>
              <a:gd name="connsiteY0" fmla="*/ 1497344 h 2908550"/>
              <a:gd name="connsiteX1" fmla="*/ 2411797 w 2411797"/>
              <a:gd name="connsiteY1" fmla="*/ 1497344 h 2908550"/>
              <a:gd name="connsiteX2" fmla="*/ 2411797 w 2411797"/>
              <a:gd name="connsiteY2" fmla="*/ 2908550 h 2908550"/>
              <a:gd name="connsiteX3" fmla="*/ 1415922 w 2411797"/>
              <a:gd name="connsiteY3" fmla="*/ 2908550 h 2908550"/>
              <a:gd name="connsiteX4" fmla="*/ 0 w 2411797"/>
              <a:gd name="connsiteY4" fmla="*/ 1497344 h 2908550"/>
              <a:gd name="connsiteX5" fmla="*/ 1415922 w 2411797"/>
              <a:gd name="connsiteY5" fmla="*/ 0 h 2908550"/>
              <a:gd name="connsiteX6" fmla="*/ 2411797 w 2411797"/>
              <a:gd name="connsiteY6" fmla="*/ 1411208 h 2908550"/>
              <a:gd name="connsiteX7" fmla="*/ 0 w 2411797"/>
              <a:gd name="connsiteY7" fmla="*/ 1411208 h 2908550"/>
              <a:gd name="connsiteX8" fmla="*/ 1415922 w 2411797"/>
              <a:gd name="connsiteY8" fmla="*/ 0 h 2908550"/>
              <a:gd name="connsiteX0" fmla="*/ 0 w 2411797"/>
              <a:gd name="connsiteY0" fmla="*/ 86136 h 1497342"/>
              <a:gd name="connsiteX1" fmla="*/ 2411797 w 2411797"/>
              <a:gd name="connsiteY1" fmla="*/ 86136 h 1497342"/>
              <a:gd name="connsiteX2" fmla="*/ 2411797 w 2411797"/>
              <a:gd name="connsiteY2" fmla="*/ 1497342 h 1497342"/>
              <a:gd name="connsiteX3" fmla="*/ 1415922 w 2411797"/>
              <a:gd name="connsiteY3" fmla="*/ 1497342 h 1497342"/>
              <a:gd name="connsiteX4" fmla="*/ 0 w 2411797"/>
              <a:gd name="connsiteY4" fmla="*/ 86136 h 1497342"/>
              <a:gd name="connsiteX5" fmla="*/ 0 w 2411797"/>
              <a:gd name="connsiteY5" fmla="*/ 0 h 1497342"/>
              <a:gd name="connsiteX6" fmla="*/ 2411797 w 2411797"/>
              <a:gd name="connsiteY6" fmla="*/ 0 h 1497342"/>
              <a:gd name="connsiteX7" fmla="*/ 0 w 2411797"/>
              <a:gd name="connsiteY7" fmla="*/ 0 h 149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797" h="1497342">
                <a:moveTo>
                  <a:pt x="0" y="86136"/>
                </a:moveTo>
                <a:lnTo>
                  <a:pt x="2411797" y="86136"/>
                </a:lnTo>
                <a:lnTo>
                  <a:pt x="2411797" y="1497342"/>
                </a:lnTo>
                <a:lnTo>
                  <a:pt x="1415922" y="1497342"/>
                </a:lnTo>
                <a:cubicBezTo>
                  <a:pt x="635448" y="1497342"/>
                  <a:pt x="2435" y="865983"/>
                  <a:pt x="0" y="86136"/>
                </a:cubicBezTo>
                <a:close/>
                <a:moveTo>
                  <a:pt x="0" y="0"/>
                </a:moveTo>
                <a:lnTo>
                  <a:pt x="2411797" y="0"/>
                </a:lnTo>
                <a:lnTo>
                  <a:pt x="0" y="0"/>
                </a:lnTo>
                <a:close/>
              </a:path>
            </a:pathLst>
          </a:custGeom>
          <a:solidFill>
            <a:srgbClr val="3CBBB9">
              <a:alpha val="40000"/>
            </a:srgbClr>
          </a:solidFill>
          <a:ln w="25400" cap="flat" cmpd="sng" algn="ctr">
            <a:noFill/>
            <a:prstDash val="solid"/>
          </a:ln>
          <a:effectLst/>
        </p:spPr>
        <p:txBody>
          <a:bodyPr lIns="91060" tIns="45530" rIns="91060" bIns="4553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Light"/>
              <a:ea typeface="+mn-ea"/>
              <a:cs typeface="+mn-cs"/>
            </a:endParaRPr>
          </a:p>
        </p:txBody>
      </p:sp>
      <p:sp>
        <p:nvSpPr>
          <p:cNvPr id="14" name="Rounded Rectangle 2"/>
          <p:cNvSpPr/>
          <p:nvPr/>
        </p:nvSpPr>
        <p:spPr>
          <a:xfrm>
            <a:off x="2310200" y="1045570"/>
            <a:ext cx="2411797" cy="1497344"/>
          </a:xfrm>
          <a:custGeom>
            <a:avLst/>
            <a:gdLst>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3493806 w 4909728"/>
              <a:gd name="connsiteY11" fmla="*/ 0 h 2908550"/>
              <a:gd name="connsiteX12" fmla="*/ 2497933 w 4909728"/>
              <a:gd name="connsiteY12" fmla="*/ 1411208 h 2908550"/>
              <a:gd name="connsiteX13" fmla="*/ 2497933 w 4909728"/>
              <a:gd name="connsiteY13" fmla="*/ 0 h 2908550"/>
              <a:gd name="connsiteX14" fmla="*/ 1415922 w 4909728"/>
              <a:gd name="connsiteY14" fmla="*/ 0 h 2908550"/>
              <a:gd name="connsiteX15" fmla="*/ 2411797 w 4909728"/>
              <a:gd name="connsiteY15" fmla="*/ 0 h 2908550"/>
              <a:gd name="connsiteX16" fmla="*/ 2411797 w 4909728"/>
              <a:gd name="connsiteY16" fmla="*/ 1411208 h 2908550"/>
              <a:gd name="connsiteX17" fmla="*/ 0 w 4909728"/>
              <a:gd name="connsiteY17" fmla="*/ 1411208 h 2908550"/>
              <a:gd name="connsiteX18" fmla="*/ 1415922 w 4909728"/>
              <a:gd name="connsiteY18" fmla="*/ 0 h 2908550"/>
              <a:gd name="connsiteX0" fmla="*/ 2497933 w 4909728"/>
              <a:gd name="connsiteY0" fmla="*/ 1497344 h 2908550"/>
              <a:gd name="connsiteX1" fmla="*/ 4909728 w 4909728"/>
              <a:gd name="connsiteY1" fmla="*/ 1497344 h 2908550"/>
              <a:gd name="connsiteX2" fmla="*/ 3493806 w 4909728"/>
              <a:gd name="connsiteY2" fmla="*/ 2908550 h 2908550"/>
              <a:gd name="connsiteX3" fmla="*/ 2497933 w 4909728"/>
              <a:gd name="connsiteY3" fmla="*/ 2908550 h 2908550"/>
              <a:gd name="connsiteX4" fmla="*/ 2497933 w 4909728"/>
              <a:gd name="connsiteY4" fmla="*/ 1497344 h 2908550"/>
              <a:gd name="connsiteX5" fmla="*/ 0 w 4909728"/>
              <a:gd name="connsiteY5" fmla="*/ 1497344 h 2908550"/>
              <a:gd name="connsiteX6" fmla="*/ 2411797 w 4909728"/>
              <a:gd name="connsiteY6" fmla="*/ 1497344 h 2908550"/>
              <a:gd name="connsiteX7" fmla="*/ 2411797 w 4909728"/>
              <a:gd name="connsiteY7" fmla="*/ 2908550 h 2908550"/>
              <a:gd name="connsiteX8" fmla="*/ 1415922 w 4909728"/>
              <a:gd name="connsiteY8" fmla="*/ 2908550 h 2908550"/>
              <a:gd name="connsiteX9" fmla="*/ 0 w 4909728"/>
              <a:gd name="connsiteY9" fmla="*/ 1497344 h 2908550"/>
              <a:gd name="connsiteX10" fmla="*/ 2497933 w 4909728"/>
              <a:gd name="connsiteY10" fmla="*/ 0 h 2908550"/>
              <a:gd name="connsiteX11" fmla="*/ 2497933 w 4909728"/>
              <a:gd name="connsiteY11" fmla="*/ 1411208 h 2908550"/>
              <a:gd name="connsiteX12" fmla="*/ 2497933 w 4909728"/>
              <a:gd name="connsiteY12" fmla="*/ 0 h 2908550"/>
              <a:gd name="connsiteX13" fmla="*/ 1415922 w 4909728"/>
              <a:gd name="connsiteY13" fmla="*/ 0 h 2908550"/>
              <a:gd name="connsiteX14" fmla="*/ 2411797 w 4909728"/>
              <a:gd name="connsiteY14" fmla="*/ 0 h 2908550"/>
              <a:gd name="connsiteX15" fmla="*/ 2411797 w 4909728"/>
              <a:gd name="connsiteY15" fmla="*/ 1411208 h 2908550"/>
              <a:gd name="connsiteX16" fmla="*/ 0 w 4909728"/>
              <a:gd name="connsiteY16" fmla="*/ 1411208 h 2908550"/>
              <a:gd name="connsiteX17" fmla="*/ 1415922 w 4909728"/>
              <a:gd name="connsiteY17" fmla="*/ 0 h 2908550"/>
              <a:gd name="connsiteX0" fmla="*/ 2497933 w 3493806"/>
              <a:gd name="connsiteY0" fmla="*/ 1497344 h 2908550"/>
              <a:gd name="connsiteX1" fmla="*/ 3493806 w 3493806"/>
              <a:gd name="connsiteY1" fmla="*/ 2908550 h 2908550"/>
              <a:gd name="connsiteX2" fmla="*/ 2497933 w 3493806"/>
              <a:gd name="connsiteY2" fmla="*/ 2908550 h 2908550"/>
              <a:gd name="connsiteX3" fmla="*/ 2497933 w 3493806"/>
              <a:gd name="connsiteY3" fmla="*/ 1497344 h 2908550"/>
              <a:gd name="connsiteX4" fmla="*/ 0 w 3493806"/>
              <a:gd name="connsiteY4" fmla="*/ 1497344 h 2908550"/>
              <a:gd name="connsiteX5" fmla="*/ 2411797 w 3493806"/>
              <a:gd name="connsiteY5" fmla="*/ 1497344 h 2908550"/>
              <a:gd name="connsiteX6" fmla="*/ 2411797 w 3493806"/>
              <a:gd name="connsiteY6" fmla="*/ 2908550 h 2908550"/>
              <a:gd name="connsiteX7" fmla="*/ 1415922 w 3493806"/>
              <a:gd name="connsiteY7" fmla="*/ 2908550 h 2908550"/>
              <a:gd name="connsiteX8" fmla="*/ 0 w 3493806"/>
              <a:gd name="connsiteY8" fmla="*/ 1497344 h 2908550"/>
              <a:gd name="connsiteX9" fmla="*/ 2497933 w 3493806"/>
              <a:gd name="connsiteY9" fmla="*/ 0 h 2908550"/>
              <a:gd name="connsiteX10" fmla="*/ 2497933 w 3493806"/>
              <a:gd name="connsiteY10" fmla="*/ 1411208 h 2908550"/>
              <a:gd name="connsiteX11" fmla="*/ 2497933 w 3493806"/>
              <a:gd name="connsiteY11" fmla="*/ 0 h 2908550"/>
              <a:gd name="connsiteX12" fmla="*/ 1415922 w 3493806"/>
              <a:gd name="connsiteY12" fmla="*/ 0 h 2908550"/>
              <a:gd name="connsiteX13" fmla="*/ 2411797 w 3493806"/>
              <a:gd name="connsiteY13" fmla="*/ 0 h 2908550"/>
              <a:gd name="connsiteX14" fmla="*/ 2411797 w 3493806"/>
              <a:gd name="connsiteY14" fmla="*/ 1411208 h 2908550"/>
              <a:gd name="connsiteX15" fmla="*/ 0 w 3493806"/>
              <a:gd name="connsiteY15" fmla="*/ 1411208 h 2908550"/>
              <a:gd name="connsiteX16" fmla="*/ 1415922 w 3493806"/>
              <a:gd name="connsiteY16" fmla="*/ 0 h 2908550"/>
              <a:gd name="connsiteX0" fmla="*/ 2497933 w 2497933"/>
              <a:gd name="connsiteY0" fmla="*/ 1497344 h 2908550"/>
              <a:gd name="connsiteX1" fmla="*/ 2497933 w 2497933"/>
              <a:gd name="connsiteY1" fmla="*/ 2908550 h 2908550"/>
              <a:gd name="connsiteX2" fmla="*/ 2497933 w 2497933"/>
              <a:gd name="connsiteY2" fmla="*/ 1497344 h 2908550"/>
              <a:gd name="connsiteX3" fmla="*/ 0 w 2497933"/>
              <a:gd name="connsiteY3" fmla="*/ 1497344 h 2908550"/>
              <a:gd name="connsiteX4" fmla="*/ 2411797 w 2497933"/>
              <a:gd name="connsiteY4" fmla="*/ 1497344 h 2908550"/>
              <a:gd name="connsiteX5" fmla="*/ 2411797 w 2497933"/>
              <a:gd name="connsiteY5" fmla="*/ 2908550 h 2908550"/>
              <a:gd name="connsiteX6" fmla="*/ 1415922 w 2497933"/>
              <a:gd name="connsiteY6" fmla="*/ 2908550 h 2908550"/>
              <a:gd name="connsiteX7" fmla="*/ 0 w 2497933"/>
              <a:gd name="connsiteY7" fmla="*/ 1497344 h 2908550"/>
              <a:gd name="connsiteX8" fmla="*/ 2497933 w 2497933"/>
              <a:gd name="connsiteY8" fmla="*/ 0 h 2908550"/>
              <a:gd name="connsiteX9" fmla="*/ 2497933 w 2497933"/>
              <a:gd name="connsiteY9" fmla="*/ 1411208 h 2908550"/>
              <a:gd name="connsiteX10" fmla="*/ 2497933 w 2497933"/>
              <a:gd name="connsiteY10" fmla="*/ 0 h 2908550"/>
              <a:gd name="connsiteX11" fmla="*/ 1415922 w 2497933"/>
              <a:gd name="connsiteY11" fmla="*/ 0 h 2908550"/>
              <a:gd name="connsiteX12" fmla="*/ 2411797 w 2497933"/>
              <a:gd name="connsiteY12" fmla="*/ 0 h 2908550"/>
              <a:gd name="connsiteX13" fmla="*/ 2411797 w 2497933"/>
              <a:gd name="connsiteY13" fmla="*/ 1411208 h 2908550"/>
              <a:gd name="connsiteX14" fmla="*/ 0 w 2497933"/>
              <a:gd name="connsiteY14" fmla="*/ 1411208 h 2908550"/>
              <a:gd name="connsiteX15" fmla="*/ 1415922 w 2497933"/>
              <a:gd name="connsiteY15" fmla="*/ 0 h 2908550"/>
              <a:gd name="connsiteX0" fmla="*/ 0 w 2497933"/>
              <a:gd name="connsiteY0" fmla="*/ 1497344 h 2908550"/>
              <a:gd name="connsiteX1" fmla="*/ 2411797 w 2497933"/>
              <a:gd name="connsiteY1" fmla="*/ 1497344 h 2908550"/>
              <a:gd name="connsiteX2" fmla="*/ 2411797 w 2497933"/>
              <a:gd name="connsiteY2" fmla="*/ 2908550 h 2908550"/>
              <a:gd name="connsiteX3" fmla="*/ 1415922 w 2497933"/>
              <a:gd name="connsiteY3" fmla="*/ 2908550 h 2908550"/>
              <a:gd name="connsiteX4" fmla="*/ 0 w 2497933"/>
              <a:gd name="connsiteY4" fmla="*/ 1497344 h 2908550"/>
              <a:gd name="connsiteX5" fmla="*/ 2497933 w 2497933"/>
              <a:gd name="connsiteY5" fmla="*/ 0 h 2908550"/>
              <a:gd name="connsiteX6" fmla="*/ 2497933 w 2497933"/>
              <a:gd name="connsiteY6" fmla="*/ 1411208 h 2908550"/>
              <a:gd name="connsiteX7" fmla="*/ 2497933 w 2497933"/>
              <a:gd name="connsiteY7" fmla="*/ 0 h 2908550"/>
              <a:gd name="connsiteX8" fmla="*/ 1415922 w 2497933"/>
              <a:gd name="connsiteY8" fmla="*/ 0 h 2908550"/>
              <a:gd name="connsiteX9" fmla="*/ 2411797 w 2497933"/>
              <a:gd name="connsiteY9" fmla="*/ 0 h 2908550"/>
              <a:gd name="connsiteX10" fmla="*/ 2411797 w 2497933"/>
              <a:gd name="connsiteY10" fmla="*/ 1411208 h 2908550"/>
              <a:gd name="connsiteX11" fmla="*/ 0 w 2497933"/>
              <a:gd name="connsiteY11" fmla="*/ 1411208 h 2908550"/>
              <a:gd name="connsiteX12" fmla="*/ 1415922 w 2497933"/>
              <a:gd name="connsiteY12" fmla="*/ 0 h 2908550"/>
              <a:gd name="connsiteX0" fmla="*/ 0 w 2411797"/>
              <a:gd name="connsiteY0" fmla="*/ 1497344 h 2908550"/>
              <a:gd name="connsiteX1" fmla="*/ 2411797 w 2411797"/>
              <a:gd name="connsiteY1" fmla="*/ 1497344 h 2908550"/>
              <a:gd name="connsiteX2" fmla="*/ 2411797 w 2411797"/>
              <a:gd name="connsiteY2" fmla="*/ 2908550 h 2908550"/>
              <a:gd name="connsiteX3" fmla="*/ 1415922 w 2411797"/>
              <a:gd name="connsiteY3" fmla="*/ 2908550 h 2908550"/>
              <a:gd name="connsiteX4" fmla="*/ 0 w 2411797"/>
              <a:gd name="connsiteY4" fmla="*/ 1497344 h 2908550"/>
              <a:gd name="connsiteX5" fmla="*/ 1415922 w 2411797"/>
              <a:gd name="connsiteY5" fmla="*/ 0 h 2908550"/>
              <a:gd name="connsiteX6" fmla="*/ 2411797 w 2411797"/>
              <a:gd name="connsiteY6" fmla="*/ 0 h 2908550"/>
              <a:gd name="connsiteX7" fmla="*/ 2411797 w 2411797"/>
              <a:gd name="connsiteY7" fmla="*/ 1411208 h 2908550"/>
              <a:gd name="connsiteX8" fmla="*/ 0 w 2411797"/>
              <a:gd name="connsiteY8" fmla="*/ 1411208 h 2908550"/>
              <a:gd name="connsiteX9" fmla="*/ 1415922 w 2411797"/>
              <a:gd name="connsiteY9" fmla="*/ 0 h 2908550"/>
              <a:gd name="connsiteX0" fmla="*/ 0 w 2411797"/>
              <a:gd name="connsiteY0" fmla="*/ 1497344 h 2908550"/>
              <a:gd name="connsiteX1" fmla="*/ 2411797 w 2411797"/>
              <a:gd name="connsiteY1" fmla="*/ 1497344 h 2908550"/>
              <a:gd name="connsiteX2" fmla="*/ 1415922 w 2411797"/>
              <a:gd name="connsiteY2" fmla="*/ 2908550 h 2908550"/>
              <a:gd name="connsiteX3" fmla="*/ 0 w 2411797"/>
              <a:gd name="connsiteY3" fmla="*/ 1497344 h 2908550"/>
              <a:gd name="connsiteX4" fmla="*/ 1415922 w 2411797"/>
              <a:gd name="connsiteY4" fmla="*/ 0 h 2908550"/>
              <a:gd name="connsiteX5" fmla="*/ 2411797 w 2411797"/>
              <a:gd name="connsiteY5" fmla="*/ 0 h 2908550"/>
              <a:gd name="connsiteX6" fmla="*/ 2411797 w 2411797"/>
              <a:gd name="connsiteY6" fmla="*/ 1411208 h 2908550"/>
              <a:gd name="connsiteX7" fmla="*/ 0 w 2411797"/>
              <a:gd name="connsiteY7" fmla="*/ 1411208 h 2908550"/>
              <a:gd name="connsiteX8" fmla="*/ 1415922 w 2411797"/>
              <a:gd name="connsiteY8" fmla="*/ 0 h 2908550"/>
              <a:gd name="connsiteX0" fmla="*/ 0 w 2411797"/>
              <a:gd name="connsiteY0" fmla="*/ 1497344 h 1497344"/>
              <a:gd name="connsiteX1" fmla="*/ 2411797 w 2411797"/>
              <a:gd name="connsiteY1" fmla="*/ 1497344 h 1497344"/>
              <a:gd name="connsiteX2" fmla="*/ 0 w 2411797"/>
              <a:gd name="connsiteY2" fmla="*/ 1497344 h 1497344"/>
              <a:gd name="connsiteX3" fmla="*/ 1415922 w 2411797"/>
              <a:gd name="connsiteY3" fmla="*/ 0 h 1497344"/>
              <a:gd name="connsiteX4" fmla="*/ 2411797 w 2411797"/>
              <a:gd name="connsiteY4" fmla="*/ 0 h 1497344"/>
              <a:gd name="connsiteX5" fmla="*/ 2411797 w 2411797"/>
              <a:gd name="connsiteY5" fmla="*/ 1411208 h 1497344"/>
              <a:gd name="connsiteX6" fmla="*/ 0 w 2411797"/>
              <a:gd name="connsiteY6" fmla="*/ 1411208 h 1497344"/>
              <a:gd name="connsiteX7" fmla="*/ 1415922 w 2411797"/>
              <a:gd name="connsiteY7" fmla="*/ 0 h 149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797" h="1497344">
                <a:moveTo>
                  <a:pt x="0" y="1497344"/>
                </a:moveTo>
                <a:lnTo>
                  <a:pt x="2411797" y="1497344"/>
                </a:lnTo>
                <a:lnTo>
                  <a:pt x="0" y="1497344"/>
                </a:lnTo>
                <a:close/>
                <a:moveTo>
                  <a:pt x="1415922" y="0"/>
                </a:moveTo>
                <a:lnTo>
                  <a:pt x="2411797" y="0"/>
                </a:lnTo>
                <a:lnTo>
                  <a:pt x="2411797" y="1411208"/>
                </a:lnTo>
                <a:lnTo>
                  <a:pt x="0" y="1411208"/>
                </a:lnTo>
                <a:cubicBezTo>
                  <a:pt x="2435" y="631360"/>
                  <a:pt x="635447" y="0"/>
                  <a:pt x="1415922" y="0"/>
                </a:cubicBezTo>
                <a:close/>
              </a:path>
            </a:pathLst>
          </a:custGeom>
          <a:solidFill>
            <a:srgbClr val="3CBBB9">
              <a:alpha val="40000"/>
            </a:srgbClr>
          </a:solidFill>
          <a:ln w="25400" cap="flat" cmpd="sng" algn="ctr">
            <a:noFill/>
            <a:prstDash val="solid"/>
          </a:ln>
          <a:effectLst/>
        </p:spPr>
        <p:txBody>
          <a:bodyPr lIns="91060" tIns="45530" rIns="91060" bIns="4553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iscoSansTT Light"/>
              <a:ea typeface="+mn-ea"/>
              <a:cs typeface="+mn-cs"/>
            </a:endParaRPr>
          </a:p>
        </p:txBody>
      </p:sp>
      <p:grpSp>
        <p:nvGrpSpPr>
          <p:cNvPr id="15" name="Group 14"/>
          <p:cNvGrpSpPr/>
          <p:nvPr/>
        </p:nvGrpSpPr>
        <p:grpSpPr>
          <a:xfrm>
            <a:off x="3" y="4148879"/>
            <a:ext cx="9144000" cy="369330"/>
            <a:chOff x="0" y="4308216"/>
            <a:chExt cx="9144000" cy="369330"/>
          </a:xfrm>
        </p:grpSpPr>
        <p:cxnSp>
          <p:nvCxnSpPr>
            <p:cNvPr id="16" name="Straight Connector 15"/>
            <p:cNvCxnSpPr/>
            <p:nvPr/>
          </p:nvCxnSpPr>
          <p:spPr>
            <a:xfrm>
              <a:off x="0" y="4495798"/>
              <a:ext cx="9144000" cy="0"/>
            </a:xfrm>
            <a:prstGeom prst="line">
              <a:avLst/>
            </a:prstGeom>
            <a:noFill/>
            <a:ln w="406400" cap="flat" cmpd="sng" algn="ctr">
              <a:gradFill>
                <a:gsLst>
                  <a:gs pos="0">
                    <a:srgbClr val="2A2B5C"/>
                  </a:gs>
                  <a:gs pos="100000">
                    <a:srgbClr val="3CBBB9">
                      <a:lumMod val="75000"/>
                    </a:srgbClr>
                  </a:gs>
                </a:gsLst>
                <a:lin ang="0" scaled="0"/>
              </a:gradFill>
              <a:prstDash val="solid"/>
            </a:ln>
            <a:effectLst/>
          </p:spPr>
        </p:cxnSp>
        <p:sp>
          <p:nvSpPr>
            <p:cNvPr id="17" name="TextBox 16"/>
            <p:cNvSpPr txBox="1"/>
            <p:nvPr/>
          </p:nvSpPr>
          <p:spPr>
            <a:xfrm>
              <a:off x="0" y="4308216"/>
              <a:ext cx="9144000" cy="369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iscoSansTT ExtraLight"/>
                </a:rPr>
                <a:t>Scale &amp;</a:t>
              </a:r>
              <a:r>
                <a:rPr kumimoji="0" lang="en-US" sz="1800" b="1" i="0" u="none" strike="noStrike" kern="0" cap="none" spc="0" normalizeH="0" noProof="0" dirty="0" smtClean="0">
                  <a:ln>
                    <a:noFill/>
                  </a:ln>
                  <a:solidFill>
                    <a:srgbClr val="FFFFFF"/>
                  </a:solidFill>
                  <a:effectLst/>
                  <a:uLnTx/>
                  <a:uFillTx/>
                  <a:latin typeface="CiscoSansTT ExtraLight"/>
                </a:rPr>
                <a:t> </a:t>
              </a:r>
              <a:r>
                <a:rPr kumimoji="0" lang="en-US" sz="1800" b="1" i="0" u="none" strike="noStrike" kern="0" cap="none" spc="0" normalizeH="0" baseline="0" noProof="0" dirty="0" smtClean="0">
                  <a:ln>
                    <a:noFill/>
                  </a:ln>
                  <a:solidFill>
                    <a:srgbClr val="FFFFFF"/>
                  </a:solidFill>
                  <a:effectLst/>
                  <a:uLnTx/>
                  <a:uFillTx/>
                  <a:latin typeface="CiscoSansTT ExtraLight"/>
                </a:rPr>
                <a:t>Automation Drives Business Success</a:t>
              </a:r>
            </a:p>
          </p:txBody>
        </p:sp>
      </p:grpSp>
      <p:sp>
        <p:nvSpPr>
          <p:cNvPr id="18" name="TextBox 17"/>
          <p:cNvSpPr txBox="1"/>
          <p:nvPr/>
        </p:nvSpPr>
        <p:spPr>
          <a:xfrm>
            <a:off x="7166092" y="1368394"/>
            <a:ext cx="1566670" cy="1015279"/>
          </a:xfrm>
          <a:prstGeom prst="rect">
            <a:avLst/>
          </a:prstGeom>
          <a:noFill/>
        </p:spPr>
        <p:txBody>
          <a:bodyPr wrap="square" lIns="91060" tIns="45530" rIns="91060" bIns="45530" rtlCol="0" anchor="ctr">
            <a:spAutoFit/>
          </a:bodyPr>
          <a:lstStyle/>
          <a:p>
            <a:pPr algn="ctr" defTabSz="914400">
              <a:defRPr/>
            </a:pPr>
            <a:r>
              <a:rPr lang="en-US" sz="1000" dirty="0">
                <a:solidFill>
                  <a:schemeClr val="bg1"/>
                </a:solidFill>
                <a:cs typeface="Arial"/>
              </a:rPr>
              <a:t>Flexible, on-demand </a:t>
            </a:r>
            <a:r>
              <a:rPr lang="en-US" sz="1000" dirty="0" smtClean="0">
                <a:solidFill>
                  <a:schemeClr val="bg1"/>
                </a:solidFill>
                <a:cs typeface="Arial"/>
              </a:rPr>
              <a:t> EVPN/VXLAN based overlays </a:t>
            </a:r>
            <a:r>
              <a:rPr lang="en-US" sz="1000" dirty="0">
                <a:solidFill>
                  <a:schemeClr val="bg1"/>
                </a:solidFill>
                <a:cs typeface="Arial"/>
              </a:rPr>
              <a:t>with underlay </a:t>
            </a:r>
            <a:r>
              <a:rPr lang="en-US" sz="1000" dirty="0" smtClean="0">
                <a:solidFill>
                  <a:schemeClr val="bg1"/>
                </a:solidFill>
                <a:cs typeface="Arial"/>
              </a:rPr>
              <a:t>awareness.</a:t>
            </a:r>
            <a:endParaRPr lang="en-US" sz="1000" dirty="0">
              <a:solidFill>
                <a:schemeClr val="bg1"/>
              </a:solidFil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Abstracted &amp; Virtualized</a:t>
            </a:r>
            <a:endParaRPr kumimoji="0" lang="en-US" sz="1000" b="0"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Network As A Service</a:t>
            </a:r>
            <a:endParaRPr kumimoji="0" lang="en-US" sz="1000" b="0" i="0" u="none" strike="noStrike" kern="0" cap="none" spc="0" normalizeH="0" baseline="0" noProof="0" dirty="0">
              <a:ln>
                <a:noFill/>
              </a:ln>
              <a:solidFill>
                <a:schemeClr val="bg1"/>
              </a:solidFill>
              <a:effectLst/>
              <a:uLnTx/>
              <a:uFillTx/>
            </a:endParaRPr>
          </a:p>
        </p:txBody>
      </p:sp>
      <p:sp>
        <p:nvSpPr>
          <p:cNvPr id="19" name="TextBox 18"/>
          <p:cNvSpPr txBox="1"/>
          <p:nvPr/>
        </p:nvSpPr>
        <p:spPr>
          <a:xfrm>
            <a:off x="7140595" y="2570117"/>
            <a:ext cx="1583474" cy="1015279"/>
          </a:xfrm>
          <a:prstGeom prst="rect">
            <a:avLst/>
          </a:prstGeom>
          <a:noFill/>
        </p:spPr>
        <p:txBody>
          <a:bodyPr wrap="square" lIns="91060" tIns="45530" rIns="91060" bIns="4553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rPr>
              <a:t>Declarative, transactional, granular policies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FFFFFF"/>
                </a:solidFill>
              </a:rPr>
              <a:t>f</a:t>
            </a:r>
            <a:r>
              <a:rPr lang="en-US" sz="1000" kern="0" dirty="0" smtClean="0">
                <a:solidFill>
                  <a:srgbClr val="FFFFFF"/>
                </a:solidFill>
              </a:rPr>
              <a:t>or instantiation of overlays &amp;</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FFFFFF"/>
                </a:solidFill>
              </a:rPr>
              <a:t>s</a:t>
            </a:r>
            <a:r>
              <a:rPr lang="en-US" sz="1000" kern="0" dirty="0" smtClean="0">
                <a:solidFill>
                  <a:srgbClr val="FFFFFF"/>
                </a:solidFill>
              </a:rPr>
              <a:t>ecure  connectivity</a:t>
            </a:r>
          </a:p>
        </p:txBody>
      </p:sp>
      <p:sp>
        <p:nvSpPr>
          <p:cNvPr id="20" name="TextBox 19"/>
          <p:cNvSpPr txBox="1"/>
          <p:nvPr/>
        </p:nvSpPr>
        <p:spPr>
          <a:xfrm>
            <a:off x="526530" y="1569137"/>
            <a:ext cx="1900395" cy="738280"/>
          </a:xfrm>
          <a:prstGeom prst="rect">
            <a:avLst/>
          </a:prstGeom>
          <a:noFill/>
        </p:spPr>
        <p:txBody>
          <a:bodyPr wrap="square" lIns="91060" tIns="45530" rIns="91060" bIns="4553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smtClean="0">
                <a:solidFill>
                  <a:srgbClr val="FFFFFF"/>
                </a:solidFill>
              </a:rPr>
              <a:t>Support Scale out architectures in terms of network and compute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0" dirty="0" smtClean="0">
              <a:solidFill>
                <a:srgbClr val="FFFFFF"/>
              </a:solidFill>
            </a:endParaRPr>
          </a:p>
        </p:txBody>
      </p:sp>
      <p:sp>
        <p:nvSpPr>
          <p:cNvPr id="21" name="TextBox 20"/>
          <p:cNvSpPr txBox="1"/>
          <p:nvPr/>
        </p:nvSpPr>
        <p:spPr>
          <a:xfrm>
            <a:off x="532189" y="2602395"/>
            <a:ext cx="1947583" cy="1015279"/>
          </a:xfrm>
          <a:prstGeom prst="rect">
            <a:avLst/>
          </a:prstGeom>
          <a:noFill/>
        </p:spPr>
        <p:txBody>
          <a:bodyPr wrap="square" lIns="91060" tIns="45530" rIns="91060" bIns="4553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rPr>
              <a:t>Automation of fabric provisioning</a:t>
            </a:r>
            <a:r>
              <a:rPr kumimoji="0" lang="en-US" sz="1000" b="0" i="0" u="none" strike="noStrike" kern="0" cap="none" spc="0" normalizeH="0" noProof="0" dirty="0" smtClean="0">
                <a:ln>
                  <a:noFill/>
                </a:ln>
                <a:solidFill>
                  <a:srgbClr val="FFFFFF"/>
                </a:solidFill>
                <a:effectLst/>
                <a:uLnTx/>
                <a:uFillTx/>
              </a:rPr>
              <a:t> for physical and virtual workloads.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smtClean="0">
                <a:solidFill>
                  <a:srgbClr val="FFFFFF"/>
                </a:solidFill>
              </a:rPr>
              <a:t>Deployment Flexibility, Visibility, management &amp; Troubleshooting</a:t>
            </a:r>
            <a:endParaRPr kumimoji="0" lang="en-US" sz="1000" b="0" i="0" u="none" strike="noStrike" kern="0" cap="none" spc="0" normalizeH="0" noProof="0" dirty="0" smtClean="0">
              <a:ln>
                <a:noFill/>
              </a:ln>
              <a:solidFill>
                <a:srgbClr val="FFFFFF"/>
              </a:solidFill>
              <a:effectLst/>
              <a:uLnTx/>
              <a:uFillTx/>
            </a:endParaRPr>
          </a:p>
        </p:txBody>
      </p:sp>
      <p:sp>
        <p:nvSpPr>
          <p:cNvPr id="22" name="Rectangle 21"/>
          <p:cNvSpPr/>
          <p:nvPr/>
        </p:nvSpPr>
        <p:spPr>
          <a:xfrm>
            <a:off x="5498855" y="1924406"/>
            <a:ext cx="1713428" cy="522836"/>
          </a:xfrm>
          <a:prstGeom prst="rect">
            <a:avLst/>
          </a:prstGeom>
        </p:spPr>
        <p:txBody>
          <a:bodyPr wrap="square" lIns="91060" tIns="45530" rIns="91060" bIns="4553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EF4F1"/>
                </a:solidFill>
                <a:effectLst/>
                <a:uLnTx/>
                <a:uFillTx/>
              </a:rPr>
              <a:t>Service Aware Overlay</a:t>
            </a:r>
          </a:p>
        </p:txBody>
      </p:sp>
      <p:grpSp>
        <p:nvGrpSpPr>
          <p:cNvPr id="23" name="Group 22"/>
          <p:cNvGrpSpPr/>
          <p:nvPr/>
        </p:nvGrpSpPr>
        <p:grpSpPr>
          <a:xfrm>
            <a:off x="6036513" y="1427691"/>
            <a:ext cx="572782" cy="572782"/>
            <a:chOff x="9969610" y="2928480"/>
            <a:chExt cx="746650" cy="746650"/>
          </a:xfrm>
        </p:grpSpPr>
        <p:sp>
          <p:nvSpPr>
            <p:cNvPr id="24" name="Oval 23"/>
            <p:cNvSpPr/>
            <p:nvPr/>
          </p:nvSpPr>
          <p:spPr>
            <a:xfrm>
              <a:off x="9969610" y="2928480"/>
              <a:ext cx="746650" cy="746650"/>
            </a:xfrm>
            <a:prstGeom prst="ellipse">
              <a:avLst/>
            </a:prstGeom>
            <a:gradFill flip="none" rotWithShape="1">
              <a:gsLst>
                <a:gs pos="1000">
                  <a:srgbClr val="3CBBB9">
                    <a:alpha val="20000"/>
                  </a:srgbClr>
                </a:gs>
                <a:gs pos="100000">
                  <a:srgbClr val="3CBBB9"/>
                </a:gs>
              </a:gsLst>
              <a:lin ang="13500000" scaled="1"/>
              <a:tileRect/>
            </a:gradFill>
            <a:ln w="9525" cap="flat" cmpd="sng" algn="ctr">
              <a:solidFill>
                <a:srgbClr val="3CBBB9">
                  <a:lumMod val="40000"/>
                  <a:lumOff val="60000"/>
                  <a:alpha val="47000"/>
                </a:srgb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sp>
          <p:nvSpPr>
            <p:cNvPr id="25" name="Freeform 31"/>
            <p:cNvSpPr>
              <a:spLocks noEditPoints="1"/>
            </p:cNvSpPr>
            <p:nvPr/>
          </p:nvSpPr>
          <p:spPr bwMode="auto">
            <a:xfrm>
              <a:off x="10195669" y="3087264"/>
              <a:ext cx="288555" cy="421493"/>
            </a:xfrm>
            <a:custGeom>
              <a:avLst/>
              <a:gdLst>
                <a:gd name="T0" fmla="*/ 145 w 156"/>
                <a:gd name="T1" fmla="*/ 0 h 228"/>
                <a:gd name="T2" fmla="*/ 11 w 156"/>
                <a:gd name="T3" fmla="*/ 0 h 228"/>
                <a:gd name="T4" fmla="*/ 0 w 156"/>
                <a:gd name="T5" fmla="*/ 11 h 228"/>
                <a:gd name="T6" fmla="*/ 0 w 156"/>
                <a:gd name="T7" fmla="*/ 218 h 228"/>
                <a:gd name="T8" fmla="*/ 11 w 156"/>
                <a:gd name="T9" fmla="*/ 228 h 228"/>
                <a:gd name="T10" fmla="*/ 145 w 156"/>
                <a:gd name="T11" fmla="*/ 228 h 228"/>
                <a:gd name="T12" fmla="*/ 156 w 156"/>
                <a:gd name="T13" fmla="*/ 218 h 228"/>
                <a:gd name="T14" fmla="*/ 156 w 156"/>
                <a:gd name="T15" fmla="*/ 11 h 228"/>
                <a:gd name="T16" fmla="*/ 145 w 156"/>
                <a:gd name="T17" fmla="*/ 0 h 228"/>
                <a:gd name="T18" fmla="*/ 146 w 156"/>
                <a:gd name="T19" fmla="*/ 135 h 228"/>
                <a:gd name="T20" fmla="*/ 146 w 156"/>
                <a:gd name="T21" fmla="*/ 137 h 228"/>
                <a:gd name="T22" fmla="*/ 10 w 156"/>
                <a:gd name="T23" fmla="*/ 137 h 228"/>
                <a:gd name="T24" fmla="*/ 10 w 156"/>
                <a:gd name="T25" fmla="*/ 135 h 228"/>
                <a:gd name="T26" fmla="*/ 95 w 156"/>
                <a:gd name="T27" fmla="*/ 135 h 228"/>
                <a:gd name="T28" fmla="*/ 95 w 156"/>
                <a:gd name="T29" fmla="*/ 130 h 228"/>
                <a:gd name="T30" fmla="*/ 146 w 156"/>
                <a:gd name="T31" fmla="*/ 130 h 228"/>
                <a:gd name="T32" fmla="*/ 146 w 156"/>
                <a:gd name="T33" fmla="*/ 135 h 228"/>
                <a:gd name="T34" fmla="*/ 146 w 156"/>
                <a:gd name="T35" fmla="*/ 103 h 228"/>
                <a:gd name="T36" fmla="*/ 146 w 156"/>
                <a:gd name="T37" fmla="*/ 105 h 228"/>
                <a:gd name="T38" fmla="*/ 10 w 156"/>
                <a:gd name="T39" fmla="*/ 105 h 228"/>
                <a:gd name="T40" fmla="*/ 10 w 156"/>
                <a:gd name="T41" fmla="*/ 103 h 228"/>
                <a:gd name="T42" fmla="*/ 95 w 156"/>
                <a:gd name="T43" fmla="*/ 103 h 228"/>
                <a:gd name="T44" fmla="*/ 95 w 156"/>
                <a:gd name="T45" fmla="*/ 98 h 228"/>
                <a:gd name="T46" fmla="*/ 146 w 156"/>
                <a:gd name="T47" fmla="*/ 98 h 228"/>
                <a:gd name="T48" fmla="*/ 146 w 156"/>
                <a:gd name="T49" fmla="*/ 103 h 228"/>
                <a:gd name="T50" fmla="*/ 146 w 156"/>
                <a:gd name="T51" fmla="*/ 72 h 228"/>
                <a:gd name="T52" fmla="*/ 146 w 156"/>
                <a:gd name="T53" fmla="*/ 73 h 228"/>
                <a:gd name="T54" fmla="*/ 10 w 156"/>
                <a:gd name="T55" fmla="*/ 73 h 228"/>
                <a:gd name="T56" fmla="*/ 10 w 156"/>
                <a:gd name="T57" fmla="*/ 72 h 228"/>
                <a:gd name="T58" fmla="*/ 95 w 156"/>
                <a:gd name="T59" fmla="*/ 72 h 228"/>
                <a:gd name="T60" fmla="*/ 95 w 156"/>
                <a:gd name="T61" fmla="*/ 67 h 228"/>
                <a:gd name="T62" fmla="*/ 146 w 156"/>
                <a:gd name="T63" fmla="*/ 67 h 228"/>
                <a:gd name="T64" fmla="*/ 146 w 156"/>
                <a:gd name="T65" fmla="*/ 72 h 228"/>
                <a:gd name="T66" fmla="*/ 146 w 156"/>
                <a:gd name="T67" fmla="*/ 40 h 228"/>
                <a:gd name="T68" fmla="*/ 146 w 156"/>
                <a:gd name="T69" fmla="*/ 42 h 228"/>
                <a:gd name="T70" fmla="*/ 10 w 156"/>
                <a:gd name="T71" fmla="*/ 42 h 228"/>
                <a:gd name="T72" fmla="*/ 10 w 156"/>
                <a:gd name="T73" fmla="*/ 40 h 228"/>
                <a:gd name="T74" fmla="*/ 95 w 156"/>
                <a:gd name="T75" fmla="*/ 40 h 228"/>
                <a:gd name="T76" fmla="*/ 95 w 156"/>
                <a:gd name="T77" fmla="*/ 35 h 228"/>
                <a:gd name="T78" fmla="*/ 146 w 156"/>
                <a:gd name="T79" fmla="*/ 35 h 228"/>
                <a:gd name="T80" fmla="*/ 146 w 156"/>
                <a:gd name="T81" fmla="*/ 4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228">
                  <a:moveTo>
                    <a:pt x="145" y="0"/>
                  </a:moveTo>
                  <a:cubicBezTo>
                    <a:pt x="11" y="0"/>
                    <a:pt x="11" y="0"/>
                    <a:pt x="11" y="0"/>
                  </a:cubicBezTo>
                  <a:cubicBezTo>
                    <a:pt x="5" y="0"/>
                    <a:pt x="0" y="5"/>
                    <a:pt x="0" y="11"/>
                  </a:cubicBezTo>
                  <a:cubicBezTo>
                    <a:pt x="0" y="218"/>
                    <a:pt x="0" y="218"/>
                    <a:pt x="0" y="218"/>
                  </a:cubicBezTo>
                  <a:cubicBezTo>
                    <a:pt x="0" y="224"/>
                    <a:pt x="5" y="228"/>
                    <a:pt x="11" y="228"/>
                  </a:cubicBezTo>
                  <a:cubicBezTo>
                    <a:pt x="145" y="228"/>
                    <a:pt x="145" y="228"/>
                    <a:pt x="145" y="228"/>
                  </a:cubicBezTo>
                  <a:cubicBezTo>
                    <a:pt x="151" y="228"/>
                    <a:pt x="156" y="224"/>
                    <a:pt x="156" y="218"/>
                  </a:cubicBezTo>
                  <a:cubicBezTo>
                    <a:pt x="156" y="11"/>
                    <a:pt x="156" y="11"/>
                    <a:pt x="156" y="11"/>
                  </a:cubicBezTo>
                  <a:cubicBezTo>
                    <a:pt x="156" y="5"/>
                    <a:pt x="151" y="0"/>
                    <a:pt x="145" y="0"/>
                  </a:cubicBezTo>
                  <a:close/>
                  <a:moveTo>
                    <a:pt x="146" y="135"/>
                  </a:moveTo>
                  <a:cubicBezTo>
                    <a:pt x="146" y="137"/>
                    <a:pt x="146" y="137"/>
                    <a:pt x="146" y="137"/>
                  </a:cubicBezTo>
                  <a:cubicBezTo>
                    <a:pt x="10" y="137"/>
                    <a:pt x="10" y="137"/>
                    <a:pt x="10" y="137"/>
                  </a:cubicBezTo>
                  <a:cubicBezTo>
                    <a:pt x="10" y="135"/>
                    <a:pt x="10" y="135"/>
                    <a:pt x="10" y="135"/>
                  </a:cubicBezTo>
                  <a:cubicBezTo>
                    <a:pt x="95" y="135"/>
                    <a:pt x="95" y="135"/>
                    <a:pt x="95" y="135"/>
                  </a:cubicBezTo>
                  <a:cubicBezTo>
                    <a:pt x="95" y="130"/>
                    <a:pt x="95" y="130"/>
                    <a:pt x="95" y="130"/>
                  </a:cubicBezTo>
                  <a:cubicBezTo>
                    <a:pt x="146" y="130"/>
                    <a:pt x="146" y="130"/>
                    <a:pt x="146" y="130"/>
                  </a:cubicBezTo>
                  <a:lnTo>
                    <a:pt x="146" y="135"/>
                  </a:lnTo>
                  <a:close/>
                  <a:moveTo>
                    <a:pt x="146" y="103"/>
                  </a:moveTo>
                  <a:cubicBezTo>
                    <a:pt x="146" y="105"/>
                    <a:pt x="146" y="105"/>
                    <a:pt x="146" y="105"/>
                  </a:cubicBezTo>
                  <a:cubicBezTo>
                    <a:pt x="10" y="105"/>
                    <a:pt x="10" y="105"/>
                    <a:pt x="10" y="105"/>
                  </a:cubicBezTo>
                  <a:cubicBezTo>
                    <a:pt x="10" y="103"/>
                    <a:pt x="10" y="103"/>
                    <a:pt x="10" y="103"/>
                  </a:cubicBezTo>
                  <a:cubicBezTo>
                    <a:pt x="95" y="103"/>
                    <a:pt x="95" y="103"/>
                    <a:pt x="95" y="103"/>
                  </a:cubicBezTo>
                  <a:cubicBezTo>
                    <a:pt x="95" y="98"/>
                    <a:pt x="95" y="98"/>
                    <a:pt x="95" y="98"/>
                  </a:cubicBezTo>
                  <a:cubicBezTo>
                    <a:pt x="146" y="98"/>
                    <a:pt x="146" y="98"/>
                    <a:pt x="146" y="98"/>
                  </a:cubicBezTo>
                  <a:lnTo>
                    <a:pt x="146" y="103"/>
                  </a:lnTo>
                  <a:close/>
                  <a:moveTo>
                    <a:pt x="146" y="72"/>
                  </a:moveTo>
                  <a:cubicBezTo>
                    <a:pt x="146" y="73"/>
                    <a:pt x="146" y="73"/>
                    <a:pt x="146" y="73"/>
                  </a:cubicBezTo>
                  <a:cubicBezTo>
                    <a:pt x="10" y="73"/>
                    <a:pt x="10" y="73"/>
                    <a:pt x="10" y="73"/>
                  </a:cubicBezTo>
                  <a:cubicBezTo>
                    <a:pt x="10" y="72"/>
                    <a:pt x="10" y="72"/>
                    <a:pt x="10" y="72"/>
                  </a:cubicBezTo>
                  <a:cubicBezTo>
                    <a:pt x="95" y="72"/>
                    <a:pt x="95" y="72"/>
                    <a:pt x="95" y="72"/>
                  </a:cubicBezTo>
                  <a:cubicBezTo>
                    <a:pt x="95" y="67"/>
                    <a:pt x="95" y="67"/>
                    <a:pt x="95" y="67"/>
                  </a:cubicBezTo>
                  <a:cubicBezTo>
                    <a:pt x="146" y="67"/>
                    <a:pt x="146" y="67"/>
                    <a:pt x="146" y="67"/>
                  </a:cubicBezTo>
                  <a:lnTo>
                    <a:pt x="146" y="72"/>
                  </a:lnTo>
                  <a:close/>
                  <a:moveTo>
                    <a:pt x="146" y="40"/>
                  </a:moveTo>
                  <a:cubicBezTo>
                    <a:pt x="146" y="42"/>
                    <a:pt x="146" y="42"/>
                    <a:pt x="146" y="42"/>
                  </a:cubicBezTo>
                  <a:cubicBezTo>
                    <a:pt x="10" y="42"/>
                    <a:pt x="10" y="42"/>
                    <a:pt x="10" y="42"/>
                  </a:cubicBezTo>
                  <a:cubicBezTo>
                    <a:pt x="10" y="40"/>
                    <a:pt x="10" y="40"/>
                    <a:pt x="10" y="40"/>
                  </a:cubicBezTo>
                  <a:cubicBezTo>
                    <a:pt x="95" y="40"/>
                    <a:pt x="95" y="40"/>
                    <a:pt x="95" y="40"/>
                  </a:cubicBezTo>
                  <a:cubicBezTo>
                    <a:pt x="95" y="35"/>
                    <a:pt x="95" y="35"/>
                    <a:pt x="95" y="35"/>
                  </a:cubicBezTo>
                  <a:cubicBezTo>
                    <a:pt x="146" y="35"/>
                    <a:pt x="146" y="35"/>
                    <a:pt x="146" y="35"/>
                  </a:cubicBezTo>
                  <a:lnTo>
                    <a:pt x="146" y="40"/>
                  </a:lnTo>
                  <a:close/>
                </a:path>
              </a:pathLst>
            </a:custGeom>
            <a:solidFill>
              <a:srgbClr val="FFFFFF"/>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6" name="Rectangle 25"/>
          <p:cNvSpPr/>
          <p:nvPr/>
        </p:nvSpPr>
        <p:spPr>
          <a:xfrm>
            <a:off x="5638800" y="2606738"/>
            <a:ext cx="1494352" cy="307393"/>
          </a:xfrm>
          <a:prstGeom prst="rect">
            <a:avLst/>
          </a:prstGeom>
        </p:spPr>
        <p:txBody>
          <a:bodyPr wrap="square" lIns="91060" tIns="45530" rIns="91060" bIns="4553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EF4F1"/>
                </a:solidFill>
                <a:effectLst/>
                <a:uLnTx/>
                <a:uFillTx/>
              </a:rPr>
              <a:t>Policies</a:t>
            </a:r>
            <a:endParaRPr kumimoji="0" lang="en-US" sz="1400" b="0" i="0" u="none" strike="noStrike" kern="0" cap="none" spc="0" normalizeH="0" baseline="0" noProof="0" dirty="0">
              <a:ln>
                <a:noFill/>
              </a:ln>
              <a:solidFill>
                <a:srgbClr val="6EF4F1"/>
              </a:solidFill>
              <a:effectLst/>
              <a:uLnTx/>
              <a:uFillTx/>
            </a:endParaRPr>
          </a:p>
        </p:txBody>
      </p:sp>
      <p:grpSp>
        <p:nvGrpSpPr>
          <p:cNvPr id="27" name="Group 26"/>
          <p:cNvGrpSpPr/>
          <p:nvPr/>
        </p:nvGrpSpPr>
        <p:grpSpPr>
          <a:xfrm>
            <a:off x="6099585" y="2952018"/>
            <a:ext cx="572782" cy="572782"/>
            <a:chOff x="11309405" y="1993064"/>
            <a:chExt cx="746650" cy="746650"/>
          </a:xfrm>
        </p:grpSpPr>
        <p:sp>
          <p:nvSpPr>
            <p:cNvPr id="28" name="Oval 27"/>
            <p:cNvSpPr/>
            <p:nvPr/>
          </p:nvSpPr>
          <p:spPr>
            <a:xfrm>
              <a:off x="11309405" y="1993064"/>
              <a:ext cx="746650" cy="746650"/>
            </a:xfrm>
            <a:prstGeom prst="ellipse">
              <a:avLst/>
            </a:prstGeom>
            <a:gradFill flip="none" rotWithShape="1">
              <a:gsLst>
                <a:gs pos="1000">
                  <a:srgbClr val="3CBBB9">
                    <a:alpha val="20000"/>
                  </a:srgbClr>
                </a:gs>
                <a:gs pos="100000">
                  <a:srgbClr val="3CBBB9"/>
                </a:gs>
              </a:gsLst>
              <a:lin ang="13500000" scaled="1"/>
              <a:tileRect/>
            </a:gradFill>
            <a:ln w="9525" cap="flat" cmpd="sng" algn="ctr">
              <a:solidFill>
                <a:srgbClr val="3CBBB9">
                  <a:lumMod val="40000"/>
                  <a:lumOff val="60000"/>
                  <a:alpha val="47000"/>
                </a:srgb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sp>
          <p:nvSpPr>
            <p:cNvPr id="29" name="Freeform 24"/>
            <p:cNvSpPr>
              <a:spLocks noEditPoints="1"/>
            </p:cNvSpPr>
            <p:nvPr/>
          </p:nvSpPr>
          <p:spPr bwMode="auto">
            <a:xfrm>
              <a:off x="11483871" y="2163319"/>
              <a:ext cx="417094" cy="412923"/>
            </a:xfrm>
            <a:custGeom>
              <a:avLst/>
              <a:gdLst/>
              <a:ahLst/>
              <a:cxnLst>
                <a:cxn ang="0">
                  <a:pos x="1329" y="160"/>
                </a:cxn>
                <a:cxn ang="0">
                  <a:pos x="1045" y="28"/>
                </a:cxn>
                <a:cxn ang="0">
                  <a:pos x="220" y="282"/>
                </a:cxn>
                <a:cxn ang="0">
                  <a:pos x="47" y="592"/>
                </a:cxn>
                <a:cxn ang="0">
                  <a:pos x="350" y="1503"/>
                </a:cxn>
                <a:cxn ang="0">
                  <a:pos x="600" y="1628"/>
                </a:cxn>
                <a:cxn ang="0">
                  <a:pos x="1236" y="1564"/>
                </a:cxn>
                <a:cxn ang="0">
                  <a:pos x="1647" y="1034"/>
                </a:cxn>
                <a:cxn ang="0">
                  <a:pos x="1514" y="463"/>
                </a:cxn>
                <a:cxn ang="0">
                  <a:pos x="1456" y="368"/>
                </a:cxn>
                <a:cxn ang="0">
                  <a:pos x="1198" y="647"/>
                </a:cxn>
                <a:cxn ang="0">
                  <a:pos x="1422" y="844"/>
                </a:cxn>
                <a:cxn ang="0">
                  <a:pos x="881" y="266"/>
                </a:cxn>
                <a:cxn ang="0">
                  <a:pos x="759" y="476"/>
                </a:cxn>
                <a:cxn ang="0">
                  <a:pos x="489" y="721"/>
                </a:cxn>
                <a:cxn ang="0">
                  <a:pos x="572" y="354"/>
                </a:cxn>
                <a:cxn ang="0">
                  <a:pos x="865" y="622"/>
                </a:cxn>
                <a:cxn ang="0">
                  <a:pos x="940" y="645"/>
                </a:cxn>
                <a:cxn ang="0">
                  <a:pos x="857" y="918"/>
                </a:cxn>
                <a:cxn ang="0">
                  <a:pos x="1196" y="566"/>
                </a:cxn>
                <a:cxn ang="0">
                  <a:pos x="1352" y="417"/>
                </a:cxn>
                <a:cxn ang="0">
                  <a:pos x="1342" y="451"/>
                </a:cxn>
                <a:cxn ang="0">
                  <a:pos x="1302" y="250"/>
                </a:cxn>
                <a:cxn ang="0">
                  <a:pos x="1098" y="127"/>
                </a:cxn>
                <a:cxn ang="0">
                  <a:pos x="1110" y="581"/>
                </a:cxn>
                <a:cxn ang="0">
                  <a:pos x="1022" y="104"/>
                </a:cxn>
                <a:cxn ang="0">
                  <a:pos x="791" y="89"/>
                </a:cxn>
                <a:cxn ang="0">
                  <a:pos x="793" y="90"/>
                </a:cxn>
                <a:cxn ang="0">
                  <a:pos x="641" y="223"/>
                </a:cxn>
                <a:cxn ang="0">
                  <a:pos x="760" y="203"/>
                </a:cxn>
                <a:cxn ang="0">
                  <a:pos x="632" y="92"/>
                </a:cxn>
                <a:cxn ang="0">
                  <a:pos x="609" y="98"/>
                </a:cxn>
                <a:cxn ang="0">
                  <a:pos x="362" y="287"/>
                </a:cxn>
                <a:cxn ang="0">
                  <a:pos x="509" y="298"/>
                </a:cxn>
                <a:cxn ang="0">
                  <a:pos x="122" y="615"/>
                </a:cxn>
                <a:cxn ang="0">
                  <a:pos x="255" y="428"/>
                </a:cxn>
                <a:cxn ang="0">
                  <a:pos x="286" y="1340"/>
                </a:cxn>
                <a:cxn ang="0">
                  <a:pos x="310" y="1209"/>
                </a:cxn>
                <a:cxn ang="0">
                  <a:pos x="217" y="1006"/>
                </a:cxn>
                <a:cxn ang="0">
                  <a:pos x="295" y="588"/>
                </a:cxn>
                <a:cxn ang="0">
                  <a:pos x="348" y="1061"/>
                </a:cxn>
                <a:cxn ang="0">
                  <a:pos x="634" y="1382"/>
                </a:cxn>
                <a:cxn ang="0">
                  <a:pos x="436" y="1046"/>
                </a:cxn>
                <a:cxn ang="0">
                  <a:pos x="399" y="1176"/>
                </a:cxn>
                <a:cxn ang="0">
                  <a:pos x="990" y="1444"/>
                </a:cxn>
                <a:cxn ang="0">
                  <a:pos x="1108" y="1024"/>
                </a:cxn>
                <a:cxn ang="0">
                  <a:pos x="732" y="1329"/>
                </a:cxn>
                <a:cxn ang="0">
                  <a:pos x="1263" y="1407"/>
                </a:cxn>
                <a:cxn ang="0">
                  <a:pos x="1394" y="1262"/>
                </a:cxn>
                <a:cxn ang="0">
                  <a:pos x="1126" y="1296"/>
                </a:cxn>
                <a:cxn ang="0">
                  <a:pos x="1395" y="1260"/>
                </a:cxn>
                <a:cxn ang="0">
                  <a:pos x="1417" y="475"/>
                </a:cxn>
                <a:cxn ang="0">
                  <a:pos x="1515" y="736"/>
                </a:cxn>
                <a:cxn ang="0">
                  <a:pos x="1552" y="1078"/>
                </a:cxn>
                <a:cxn ang="0">
                  <a:pos x="1497" y="1170"/>
                </a:cxn>
                <a:cxn ang="0">
                  <a:pos x="1561" y="1051"/>
                </a:cxn>
              </a:cxnLst>
              <a:rect l="0" t="0" r="r" b="b"/>
              <a:pathLst>
                <a:path w="1678" h="1666">
                  <a:moveTo>
                    <a:pt x="1621" y="547"/>
                  </a:moveTo>
                  <a:cubicBezTo>
                    <a:pt x="1570" y="408"/>
                    <a:pt x="1481" y="283"/>
                    <a:pt x="1364" y="187"/>
                  </a:cubicBezTo>
                  <a:cubicBezTo>
                    <a:pt x="1359" y="184"/>
                    <a:pt x="1355" y="180"/>
                    <a:pt x="1350" y="176"/>
                  </a:cubicBezTo>
                  <a:cubicBezTo>
                    <a:pt x="1343" y="171"/>
                    <a:pt x="1336" y="166"/>
                    <a:pt x="1329" y="160"/>
                  </a:cubicBezTo>
                  <a:cubicBezTo>
                    <a:pt x="1267" y="115"/>
                    <a:pt x="1197" y="78"/>
                    <a:pt x="1121" y="51"/>
                  </a:cubicBezTo>
                  <a:cubicBezTo>
                    <a:pt x="1118" y="50"/>
                    <a:pt x="1115" y="49"/>
                    <a:pt x="1112" y="48"/>
                  </a:cubicBezTo>
                  <a:cubicBezTo>
                    <a:pt x="1102" y="44"/>
                    <a:pt x="1092" y="41"/>
                    <a:pt x="1082" y="38"/>
                  </a:cubicBezTo>
                  <a:cubicBezTo>
                    <a:pt x="1070" y="35"/>
                    <a:pt x="1058" y="31"/>
                    <a:pt x="1045" y="28"/>
                  </a:cubicBezTo>
                  <a:cubicBezTo>
                    <a:pt x="967" y="8"/>
                    <a:pt x="888" y="0"/>
                    <a:pt x="811" y="3"/>
                  </a:cubicBezTo>
                  <a:cubicBezTo>
                    <a:pt x="802" y="3"/>
                    <a:pt x="793" y="4"/>
                    <a:pt x="785" y="4"/>
                  </a:cubicBezTo>
                  <a:cubicBezTo>
                    <a:pt x="628" y="15"/>
                    <a:pt x="478" y="70"/>
                    <a:pt x="353" y="161"/>
                  </a:cubicBezTo>
                  <a:cubicBezTo>
                    <a:pt x="305" y="196"/>
                    <a:pt x="260" y="237"/>
                    <a:pt x="220" y="282"/>
                  </a:cubicBezTo>
                  <a:cubicBezTo>
                    <a:pt x="180" y="327"/>
                    <a:pt x="145" y="377"/>
                    <a:pt x="115" y="431"/>
                  </a:cubicBezTo>
                  <a:cubicBezTo>
                    <a:pt x="93" y="470"/>
                    <a:pt x="74" y="512"/>
                    <a:pt x="59" y="556"/>
                  </a:cubicBezTo>
                  <a:cubicBezTo>
                    <a:pt x="58" y="558"/>
                    <a:pt x="57" y="560"/>
                    <a:pt x="56" y="563"/>
                  </a:cubicBezTo>
                  <a:cubicBezTo>
                    <a:pt x="53" y="572"/>
                    <a:pt x="50" y="582"/>
                    <a:pt x="47" y="592"/>
                  </a:cubicBezTo>
                  <a:cubicBezTo>
                    <a:pt x="2" y="738"/>
                    <a:pt x="0" y="888"/>
                    <a:pt x="34" y="1028"/>
                  </a:cubicBezTo>
                  <a:cubicBezTo>
                    <a:pt x="51" y="1096"/>
                    <a:pt x="76" y="1162"/>
                    <a:pt x="109" y="1224"/>
                  </a:cubicBezTo>
                  <a:cubicBezTo>
                    <a:pt x="151" y="1304"/>
                    <a:pt x="208" y="1378"/>
                    <a:pt x="275" y="1441"/>
                  </a:cubicBezTo>
                  <a:cubicBezTo>
                    <a:pt x="299" y="1463"/>
                    <a:pt x="324" y="1484"/>
                    <a:pt x="350" y="1503"/>
                  </a:cubicBezTo>
                  <a:cubicBezTo>
                    <a:pt x="414" y="1549"/>
                    <a:pt x="485" y="1588"/>
                    <a:pt x="563" y="1615"/>
                  </a:cubicBezTo>
                  <a:cubicBezTo>
                    <a:pt x="566" y="1616"/>
                    <a:pt x="568" y="1617"/>
                    <a:pt x="571" y="1618"/>
                  </a:cubicBezTo>
                  <a:cubicBezTo>
                    <a:pt x="580" y="1621"/>
                    <a:pt x="590" y="1625"/>
                    <a:pt x="599" y="1627"/>
                  </a:cubicBezTo>
                  <a:cubicBezTo>
                    <a:pt x="600" y="1628"/>
                    <a:pt x="600" y="1628"/>
                    <a:pt x="600" y="1628"/>
                  </a:cubicBezTo>
                  <a:cubicBezTo>
                    <a:pt x="613" y="1632"/>
                    <a:pt x="626" y="1635"/>
                    <a:pt x="638" y="1638"/>
                  </a:cubicBezTo>
                  <a:cubicBezTo>
                    <a:pt x="719" y="1659"/>
                    <a:pt x="800" y="1666"/>
                    <a:pt x="879" y="1663"/>
                  </a:cubicBezTo>
                  <a:cubicBezTo>
                    <a:pt x="912" y="1661"/>
                    <a:pt x="944" y="1658"/>
                    <a:pt x="976" y="1653"/>
                  </a:cubicBezTo>
                  <a:cubicBezTo>
                    <a:pt x="1067" y="1638"/>
                    <a:pt x="1155" y="1607"/>
                    <a:pt x="1236" y="1564"/>
                  </a:cubicBezTo>
                  <a:cubicBezTo>
                    <a:pt x="1298" y="1531"/>
                    <a:pt x="1355" y="1489"/>
                    <a:pt x="1407" y="1441"/>
                  </a:cubicBezTo>
                  <a:cubicBezTo>
                    <a:pt x="1504" y="1352"/>
                    <a:pt x="1581" y="1237"/>
                    <a:pt x="1627" y="1103"/>
                  </a:cubicBezTo>
                  <a:cubicBezTo>
                    <a:pt x="1630" y="1094"/>
                    <a:pt x="1633" y="1084"/>
                    <a:pt x="1636" y="1074"/>
                  </a:cubicBezTo>
                  <a:cubicBezTo>
                    <a:pt x="1640" y="1061"/>
                    <a:pt x="1644" y="1047"/>
                    <a:pt x="1647" y="1034"/>
                  </a:cubicBezTo>
                  <a:cubicBezTo>
                    <a:pt x="1659" y="985"/>
                    <a:pt x="1667" y="936"/>
                    <a:pt x="1670" y="887"/>
                  </a:cubicBezTo>
                  <a:cubicBezTo>
                    <a:pt x="1678" y="770"/>
                    <a:pt x="1660" y="654"/>
                    <a:pt x="1621" y="547"/>
                  </a:cubicBezTo>
                  <a:close/>
                  <a:moveTo>
                    <a:pt x="1456" y="368"/>
                  </a:moveTo>
                  <a:cubicBezTo>
                    <a:pt x="1480" y="399"/>
                    <a:pt x="1499" y="431"/>
                    <a:pt x="1514" y="463"/>
                  </a:cubicBezTo>
                  <a:cubicBezTo>
                    <a:pt x="1496" y="443"/>
                    <a:pt x="1478" y="423"/>
                    <a:pt x="1459" y="405"/>
                  </a:cubicBezTo>
                  <a:cubicBezTo>
                    <a:pt x="1451" y="393"/>
                    <a:pt x="1442" y="381"/>
                    <a:pt x="1433" y="370"/>
                  </a:cubicBezTo>
                  <a:cubicBezTo>
                    <a:pt x="1432" y="358"/>
                    <a:pt x="1430" y="346"/>
                    <a:pt x="1428" y="334"/>
                  </a:cubicBezTo>
                  <a:cubicBezTo>
                    <a:pt x="1438" y="345"/>
                    <a:pt x="1448" y="356"/>
                    <a:pt x="1456" y="368"/>
                  </a:cubicBezTo>
                  <a:close/>
                  <a:moveTo>
                    <a:pt x="1422" y="844"/>
                  </a:moveTo>
                  <a:cubicBezTo>
                    <a:pt x="1381" y="876"/>
                    <a:pt x="1330" y="901"/>
                    <a:pt x="1271" y="919"/>
                  </a:cubicBezTo>
                  <a:cubicBezTo>
                    <a:pt x="1248" y="926"/>
                    <a:pt x="1223" y="931"/>
                    <a:pt x="1198" y="936"/>
                  </a:cubicBezTo>
                  <a:cubicBezTo>
                    <a:pt x="1207" y="836"/>
                    <a:pt x="1207" y="739"/>
                    <a:pt x="1198" y="647"/>
                  </a:cubicBezTo>
                  <a:cubicBezTo>
                    <a:pt x="1205" y="646"/>
                    <a:pt x="1212" y="644"/>
                    <a:pt x="1218" y="642"/>
                  </a:cubicBezTo>
                  <a:cubicBezTo>
                    <a:pt x="1261" y="629"/>
                    <a:pt x="1300" y="610"/>
                    <a:pt x="1333" y="584"/>
                  </a:cubicBezTo>
                  <a:cubicBezTo>
                    <a:pt x="1343" y="601"/>
                    <a:pt x="1351" y="619"/>
                    <a:pt x="1359" y="637"/>
                  </a:cubicBezTo>
                  <a:cubicBezTo>
                    <a:pt x="1389" y="702"/>
                    <a:pt x="1410" y="772"/>
                    <a:pt x="1422" y="844"/>
                  </a:cubicBezTo>
                  <a:close/>
                  <a:moveTo>
                    <a:pt x="702" y="422"/>
                  </a:moveTo>
                  <a:cubicBezTo>
                    <a:pt x="697" y="416"/>
                    <a:pt x="692" y="410"/>
                    <a:pt x="688" y="405"/>
                  </a:cubicBezTo>
                  <a:cubicBezTo>
                    <a:pt x="667" y="377"/>
                    <a:pt x="652" y="348"/>
                    <a:pt x="644" y="320"/>
                  </a:cubicBezTo>
                  <a:cubicBezTo>
                    <a:pt x="720" y="289"/>
                    <a:pt x="800" y="271"/>
                    <a:pt x="881" y="266"/>
                  </a:cubicBezTo>
                  <a:cubicBezTo>
                    <a:pt x="819" y="308"/>
                    <a:pt x="759" y="360"/>
                    <a:pt x="702" y="422"/>
                  </a:cubicBezTo>
                  <a:close/>
                  <a:moveTo>
                    <a:pt x="960" y="310"/>
                  </a:moveTo>
                  <a:cubicBezTo>
                    <a:pt x="888" y="547"/>
                    <a:pt x="888" y="547"/>
                    <a:pt x="888" y="547"/>
                  </a:cubicBezTo>
                  <a:cubicBezTo>
                    <a:pt x="839" y="528"/>
                    <a:pt x="796" y="504"/>
                    <a:pt x="759" y="476"/>
                  </a:cubicBezTo>
                  <a:cubicBezTo>
                    <a:pt x="784" y="449"/>
                    <a:pt x="809" y="425"/>
                    <a:pt x="834" y="403"/>
                  </a:cubicBezTo>
                  <a:cubicBezTo>
                    <a:pt x="875" y="366"/>
                    <a:pt x="917" y="335"/>
                    <a:pt x="960" y="310"/>
                  </a:cubicBezTo>
                  <a:close/>
                  <a:moveTo>
                    <a:pt x="650" y="481"/>
                  </a:moveTo>
                  <a:cubicBezTo>
                    <a:pt x="591" y="552"/>
                    <a:pt x="538" y="633"/>
                    <a:pt x="489" y="721"/>
                  </a:cubicBezTo>
                  <a:cubicBezTo>
                    <a:pt x="465" y="698"/>
                    <a:pt x="443" y="674"/>
                    <a:pt x="424" y="649"/>
                  </a:cubicBezTo>
                  <a:cubicBezTo>
                    <a:pt x="392" y="607"/>
                    <a:pt x="368" y="564"/>
                    <a:pt x="353" y="520"/>
                  </a:cubicBezTo>
                  <a:cubicBezTo>
                    <a:pt x="411" y="459"/>
                    <a:pt x="477" y="407"/>
                    <a:pt x="548" y="366"/>
                  </a:cubicBezTo>
                  <a:cubicBezTo>
                    <a:pt x="556" y="362"/>
                    <a:pt x="564" y="358"/>
                    <a:pt x="572" y="354"/>
                  </a:cubicBezTo>
                  <a:cubicBezTo>
                    <a:pt x="583" y="388"/>
                    <a:pt x="602" y="422"/>
                    <a:pt x="625" y="453"/>
                  </a:cubicBezTo>
                  <a:cubicBezTo>
                    <a:pt x="633" y="463"/>
                    <a:pt x="641" y="472"/>
                    <a:pt x="650" y="481"/>
                  </a:cubicBezTo>
                  <a:close/>
                  <a:moveTo>
                    <a:pt x="708" y="535"/>
                  </a:moveTo>
                  <a:cubicBezTo>
                    <a:pt x="752" y="570"/>
                    <a:pt x="805" y="600"/>
                    <a:pt x="865" y="622"/>
                  </a:cubicBezTo>
                  <a:cubicBezTo>
                    <a:pt x="782" y="895"/>
                    <a:pt x="782" y="895"/>
                    <a:pt x="782" y="895"/>
                  </a:cubicBezTo>
                  <a:cubicBezTo>
                    <a:pt x="694" y="865"/>
                    <a:pt x="616" y="822"/>
                    <a:pt x="551" y="773"/>
                  </a:cubicBezTo>
                  <a:cubicBezTo>
                    <a:pt x="598" y="685"/>
                    <a:pt x="651" y="605"/>
                    <a:pt x="708" y="535"/>
                  </a:cubicBezTo>
                  <a:close/>
                  <a:moveTo>
                    <a:pt x="940" y="645"/>
                  </a:moveTo>
                  <a:cubicBezTo>
                    <a:pt x="1002" y="660"/>
                    <a:pt x="1063" y="664"/>
                    <a:pt x="1120" y="660"/>
                  </a:cubicBezTo>
                  <a:cubicBezTo>
                    <a:pt x="1121" y="668"/>
                    <a:pt x="1122" y="675"/>
                    <a:pt x="1122" y="683"/>
                  </a:cubicBezTo>
                  <a:cubicBezTo>
                    <a:pt x="1129" y="766"/>
                    <a:pt x="1127" y="854"/>
                    <a:pt x="1118" y="945"/>
                  </a:cubicBezTo>
                  <a:cubicBezTo>
                    <a:pt x="1036" y="950"/>
                    <a:pt x="947" y="941"/>
                    <a:pt x="857" y="918"/>
                  </a:cubicBezTo>
                  <a:lnTo>
                    <a:pt x="940" y="645"/>
                  </a:lnTo>
                  <a:close/>
                  <a:moveTo>
                    <a:pt x="1126" y="341"/>
                  </a:moveTo>
                  <a:cubicBezTo>
                    <a:pt x="1190" y="390"/>
                    <a:pt x="1246" y="449"/>
                    <a:pt x="1292" y="516"/>
                  </a:cubicBezTo>
                  <a:cubicBezTo>
                    <a:pt x="1267" y="538"/>
                    <a:pt x="1234" y="555"/>
                    <a:pt x="1196" y="566"/>
                  </a:cubicBezTo>
                  <a:cubicBezTo>
                    <a:pt x="1193" y="567"/>
                    <a:pt x="1191" y="568"/>
                    <a:pt x="1188" y="568"/>
                  </a:cubicBezTo>
                  <a:cubicBezTo>
                    <a:pt x="1184" y="544"/>
                    <a:pt x="1179" y="519"/>
                    <a:pt x="1174" y="495"/>
                  </a:cubicBezTo>
                  <a:cubicBezTo>
                    <a:pt x="1162" y="441"/>
                    <a:pt x="1145" y="389"/>
                    <a:pt x="1126" y="341"/>
                  </a:cubicBezTo>
                  <a:close/>
                  <a:moveTo>
                    <a:pt x="1352" y="417"/>
                  </a:moveTo>
                  <a:cubicBezTo>
                    <a:pt x="1351" y="423"/>
                    <a:pt x="1350" y="429"/>
                    <a:pt x="1348" y="434"/>
                  </a:cubicBezTo>
                  <a:cubicBezTo>
                    <a:pt x="1348" y="435"/>
                    <a:pt x="1347" y="437"/>
                    <a:pt x="1347" y="438"/>
                  </a:cubicBezTo>
                  <a:cubicBezTo>
                    <a:pt x="1347" y="439"/>
                    <a:pt x="1346" y="441"/>
                    <a:pt x="1345" y="442"/>
                  </a:cubicBezTo>
                  <a:cubicBezTo>
                    <a:pt x="1344" y="445"/>
                    <a:pt x="1343" y="448"/>
                    <a:pt x="1342" y="451"/>
                  </a:cubicBezTo>
                  <a:cubicBezTo>
                    <a:pt x="1318" y="417"/>
                    <a:pt x="1291" y="385"/>
                    <a:pt x="1262" y="356"/>
                  </a:cubicBezTo>
                  <a:cubicBezTo>
                    <a:pt x="1294" y="374"/>
                    <a:pt x="1324" y="394"/>
                    <a:pt x="1352" y="417"/>
                  </a:cubicBezTo>
                  <a:close/>
                  <a:moveTo>
                    <a:pt x="1297" y="243"/>
                  </a:moveTo>
                  <a:cubicBezTo>
                    <a:pt x="1299" y="245"/>
                    <a:pt x="1301" y="247"/>
                    <a:pt x="1302" y="250"/>
                  </a:cubicBezTo>
                  <a:cubicBezTo>
                    <a:pt x="1317" y="269"/>
                    <a:pt x="1329" y="289"/>
                    <a:pt x="1338" y="309"/>
                  </a:cubicBezTo>
                  <a:cubicBezTo>
                    <a:pt x="1291" y="279"/>
                    <a:pt x="1240" y="254"/>
                    <a:pt x="1186" y="234"/>
                  </a:cubicBezTo>
                  <a:cubicBezTo>
                    <a:pt x="1224" y="232"/>
                    <a:pt x="1261" y="235"/>
                    <a:pt x="1297" y="243"/>
                  </a:cubicBezTo>
                  <a:close/>
                  <a:moveTo>
                    <a:pt x="1098" y="127"/>
                  </a:moveTo>
                  <a:cubicBezTo>
                    <a:pt x="1122" y="136"/>
                    <a:pt x="1146" y="146"/>
                    <a:pt x="1169" y="157"/>
                  </a:cubicBezTo>
                  <a:cubicBezTo>
                    <a:pt x="1141" y="159"/>
                    <a:pt x="1112" y="164"/>
                    <a:pt x="1084" y="172"/>
                  </a:cubicBezTo>
                  <a:lnTo>
                    <a:pt x="1098" y="127"/>
                  </a:lnTo>
                  <a:close/>
                  <a:moveTo>
                    <a:pt x="1110" y="581"/>
                  </a:moveTo>
                  <a:cubicBezTo>
                    <a:pt x="1064" y="585"/>
                    <a:pt x="1014" y="581"/>
                    <a:pt x="963" y="570"/>
                  </a:cubicBezTo>
                  <a:cubicBezTo>
                    <a:pt x="1035" y="332"/>
                    <a:pt x="1035" y="332"/>
                    <a:pt x="1035" y="332"/>
                  </a:cubicBezTo>
                  <a:cubicBezTo>
                    <a:pt x="1070" y="404"/>
                    <a:pt x="1095" y="488"/>
                    <a:pt x="1110" y="581"/>
                  </a:cubicBezTo>
                  <a:close/>
                  <a:moveTo>
                    <a:pt x="1022" y="104"/>
                  </a:moveTo>
                  <a:cubicBezTo>
                    <a:pt x="1009" y="148"/>
                    <a:pt x="1009" y="148"/>
                    <a:pt x="1009" y="148"/>
                  </a:cubicBezTo>
                  <a:cubicBezTo>
                    <a:pt x="990" y="127"/>
                    <a:pt x="969" y="107"/>
                    <a:pt x="947" y="89"/>
                  </a:cubicBezTo>
                  <a:cubicBezTo>
                    <a:pt x="972" y="93"/>
                    <a:pt x="997" y="97"/>
                    <a:pt x="1022" y="104"/>
                  </a:cubicBezTo>
                  <a:close/>
                  <a:moveTo>
                    <a:pt x="791" y="89"/>
                  </a:moveTo>
                  <a:cubicBezTo>
                    <a:pt x="792" y="90"/>
                    <a:pt x="792" y="90"/>
                    <a:pt x="793" y="90"/>
                  </a:cubicBezTo>
                  <a:cubicBezTo>
                    <a:pt x="793" y="89"/>
                    <a:pt x="793" y="89"/>
                    <a:pt x="793" y="89"/>
                  </a:cubicBezTo>
                  <a:cubicBezTo>
                    <a:pt x="793" y="89"/>
                    <a:pt x="793" y="89"/>
                    <a:pt x="793" y="89"/>
                  </a:cubicBezTo>
                  <a:cubicBezTo>
                    <a:pt x="793" y="90"/>
                    <a:pt x="793" y="90"/>
                    <a:pt x="793" y="90"/>
                  </a:cubicBezTo>
                  <a:cubicBezTo>
                    <a:pt x="827" y="103"/>
                    <a:pt x="860" y="121"/>
                    <a:pt x="889" y="144"/>
                  </a:cubicBezTo>
                  <a:cubicBezTo>
                    <a:pt x="833" y="130"/>
                    <a:pt x="776" y="123"/>
                    <a:pt x="720" y="122"/>
                  </a:cubicBezTo>
                  <a:cubicBezTo>
                    <a:pt x="741" y="109"/>
                    <a:pt x="764" y="98"/>
                    <a:pt x="791" y="89"/>
                  </a:cubicBezTo>
                  <a:close/>
                  <a:moveTo>
                    <a:pt x="641" y="223"/>
                  </a:moveTo>
                  <a:cubicBezTo>
                    <a:pt x="642" y="222"/>
                    <a:pt x="642" y="221"/>
                    <a:pt x="642" y="220"/>
                  </a:cubicBezTo>
                  <a:cubicBezTo>
                    <a:pt x="643" y="218"/>
                    <a:pt x="644" y="215"/>
                    <a:pt x="645" y="212"/>
                  </a:cubicBezTo>
                  <a:cubicBezTo>
                    <a:pt x="646" y="209"/>
                    <a:pt x="647" y="206"/>
                    <a:pt x="648" y="203"/>
                  </a:cubicBezTo>
                  <a:cubicBezTo>
                    <a:pt x="685" y="200"/>
                    <a:pt x="722" y="200"/>
                    <a:pt x="760" y="203"/>
                  </a:cubicBezTo>
                  <a:cubicBezTo>
                    <a:pt x="718" y="211"/>
                    <a:pt x="678" y="223"/>
                    <a:pt x="638" y="238"/>
                  </a:cubicBezTo>
                  <a:cubicBezTo>
                    <a:pt x="639" y="233"/>
                    <a:pt x="640" y="228"/>
                    <a:pt x="641" y="223"/>
                  </a:cubicBezTo>
                  <a:close/>
                  <a:moveTo>
                    <a:pt x="609" y="98"/>
                  </a:moveTo>
                  <a:cubicBezTo>
                    <a:pt x="616" y="96"/>
                    <a:pt x="624" y="94"/>
                    <a:pt x="632" y="92"/>
                  </a:cubicBezTo>
                  <a:cubicBezTo>
                    <a:pt x="623" y="100"/>
                    <a:pt x="615" y="109"/>
                    <a:pt x="608" y="119"/>
                  </a:cubicBezTo>
                  <a:cubicBezTo>
                    <a:pt x="593" y="124"/>
                    <a:pt x="578" y="129"/>
                    <a:pt x="564" y="135"/>
                  </a:cubicBezTo>
                  <a:cubicBezTo>
                    <a:pt x="538" y="140"/>
                    <a:pt x="512" y="146"/>
                    <a:pt x="487" y="153"/>
                  </a:cubicBezTo>
                  <a:cubicBezTo>
                    <a:pt x="522" y="130"/>
                    <a:pt x="563" y="112"/>
                    <a:pt x="609" y="98"/>
                  </a:cubicBezTo>
                  <a:close/>
                  <a:moveTo>
                    <a:pt x="335" y="377"/>
                  </a:moveTo>
                  <a:cubicBezTo>
                    <a:pt x="337" y="361"/>
                    <a:pt x="341" y="344"/>
                    <a:pt x="345" y="328"/>
                  </a:cubicBezTo>
                  <a:cubicBezTo>
                    <a:pt x="347" y="323"/>
                    <a:pt x="348" y="319"/>
                    <a:pt x="350" y="314"/>
                  </a:cubicBezTo>
                  <a:cubicBezTo>
                    <a:pt x="353" y="305"/>
                    <a:pt x="357" y="296"/>
                    <a:pt x="362" y="287"/>
                  </a:cubicBezTo>
                  <a:cubicBezTo>
                    <a:pt x="425" y="254"/>
                    <a:pt x="493" y="230"/>
                    <a:pt x="562" y="216"/>
                  </a:cubicBezTo>
                  <a:cubicBezTo>
                    <a:pt x="561" y="220"/>
                    <a:pt x="560" y="225"/>
                    <a:pt x="559" y="230"/>
                  </a:cubicBezTo>
                  <a:cubicBezTo>
                    <a:pt x="557" y="244"/>
                    <a:pt x="556" y="258"/>
                    <a:pt x="557" y="273"/>
                  </a:cubicBezTo>
                  <a:cubicBezTo>
                    <a:pt x="541" y="281"/>
                    <a:pt x="525" y="289"/>
                    <a:pt x="509" y="298"/>
                  </a:cubicBezTo>
                  <a:cubicBezTo>
                    <a:pt x="447" y="333"/>
                    <a:pt x="388" y="377"/>
                    <a:pt x="334" y="428"/>
                  </a:cubicBezTo>
                  <a:cubicBezTo>
                    <a:pt x="333" y="411"/>
                    <a:pt x="333" y="394"/>
                    <a:pt x="335" y="377"/>
                  </a:cubicBezTo>
                  <a:close/>
                  <a:moveTo>
                    <a:pt x="122" y="615"/>
                  </a:moveTo>
                  <a:cubicBezTo>
                    <a:pt x="122" y="615"/>
                    <a:pt x="122" y="615"/>
                    <a:pt x="122" y="615"/>
                  </a:cubicBezTo>
                  <a:cubicBezTo>
                    <a:pt x="122" y="615"/>
                    <a:pt x="123" y="614"/>
                    <a:pt x="123" y="614"/>
                  </a:cubicBezTo>
                  <a:cubicBezTo>
                    <a:pt x="125" y="605"/>
                    <a:pt x="128" y="597"/>
                    <a:pt x="131" y="588"/>
                  </a:cubicBezTo>
                  <a:cubicBezTo>
                    <a:pt x="160" y="502"/>
                    <a:pt x="204" y="425"/>
                    <a:pt x="258" y="359"/>
                  </a:cubicBezTo>
                  <a:cubicBezTo>
                    <a:pt x="255" y="382"/>
                    <a:pt x="254" y="405"/>
                    <a:pt x="255" y="428"/>
                  </a:cubicBezTo>
                  <a:cubicBezTo>
                    <a:pt x="256" y="452"/>
                    <a:pt x="260" y="476"/>
                    <a:pt x="265" y="500"/>
                  </a:cubicBezTo>
                  <a:cubicBezTo>
                    <a:pt x="202" y="573"/>
                    <a:pt x="150" y="658"/>
                    <a:pt x="109" y="751"/>
                  </a:cubicBezTo>
                  <a:cubicBezTo>
                    <a:pt x="105" y="705"/>
                    <a:pt x="109" y="659"/>
                    <a:pt x="122" y="615"/>
                  </a:cubicBezTo>
                  <a:close/>
                  <a:moveTo>
                    <a:pt x="286" y="1340"/>
                  </a:moveTo>
                  <a:cubicBezTo>
                    <a:pt x="204" y="1250"/>
                    <a:pt x="145" y="1141"/>
                    <a:pt x="114" y="1023"/>
                  </a:cubicBezTo>
                  <a:cubicBezTo>
                    <a:pt x="115" y="1015"/>
                    <a:pt x="116" y="1008"/>
                    <a:pt x="118" y="1001"/>
                  </a:cubicBezTo>
                  <a:cubicBezTo>
                    <a:pt x="129" y="1019"/>
                    <a:pt x="141" y="1036"/>
                    <a:pt x="155" y="1054"/>
                  </a:cubicBezTo>
                  <a:cubicBezTo>
                    <a:pt x="197" y="1109"/>
                    <a:pt x="250" y="1162"/>
                    <a:pt x="310" y="1209"/>
                  </a:cubicBezTo>
                  <a:cubicBezTo>
                    <a:pt x="300" y="1253"/>
                    <a:pt x="293" y="1297"/>
                    <a:pt x="286" y="1340"/>
                  </a:cubicBezTo>
                  <a:close/>
                  <a:moveTo>
                    <a:pt x="348" y="1061"/>
                  </a:moveTo>
                  <a:cubicBezTo>
                    <a:pt x="342" y="1082"/>
                    <a:pt x="336" y="1103"/>
                    <a:pt x="331" y="1124"/>
                  </a:cubicBezTo>
                  <a:cubicBezTo>
                    <a:pt x="287" y="1087"/>
                    <a:pt x="249" y="1047"/>
                    <a:pt x="217" y="1006"/>
                  </a:cubicBezTo>
                  <a:cubicBezTo>
                    <a:pt x="187" y="966"/>
                    <a:pt x="163" y="925"/>
                    <a:pt x="145" y="884"/>
                  </a:cubicBezTo>
                  <a:cubicBezTo>
                    <a:pt x="145" y="883"/>
                    <a:pt x="145" y="882"/>
                    <a:pt x="146" y="881"/>
                  </a:cubicBezTo>
                  <a:cubicBezTo>
                    <a:pt x="149" y="871"/>
                    <a:pt x="152" y="861"/>
                    <a:pt x="155" y="851"/>
                  </a:cubicBezTo>
                  <a:cubicBezTo>
                    <a:pt x="189" y="753"/>
                    <a:pt x="237" y="665"/>
                    <a:pt x="295" y="588"/>
                  </a:cubicBezTo>
                  <a:cubicBezTo>
                    <a:pt x="312" y="626"/>
                    <a:pt x="335" y="662"/>
                    <a:pt x="361" y="697"/>
                  </a:cubicBezTo>
                  <a:cubicBezTo>
                    <a:pt x="387" y="731"/>
                    <a:pt x="418" y="764"/>
                    <a:pt x="452" y="794"/>
                  </a:cubicBezTo>
                  <a:cubicBezTo>
                    <a:pt x="418" y="866"/>
                    <a:pt x="387" y="942"/>
                    <a:pt x="361" y="1022"/>
                  </a:cubicBezTo>
                  <a:cubicBezTo>
                    <a:pt x="357" y="1035"/>
                    <a:pt x="352" y="1048"/>
                    <a:pt x="348" y="1061"/>
                  </a:cubicBezTo>
                  <a:close/>
                  <a:moveTo>
                    <a:pt x="586" y="1540"/>
                  </a:moveTo>
                  <a:cubicBezTo>
                    <a:pt x="500" y="1509"/>
                    <a:pt x="423" y="1464"/>
                    <a:pt x="357" y="1408"/>
                  </a:cubicBezTo>
                  <a:cubicBezTo>
                    <a:pt x="363" y="1359"/>
                    <a:pt x="370" y="1309"/>
                    <a:pt x="380" y="1259"/>
                  </a:cubicBezTo>
                  <a:cubicBezTo>
                    <a:pt x="456" y="1308"/>
                    <a:pt x="541" y="1350"/>
                    <a:pt x="634" y="1382"/>
                  </a:cubicBezTo>
                  <a:lnTo>
                    <a:pt x="586" y="1540"/>
                  </a:lnTo>
                  <a:close/>
                  <a:moveTo>
                    <a:pt x="399" y="1176"/>
                  </a:moveTo>
                  <a:cubicBezTo>
                    <a:pt x="406" y="1146"/>
                    <a:pt x="414" y="1115"/>
                    <a:pt x="424" y="1084"/>
                  </a:cubicBezTo>
                  <a:cubicBezTo>
                    <a:pt x="428" y="1072"/>
                    <a:pt x="432" y="1059"/>
                    <a:pt x="436" y="1046"/>
                  </a:cubicBezTo>
                  <a:cubicBezTo>
                    <a:pt x="459" y="976"/>
                    <a:pt x="486" y="908"/>
                    <a:pt x="515" y="845"/>
                  </a:cubicBezTo>
                  <a:cubicBezTo>
                    <a:pt x="586" y="896"/>
                    <a:pt x="668" y="939"/>
                    <a:pt x="759" y="971"/>
                  </a:cubicBezTo>
                  <a:cubicBezTo>
                    <a:pt x="657" y="1306"/>
                    <a:pt x="657" y="1306"/>
                    <a:pt x="657" y="1306"/>
                  </a:cubicBezTo>
                  <a:cubicBezTo>
                    <a:pt x="560" y="1273"/>
                    <a:pt x="473" y="1228"/>
                    <a:pt x="399" y="1176"/>
                  </a:cubicBezTo>
                  <a:close/>
                  <a:moveTo>
                    <a:pt x="926" y="1580"/>
                  </a:moveTo>
                  <a:cubicBezTo>
                    <a:pt x="839" y="1590"/>
                    <a:pt x="750" y="1585"/>
                    <a:pt x="661" y="1563"/>
                  </a:cubicBezTo>
                  <a:cubicBezTo>
                    <a:pt x="710" y="1405"/>
                    <a:pt x="710" y="1405"/>
                    <a:pt x="710" y="1405"/>
                  </a:cubicBezTo>
                  <a:cubicBezTo>
                    <a:pt x="805" y="1430"/>
                    <a:pt x="899" y="1443"/>
                    <a:pt x="990" y="1444"/>
                  </a:cubicBezTo>
                  <a:cubicBezTo>
                    <a:pt x="970" y="1491"/>
                    <a:pt x="949" y="1537"/>
                    <a:pt x="926" y="1580"/>
                  </a:cubicBezTo>
                  <a:close/>
                  <a:moveTo>
                    <a:pt x="732" y="1329"/>
                  </a:moveTo>
                  <a:cubicBezTo>
                    <a:pt x="834" y="994"/>
                    <a:pt x="834" y="994"/>
                    <a:pt x="834" y="994"/>
                  </a:cubicBezTo>
                  <a:cubicBezTo>
                    <a:pt x="928" y="1018"/>
                    <a:pt x="1020" y="1028"/>
                    <a:pt x="1108" y="1024"/>
                  </a:cubicBezTo>
                  <a:cubicBezTo>
                    <a:pt x="1095" y="1106"/>
                    <a:pt x="1076" y="1189"/>
                    <a:pt x="1051" y="1273"/>
                  </a:cubicBezTo>
                  <a:cubicBezTo>
                    <a:pt x="1047" y="1286"/>
                    <a:pt x="1043" y="1299"/>
                    <a:pt x="1039" y="1311"/>
                  </a:cubicBezTo>
                  <a:cubicBezTo>
                    <a:pt x="1033" y="1329"/>
                    <a:pt x="1027" y="1347"/>
                    <a:pt x="1020" y="1365"/>
                  </a:cubicBezTo>
                  <a:cubicBezTo>
                    <a:pt x="929" y="1367"/>
                    <a:pt x="831" y="1355"/>
                    <a:pt x="732" y="1329"/>
                  </a:cubicBezTo>
                  <a:close/>
                  <a:moveTo>
                    <a:pt x="1343" y="1393"/>
                  </a:moveTo>
                  <a:cubicBezTo>
                    <a:pt x="1251" y="1475"/>
                    <a:pt x="1141" y="1533"/>
                    <a:pt x="1023" y="1562"/>
                  </a:cubicBezTo>
                  <a:cubicBezTo>
                    <a:pt x="1042" y="1523"/>
                    <a:pt x="1060" y="1483"/>
                    <a:pt x="1076" y="1441"/>
                  </a:cubicBezTo>
                  <a:cubicBezTo>
                    <a:pt x="1142" y="1436"/>
                    <a:pt x="1204" y="1425"/>
                    <a:pt x="1263" y="1407"/>
                  </a:cubicBezTo>
                  <a:cubicBezTo>
                    <a:pt x="1294" y="1398"/>
                    <a:pt x="1323" y="1387"/>
                    <a:pt x="1351" y="1374"/>
                  </a:cubicBezTo>
                  <a:cubicBezTo>
                    <a:pt x="1348" y="1381"/>
                    <a:pt x="1346" y="1387"/>
                    <a:pt x="1343" y="1393"/>
                  </a:cubicBezTo>
                  <a:close/>
                  <a:moveTo>
                    <a:pt x="1395" y="1260"/>
                  </a:moveTo>
                  <a:cubicBezTo>
                    <a:pt x="1394" y="1260"/>
                    <a:pt x="1394" y="1261"/>
                    <a:pt x="1394" y="1262"/>
                  </a:cubicBezTo>
                  <a:cubicBezTo>
                    <a:pt x="1349" y="1291"/>
                    <a:pt x="1298" y="1314"/>
                    <a:pt x="1240" y="1331"/>
                  </a:cubicBezTo>
                  <a:cubicBezTo>
                    <a:pt x="1198" y="1344"/>
                    <a:pt x="1153" y="1353"/>
                    <a:pt x="1106" y="1359"/>
                  </a:cubicBezTo>
                  <a:cubicBezTo>
                    <a:pt x="1109" y="1351"/>
                    <a:pt x="1111" y="1344"/>
                    <a:pt x="1114" y="1336"/>
                  </a:cubicBezTo>
                  <a:cubicBezTo>
                    <a:pt x="1118" y="1323"/>
                    <a:pt x="1122" y="1310"/>
                    <a:pt x="1126" y="1296"/>
                  </a:cubicBezTo>
                  <a:cubicBezTo>
                    <a:pt x="1155" y="1202"/>
                    <a:pt x="1175" y="1109"/>
                    <a:pt x="1188" y="1017"/>
                  </a:cubicBezTo>
                  <a:cubicBezTo>
                    <a:pt x="1225" y="1012"/>
                    <a:pt x="1260" y="1004"/>
                    <a:pt x="1294" y="994"/>
                  </a:cubicBezTo>
                  <a:cubicBezTo>
                    <a:pt x="1344" y="979"/>
                    <a:pt x="1391" y="959"/>
                    <a:pt x="1433" y="933"/>
                  </a:cubicBezTo>
                  <a:cubicBezTo>
                    <a:pt x="1440" y="1039"/>
                    <a:pt x="1428" y="1150"/>
                    <a:pt x="1395" y="1260"/>
                  </a:cubicBezTo>
                  <a:close/>
                  <a:moveTo>
                    <a:pt x="1431" y="604"/>
                  </a:moveTo>
                  <a:cubicBezTo>
                    <a:pt x="1419" y="577"/>
                    <a:pt x="1405" y="551"/>
                    <a:pt x="1390" y="525"/>
                  </a:cubicBezTo>
                  <a:cubicBezTo>
                    <a:pt x="1398" y="514"/>
                    <a:pt x="1405" y="502"/>
                    <a:pt x="1411" y="489"/>
                  </a:cubicBezTo>
                  <a:cubicBezTo>
                    <a:pt x="1414" y="484"/>
                    <a:pt x="1416" y="480"/>
                    <a:pt x="1417" y="475"/>
                  </a:cubicBezTo>
                  <a:cubicBezTo>
                    <a:pt x="1467" y="525"/>
                    <a:pt x="1510" y="582"/>
                    <a:pt x="1544" y="645"/>
                  </a:cubicBezTo>
                  <a:cubicBezTo>
                    <a:pt x="1542" y="660"/>
                    <a:pt x="1539" y="674"/>
                    <a:pt x="1535" y="689"/>
                  </a:cubicBezTo>
                  <a:cubicBezTo>
                    <a:pt x="1533" y="694"/>
                    <a:pt x="1532" y="698"/>
                    <a:pt x="1530" y="703"/>
                  </a:cubicBezTo>
                  <a:cubicBezTo>
                    <a:pt x="1526" y="714"/>
                    <a:pt x="1521" y="725"/>
                    <a:pt x="1515" y="736"/>
                  </a:cubicBezTo>
                  <a:cubicBezTo>
                    <a:pt x="1508" y="751"/>
                    <a:pt x="1499" y="764"/>
                    <a:pt x="1489" y="777"/>
                  </a:cubicBezTo>
                  <a:cubicBezTo>
                    <a:pt x="1476" y="717"/>
                    <a:pt x="1456" y="659"/>
                    <a:pt x="1431" y="604"/>
                  </a:cubicBezTo>
                  <a:close/>
                  <a:moveTo>
                    <a:pt x="1561" y="1051"/>
                  </a:moveTo>
                  <a:cubicBezTo>
                    <a:pt x="1558" y="1060"/>
                    <a:pt x="1555" y="1069"/>
                    <a:pt x="1552" y="1078"/>
                  </a:cubicBezTo>
                  <a:cubicBezTo>
                    <a:pt x="1555" y="1069"/>
                    <a:pt x="1558" y="1061"/>
                    <a:pt x="1560" y="1052"/>
                  </a:cubicBezTo>
                  <a:cubicBezTo>
                    <a:pt x="1560" y="1052"/>
                    <a:pt x="1560" y="1052"/>
                    <a:pt x="1560" y="1052"/>
                  </a:cubicBezTo>
                  <a:cubicBezTo>
                    <a:pt x="1559" y="1058"/>
                    <a:pt x="1557" y="1063"/>
                    <a:pt x="1555" y="1069"/>
                  </a:cubicBezTo>
                  <a:cubicBezTo>
                    <a:pt x="1542" y="1105"/>
                    <a:pt x="1522" y="1139"/>
                    <a:pt x="1497" y="1170"/>
                  </a:cubicBezTo>
                  <a:cubicBezTo>
                    <a:pt x="1515" y="1071"/>
                    <a:pt x="1518" y="972"/>
                    <a:pt x="1507" y="876"/>
                  </a:cubicBezTo>
                  <a:cubicBezTo>
                    <a:pt x="1524" y="860"/>
                    <a:pt x="1540" y="842"/>
                    <a:pt x="1554" y="823"/>
                  </a:cubicBezTo>
                  <a:cubicBezTo>
                    <a:pt x="1568" y="805"/>
                    <a:pt x="1580" y="785"/>
                    <a:pt x="1590" y="764"/>
                  </a:cubicBezTo>
                  <a:cubicBezTo>
                    <a:pt x="1599" y="858"/>
                    <a:pt x="1590" y="955"/>
                    <a:pt x="1561" y="1051"/>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0" name="Rectangle 29"/>
          <p:cNvSpPr/>
          <p:nvPr/>
        </p:nvSpPr>
        <p:spPr>
          <a:xfrm>
            <a:off x="2429748" y="2674479"/>
            <a:ext cx="1412292" cy="285848"/>
          </a:xfrm>
          <a:prstGeom prst="rect">
            <a:avLst/>
          </a:prstGeom>
        </p:spPr>
        <p:txBody>
          <a:bodyPr wrap="square" lIns="91060" tIns="45530" rIns="91060" bIns="4553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EF4F1"/>
                </a:solidFill>
                <a:effectLst/>
                <a:uLnTx/>
                <a:uFillTx/>
              </a:rPr>
              <a:t>Orchestration</a:t>
            </a:r>
            <a:endParaRPr kumimoji="0" lang="en-US" sz="1400" b="0" i="0" u="none" strike="noStrike" kern="0" cap="none" spc="0" normalizeH="0" baseline="0" noProof="0" dirty="0">
              <a:ln>
                <a:noFill/>
              </a:ln>
              <a:solidFill>
                <a:srgbClr val="6EF4F1"/>
              </a:solidFill>
              <a:effectLst/>
              <a:uLnTx/>
              <a:uFillTx/>
            </a:endParaRPr>
          </a:p>
        </p:txBody>
      </p:sp>
      <p:grpSp>
        <p:nvGrpSpPr>
          <p:cNvPr id="31" name="Group 30"/>
          <p:cNvGrpSpPr/>
          <p:nvPr/>
        </p:nvGrpSpPr>
        <p:grpSpPr>
          <a:xfrm>
            <a:off x="2926517" y="2952018"/>
            <a:ext cx="572782" cy="572782"/>
            <a:chOff x="12791364" y="1646219"/>
            <a:chExt cx="746650" cy="746650"/>
          </a:xfrm>
        </p:grpSpPr>
        <p:sp>
          <p:nvSpPr>
            <p:cNvPr id="32" name="Oval 31"/>
            <p:cNvSpPr/>
            <p:nvPr/>
          </p:nvSpPr>
          <p:spPr>
            <a:xfrm>
              <a:off x="12791364" y="1646219"/>
              <a:ext cx="746650" cy="746650"/>
            </a:xfrm>
            <a:prstGeom prst="ellipse">
              <a:avLst/>
            </a:prstGeom>
            <a:gradFill flip="none" rotWithShape="1">
              <a:gsLst>
                <a:gs pos="1000">
                  <a:srgbClr val="3CBBB9">
                    <a:alpha val="20000"/>
                  </a:srgbClr>
                </a:gs>
                <a:gs pos="100000">
                  <a:srgbClr val="3CBBB9"/>
                </a:gs>
              </a:gsLst>
              <a:lin ang="13500000" scaled="1"/>
              <a:tileRect/>
            </a:gradFill>
            <a:ln w="9525" cap="flat" cmpd="sng" algn="ctr">
              <a:solidFill>
                <a:srgbClr val="3CBBB9">
                  <a:lumMod val="40000"/>
                  <a:lumOff val="60000"/>
                  <a:alpha val="47000"/>
                </a:srgb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grpSp>
          <p:nvGrpSpPr>
            <p:cNvPr id="33" name="Group 32"/>
            <p:cNvGrpSpPr/>
            <p:nvPr/>
          </p:nvGrpSpPr>
          <p:grpSpPr>
            <a:xfrm>
              <a:off x="12937351" y="1809995"/>
              <a:ext cx="457201" cy="414338"/>
              <a:chOff x="14465300" y="1508125"/>
              <a:chExt cx="457201" cy="414338"/>
            </a:xfrm>
            <a:effectLst>
              <a:outerShdw blurRad="63500" sx="102000" sy="102000" algn="ctr" rotWithShape="0">
                <a:prstClr val="black">
                  <a:alpha val="40000"/>
                </a:prstClr>
              </a:outerShdw>
            </a:effectLst>
          </p:grpSpPr>
          <p:sp>
            <p:nvSpPr>
              <p:cNvPr id="34" name="Freeform 57"/>
              <p:cNvSpPr>
                <a:spLocks noEditPoints="1"/>
              </p:cNvSpPr>
              <p:nvPr/>
            </p:nvSpPr>
            <p:spPr bwMode="auto">
              <a:xfrm>
                <a:off x="14465300" y="1508125"/>
                <a:ext cx="298450" cy="298450"/>
              </a:xfrm>
              <a:custGeom>
                <a:avLst/>
                <a:gdLst/>
                <a:ahLst/>
                <a:cxnLst>
                  <a:cxn ang="0">
                    <a:pos x="153" y="80"/>
                  </a:cxn>
                  <a:cxn ang="0">
                    <a:pos x="137" y="70"/>
                  </a:cxn>
                  <a:cxn ang="0">
                    <a:pos x="155" y="61"/>
                  </a:cxn>
                  <a:cxn ang="0">
                    <a:pos x="146" y="38"/>
                  </a:cxn>
                  <a:cxn ang="0">
                    <a:pos x="140" y="36"/>
                  </a:cxn>
                  <a:cxn ang="0">
                    <a:pos x="121" y="38"/>
                  </a:cxn>
                  <a:cxn ang="0">
                    <a:pos x="130" y="20"/>
                  </a:cxn>
                  <a:cxn ang="0">
                    <a:pos x="110" y="6"/>
                  </a:cxn>
                  <a:cxn ang="0">
                    <a:pos x="95" y="22"/>
                  </a:cxn>
                  <a:cxn ang="0">
                    <a:pos x="87" y="4"/>
                  </a:cxn>
                  <a:cxn ang="0">
                    <a:pos x="82" y="0"/>
                  </a:cxn>
                  <a:cxn ang="0">
                    <a:pos x="57" y="7"/>
                  </a:cxn>
                  <a:cxn ang="0">
                    <a:pos x="53" y="26"/>
                  </a:cxn>
                  <a:cxn ang="0">
                    <a:pos x="36" y="13"/>
                  </a:cxn>
                  <a:cxn ang="0">
                    <a:pos x="18" y="29"/>
                  </a:cxn>
                  <a:cxn ang="0">
                    <a:pos x="30" y="45"/>
                  </a:cxn>
                  <a:cxn ang="0">
                    <a:pos x="10" y="47"/>
                  </a:cxn>
                  <a:cxn ang="0">
                    <a:pos x="5" y="50"/>
                  </a:cxn>
                  <a:cxn ang="0">
                    <a:pos x="1" y="74"/>
                  </a:cxn>
                  <a:cxn ang="0">
                    <a:pos x="20" y="80"/>
                  </a:cxn>
                  <a:cxn ang="0">
                    <a:pos x="5" y="93"/>
                  </a:cxn>
                  <a:cxn ang="0">
                    <a:pos x="11" y="118"/>
                  </a:cxn>
                  <a:cxn ang="0">
                    <a:pos x="17" y="121"/>
                  </a:cxn>
                  <a:cxn ang="0">
                    <a:pos x="37" y="119"/>
                  </a:cxn>
                  <a:cxn ang="0">
                    <a:pos x="29" y="140"/>
                  </a:cxn>
                  <a:cxn ang="0">
                    <a:pos x="51" y="151"/>
                  </a:cxn>
                  <a:cxn ang="0">
                    <a:pos x="62" y="134"/>
                  </a:cxn>
                  <a:cxn ang="0">
                    <a:pos x="70" y="153"/>
                  </a:cxn>
                  <a:cxn ang="0">
                    <a:pos x="73" y="157"/>
                  </a:cxn>
                  <a:cxn ang="0">
                    <a:pos x="96" y="155"/>
                  </a:cxn>
                  <a:cxn ang="0">
                    <a:pos x="100" y="150"/>
                  </a:cxn>
                  <a:cxn ang="0">
                    <a:pos x="104" y="131"/>
                  </a:cxn>
                  <a:cxn ang="0">
                    <a:pos x="119" y="145"/>
                  </a:cxn>
                  <a:cxn ang="0">
                    <a:pos x="138" y="130"/>
                  </a:cxn>
                  <a:cxn ang="0">
                    <a:pos x="138" y="124"/>
                  </a:cxn>
                  <a:cxn ang="0">
                    <a:pos x="130" y="106"/>
                  </a:cxn>
                  <a:cxn ang="0">
                    <a:pos x="150" y="109"/>
                  </a:cxn>
                  <a:cxn ang="0">
                    <a:pos x="157" y="86"/>
                  </a:cxn>
                  <a:cxn ang="0">
                    <a:pos x="99" y="83"/>
                  </a:cxn>
                  <a:cxn ang="0">
                    <a:pos x="58" y="74"/>
                  </a:cxn>
                  <a:cxn ang="0">
                    <a:pos x="99" y="83"/>
                  </a:cxn>
                </a:cxnLst>
                <a:rect l="0" t="0" r="r" b="b"/>
                <a:pathLst>
                  <a:path w="157" h="157">
                    <a:moveTo>
                      <a:pt x="156" y="82"/>
                    </a:moveTo>
                    <a:cubicBezTo>
                      <a:pt x="156" y="81"/>
                      <a:pt x="155" y="81"/>
                      <a:pt x="153" y="80"/>
                    </a:cubicBezTo>
                    <a:cubicBezTo>
                      <a:pt x="137" y="77"/>
                      <a:pt x="137" y="77"/>
                      <a:pt x="137" y="77"/>
                    </a:cubicBezTo>
                    <a:cubicBezTo>
                      <a:pt x="137" y="70"/>
                      <a:pt x="137" y="70"/>
                      <a:pt x="137" y="70"/>
                    </a:cubicBezTo>
                    <a:cubicBezTo>
                      <a:pt x="152" y="63"/>
                      <a:pt x="152" y="63"/>
                      <a:pt x="152" y="63"/>
                    </a:cubicBezTo>
                    <a:cubicBezTo>
                      <a:pt x="153" y="63"/>
                      <a:pt x="154" y="62"/>
                      <a:pt x="155" y="61"/>
                    </a:cubicBezTo>
                    <a:cubicBezTo>
                      <a:pt x="155" y="60"/>
                      <a:pt x="155" y="59"/>
                      <a:pt x="154" y="58"/>
                    </a:cubicBezTo>
                    <a:cubicBezTo>
                      <a:pt x="146" y="38"/>
                      <a:pt x="146" y="38"/>
                      <a:pt x="146" y="38"/>
                    </a:cubicBezTo>
                    <a:cubicBezTo>
                      <a:pt x="146" y="37"/>
                      <a:pt x="145" y="36"/>
                      <a:pt x="144" y="36"/>
                    </a:cubicBezTo>
                    <a:cubicBezTo>
                      <a:pt x="143" y="35"/>
                      <a:pt x="141" y="36"/>
                      <a:pt x="140" y="36"/>
                    </a:cubicBezTo>
                    <a:cubicBezTo>
                      <a:pt x="125" y="43"/>
                      <a:pt x="125" y="43"/>
                      <a:pt x="125" y="43"/>
                    </a:cubicBezTo>
                    <a:cubicBezTo>
                      <a:pt x="121" y="38"/>
                      <a:pt x="121" y="38"/>
                      <a:pt x="121" y="38"/>
                    </a:cubicBezTo>
                    <a:cubicBezTo>
                      <a:pt x="129" y="23"/>
                      <a:pt x="129" y="23"/>
                      <a:pt x="129" y="23"/>
                    </a:cubicBezTo>
                    <a:cubicBezTo>
                      <a:pt x="130" y="22"/>
                      <a:pt x="130" y="21"/>
                      <a:pt x="130" y="20"/>
                    </a:cubicBezTo>
                    <a:cubicBezTo>
                      <a:pt x="130" y="19"/>
                      <a:pt x="129" y="18"/>
                      <a:pt x="128" y="17"/>
                    </a:cubicBezTo>
                    <a:cubicBezTo>
                      <a:pt x="110" y="6"/>
                      <a:pt x="110" y="6"/>
                      <a:pt x="110" y="6"/>
                    </a:cubicBezTo>
                    <a:cubicBezTo>
                      <a:pt x="108" y="5"/>
                      <a:pt x="105" y="6"/>
                      <a:pt x="104" y="8"/>
                    </a:cubicBezTo>
                    <a:cubicBezTo>
                      <a:pt x="95" y="22"/>
                      <a:pt x="95" y="22"/>
                      <a:pt x="95" y="22"/>
                    </a:cubicBezTo>
                    <a:cubicBezTo>
                      <a:pt x="89" y="21"/>
                      <a:pt x="89" y="21"/>
                      <a:pt x="89" y="21"/>
                    </a:cubicBezTo>
                    <a:cubicBezTo>
                      <a:pt x="87" y="4"/>
                      <a:pt x="87" y="4"/>
                      <a:pt x="87" y="4"/>
                    </a:cubicBezTo>
                    <a:cubicBezTo>
                      <a:pt x="87" y="3"/>
                      <a:pt x="87" y="2"/>
                      <a:pt x="86" y="1"/>
                    </a:cubicBezTo>
                    <a:cubicBezTo>
                      <a:pt x="85" y="0"/>
                      <a:pt x="84" y="0"/>
                      <a:pt x="82" y="0"/>
                    </a:cubicBezTo>
                    <a:cubicBezTo>
                      <a:pt x="61" y="2"/>
                      <a:pt x="61" y="2"/>
                      <a:pt x="61" y="2"/>
                    </a:cubicBezTo>
                    <a:cubicBezTo>
                      <a:pt x="59" y="2"/>
                      <a:pt x="57" y="4"/>
                      <a:pt x="57" y="7"/>
                    </a:cubicBezTo>
                    <a:cubicBezTo>
                      <a:pt x="59" y="23"/>
                      <a:pt x="59" y="23"/>
                      <a:pt x="59" y="23"/>
                    </a:cubicBezTo>
                    <a:cubicBezTo>
                      <a:pt x="53" y="26"/>
                      <a:pt x="53" y="26"/>
                      <a:pt x="53" y="26"/>
                    </a:cubicBezTo>
                    <a:cubicBezTo>
                      <a:pt x="42" y="13"/>
                      <a:pt x="42" y="13"/>
                      <a:pt x="42" y="13"/>
                    </a:cubicBezTo>
                    <a:cubicBezTo>
                      <a:pt x="40" y="11"/>
                      <a:pt x="37" y="11"/>
                      <a:pt x="36" y="13"/>
                    </a:cubicBezTo>
                    <a:cubicBezTo>
                      <a:pt x="20" y="26"/>
                      <a:pt x="20" y="26"/>
                      <a:pt x="20" y="26"/>
                    </a:cubicBezTo>
                    <a:cubicBezTo>
                      <a:pt x="19" y="27"/>
                      <a:pt x="18" y="28"/>
                      <a:pt x="18" y="29"/>
                    </a:cubicBezTo>
                    <a:cubicBezTo>
                      <a:pt x="18" y="31"/>
                      <a:pt x="19" y="32"/>
                      <a:pt x="19" y="33"/>
                    </a:cubicBezTo>
                    <a:cubicBezTo>
                      <a:pt x="30" y="45"/>
                      <a:pt x="30" y="45"/>
                      <a:pt x="30" y="45"/>
                    </a:cubicBezTo>
                    <a:cubicBezTo>
                      <a:pt x="27" y="51"/>
                      <a:pt x="27" y="51"/>
                      <a:pt x="27" y="51"/>
                    </a:cubicBezTo>
                    <a:cubicBezTo>
                      <a:pt x="10" y="47"/>
                      <a:pt x="10" y="47"/>
                      <a:pt x="10" y="47"/>
                    </a:cubicBezTo>
                    <a:cubicBezTo>
                      <a:pt x="9" y="47"/>
                      <a:pt x="8" y="47"/>
                      <a:pt x="7" y="48"/>
                    </a:cubicBezTo>
                    <a:cubicBezTo>
                      <a:pt x="6" y="48"/>
                      <a:pt x="5" y="49"/>
                      <a:pt x="5" y="50"/>
                    </a:cubicBezTo>
                    <a:cubicBezTo>
                      <a:pt x="1" y="71"/>
                      <a:pt x="1" y="71"/>
                      <a:pt x="1" y="71"/>
                    </a:cubicBezTo>
                    <a:cubicBezTo>
                      <a:pt x="0" y="72"/>
                      <a:pt x="1" y="73"/>
                      <a:pt x="1" y="74"/>
                    </a:cubicBezTo>
                    <a:cubicBezTo>
                      <a:pt x="2" y="75"/>
                      <a:pt x="3" y="76"/>
                      <a:pt x="4" y="76"/>
                    </a:cubicBezTo>
                    <a:cubicBezTo>
                      <a:pt x="20" y="80"/>
                      <a:pt x="20" y="80"/>
                      <a:pt x="20" y="80"/>
                    </a:cubicBezTo>
                    <a:cubicBezTo>
                      <a:pt x="21" y="86"/>
                      <a:pt x="21" y="86"/>
                      <a:pt x="21" y="86"/>
                    </a:cubicBezTo>
                    <a:cubicBezTo>
                      <a:pt x="5" y="93"/>
                      <a:pt x="5" y="93"/>
                      <a:pt x="5" y="93"/>
                    </a:cubicBezTo>
                    <a:cubicBezTo>
                      <a:pt x="3" y="94"/>
                      <a:pt x="2" y="97"/>
                      <a:pt x="3" y="99"/>
                    </a:cubicBezTo>
                    <a:cubicBezTo>
                      <a:pt x="11" y="118"/>
                      <a:pt x="11" y="118"/>
                      <a:pt x="11" y="118"/>
                    </a:cubicBezTo>
                    <a:cubicBezTo>
                      <a:pt x="12" y="119"/>
                      <a:pt x="13" y="120"/>
                      <a:pt x="14" y="121"/>
                    </a:cubicBezTo>
                    <a:cubicBezTo>
                      <a:pt x="15" y="121"/>
                      <a:pt x="16" y="121"/>
                      <a:pt x="17" y="121"/>
                    </a:cubicBezTo>
                    <a:cubicBezTo>
                      <a:pt x="32" y="114"/>
                      <a:pt x="32" y="114"/>
                      <a:pt x="32" y="114"/>
                    </a:cubicBezTo>
                    <a:cubicBezTo>
                      <a:pt x="37" y="119"/>
                      <a:pt x="37" y="119"/>
                      <a:pt x="37" y="119"/>
                    </a:cubicBezTo>
                    <a:cubicBezTo>
                      <a:pt x="28" y="134"/>
                      <a:pt x="28" y="134"/>
                      <a:pt x="28" y="134"/>
                    </a:cubicBezTo>
                    <a:cubicBezTo>
                      <a:pt x="27" y="136"/>
                      <a:pt x="27" y="138"/>
                      <a:pt x="29" y="140"/>
                    </a:cubicBezTo>
                    <a:cubicBezTo>
                      <a:pt x="48" y="150"/>
                      <a:pt x="48" y="150"/>
                      <a:pt x="48" y="150"/>
                    </a:cubicBezTo>
                    <a:cubicBezTo>
                      <a:pt x="49" y="151"/>
                      <a:pt x="50" y="151"/>
                      <a:pt x="51" y="151"/>
                    </a:cubicBezTo>
                    <a:cubicBezTo>
                      <a:pt x="52" y="150"/>
                      <a:pt x="53" y="150"/>
                      <a:pt x="54" y="149"/>
                    </a:cubicBezTo>
                    <a:cubicBezTo>
                      <a:pt x="62" y="134"/>
                      <a:pt x="62" y="134"/>
                      <a:pt x="62" y="134"/>
                    </a:cubicBezTo>
                    <a:cubicBezTo>
                      <a:pt x="69" y="136"/>
                      <a:pt x="69" y="136"/>
                      <a:pt x="69" y="136"/>
                    </a:cubicBezTo>
                    <a:cubicBezTo>
                      <a:pt x="70" y="153"/>
                      <a:pt x="70" y="153"/>
                      <a:pt x="70" y="153"/>
                    </a:cubicBezTo>
                    <a:cubicBezTo>
                      <a:pt x="70" y="154"/>
                      <a:pt x="71" y="155"/>
                      <a:pt x="72" y="156"/>
                    </a:cubicBezTo>
                    <a:cubicBezTo>
                      <a:pt x="72" y="156"/>
                      <a:pt x="73" y="157"/>
                      <a:pt x="73" y="157"/>
                    </a:cubicBezTo>
                    <a:cubicBezTo>
                      <a:pt x="74" y="157"/>
                      <a:pt x="74" y="157"/>
                      <a:pt x="75" y="157"/>
                    </a:cubicBezTo>
                    <a:cubicBezTo>
                      <a:pt x="96" y="155"/>
                      <a:pt x="96" y="155"/>
                      <a:pt x="96" y="155"/>
                    </a:cubicBezTo>
                    <a:cubicBezTo>
                      <a:pt x="97" y="155"/>
                      <a:pt x="98" y="154"/>
                      <a:pt x="99" y="153"/>
                    </a:cubicBezTo>
                    <a:cubicBezTo>
                      <a:pt x="100" y="152"/>
                      <a:pt x="100" y="151"/>
                      <a:pt x="100" y="150"/>
                    </a:cubicBezTo>
                    <a:cubicBezTo>
                      <a:pt x="98" y="133"/>
                      <a:pt x="98" y="133"/>
                      <a:pt x="98" y="133"/>
                    </a:cubicBezTo>
                    <a:cubicBezTo>
                      <a:pt x="104" y="131"/>
                      <a:pt x="104" y="131"/>
                      <a:pt x="104" y="131"/>
                    </a:cubicBezTo>
                    <a:cubicBezTo>
                      <a:pt x="116" y="144"/>
                      <a:pt x="116" y="144"/>
                      <a:pt x="116" y="144"/>
                    </a:cubicBezTo>
                    <a:cubicBezTo>
                      <a:pt x="116" y="144"/>
                      <a:pt x="117" y="145"/>
                      <a:pt x="119" y="145"/>
                    </a:cubicBezTo>
                    <a:cubicBezTo>
                      <a:pt x="120" y="145"/>
                      <a:pt x="121" y="145"/>
                      <a:pt x="122" y="144"/>
                    </a:cubicBezTo>
                    <a:cubicBezTo>
                      <a:pt x="138" y="130"/>
                      <a:pt x="138" y="130"/>
                      <a:pt x="138" y="130"/>
                    </a:cubicBezTo>
                    <a:cubicBezTo>
                      <a:pt x="138" y="129"/>
                      <a:pt x="139" y="128"/>
                      <a:pt x="139" y="127"/>
                    </a:cubicBezTo>
                    <a:cubicBezTo>
                      <a:pt x="139" y="126"/>
                      <a:pt x="139" y="125"/>
                      <a:pt x="138" y="124"/>
                    </a:cubicBezTo>
                    <a:cubicBezTo>
                      <a:pt x="127" y="111"/>
                      <a:pt x="127" y="111"/>
                      <a:pt x="127" y="111"/>
                    </a:cubicBezTo>
                    <a:cubicBezTo>
                      <a:pt x="130" y="106"/>
                      <a:pt x="130" y="106"/>
                      <a:pt x="130" y="106"/>
                    </a:cubicBezTo>
                    <a:cubicBezTo>
                      <a:pt x="147" y="109"/>
                      <a:pt x="147" y="109"/>
                      <a:pt x="147" y="109"/>
                    </a:cubicBezTo>
                    <a:cubicBezTo>
                      <a:pt x="148" y="110"/>
                      <a:pt x="149" y="109"/>
                      <a:pt x="150" y="109"/>
                    </a:cubicBezTo>
                    <a:cubicBezTo>
                      <a:pt x="151" y="108"/>
                      <a:pt x="152" y="107"/>
                      <a:pt x="152" y="106"/>
                    </a:cubicBezTo>
                    <a:cubicBezTo>
                      <a:pt x="157" y="86"/>
                      <a:pt x="157" y="86"/>
                      <a:pt x="157" y="86"/>
                    </a:cubicBezTo>
                    <a:cubicBezTo>
                      <a:pt x="157" y="84"/>
                      <a:pt x="157" y="83"/>
                      <a:pt x="156" y="82"/>
                    </a:cubicBezTo>
                    <a:close/>
                    <a:moveTo>
                      <a:pt x="99" y="83"/>
                    </a:moveTo>
                    <a:cubicBezTo>
                      <a:pt x="97" y="94"/>
                      <a:pt x="85" y="102"/>
                      <a:pt x="74" y="99"/>
                    </a:cubicBezTo>
                    <a:cubicBezTo>
                      <a:pt x="63" y="96"/>
                      <a:pt x="55" y="85"/>
                      <a:pt x="58" y="74"/>
                    </a:cubicBezTo>
                    <a:cubicBezTo>
                      <a:pt x="60" y="62"/>
                      <a:pt x="72" y="55"/>
                      <a:pt x="83" y="58"/>
                    </a:cubicBezTo>
                    <a:cubicBezTo>
                      <a:pt x="95" y="60"/>
                      <a:pt x="102" y="71"/>
                      <a:pt x="99" y="8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58"/>
              <p:cNvSpPr>
                <a:spLocks noEditPoints="1"/>
              </p:cNvSpPr>
              <p:nvPr/>
            </p:nvSpPr>
            <p:spPr bwMode="auto">
              <a:xfrm>
                <a:off x="14711363" y="1711325"/>
                <a:ext cx="211138" cy="211138"/>
              </a:xfrm>
              <a:custGeom>
                <a:avLst/>
                <a:gdLst/>
                <a:ahLst/>
                <a:cxnLst>
                  <a:cxn ang="0">
                    <a:pos x="98" y="87"/>
                  </a:cxn>
                  <a:cxn ang="0">
                    <a:pos x="92" y="74"/>
                  </a:cxn>
                  <a:cxn ang="0">
                    <a:pos x="106" y="76"/>
                  </a:cxn>
                  <a:cxn ang="0">
                    <a:pos x="111" y="60"/>
                  </a:cxn>
                  <a:cxn ang="0">
                    <a:pos x="108" y="56"/>
                  </a:cxn>
                  <a:cxn ang="0">
                    <a:pos x="96" y="49"/>
                  </a:cxn>
                  <a:cxn ang="0">
                    <a:pos x="109" y="43"/>
                  </a:cxn>
                  <a:cxn ang="0">
                    <a:pos x="103" y="27"/>
                  </a:cxn>
                  <a:cxn ang="0">
                    <a:pos x="88" y="30"/>
                  </a:cxn>
                  <a:cxn ang="0">
                    <a:pos x="91" y="16"/>
                  </a:cxn>
                  <a:cxn ang="0">
                    <a:pos x="89" y="12"/>
                  </a:cxn>
                  <a:cxn ang="0">
                    <a:pos x="72" y="6"/>
                  </a:cxn>
                  <a:cxn ang="0">
                    <a:pos x="62" y="15"/>
                  </a:cxn>
                  <a:cxn ang="0">
                    <a:pos x="57" y="0"/>
                  </a:cxn>
                  <a:cxn ang="0">
                    <a:pos x="40" y="3"/>
                  </a:cxn>
                  <a:cxn ang="0">
                    <a:pos x="41" y="17"/>
                  </a:cxn>
                  <a:cxn ang="0">
                    <a:pos x="29" y="10"/>
                  </a:cxn>
                  <a:cxn ang="0">
                    <a:pos x="24" y="10"/>
                  </a:cxn>
                  <a:cxn ang="0">
                    <a:pos x="12" y="22"/>
                  </a:cxn>
                  <a:cxn ang="0">
                    <a:pos x="21" y="33"/>
                  </a:cxn>
                  <a:cxn ang="0">
                    <a:pos x="7" y="34"/>
                  </a:cxn>
                  <a:cxn ang="0">
                    <a:pos x="0" y="51"/>
                  </a:cxn>
                  <a:cxn ang="0">
                    <a:pos x="3" y="55"/>
                  </a:cxn>
                  <a:cxn ang="0">
                    <a:pos x="15" y="62"/>
                  </a:cxn>
                  <a:cxn ang="0">
                    <a:pos x="2" y="71"/>
                  </a:cxn>
                  <a:cxn ang="0">
                    <a:pos x="10" y="86"/>
                  </a:cxn>
                  <a:cxn ang="0">
                    <a:pos x="23" y="81"/>
                  </a:cxn>
                  <a:cxn ang="0">
                    <a:pos x="20" y="95"/>
                  </a:cxn>
                  <a:cxn ang="0">
                    <a:pos x="21" y="99"/>
                  </a:cxn>
                  <a:cxn ang="0">
                    <a:pos x="34" y="107"/>
                  </a:cxn>
                  <a:cxn ang="0">
                    <a:pos x="39" y="106"/>
                  </a:cxn>
                  <a:cxn ang="0">
                    <a:pos x="49" y="97"/>
                  </a:cxn>
                  <a:cxn ang="0">
                    <a:pos x="51" y="111"/>
                  </a:cxn>
                  <a:cxn ang="0">
                    <a:pos x="69" y="110"/>
                  </a:cxn>
                  <a:cxn ang="0">
                    <a:pos x="71" y="106"/>
                  </a:cxn>
                  <a:cxn ang="0">
                    <a:pos x="74" y="93"/>
                  </a:cxn>
                  <a:cxn ang="0">
                    <a:pos x="84" y="102"/>
                  </a:cxn>
                  <a:cxn ang="0">
                    <a:pos x="98" y="92"/>
                  </a:cxn>
                  <a:cxn ang="0">
                    <a:pos x="66" y="67"/>
                  </a:cxn>
                  <a:cxn ang="0">
                    <a:pos x="45" y="45"/>
                  </a:cxn>
                  <a:cxn ang="0">
                    <a:pos x="66" y="67"/>
                  </a:cxn>
                </a:cxnLst>
                <a:rect l="0" t="0" r="r" b="b"/>
                <a:pathLst>
                  <a:path w="111" h="111">
                    <a:moveTo>
                      <a:pt x="99" y="89"/>
                    </a:moveTo>
                    <a:cubicBezTo>
                      <a:pt x="99" y="89"/>
                      <a:pt x="98" y="88"/>
                      <a:pt x="98" y="87"/>
                    </a:cubicBezTo>
                    <a:cubicBezTo>
                      <a:pt x="90" y="78"/>
                      <a:pt x="90" y="78"/>
                      <a:pt x="90" y="78"/>
                    </a:cubicBezTo>
                    <a:cubicBezTo>
                      <a:pt x="92" y="74"/>
                      <a:pt x="92" y="74"/>
                      <a:pt x="92" y="74"/>
                    </a:cubicBezTo>
                    <a:cubicBezTo>
                      <a:pt x="104" y="77"/>
                      <a:pt x="104" y="77"/>
                      <a:pt x="104" y="77"/>
                    </a:cubicBezTo>
                    <a:cubicBezTo>
                      <a:pt x="105" y="77"/>
                      <a:pt x="106" y="77"/>
                      <a:pt x="106" y="76"/>
                    </a:cubicBezTo>
                    <a:cubicBezTo>
                      <a:pt x="107" y="76"/>
                      <a:pt x="108" y="75"/>
                      <a:pt x="108" y="74"/>
                    </a:cubicBezTo>
                    <a:cubicBezTo>
                      <a:pt x="111" y="60"/>
                      <a:pt x="111" y="60"/>
                      <a:pt x="111" y="60"/>
                    </a:cubicBezTo>
                    <a:cubicBezTo>
                      <a:pt x="111" y="59"/>
                      <a:pt x="111" y="58"/>
                      <a:pt x="110" y="58"/>
                    </a:cubicBezTo>
                    <a:cubicBezTo>
                      <a:pt x="110" y="57"/>
                      <a:pt x="109" y="56"/>
                      <a:pt x="108" y="56"/>
                    </a:cubicBezTo>
                    <a:cubicBezTo>
                      <a:pt x="97" y="54"/>
                      <a:pt x="97" y="54"/>
                      <a:pt x="97" y="54"/>
                    </a:cubicBezTo>
                    <a:cubicBezTo>
                      <a:pt x="96" y="49"/>
                      <a:pt x="96" y="49"/>
                      <a:pt x="96" y="49"/>
                    </a:cubicBezTo>
                    <a:cubicBezTo>
                      <a:pt x="107" y="44"/>
                      <a:pt x="107" y="44"/>
                      <a:pt x="107" y="44"/>
                    </a:cubicBezTo>
                    <a:cubicBezTo>
                      <a:pt x="108" y="44"/>
                      <a:pt x="109" y="43"/>
                      <a:pt x="109" y="43"/>
                    </a:cubicBezTo>
                    <a:cubicBezTo>
                      <a:pt x="109" y="42"/>
                      <a:pt x="109" y="41"/>
                      <a:pt x="109" y="40"/>
                    </a:cubicBezTo>
                    <a:cubicBezTo>
                      <a:pt x="103" y="27"/>
                      <a:pt x="103" y="27"/>
                      <a:pt x="103" y="27"/>
                    </a:cubicBezTo>
                    <a:cubicBezTo>
                      <a:pt x="102" y="25"/>
                      <a:pt x="100" y="24"/>
                      <a:pt x="99" y="25"/>
                    </a:cubicBezTo>
                    <a:cubicBezTo>
                      <a:pt x="88" y="30"/>
                      <a:pt x="88" y="30"/>
                      <a:pt x="88" y="30"/>
                    </a:cubicBezTo>
                    <a:cubicBezTo>
                      <a:pt x="85" y="26"/>
                      <a:pt x="85" y="26"/>
                      <a:pt x="85" y="26"/>
                    </a:cubicBezTo>
                    <a:cubicBezTo>
                      <a:pt x="91" y="16"/>
                      <a:pt x="91" y="16"/>
                      <a:pt x="91" y="16"/>
                    </a:cubicBezTo>
                    <a:cubicBezTo>
                      <a:pt x="91" y="15"/>
                      <a:pt x="91" y="14"/>
                      <a:pt x="91" y="14"/>
                    </a:cubicBezTo>
                    <a:cubicBezTo>
                      <a:pt x="91" y="13"/>
                      <a:pt x="90" y="12"/>
                      <a:pt x="89" y="12"/>
                    </a:cubicBezTo>
                    <a:cubicBezTo>
                      <a:pt x="76" y="4"/>
                      <a:pt x="76" y="4"/>
                      <a:pt x="76" y="4"/>
                    </a:cubicBezTo>
                    <a:cubicBezTo>
                      <a:pt x="75" y="4"/>
                      <a:pt x="73" y="4"/>
                      <a:pt x="72" y="6"/>
                    </a:cubicBezTo>
                    <a:cubicBezTo>
                      <a:pt x="66" y="16"/>
                      <a:pt x="66" y="16"/>
                      <a:pt x="66" y="16"/>
                    </a:cubicBezTo>
                    <a:cubicBezTo>
                      <a:pt x="62" y="15"/>
                      <a:pt x="62" y="15"/>
                      <a:pt x="62" y="15"/>
                    </a:cubicBezTo>
                    <a:cubicBezTo>
                      <a:pt x="61" y="3"/>
                      <a:pt x="61" y="3"/>
                      <a:pt x="61" y="3"/>
                    </a:cubicBezTo>
                    <a:cubicBezTo>
                      <a:pt x="60" y="1"/>
                      <a:pt x="59" y="0"/>
                      <a:pt x="57" y="0"/>
                    </a:cubicBezTo>
                    <a:cubicBezTo>
                      <a:pt x="42" y="2"/>
                      <a:pt x="42" y="2"/>
                      <a:pt x="42" y="2"/>
                    </a:cubicBezTo>
                    <a:cubicBezTo>
                      <a:pt x="42" y="2"/>
                      <a:pt x="41" y="2"/>
                      <a:pt x="40" y="3"/>
                    </a:cubicBezTo>
                    <a:cubicBezTo>
                      <a:pt x="40" y="4"/>
                      <a:pt x="40" y="4"/>
                      <a:pt x="40" y="5"/>
                    </a:cubicBezTo>
                    <a:cubicBezTo>
                      <a:pt x="41" y="17"/>
                      <a:pt x="41" y="17"/>
                      <a:pt x="41" y="17"/>
                    </a:cubicBezTo>
                    <a:cubicBezTo>
                      <a:pt x="37" y="19"/>
                      <a:pt x="37" y="19"/>
                      <a:pt x="37" y="19"/>
                    </a:cubicBezTo>
                    <a:cubicBezTo>
                      <a:pt x="29" y="10"/>
                      <a:pt x="29" y="10"/>
                      <a:pt x="29" y="10"/>
                    </a:cubicBezTo>
                    <a:cubicBezTo>
                      <a:pt x="28" y="9"/>
                      <a:pt x="27" y="9"/>
                      <a:pt x="26" y="9"/>
                    </a:cubicBezTo>
                    <a:cubicBezTo>
                      <a:pt x="26" y="9"/>
                      <a:pt x="25" y="9"/>
                      <a:pt x="24" y="10"/>
                    </a:cubicBezTo>
                    <a:cubicBezTo>
                      <a:pt x="13" y="20"/>
                      <a:pt x="13" y="20"/>
                      <a:pt x="13" y="20"/>
                    </a:cubicBezTo>
                    <a:cubicBezTo>
                      <a:pt x="13" y="20"/>
                      <a:pt x="12" y="21"/>
                      <a:pt x="12" y="22"/>
                    </a:cubicBezTo>
                    <a:cubicBezTo>
                      <a:pt x="12" y="23"/>
                      <a:pt x="12" y="24"/>
                      <a:pt x="13" y="24"/>
                    </a:cubicBezTo>
                    <a:cubicBezTo>
                      <a:pt x="21" y="33"/>
                      <a:pt x="21" y="33"/>
                      <a:pt x="21" y="33"/>
                    </a:cubicBezTo>
                    <a:cubicBezTo>
                      <a:pt x="19" y="37"/>
                      <a:pt x="19" y="37"/>
                      <a:pt x="19" y="37"/>
                    </a:cubicBezTo>
                    <a:cubicBezTo>
                      <a:pt x="7" y="34"/>
                      <a:pt x="7" y="34"/>
                      <a:pt x="7" y="34"/>
                    </a:cubicBezTo>
                    <a:cubicBezTo>
                      <a:pt x="5" y="34"/>
                      <a:pt x="4" y="35"/>
                      <a:pt x="3" y="37"/>
                    </a:cubicBezTo>
                    <a:cubicBezTo>
                      <a:pt x="0" y="51"/>
                      <a:pt x="0" y="51"/>
                      <a:pt x="0" y="51"/>
                    </a:cubicBezTo>
                    <a:cubicBezTo>
                      <a:pt x="0" y="52"/>
                      <a:pt x="0" y="53"/>
                      <a:pt x="1" y="54"/>
                    </a:cubicBezTo>
                    <a:cubicBezTo>
                      <a:pt x="1" y="54"/>
                      <a:pt x="2" y="55"/>
                      <a:pt x="3" y="55"/>
                    </a:cubicBezTo>
                    <a:cubicBezTo>
                      <a:pt x="14" y="58"/>
                      <a:pt x="14" y="58"/>
                      <a:pt x="14" y="58"/>
                    </a:cubicBezTo>
                    <a:cubicBezTo>
                      <a:pt x="15" y="62"/>
                      <a:pt x="15" y="62"/>
                      <a:pt x="15" y="62"/>
                    </a:cubicBezTo>
                    <a:cubicBezTo>
                      <a:pt x="4" y="67"/>
                      <a:pt x="4" y="67"/>
                      <a:pt x="4" y="67"/>
                    </a:cubicBezTo>
                    <a:cubicBezTo>
                      <a:pt x="2" y="68"/>
                      <a:pt x="1" y="70"/>
                      <a:pt x="2" y="71"/>
                    </a:cubicBezTo>
                    <a:cubicBezTo>
                      <a:pt x="8" y="85"/>
                      <a:pt x="8" y="85"/>
                      <a:pt x="8" y="85"/>
                    </a:cubicBezTo>
                    <a:cubicBezTo>
                      <a:pt x="9" y="86"/>
                      <a:pt x="9" y="86"/>
                      <a:pt x="10" y="86"/>
                    </a:cubicBezTo>
                    <a:cubicBezTo>
                      <a:pt x="11" y="87"/>
                      <a:pt x="12" y="87"/>
                      <a:pt x="12" y="86"/>
                    </a:cubicBezTo>
                    <a:cubicBezTo>
                      <a:pt x="23" y="81"/>
                      <a:pt x="23" y="81"/>
                      <a:pt x="23" y="81"/>
                    </a:cubicBezTo>
                    <a:cubicBezTo>
                      <a:pt x="26" y="85"/>
                      <a:pt x="26" y="85"/>
                      <a:pt x="26" y="85"/>
                    </a:cubicBezTo>
                    <a:cubicBezTo>
                      <a:pt x="20" y="95"/>
                      <a:pt x="20" y="95"/>
                      <a:pt x="20" y="95"/>
                    </a:cubicBezTo>
                    <a:cubicBezTo>
                      <a:pt x="20" y="96"/>
                      <a:pt x="20" y="97"/>
                      <a:pt x="20" y="98"/>
                    </a:cubicBezTo>
                    <a:cubicBezTo>
                      <a:pt x="20" y="98"/>
                      <a:pt x="20" y="99"/>
                      <a:pt x="21" y="99"/>
                    </a:cubicBezTo>
                    <a:cubicBezTo>
                      <a:pt x="21" y="99"/>
                      <a:pt x="21" y="99"/>
                      <a:pt x="21" y="100"/>
                    </a:cubicBezTo>
                    <a:cubicBezTo>
                      <a:pt x="34" y="107"/>
                      <a:pt x="34" y="107"/>
                      <a:pt x="34" y="107"/>
                    </a:cubicBezTo>
                    <a:cubicBezTo>
                      <a:pt x="35" y="107"/>
                      <a:pt x="36" y="107"/>
                      <a:pt x="37" y="107"/>
                    </a:cubicBezTo>
                    <a:cubicBezTo>
                      <a:pt x="38" y="107"/>
                      <a:pt x="38" y="106"/>
                      <a:pt x="39" y="106"/>
                    </a:cubicBezTo>
                    <a:cubicBezTo>
                      <a:pt x="44" y="95"/>
                      <a:pt x="44" y="95"/>
                      <a:pt x="44" y="95"/>
                    </a:cubicBezTo>
                    <a:cubicBezTo>
                      <a:pt x="49" y="97"/>
                      <a:pt x="49" y="97"/>
                      <a:pt x="49" y="97"/>
                    </a:cubicBezTo>
                    <a:cubicBezTo>
                      <a:pt x="50" y="108"/>
                      <a:pt x="50" y="108"/>
                      <a:pt x="50" y="108"/>
                    </a:cubicBezTo>
                    <a:cubicBezTo>
                      <a:pt x="50" y="109"/>
                      <a:pt x="51" y="110"/>
                      <a:pt x="51" y="111"/>
                    </a:cubicBezTo>
                    <a:cubicBezTo>
                      <a:pt x="52" y="111"/>
                      <a:pt x="53" y="111"/>
                      <a:pt x="54" y="111"/>
                    </a:cubicBezTo>
                    <a:cubicBezTo>
                      <a:pt x="69" y="110"/>
                      <a:pt x="69" y="110"/>
                      <a:pt x="69" y="110"/>
                    </a:cubicBezTo>
                    <a:cubicBezTo>
                      <a:pt x="69" y="109"/>
                      <a:pt x="70" y="109"/>
                      <a:pt x="71" y="108"/>
                    </a:cubicBezTo>
                    <a:cubicBezTo>
                      <a:pt x="71" y="108"/>
                      <a:pt x="71" y="107"/>
                      <a:pt x="71" y="106"/>
                    </a:cubicBezTo>
                    <a:cubicBezTo>
                      <a:pt x="70" y="94"/>
                      <a:pt x="70" y="94"/>
                      <a:pt x="70" y="94"/>
                    </a:cubicBezTo>
                    <a:cubicBezTo>
                      <a:pt x="74" y="93"/>
                      <a:pt x="74" y="93"/>
                      <a:pt x="74" y="93"/>
                    </a:cubicBezTo>
                    <a:cubicBezTo>
                      <a:pt x="82" y="101"/>
                      <a:pt x="82" y="101"/>
                      <a:pt x="82" y="101"/>
                    </a:cubicBezTo>
                    <a:cubicBezTo>
                      <a:pt x="83" y="102"/>
                      <a:pt x="84" y="102"/>
                      <a:pt x="84" y="102"/>
                    </a:cubicBezTo>
                    <a:cubicBezTo>
                      <a:pt x="85" y="102"/>
                      <a:pt x="86" y="102"/>
                      <a:pt x="87" y="102"/>
                    </a:cubicBezTo>
                    <a:cubicBezTo>
                      <a:pt x="98" y="92"/>
                      <a:pt x="98" y="92"/>
                      <a:pt x="98" y="92"/>
                    </a:cubicBezTo>
                    <a:cubicBezTo>
                      <a:pt x="98" y="91"/>
                      <a:pt x="99" y="90"/>
                      <a:pt x="99" y="89"/>
                    </a:cubicBezTo>
                    <a:close/>
                    <a:moveTo>
                      <a:pt x="66" y="67"/>
                    </a:moveTo>
                    <a:cubicBezTo>
                      <a:pt x="59" y="72"/>
                      <a:pt x="50" y="72"/>
                      <a:pt x="44" y="66"/>
                    </a:cubicBezTo>
                    <a:cubicBezTo>
                      <a:pt x="39" y="60"/>
                      <a:pt x="39" y="50"/>
                      <a:pt x="45" y="45"/>
                    </a:cubicBezTo>
                    <a:cubicBezTo>
                      <a:pt x="51" y="39"/>
                      <a:pt x="61" y="39"/>
                      <a:pt x="67" y="46"/>
                    </a:cubicBezTo>
                    <a:cubicBezTo>
                      <a:pt x="72" y="52"/>
                      <a:pt x="72" y="61"/>
                      <a:pt x="66" y="6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37" name="Rectangle 36"/>
          <p:cNvSpPr/>
          <p:nvPr/>
        </p:nvSpPr>
        <p:spPr>
          <a:xfrm>
            <a:off x="2503464" y="1922601"/>
            <a:ext cx="1327388" cy="522836"/>
          </a:xfrm>
          <a:prstGeom prst="rect">
            <a:avLst/>
          </a:prstGeom>
        </p:spPr>
        <p:txBody>
          <a:bodyPr wrap="square" lIns="91060" tIns="45530" rIns="91060" bIns="4553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6EF4F1"/>
                </a:solidFill>
              </a:rPr>
              <a:t>Scalable</a:t>
            </a:r>
            <a:br>
              <a:rPr lang="en-US" sz="1400" kern="0" dirty="0" smtClean="0">
                <a:solidFill>
                  <a:srgbClr val="6EF4F1"/>
                </a:solidFill>
              </a:rPr>
            </a:br>
            <a:r>
              <a:rPr lang="en-US" sz="1400" kern="0" dirty="0" smtClean="0">
                <a:solidFill>
                  <a:srgbClr val="6EF4F1"/>
                </a:solidFill>
              </a:rPr>
              <a:t>Fabric</a:t>
            </a:r>
            <a:endParaRPr kumimoji="0" lang="en-US" sz="1400" b="0" i="0" u="none" strike="noStrike" kern="0" cap="none" spc="0" normalizeH="0" baseline="0" noProof="0" dirty="0">
              <a:ln>
                <a:noFill/>
              </a:ln>
              <a:solidFill>
                <a:srgbClr val="6EF4F1"/>
              </a:solidFill>
              <a:effectLst/>
              <a:uLnTx/>
              <a:uFillTx/>
            </a:endParaRPr>
          </a:p>
        </p:txBody>
      </p:sp>
      <p:grpSp>
        <p:nvGrpSpPr>
          <p:cNvPr id="38" name="Group 37"/>
          <p:cNvGrpSpPr/>
          <p:nvPr/>
        </p:nvGrpSpPr>
        <p:grpSpPr>
          <a:xfrm>
            <a:off x="2919603" y="1427739"/>
            <a:ext cx="572782" cy="572782"/>
            <a:chOff x="14262812" y="1993064"/>
            <a:chExt cx="746650" cy="746650"/>
          </a:xfrm>
        </p:grpSpPr>
        <p:sp>
          <p:nvSpPr>
            <p:cNvPr id="39" name="Oval 38"/>
            <p:cNvSpPr/>
            <p:nvPr/>
          </p:nvSpPr>
          <p:spPr>
            <a:xfrm>
              <a:off x="14262812" y="1993064"/>
              <a:ext cx="746650" cy="746650"/>
            </a:xfrm>
            <a:prstGeom prst="ellipse">
              <a:avLst/>
            </a:prstGeom>
            <a:gradFill flip="none" rotWithShape="1">
              <a:gsLst>
                <a:gs pos="1000">
                  <a:srgbClr val="3CBBB9">
                    <a:alpha val="20000"/>
                  </a:srgbClr>
                </a:gs>
                <a:gs pos="100000">
                  <a:srgbClr val="3CBBB9"/>
                </a:gs>
              </a:gsLst>
              <a:lin ang="13500000" scaled="1"/>
              <a:tileRect/>
            </a:gradFill>
            <a:ln w="9525" cap="flat" cmpd="sng" algn="ctr">
              <a:solidFill>
                <a:srgbClr val="3CBBB9">
                  <a:lumMod val="40000"/>
                  <a:lumOff val="60000"/>
                  <a:alpha val="47000"/>
                </a:srgbClr>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marL="0" marR="0" lvl="0" indent="0" algn="ctr" defTabSz="811160" eaLnBrk="0" fontAlgn="base" latinLnBrk="0" hangingPunct="0">
                <a:lnSpc>
                  <a:spcPct val="9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cs typeface="Arial" charset="0"/>
              </a:endParaRPr>
            </a:p>
          </p:txBody>
        </p:sp>
        <p:sp>
          <p:nvSpPr>
            <p:cNvPr id="40" name="Freeform 63"/>
            <p:cNvSpPr>
              <a:spLocks noEditPoints="1"/>
            </p:cNvSpPr>
            <p:nvPr/>
          </p:nvSpPr>
          <p:spPr bwMode="auto">
            <a:xfrm>
              <a:off x="14445182" y="2160613"/>
              <a:ext cx="403225" cy="400050"/>
            </a:xfrm>
            <a:custGeom>
              <a:avLst/>
              <a:gdLst/>
              <a:ahLst/>
              <a:cxnLst>
                <a:cxn ang="0">
                  <a:pos x="71" y="91"/>
                </a:cxn>
                <a:cxn ang="0">
                  <a:pos x="10" y="31"/>
                </a:cxn>
                <a:cxn ang="0">
                  <a:pos x="10" y="23"/>
                </a:cxn>
                <a:cxn ang="0">
                  <a:pos x="18" y="23"/>
                </a:cxn>
                <a:cxn ang="0">
                  <a:pos x="78" y="84"/>
                </a:cxn>
                <a:cxn ang="0">
                  <a:pos x="83" y="79"/>
                </a:cxn>
                <a:cxn ang="0">
                  <a:pos x="23" y="19"/>
                </a:cxn>
                <a:cxn ang="0">
                  <a:pos x="23" y="11"/>
                </a:cxn>
                <a:cxn ang="0">
                  <a:pos x="30" y="11"/>
                </a:cxn>
                <a:cxn ang="0">
                  <a:pos x="91" y="72"/>
                </a:cxn>
                <a:cxn ang="0">
                  <a:pos x="98" y="65"/>
                </a:cxn>
                <a:cxn ang="0">
                  <a:pos x="40" y="7"/>
                </a:cxn>
                <a:cxn ang="0">
                  <a:pos x="10" y="10"/>
                </a:cxn>
                <a:cxn ang="0">
                  <a:pos x="8" y="39"/>
                </a:cxn>
                <a:cxn ang="0">
                  <a:pos x="66" y="97"/>
                </a:cxn>
                <a:cxn ang="0">
                  <a:pos x="71" y="91"/>
                </a:cxn>
                <a:cxn ang="0">
                  <a:pos x="211" y="200"/>
                </a:cxn>
                <a:cxn ang="0">
                  <a:pos x="194" y="175"/>
                </a:cxn>
                <a:cxn ang="0">
                  <a:pos x="189" y="177"/>
                </a:cxn>
                <a:cxn ang="0">
                  <a:pos x="189" y="176"/>
                </a:cxn>
                <a:cxn ang="0">
                  <a:pos x="138" y="125"/>
                </a:cxn>
                <a:cxn ang="0">
                  <a:pos x="126" y="137"/>
                </a:cxn>
                <a:cxn ang="0">
                  <a:pos x="177" y="188"/>
                </a:cxn>
                <a:cxn ang="0">
                  <a:pos x="178" y="189"/>
                </a:cxn>
                <a:cxn ang="0">
                  <a:pos x="176" y="193"/>
                </a:cxn>
                <a:cxn ang="0">
                  <a:pos x="201" y="210"/>
                </a:cxn>
                <a:cxn ang="0">
                  <a:pos x="207" y="206"/>
                </a:cxn>
                <a:cxn ang="0">
                  <a:pos x="211" y="200"/>
                </a:cxn>
                <a:cxn ang="0">
                  <a:pos x="152" y="101"/>
                </a:cxn>
                <a:cxn ang="0">
                  <a:pos x="190" y="88"/>
                </a:cxn>
                <a:cxn ang="0">
                  <a:pos x="198" y="32"/>
                </a:cxn>
                <a:cxn ang="0">
                  <a:pos x="164" y="65"/>
                </a:cxn>
                <a:cxn ang="0">
                  <a:pos x="148" y="49"/>
                </a:cxn>
                <a:cxn ang="0">
                  <a:pos x="181" y="16"/>
                </a:cxn>
                <a:cxn ang="0">
                  <a:pos x="125" y="23"/>
                </a:cxn>
                <a:cxn ang="0">
                  <a:pos x="112" y="61"/>
                </a:cxn>
                <a:cxn ang="0">
                  <a:pos x="107" y="66"/>
                </a:cxn>
                <a:cxn ang="0">
                  <a:pos x="18" y="154"/>
                </a:cxn>
                <a:cxn ang="0">
                  <a:pos x="18" y="195"/>
                </a:cxn>
                <a:cxn ang="0">
                  <a:pos x="59" y="195"/>
                </a:cxn>
                <a:cxn ang="0">
                  <a:pos x="147" y="106"/>
                </a:cxn>
                <a:cxn ang="0">
                  <a:pos x="152" y="101"/>
                </a:cxn>
                <a:cxn ang="0">
                  <a:pos x="48" y="178"/>
                </a:cxn>
                <a:cxn ang="0">
                  <a:pos x="35" y="178"/>
                </a:cxn>
                <a:cxn ang="0">
                  <a:pos x="35" y="165"/>
                </a:cxn>
                <a:cxn ang="0">
                  <a:pos x="48" y="165"/>
                </a:cxn>
                <a:cxn ang="0">
                  <a:pos x="48" y="178"/>
                </a:cxn>
              </a:cxnLst>
              <a:rect l="0" t="0" r="r" b="b"/>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47" name="Picture 2" descr="C:\Users\spius\Pictures\cisco logo blue gradien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49" y="4213027"/>
            <a:ext cx="431312" cy="265176"/>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3842040" y="1584094"/>
            <a:ext cx="1788194" cy="1753124"/>
            <a:chOff x="4598924" y="2281785"/>
            <a:chExt cx="1654645" cy="1584628"/>
          </a:xfrm>
        </p:grpSpPr>
        <p:grpSp>
          <p:nvGrpSpPr>
            <p:cNvPr id="50" name="Group 49"/>
            <p:cNvGrpSpPr/>
            <p:nvPr/>
          </p:nvGrpSpPr>
          <p:grpSpPr>
            <a:xfrm>
              <a:off x="4598924" y="2281785"/>
              <a:ext cx="1654645" cy="1584628"/>
              <a:chOff x="3553969" y="1911158"/>
              <a:chExt cx="1964342" cy="1807888"/>
            </a:xfrm>
          </p:grpSpPr>
          <p:sp>
            <p:nvSpPr>
              <p:cNvPr id="52" name="Oval 51"/>
              <p:cNvSpPr>
                <a:spLocks noChangeArrowheads="1"/>
              </p:cNvSpPr>
              <p:nvPr/>
            </p:nvSpPr>
            <p:spPr bwMode="auto">
              <a:xfrm rot="16200000" flipV="1">
                <a:off x="3864680" y="2075748"/>
                <a:ext cx="1355916" cy="1473257"/>
              </a:xfrm>
              <a:prstGeom prst="ellipse">
                <a:avLst/>
              </a:prstGeom>
              <a:gradFill rotWithShape="1">
                <a:gsLst>
                  <a:gs pos="0">
                    <a:schemeClr val="bg1">
                      <a:lumMod val="50000"/>
                    </a:schemeClr>
                  </a:gs>
                  <a:gs pos="100000">
                    <a:schemeClr val="bg1">
                      <a:lumMod val="95000"/>
                    </a:schemeClr>
                  </a:gs>
                </a:gsLst>
                <a:lin ang="0" scaled="1"/>
              </a:gradFill>
              <a:ln w="25400" algn="ctr">
                <a:solidFill>
                  <a:schemeClr val="bg1">
                    <a:lumMod val="50000"/>
                  </a:schemeClr>
                </a:solidFill>
                <a:round/>
                <a:headEnd/>
                <a:tailEnd/>
              </a:ln>
              <a:effectLst/>
            </p:spPr>
            <p:txBody>
              <a:bodyPr lIns="82124" tIns="41061" rIns="82124" bIns="41061" anchor="ctr">
                <a:spAutoFit/>
              </a:bodyPr>
              <a:lstStyle>
                <a:defPPr>
                  <a:defRPr lang="en-US"/>
                </a:defPPr>
                <a:lvl1pPr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143"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286"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429"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572"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5714" algn="l" defTabSz="457143" rtl="0" eaLnBrk="1" latinLnBrk="0" hangingPunct="1">
                  <a:defRPr kern="1200">
                    <a:solidFill>
                      <a:schemeClr val="tx1"/>
                    </a:solidFill>
                    <a:latin typeface="Arial" charset="0"/>
                    <a:ea typeface="ＭＳ Ｐゴシック" charset="0"/>
                    <a:cs typeface="ＭＳ Ｐゴシック" charset="0"/>
                  </a:defRPr>
                </a:lvl6pPr>
                <a:lvl7pPr marL="2742858" algn="l" defTabSz="457143" rtl="0" eaLnBrk="1" latinLnBrk="0" hangingPunct="1">
                  <a:defRPr kern="1200">
                    <a:solidFill>
                      <a:schemeClr val="tx1"/>
                    </a:solidFill>
                    <a:latin typeface="Arial" charset="0"/>
                    <a:ea typeface="ＭＳ Ｐゴシック" charset="0"/>
                    <a:cs typeface="ＭＳ Ｐゴシック" charset="0"/>
                  </a:defRPr>
                </a:lvl7pPr>
                <a:lvl8pPr marL="3199999" algn="l" defTabSz="457143" rtl="0" eaLnBrk="1" latinLnBrk="0" hangingPunct="1">
                  <a:defRPr kern="1200">
                    <a:solidFill>
                      <a:schemeClr val="tx1"/>
                    </a:solidFill>
                    <a:latin typeface="Arial" charset="0"/>
                    <a:ea typeface="ＭＳ Ｐゴシック" charset="0"/>
                    <a:cs typeface="ＭＳ Ｐゴシック" charset="0"/>
                  </a:defRPr>
                </a:lvl8pPr>
                <a:lvl9pPr marL="3657143" algn="l" defTabSz="457143" rtl="0" eaLnBrk="1" latinLnBrk="0" hangingPunct="1">
                  <a:defRPr kern="1200">
                    <a:solidFill>
                      <a:schemeClr val="tx1"/>
                    </a:solidFill>
                    <a:latin typeface="Arial" charset="0"/>
                    <a:ea typeface="ＭＳ Ｐゴシック" charset="0"/>
                    <a:cs typeface="ＭＳ Ｐゴシック" charset="0"/>
                  </a:defRPr>
                </a:lvl9pPr>
              </a:lstStyle>
              <a:p>
                <a:pPr algn="ctr" eaLnBrk="0" fontAlgn="auto" hangingPunct="0">
                  <a:lnSpc>
                    <a:spcPct val="90000"/>
                  </a:lnSpc>
                  <a:spcBef>
                    <a:spcPts val="0"/>
                  </a:spcBef>
                  <a:spcAft>
                    <a:spcPts val="0"/>
                  </a:spcAft>
                  <a:defRPr/>
                </a:pPr>
                <a:endParaRPr lang="en-US" dirty="0">
                  <a:solidFill>
                    <a:prstClr val="black"/>
                  </a:solidFill>
                  <a:latin typeface="Calibri"/>
                  <a:ea typeface="+mn-ea"/>
                  <a:cs typeface="+mn-cs"/>
                </a:endParaRPr>
              </a:p>
            </p:txBody>
          </p:sp>
          <p:sp>
            <p:nvSpPr>
              <p:cNvPr id="53" name="AutoShape 4"/>
              <p:cNvSpPr>
                <a:spLocks noChangeArrowheads="1"/>
              </p:cNvSpPr>
              <p:nvPr/>
            </p:nvSpPr>
            <p:spPr bwMode="auto">
              <a:xfrm flipV="1">
                <a:off x="3553969" y="1911158"/>
                <a:ext cx="1964342" cy="1807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7 h 21600"/>
                  <a:gd name="T26" fmla="*/ 18436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4" y="10800"/>
                    </a:moveTo>
                    <a:cubicBezTo>
                      <a:pt x="1854" y="15741"/>
                      <a:pt x="5859" y="19746"/>
                      <a:pt x="10800" y="19746"/>
                    </a:cubicBezTo>
                    <a:cubicBezTo>
                      <a:pt x="15741" y="19746"/>
                      <a:pt x="19746" y="15741"/>
                      <a:pt x="19746" y="10800"/>
                    </a:cubicBezTo>
                    <a:cubicBezTo>
                      <a:pt x="19746" y="5859"/>
                      <a:pt x="15741" y="1854"/>
                      <a:pt x="10800" y="1854"/>
                    </a:cubicBezTo>
                    <a:cubicBezTo>
                      <a:pt x="5859" y="1854"/>
                      <a:pt x="1854" y="5859"/>
                      <a:pt x="1854" y="10800"/>
                    </a:cubicBezTo>
                    <a:close/>
                  </a:path>
                </a:pathLst>
              </a:custGeom>
              <a:gradFill rotWithShape="1">
                <a:gsLst>
                  <a:gs pos="0">
                    <a:srgbClr val="888888">
                      <a:alpha val="20000"/>
                    </a:srgbClr>
                  </a:gs>
                  <a:gs pos="100000">
                    <a:srgbClr val="969696"/>
                  </a:gs>
                </a:gsLst>
                <a:lin ang="5400000" scaled="1"/>
              </a:gradFill>
              <a:ln w="19050" algn="ctr">
                <a:noFill/>
                <a:round/>
                <a:headEnd/>
                <a:tailEnd/>
              </a:ln>
            </p:spPr>
            <p:txBody>
              <a:bodyPr lIns="82124" tIns="41061" rIns="82124" bIns="41061" anchor="ctr">
                <a:spAutoFit/>
              </a:bodyPr>
              <a:lstStyle>
                <a:defPPr>
                  <a:defRPr lang="en-US"/>
                </a:defPPr>
                <a:lvl1pPr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143"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286"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429"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572"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5714" algn="l" defTabSz="457143" rtl="0" eaLnBrk="1" latinLnBrk="0" hangingPunct="1">
                  <a:defRPr kern="1200">
                    <a:solidFill>
                      <a:schemeClr val="tx1"/>
                    </a:solidFill>
                    <a:latin typeface="Arial" charset="0"/>
                    <a:ea typeface="ＭＳ Ｐゴシック" charset="0"/>
                    <a:cs typeface="ＭＳ Ｐゴシック" charset="0"/>
                  </a:defRPr>
                </a:lvl6pPr>
                <a:lvl7pPr marL="2742858" algn="l" defTabSz="457143" rtl="0" eaLnBrk="1" latinLnBrk="0" hangingPunct="1">
                  <a:defRPr kern="1200">
                    <a:solidFill>
                      <a:schemeClr val="tx1"/>
                    </a:solidFill>
                    <a:latin typeface="Arial" charset="0"/>
                    <a:ea typeface="ＭＳ Ｐゴシック" charset="0"/>
                    <a:cs typeface="ＭＳ Ｐゴシック" charset="0"/>
                  </a:defRPr>
                </a:lvl7pPr>
                <a:lvl8pPr marL="3199999" algn="l" defTabSz="457143" rtl="0" eaLnBrk="1" latinLnBrk="0" hangingPunct="1">
                  <a:defRPr kern="1200">
                    <a:solidFill>
                      <a:schemeClr val="tx1"/>
                    </a:solidFill>
                    <a:latin typeface="Arial" charset="0"/>
                    <a:ea typeface="ＭＳ Ｐゴシック" charset="0"/>
                    <a:cs typeface="ＭＳ Ｐゴシック" charset="0"/>
                  </a:defRPr>
                </a:lvl8pPr>
                <a:lvl9pPr marL="3657143" algn="l" defTabSz="457143" rtl="0" eaLnBrk="1" latinLnBrk="0" hangingPunct="1">
                  <a:defRPr kern="1200">
                    <a:solidFill>
                      <a:schemeClr val="tx1"/>
                    </a:solidFill>
                    <a:latin typeface="Arial" charset="0"/>
                    <a:ea typeface="ＭＳ Ｐゴシック" charset="0"/>
                    <a:cs typeface="ＭＳ Ｐゴシック" charset="0"/>
                  </a:defRPr>
                </a:lvl9pPr>
              </a:lstStyle>
              <a:p>
                <a:pPr algn="ctr" eaLnBrk="0" fontAlgn="auto" hangingPunct="0">
                  <a:lnSpc>
                    <a:spcPct val="90000"/>
                  </a:lnSpc>
                  <a:spcBef>
                    <a:spcPts val="0"/>
                  </a:spcBef>
                  <a:spcAft>
                    <a:spcPts val="0"/>
                  </a:spcAft>
                </a:pPr>
                <a:endParaRPr lang="en-US" dirty="0">
                  <a:solidFill>
                    <a:prstClr val="black"/>
                  </a:solidFill>
                  <a:latin typeface="Calibri"/>
                  <a:ea typeface="+mn-ea"/>
                  <a:cs typeface="+mn-cs"/>
                </a:endParaRPr>
              </a:p>
            </p:txBody>
          </p:sp>
          <p:sp>
            <p:nvSpPr>
              <p:cNvPr id="54" name="TextBox 12"/>
              <p:cNvSpPr txBox="1"/>
              <p:nvPr/>
            </p:nvSpPr>
            <p:spPr>
              <a:xfrm>
                <a:off x="3814395" y="2888051"/>
                <a:ext cx="1443491" cy="386253"/>
              </a:xfrm>
              <a:prstGeom prst="rect">
                <a:avLst/>
              </a:prstGeom>
              <a:noFill/>
            </p:spPr>
            <p:txBody>
              <a:bodyPr wrap="square" rtlCol="0">
                <a:spAutoFit/>
              </a:bodyPr>
              <a:lstStyle>
                <a:defPPr>
                  <a:defRPr lang="en-US"/>
                </a:defPPr>
                <a:lvl1pPr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143"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286"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429"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572" algn="l" defTabSz="457143"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5714" algn="l" defTabSz="457143" rtl="0" eaLnBrk="1" latinLnBrk="0" hangingPunct="1">
                  <a:defRPr kern="1200">
                    <a:solidFill>
                      <a:schemeClr val="tx1"/>
                    </a:solidFill>
                    <a:latin typeface="Arial" charset="0"/>
                    <a:ea typeface="ＭＳ Ｐゴシック" charset="0"/>
                    <a:cs typeface="ＭＳ Ｐゴシック" charset="0"/>
                  </a:defRPr>
                </a:lvl6pPr>
                <a:lvl7pPr marL="2742858" algn="l" defTabSz="457143" rtl="0" eaLnBrk="1" latinLnBrk="0" hangingPunct="1">
                  <a:defRPr kern="1200">
                    <a:solidFill>
                      <a:schemeClr val="tx1"/>
                    </a:solidFill>
                    <a:latin typeface="Arial" charset="0"/>
                    <a:ea typeface="ＭＳ Ｐゴシック" charset="0"/>
                    <a:cs typeface="ＭＳ Ｐゴシック" charset="0"/>
                  </a:defRPr>
                </a:lvl7pPr>
                <a:lvl8pPr marL="3199999" algn="l" defTabSz="457143" rtl="0" eaLnBrk="1" latinLnBrk="0" hangingPunct="1">
                  <a:defRPr kern="1200">
                    <a:solidFill>
                      <a:schemeClr val="tx1"/>
                    </a:solidFill>
                    <a:latin typeface="Arial" charset="0"/>
                    <a:ea typeface="ＭＳ Ｐゴシック" charset="0"/>
                    <a:cs typeface="ＭＳ Ｐゴシック" charset="0"/>
                  </a:defRPr>
                </a:lvl8pPr>
                <a:lvl9pPr marL="3657143" algn="l" defTabSz="457143" rtl="0" eaLnBrk="1" latinLnBrk="0" hangingPunct="1">
                  <a:defRPr kern="1200">
                    <a:solidFill>
                      <a:schemeClr val="tx1"/>
                    </a:solidFill>
                    <a:latin typeface="Arial" charset="0"/>
                    <a:ea typeface="ＭＳ Ｐゴシック" charset="0"/>
                    <a:cs typeface="ＭＳ Ｐゴシック" charset="0"/>
                  </a:defRPr>
                </a:lvl9pPr>
              </a:lstStyle>
              <a:p>
                <a:pPr algn="ctr" fontAlgn="auto">
                  <a:spcBef>
                    <a:spcPts val="0"/>
                  </a:spcBef>
                  <a:spcAft>
                    <a:spcPts val="0"/>
                  </a:spcAft>
                </a:pPr>
                <a:r>
                  <a:rPr lang="en-US" sz="800" b="1" dirty="0" smtClean="0">
                    <a:solidFill>
                      <a:srgbClr val="000000"/>
                    </a:solidFill>
                    <a:latin typeface="Calibri"/>
                    <a:ea typeface="+mn-ea"/>
                    <a:cs typeface="+mn-cs"/>
                  </a:rPr>
                  <a:t>Cisco Virtual Topology System</a:t>
                </a:r>
                <a:endParaRPr lang="en-US" sz="800" b="1" dirty="0">
                  <a:solidFill>
                    <a:srgbClr val="000000"/>
                  </a:solidFill>
                  <a:latin typeface="Calibri"/>
                  <a:ea typeface="+mn-ea"/>
                  <a:cs typeface="+mn-cs"/>
                </a:endParaRPr>
              </a:p>
            </p:txBody>
          </p:sp>
        </p:grpSp>
        <p:pic>
          <p:nvPicPr>
            <p:cNvPr id="51" name="Picture 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9919" y="2653729"/>
              <a:ext cx="432653" cy="43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97578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pic>
        <p:nvPicPr>
          <p:cNvPr id="3" name="Picture 2"/>
          <p:cNvPicPr>
            <a:picLocks noChangeAspect="1"/>
          </p:cNvPicPr>
          <p:nvPr/>
        </p:nvPicPr>
        <p:blipFill>
          <a:blip r:embed="rId3"/>
          <a:stretch>
            <a:fillRect/>
          </a:stretch>
        </p:blipFill>
        <p:spPr>
          <a:xfrm>
            <a:off x="4787898" y="1060227"/>
            <a:ext cx="4221481" cy="3636065"/>
          </a:xfrm>
          <a:prstGeom prst="rect">
            <a:avLst/>
          </a:prstGeom>
        </p:spPr>
      </p:pic>
      <p:sp>
        <p:nvSpPr>
          <p:cNvPr id="8" name="Slide Number Placeholder 7"/>
          <p:cNvSpPr>
            <a:spLocks noGrp="1"/>
          </p:cNvSpPr>
          <p:nvPr>
            <p:ph type="sldNum" sz="quarter" idx="4"/>
          </p:nvPr>
        </p:nvSpPr>
        <p:spPr/>
        <p:txBody>
          <a:bodyPr/>
          <a:lstStyle/>
          <a:p>
            <a:fld id="{96A97DD0-5BE7-4856-A2A9-C42C6688E607}" type="slidenum">
              <a:rPr lang="en-US" smtClean="0"/>
              <a:pPr/>
              <a:t>11</a:t>
            </a:fld>
            <a:endParaRPr lang="en-US" dirty="0"/>
          </a:p>
        </p:txBody>
      </p:sp>
      <p:sp>
        <p:nvSpPr>
          <p:cNvPr id="2" name="Title 1"/>
          <p:cNvSpPr>
            <a:spLocks noGrp="1"/>
          </p:cNvSpPr>
          <p:nvPr>
            <p:ph type="title"/>
          </p:nvPr>
        </p:nvSpPr>
        <p:spPr/>
        <p:txBody>
          <a:bodyPr/>
          <a:lstStyle/>
          <a:p>
            <a:r>
              <a:rPr lang="en-US" dirty="0" smtClean="0"/>
              <a:t>Cisco Virtual Topology System (VTS)</a:t>
            </a:r>
            <a:br>
              <a:rPr lang="en-US" dirty="0" smtClean="0"/>
            </a:br>
            <a:endParaRPr lang="en-US" dirty="0"/>
          </a:p>
        </p:txBody>
      </p:sp>
      <p:sp>
        <p:nvSpPr>
          <p:cNvPr id="11" name="Text Placeholder 10"/>
          <p:cNvSpPr>
            <a:spLocks noGrp="1"/>
          </p:cNvSpPr>
          <p:nvPr>
            <p:ph type="body" sz="quarter" idx="12"/>
          </p:nvPr>
        </p:nvSpPr>
        <p:spPr>
          <a:xfrm>
            <a:off x="340520" y="620607"/>
            <a:ext cx="8513064" cy="381000"/>
          </a:xfrm>
        </p:spPr>
        <p:txBody>
          <a:bodyPr/>
          <a:lstStyle/>
          <a:p>
            <a:r>
              <a:rPr lang="en-US" dirty="0" smtClean="0"/>
              <a:t>Open Standards based Overlay Provisioning and Management System</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7462" y="4135191"/>
            <a:ext cx="2604956" cy="653477"/>
          </a:xfrm>
          <a:prstGeom prst="rect">
            <a:avLst/>
          </a:prstGeom>
        </p:spPr>
      </p:pic>
      <p:sp>
        <p:nvSpPr>
          <p:cNvPr id="6" name="Rectangle 5"/>
          <p:cNvSpPr/>
          <p:nvPr/>
        </p:nvSpPr>
        <p:spPr>
          <a:xfrm>
            <a:off x="84220" y="4741746"/>
            <a:ext cx="9059779" cy="338554"/>
          </a:xfrm>
          <a:prstGeom prst="rect">
            <a:avLst/>
          </a:prstGeom>
          <a:solidFill>
            <a:srgbClr val="00B0F0"/>
          </a:solidFill>
        </p:spPr>
        <p:txBody>
          <a:bodyPr wrap="square">
            <a:spAutoFit/>
          </a:bodyPr>
          <a:lstStyle/>
          <a:p>
            <a:pPr lvl="1" algn="ctr" defTabSz="456660" fontAlgn="auto">
              <a:spcBef>
                <a:spcPts val="0"/>
              </a:spcBef>
              <a:spcAft>
                <a:spcPts val="0"/>
              </a:spcAft>
            </a:pPr>
            <a:r>
              <a:rPr lang="en-US" sz="1600" b="1" dirty="0" smtClean="0">
                <a:solidFill>
                  <a:schemeClr val="bg1"/>
                </a:solidFill>
              </a:rPr>
              <a:t>Simplified Management for Ease of Operations</a:t>
            </a:r>
            <a:endParaRPr lang="en-US" sz="1600" b="1" dirty="0">
              <a:solidFill>
                <a:schemeClr val="bg1"/>
              </a:solidFill>
            </a:endParaRPr>
          </a:p>
        </p:txBody>
      </p:sp>
      <p:sp>
        <p:nvSpPr>
          <p:cNvPr id="4" name="TextBox 3"/>
          <p:cNvSpPr txBox="1"/>
          <p:nvPr/>
        </p:nvSpPr>
        <p:spPr>
          <a:xfrm>
            <a:off x="7015475" y="2844800"/>
            <a:ext cx="932180" cy="400110"/>
          </a:xfrm>
          <a:prstGeom prst="rect">
            <a:avLst/>
          </a:prstGeom>
          <a:solidFill>
            <a:schemeClr val="accent2"/>
          </a:solidFill>
        </p:spPr>
        <p:txBody>
          <a:bodyPr wrap="square" rtlCol="0">
            <a:spAutoFit/>
          </a:bodyPr>
          <a:lstStyle/>
          <a:p>
            <a:pPr algn="ctr"/>
            <a:r>
              <a:rPr lang="en-US" sz="1000" dirty="0" smtClean="0">
                <a:solidFill>
                  <a:schemeClr val="bg2"/>
                </a:solidFill>
              </a:rPr>
              <a:t>Embedded Sunstone</a:t>
            </a:r>
            <a:endParaRPr lang="en-US" sz="1000" dirty="0">
              <a:solidFill>
                <a:schemeClr val="bg2"/>
              </a:solidFill>
            </a:endParaRPr>
          </a:p>
        </p:txBody>
      </p:sp>
      <p:sp>
        <p:nvSpPr>
          <p:cNvPr id="19" name="Rectangle 18"/>
          <p:cNvSpPr/>
          <p:nvPr/>
        </p:nvSpPr>
        <p:spPr>
          <a:xfrm>
            <a:off x="4648199" y="999135"/>
            <a:ext cx="4356101" cy="3663285"/>
          </a:xfrm>
          <a:prstGeom prst="rect">
            <a:avLst/>
          </a:prstGeom>
          <a:solidFill>
            <a:schemeClr val="accent1">
              <a:lumMod val="75000"/>
            </a:schemeClr>
          </a:solidFill>
          <a:ln w="25400" cap="flat" cmpd="sng" algn="ctr">
            <a:noFill/>
            <a:prstDash val="solid"/>
          </a:ln>
          <a:effectLst/>
        </p:spPr>
        <p:txBody>
          <a:bodyPr lIns="91384" tIns="45692" rIns="91384" bIns="4569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iscoSansTT Light"/>
              <a:ea typeface="+mn-ea"/>
              <a:cs typeface="+mn-cs"/>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2130" y="1024422"/>
            <a:ext cx="3566015" cy="3170767"/>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7763" y="4109023"/>
            <a:ext cx="2604956" cy="653477"/>
          </a:xfrm>
          <a:prstGeom prst="rect">
            <a:avLst/>
          </a:prstGeom>
        </p:spPr>
      </p:pic>
      <p:sp>
        <p:nvSpPr>
          <p:cNvPr id="21" name="Rectangle 20"/>
          <p:cNvSpPr/>
          <p:nvPr/>
        </p:nvSpPr>
        <p:spPr>
          <a:xfrm>
            <a:off x="1950314" y="1625326"/>
            <a:ext cx="2466928" cy="618522"/>
          </a:xfrm>
          <a:prstGeom prst="rect">
            <a:avLst/>
          </a:prstGeom>
          <a:no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smtClean="0"/>
          </a:p>
        </p:txBody>
      </p:sp>
      <p:sp>
        <p:nvSpPr>
          <p:cNvPr id="25" name="Rectangle 24"/>
          <p:cNvSpPr/>
          <p:nvPr/>
        </p:nvSpPr>
        <p:spPr>
          <a:xfrm>
            <a:off x="19322" y="2378812"/>
            <a:ext cx="4609549" cy="284494"/>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Tighter Integration with Orchestrators</a:t>
            </a:r>
          </a:p>
        </p:txBody>
      </p:sp>
      <p:sp>
        <p:nvSpPr>
          <p:cNvPr id="26" name="Rectangle 25"/>
          <p:cNvSpPr/>
          <p:nvPr/>
        </p:nvSpPr>
        <p:spPr>
          <a:xfrm>
            <a:off x="19323" y="3440682"/>
            <a:ext cx="4609549" cy="284494"/>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Programmable Interfaces</a:t>
            </a:r>
          </a:p>
        </p:txBody>
      </p:sp>
      <p:sp>
        <p:nvSpPr>
          <p:cNvPr id="27" name="Rectangle 26"/>
          <p:cNvSpPr/>
          <p:nvPr/>
        </p:nvSpPr>
        <p:spPr>
          <a:xfrm>
            <a:off x="323703" y="1603297"/>
            <a:ext cx="1626611" cy="645765"/>
          </a:xfrm>
          <a:prstGeom prst="rect">
            <a:avLst/>
          </a:prstGeom>
          <a:no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smtClean="0"/>
          </a:p>
        </p:txBody>
      </p:sp>
      <p:sp>
        <p:nvSpPr>
          <p:cNvPr id="28" name="Rectangle 27"/>
          <p:cNvSpPr/>
          <p:nvPr/>
        </p:nvSpPr>
        <p:spPr>
          <a:xfrm>
            <a:off x="19322" y="2658717"/>
            <a:ext cx="1459364" cy="645765"/>
          </a:xfrm>
          <a:prstGeom prst="rect">
            <a:avLst/>
          </a:prstGeom>
          <a:no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smtClean="0"/>
          </a:p>
        </p:txBody>
      </p:sp>
      <p:sp>
        <p:nvSpPr>
          <p:cNvPr id="29" name="Rectangle 28"/>
          <p:cNvSpPr/>
          <p:nvPr/>
        </p:nvSpPr>
        <p:spPr>
          <a:xfrm>
            <a:off x="1594414" y="2658716"/>
            <a:ext cx="1459364" cy="645765"/>
          </a:xfrm>
          <a:prstGeom prst="rect">
            <a:avLst/>
          </a:prstGeom>
          <a:no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smtClean="0"/>
          </a:p>
        </p:txBody>
      </p:sp>
      <p:sp>
        <p:nvSpPr>
          <p:cNvPr id="30" name="Rectangle 29"/>
          <p:cNvSpPr/>
          <p:nvPr/>
        </p:nvSpPr>
        <p:spPr>
          <a:xfrm>
            <a:off x="3169506" y="2658715"/>
            <a:ext cx="1459364" cy="645765"/>
          </a:xfrm>
          <a:prstGeom prst="rect">
            <a:avLst/>
          </a:prstGeom>
          <a:no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smtClean="0"/>
          </a:p>
        </p:txBody>
      </p:sp>
      <p:pic>
        <p:nvPicPr>
          <p:cNvPr id="31" name="Picture 3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8829" y="2728243"/>
            <a:ext cx="538573" cy="483311"/>
          </a:xfrm>
          <a:prstGeom prst="rect">
            <a:avLst/>
          </a:prstGeom>
        </p:spPr>
      </p:pic>
      <p:sp>
        <p:nvSpPr>
          <p:cNvPr id="32" name="TextBox 31"/>
          <p:cNvSpPr txBox="1"/>
          <p:nvPr/>
        </p:nvSpPr>
        <p:spPr>
          <a:xfrm>
            <a:off x="19321" y="2750159"/>
            <a:ext cx="946115"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US" sz="1200" dirty="0" smtClean="0">
                <a:solidFill>
                  <a:schemeClr val="accent1">
                    <a:lumMod val="75000"/>
                  </a:schemeClr>
                </a:solidFill>
              </a:rPr>
              <a:t>Plugin for </a:t>
            </a:r>
            <a:r>
              <a:rPr lang="en-US" sz="1200" dirty="0" err="1" smtClean="0">
                <a:solidFill>
                  <a:schemeClr val="accent1">
                    <a:lumMod val="75000"/>
                  </a:schemeClr>
                </a:solidFill>
              </a:rPr>
              <a:t>openstack</a:t>
            </a:r>
            <a:endParaRPr lang="en-US" sz="1200" dirty="0">
              <a:solidFill>
                <a:schemeClr val="accent1">
                  <a:lumMod val="75000"/>
                </a:schemeClr>
              </a:solidFill>
            </a:endParaRPr>
          </a:p>
        </p:txBody>
      </p:sp>
      <p:pic>
        <p:nvPicPr>
          <p:cNvPr id="33" name="Picture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17639" y="2760630"/>
            <a:ext cx="583211" cy="435165"/>
          </a:xfrm>
          <a:prstGeom prst="rect">
            <a:avLst/>
          </a:prstGeom>
        </p:spPr>
      </p:pic>
      <p:sp>
        <p:nvSpPr>
          <p:cNvPr id="34" name="TextBox 33"/>
          <p:cNvSpPr txBox="1"/>
          <p:nvPr/>
        </p:nvSpPr>
        <p:spPr>
          <a:xfrm>
            <a:off x="1552235" y="2755941"/>
            <a:ext cx="946115"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US" sz="1200" dirty="0" smtClean="0">
                <a:solidFill>
                  <a:schemeClr val="accent1">
                    <a:lumMod val="75000"/>
                  </a:schemeClr>
                </a:solidFill>
              </a:rPr>
              <a:t>Plugin for VMware</a:t>
            </a:r>
            <a:endParaRPr lang="en-US" sz="1200" dirty="0">
              <a:solidFill>
                <a:schemeClr val="accent1">
                  <a:lumMod val="75000"/>
                </a:schemeClr>
              </a:solidFill>
            </a:endParaRPr>
          </a:p>
        </p:txBody>
      </p:sp>
      <p:pic>
        <p:nvPicPr>
          <p:cNvPr id="35" name="Picture 3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34460" y="2751200"/>
            <a:ext cx="517840" cy="457173"/>
          </a:xfrm>
          <a:prstGeom prst="rect">
            <a:avLst/>
          </a:prstGeom>
        </p:spPr>
      </p:pic>
      <p:sp>
        <p:nvSpPr>
          <p:cNvPr id="36" name="TextBox 35"/>
          <p:cNvSpPr txBox="1"/>
          <p:nvPr/>
        </p:nvSpPr>
        <p:spPr>
          <a:xfrm>
            <a:off x="3095957" y="2760630"/>
            <a:ext cx="946115" cy="461665"/>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US" sz="1200" dirty="0" smtClean="0">
                <a:solidFill>
                  <a:schemeClr val="accent1">
                    <a:lumMod val="75000"/>
                  </a:schemeClr>
                </a:solidFill>
              </a:rPr>
              <a:t>Future for Containers</a:t>
            </a:r>
            <a:endParaRPr lang="en-US" sz="1200" dirty="0">
              <a:solidFill>
                <a:schemeClr val="accent1">
                  <a:lumMod val="75000"/>
                </a:schemeClr>
              </a:solidFill>
            </a:endParaRPr>
          </a:p>
        </p:txBody>
      </p:sp>
      <p:sp>
        <p:nvSpPr>
          <p:cNvPr id="37" name="Rectangle 36"/>
          <p:cNvSpPr/>
          <p:nvPr/>
        </p:nvSpPr>
        <p:spPr>
          <a:xfrm>
            <a:off x="1055403" y="3710057"/>
            <a:ext cx="1459364" cy="645765"/>
          </a:xfrm>
          <a:prstGeom prst="rect">
            <a:avLst/>
          </a:prstGeom>
          <a:no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smtClean="0"/>
          </a:p>
        </p:txBody>
      </p:sp>
      <p:sp>
        <p:nvSpPr>
          <p:cNvPr id="38" name="Rectangle 37"/>
          <p:cNvSpPr/>
          <p:nvPr/>
        </p:nvSpPr>
        <p:spPr>
          <a:xfrm>
            <a:off x="2518328" y="3710057"/>
            <a:ext cx="1459364" cy="645765"/>
          </a:xfrm>
          <a:prstGeom prst="rect">
            <a:avLst/>
          </a:prstGeom>
          <a:noFill/>
          <a:ln w="127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smtClean="0"/>
          </a:p>
        </p:txBody>
      </p:sp>
      <p:pic>
        <p:nvPicPr>
          <p:cNvPr id="39" name="Picture 3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358242" y="3795012"/>
            <a:ext cx="853686" cy="276267"/>
          </a:xfrm>
          <a:prstGeom prst="rect">
            <a:avLst/>
          </a:prstGeom>
        </p:spPr>
      </p:pic>
      <p:sp>
        <p:nvSpPr>
          <p:cNvPr id="40" name="TextBox 39"/>
          <p:cNvSpPr txBox="1"/>
          <p:nvPr/>
        </p:nvSpPr>
        <p:spPr>
          <a:xfrm>
            <a:off x="1200620" y="4040917"/>
            <a:ext cx="1189269" cy="276999"/>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US" sz="1200" dirty="0" smtClean="0">
                <a:solidFill>
                  <a:schemeClr val="accent1">
                    <a:lumMod val="75000"/>
                  </a:schemeClr>
                </a:solidFill>
              </a:rPr>
              <a:t>NB REST API</a:t>
            </a:r>
            <a:endParaRPr lang="en-US" sz="1200" dirty="0">
              <a:solidFill>
                <a:schemeClr val="accent1">
                  <a:lumMod val="75000"/>
                </a:schemeClr>
              </a:solidFill>
            </a:endParaRPr>
          </a:p>
        </p:txBody>
      </p:sp>
      <p:pic>
        <p:nvPicPr>
          <p:cNvPr id="41" name="Picture 4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503143" y="3840439"/>
            <a:ext cx="403006" cy="384434"/>
          </a:xfrm>
          <a:prstGeom prst="rect">
            <a:avLst/>
          </a:prstGeom>
        </p:spPr>
      </p:pic>
      <p:sp>
        <p:nvSpPr>
          <p:cNvPr id="42" name="TextBox 41"/>
          <p:cNvSpPr txBox="1"/>
          <p:nvPr/>
        </p:nvSpPr>
        <p:spPr>
          <a:xfrm>
            <a:off x="2498350" y="3717412"/>
            <a:ext cx="1123672" cy="646331"/>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US" sz="1200" smtClean="0">
                <a:solidFill>
                  <a:schemeClr val="accent1">
                    <a:lumMod val="75000"/>
                  </a:schemeClr>
                </a:solidFill>
              </a:rPr>
              <a:t>Standard YANG </a:t>
            </a:r>
            <a:r>
              <a:rPr lang="en-US" sz="1200" dirty="0" smtClean="0">
                <a:solidFill>
                  <a:schemeClr val="accent1">
                    <a:lumMod val="75000"/>
                  </a:schemeClr>
                </a:solidFill>
              </a:rPr>
              <a:t>SB Programming</a:t>
            </a:r>
            <a:endParaRPr lang="en-US" sz="1200" dirty="0">
              <a:solidFill>
                <a:schemeClr val="accent1">
                  <a:lumMod val="75000"/>
                </a:schemeClr>
              </a:solidFill>
            </a:endParaRPr>
          </a:p>
        </p:txBody>
      </p:sp>
      <p:pic>
        <p:nvPicPr>
          <p:cNvPr id="43" name="Picture 4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6616" y="1575724"/>
            <a:ext cx="731034" cy="722631"/>
          </a:xfrm>
          <a:prstGeom prst="rect">
            <a:avLst/>
          </a:prstGeom>
        </p:spPr>
      </p:pic>
      <p:pic>
        <p:nvPicPr>
          <p:cNvPr id="44" name="Picture 4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37008" y="1593245"/>
            <a:ext cx="717466" cy="717466"/>
          </a:xfrm>
          <a:prstGeom prst="rect">
            <a:avLst/>
          </a:prstGeom>
        </p:spPr>
      </p:pic>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4498" y="1663944"/>
            <a:ext cx="2408389" cy="598857"/>
          </a:xfrm>
          <a:prstGeom prst="rect">
            <a:avLst/>
          </a:prstGeom>
        </p:spPr>
      </p:pic>
      <p:sp>
        <p:nvSpPr>
          <p:cNvPr id="22" name="Rectangle 21"/>
          <p:cNvSpPr/>
          <p:nvPr/>
        </p:nvSpPr>
        <p:spPr>
          <a:xfrm>
            <a:off x="19324" y="1300283"/>
            <a:ext cx="4609549" cy="34366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Automated Overlay and Fabric Provisioning</a:t>
            </a:r>
          </a:p>
        </p:txBody>
      </p:sp>
    </p:spTree>
    <p:extLst>
      <p:ext uri="{BB962C8B-B14F-4D97-AF65-F5344CB8AC3E}">
        <p14:creationId xmlns:p14="http://schemas.microsoft.com/office/powerpoint/2010/main" val="2874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173" name="Oval 172"/>
          <p:cNvSpPr/>
          <p:nvPr/>
        </p:nvSpPr>
        <p:spPr>
          <a:xfrm>
            <a:off x="3743089" y="971550"/>
            <a:ext cx="5032099" cy="3780162"/>
          </a:xfrm>
          <a:prstGeom prst="ellipse">
            <a:avLst/>
          </a:prstGeom>
          <a:solidFill>
            <a:schemeClr val="tx1">
              <a:lumMod val="75000"/>
              <a:alpha val="7000"/>
            </a:schemeClr>
          </a:solidFill>
          <a:ln w="57150">
            <a:solidFill>
              <a:schemeClr val="bg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
        <p:nvSpPr>
          <p:cNvPr id="6" name="Rounded Rectangle 5"/>
          <p:cNvSpPr/>
          <p:nvPr/>
        </p:nvSpPr>
        <p:spPr>
          <a:xfrm>
            <a:off x="2089988" y="1770900"/>
            <a:ext cx="1515444" cy="1743781"/>
          </a:xfrm>
          <a:prstGeom prst="roundRect">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5" name="Straight Arrow Connector 24"/>
          <p:cNvCxnSpPr/>
          <p:nvPr/>
        </p:nvCxnSpPr>
        <p:spPr>
          <a:xfrm>
            <a:off x="3605432" y="1923698"/>
            <a:ext cx="441530" cy="0"/>
          </a:xfrm>
          <a:prstGeom prst="straightConnector1">
            <a:avLst/>
          </a:prstGeom>
          <a:ln w="12700" cmpd="sng">
            <a:prstDash val="sysDash"/>
            <a:tailEnd type="stealth"/>
          </a:ln>
        </p:spPr>
        <p:style>
          <a:lnRef idx="2">
            <a:schemeClr val="accent1"/>
          </a:lnRef>
          <a:fillRef idx="0">
            <a:schemeClr val="accent1"/>
          </a:fillRef>
          <a:effectRef idx="1">
            <a:schemeClr val="accent1"/>
          </a:effectRef>
          <a:fontRef idx="minor">
            <a:schemeClr val="tx1"/>
          </a:fontRef>
        </p:style>
      </p:cxnSp>
      <p:pic>
        <p:nvPicPr>
          <p:cNvPr id="5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0570" y="2021634"/>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Straight Connector 50"/>
          <p:cNvCxnSpPr/>
          <p:nvPr/>
        </p:nvCxnSpPr>
        <p:spPr>
          <a:xfrm>
            <a:off x="2629622" y="1921276"/>
            <a:ext cx="0" cy="6096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0" idx="3"/>
          </p:cNvCxnSpPr>
          <p:nvPr/>
        </p:nvCxnSpPr>
        <p:spPr>
          <a:xfrm flipV="1">
            <a:off x="2480147" y="2094011"/>
            <a:ext cx="149475"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5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0570" y="2313725"/>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Connector 53"/>
          <p:cNvCxnSpPr>
            <a:stCxn id="53" idx="3"/>
          </p:cNvCxnSpPr>
          <p:nvPr/>
        </p:nvCxnSpPr>
        <p:spPr>
          <a:xfrm flipV="1">
            <a:off x="2480147" y="2386102"/>
            <a:ext cx="149475"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5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5302" y="2041969"/>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5302" y="2334060"/>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Straight Connector 56"/>
          <p:cNvCxnSpPr/>
          <p:nvPr/>
        </p:nvCxnSpPr>
        <p:spPr>
          <a:xfrm>
            <a:off x="3048722" y="1927626"/>
            <a:ext cx="0" cy="6096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057873" y="2100361"/>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51523" y="2392452"/>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3760" y="2125612"/>
            <a:ext cx="210824" cy="1222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Straight Connector 60"/>
          <p:cNvCxnSpPr>
            <a:stCxn id="60" idx="3"/>
          </p:cNvCxnSpPr>
          <p:nvPr/>
        </p:nvCxnSpPr>
        <p:spPr>
          <a:xfrm>
            <a:off x="2944584" y="2186724"/>
            <a:ext cx="1041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629622" y="2186724"/>
            <a:ext cx="1041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99924" y="1712182"/>
            <a:ext cx="392480" cy="215444"/>
          </a:xfrm>
          <a:prstGeom prst="rect">
            <a:avLst/>
          </a:prstGeom>
          <a:noFill/>
        </p:spPr>
        <p:txBody>
          <a:bodyPr wrap="square" rtlCol="0">
            <a:spAutoFit/>
          </a:bodyPr>
          <a:lstStyle/>
          <a:p>
            <a:pPr algn="ctr"/>
            <a:r>
              <a:rPr lang="en-US" sz="400" dirty="0"/>
              <a:t>REST API</a:t>
            </a:r>
          </a:p>
        </p:txBody>
      </p:sp>
      <p:sp>
        <p:nvSpPr>
          <p:cNvPr id="113" name="TextBox 112"/>
          <p:cNvSpPr txBox="1"/>
          <p:nvPr/>
        </p:nvSpPr>
        <p:spPr>
          <a:xfrm>
            <a:off x="4494532" y="2133742"/>
            <a:ext cx="392480" cy="276999"/>
          </a:xfrm>
          <a:prstGeom prst="rect">
            <a:avLst/>
          </a:prstGeom>
          <a:noFill/>
        </p:spPr>
        <p:txBody>
          <a:bodyPr wrap="square" rtlCol="0">
            <a:spAutoFit/>
          </a:bodyPr>
          <a:lstStyle/>
          <a:p>
            <a:pPr algn="ctr"/>
            <a:r>
              <a:rPr lang="en-US" sz="400" dirty="0"/>
              <a:t>NX-API, CLI, YANG</a:t>
            </a:r>
          </a:p>
        </p:txBody>
      </p:sp>
      <p:pic>
        <p:nvPicPr>
          <p:cNvPr id="1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3307" y="2888707"/>
            <a:ext cx="347715" cy="35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 name="Rectangle 136"/>
          <p:cNvSpPr/>
          <p:nvPr/>
        </p:nvSpPr>
        <p:spPr>
          <a:xfrm>
            <a:off x="2675156" y="3234953"/>
            <a:ext cx="1007533" cy="1668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500" b="1" dirty="0">
                <a:solidFill>
                  <a:prstClr val="black"/>
                </a:solidFill>
              </a:rPr>
              <a:t>VMware </a:t>
            </a:r>
            <a:r>
              <a:rPr lang="en-US" sz="500" b="1" dirty="0" err="1">
                <a:solidFill>
                  <a:prstClr val="black"/>
                </a:solidFill>
              </a:rPr>
              <a:t>vCenter</a:t>
            </a:r>
            <a:endParaRPr lang="en-US" sz="500" b="1" dirty="0">
              <a:solidFill>
                <a:prstClr val="black"/>
              </a:solidFill>
            </a:endParaRPr>
          </a:p>
        </p:txBody>
      </p:sp>
      <p:pic>
        <p:nvPicPr>
          <p:cNvPr id="138" name="Picture 6" descr="C:\Users\andrewg\Desktop\openstack-cloud-software-vertical-large.png"/>
          <p:cNvPicPr>
            <a:picLocks noChangeAspect="1" noChangeArrowheads="1"/>
          </p:cNvPicPr>
          <p:nvPr/>
        </p:nvPicPr>
        <p:blipFill rotWithShape="1">
          <a:blip r:embed="rId5" cstate="email">
            <a:extLst>
              <a:ext uri="{28A0092B-C50C-407E-A947-70E740481C1C}">
                <a14:useLocalDpi xmlns:a14="http://schemas.microsoft.com/office/drawing/2010/main"/>
              </a:ext>
            </a:extLst>
          </a:blip>
          <a:stretch/>
        </p:blipFill>
        <p:spPr bwMode="auto">
          <a:xfrm>
            <a:off x="2139915" y="2888707"/>
            <a:ext cx="680464" cy="5115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VTS Architecture </a:t>
            </a:r>
            <a:r>
              <a:rPr lang="mr-IN" dirty="0" smtClean="0"/>
              <a:t>–</a:t>
            </a:r>
            <a:r>
              <a:rPr lang="en-US" dirty="0" smtClean="0"/>
              <a:t> Hardware VTEP</a:t>
            </a:r>
            <a:endParaRPr lang="en-US" dirty="0"/>
          </a:p>
        </p:txBody>
      </p:sp>
      <p:sp>
        <p:nvSpPr>
          <p:cNvPr id="3" name="Text Placeholder 2"/>
          <p:cNvSpPr>
            <a:spLocks noGrp="1"/>
          </p:cNvSpPr>
          <p:nvPr>
            <p:ph type="body" sz="quarter" idx="12"/>
          </p:nvPr>
        </p:nvSpPr>
        <p:spPr/>
        <p:txBody>
          <a:bodyPr/>
          <a:lstStyle/>
          <a:p>
            <a:r>
              <a:rPr lang="en-US" dirty="0" smtClean="0"/>
              <a:t>Hardware Switches</a:t>
            </a:r>
            <a:endParaRPr lang="en-US" dirty="0"/>
          </a:p>
        </p:txBody>
      </p:sp>
      <p:pic>
        <p:nvPicPr>
          <p:cNvPr id="181" name="Picture 30" descr="\\MV-FS\Projects\Cisco\References\Brand Assets\Kubrick Icons\Device Icons\Device_nexus7000_3035_default_25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67069" y="1612284"/>
            <a:ext cx="417318" cy="26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6275582" y="2328199"/>
            <a:ext cx="668810" cy="587847"/>
          </a:xfrm>
          <a:prstGeom prst="rect">
            <a:avLst/>
          </a:prstGeom>
          <a:noFill/>
        </p:spPr>
        <p:txBody>
          <a:bodyPr wrap="square" lIns="50827" tIns="25414" rIns="50827" bIns="25414" rtlCol="0">
            <a:spAutoFit/>
          </a:bodyPr>
          <a:lstStyle/>
          <a:p>
            <a:pPr algn="ctr" defTabSz="767880"/>
            <a:r>
              <a:rPr lang="en-US" sz="700" b="1" dirty="0" smtClean="0">
                <a:solidFill>
                  <a:prstClr val="black"/>
                </a:solidFill>
                <a:latin typeface="Arial"/>
              </a:rPr>
              <a:t>DC Fabric</a:t>
            </a:r>
            <a:endParaRPr lang="en-US" sz="700" b="1" dirty="0">
              <a:solidFill>
                <a:prstClr val="black"/>
              </a:solidFill>
              <a:latin typeface="Arial"/>
            </a:endParaRPr>
          </a:p>
          <a:p>
            <a:pPr algn="ctr" defTabSz="767880"/>
            <a:r>
              <a:rPr lang="en-US" sz="600" dirty="0">
                <a:solidFill>
                  <a:prstClr val="black"/>
                </a:solidFill>
                <a:latin typeface="Arial"/>
              </a:rPr>
              <a:t>(OSPF or BGP as the</a:t>
            </a:r>
          </a:p>
          <a:p>
            <a:pPr algn="ctr" defTabSz="767880"/>
            <a:r>
              <a:rPr lang="en-US" sz="600" dirty="0">
                <a:solidFill>
                  <a:prstClr val="black"/>
                </a:solidFill>
                <a:latin typeface="Arial"/>
              </a:rPr>
              <a:t>Underlay Protocol)</a:t>
            </a:r>
          </a:p>
        </p:txBody>
      </p:sp>
      <p:grpSp>
        <p:nvGrpSpPr>
          <p:cNvPr id="183" name="Group 182"/>
          <p:cNvGrpSpPr/>
          <p:nvPr/>
        </p:nvGrpSpPr>
        <p:grpSpPr>
          <a:xfrm>
            <a:off x="5065510" y="2533743"/>
            <a:ext cx="3078021" cy="736004"/>
            <a:chOff x="4150498" y="2847261"/>
            <a:chExt cx="4051300" cy="998537"/>
          </a:xfrm>
        </p:grpSpPr>
        <p:pic>
          <p:nvPicPr>
            <p:cNvPr id="184" name="Picture 285" descr="ToR1.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08144" y="3708175"/>
              <a:ext cx="3524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 name="Group 184"/>
            <p:cNvGrpSpPr/>
            <p:nvPr/>
          </p:nvGrpSpPr>
          <p:grpSpPr>
            <a:xfrm>
              <a:off x="4150498" y="2847261"/>
              <a:ext cx="4051300" cy="998537"/>
              <a:chOff x="4230943" y="3853923"/>
              <a:chExt cx="4051300" cy="998537"/>
            </a:xfrm>
          </p:grpSpPr>
          <p:pic>
            <p:nvPicPr>
              <p:cNvPr id="186" name="Picture 56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59643" y="3853923"/>
                <a:ext cx="341312" cy="344487"/>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56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05618" y="3853923"/>
                <a:ext cx="341312" cy="344487"/>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8" name="Picture 253" descr="ToR1.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30943" y="4727048"/>
                <a:ext cx="3524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257" descr="ToR1.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83380" y="4727048"/>
                <a:ext cx="3524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268" descr="ToR1.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73930" y="4715935"/>
                <a:ext cx="35401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56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1505" y="3853923"/>
                <a:ext cx="341313" cy="344487"/>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2" name="Picture 56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07480" y="3853923"/>
                <a:ext cx="342900" cy="344487"/>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 name="Picture 310" descr="ToR1.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34393" y="4727048"/>
                <a:ext cx="3524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312" descr="ToR1.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85243" y="4727048"/>
                <a:ext cx="354012"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324" descr="ToR1.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77380" y="4715935"/>
                <a:ext cx="3524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327" descr="ToR1.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29818" y="4715935"/>
                <a:ext cx="3524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7" name="Straight Connector 196"/>
              <p:cNvCxnSpPr/>
              <p:nvPr/>
            </p:nvCxnSpPr>
            <p:spPr>
              <a:xfrm flipV="1">
                <a:off x="4441488" y="4198410"/>
                <a:ext cx="505939" cy="517525"/>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V="1">
                <a:off x="4921135" y="4191168"/>
                <a:ext cx="505939" cy="517525"/>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581879" y="4216184"/>
                <a:ext cx="505939" cy="517525"/>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7121235" y="4183732"/>
                <a:ext cx="505939" cy="517525"/>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flipH="1" flipV="1">
                <a:off x="4976274" y="4198410"/>
                <a:ext cx="479254" cy="510283"/>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flipH="1" flipV="1">
                <a:off x="5447655" y="4176424"/>
                <a:ext cx="479254" cy="510283"/>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H="1" flipV="1">
                <a:off x="7166316" y="4183709"/>
                <a:ext cx="479254" cy="510283"/>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flipH="1" flipV="1">
                <a:off x="7647961" y="4183709"/>
                <a:ext cx="479254" cy="510283"/>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grpSp>
      <p:pic>
        <p:nvPicPr>
          <p:cNvPr id="205" name="Picture 30" descr="\\MV-FS\Projects\Cisco\References\Brand Assets\Kubrick Icons\Device Icons\Device_nexus7000_3035_default_256.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32158" y="1626742"/>
            <a:ext cx="417318" cy="2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 name="Group 205"/>
          <p:cNvGrpSpPr/>
          <p:nvPr/>
        </p:nvGrpSpPr>
        <p:grpSpPr>
          <a:xfrm>
            <a:off x="6126897" y="3762088"/>
            <a:ext cx="460668" cy="779235"/>
            <a:chOff x="4057304" y="4517294"/>
            <a:chExt cx="606332" cy="1057190"/>
          </a:xfrm>
        </p:grpSpPr>
        <p:sp>
          <p:nvSpPr>
            <p:cNvPr id="207" name="Rectangle 206"/>
            <p:cNvSpPr/>
            <p:nvPr/>
          </p:nvSpPr>
          <p:spPr>
            <a:xfrm>
              <a:off x="4058449" y="4517294"/>
              <a:ext cx="605187" cy="105719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
          <p:nvSpPr>
            <p:cNvPr id="208" name="Rectangle 207"/>
            <p:cNvSpPr/>
            <p:nvPr/>
          </p:nvSpPr>
          <p:spPr>
            <a:xfrm>
              <a:off x="4103149" y="4598818"/>
              <a:ext cx="513492" cy="153554"/>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SR-IOV</a:t>
              </a:r>
            </a:p>
          </p:txBody>
        </p:sp>
        <p:sp>
          <p:nvSpPr>
            <p:cNvPr id="209" name="Rectangle 208"/>
            <p:cNvSpPr/>
            <p:nvPr/>
          </p:nvSpPr>
          <p:spPr>
            <a:xfrm>
              <a:off x="4103149" y="4788298"/>
              <a:ext cx="513492" cy="1535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Tenant VM</a:t>
              </a:r>
            </a:p>
          </p:txBody>
        </p:sp>
        <p:sp>
          <p:nvSpPr>
            <p:cNvPr id="210" name="Rectangle 209"/>
            <p:cNvSpPr/>
            <p:nvPr/>
          </p:nvSpPr>
          <p:spPr>
            <a:xfrm>
              <a:off x="4103149" y="4977778"/>
              <a:ext cx="513492" cy="153554"/>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Tenant VM</a:t>
              </a:r>
            </a:p>
          </p:txBody>
        </p:sp>
        <p:sp>
          <p:nvSpPr>
            <p:cNvPr id="211" name="Rectangle 210"/>
            <p:cNvSpPr/>
            <p:nvPr/>
          </p:nvSpPr>
          <p:spPr>
            <a:xfrm>
              <a:off x="4103149" y="5167258"/>
              <a:ext cx="513492" cy="15355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Tenant VM</a:t>
              </a:r>
            </a:p>
          </p:txBody>
        </p:sp>
        <p:sp>
          <p:nvSpPr>
            <p:cNvPr id="212" name="TextBox 211"/>
            <p:cNvSpPr txBox="1"/>
            <p:nvPr/>
          </p:nvSpPr>
          <p:spPr>
            <a:xfrm>
              <a:off x="4057304" y="5345455"/>
              <a:ext cx="605188" cy="170381"/>
            </a:xfrm>
            <a:prstGeom prst="rect">
              <a:avLst/>
            </a:prstGeom>
            <a:noFill/>
          </p:spPr>
          <p:txBody>
            <a:bodyPr wrap="square" lIns="50827" tIns="25414" rIns="50827" bIns="25414" rtlCol="0">
              <a:spAutoFit/>
            </a:bodyPr>
            <a:lstStyle/>
            <a:p>
              <a:pPr algn="ctr" defTabSz="767880"/>
              <a:r>
                <a:rPr lang="en-US" sz="400" dirty="0">
                  <a:solidFill>
                    <a:prstClr val="black"/>
                  </a:solidFill>
                  <a:latin typeface="Arial"/>
                </a:rPr>
                <a:t>Host</a:t>
              </a:r>
            </a:p>
          </p:txBody>
        </p:sp>
      </p:grpSp>
      <p:cxnSp>
        <p:nvCxnSpPr>
          <p:cNvPr id="213" name="Straight Connector 212"/>
          <p:cNvCxnSpPr/>
          <p:nvPr/>
        </p:nvCxnSpPr>
        <p:spPr>
          <a:xfrm flipH="1" flipV="1">
            <a:off x="5199390" y="3269747"/>
            <a:ext cx="13925" cy="471991"/>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flipV="1">
            <a:off x="6302128" y="3263374"/>
            <a:ext cx="51911" cy="492947"/>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5621646" y="1780933"/>
            <a:ext cx="586663" cy="762653"/>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V="1">
            <a:off x="5976734" y="1797381"/>
            <a:ext cx="272215" cy="736362"/>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5631783" y="1787324"/>
            <a:ext cx="1107822" cy="746418"/>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V="1">
            <a:off x="5976734" y="1770900"/>
            <a:ext cx="749155" cy="762842"/>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19" name="TextBox 218"/>
          <p:cNvSpPr txBox="1"/>
          <p:nvPr/>
        </p:nvSpPr>
        <p:spPr>
          <a:xfrm>
            <a:off x="6908262" y="1206011"/>
            <a:ext cx="545376" cy="673451"/>
          </a:xfrm>
          <a:prstGeom prst="rect">
            <a:avLst/>
          </a:prstGeom>
          <a:noFill/>
        </p:spPr>
        <p:txBody>
          <a:bodyPr wrap="square" lIns="50827" tIns="25414" rIns="50827" bIns="25414" rtlCol="0">
            <a:spAutoFit/>
          </a:bodyPr>
          <a:lstStyle/>
          <a:p>
            <a:pPr algn="ctr" defTabSz="767880"/>
            <a:r>
              <a:rPr lang="en-US" sz="600" dirty="0">
                <a:solidFill>
                  <a:prstClr val="black"/>
                </a:solidFill>
                <a:latin typeface="Arial"/>
              </a:rPr>
              <a:t>Border Leaf </a:t>
            </a:r>
          </a:p>
          <a:p>
            <a:pPr algn="ctr" defTabSz="767880"/>
            <a:r>
              <a:rPr lang="en-US" sz="600" dirty="0">
                <a:solidFill>
                  <a:prstClr val="black"/>
                </a:solidFill>
                <a:latin typeface="Arial"/>
              </a:rPr>
              <a:t>&amp;</a:t>
            </a:r>
          </a:p>
          <a:p>
            <a:pPr algn="ctr" defTabSz="767880"/>
            <a:r>
              <a:rPr lang="en-US" sz="600" dirty="0">
                <a:solidFill>
                  <a:prstClr val="black"/>
                </a:solidFill>
                <a:latin typeface="Arial"/>
              </a:rPr>
              <a:t>DCI </a:t>
            </a:r>
          </a:p>
          <a:p>
            <a:pPr algn="ctr" defTabSz="767880"/>
            <a:r>
              <a:rPr lang="en-US" sz="600" dirty="0" smtClean="0">
                <a:solidFill>
                  <a:prstClr val="black"/>
                </a:solidFill>
                <a:latin typeface="Arial"/>
              </a:rPr>
              <a:t>(Integrated or</a:t>
            </a:r>
            <a:endParaRPr lang="en-US" sz="600" dirty="0">
              <a:solidFill>
                <a:prstClr val="black"/>
              </a:solidFill>
              <a:latin typeface="Arial"/>
            </a:endParaRPr>
          </a:p>
          <a:p>
            <a:pPr algn="ctr" defTabSz="767880"/>
            <a:r>
              <a:rPr lang="en-US" sz="600" dirty="0">
                <a:solidFill>
                  <a:prstClr val="black"/>
                </a:solidFill>
                <a:latin typeface="Arial"/>
              </a:rPr>
              <a:t>Separated)</a:t>
            </a:r>
          </a:p>
        </p:txBody>
      </p:sp>
      <p:grpSp>
        <p:nvGrpSpPr>
          <p:cNvPr id="220" name="Group 219"/>
          <p:cNvGrpSpPr/>
          <p:nvPr/>
        </p:nvGrpSpPr>
        <p:grpSpPr>
          <a:xfrm>
            <a:off x="6933421" y="3834802"/>
            <a:ext cx="428132" cy="664601"/>
            <a:chOff x="9296683" y="5345773"/>
            <a:chExt cx="605188" cy="908704"/>
          </a:xfrm>
        </p:grpSpPr>
        <p:sp>
          <p:nvSpPr>
            <p:cNvPr id="221" name="Rectangle 220"/>
            <p:cNvSpPr/>
            <p:nvPr/>
          </p:nvSpPr>
          <p:spPr>
            <a:xfrm>
              <a:off x="9342528" y="5345773"/>
              <a:ext cx="513492" cy="69046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Bare Metal</a:t>
              </a:r>
            </a:p>
            <a:p>
              <a:pPr algn="ctr" defTabSz="767880"/>
              <a:r>
                <a:rPr lang="en-US" sz="400" dirty="0">
                  <a:solidFill>
                    <a:prstClr val="black"/>
                  </a:solidFill>
                </a:rPr>
                <a:t>Appliance</a:t>
              </a:r>
            </a:p>
            <a:p>
              <a:pPr algn="ctr" defTabSz="767880"/>
              <a:r>
                <a:rPr lang="en-US" sz="400" dirty="0">
                  <a:solidFill>
                    <a:prstClr val="black"/>
                  </a:solidFill>
                </a:rPr>
                <a:t>(</a:t>
              </a:r>
              <a:r>
                <a:rPr lang="en-US" sz="400" dirty="0" err="1">
                  <a:solidFill>
                    <a:prstClr val="black"/>
                  </a:solidFill>
                </a:rPr>
                <a:t>Eg</a:t>
              </a:r>
              <a:r>
                <a:rPr lang="en-US" sz="400" dirty="0">
                  <a:solidFill>
                    <a:prstClr val="black"/>
                  </a:solidFill>
                </a:rPr>
                <a:t>, Firewall)</a:t>
              </a:r>
            </a:p>
          </p:txBody>
        </p:sp>
        <p:sp>
          <p:nvSpPr>
            <p:cNvPr id="222" name="TextBox 221"/>
            <p:cNvSpPr txBox="1"/>
            <p:nvPr/>
          </p:nvSpPr>
          <p:spPr>
            <a:xfrm>
              <a:off x="9296683" y="6082766"/>
              <a:ext cx="605188" cy="171711"/>
            </a:xfrm>
            <a:prstGeom prst="rect">
              <a:avLst/>
            </a:prstGeom>
            <a:noFill/>
          </p:spPr>
          <p:txBody>
            <a:bodyPr wrap="square" lIns="50827" tIns="25414" rIns="50827" bIns="25414" rtlCol="0">
              <a:spAutoFit/>
            </a:bodyPr>
            <a:lstStyle/>
            <a:p>
              <a:pPr algn="ctr" defTabSz="767880"/>
              <a:r>
                <a:rPr lang="en-US" sz="400" dirty="0">
                  <a:solidFill>
                    <a:prstClr val="black"/>
                  </a:solidFill>
                  <a:latin typeface="Arial"/>
                </a:rPr>
                <a:t>Host</a:t>
              </a:r>
            </a:p>
          </p:txBody>
        </p:sp>
      </p:grpSp>
      <p:cxnSp>
        <p:nvCxnSpPr>
          <p:cNvPr id="223" name="Straight Connector 222"/>
          <p:cNvCxnSpPr/>
          <p:nvPr/>
        </p:nvCxnSpPr>
        <p:spPr>
          <a:xfrm flipH="1" flipV="1">
            <a:off x="7180133" y="3257550"/>
            <a:ext cx="2992" cy="545131"/>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flipH="1" flipV="1">
            <a:off x="6292737" y="1835134"/>
            <a:ext cx="954341" cy="745030"/>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H="1" flipV="1">
            <a:off x="6723808" y="1835134"/>
            <a:ext cx="925816" cy="698608"/>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flipV="1">
            <a:off x="6300125" y="1834236"/>
            <a:ext cx="1349499" cy="699506"/>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flipV="1">
            <a:off x="6737570" y="1853477"/>
            <a:ext cx="567706" cy="680266"/>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28" name="TextBox 227"/>
          <p:cNvSpPr txBox="1"/>
          <p:nvPr/>
        </p:nvSpPr>
        <p:spPr>
          <a:xfrm>
            <a:off x="8263927" y="3111503"/>
            <a:ext cx="511261" cy="239692"/>
          </a:xfrm>
          <a:prstGeom prst="rect">
            <a:avLst/>
          </a:prstGeom>
          <a:noFill/>
        </p:spPr>
        <p:txBody>
          <a:bodyPr wrap="none" rtlCol="0">
            <a:spAutoFit/>
          </a:bodyPr>
          <a:lstStyle/>
          <a:p>
            <a:pPr algn="ctr"/>
            <a:r>
              <a:rPr lang="en-US" sz="800" dirty="0"/>
              <a:t>LEAF</a:t>
            </a:r>
            <a:endParaRPr lang="en-US" sz="400" dirty="0"/>
          </a:p>
        </p:txBody>
      </p:sp>
      <p:sp>
        <p:nvSpPr>
          <p:cNvPr id="229" name="TextBox 228"/>
          <p:cNvSpPr txBox="1"/>
          <p:nvPr/>
        </p:nvSpPr>
        <p:spPr>
          <a:xfrm>
            <a:off x="7980148" y="2547297"/>
            <a:ext cx="570494" cy="239692"/>
          </a:xfrm>
          <a:prstGeom prst="rect">
            <a:avLst/>
          </a:prstGeom>
          <a:noFill/>
        </p:spPr>
        <p:txBody>
          <a:bodyPr wrap="none" rtlCol="0">
            <a:spAutoFit/>
          </a:bodyPr>
          <a:lstStyle/>
          <a:p>
            <a:pPr algn="ctr"/>
            <a:r>
              <a:rPr lang="en-US" sz="800" dirty="0"/>
              <a:t>SPINE</a:t>
            </a:r>
            <a:endParaRPr lang="en-US" sz="400" dirty="0"/>
          </a:p>
        </p:txBody>
      </p:sp>
      <p:cxnSp>
        <p:nvCxnSpPr>
          <p:cNvPr id="230" name="Straight Connector 229"/>
          <p:cNvCxnSpPr/>
          <p:nvPr/>
        </p:nvCxnSpPr>
        <p:spPr>
          <a:xfrm flipV="1">
            <a:off x="8175597" y="3186874"/>
            <a:ext cx="206166" cy="7725"/>
          </a:xfrm>
          <a:prstGeom prst="line">
            <a:avLst/>
          </a:prstGeom>
          <a:ln>
            <a:solidFill>
              <a:schemeClr val="accent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7843686" y="2660699"/>
            <a:ext cx="254135" cy="0"/>
          </a:xfrm>
          <a:prstGeom prst="line">
            <a:avLst/>
          </a:prstGeom>
          <a:ln>
            <a:solidFill>
              <a:schemeClr val="accent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5539604" y="3752738"/>
            <a:ext cx="460668" cy="779235"/>
            <a:chOff x="4057304" y="4517294"/>
            <a:chExt cx="606332" cy="1057190"/>
          </a:xfrm>
        </p:grpSpPr>
        <p:sp>
          <p:nvSpPr>
            <p:cNvPr id="233" name="Rectangle 232"/>
            <p:cNvSpPr/>
            <p:nvPr/>
          </p:nvSpPr>
          <p:spPr>
            <a:xfrm>
              <a:off x="4058449" y="4517294"/>
              <a:ext cx="605187" cy="105719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
          <p:nvSpPr>
            <p:cNvPr id="234" name="Rectangle 233"/>
            <p:cNvSpPr/>
            <p:nvPr/>
          </p:nvSpPr>
          <p:spPr>
            <a:xfrm>
              <a:off x="4103149" y="4598818"/>
              <a:ext cx="513492" cy="153554"/>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OVS/DVS</a:t>
              </a:r>
            </a:p>
          </p:txBody>
        </p:sp>
        <p:sp>
          <p:nvSpPr>
            <p:cNvPr id="235" name="Rectangle 234"/>
            <p:cNvSpPr/>
            <p:nvPr/>
          </p:nvSpPr>
          <p:spPr>
            <a:xfrm>
              <a:off x="4103149" y="4788298"/>
              <a:ext cx="513492" cy="1535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Appliance VM</a:t>
              </a:r>
            </a:p>
          </p:txBody>
        </p:sp>
        <p:sp>
          <p:nvSpPr>
            <p:cNvPr id="236" name="Rectangle 235"/>
            <p:cNvSpPr/>
            <p:nvPr/>
          </p:nvSpPr>
          <p:spPr>
            <a:xfrm>
              <a:off x="4103149" y="4977778"/>
              <a:ext cx="513492" cy="153554"/>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Tenant VM</a:t>
              </a:r>
            </a:p>
          </p:txBody>
        </p:sp>
        <p:sp>
          <p:nvSpPr>
            <p:cNvPr id="237" name="Rectangle 236"/>
            <p:cNvSpPr/>
            <p:nvPr/>
          </p:nvSpPr>
          <p:spPr>
            <a:xfrm>
              <a:off x="4103149" y="5167258"/>
              <a:ext cx="513492" cy="15355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Tenant VM</a:t>
              </a:r>
            </a:p>
          </p:txBody>
        </p:sp>
        <p:sp>
          <p:nvSpPr>
            <p:cNvPr id="238" name="TextBox 237"/>
            <p:cNvSpPr txBox="1"/>
            <p:nvPr/>
          </p:nvSpPr>
          <p:spPr>
            <a:xfrm>
              <a:off x="4057304" y="5345455"/>
              <a:ext cx="605188" cy="170381"/>
            </a:xfrm>
            <a:prstGeom prst="rect">
              <a:avLst/>
            </a:prstGeom>
            <a:noFill/>
          </p:spPr>
          <p:txBody>
            <a:bodyPr wrap="square" lIns="50827" tIns="25414" rIns="50827" bIns="25414" rtlCol="0">
              <a:spAutoFit/>
            </a:bodyPr>
            <a:lstStyle/>
            <a:p>
              <a:pPr algn="ctr" defTabSz="767880"/>
              <a:r>
                <a:rPr lang="en-US" sz="400" dirty="0">
                  <a:solidFill>
                    <a:prstClr val="black"/>
                  </a:solidFill>
                  <a:latin typeface="Arial"/>
                </a:rPr>
                <a:t>Host</a:t>
              </a:r>
            </a:p>
          </p:txBody>
        </p:sp>
      </p:grpSp>
      <p:cxnSp>
        <p:nvCxnSpPr>
          <p:cNvPr id="239" name="Straight Connector 238"/>
          <p:cNvCxnSpPr/>
          <p:nvPr/>
        </p:nvCxnSpPr>
        <p:spPr>
          <a:xfrm flipH="1" flipV="1">
            <a:off x="5574435" y="3272055"/>
            <a:ext cx="7811" cy="476842"/>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240" name="Picture 23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52023" y="1245813"/>
            <a:ext cx="358978" cy="296580"/>
          </a:xfrm>
          <a:prstGeom prst="rect">
            <a:avLst/>
          </a:prstGeom>
        </p:spPr>
      </p:pic>
      <p:pic>
        <p:nvPicPr>
          <p:cNvPr id="241" name="Picture 24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58081" y="1241511"/>
            <a:ext cx="358978" cy="296580"/>
          </a:xfrm>
          <a:prstGeom prst="rect">
            <a:avLst/>
          </a:prstGeom>
        </p:spPr>
      </p:pic>
      <p:cxnSp>
        <p:nvCxnSpPr>
          <p:cNvPr id="242" name="Straight Connector 241"/>
          <p:cNvCxnSpPr/>
          <p:nvPr/>
        </p:nvCxnSpPr>
        <p:spPr>
          <a:xfrm flipV="1">
            <a:off x="6240817" y="1478828"/>
            <a:ext cx="1648" cy="147914"/>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6742071" y="1473211"/>
            <a:ext cx="1648" cy="147914"/>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H="1" flipV="1">
            <a:off x="6270471" y="1480122"/>
            <a:ext cx="453337" cy="167395"/>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V="1">
            <a:off x="6240817" y="1466208"/>
            <a:ext cx="482991" cy="160534"/>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46" name="TextBox 245"/>
          <p:cNvSpPr txBox="1"/>
          <p:nvPr/>
        </p:nvSpPr>
        <p:spPr>
          <a:xfrm>
            <a:off x="7213657" y="1392346"/>
            <a:ext cx="835664" cy="219291"/>
          </a:xfrm>
          <a:prstGeom prst="rect">
            <a:avLst/>
          </a:prstGeom>
          <a:noFill/>
        </p:spPr>
        <p:txBody>
          <a:bodyPr wrap="square" rtlCol="0">
            <a:spAutoFit/>
          </a:bodyPr>
          <a:lstStyle/>
          <a:p>
            <a:pPr algn="ctr"/>
            <a:r>
              <a:rPr lang="en-US" sz="825" dirty="0" smtClean="0"/>
              <a:t>DC POD</a:t>
            </a:r>
            <a:endParaRPr lang="en-US" sz="825" dirty="0"/>
          </a:p>
        </p:txBody>
      </p:sp>
      <p:sp>
        <p:nvSpPr>
          <p:cNvPr id="247" name="Rectangle 246"/>
          <p:cNvSpPr/>
          <p:nvPr/>
        </p:nvSpPr>
        <p:spPr>
          <a:xfrm>
            <a:off x="7590147" y="3834802"/>
            <a:ext cx="363263" cy="504986"/>
          </a:xfrm>
          <a:prstGeom prst="rect">
            <a:avLst/>
          </a:prstGeom>
          <a:solidFill>
            <a:schemeClr val="bg1"/>
          </a:solidFill>
          <a:ln>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smtClean="0">
                <a:solidFill>
                  <a:prstClr val="black"/>
                </a:solidFill>
              </a:rPr>
              <a:t>Bare Metal</a:t>
            </a:r>
          </a:p>
          <a:p>
            <a:pPr algn="ctr" defTabSz="767880"/>
            <a:r>
              <a:rPr lang="en-US" sz="400" dirty="0" smtClean="0">
                <a:solidFill>
                  <a:prstClr val="black"/>
                </a:solidFill>
              </a:rPr>
              <a:t>Application</a:t>
            </a:r>
            <a:endParaRPr lang="en-US" sz="400" dirty="0">
              <a:solidFill>
                <a:prstClr val="black"/>
              </a:solidFill>
            </a:endParaRPr>
          </a:p>
        </p:txBody>
      </p:sp>
      <p:cxnSp>
        <p:nvCxnSpPr>
          <p:cNvPr id="248" name="Straight Connector 247"/>
          <p:cNvCxnSpPr/>
          <p:nvPr/>
        </p:nvCxnSpPr>
        <p:spPr>
          <a:xfrm flipH="1" flipV="1">
            <a:off x="7699390" y="3261557"/>
            <a:ext cx="2992" cy="545131"/>
          </a:xfrm>
          <a:prstGeom prst="line">
            <a:avLst/>
          </a:prstGeom>
          <a:ln w="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249" name="Group 248"/>
          <p:cNvGrpSpPr/>
          <p:nvPr/>
        </p:nvGrpSpPr>
        <p:grpSpPr>
          <a:xfrm>
            <a:off x="4018616" y="1352550"/>
            <a:ext cx="3048967" cy="3399161"/>
            <a:chOff x="4018616" y="1352550"/>
            <a:chExt cx="3048967" cy="3399161"/>
          </a:xfrm>
        </p:grpSpPr>
        <p:cxnSp>
          <p:nvCxnSpPr>
            <p:cNvPr id="250" name="Elbow Connector 249"/>
            <p:cNvCxnSpPr/>
            <p:nvPr/>
          </p:nvCxnSpPr>
          <p:spPr>
            <a:xfrm>
              <a:off x="4469013" y="2031728"/>
              <a:ext cx="1018644" cy="648152"/>
            </a:xfrm>
            <a:prstGeom prst="bentConnector3">
              <a:avLst/>
            </a:prstGeom>
            <a:ln w="0">
              <a:prstDash val="dash"/>
              <a:tailEnd type="triangle"/>
            </a:ln>
          </p:spPr>
          <p:style>
            <a:lnRef idx="2">
              <a:schemeClr val="accent1"/>
            </a:lnRef>
            <a:fillRef idx="0">
              <a:schemeClr val="accent1"/>
            </a:fillRef>
            <a:effectRef idx="1">
              <a:schemeClr val="accent1"/>
            </a:effectRef>
            <a:fontRef idx="minor">
              <a:schemeClr val="tx1"/>
            </a:fontRef>
          </p:style>
        </p:cxnSp>
        <p:sp>
          <p:nvSpPr>
            <p:cNvPr id="251" name="TextBox 250"/>
            <p:cNvSpPr txBox="1"/>
            <p:nvPr/>
          </p:nvSpPr>
          <p:spPr>
            <a:xfrm>
              <a:off x="4987490" y="2488718"/>
              <a:ext cx="442771" cy="205450"/>
            </a:xfrm>
            <a:prstGeom prst="rect">
              <a:avLst/>
            </a:prstGeom>
            <a:noFill/>
          </p:spPr>
          <p:txBody>
            <a:bodyPr wrap="none" rtlCol="0">
              <a:spAutoFit/>
            </a:bodyPr>
            <a:lstStyle/>
            <a:p>
              <a:r>
                <a:rPr lang="en-US" sz="600" dirty="0">
                  <a:latin typeface="Arial" panose="020B0604020202020204" pitchFamily="34" charset="0"/>
                  <a:cs typeface="Arial" panose="020B0604020202020204" pitchFamily="34" charset="0"/>
                </a:rPr>
                <a:t>Spine</a:t>
              </a:r>
            </a:p>
          </p:txBody>
        </p:sp>
        <p:grpSp>
          <p:nvGrpSpPr>
            <p:cNvPr id="252" name="Group 251"/>
            <p:cNvGrpSpPr/>
            <p:nvPr/>
          </p:nvGrpSpPr>
          <p:grpSpPr>
            <a:xfrm>
              <a:off x="4018616" y="1352550"/>
              <a:ext cx="3048967" cy="3399161"/>
              <a:chOff x="4018616" y="1380179"/>
              <a:chExt cx="3048967" cy="3399161"/>
            </a:xfrm>
          </p:grpSpPr>
          <p:grpSp>
            <p:nvGrpSpPr>
              <p:cNvPr id="253" name="Group 252"/>
              <p:cNvGrpSpPr/>
              <p:nvPr/>
            </p:nvGrpSpPr>
            <p:grpSpPr>
              <a:xfrm>
                <a:off x="4124761" y="2183943"/>
                <a:ext cx="2942822" cy="2595397"/>
                <a:chOff x="4124761" y="2183943"/>
                <a:chExt cx="2942822" cy="2595397"/>
              </a:xfrm>
            </p:grpSpPr>
            <p:cxnSp>
              <p:nvCxnSpPr>
                <p:cNvPr id="269" name="Elbow Connector 268"/>
                <p:cNvCxnSpPr/>
                <p:nvPr/>
              </p:nvCxnSpPr>
              <p:spPr>
                <a:xfrm>
                  <a:off x="4124761" y="2183943"/>
                  <a:ext cx="2942822" cy="2155845"/>
                </a:xfrm>
                <a:prstGeom prst="bentConnector4">
                  <a:avLst>
                    <a:gd name="adj1" fmla="val -35"/>
                    <a:gd name="adj2" fmla="val 111703"/>
                  </a:avLst>
                </a:prstGeom>
                <a:ln w="0">
                  <a:prstDash val="dash"/>
                  <a:tailEnd type="triangle"/>
                </a:ln>
              </p:spPr>
              <p:style>
                <a:lnRef idx="2">
                  <a:schemeClr val="accent1"/>
                </a:lnRef>
                <a:fillRef idx="0">
                  <a:schemeClr val="accent1"/>
                </a:fillRef>
                <a:effectRef idx="1">
                  <a:schemeClr val="accent1"/>
                </a:effectRef>
                <a:fontRef idx="minor">
                  <a:schemeClr val="tx1"/>
                </a:fontRef>
              </p:style>
            </p:cxnSp>
            <p:sp>
              <p:nvSpPr>
                <p:cNvPr id="270" name="TextBox 269"/>
                <p:cNvSpPr txBox="1"/>
                <p:nvPr/>
              </p:nvSpPr>
              <p:spPr>
                <a:xfrm>
                  <a:off x="5046734" y="4573890"/>
                  <a:ext cx="1360894" cy="205450"/>
                </a:xfrm>
                <a:prstGeom prst="rect">
                  <a:avLst/>
                </a:prstGeom>
                <a:noFill/>
              </p:spPr>
              <p:txBody>
                <a:bodyPr wrap="none" rtlCol="0">
                  <a:spAutoFit/>
                </a:bodyPr>
                <a:lstStyle/>
                <a:p>
                  <a:r>
                    <a:rPr lang="en-US" sz="600" dirty="0">
                      <a:latin typeface="Arial" panose="020B0604020202020204" pitchFamily="34" charset="0"/>
                      <a:cs typeface="Arial" panose="020B0604020202020204" pitchFamily="34" charset="0"/>
                    </a:rPr>
                    <a:t>Physical Network Appliances</a:t>
                  </a:r>
                </a:p>
              </p:txBody>
            </p:sp>
          </p:grpSp>
          <p:grpSp>
            <p:nvGrpSpPr>
              <p:cNvPr id="254" name="Group 253"/>
              <p:cNvGrpSpPr/>
              <p:nvPr/>
            </p:nvGrpSpPr>
            <p:grpSpPr>
              <a:xfrm>
                <a:off x="4018616" y="1380179"/>
                <a:ext cx="2094225" cy="2501194"/>
                <a:chOff x="4018616" y="1380179"/>
                <a:chExt cx="2094225" cy="2501194"/>
              </a:xfrm>
            </p:grpSpPr>
            <p:sp>
              <p:nvSpPr>
                <p:cNvPr id="255" name="TextBox 254"/>
                <p:cNvSpPr txBox="1"/>
                <p:nvPr/>
              </p:nvSpPr>
              <p:spPr>
                <a:xfrm>
                  <a:off x="4313468" y="1528438"/>
                  <a:ext cx="801619" cy="415498"/>
                </a:xfrm>
                <a:prstGeom prst="rect">
                  <a:avLst/>
                </a:prstGeom>
                <a:noFill/>
              </p:spPr>
              <p:txBody>
                <a:bodyPr wrap="square" rtlCol="0">
                  <a:spAutoFit/>
                </a:bodyPr>
                <a:lstStyle/>
                <a:p>
                  <a:r>
                    <a:rPr lang="en-US" sz="700" b="1" dirty="0"/>
                    <a:t>Virtual Topology </a:t>
                  </a:r>
                  <a:endParaRPr lang="en-US" sz="700" b="1" dirty="0" smtClean="0"/>
                </a:p>
                <a:p>
                  <a:r>
                    <a:rPr lang="en-US" sz="700" b="1" dirty="0" smtClean="0"/>
                    <a:t>Controller</a:t>
                  </a:r>
                  <a:endParaRPr lang="en-US" sz="700" b="1" dirty="0"/>
                </a:p>
              </p:txBody>
            </p:sp>
            <p:grpSp>
              <p:nvGrpSpPr>
                <p:cNvPr id="256" name="Group 255"/>
                <p:cNvGrpSpPr/>
                <p:nvPr/>
              </p:nvGrpSpPr>
              <p:grpSpPr>
                <a:xfrm>
                  <a:off x="4284576" y="1380179"/>
                  <a:ext cx="1828265" cy="2501194"/>
                  <a:chOff x="4284576" y="1380179"/>
                  <a:chExt cx="1828265" cy="2501194"/>
                </a:xfrm>
              </p:grpSpPr>
              <p:cxnSp>
                <p:nvCxnSpPr>
                  <p:cNvPr id="258" name="Elbow Connector 257"/>
                  <p:cNvCxnSpPr/>
                  <p:nvPr/>
                </p:nvCxnSpPr>
                <p:spPr>
                  <a:xfrm flipV="1">
                    <a:off x="4483481" y="1745873"/>
                    <a:ext cx="1629360" cy="240194"/>
                  </a:xfrm>
                  <a:prstGeom prst="bentConnector3">
                    <a:avLst/>
                  </a:prstGeom>
                  <a:ln w="0">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59" name="Elbow Connector 258"/>
                  <p:cNvCxnSpPr/>
                  <p:nvPr/>
                </p:nvCxnSpPr>
                <p:spPr>
                  <a:xfrm flipV="1">
                    <a:off x="4469013" y="1394103"/>
                    <a:ext cx="1583011" cy="524624"/>
                  </a:xfrm>
                  <a:prstGeom prst="bentConnector3">
                    <a:avLst/>
                  </a:prstGeom>
                  <a:ln w="0">
                    <a:prstDash val="dash"/>
                    <a:tailEnd type="triangle"/>
                  </a:ln>
                </p:spPr>
                <p:style>
                  <a:lnRef idx="2">
                    <a:schemeClr val="accent1"/>
                  </a:lnRef>
                  <a:fillRef idx="0">
                    <a:schemeClr val="accent1"/>
                  </a:fillRef>
                  <a:effectRef idx="1">
                    <a:schemeClr val="accent1"/>
                  </a:effectRef>
                  <a:fontRef idx="minor">
                    <a:schemeClr val="tx1"/>
                  </a:fontRef>
                </p:style>
              </p:cxnSp>
              <p:sp>
                <p:nvSpPr>
                  <p:cNvPr id="260" name="TextBox 259"/>
                  <p:cNvSpPr txBox="1"/>
                  <p:nvPr/>
                </p:nvSpPr>
                <p:spPr>
                  <a:xfrm>
                    <a:off x="5369545" y="1380179"/>
                    <a:ext cx="659345" cy="205450"/>
                  </a:xfrm>
                  <a:prstGeom prst="rect">
                    <a:avLst/>
                  </a:prstGeom>
                  <a:noFill/>
                </p:spPr>
                <p:txBody>
                  <a:bodyPr wrap="none" rtlCol="0">
                    <a:spAutoFit/>
                  </a:bodyPr>
                  <a:lstStyle/>
                  <a:p>
                    <a:r>
                      <a:rPr lang="en-US" sz="600" dirty="0">
                        <a:latin typeface="Arial" panose="020B0604020202020204" pitchFamily="34" charset="0"/>
                        <a:cs typeface="Arial" panose="020B0604020202020204" pitchFamily="34" charset="0"/>
                      </a:rPr>
                      <a:t>DCI Router</a:t>
                    </a:r>
                  </a:p>
                </p:txBody>
              </p:sp>
              <p:sp>
                <p:nvSpPr>
                  <p:cNvPr id="261" name="TextBox 260"/>
                  <p:cNvSpPr txBox="1"/>
                  <p:nvPr/>
                </p:nvSpPr>
                <p:spPr>
                  <a:xfrm>
                    <a:off x="5368061" y="1735279"/>
                    <a:ext cx="703771" cy="205450"/>
                  </a:xfrm>
                  <a:prstGeom prst="rect">
                    <a:avLst/>
                  </a:prstGeom>
                  <a:noFill/>
                </p:spPr>
                <p:txBody>
                  <a:bodyPr wrap="none" rtlCol="0">
                    <a:spAutoFit/>
                  </a:bodyPr>
                  <a:lstStyle/>
                  <a:p>
                    <a:r>
                      <a:rPr lang="en-US" sz="600" dirty="0">
                        <a:latin typeface="Arial" panose="020B0604020202020204" pitchFamily="34" charset="0"/>
                        <a:cs typeface="Arial" panose="020B0604020202020204" pitchFamily="34" charset="0"/>
                      </a:rPr>
                      <a:t>Border Leaf </a:t>
                    </a:r>
                  </a:p>
                </p:txBody>
              </p:sp>
              <p:grpSp>
                <p:nvGrpSpPr>
                  <p:cNvPr id="262" name="Group 261"/>
                  <p:cNvGrpSpPr/>
                  <p:nvPr/>
                </p:nvGrpSpPr>
                <p:grpSpPr>
                  <a:xfrm>
                    <a:off x="4284576" y="2165563"/>
                    <a:ext cx="780933" cy="1715810"/>
                    <a:chOff x="4284576" y="2165563"/>
                    <a:chExt cx="780933" cy="1715810"/>
                  </a:xfrm>
                </p:grpSpPr>
                <p:cxnSp>
                  <p:nvCxnSpPr>
                    <p:cNvPr id="263" name="Elbow Connector 262"/>
                    <p:cNvCxnSpPr/>
                    <p:nvPr/>
                  </p:nvCxnSpPr>
                  <p:spPr>
                    <a:xfrm rot="16200000" flipH="1">
                      <a:off x="4205582" y="2363599"/>
                      <a:ext cx="1057964" cy="661891"/>
                    </a:xfrm>
                    <a:prstGeom prst="bentConnector2">
                      <a:avLst/>
                    </a:prstGeom>
                    <a:ln w="0">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64" name="Elbow Connector 263"/>
                    <p:cNvCxnSpPr/>
                    <p:nvPr/>
                  </p:nvCxnSpPr>
                  <p:spPr>
                    <a:xfrm rot="16200000" flipH="1">
                      <a:off x="3808340" y="2660178"/>
                      <a:ext cx="1697431" cy="744960"/>
                    </a:xfrm>
                    <a:prstGeom prst="bentConnector2">
                      <a:avLst/>
                    </a:prstGeom>
                    <a:ln w="0">
                      <a:prstDash val="dash"/>
                      <a:tailEnd type="triangle"/>
                    </a:ln>
                  </p:spPr>
                  <p:style>
                    <a:lnRef idx="2">
                      <a:schemeClr val="accent1"/>
                    </a:lnRef>
                    <a:fillRef idx="0">
                      <a:schemeClr val="accent1"/>
                    </a:fillRef>
                    <a:effectRef idx="1">
                      <a:schemeClr val="accent1"/>
                    </a:effectRef>
                    <a:fontRef idx="minor">
                      <a:schemeClr val="tx1"/>
                    </a:fontRef>
                  </p:style>
                </p:cxnSp>
                <p:sp>
                  <p:nvSpPr>
                    <p:cNvPr id="266" name="TextBox 265"/>
                    <p:cNvSpPr txBox="1"/>
                    <p:nvPr/>
                  </p:nvSpPr>
                  <p:spPr>
                    <a:xfrm>
                      <a:off x="4350770" y="2987788"/>
                      <a:ext cx="708848" cy="276999"/>
                    </a:xfrm>
                    <a:prstGeom prst="rect">
                      <a:avLst/>
                    </a:prstGeom>
                    <a:noFill/>
                  </p:spPr>
                  <p:txBody>
                    <a:bodyPr wrap="none" rtlCol="0">
                      <a:spAutoFit/>
                    </a:bodyPr>
                    <a:lstStyle/>
                    <a:p>
                      <a:r>
                        <a:rPr lang="en-US" sz="600" dirty="0" smtClean="0">
                          <a:latin typeface="Arial" panose="020B0604020202020204" pitchFamily="34" charset="0"/>
                          <a:cs typeface="Arial" panose="020B0604020202020204" pitchFamily="34" charset="0"/>
                        </a:rPr>
                        <a:t>Network Based</a:t>
                      </a:r>
                    </a:p>
                    <a:p>
                      <a:pPr algn="ctr"/>
                      <a:r>
                        <a:rPr lang="en-US" sz="600" dirty="0" smtClean="0">
                          <a:latin typeface="Arial" panose="020B0604020202020204" pitchFamily="34" charset="0"/>
                          <a:cs typeface="Arial" panose="020B0604020202020204" pitchFamily="34" charset="0"/>
                        </a:rPr>
                        <a:t>VTEPs</a:t>
                      </a:r>
                      <a:endParaRPr lang="en-US" sz="600" dirty="0">
                        <a:latin typeface="Arial" panose="020B0604020202020204" pitchFamily="34" charset="0"/>
                        <a:cs typeface="Arial" panose="020B0604020202020204" pitchFamily="34" charset="0"/>
                      </a:endParaRPr>
                    </a:p>
                  </p:txBody>
                </p:sp>
              </p:grpSp>
            </p:grpSp>
            <p:pic>
              <p:nvPicPr>
                <p:cNvPr id="257"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18616" y="1791934"/>
                  <a:ext cx="489322" cy="45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271" name="Group 270"/>
          <p:cNvGrpSpPr/>
          <p:nvPr/>
        </p:nvGrpSpPr>
        <p:grpSpPr>
          <a:xfrm>
            <a:off x="4994237" y="3739544"/>
            <a:ext cx="460668" cy="779235"/>
            <a:chOff x="4057304" y="4517294"/>
            <a:chExt cx="606332" cy="1057190"/>
          </a:xfrm>
        </p:grpSpPr>
        <p:sp>
          <p:nvSpPr>
            <p:cNvPr id="272" name="Rectangle 271"/>
            <p:cNvSpPr/>
            <p:nvPr/>
          </p:nvSpPr>
          <p:spPr>
            <a:xfrm>
              <a:off x="4058449" y="4517294"/>
              <a:ext cx="605187" cy="105719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
          <p:nvSpPr>
            <p:cNvPr id="273" name="Rectangle 272"/>
            <p:cNvSpPr/>
            <p:nvPr/>
          </p:nvSpPr>
          <p:spPr>
            <a:xfrm>
              <a:off x="4103149" y="4598818"/>
              <a:ext cx="513492" cy="153554"/>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OVS/DVS</a:t>
              </a:r>
            </a:p>
          </p:txBody>
        </p:sp>
        <p:sp>
          <p:nvSpPr>
            <p:cNvPr id="274" name="Rectangle 273"/>
            <p:cNvSpPr/>
            <p:nvPr/>
          </p:nvSpPr>
          <p:spPr>
            <a:xfrm>
              <a:off x="4103149" y="4788298"/>
              <a:ext cx="513492" cy="1535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Appliance VM</a:t>
              </a:r>
            </a:p>
          </p:txBody>
        </p:sp>
        <p:sp>
          <p:nvSpPr>
            <p:cNvPr id="275" name="Rectangle 274"/>
            <p:cNvSpPr/>
            <p:nvPr/>
          </p:nvSpPr>
          <p:spPr>
            <a:xfrm>
              <a:off x="4103149" y="4977778"/>
              <a:ext cx="513492" cy="153554"/>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Tenant VM</a:t>
              </a:r>
            </a:p>
          </p:txBody>
        </p:sp>
        <p:sp>
          <p:nvSpPr>
            <p:cNvPr id="276" name="Rectangle 275"/>
            <p:cNvSpPr/>
            <p:nvPr/>
          </p:nvSpPr>
          <p:spPr>
            <a:xfrm>
              <a:off x="4103149" y="5167258"/>
              <a:ext cx="513492" cy="15355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r>
                <a:rPr lang="en-US" sz="400" dirty="0">
                  <a:solidFill>
                    <a:prstClr val="black"/>
                  </a:solidFill>
                </a:rPr>
                <a:t>Tenant VM</a:t>
              </a:r>
            </a:p>
          </p:txBody>
        </p:sp>
        <p:sp>
          <p:nvSpPr>
            <p:cNvPr id="277" name="TextBox 276"/>
            <p:cNvSpPr txBox="1"/>
            <p:nvPr/>
          </p:nvSpPr>
          <p:spPr>
            <a:xfrm>
              <a:off x="4057304" y="5345455"/>
              <a:ext cx="605188" cy="170381"/>
            </a:xfrm>
            <a:prstGeom prst="rect">
              <a:avLst/>
            </a:prstGeom>
            <a:noFill/>
          </p:spPr>
          <p:txBody>
            <a:bodyPr wrap="square" lIns="50827" tIns="25414" rIns="50827" bIns="25414" rtlCol="0">
              <a:spAutoFit/>
            </a:bodyPr>
            <a:lstStyle/>
            <a:p>
              <a:pPr algn="ctr" defTabSz="767880"/>
              <a:r>
                <a:rPr lang="en-US" sz="400" dirty="0">
                  <a:solidFill>
                    <a:prstClr val="black"/>
                  </a:solidFill>
                  <a:latin typeface="Arial"/>
                </a:rPr>
                <a:t>Host</a:t>
              </a:r>
            </a:p>
          </p:txBody>
        </p:sp>
      </p:grpSp>
      <p:pic>
        <p:nvPicPr>
          <p:cNvPr id="5" name="Picture 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852363" y="3090714"/>
            <a:ext cx="290712" cy="172610"/>
          </a:xfrm>
          <a:prstGeom prst="rect">
            <a:avLst/>
          </a:prstGeom>
        </p:spPr>
      </p:pic>
      <p:pic>
        <p:nvPicPr>
          <p:cNvPr id="281" name="Picture 28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64295" y="3089278"/>
            <a:ext cx="290712" cy="172610"/>
          </a:xfrm>
          <a:prstGeom prst="rect">
            <a:avLst/>
          </a:prstGeom>
        </p:spPr>
      </p:pic>
      <p:pic>
        <p:nvPicPr>
          <p:cNvPr id="282" name="Picture 28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98749" y="3078781"/>
            <a:ext cx="290712" cy="172610"/>
          </a:xfrm>
          <a:prstGeom prst="rect">
            <a:avLst/>
          </a:prstGeom>
        </p:spPr>
      </p:pic>
      <p:pic>
        <p:nvPicPr>
          <p:cNvPr id="283" name="Picture 28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13708" y="3078781"/>
            <a:ext cx="290712" cy="172610"/>
          </a:xfrm>
          <a:prstGeom prst="rect">
            <a:avLst/>
          </a:prstGeom>
        </p:spPr>
      </p:pic>
      <p:pic>
        <p:nvPicPr>
          <p:cNvPr id="284" name="Picture 28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73363" y="3090385"/>
            <a:ext cx="290712" cy="172610"/>
          </a:xfrm>
          <a:prstGeom prst="rect">
            <a:avLst/>
          </a:prstGeom>
        </p:spPr>
      </p:pic>
      <p:pic>
        <p:nvPicPr>
          <p:cNvPr id="285" name="Picture 28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731011" y="3089278"/>
            <a:ext cx="290712" cy="172610"/>
          </a:xfrm>
          <a:prstGeom prst="rect">
            <a:avLst/>
          </a:prstGeom>
        </p:spPr>
      </p:pic>
      <p:pic>
        <p:nvPicPr>
          <p:cNvPr id="286" name="Picture 28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33019" y="3094284"/>
            <a:ext cx="290712" cy="172610"/>
          </a:xfrm>
          <a:prstGeom prst="rect">
            <a:avLst/>
          </a:prstGeom>
        </p:spPr>
      </p:pic>
      <p:pic>
        <p:nvPicPr>
          <p:cNvPr id="287" name="Picture 28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27553" y="1644233"/>
            <a:ext cx="290712" cy="172610"/>
          </a:xfrm>
          <a:prstGeom prst="rect">
            <a:avLst/>
          </a:prstGeom>
        </p:spPr>
      </p:pic>
      <p:pic>
        <p:nvPicPr>
          <p:cNvPr id="288" name="Picture 28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120047" y="1656856"/>
            <a:ext cx="290712" cy="172610"/>
          </a:xfrm>
          <a:prstGeom prst="rect">
            <a:avLst/>
          </a:prstGeom>
        </p:spPr>
      </p:pic>
      <p:pic>
        <p:nvPicPr>
          <p:cNvPr id="289" name="Picture 28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23612" y="3088751"/>
            <a:ext cx="290712" cy="172610"/>
          </a:xfrm>
          <a:prstGeom prst="rect">
            <a:avLst/>
          </a:prstGeom>
        </p:spPr>
      </p:pic>
      <p:sp>
        <p:nvSpPr>
          <p:cNvPr id="307" name="Rectangle 306"/>
          <p:cNvSpPr/>
          <p:nvPr/>
        </p:nvSpPr>
        <p:spPr>
          <a:xfrm>
            <a:off x="27948" y="1908827"/>
            <a:ext cx="3601004" cy="431941"/>
          </a:xfrm>
          <a:prstGeom prst="rect">
            <a:avLst/>
          </a:prstGeom>
          <a:solidFill>
            <a:srgbClr val="FFFFFF"/>
          </a:solidFill>
          <a:ln>
            <a:solidFill>
              <a:schemeClr val="bg2">
                <a:lumMod val="75000"/>
              </a:schemeClr>
            </a:solidFill>
            <a:prstDash val="sysDash"/>
          </a:ln>
        </p:spPr>
        <p:style>
          <a:lnRef idx="1">
            <a:schemeClr val="accent4"/>
          </a:lnRef>
          <a:fillRef idx="3">
            <a:schemeClr val="accent4"/>
          </a:fillRef>
          <a:effectRef idx="2">
            <a:schemeClr val="accent4"/>
          </a:effectRef>
          <a:fontRef idx="minor">
            <a:schemeClr val="lt1"/>
          </a:fontRef>
        </p:style>
        <p:txBody>
          <a:bodyPr lIns="130601" tIns="65300" rIns="130601" bIns="65300" rtlCol="0" anchor="ctr">
            <a:noAutofit/>
          </a:bodyPr>
          <a:lstStyle/>
          <a:p>
            <a:pPr eaLnBrk="0" fontAlgn="base" hangingPunct="0">
              <a:lnSpc>
                <a:spcPct val="90000"/>
              </a:lnSpc>
              <a:spcBef>
                <a:spcPct val="0"/>
              </a:spcBef>
              <a:spcAft>
                <a:spcPct val="0"/>
              </a:spcAft>
            </a:pPr>
            <a:r>
              <a:rPr lang="en-US" sz="1400" b="1" dirty="0">
                <a:solidFill>
                  <a:srgbClr val="214794"/>
                </a:solidFill>
                <a:latin typeface="Arial"/>
              </a:rPr>
              <a:t>Nexus 9300/9500/5000/7x00</a:t>
            </a:r>
            <a:r>
              <a:rPr lang="en-US" sz="1400" dirty="0">
                <a:solidFill>
                  <a:srgbClr val="214794"/>
                </a:solidFill>
                <a:latin typeface="Arial"/>
              </a:rPr>
              <a:t>– Spine (RR)</a:t>
            </a:r>
          </a:p>
        </p:txBody>
      </p:sp>
      <p:sp>
        <p:nvSpPr>
          <p:cNvPr id="308" name="Rectangle 307"/>
          <p:cNvSpPr/>
          <p:nvPr/>
        </p:nvSpPr>
        <p:spPr>
          <a:xfrm>
            <a:off x="27819" y="2491189"/>
            <a:ext cx="2874182" cy="431941"/>
          </a:xfrm>
          <a:prstGeom prst="rect">
            <a:avLst/>
          </a:prstGeom>
          <a:solidFill>
            <a:srgbClr val="FFFFFF"/>
          </a:solidFill>
          <a:ln>
            <a:solidFill>
              <a:schemeClr val="bg2">
                <a:lumMod val="75000"/>
              </a:schemeClr>
            </a:solidFill>
            <a:prstDash val="sysDash"/>
          </a:ln>
        </p:spPr>
        <p:style>
          <a:lnRef idx="1">
            <a:schemeClr val="accent4"/>
          </a:lnRef>
          <a:fillRef idx="3">
            <a:schemeClr val="accent4"/>
          </a:fillRef>
          <a:effectRef idx="2">
            <a:schemeClr val="accent4"/>
          </a:effectRef>
          <a:fontRef idx="minor">
            <a:schemeClr val="lt1"/>
          </a:fontRef>
        </p:style>
        <p:txBody>
          <a:bodyPr lIns="130601" tIns="65300" rIns="130601" bIns="65300" rtlCol="0" anchor="ctr">
            <a:noAutofit/>
          </a:bodyPr>
          <a:lstStyle/>
          <a:p>
            <a:pPr eaLnBrk="0" hangingPunct="0">
              <a:lnSpc>
                <a:spcPct val="90000"/>
              </a:lnSpc>
            </a:pPr>
            <a:r>
              <a:rPr lang="en-US" sz="1400" b="1" dirty="0">
                <a:solidFill>
                  <a:srgbClr val="214794"/>
                </a:solidFill>
              </a:rPr>
              <a:t>ASR9000, Nexus 7x00</a:t>
            </a:r>
            <a:r>
              <a:rPr lang="en-US" sz="1400" dirty="0">
                <a:solidFill>
                  <a:srgbClr val="214794"/>
                </a:solidFill>
              </a:rPr>
              <a:t>– DCI</a:t>
            </a:r>
          </a:p>
        </p:txBody>
      </p:sp>
      <p:sp>
        <p:nvSpPr>
          <p:cNvPr id="309" name="Rectangle 308"/>
          <p:cNvSpPr/>
          <p:nvPr/>
        </p:nvSpPr>
        <p:spPr>
          <a:xfrm>
            <a:off x="20953" y="1337953"/>
            <a:ext cx="3993278" cy="431941"/>
          </a:xfrm>
          <a:prstGeom prst="rect">
            <a:avLst/>
          </a:prstGeom>
          <a:solidFill>
            <a:srgbClr val="FFFFFF"/>
          </a:solidFill>
          <a:ln>
            <a:solidFill>
              <a:schemeClr val="bg2">
                <a:lumMod val="75000"/>
              </a:schemeClr>
            </a:solidFill>
            <a:prstDash val="sysDash"/>
          </a:ln>
        </p:spPr>
        <p:style>
          <a:lnRef idx="1">
            <a:schemeClr val="accent4"/>
          </a:lnRef>
          <a:fillRef idx="3">
            <a:schemeClr val="accent4"/>
          </a:fillRef>
          <a:effectRef idx="2">
            <a:schemeClr val="accent4"/>
          </a:effectRef>
          <a:fontRef idx="minor">
            <a:schemeClr val="lt1"/>
          </a:fontRef>
        </p:style>
        <p:txBody>
          <a:bodyPr lIns="130601" tIns="65300" rIns="130601" bIns="65300" rtlCol="0" anchor="ctr">
            <a:noAutofit/>
          </a:bodyPr>
          <a:lstStyle/>
          <a:p>
            <a:pPr eaLnBrk="0" fontAlgn="base" hangingPunct="0">
              <a:lnSpc>
                <a:spcPct val="90000"/>
              </a:lnSpc>
              <a:spcBef>
                <a:spcPct val="0"/>
              </a:spcBef>
              <a:spcAft>
                <a:spcPct val="0"/>
              </a:spcAft>
            </a:pPr>
            <a:r>
              <a:rPr lang="en-US" sz="1400" b="1" dirty="0">
                <a:solidFill>
                  <a:srgbClr val="214794"/>
                </a:solidFill>
                <a:latin typeface="Arial"/>
              </a:rPr>
              <a:t>Nexus </a:t>
            </a:r>
            <a:r>
              <a:rPr lang="en-US" sz="1400" b="1" dirty="0" smtClean="0">
                <a:solidFill>
                  <a:srgbClr val="214794"/>
                </a:solidFill>
                <a:latin typeface="Arial"/>
              </a:rPr>
              <a:t>3000,9200</a:t>
            </a:r>
            <a:r>
              <a:rPr lang="en-US" sz="1400" b="1" dirty="0">
                <a:solidFill>
                  <a:srgbClr val="214794"/>
                </a:solidFill>
                <a:latin typeface="Arial"/>
              </a:rPr>
              <a:t>/9300/</a:t>
            </a:r>
            <a:r>
              <a:rPr lang="en-US" sz="1400" b="1" dirty="0" smtClean="0">
                <a:solidFill>
                  <a:srgbClr val="214794"/>
                </a:solidFill>
                <a:latin typeface="Arial"/>
              </a:rPr>
              <a:t>5600/7x00</a:t>
            </a:r>
            <a:r>
              <a:rPr lang="en-US" sz="1400" dirty="0" smtClean="0">
                <a:solidFill>
                  <a:srgbClr val="214794"/>
                </a:solidFill>
                <a:latin typeface="Arial"/>
              </a:rPr>
              <a:t> </a:t>
            </a:r>
            <a:r>
              <a:rPr lang="en-US" sz="1400" dirty="0">
                <a:solidFill>
                  <a:srgbClr val="214794"/>
                </a:solidFill>
                <a:latin typeface="Arial"/>
              </a:rPr>
              <a:t>– ToR </a:t>
            </a:r>
            <a:endParaRPr lang="en-US" sz="1400" b="1" dirty="0">
              <a:solidFill>
                <a:srgbClr val="214794"/>
              </a:solidFill>
              <a:latin typeface="Arial"/>
            </a:endParaRPr>
          </a:p>
        </p:txBody>
      </p:sp>
    </p:spTree>
    <p:extLst>
      <p:ext uri="{BB962C8B-B14F-4D97-AF65-F5344CB8AC3E}">
        <p14:creationId xmlns:p14="http://schemas.microsoft.com/office/powerpoint/2010/main" val="1545552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500" fill="hold"/>
                                        <p:tgtEl>
                                          <p:spTgt spid="309"/>
                                        </p:tgtEl>
                                        <p:attrNameLst>
                                          <p:attrName>ppt_x</p:attrName>
                                        </p:attrNameLst>
                                      </p:cBhvr>
                                      <p:tavLst>
                                        <p:tav tm="0">
                                          <p:val>
                                            <p:strVal val="0-#ppt_w/2"/>
                                          </p:val>
                                        </p:tav>
                                        <p:tav tm="100000">
                                          <p:val>
                                            <p:strVal val="#ppt_x"/>
                                          </p:val>
                                        </p:tav>
                                      </p:tavLst>
                                    </p:anim>
                                    <p:anim calcmode="lin" valueType="num">
                                      <p:cBhvr additive="base">
                                        <p:cTn id="8" dur="500" fill="hold"/>
                                        <p:tgtEl>
                                          <p:spTgt spid="3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
                                        </p:tgtEl>
                                        <p:attrNameLst>
                                          <p:attrName>style.visibility</p:attrName>
                                        </p:attrNameLst>
                                      </p:cBhvr>
                                      <p:to>
                                        <p:strVal val="visible"/>
                                      </p:to>
                                    </p:set>
                                    <p:anim calcmode="lin" valueType="num">
                                      <p:cBhvr additive="base">
                                        <p:cTn id="13" dur="500" fill="hold"/>
                                        <p:tgtEl>
                                          <p:spTgt spid="307"/>
                                        </p:tgtEl>
                                        <p:attrNameLst>
                                          <p:attrName>ppt_x</p:attrName>
                                        </p:attrNameLst>
                                      </p:cBhvr>
                                      <p:tavLst>
                                        <p:tav tm="0">
                                          <p:val>
                                            <p:strVal val="0-#ppt_w/2"/>
                                          </p:val>
                                        </p:tav>
                                        <p:tav tm="100000">
                                          <p:val>
                                            <p:strVal val="#ppt_x"/>
                                          </p:val>
                                        </p:tav>
                                      </p:tavLst>
                                    </p:anim>
                                    <p:anim calcmode="lin" valueType="num">
                                      <p:cBhvr additive="base">
                                        <p:cTn id="14" dur="500" fill="hold"/>
                                        <p:tgtEl>
                                          <p:spTgt spid="3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8"/>
                                        </p:tgtEl>
                                        <p:attrNameLst>
                                          <p:attrName>style.visibility</p:attrName>
                                        </p:attrNameLst>
                                      </p:cBhvr>
                                      <p:to>
                                        <p:strVal val="visible"/>
                                      </p:to>
                                    </p:set>
                                    <p:anim calcmode="lin" valueType="num">
                                      <p:cBhvr additive="base">
                                        <p:cTn id="19" dur="500" fill="hold"/>
                                        <p:tgtEl>
                                          <p:spTgt spid="308"/>
                                        </p:tgtEl>
                                        <p:attrNameLst>
                                          <p:attrName>ppt_x</p:attrName>
                                        </p:attrNameLst>
                                      </p:cBhvr>
                                      <p:tavLst>
                                        <p:tav tm="0">
                                          <p:val>
                                            <p:strVal val="0-#ppt_w/2"/>
                                          </p:val>
                                        </p:tav>
                                        <p:tav tm="100000">
                                          <p:val>
                                            <p:strVal val="#ppt_x"/>
                                          </p:val>
                                        </p:tav>
                                      </p:tavLst>
                                    </p:anim>
                                    <p:anim calcmode="lin" valueType="num">
                                      <p:cBhvr additive="base">
                                        <p:cTn id="20" dur="500" fill="hold"/>
                                        <p:tgtEl>
                                          <p:spTgt spid="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P spid="308" grpId="0" animBg="1"/>
      <p:bldP spid="3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78" name="Oval 77"/>
          <p:cNvSpPr/>
          <p:nvPr/>
        </p:nvSpPr>
        <p:spPr>
          <a:xfrm>
            <a:off x="3146129" y="971550"/>
            <a:ext cx="4826278" cy="3888050"/>
          </a:xfrm>
          <a:prstGeom prst="ellipse">
            <a:avLst/>
          </a:prstGeom>
          <a:solidFill>
            <a:schemeClr val="tx1">
              <a:lumMod val="75000"/>
              <a:alpha val="7000"/>
            </a:schemeClr>
          </a:solidFill>
          <a:ln w="57150">
            <a:solidFill>
              <a:schemeClr val="bg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
        <p:nvSpPr>
          <p:cNvPr id="6" name="Rounded Rectangle 5"/>
          <p:cNvSpPr/>
          <p:nvPr/>
        </p:nvSpPr>
        <p:spPr>
          <a:xfrm>
            <a:off x="1438333" y="2822013"/>
            <a:ext cx="1515444" cy="1743781"/>
          </a:xfrm>
          <a:prstGeom prst="roundRect">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smtClean="0"/>
          </a:p>
        </p:txBody>
      </p:sp>
      <p:pic>
        <p:nvPicPr>
          <p:cNvPr id="5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8916" y="3072747"/>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Straight Connector 50"/>
          <p:cNvCxnSpPr/>
          <p:nvPr/>
        </p:nvCxnSpPr>
        <p:spPr>
          <a:xfrm>
            <a:off x="1977967" y="2972388"/>
            <a:ext cx="0" cy="6096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0" idx="3"/>
          </p:cNvCxnSpPr>
          <p:nvPr/>
        </p:nvCxnSpPr>
        <p:spPr>
          <a:xfrm flipV="1">
            <a:off x="1828493" y="3145124"/>
            <a:ext cx="149475"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5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8916" y="3364838"/>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Straight Connector 53"/>
          <p:cNvCxnSpPr>
            <a:stCxn id="53" idx="3"/>
          </p:cNvCxnSpPr>
          <p:nvPr/>
        </p:nvCxnSpPr>
        <p:spPr>
          <a:xfrm flipV="1">
            <a:off x="1828493" y="3437215"/>
            <a:ext cx="149475"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5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3648" y="3093082"/>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3648" y="3385173"/>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Straight Connector 56"/>
          <p:cNvCxnSpPr/>
          <p:nvPr/>
        </p:nvCxnSpPr>
        <p:spPr>
          <a:xfrm>
            <a:off x="2397067" y="2978738"/>
            <a:ext cx="0" cy="6096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406219" y="3151474"/>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399868" y="3443565"/>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2105" y="3176725"/>
            <a:ext cx="210824" cy="1222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Straight Connector 60"/>
          <p:cNvCxnSpPr>
            <a:stCxn id="60" idx="3"/>
          </p:cNvCxnSpPr>
          <p:nvPr/>
        </p:nvCxnSpPr>
        <p:spPr>
          <a:xfrm>
            <a:off x="2292929" y="3237836"/>
            <a:ext cx="1041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77967" y="3237836"/>
            <a:ext cx="10413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953777" y="2706848"/>
            <a:ext cx="392480" cy="215444"/>
          </a:xfrm>
          <a:prstGeom prst="rect">
            <a:avLst/>
          </a:prstGeom>
          <a:noFill/>
        </p:spPr>
        <p:txBody>
          <a:bodyPr wrap="square" lIns="91436" tIns="45718" rIns="91436" bIns="45718" rtlCol="0">
            <a:spAutoFit/>
          </a:bodyPr>
          <a:lstStyle/>
          <a:p>
            <a:pPr algn="ctr"/>
            <a:r>
              <a:rPr lang="en-US" sz="400" dirty="0"/>
              <a:t>REST API</a:t>
            </a:r>
          </a:p>
        </p:txBody>
      </p:sp>
      <p:sp>
        <p:nvSpPr>
          <p:cNvPr id="113" name="TextBox 112"/>
          <p:cNvSpPr txBox="1"/>
          <p:nvPr/>
        </p:nvSpPr>
        <p:spPr>
          <a:xfrm>
            <a:off x="3629017" y="2806504"/>
            <a:ext cx="392480" cy="276995"/>
          </a:xfrm>
          <a:prstGeom prst="rect">
            <a:avLst/>
          </a:prstGeom>
          <a:noFill/>
        </p:spPr>
        <p:txBody>
          <a:bodyPr wrap="square" lIns="91436" tIns="45718" rIns="91436" bIns="45718" rtlCol="0">
            <a:spAutoFit/>
          </a:bodyPr>
          <a:lstStyle/>
          <a:p>
            <a:pPr algn="ctr"/>
            <a:r>
              <a:rPr lang="en-US" sz="400" dirty="0"/>
              <a:t>NX-API, CLI, YANG</a:t>
            </a:r>
          </a:p>
        </p:txBody>
      </p:sp>
      <p:pic>
        <p:nvPicPr>
          <p:cNvPr id="1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51653" y="3939820"/>
            <a:ext cx="347715" cy="35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 name="Rectangle 136"/>
          <p:cNvSpPr/>
          <p:nvPr/>
        </p:nvSpPr>
        <p:spPr>
          <a:xfrm>
            <a:off x="2023502" y="4286066"/>
            <a:ext cx="1007533" cy="1668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r>
              <a:rPr lang="en-US" sz="500" b="1" dirty="0">
                <a:solidFill>
                  <a:prstClr val="black"/>
                </a:solidFill>
              </a:rPr>
              <a:t>VMware </a:t>
            </a:r>
            <a:r>
              <a:rPr lang="en-US" sz="500" b="1" dirty="0" err="1">
                <a:solidFill>
                  <a:prstClr val="black"/>
                </a:solidFill>
              </a:rPr>
              <a:t>vCenter</a:t>
            </a:r>
            <a:endParaRPr lang="en-US" sz="500" b="1" dirty="0">
              <a:solidFill>
                <a:prstClr val="black"/>
              </a:solidFill>
            </a:endParaRPr>
          </a:p>
        </p:txBody>
      </p:sp>
      <p:pic>
        <p:nvPicPr>
          <p:cNvPr id="138" name="Picture 6" descr="C:\Users\andrewg\Desktop\openstack-cloud-software-vertical-large.png"/>
          <p:cNvPicPr>
            <a:picLocks noChangeAspect="1" noChangeArrowheads="1"/>
          </p:cNvPicPr>
          <p:nvPr/>
        </p:nvPicPr>
        <p:blipFill rotWithShape="1">
          <a:blip r:embed="rId5" cstate="email">
            <a:extLst>
              <a:ext uri="{28A0092B-C50C-407E-A947-70E740481C1C}">
                <a14:useLocalDpi xmlns:a14="http://schemas.microsoft.com/office/drawing/2010/main"/>
              </a:ext>
            </a:extLst>
          </a:blip>
          <a:stretch/>
        </p:blipFill>
        <p:spPr bwMode="auto">
          <a:xfrm>
            <a:off x="1488261" y="3939819"/>
            <a:ext cx="680464" cy="5115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VTS Architecture </a:t>
            </a:r>
            <a:r>
              <a:rPr lang="mr-IN" dirty="0" smtClean="0"/>
              <a:t>–</a:t>
            </a:r>
            <a:r>
              <a:rPr lang="en-US" dirty="0" smtClean="0"/>
              <a:t> Software VTEP</a:t>
            </a:r>
            <a:endParaRPr lang="en-US" dirty="0"/>
          </a:p>
        </p:txBody>
      </p:sp>
      <p:sp>
        <p:nvSpPr>
          <p:cNvPr id="3" name="Text Placeholder 2"/>
          <p:cNvSpPr>
            <a:spLocks noGrp="1"/>
          </p:cNvSpPr>
          <p:nvPr>
            <p:ph type="body" sz="quarter" idx="12"/>
          </p:nvPr>
        </p:nvSpPr>
        <p:spPr/>
        <p:txBody>
          <a:bodyPr/>
          <a:lstStyle/>
          <a:p>
            <a:r>
              <a:rPr lang="en-US" dirty="0" smtClean="0"/>
              <a:t>Virtual Topology Forwarder</a:t>
            </a:r>
            <a:endParaRPr lang="en-US" dirty="0"/>
          </a:p>
        </p:txBody>
      </p:sp>
      <p:pic>
        <p:nvPicPr>
          <p:cNvPr id="4" name="Picture 3"/>
          <p:cNvPicPr>
            <a:picLocks noChangeAspect="1"/>
          </p:cNvPicPr>
          <p:nvPr/>
        </p:nvPicPr>
        <p:blipFill>
          <a:blip r:embed="rId6"/>
          <a:stretch>
            <a:fillRect/>
          </a:stretch>
        </p:blipFill>
        <p:spPr>
          <a:xfrm>
            <a:off x="3660985" y="1198299"/>
            <a:ext cx="4359958" cy="3429248"/>
          </a:xfrm>
          <a:prstGeom prst="rect">
            <a:avLst/>
          </a:prstGeom>
        </p:spPr>
      </p:pic>
      <p:pic>
        <p:nvPicPr>
          <p:cNvPr id="79"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20849" y="2709489"/>
            <a:ext cx="489322" cy="45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a:blip r:embed="rId8"/>
          <a:stretch>
            <a:fillRect/>
          </a:stretch>
        </p:blipFill>
        <p:spPr>
          <a:xfrm>
            <a:off x="6780826" y="3689197"/>
            <a:ext cx="476250" cy="405319"/>
          </a:xfrm>
          <a:prstGeom prst="rect">
            <a:avLst/>
          </a:prstGeom>
        </p:spPr>
      </p:pic>
      <p:sp>
        <p:nvSpPr>
          <p:cNvPr id="84" name="Trapezoid 83"/>
          <p:cNvSpPr/>
          <p:nvPr/>
        </p:nvSpPr>
        <p:spPr>
          <a:xfrm rot="10800000">
            <a:off x="5059219" y="3006138"/>
            <a:ext cx="4011899" cy="520111"/>
          </a:xfrm>
          <a:prstGeom prst="trapezoid">
            <a:avLst>
              <a:gd name="adj" fmla="val 358325"/>
            </a:avLst>
          </a:prstGeom>
          <a:gradFill>
            <a:gsLst>
              <a:gs pos="0">
                <a:srgbClr val="EBEBF5"/>
              </a:gs>
              <a:gs pos="100000">
                <a:schemeClr val="accent1">
                  <a:alpha val="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defTabSz="457086" fontAlgn="auto">
              <a:spcBef>
                <a:spcPts val="0"/>
              </a:spcBef>
              <a:spcAft>
                <a:spcPts val="0"/>
              </a:spcAft>
            </a:pPr>
            <a:endParaRPr lang="en-US" dirty="0">
              <a:solidFill>
                <a:srgbClr val="FFFFFF"/>
              </a:solidFill>
            </a:endParaRPr>
          </a:p>
        </p:txBody>
      </p:sp>
      <p:sp>
        <p:nvSpPr>
          <p:cNvPr id="31" name="Rectangle 30"/>
          <p:cNvSpPr/>
          <p:nvPr/>
        </p:nvSpPr>
        <p:spPr>
          <a:xfrm>
            <a:off x="356616" y="1043669"/>
            <a:ext cx="3286596" cy="1550335"/>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indent="-137160">
              <a:buFont typeface="Arial" pitchFamily="34" charset="0"/>
              <a:buChar char="•"/>
            </a:pPr>
            <a:r>
              <a:rPr lang="en-US" sz="1000" dirty="0" smtClean="0">
                <a:solidFill>
                  <a:schemeClr val="bg2"/>
                </a:solidFill>
                <a:latin typeface="+mj-lt"/>
              </a:rPr>
              <a:t>User space, multitenant, line-rate packet forwarder</a:t>
            </a:r>
          </a:p>
          <a:p>
            <a:pPr marL="137160" indent="-137160">
              <a:buFont typeface="Arial" pitchFamily="34" charset="0"/>
              <a:buChar char="•"/>
            </a:pPr>
            <a:r>
              <a:rPr lang="en-US" sz="1000" dirty="0" smtClean="0">
                <a:solidFill>
                  <a:schemeClr val="bg2"/>
                </a:solidFill>
                <a:latin typeface="+mj-lt"/>
              </a:rPr>
              <a:t>Uses Vector Packet Processing technology</a:t>
            </a:r>
          </a:p>
          <a:p>
            <a:pPr marL="137160" indent="-137160">
              <a:buFont typeface="Arial" pitchFamily="34" charset="0"/>
              <a:buChar char="•"/>
            </a:pPr>
            <a:r>
              <a:rPr lang="en-US" sz="1000" dirty="0" smtClean="0">
                <a:solidFill>
                  <a:schemeClr val="bg2"/>
                </a:solidFill>
                <a:latin typeface="+mj-lt"/>
              </a:rPr>
              <a:t>Fully integrated with Intel DPDK</a:t>
            </a:r>
          </a:p>
          <a:p>
            <a:pPr marL="137160" indent="-137160">
              <a:buFont typeface="Arial" pitchFamily="34" charset="0"/>
              <a:buChar char="•"/>
            </a:pPr>
            <a:r>
              <a:rPr lang="en-US" sz="1000" dirty="0" smtClean="0">
                <a:solidFill>
                  <a:schemeClr val="bg2"/>
                </a:solidFill>
                <a:latin typeface="+mj-lt"/>
              </a:rPr>
              <a:t>Supports VXLAN, can be extended to support </a:t>
            </a:r>
            <a:r>
              <a:rPr lang="en-US" sz="1000" dirty="0" err="1" smtClean="0">
                <a:solidFill>
                  <a:schemeClr val="bg2"/>
                </a:solidFill>
                <a:latin typeface="+mj-lt"/>
              </a:rPr>
              <a:t>MPLSoGRE</a:t>
            </a:r>
            <a:r>
              <a:rPr lang="en-US" sz="1000" dirty="0" smtClean="0">
                <a:solidFill>
                  <a:schemeClr val="bg2"/>
                </a:solidFill>
                <a:latin typeface="+mj-lt"/>
              </a:rPr>
              <a:t>, L2TPv3, </a:t>
            </a:r>
            <a:r>
              <a:rPr lang="en-US" sz="1000" dirty="0" err="1" smtClean="0">
                <a:solidFill>
                  <a:schemeClr val="bg2"/>
                </a:solidFill>
                <a:latin typeface="+mj-lt"/>
              </a:rPr>
              <a:t>MPLSoUDP</a:t>
            </a:r>
            <a:r>
              <a:rPr lang="en-US" sz="1000" dirty="0" smtClean="0">
                <a:solidFill>
                  <a:schemeClr val="bg2"/>
                </a:solidFill>
                <a:latin typeface="+mj-lt"/>
              </a:rPr>
              <a:t>, native MPLS, and SR</a:t>
            </a:r>
          </a:p>
          <a:p>
            <a:pPr marL="137160" indent="-137160">
              <a:buFont typeface="Arial" pitchFamily="34" charset="0"/>
              <a:buChar char="•"/>
            </a:pPr>
            <a:r>
              <a:rPr lang="en-US" sz="1000" dirty="0" smtClean="0">
                <a:solidFill>
                  <a:schemeClr val="bg2"/>
                </a:solidFill>
                <a:latin typeface="+mj-lt"/>
              </a:rPr>
              <a:t>Programmed by Cisco</a:t>
            </a:r>
            <a:r>
              <a:rPr lang="en-US" sz="1000" baseline="30000" dirty="0" smtClean="0">
                <a:solidFill>
                  <a:schemeClr val="bg2"/>
                </a:solidFill>
                <a:latin typeface="+mj-lt"/>
              </a:rPr>
              <a:t>®</a:t>
            </a:r>
            <a:r>
              <a:rPr lang="en-US" sz="1000" dirty="0" smtClean="0">
                <a:solidFill>
                  <a:schemeClr val="bg2"/>
                </a:solidFill>
                <a:latin typeface="+mj-lt"/>
              </a:rPr>
              <a:t> VTS using </a:t>
            </a:r>
            <a:r>
              <a:rPr lang="en-US" sz="1000" dirty="0" err="1" smtClean="0">
                <a:solidFill>
                  <a:schemeClr val="bg2"/>
                </a:solidFill>
                <a:latin typeface="+mj-lt"/>
              </a:rPr>
              <a:t>Restconf</a:t>
            </a:r>
            <a:r>
              <a:rPr lang="en-US" sz="1000" dirty="0" smtClean="0">
                <a:solidFill>
                  <a:schemeClr val="bg2"/>
                </a:solidFill>
                <a:latin typeface="+mj-lt"/>
              </a:rPr>
              <a:t>/YANG</a:t>
            </a:r>
          </a:p>
          <a:p>
            <a:pPr marL="137160" indent="-137160">
              <a:buFont typeface="Arial" pitchFamily="34" charset="0"/>
              <a:buChar char="•"/>
            </a:pPr>
            <a:r>
              <a:rPr lang="en-US" sz="1000" dirty="0" smtClean="0">
                <a:solidFill>
                  <a:schemeClr val="bg2"/>
                </a:solidFill>
                <a:latin typeface="+mj-lt"/>
              </a:rPr>
              <a:t>Multi-threaded and 64 bit clean.</a:t>
            </a:r>
          </a:p>
          <a:p>
            <a:pPr marL="137160" indent="-137160">
              <a:buFont typeface="Arial" pitchFamily="34" charset="0"/>
              <a:buChar char="•"/>
            </a:pPr>
            <a:r>
              <a:rPr lang="en-US" sz="1000" dirty="0" smtClean="0">
                <a:solidFill>
                  <a:schemeClr val="bg2"/>
                </a:solidFill>
                <a:latin typeface="+mj-lt"/>
              </a:rPr>
              <a:t>Supports both IPv4 and IPv6</a:t>
            </a:r>
          </a:p>
          <a:p>
            <a:pPr marL="137160" indent="-137160">
              <a:buFont typeface="Arial" pitchFamily="34" charset="0"/>
              <a:buChar char="•"/>
            </a:pPr>
            <a:endParaRPr lang="en-US" sz="1000" dirty="0" smtClean="0">
              <a:solidFill>
                <a:schemeClr val="bg2"/>
              </a:solidFill>
              <a:latin typeface="+mj-lt"/>
            </a:endParaRPr>
          </a:p>
        </p:txBody>
      </p:sp>
      <p:grpSp>
        <p:nvGrpSpPr>
          <p:cNvPr id="32" name="Group 278"/>
          <p:cNvGrpSpPr/>
          <p:nvPr/>
        </p:nvGrpSpPr>
        <p:grpSpPr>
          <a:xfrm>
            <a:off x="3996899" y="1538947"/>
            <a:ext cx="4980267" cy="1484088"/>
            <a:chOff x="3869540" y="1822084"/>
            <a:chExt cx="4980267" cy="1484088"/>
          </a:xfrm>
        </p:grpSpPr>
        <p:grpSp>
          <p:nvGrpSpPr>
            <p:cNvPr id="33" name="Group 238"/>
            <p:cNvGrpSpPr/>
            <p:nvPr/>
          </p:nvGrpSpPr>
          <p:grpSpPr>
            <a:xfrm>
              <a:off x="3869540" y="1822084"/>
              <a:ext cx="4980267" cy="1484088"/>
              <a:chOff x="3869540" y="1822084"/>
              <a:chExt cx="4980267" cy="1484088"/>
            </a:xfrm>
          </p:grpSpPr>
          <p:grpSp>
            <p:nvGrpSpPr>
              <p:cNvPr id="41" name="Group 219"/>
              <p:cNvGrpSpPr/>
              <p:nvPr/>
            </p:nvGrpSpPr>
            <p:grpSpPr>
              <a:xfrm>
                <a:off x="3869540" y="1822084"/>
                <a:ext cx="2461223" cy="1484088"/>
                <a:chOff x="4490563" y="1301141"/>
                <a:chExt cx="2801659" cy="1689367"/>
              </a:xfrm>
            </p:grpSpPr>
            <p:sp>
              <p:nvSpPr>
                <p:cNvPr id="67" name="Rectangle 66"/>
                <p:cNvSpPr/>
                <p:nvPr/>
              </p:nvSpPr>
              <p:spPr>
                <a:xfrm>
                  <a:off x="4490563" y="1301141"/>
                  <a:ext cx="2801659" cy="1460540"/>
                </a:xfrm>
                <a:prstGeom prst="rect">
                  <a:avLst/>
                </a:prstGeom>
                <a:solidFill>
                  <a:schemeClr val="bg1">
                    <a:lumMod val="95000"/>
                  </a:schemeClr>
                </a:solidFill>
                <a:ln w="317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grpSp>
              <p:nvGrpSpPr>
                <p:cNvPr id="68" name="Group 216"/>
                <p:cNvGrpSpPr/>
                <p:nvPr/>
              </p:nvGrpSpPr>
              <p:grpSpPr>
                <a:xfrm>
                  <a:off x="4582240" y="1401759"/>
                  <a:ext cx="2612958" cy="1588749"/>
                  <a:chOff x="4582240" y="1401759"/>
                  <a:chExt cx="2612958" cy="1588749"/>
                </a:xfrm>
              </p:grpSpPr>
              <p:sp>
                <p:nvSpPr>
                  <p:cNvPr id="69" name="Rectangle 68"/>
                  <p:cNvSpPr/>
                  <p:nvPr/>
                </p:nvSpPr>
                <p:spPr>
                  <a:xfrm>
                    <a:off x="5017351" y="2822016"/>
                    <a:ext cx="494548" cy="16849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mj-lt"/>
                      </a:rPr>
                      <a:t>NIC</a:t>
                    </a:r>
                  </a:p>
                </p:txBody>
              </p:sp>
              <p:sp>
                <p:nvSpPr>
                  <p:cNvPr id="70" name="Rectangle 69"/>
                  <p:cNvSpPr/>
                  <p:nvPr/>
                </p:nvSpPr>
                <p:spPr>
                  <a:xfrm>
                    <a:off x="4582240" y="2036922"/>
                    <a:ext cx="2612958" cy="61102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00" dirty="0" err="1" smtClean="0">
                        <a:solidFill>
                          <a:schemeClr val="tx2"/>
                        </a:solidFill>
                        <a:latin typeface="+mj-lt"/>
                      </a:rPr>
                      <a:t>ESXi</a:t>
                    </a:r>
                    <a:endParaRPr lang="en-US" sz="1000" dirty="0" smtClean="0">
                      <a:solidFill>
                        <a:schemeClr val="tx2"/>
                      </a:solidFill>
                      <a:latin typeface="+mj-lt"/>
                    </a:endParaRPr>
                  </a:p>
                </p:txBody>
              </p:sp>
              <p:grpSp>
                <p:nvGrpSpPr>
                  <p:cNvPr id="71" name="Group 215"/>
                  <p:cNvGrpSpPr/>
                  <p:nvPr/>
                </p:nvGrpSpPr>
                <p:grpSpPr>
                  <a:xfrm>
                    <a:off x="4582240" y="1401759"/>
                    <a:ext cx="2612958" cy="1446662"/>
                    <a:chOff x="4582240" y="1401759"/>
                    <a:chExt cx="2612958" cy="1446662"/>
                  </a:xfrm>
                </p:grpSpPr>
                <p:sp>
                  <p:nvSpPr>
                    <p:cNvPr id="72" name="Rectangle 71"/>
                    <p:cNvSpPr/>
                    <p:nvPr/>
                  </p:nvSpPr>
                  <p:spPr>
                    <a:xfrm>
                      <a:off x="4582240" y="1401759"/>
                      <a:ext cx="1281617" cy="536189"/>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mj-lt"/>
                        </a:rPr>
                        <a:t>VTF</a:t>
                      </a:r>
                    </a:p>
                    <a:p>
                      <a:pPr algn="ctr"/>
                      <a:r>
                        <a:rPr lang="en-US" sz="800" dirty="0" smtClean="0">
                          <a:latin typeface="+mj-lt"/>
                        </a:rPr>
                        <a:t>(VM)</a:t>
                      </a:r>
                    </a:p>
                  </p:txBody>
                </p:sp>
                <p:sp>
                  <p:nvSpPr>
                    <p:cNvPr id="73" name="Rectangle 72"/>
                    <p:cNvSpPr/>
                    <p:nvPr/>
                  </p:nvSpPr>
                  <p:spPr>
                    <a:xfrm>
                      <a:off x="6057764" y="1401759"/>
                      <a:ext cx="539558" cy="5361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latin typeface="+mj-lt"/>
                        </a:rPr>
                        <a:t>Tenant</a:t>
                      </a:r>
                      <a:br>
                        <a:rPr lang="en-US" sz="600" dirty="0" smtClean="0">
                          <a:latin typeface="+mj-lt"/>
                        </a:rPr>
                      </a:br>
                      <a:r>
                        <a:rPr lang="en-US" sz="600" dirty="0" smtClean="0">
                          <a:latin typeface="+mj-lt"/>
                        </a:rPr>
                        <a:t>VM</a:t>
                      </a:r>
                    </a:p>
                  </p:txBody>
                </p:sp>
                <p:sp>
                  <p:nvSpPr>
                    <p:cNvPr id="74" name="Rectangle 73"/>
                    <p:cNvSpPr/>
                    <p:nvPr/>
                  </p:nvSpPr>
                  <p:spPr>
                    <a:xfrm>
                      <a:off x="6655640" y="1401759"/>
                      <a:ext cx="539558" cy="53618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latin typeface="+mj-lt"/>
                        </a:rPr>
                        <a:t>Tenant</a:t>
                      </a:r>
                      <a:br>
                        <a:rPr lang="en-US" sz="600" dirty="0" smtClean="0">
                          <a:latin typeface="+mj-lt"/>
                        </a:rPr>
                      </a:br>
                      <a:r>
                        <a:rPr lang="en-US" sz="600" dirty="0" smtClean="0">
                          <a:latin typeface="+mj-lt"/>
                        </a:rPr>
                        <a:t>VM</a:t>
                      </a:r>
                    </a:p>
                  </p:txBody>
                </p:sp>
                <p:cxnSp>
                  <p:nvCxnSpPr>
                    <p:cNvPr id="75" name="Straight Connector 74"/>
                    <p:cNvCxnSpPr/>
                    <p:nvPr/>
                  </p:nvCxnSpPr>
                  <p:spPr>
                    <a:xfrm>
                      <a:off x="5223049" y="1937948"/>
                      <a:ext cx="0" cy="91047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4823518" y="2143514"/>
                      <a:ext cx="819832" cy="20381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err="1" smtClean="0">
                          <a:latin typeface="+mj-lt"/>
                        </a:rPr>
                        <a:t>vSwitch</a:t>
                      </a:r>
                      <a:endParaRPr lang="en-US" sz="800" dirty="0" smtClean="0">
                        <a:latin typeface="+mj-lt"/>
                      </a:endParaRPr>
                    </a:p>
                  </p:txBody>
                </p:sp>
                <p:cxnSp>
                  <p:nvCxnSpPr>
                    <p:cNvPr id="77" name="Straight Connector 76"/>
                    <p:cNvCxnSpPr/>
                    <p:nvPr/>
                  </p:nvCxnSpPr>
                  <p:spPr>
                    <a:xfrm>
                      <a:off x="5809141" y="1937948"/>
                      <a:ext cx="0" cy="2528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27543" y="1937948"/>
                      <a:ext cx="0" cy="2528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25419" y="1937948"/>
                      <a:ext cx="0" cy="2528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5728200" y="2143514"/>
                      <a:ext cx="1313994" cy="20381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err="1" smtClean="0">
                          <a:latin typeface="+mj-lt"/>
                        </a:rPr>
                        <a:t>vSwitch</a:t>
                      </a:r>
                      <a:endParaRPr lang="en-US" sz="800" dirty="0" smtClean="0">
                        <a:latin typeface="+mj-lt"/>
                      </a:endParaRPr>
                    </a:p>
                  </p:txBody>
                </p:sp>
              </p:grpSp>
            </p:grpSp>
          </p:grpSp>
          <p:grpSp>
            <p:nvGrpSpPr>
              <p:cNvPr id="42" name="Group 222"/>
              <p:cNvGrpSpPr/>
              <p:nvPr/>
            </p:nvGrpSpPr>
            <p:grpSpPr>
              <a:xfrm>
                <a:off x="6388584" y="1822084"/>
                <a:ext cx="2461223" cy="1484088"/>
                <a:chOff x="4490563" y="1301141"/>
                <a:chExt cx="2801659" cy="1689368"/>
              </a:xfrm>
            </p:grpSpPr>
            <p:sp>
              <p:nvSpPr>
                <p:cNvPr id="43" name="Rectangle 42"/>
                <p:cNvSpPr/>
                <p:nvPr/>
              </p:nvSpPr>
              <p:spPr>
                <a:xfrm>
                  <a:off x="4490563" y="1301141"/>
                  <a:ext cx="2801659" cy="1460541"/>
                </a:xfrm>
                <a:prstGeom prst="rect">
                  <a:avLst/>
                </a:prstGeom>
                <a:solidFill>
                  <a:schemeClr val="bg1">
                    <a:lumMod val="95000"/>
                  </a:schemeClr>
                </a:solidFill>
                <a:ln w="317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mj-lt"/>
                  </a:endParaRPr>
                </a:p>
              </p:txBody>
            </p:sp>
            <p:grpSp>
              <p:nvGrpSpPr>
                <p:cNvPr id="44" name="Group 224"/>
                <p:cNvGrpSpPr/>
                <p:nvPr/>
              </p:nvGrpSpPr>
              <p:grpSpPr>
                <a:xfrm>
                  <a:off x="4582240" y="1401759"/>
                  <a:ext cx="2612958" cy="1588750"/>
                  <a:chOff x="4582240" y="1401759"/>
                  <a:chExt cx="2612958" cy="1588750"/>
                </a:xfrm>
              </p:grpSpPr>
              <p:sp>
                <p:nvSpPr>
                  <p:cNvPr id="45" name="Rectangle 44"/>
                  <p:cNvSpPr/>
                  <p:nvPr/>
                </p:nvSpPr>
                <p:spPr>
                  <a:xfrm>
                    <a:off x="5017351" y="2822017"/>
                    <a:ext cx="494548" cy="16849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mj-lt"/>
                      </a:rPr>
                      <a:t>NIC</a:t>
                    </a:r>
                  </a:p>
                </p:txBody>
              </p:sp>
              <p:sp>
                <p:nvSpPr>
                  <p:cNvPr id="46" name="Rectangle 45"/>
                  <p:cNvSpPr/>
                  <p:nvPr/>
                </p:nvSpPr>
                <p:spPr>
                  <a:xfrm>
                    <a:off x="4582240" y="2036924"/>
                    <a:ext cx="2612958" cy="61102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00" dirty="0" smtClean="0">
                        <a:solidFill>
                          <a:schemeClr val="tx2"/>
                        </a:solidFill>
                        <a:latin typeface="+mj-lt"/>
                      </a:rPr>
                      <a:t>KVM</a:t>
                    </a:r>
                  </a:p>
                </p:txBody>
              </p:sp>
              <p:grpSp>
                <p:nvGrpSpPr>
                  <p:cNvPr id="47" name="Group 227"/>
                  <p:cNvGrpSpPr/>
                  <p:nvPr/>
                </p:nvGrpSpPr>
                <p:grpSpPr>
                  <a:xfrm>
                    <a:off x="4582240" y="1401759"/>
                    <a:ext cx="2612958" cy="1446663"/>
                    <a:chOff x="4582240" y="1401759"/>
                    <a:chExt cx="2612958" cy="1446663"/>
                  </a:xfrm>
                </p:grpSpPr>
                <p:sp>
                  <p:nvSpPr>
                    <p:cNvPr id="48" name="Rectangle 47"/>
                    <p:cNvSpPr/>
                    <p:nvPr/>
                  </p:nvSpPr>
                  <p:spPr>
                    <a:xfrm>
                      <a:off x="4582240" y="1401759"/>
                      <a:ext cx="1281617" cy="536189"/>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latin typeface="+mj-lt"/>
                        </a:rPr>
                        <a:t>VTF</a:t>
                      </a:r>
                    </a:p>
                    <a:p>
                      <a:pPr algn="ctr"/>
                      <a:endParaRPr lang="en-US" sz="800" dirty="0" smtClean="0">
                        <a:latin typeface="+mj-lt"/>
                      </a:endParaRPr>
                    </a:p>
                  </p:txBody>
                </p:sp>
                <p:sp>
                  <p:nvSpPr>
                    <p:cNvPr id="49" name="Rectangle 48"/>
                    <p:cNvSpPr/>
                    <p:nvPr/>
                  </p:nvSpPr>
                  <p:spPr>
                    <a:xfrm>
                      <a:off x="6057764" y="1401759"/>
                      <a:ext cx="539558" cy="5361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latin typeface="+mj-lt"/>
                        </a:rPr>
                        <a:t>Tenant</a:t>
                      </a:r>
                      <a:br>
                        <a:rPr lang="en-US" sz="600" dirty="0" smtClean="0">
                          <a:latin typeface="+mj-lt"/>
                        </a:rPr>
                      </a:br>
                      <a:r>
                        <a:rPr lang="en-US" sz="600" dirty="0" smtClean="0">
                          <a:latin typeface="+mj-lt"/>
                        </a:rPr>
                        <a:t>VM</a:t>
                      </a:r>
                    </a:p>
                  </p:txBody>
                </p:sp>
                <p:sp>
                  <p:nvSpPr>
                    <p:cNvPr id="63" name="Rectangle 62"/>
                    <p:cNvSpPr/>
                    <p:nvPr/>
                  </p:nvSpPr>
                  <p:spPr>
                    <a:xfrm>
                      <a:off x="6655640" y="1401759"/>
                      <a:ext cx="539558" cy="53618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latin typeface="+mj-lt"/>
                        </a:rPr>
                        <a:t>Tenant</a:t>
                      </a:r>
                      <a:br>
                        <a:rPr lang="en-US" sz="600" dirty="0" smtClean="0">
                          <a:latin typeface="+mj-lt"/>
                        </a:rPr>
                      </a:br>
                      <a:r>
                        <a:rPr lang="en-US" sz="600" dirty="0" smtClean="0">
                          <a:latin typeface="+mj-lt"/>
                        </a:rPr>
                        <a:t>VM</a:t>
                      </a:r>
                    </a:p>
                  </p:txBody>
                </p:sp>
                <p:cxnSp>
                  <p:nvCxnSpPr>
                    <p:cNvPr id="64" name="Straight Connector 63"/>
                    <p:cNvCxnSpPr/>
                    <p:nvPr/>
                  </p:nvCxnSpPr>
                  <p:spPr>
                    <a:xfrm>
                      <a:off x="5223049" y="1937948"/>
                      <a:ext cx="0" cy="91047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823518" y="2143514"/>
                      <a:ext cx="819832" cy="20381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err="1" smtClean="0">
                          <a:latin typeface="+mj-lt"/>
                        </a:rPr>
                        <a:t>vSwitch</a:t>
                      </a:r>
                      <a:endParaRPr lang="en-US" sz="800" dirty="0" smtClean="0">
                        <a:latin typeface="+mj-lt"/>
                      </a:endParaRPr>
                    </a:p>
                  </p:txBody>
                </p:sp>
              </p:grpSp>
            </p:grpSp>
          </p:grpSp>
        </p:grpSp>
        <p:cxnSp>
          <p:nvCxnSpPr>
            <p:cNvPr id="34" name="Straight Connector 33"/>
            <p:cNvCxnSpPr/>
            <p:nvPr/>
          </p:nvCxnSpPr>
          <p:spPr>
            <a:xfrm>
              <a:off x="7579976" y="2381511"/>
              <a:ext cx="0" cy="19023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13662" y="2381511"/>
              <a:ext cx="0" cy="2220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11882" y="2381511"/>
              <a:ext cx="0" cy="19023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552985" y="2381511"/>
              <a:ext cx="0" cy="22208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513662" y="2613067"/>
              <a:ext cx="1020738" cy="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579480" y="2567290"/>
              <a:ext cx="421520" cy="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7286526" y="2289041"/>
            <a:ext cx="1744560" cy="215444"/>
          </a:xfrm>
          <a:prstGeom prst="rect">
            <a:avLst/>
          </a:prstGeom>
          <a:noFill/>
        </p:spPr>
        <p:txBody>
          <a:bodyPr wrap="square" rtlCol="0">
            <a:spAutoFit/>
          </a:bodyPr>
          <a:lstStyle/>
          <a:p>
            <a:pPr algn="ctr" defTabSz="685800" fontAlgn="auto">
              <a:spcBef>
                <a:spcPts val="0"/>
              </a:spcBef>
              <a:spcAft>
                <a:spcPts val="0"/>
              </a:spcAft>
            </a:pPr>
            <a:r>
              <a:rPr lang="en-US" sz="800" b="1" dirty="0" err="1">
                <a:solidFill>
                  <a:prstClr val="black"/>
                </a:solidFill>
                <a:latin typeface="Calibri Light" panose="020F0302020204030204" pitchFamily="34" charset="0"/>
                <a:ea typeface="+mn-ea"/>
                <a:cs typeface="+mn-cs"/>
              </a:rPr>
              <a:t>v</a:t>
            </a:r>
            <a:r>
              <a:rPr lang="en-US" sz="800" b="1" dirty="0" err="1" smtClean="0">
                <a:solidFill>
                  <a:prstClr val="black"/>
                </a:solidFill>
                <a:latin typeface="Calibri Light" panose="020F0302020204030204" pitchFamily="34" charset="0"/>
                <a:ea typeface="+mn-ea"/>
                <a:cs typeface="+mn-cs"/>
              </a:rPr>
              <a:t>host</a:t>
            </a:r>
            <a:r>
              <a:rPr lang="en-US" sz="800" b="1" dirty="0" smtClean="0">
                <a:solidFill>
                  <a:prstClr val="black"/>
                </a:solidFill>
                <a:latin typeface="Calibri Light" panose="020F0302020204030204" pitchFamily="34" charset="0"/>
                <a:ea typeface="+mn-ea"/>
                <a:cs typeface="+mn-cs"/>
              </a:rPr>
              <a:t>-user</a:t>
            </a:r>
          </a:p>
        </p:txBody>
      </p:sp>
      <p:pic>
        <p:nvPicPr>
          <p:cNvPr id="88" name="Picture 14" descr="https://upload.wikimedia.org/wikipedia/commons/thumb/d/d9/Ring_buffer.svg/2000px-Ring_buffer.sv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49868" y="2185322"/>
            <a:ext cx="259729" cy="24422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 descr="https://upload.wikimedia.org/wikipedia/commons/thumb/d/d9/Ring_buffer.svg/2000px-Ring_buffer.sv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90107" y="2097946"/>
            <a:ext cx="272172" cy="2559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51390" y="4129930"/>
            <a:ext cx="724640" cy="417059"/>
          </a:xfrm>
          <a:prstGeom prst="rect">
            <a:avLst/>
          </a:prstGeom>
        </p:spPr>
      </p:pic>
      <p:pic>
        <p:nvPicPr>
          <p:cNvPr id="91" name="Picture 9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06" y="4751119"/>
            <a:ext cx="9144000" cy="431592"/>
          </a:xfrm>
          <a:prstGeom prst="rect">
            <a:avLst/>
          </a:prstGeom>
          <a:solidFill>
            <a:schemeClr val="accent5">
              <a:lumMod val="20000"/>
              <a:lumOff val="80000"/>
            </a:schemeClr>
          </a:solidFill>
        </p:spPr>
      </p:pic>
    </p:spTree>
    <p:extLst>
      <p:ext uri="{BB962C8B-B14F-4D97-AF65-F5344CB8AC3E}">
        <p14:creationId xmlns:p14="http://schemas.microsoft.com/office/powerpoint/2010/main" val="16152330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strVal val="#ppt_w*0.70"/>
                                          </p:val>
                                        </p:tav>
                                        <p:tav tm="100000">
                                          <p:val>
                                            <p:strVal val="#ppt_w"/>
                                          </p:val>
                                        </p:tav>
                                      </p:tavLst>
                                    </p:anim>
                                    <p:anim calcmode="lin" valueType="num">
                                      <p:cBhvr>
                                        <p:cTn id="8" dur="1000" fill="hold"/>
                                        <p:tgtEl>
                                          <p:spTgt spid="38"/>
                                        </p:tgtEl>
                                        <p:attrNameLst>
                                          <p:attrName>ppt_h</p:attrName>
                                        </p:attrNameLst>
                                      </p:cBhvr>
                                      <p:tavLst>
                                        <p:tav tm="0">
                                          <p:val>
                                            <p:strVal val="#ppt_h"/>
                                          </p:val>
                                        </p:tav>
                                        <p:tav tm="100000">
                                          <p:val>
                                            <p:strVal val="#ppt_h"/>
                                          </p:val>
                                        </p:tav>
                                      </p:tavLst>
                                    </p:anim>
                                    <p:animEffect transition="in" filter="fade">
                                      <p:cBhvr>
                                        <p:cTn id="9" dur="10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500"/>
                                        <p:tgtEl>
                                          <p:spTgt spid="84"/>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1000" fill="hold"/>
                                        <p:tgtEl>
                                          <p:spTgt spid="83"/>
                                        </p:tgtEl>
                                        <p:attrNameLst>
                                          <p:attrName>ppt_w</p:attrName>
                                        </p:attrNameLst>
                                      </p:cBhvr>
                                      <p:tavLst>
                                        <p:tav tm="0">
                                          <p:val>
                                            <p:strVal val="#ppt_w*0.70"/>
                                          </p:val>
                                        </p:tav>
                                        <p:tav tm="100000">
                                          <p:val>
                                            <p:strVal val="#ppt_w"/>
                                          </p:val>
                                        </p:tav>
                                      </p:tavLst>
                                    </p:anim>
                                    <p:anim calcmode="lin" valueType="num">
                                      <p:cBhvr>
                                        <p:cTn id="33" dur="1000" fill="hold"/>
                                        <p:tgtEl>
                                          <p:spTgt spid="83"/>
                                        </p:tgtEl>
                                        <p:attrNameLst>
                                          <p:attrName>ppt_h</p:attrName>
                                        </p:attrNameLst>
                                      </p:cBhvr>
                                      <p:tavLst>
                                        <p:tav tm="0">
                                          <p:val>
                                            <p:strVal val="#ppt_h"/>
                                          </p:val>
                                        </p:tav>
                                        <p:tav tm="100000">
                                          <p:val>
                                            <p:strVal val="#ppt_h"/>
                                          </p:val>
                                        </p:tav>
                                      </p:tavLst>
                                    </p:anim>
                                    <p:animEffect transition="in" filter="fade">
                                      <p:cBhvr>
                                        <p:cTn id="34" dur="10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additive="base">
                                        <p:cTn id="39" dur="500" fill="hold"/>
                                        <p:tgtEl>
                                          <p:spTgt spid="91"/>
                                        </p:tgtEl>
                                        <p:attrNameLst>
                                          <p:attrName>ppt_x</p:attrName>
                                        </p:attrNameLst>
                                      </p:cBhvr>
                                      <p:tavLst>
                                        <p:tav tm="0">
                                          <p:val>
                                            <p:strVal val="#ppt_x"/>
                                          </p:val>
                                        </p:tav>
                                        <p:tav tm="100000">
                                          <p:val>
                                            <p:strVal val="#ppt_x"/>
                                          </p:val>
                                        </p:tav>
                                      </p:tavLst>
                                    </p:anim>
                                    <p:anim calcmode="lin" valueType="num">
                                      <p:cBhvr additive="base">
                                        <p:cTn id="4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1" grpId="0" animBg="1"/>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52"/>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213" name="Rounded Rectangle 212"/>
          <p:cNvSpPr/>
          <p:nvPr/>
        </p:nvSpPr>
        <p:spPr>
          <a:xfrm rot="5400000">
            <a:off x="-806305" y="2306251"/>
            <a:ext cx="3738606" cy="10691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a:solidFill>
                <a:prstClr val="white"/>
              </a:solidFill>
            </a:endParaRPr>
          </a:p>
        </p:txBody>
      </p:sp>
      <p:sp>
        <p:nvSpPr>
          <p:cNvPr id="187" name="Oval 186"/>
          <p:cNvSpPr/>
          <p:nvPr/>
        </p:nvSpPr>
        <p:spPr>
          <a:xfrm>
            <a:off x="3893491" y="916110"/>
            <a:ext cx="5181770" cy="3801940"/>
          </a:xfrm>
          <a:prstGeom prst="ellipse">
            <a:avLst/>
          </a:prstGeom>
          <a:solidFill>
            <a:schemeClr val="tx1">
              <a:lumMod val="75000"/>
              <a:alpha val="7000"/>
            </a:schemeClr>
          </a:solidFill>
          <a:ln w="57150">
            <a:solidFill>
              <a:schemeClr val="bg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
        <p:nvSpPr>
          <p:cNvPr id="334" name="TextBox 333"/>
          <p:cNvSpPr txBox="1"/>
          <p:nvPr/>
        </p:nvSpPr>
        <p:spPr>
          <a:xfrm>
            <a:off x="8358419" y="2897092"/>
            <a:ext cx="511261" cy="239692"/>
          </a:xfrm>
          <a:prstGeom prst="rect">
            <a:avLst/>
          </a:prstGeom>
          <a:noFill/>
        </p:spPr>
        <p:txBody>
          <a:bodyPr wrap="none" rtlCol="0">
            <a:spAutoFit/>
          </a:bodyPr>
          <a:lstStyle/>
          <a:p>
            <a:pPr algn="ctr"/>
            <a:r>
              <a:rPr lang="en-US" sz="800" dirty="0"/>
              <a:t>LEAF</a:t>
            </a:r>
            <a:endParaRPr lang="en-US" sz="400" dirty="0"/>
          </a:p>
        </p:txBody>
      </p:sp>
      <p:sp>
        <p:nvSpPr>
          <p:cNvPr id="147" name="TextBox 146"/>
          <p:cNvSpPr txBox="1"/>
          <p:nvPr/>
        </p:nvSpPr>
        <p:spPr>
          <a:xfrm>
            <a:off x="7275601" y="1159087"/>
            <a:ext cx="835664" cy="219291"/>
          </a:xfrm>
          <a:prstGeom prst="rect">
            <a:avLst/>
          </a:prstGeom>
          <a:noFill/>
        </p:spPr>
        <p:txBody>
          <a:bodyPr wrap="square" rtlCol="0">
            <a:spAutoFit/>
          </a:bodyPr>
          <a:lstStyle/>
          <a:p>
            <a:pPr algn="ctr"/>
            <a:r>
              <a:rPr lang="en-US" sz="825" dirty="0" smtClean="0"/>
              <a:t>DC POD</a:t>
            </a:r>
            <a:endParaRPr lang="en-US" sz="825" dirty="0"/>
          </a:p>
        </p:txBody>
      </p:sp>
      <p:sp>
        <p:nvSpPr>
          <p:cNvPr id="26" name="Title 25"/>
          <p:cNvSpPr>
            <a:spLocks noGrp="1"/>
          </p:cNvSpPr>
          <p:nvPr>
            <p:ph type="title"/>
          </p:nvPr>
        </p:nvSpPr>
        <p:spPr/>
        <p:txBody>
          <a:bodyPr/>
          <a:lstStyle/>
          <a:p>
            <a:r>
              <a:rPr lang="en-US" dirty="0" smtClean="0"/>
              <a:t>VTS Architecture</a:t>
            </a:r>
            <a:endParaRPr lang="en-US" dirty="0"/>
          </a:p>
        </p:txBody>
      </p:sp>
      <p:sp>
        <p:nvSpPr>
          <p:cNvPr id="28" name="Text Placeholder 27"/>
          <p:cNvSpPr>
            <a:spLocks noGrp="1"/>
          </p:cNvSpPr>
          <p:nvPr>
            <p:ph type="body" sz="quarter" idx="12"/>
          </p:nvPr>
        </p:nvSpPr>
        <p:spPr/>
        <p:txBody>
          <a:bodyPr/>
          <a:lstStyle/>
          <a:p>
            <a:r>
              <a:rPr lang="en-US" dirty="0" smtClean="0"/>
              <a:t>Multiple workload types and multiple orchestration systems</a:t>
            </a:r>
            <a:endParaRPr lang="en-US" dirty="0"/>
          </a:p>
        </p:txBody>
      </p:sp>
      <p:sp>
        <p:nvSpPr>
          <p:cNvPr id="164" name="TextBox 163"/>
          <p:cNvSpPr txBox="1"/>
          <p:nvPr/>
        </p:nvSpPr>
        <p:spPr>
          <a:xfrm>
            <a:off x="7931128" y="2316604"/>
            <a:ext cx="570494" cy="239692"/>
          </a:xfrm>
          <a:prstGeom prst="rect">
            <a:avLst/>
          </a:prstGeom>
          <a:noFill/>
        </p:spPr>
        <p:txBody>
          <a:bodyPr wrap="none" rtlCol="0">
            <a:spAutoFit/>
          </a:bodyPr>
          <a:lstStyle/>
          <a:p>
            <a:pPr algn="ctr"/>
            <a:r>
              <a:rPr lang="en-US" sz="800" dirty="0"/>
              <a:t>SPINE</a:t>
            </a:r>
            <a:endParaRPr lang="en-US" sz="400" dirty="0"/>
          </a:p>
        </p:txBody>
      </p:sp>
      <p:cxnSp>
        <p:nvCxnSpPr>
          <p:cNvPr id="165" name="Straight Connector 164"/>
          <p:cNvCxnSpPr/>
          <p:nvPr/>
        </p:nvCxnSpPr>
        <p:spPr>
          <a:xfrm flipV="1">
            <a:off x="8208748" y="3009213"/>
            <a:ext cx="206166" cy="7725"/>
          </a:xfrm>
          <a:prstGeom prst="line">
            <a:avLst/>
          </a:prstGeom>
          <a:ln>
            <a:solidFill>
              <a:schemeClr val="accent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794666" y="2430006"/>
            <a:ext cx="254135" cy="0"/>
          </a:xfrm>
          <a:prstGeom prst="line">
            <a:avLst/>
          </a:prstGeom>
          <a:ln>
            <a:solidFill>
              <a:schemeClr val="accent2"/>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6778475" y="924006"/>
            <a:ext cx="545376" cy="673451"/>
          </a:xfrm>
          <a:prstGeom prst="rect">
            <a:avLst/>
          </a:prstGeom>
          <a:noFill/>
        </p:spPr>
        <p:txBody>
          <a:bodyPr wrap="square" lIns="50827" tIns="25414" rIns="50827" bIns="25414" rtlCol="0">
            <a:spAutoFit/>
          </a:bodyPr>
          <a:lstStyle/>
          <a:p>
            <a:pPr algn="ctr" defTabSz="767880"/>
            <a:r>
              <a:rPr lang="en-US" sz="600" dirty="0">
                <a:solidFill>
                  <a:prstClr val="black"/>
                </a:solidFill>
                <a:latin typeface="Arial"/>
              </a:rPr>
              <a:t>Border Leaf </a:t>
            </a:r>
          </a:p>
          <a:p>
            <a:pPr algn="ctr" defTabSz="767880"/>
            <a:r>
              <a:rPr lang="en-US" sz="600" dirty="0">
                <a:solidFill>
                  <a:prstClr val="black"/>
                </a:solidFill>
                <a:latin typeface="Arial"/>
              </a:rPr>
              <a:t>&amp;</a:t>
            </a:r>
          </a:p>
          <a:p>
            <a:pPr algn="ctr" defTabSz="767880"/>
            <a:r>
              <a:rPr lang="en-US" sz="600" dirty="0">
                <a:solidFill>
                  <a:prstClr val="black"/>
                </a:solidFill>
                <a:latin typeface="Arial"/>
              </a:rPr>
              <a:t>DCI </a:t>
            </a:r>
          </a:p>
          <a:p>
            <a:pPr algn="ctr" defTabSz="767880"/>
            <a:r>
              <a:rPr lang="en-US" sz="600" dirty="0" smtClean="0">
                <a:solidFill>
                  <a:prstClr val="black"/>
                </a:solidFill>
                <a:latin typeface="Arial"/>
              </a:rPr>
              <a:t>(Integrated or</a:t>
            </a:r>
            <a:endParaRPr lang="en-US" sz="600" dirty="0">
              <a:solidFill>
                <a:prstClr val="black"/>
              </a:solidFill>
              <a:latin typeface="Arial"/>
            </a:endParaRPr>
          </a:p>
          <a:p>
            <a:pPr algn="ctr" defTabSz="767880"/>
            <a:r>
              <a:rPr lang="en-US" sz="600" dirty="0">
                <a:solidFill>
                  <a:prstClr val="black"/>
                </a:solidFill>
                <a:latin typeface="Arial"/>
              </a:rPr>
              <a:t>Separated)</a:t>
            </a:r>
          </a:p>
        </p:txBody>
      </p:sp>
      <p:sp>
        <p:nvSpPr>
          <p:cNvPr id="173" name="TextBox 172"/>
          <p:cNvSpPr txBox="1"/>
          <p:nvPr/>
        </p:nvSpPr>
        <p:spPr>
          <a:xfrm>
            <a:off x="5984166" y="2091956"/>
            <a:ext cx="668810" cy="587847"/>
          </a:xfrm>
          <a:prstGeom prst="rect">
            <a:avLst/>
          </a:prstGeom>
          <a:noFill/>
        </p:spPr>
        <p:txBody>
          <a:bodyPr wrap="square" lIns="50827" tIns="25414" rIns="50827" bIns="25414" rtlCol="0">
            <a:spAutoFit/>
          </a:bodyPr>
          <a:lstStyle/>
          <a:p>
            <a:pPr algn="ctr" defTabSz="767880"/>
            <a:r>
              <a:rPr lang="en-US" sz="700" b="1" dirty="0" smtClean="0">
                <a:solidFill>
                  <a:prstClr val="black"/>
                </a:solidFill>
                <a:latin typeface="Arial"/>
              </a:rPr>
              <a:t>DC Fabric</a:t>
            </a:r>
            <a:endParaRPr lang="en-US" sz="700" b="1" dirty="0">
              <a:solidFill>
                <a:prstClr val="black"/>
              </a:solidFill>
              <a:latin typeface="Arial"/>
            </a:endParaRPr>
          </a:p>
          <a:p>
            <a:pPr algn="ctr" defTabSz="767880"/>
            <a:r>
              <a:rPr lang="en-US" sz="600" dirty="0">
                <a:solidFill>
                  <a:prstClr val="black"/>
                </a:solidFill>
                <a:latin typeface="Arial"/>
              </a:rPr>
              <a:t>(OSPF or BGP as the</a:t>
            </a:r>
          </a:p>
          <a:p>
            <a:pPr algn="ctr" defTabSz="767880"/>
            <a:r>
              <a:rPr lang="en-US" sz="600" dirty="0">
                <a:solidFill>
                  <a:prstClr val="black"/>
                </a:solidFill>
                <a:latin typeface="Arial"/>
              </a:rPr>
              <a:t>Underlay Protocol)</a:t>
            </a:r>
          </a:p>
        </p:txBody>
      </p:sp>
      <p:cxnSp>
        <p:nvCxnSpPr>
          <p:cNvPr id="200" name="Elbow Connector 199"/>
          <p:cNvCxnSpPr/>
          <p:nvPr/>
        </p:nvCxnSpPr>
        <p:spPr>
          <a:xfrm flipV="1">
            <a:off x="1614839" y="1782848"/>
            <a:ext cx="2143546" cy="333043"/>
          </a:xfrm>
          <a:prstGeom prst="bentConnector3">
            <a:avLst>
              <a:gd name="adj1" fmla="val 50000"/>
            </a:avLst>
          </a:prstGeom>
          <a:ln w="0">
            <a:prstDash val="dash"/>
            <a:tailEnd type="triangle"/>
          </a:ln>
        </p:spPr>
        <p:style>
          <a:lnRef idx="2">
            <a:schemeClr val="accent1"/>
          </a:lnRef>
          <a:fillRef idx="0">
            <a:schemeClr val="accent1"/>
          </a:fillRef>
          <a:effectRef idx="1">
            <a:schemeClr val="accent1"/>
          </a:effectRef>
          <a:fontRef idx="minor">
            <a:schemeClr val="tx1"/>
          </a:fontRef>
        </p:style>
      </p:cxnSp>
      <p:pic>
        <p:nvPicPr>
          <p:cNvPr id="203" name="Picture 2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641" y="1146165"/>
            <a:ext cx="209412" cy="24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 name="Rectangle 203"/>
          <p:cNvSpPr/>
          <p:nvPr/>
        </p:nvSpPr>
        <p:spPr>
          <a:xfrm>
            <a:off x="597138" y="1488053"/>
            <a:ext cx="1101040" cy="1668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800" fontAlgn="auto">
              <a:spcBef>
                <a:spcPts val="0"/>
              </a:spcBef>
              <a:spcAft>
                <a:spcPts val="0"/>
              </a:spcAft>
            </a:pPr>
            <a:r>
              <a:rPr lang="en-US" sz="800" dirty="0" smtClean="0">
                <a:solidFill>
                  <a:srgbClr val="44546A">
                    <a:lumMod val="50000"/>
                  </a:srgbClr>
                </a:solidFill>
                <a:latin typeface="Bell MT" panose="02020503060305020303" pitchFamily="18" charset="0"/>
              </a:rPr>
              <a:t>Custom Orchestrator</a:t>
            </a:r>
            <a:endParaRPr lang="en-US" sz="800" dirty="0">
              <a:solidFill>
                <a:prstClr val="black"/>
              </a:solidFill>
              <a:latin typeface="Bell MT" panose="02020503060305020303" pitchFamily="18" charset="0"/>
            </a:endParaRPr>
          </a:p>
        </p:txBody>
      </p:sp>
      <p:pic>
        <p:nvPicPr>
          <p:cNvPr id="205" name="Picture 2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8100" y="2639316"/>
            <a:ext cx="347715" cy="35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 name="Picture 6" descr="C:\Users\andrewg\Desktop\openstack-cloud-software-vertical-large.png"/>
          <p:cNvPicPr>
            <a:picLocks noChangeAspect="1" noChangeArrowheads="1"/>
          </p:cNvPicPr>
          <p:nvPr/>
        </p:nvPicPr>
        <p:blipFill rotWithShape="1">
          <a:blip r:embed="rId5" cstate="email">
            <a:extLst>
              <a:ext uri="{28A0092B-C50C-407E-A947-70E740481C1C}">
                <a14:useLocalDpi xmlns:a14="http://schemas.microsoft.com/office/drawing/2010/main"/>
              </a:ext>
            </a:extLst>
          </a:blip>
          <a:stretch/>
        </p:blipFill>
        <p:spPr bwMode="auto">
          <a:xfrm>
            <a:off x="751220" y="1871944"/>
            <a:ext cx="648968" cy="4878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7" name="Picture 20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831" y="3306522"/>
            <a:ext cx="862258" cy="393000"/>
          </a:xfrm>
          <a:prstGeom prst="rect">
            <a:avLst/>
          </a:prstGeom>
        </p:spPr>
      </p:pic>
      <p:sp>
        <p:nvSpPr>
          <p:cNvPr id="209" name="Rectangle 208"/>
          <p:cNvSpPr/>
          <p:nvPr/>
        </p:nvSpPr>
        <p:spPr>
          <a:xfrm>
            <a:off x="797325" y="3009213"/>
            <a:ext cx="523811" cy="1668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800" fontAlgn="auto">
              <a:spcBef>
                <a:spcPts val="0"/>
              </a:spcBef>
              <a:spcAft>
                <a:spcPts val="0"/>
              </a:spcAft>
            </a:pPr>
            <a:r>
              <a:rPr lang="en-US" sz="800" dirty="0" smtClean="0">
                <a:solidFill>
                  <a:srgbClr val="44546A">
                    <a:lumMod val="50000"/>
                  </a:srgbClr>
                </a:solidFill>
                <a:latin typeface="Bell MT" panose="02020503060305020303" pitchFamily="18" charset="0"/>
              </a:rPr>
              <a:t>vCenter</a:t>
            </a:r>
            <a:endParaRPr lang="en-US" sz="800" dirty="0">
              <a:solidFill>
                <a:prstClr val="black"/>
              </a:solidFill>
              <a:latin typeface="Bell MT" panose="02020503060305020303" pitchFamily="18" charset="0"/>
            </a:endParaRPr>
          </a:p>
        </p:txBody>
      </p:sp>
      <p:sp>
        <p:nvSpPr>
          <p:cNvPr id="210" name="Rectangle 209"/>
          <p:cNvSpPr/>
          <p:nvPr/>
        </p:nvSpPr>
        <p:spPr>
          <a:xfrm>
            <a:off x="751220" y="3679890"/>
            <a:ext cx="712869" cy="1668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800" fontAlgn="auto">
              <a:spcBef>
                <a:spcPts val="0"/>
              </a:spcBef>
              <a:spcAft>
                <a:spcPts val="0"/>
              </a:spcAft>
            </a:pPr>
            <a:r>
              <a:rPr lang="en-US" sz="800" dirty="0" smtClean="0">
                <a:solidFill>
                  <a:srgbClr val="44546A">
                    <a:lumMod val="50000"/>
                  </a:srgbClr>
                </a:solidFill>
                <a:latin typeface="Bell MT" panose="02020503060305020303" pitchFamily="18" charset="0"/>
              </a:rPr>
              <a:t>VTS GUI</a:t>
            </a:r>
            <a:endParaRPr lang="en-US" sz="800" dirty="0">
              <a:solidFill>
                <a:prstClr val="black"/>
              </a:solidFill>
              <a:latin typeface="Bell MT" panose="02020503060305020303" pitchFamily="18" charset="0"/>
            </a:endParaRPr>
          </a:p>
        </p:txBody>
      </p:sp>
      <p:pic>
        <p:nvPicPr>
          <p:cNvPr id="211" name="Picture 4" descr="http://www.siyomek.com/wp-content/uploads/2015/04/container-engin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1771" y="3997372"/>
            <a:ext cx="365282" cy="365282"/>
          </a:xfrm>
          <a:prstGeom prst="rect">
            <a:avLst/>
          </a:prstGeom>
          <a:noFill/>
          <a:extLst>
            <a:ext uri="{909E8E84-426E-40dd-AFC4-6F175D3DCCD1}">
              <a14:hiddenFill xmlns:a14="http://schemas.microsoft.com/office/drawing/2010/main">
                <a:solidFill>
                  <a:srgbClr val="FFFFFF"/>
                </a:solidFill>
              </a14:hiddenFill>
            </a:ext>
          </a:extLst>
        </p:spPr>
      </p:pic>
      <p:sp>
        <p:nvSpPr>
          <p:cNvPr id="212" name="Rectangle 211"/>
          <p:cNvSpPr/>
          <p:nvPr/>
        </p:nvSpPr>
        <p:spPr>
          <a:xfrm>
            <a:off x="728857" y="4370200"/>
            <a:ext cx="712869" cy="1668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800" fontAlgn="auto">
              <a:spcBef>
                <a:spcPts val="0"/>
              </a:spcBef>
              <a:spcAft>
                <a:spcPts val="0"/>
              </a:spcAft>
            </a:pPr>
            <a:r>
              <a:rPr lang="en-US" sz="800" dirty="0" smtClean="0">
                <a:solidFill>
                  <a:srgbClr val="44546A">
                    <a:lumMod val="50000"/>
                  </a:srgbClr>
                </a:solidFill>
                <a:latin typeface="Bell MT" panose="02020503060305020303" pitchFamily="18" charset="0"/>
              </a:rPr>
              <a:t>Container</a:t>
            </a:r>
            <a:endParaRPr lang="en-US" sz="800" dirty="0">
              <a:solidFill>
                <a:prstClr val="black"/>
              </a:solidFill>
              <a:latin typeface="Bell MT" panose="02020503060305020303" pitchFamily="18" charset="0"/>
            </a:endParaRPr>
          </a:p>
        </p:txBody>
      </p:sp>
      <p:pic>
        <p:nvPicPr>
          <p:cNvPr id="37" name="Picture 36"/>
          <p:cNvPicPr>
            <a:picLocks noChangeAspect="1"/>
          </p:cNvPicPr>
          <p:nvPr/>
        </p:nvPicPr>
        <p:blipFill>
          <a:blip r:embed="rId8"/>
          <a:stretch>
            <a:fillRect/>
          </a:stretch>
        </p:blipFill>
        <p:spPr>
          <a:xfrm>
            <a:off x="3481065" y="916110"/>
            <a:ext cx="5603266" cy="3794044"/>
          </a:xfrm>
          <a:prstGeom prst="rect">
            <a:avLst/>
          </a:prstGeom>
        </p:spPr>
      </p:pic>
      <p:sp>
        <p:nvSpPr>
          <p:cNvPr id="38" name="Rectangle 37"/>
          <p:cNvSpPr/>
          <p:nvPr/>
        </p:nvSpPr>
        <p:spPr>
          <a:xfrm>
            <a:off x="3378907" y="1536627"/>
            <a:ext cx="816249" cy="246221"/>
          </a:xfrm>
          <a:prstGeom prst="rect">
            <a:avLst/>
          </a:prstGeom>
        </p:spPr>
        <p:txBody>
          <a:bodyPr wrap="none">
            <a:spAutoFit/>
          </a:bodyPr>
          <a:lstStyle/>
          <a:p>
            <a:pPr algn="ctr"/>
            <a:r>
              <a:rPr lang="en-US" sz="1000" b="1" dirty="0">
                <a:solidFill>
                  <a:schemeClr val="tx1">
                    <a:lumMod val="50000"/>
                  </a:schemeClr>
                </a:solidFill>
              </a:rPr>
              <a:t>Cisco VTS</a:t>
            </a:r>
          </a:p>
        </p:txBody>
      </p:sp>
      <p:cxnSp>
        <p:nvCxnSpPr>
          <p:cNvPr id="218" name="Elbow Connector 217"/>
          <p:cNvCxnSpPr/>
          <p:nvPr/>
        </p:nvCxnSpPr>
        <p:spPr bwMode="auto">
          <a:xfrm>
            <a:off x="3612934" y="1865282"/>
            <a:ext cx="3269900" cy="1637740"/>
          </a:xfrm>
          <a:prstGeom prst="bentConnector3">
            <a:avLst>
              <a:gd name="adj1" fmla="val -11366"/>
            </a:avLst>
          </a:prstGeom>
          <a:solidFill>
            <a:srgbClr val="0183B7"/>
          </a:solidFill>
          <a:ln w="9525" cap="flat" cmpd="sng" algn="ctr">
            <a:solidFill>
              <a:srgbClr val="00B0F0"/>
            </a:solidFill>
            <a:prstDash val="dash"/>
            <a:round/>
            <a:headEnd type="none" w="med" len="med"/>
            <a:tailEnd type="triangle"/>
          </a:ln>
          <a:effectLst/>
        </p:spPr>
      </p:cxnSp>
      <p:grpSp>
        <p:nvGrpSpPr>
          <p:cNvPr id="221" name="Group 220"/>
          <p:cNvGrpSpPr/>
          <p:nvPr/>
        </p:nvGrpSpPr>
        <p:grpSpPr>
          <a:xfrm>
            <a:off x="7883179" y="3524239"/>
            <a:ext cx="531735" cy="302578"/>
            <a:chOff x="6144415" y="3154580"/>
            <a:chExt cx="531735" cy="302578"/>
          </a:xfrm>
        </p:grpSpPr>
        <p:pic>
          <p:nvPicPr>
            <p:cNvPr id="222"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22942" y="3154580"/>
              <a:ext cx="301004" cy="302578"/>
            </a:xfrm>
            <a:prstGeom prst="rect">
              <a:avLst/>
            </a:prstGeom>
            <a:noFill/>
            <a:ln w="9525">
              <a:noFill/>
              <a:miter lim="800000"/>
              <a:headEnd/>
              <a:tailEnd/>
            </a:ln>
          </p:spPr>
        </p:pic>
        <p:sp>
          <p:nvSpPr>
            <p:cNvPr id="223" name="TextBox 222"/>
            <p:cNvSpPr txBox="1"/>
            <p:nvPr/>
          </p:nvSpPr>
          <p:spPr>
            <a:xfrm rot="1695826">
              <a:off x="6144415" y="3275944"/>
              <a:ext cx="372512" cy="169277"/>
            </a:xfrm>
            <a:prstGeom prst="rect">
              <a:avLst/>
            </a:prstGeom>
            <a:noFill/>
          </p:spPr>
          <p:txBody>
            <a:bodyPr wrap="square" rtlCol="0">
              <a:spAutoFit/>
            </a:bodyPr>
            <a:lstStyle/>
            <a:p>
              <a:r>
                <a:rPr lang="en-US" sz="500" b="1" dirty="0" smtClean="0"/>
                <a:t>VTF</a:t>
              </a:r>
              <a:endParaRPr lang="en-US" sz="500" b="1" dirty="0"/>
            </a:p>
          </p:txBody>
        </p:sp>
        <p:sp>
          <p:nvSpPr>
            <p:cNvPr id="225" name="TextBox 224"/>
            <p:cNvSpPr txBox="1"/>
            <p:nvPr/>
          </p:nvSpPr>
          <p:spPr>
            <a:xfrm rot="20222308">
              <a:off x="6303638" y="3232187"/>
              <a:ext cx="372512" cy="169277"/>
            </a:xfrm>
            <a:prstGeom prst="rect">
              <a:avLst/>
            </a:prstGeom>
            <a:noFill/>
          </p:spPr>
          <p:txBody>
            <a:bodyPr wrap="square" rtlCol="0">
              <a:spAutoFit/>
            </a:bodyPr>
            <a:lstStyle/>
            <a:p>
              <a:r>
                <a:rPr lang="en-US" sz="500" b="1" dirty="0" smtClean="0"/>
                <a:t>VTF</a:t>
              </a:r>
              <a:endParaRPr lang="en-US" sz="500" b="1" dirty="0"/>
            </a:p>
          </p:txBody>
        </p:sp>
      </p:grpSp>
      <p:grpSp>
        <p:nvGrpSpPr>
          <p:cNvPr id="233" name="Group 232"/>
          <p:cNvGrpSpPr/>
          <p:nvPr/>
        </p:nvGrpSpPr>
        <p:grpSpPr>
          <a:xfrm>
            <a:off x="6985820" y="3534500"/>
            <a:ext cx="531735" cy="302578"/>
            <a:chOff x="6144415" y="3154580"/>
            <a:chExt cx="531735" cy="302578"/>
          </a:xfrm>
        </p:grpSpPr>
        <p:pic>
          <p:nvPicPr>
            <p:cNvPr id="250" name="Picture 150" descr="ICON_VM_basic_label_Q30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22942" y="3154580"/>
              <a:ext cx="301004" cy="302578"/>
            </a:xfrm>
            <a:prstGeom prst="rect">
              <a:avLst/>
            </a:prstGeom>
            <a:noFill/>
            <a:ln w="9525">
              <a:noFill/>
              <a:miter lim="800000"/>
              <a:headEnd/>
              <a:tailEnd/>
            </a:ln>
          </p:spPr>
        </p:pic>
        <p:sp>
          <p:nvSpPr>
            <p:cNvPr id="251" name="TextBox 250"/>
            <p:cNvSpPr txBox="1"/>
            <p:nvPr/>
          </p:nvSpPr>
          <p:spPr>
            <a:xfrm rot="1695826">
              <a:off x="6144415" y="3275944"/>
              <a:ext cx="372512" cy="169277"/>
            </a:xfrm>
            <a:prstGeom prst="rect">
              <a:avLst/>
            </a:prstGeom>
            <a:noFill/>
          </p:spPr>
          <p:txBody>
            <a:bodyPr wrap="square" rtlCol="0">
              <a:spAutoFit/>
            </a:bodyPr>
            <a:lstStyle/>
            <a:p>
              <a:r>
                <a:rPr lang="en-US" sz="500" b="1" dirty="0" smtClean="0"/>
                <a:t>VTF</a:t>
              </a:r>
              <a:endParaRPr lang="en-US" sz="500" b="1" dirty="0"/>
            </a:p>
          </p:txBody>
        </p:sp>
        <p:sp>
          <p:nvSpPr>
            <p:cNvPr id="252" name="TextBox 251"/>
            <p:cNvSpPr txBox="1"/>
            <p:nvPr/>
          </p:nvSpPr>
          <p:spPr>
            <a:xfrm rot="20222308">
              <a:off x="6303638" y="3232187"/>
              <a:ext cx="372512" cy="169277"/>
            </a:xfrm>
            <a:prstGeom prst="rect">
              <a:avLst/>
            </a:prstGeom>
            <a:noFill/>
          </p:spPr>
          <p:txBody>
            <a:bodyPr wrap="square" rtlCol="0">
              <a:spAutoFit/>
            </a:bodyPr>
            <a:lstStyle/>
            <a:p>
              <a:r>
                <a:rPr lang="en-US" sz="500" b="1" dirty="0" smtClean="0"/>
                <a:t>VTF</a:t>
              </a:r>
              <a:endParaRPr lang="en-US" sz="500" b="1" dirty="0"/>
            </a:p>
          </p:txBody>
        </p:sp>
      </p:grpSp>
      <p:sp>
        <p:nvSpPr>
          <p:cNvPr id="39" name="TextBox 38"/>
          <p:cNvSpPr txBox="1"/>
          <p:nvPr/>
        </p:nvSpPr>
        <p:spPr>
          <a:xfrm>
            <a:off x="0" y="4741758"/>
            <a:ext cx="9144000" cy="3970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90000"/>
              </a:lnSpc>
            </a:pPr>
            <a:r>
              <a:rPr lang="en-US" sz="1100" b="1" dirty="0"/>
              <a:t>VTS offers a single overlay networking solution for any type of data center workload enabling </a:t>
            </a:r>
            <a:r>
              <a:rPr lang="en-US" sz="1100" b="1" dirty="0" smtClean="0"/>
              <a:t>customers </a:t>
            </a:r>
            <a:r>
              <a:rPr lang="en-US" sz="1100" b="1" dirty="0"/>
              <a:t>streamline their operational </a:t>
            </a:r>
            <a:r>
              <a:rPr lang="en-US" sz="1100" b="1" dirty="0" smtClean="0"/>
              <a:t>workflows</a:t>
            </a:r>
            <a:endParaRPr lang="en-US" sz="1100" b="1" dirty="0"/>
          </a:p>
        </p:txBody>
      </p:sp>
    </p:spTree>
    <p:extLst>
      <p:ext uri="{BB962C8B-B14F-4D97-AF65-F5344CB8AC3E}">
        <p14:creationId xmlns:p14="http://schemas.microsoft.com/office/powerpoint/2010/main" val="442824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ppt_h*1.125000"/>
                                          </p:val>
                                        </p:tav>
                                        <p:tav tm="100000">
                                          <p:val>
                                            <p:strVal val="#ppt_y"/>
                                          </p:val>
                                        </p:tav>
                                      </p:tavLst>
                                    </p:anim>
                                    <p:animEffect transition="in" filter="wipe(up)">
                                      <p:cBhvr>
                                        <p:cTn id="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1450" indent="-171450" defTabSz="685777" fontAlgn="auto">
              <a:lnSpc>
                <a:spcPts val="1900"/>
              </a:lnSpc>
              <a:spcBef>
                <a:spcPts val="1000"/>
              </a:spcBef>
              <a:spcAft>
                <a:spcPts val="0"/>
              </a:spcAft>
              <a:buFont typeface="Arial"/>
              <a:buChar char="•"/>
              <a:defRPr/>
            </a:pPr>
            <a:r>
              <a:rPr lang="en-US" sz="1200" dirty="0">
                <a:solidFill>
                  <a:schemeClr val="tx2"/>
                </a:solidFill>
              </a:rPr>
              <a:t>Hardware-Based Overlays</a:t>
            </a:r>
          </a:p>
          <a:p>
            <a:pPr marL="171450" indent="-171450" defTabSz="685777" fontAlgn="auto">
              <a:lnSpc>
                <a:spcPts val="1900"/>
              </a:lnSpc>
              <a:spcBef>
                <a:spcPts val="1000"/>
              </a:spcBef>
              <a:spcAft>
                <a:spcPts val="0"/>
              </a:spcAft>
              <a:buFont typeface="Arial"/>
              <a:buChar char="•"/>
              <a:defRPr/>
            </a:pPr>
            <a:r>
              <a:rPr lang="en-US" sz="1200" dirty="0">
                <a:solidFill>
                  <a:schemeClr val="tx2"/>
                </a:solidFill>
              </a:rPr>
              <a:t>Software (VTF) Based Overlays</a:t>
            </a:r>
          </a:p>
          <a:p>
            <a:pPr marL="171450" indent="-171450" defTabSz="685777" fontAlgn="auto">
              <a:lnSpc>
                <a:spcPts val="1900"/>
              </a:lnSpc>
              <a:spcBef>
                <a:spcPts val="1000"/>
              </a:spcBef>
              <a:spcAft>
                <a:spcPts val="0"/>
              </a:spcAft>
              <a:buFont typeface="Arial"/>
              <a:buChar char="•"/>
              <a:defRPr/>
            </a:pPr>
            <a:r>
              <a:rPr lang="en-US" sz="1200" dirty="0">
                <a:solidFill>
                  <a:schemeClr val="tx2"/>
                </a:solidFill>
              </a:rPr>
              <a:t>Hybrid Overlays</a:t>
            </a:r>
          </a:p>
        </p:txBody>
      </p:sp>
      <p:sp>
        <p:nvSpPr>
          <p:cNvPr id="19" name="Oval 18"/>
          <p:cNvSpPr/>
          <p:nvPr/>
        </p:nvSpPr>
        <p:spPr>
          <a:xfrm>
            <a:off x="4174685" y="1001707"/>
            <a:ext cx="4919923" cy="3716343"/>
          </a:xfrm>
          <a:prstGeom prst="ellipse">
            <a:avLst/>
          </a:prstGeom>
          <a:solidFill>
            <a:schemeClr val="tx1">
              <a:lumMod val="75000"/>
              <a:alpha val="7000"/>
            </a:schemeClr>
          </a:solidFill>
          <a:ln w="57150">
            <a:solidFill>
              <a:schemeClr val="bg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pic>
        <p:nvPicPr>
          <p:cNvPr id="41" name="Picture 40"/>
          <p:cNvPicPr>
            <a:picLocks noChangeAspect="1"/>
          </p:cNvPicPr>
          <p:nvPr/>
        </p:nvPicPr>
        <p:blipFill>
          <a:blip r:embed="rId2"/>
          <a:stretch>
            <a:fillRect/>
          </a:stretch>
        </p:blipFill>
        <p:spPr>
          <a:xfrm>
            <a:off x="3846578" y="1242275"/>
            <a:ext cx="5248030" cy="2923752"/>
          </a:xfrm>
          <a:prstGeom prst="rect">
            <a:avLst/>
          </a:prstGeom>
        </p:spPr>
      </p:pic>
      <p:sp>
        <p:nvSpPr>
          <p:cNvPr id="18" name="Title 1"/>
          <p:cNvSpPr txBox="1">
            <a:spLocks/>
          </p:cNvSpPr>
          <p:nvPr/>
        </p:nvSpPr>
        <p:spPr bwMode="white">
          <a:xfrm>
            <a:off x="437766" y="341317"/>
            <a:ext cx="8345488" cy="731837"/>
          </a:xfrm>
          <a:prstGeom prst="rect">
            <a:avLst/>
          </a:prstGeom>
        </p:spPr>
        <p:txBody>
          <a:bodyPr lIns="91436" tIns="45718" rIns="91436" bIns="45718"/>
          <a:lstStyle>
            <a:lvl1pPr algn="l" defTabSz="684213" rtl="0" eaLnBrk="1" fontAlgn="base" hangingPunct="1">
              <a:lnSpc>
                <a:spcPct val="80000"/>
              </a:lnSpc>
              <a:spcBef>
                <a:spcPct val="0"/>
              </a:spcBef>
              <a:spcAft>
                <a:spcPct val="0"/>
              </a:spcAft>
              <a:defRPr lang="en-US" sz="28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smtClean="0">
                <a:solidFill>
                  <a:schemeClr val="bg1">
                    <a:lumMod val="50000"/>
                  </a:schemeClr>
                </a:solidFill>
              </a:rPr>
              <a:t>VTS – </a:t>
            </a:r>
            <a:r>
              <a:rPr lang="en-US" dirty="0" smtClean="0"/>
              <a:t>Flexible Network Overlays</a:t>
            </a:r>
            <a:endParaRPr lang="en-US" sz="1600" dirty="0">
              <a:solidFill>
                <a:schemeClr val="bg1">
                  <a:lumMod val="50000"/>
                </a:schemeClr>
              </a:solidFill>
            </a:endParaRPr>
          </a:p>
        </p:txBody>
      </p:sp>
      <p:sp>
        <p:nvSpPr>
          <p:cNvPr id="146" name="Rounded Rectangle 145"/>
          <p:cNvSpPr/>
          <p:nvPr/>
        </p:nvSpPr>
        <p:spPr>
          <a:xfrm>
            <a:off x="2795325" y="2832103"/>
            <a:ext cx="1032934" cy="59266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800" dirty="0" smtClean="0"/>
              <a:t>Hardware VTEP </a:t>
            </a:r>
          </a:p>
          <a:p>
            <a:pPr algn="ctr"/>
            <a:r>
              <a:rPr lang="en-US" sz="800" dirty="0" smtClean="0"/>
              <a:t>(TOR Leaf Switch</a:t>
            </a:r>
            <a:r>
              <a:rPr lang="en-US" sz="800" dirty="0"/>
              <a:t>)</a:t>
            </a:r>
            <a:endParaRPr lang="en-US" sz="800" dirty="0" smtClean="0"/>
          </a:p>
        </p:txBody>
      </p:sp>
      <p:sp>
        <p:nvSpPr>
          <p:cNvPr id="147" name="Rounded Rectangle 146"/>
          <p:cNvSpPr/>
          <p:nvPr/>
        </p:nvSpPr>
        <p:spPr>
          <a:xfrm>
            <a:off x="2772564" y="4033877"/>
            <a:ext cx="1109133" cy="592667"/>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800" dirty="0" smtClean="0"/>
              <a:t>Software VTEP </a:t>
            </a:r>
          </a:p>
          <a:p>
            <a:pPr algn="ctr"/>
            <a:r>
              <a:rPr lang="en-US" sz="800" dirty="0" smtClean="0"/>
              <a:t> (Virtual Topology Forwarder / </a:t>
            </a:r>
            <a:r>
              <a:rPr lang="en-US" sz="800" dirty="0" err="1" smtClean="0"/>
              <a:t>Fd.io</a:t>
            </a:r>
            <a:r>
              <a:rPr lang="en-US" sz="800" dirty="0" smtClean="0"/>
              <a:t>)</a:t>
            </a:r>
          </a:p>
        </p:txBody>
      </p:sp>
      <p:cxnSp>
        <p:nvCxnSpPr>
          <p:cNvPr id="21" name="Elbow Connector 20"/>
          <p:cNvCxnSpPr/>
          <p:nvPr/>
        </p:nvCxnSpPr>
        <p:spPr bwMode="auto">
          <a:xfrm>
            <a:off x="3828259" y="3085534"/>
            <a:ext cx="921541" cy="150261"/>
          </a:xfrm>
          <a:prstGeom prst="bentConnector3">
            <a:avLst>
              <a:gd name="adj1" fmla="val 50000"/>
            </a:avLst>
          </a:prstGeom>
          <a:solidFill>
            <a:srgbClr val="0183B7"/>
          </a:solidFill>
          <a:ln w="9525" cap="flat" cmpd="sng" algn="ctr">
            <a:solidFill>
              <a:schemeClr val="accent1"/>
            </a:solidFill>
            <a:prstDash val="dash"/>
            <a:round/>
            <a:headEnd type="none" w="med" len="med"/>
            <a:tailEnd type="triangle"/>
          </a:ln>
          <a:effectLst/>
        </p:spPr>
      </p:cxnSp>
      <p:cxnSp>
        <p:nvCxnSpPr>
          <p:cNvPr id="28" name="Elbow Connector 27"/>
          <p:cNvCxnSpPr/>
          <p:nvPr/>
        </p:nvCxnSpPr>
        <p:spPr bwMode="auto">
          <a:xfrm flipV="1">
            <a:off x="3900016" y="3441993"/>
            <a:ext cx="4812952" cy="964602"/>
          </a:xfrm>
          <a:prstGeom prst="bentConnector3">
            <a:avLst>
              <a:gd name="adj1" fmla="val 104885"/>
            </a:avLst>
          </a:prstGeom>
          <a:solidFill>
            <a:srgbClr val="0183B7"/>
          </a:solidFill>
          <a:ln w="9525" cap="flat" cmpd="sng" algn="ctr">
            <a:solidFill>
              <a:schemeClr val="accent1"/>
            </a:solidFill>
            <a:prstDash val="dash"/>
            <a:round/>
            <a:headEnd type="none" w="med" len="med"/>
            <a:tailEnd type="triangle"/>
          </a:ln>
          <a:effectLst/>
        </p:spPr>
      </p:cxnSp>
      <p:sp>
        <p:nvSpPr>
          <p:cNvPr id="48" name="TextBox 47"/>
          <p:cNvSpPr txBox="1"/>
          <p:nvPr/>
        </p:nvSpPr>
        <p:spPr>
          <a:xfrm>
            <a:off x="4915920" y="1445721"/>
            <a:ext cx="801619" cy="246221"/>
          </a:xfrm>
          <a:prstGeom prst="rect">
            <a:avLst/>
          </a:prstGeom>
          <a:noFill/>
        </p:spPr>
        <p:txBody>
          <a:bodyPr wrap="square" rtlCol="0">
            <a:spAutoFit/>
          </a:bodyPr>
          <a:lstStyle/>
          <a:p>
            <a:r>
              <a:rPr lang="en-US" sz="1000" dirty="0" smtClean="0"/>
              <a:t>VTS</a:t>
            </a:r>
            <a:endParaRPr lang="en-US" sz="1000" dirty="0"/>
          </a:p>
        </p:txBody>
      </p:sp>
      <p:pic>
        <p:nvPicPr>
          <p:cNvPr id="49" name="Picture 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8217" y="1393085"/>
            <a:ext cx="489322" cy="45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0" y="4832016"/>
            <a:ext cx="9144000" cy="2446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90000"/>
              </a:lnSpc>
            </a:pPr>
            <a:r>
              <a:rPr lang="en-US" sz="1100" b="1" dirty="0"/>
              <a:t>VTS provides architectural and infrastructure independence through a multi-vendor, multi-hypervisor, SW and HW overlay solution</a:t>
            </a:r>
          </a:p>
        </p:txBody>
      </p:sp>
    </p:spTree>
    <p:extLst>
      <p:ext uri="{BB962C8B-B14F-4D97-AF65-F5344CB8AC3E}">
        <p14:creationId xmlns:p14="http://schemas.microsoft.com/office/powerpoint/2010/main" val="161251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073150"/>
            <a:ext cx="9144000" cy="36449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14" name="Rounded Rectangle 13"/>
          <p:cNvSpPr/>
          <p:nvPr/>
        </p:nvSpPr>
        <p:spPr>
          <a:xfrm rot="5400000" flipH="1">
            <a:off x="1115832" y="1822108"/>
            <a:ext cx="2225370" cy="2613320"/>
          </a:xfrm>
          <a:prstGeom prst="roundRect">
            <a:avLst>
              <a:gd name="adj" fmla="val 8122"/>
            </a:avLst>
          </a:prstGeom>
          <a:gradFill flip="none" rotWithShape="1">
            <a:gsLst>
              <a:gs pos="100000">
                <a:schemeClr val="bg2"/>
              </a:gs>
              <a:gs pos="0">
                <a:schemeClr val="accent5">
                  <a:lumMod val="20000"/>
                  <a:lumOff val="80000"/>
                </a:schemeClr>
              </a:gs>
            </a:gsLst>
            <a:lin ang="0" scaled="1"/>
            <a:tileRect/>
          </a:gradFill>
          <a:ln w="3175">
            <a:gradFill flip="none" rotWithShape="1">
              <a:gsLst>
                <a:gs pos="100000">
                  <a:schemeClr val="accent5"/>
                </a:gs>
                <a:gs pos="0">
                  <a:schemeClr val="accent1">
                    <a:tint val="23500"/>
                    <a:satMod val="16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lnSpc>
                <a:spcPct val="100000"/>
              </a:lnSpc>
              <a:spcBef>
                <a:spcPts val="480"/>
              </a:spcBef>
              <a:spcAft>
                <a:spcPts val="0"/>
              </a:spcAft>
              <a:buClr>
                <a:schemeClr val="dk1"/>
              </a:buClr>
              <a:buSzPct val="80000"/>
            </a:pPr>
            <a:endParaRPr lang="en-US" dirty="0">
              <a:solidFill>
                <a:schemeClr val="accent5">
                  <a:lumMod val="75000"/>
                </a:schemeClr>
              </a:solidFill>
              <a:latin typeface="+mj-lt"/>
            </a:endParaRPr>
          </a:p>
        </p:txBody>
      </p:sp>
      <p:sp>
        <p:nvSpPr>
          <p:cNvPr id="2" name="Title 1"/>
          <p:cNvSpPr>
            <a:spLocks noGrp="1"/>
          </p:cNvSpPr>
          <p:nvPr>
            <p:ph type="title"/>
          </p:nvPr>
        </p:nvSpPr>
        <p:spPr/>
        <p:txBody>
          <a:bodyPr/>
          <a:lstStyle/>
          <a:p>
            <a:r>
              <a:rPr lang="en-US" dirty="0" smtClean="0"/>
              <a:t>VTS Customer Use Cases</a:t>
            </a:r>
            <a:endParaRPr lang="en-US" dirty="0"/>
          </a:p>
        </p:txBody>
      </p:sp>
      <p:sp>
        <p:nvSpPr>
          <p:cNvPr id="15" name="Rounded Rectangle 14"/>
          <p:cNvSpPr/>
          <p:nvPr/>
        </p:nvSpPr>
        <p:spPr>
          <a:xfrm rot="16200000">
            <a:off x="1681185" y="1004614"/>
            <a:ext cx="993067" cy="1904639"/>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endParaRPr lang="en-US" dirty="0">
              <a:latin typeface="+mj-lt"/>
            </a:endParaRPr>
          </a:p>
        </p:txBody>
      </p:sp>
      <p:sp>
        <p:nvSpPr>
          <p:cNvPr id="16" name="Rectangle 15"/>
          <p:cNvSpPr/>
          <p:nvPr/>
        </p:nvSpPr>
        <p:spPr>
          <a:xfrm>
            <a:off x="1422202" y="1599880"/>
            <a:ext cx="1511031" cy="714106"/>
          </a:xfrm>
          <a:prstGeom prst="rect">
            <a:avLst/>
          </a:prstGeom>
        </p:spPr>
        <p:txBody>
          <a:bodyPr wrap="none" lIns="0" tIns="0" rIns="0" bIns="0" anchor="ctr" anchorCtr="0">
            <a:normAutofit/>
          </a:bodyPr>
          <a:lstStyle/>
          <a:p>
            <a:pPr algn="ctr"/>
            <a:r>
              <a:rPr lang="en-US" dirty="0" smtClean="0">
                <a:solidFill>
                  <a:schemeClr val="bg1"/>
                </a:solidFill>
                <a:latin typeface="+mj-lt"/>
                <a:cs typeface="CiscoSans ExtraLight"/>
              </a:rPr>
              <a:t>Multi-Tenant</a:t>
            </a:r>
          </a:p>
          <a:p>
            <a:pPr algn="ctr"/>
            <a:r>
              <a:rPr lang="en-US" dirty="0" smtClean="0">
                <a:solidFill>
                  <a:schemeClr val="bg1"/>
                </a:solidFill>
                <a:latin typeface="+mj-lt"/>
                <a:cs typeface="CiscoSans ExtraLight"/>
              </a:rPr>
              <a:t>Data Centers</a:t>
            </a:r>
          </a:p>
        </p:txBody>
      </p:sp>
      <p:sp>
        <p:nvSpPr>
          <p:cNvPr id="20" name="Rounded Rectangle 19"/>
          <p:cNvSpPr/>
          <p:nvPr/>
        </p:nvSpPr>
        <p:spPr>
          <a:xfrm rot="5400000" flipH="1">
            <a:off x="5273680" y="1809408"/>
            <a:ext cx="2225370" cy="2613320"/>
          </a:xfrm>
          <a:prstGeom prst="roundRect">
            <a:avLst>
              <a:gd name="adj" fmla="val 8122"/>
            </a:avLst>
          </a:prstGeom>
          <a:gradFill flip="none" rotWithShape="1">
            <a:gsLst>
              <a:gs pos="100000">
                <a:schemeClr val="bg2"/>
              </a:gs>
              <a:gs pos="0">
                <a:schemeClr val="accent5">
                  <a:lumMod val="20000"/>
                  <a:lumOff val="80000"/>
                </a:schemeClr>
              </a:gs>
            </a:gsLst>
            <a:lin ang="0" scaled="1"/>
            <a:tileRect/>
          </a:gradFill>
          <a:ln w="3175">
            <a:gradFill flip="none" rotWithShape="1">
              <a:gsLst>
                <a:gs pos="100000">
                  <a:schemeClr val="accent6"/>
                </a:gs>
                <a:gs pos="0">
                  <a:schemeClr val="accent1">
                    <a:tint val="23500"/>
                    <a:satMod val="16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lnSpc>
                <a:spcPct val="100000"/>
              </a:lnSpc>
              <a:spcBef>
                <a:spcPts val="480"/>
              </a:spcBef>
              <a:spcAft>
                <a:spcPts val="0"/>
              </a:spcAft>
              <a:buClr>
                <a:schemeClr val="dk1"/>
              </a:buClr>
              <a:buSzPct val="80000"/>
            </a:pPr>
            <a:endParaRPr lang="en-US" dirty="0">
              <a:solidFill>
                <a:schemeClr val="accent5">
                  <a:lumMod val="75000"/>
                </a:schemeClr>
              </a:solidFill>
              <a:latin typeface="+mj-lt"/>
            </a:endParaRPr>
          </a:p>
        </p:txBody>
      </p:sp>
      <p:sp>
        <p:nvSpPr>
          <p:cNvPr id="21" name="Rounded Rectangle 20"/>
          <p:cNvSpPr/>
          <p:nvPr/>
        </p:nvSpPr>
        <p:spPr>
          <a:xfrm rot="16200000">
            <a:off x="5889833" y="1007209"/>
            <a:ext cx="993070" cy="1899448"/>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endParaRPr lang="en-US" dirty="0">
              <a:latin typeface="+mj-lt"/>
            </a:endParaRPr>
          </a:p>
        </p:txBody>
      </p:sp>
      <p:sp>
        <p:nvSpPr>
          <p:cNvPr id="22" name="Rectangle 21"/>
          <p:cNvSpPr/>
          <p:nvPr/>
        </p:nvSpPr>
        <p:spPr>
          <a:xfrm>
            <a:off x="5655172" y="1486899"/>
            <a:ext cx="1462389" cy="940068"/>
          </a:xfrm>
          <a:prstGeom prst="rect">
            <a:avLst/>
          </a:prstGeom>
        </p:spPr>
        <p:txBody>
          <a:bodyPr wrap="none" lIns="0" tIns="0" rIns="0" bIns="0" anchor="ctr" anchorCtr="0">
            <a:noAutofit/>
          </a:bodyPr>
          <a:lstStyle/>
          <a:p>
            <a:pPr algn="ctr"/>
            <a:r>
              <a:rPr lang="en-US" dirty="0" smtClean="0">
                <a:solidFill>
                  <a:schemeClr val="bg1"/>
                </a:solidFill>
                <a:latin typeface="+mj-lt"/>
                <a:cs typeface="CiscoSans ExtraLight"/>
              </a:rPr>
              <a:t>Network-Function</a:t>
            </a:r>
          </a:p>
          <a:p>
            <a:pPr algn="ctr"/>
            <a:r>
              <a:rPr lang="en-US" dirty="0" smtClean="0">
                <a:solidFill>
                  <a:schemeClr val="bg1"/>
                </a:solidFill>
                <a:latin typeface="+mj-lt"/>
                <a:cs typeface="CiscoSans ExtraLight"/>
              </a:rPr>
              <a:t>Virtualization</a:t>
            </a:r>
          </a:p>
        </p:txBody>
      </p:sp>
      <p:grpSp>
        <p:nvGrpSpPr>
          <p:cNvPr id="5" name="Group 37"/>
          <p:cNvGrpSpPr/>
          <p:nvPr/>
        </p:nvGrpSpPr>
        <p:grpSpPr>
          <a:xfrm>
            <a:off x="5705296" y="2660923"/>
            <a:ext cx="1362140" cy="842543"/>
            <a:chOff x="6500495" y="2292350"/>
            <a:chExt cx="1352551" cy="836612"/>
          </a:xfrm>
        </p:grpSpPr>
        <p:sp>
          <p:nvSpPr>
            <p:cNvPr id="26" name="Freeform 21"/>
            <p:cNvSpPr>
              <a:spLocks/>
            </p:cNvSpPr>
            <p:nvPr/>
          </p:nvSpPr>
          <p:spPr bwMode="auto">
            <a:xfrm>
              <a:off x="6500495" y="2292350"/>
              <a:ext cx="1352551" cy="836612"/>
            </a:xfrm>
            <a:custGeom>
              <a:avLst/>
              <a:gdLst/>
              <a:ahLst/>
              <a:cxnLst>
                <a:cxn ang="0">
                  <a:pos x="67" y="109"/>
                </a:cxn>
                <a:cxn ang="0">
                  <a:pos x="1" y="156"/>
                </a:cxn>
                <a:cxn ang="0">
                  <a:pos x="40" y="221"/>
                </a:cxn>
                <a:cxn ang="0">
                  <a:pos x="295" y="223"/>
                </a:cxn>
                <a:cxn ang="0">
                  <a:pos x="355" y="154"/>
                </a:cxn>
                <a:cxn ang="0">
                  <a:pos x="282" y="66"/>
                </a:cxn>
                <a:cxn ang="0">
                  <a:pos x="239" y="17"/>
                </a:cxn>
                <a:cxn ang="0">
                  <a:pos x="140" y="61"/>
                </a:cxn>
                <a:cxn ang="0">
                  <a:pos x="67" y="109"/>
                </a:cxn>
              </a:cxnLst>
              <a:rect l="0" t="0" r="r" b="b"/>
              <a:pathLst>
                <a:path w="361" h="223">
                  <a:moveTo>
                    <a:pt x="67" y="109"/>
                  </a:moveTo>
                  <a:cubicBezTo>
                    <a:pt x="67" y="109"/>
                    <a:pt x="5" y="106"/>
                    <a:pt x="1" y="156"/>
                  </a:cubicBezTo>
                  <a:cubicBezTo>
                    <a:pt x="0" y="175"/>
                    <a:pt x="3" y="203"/>
                    <a:pt x="40" y="221"/>
                  </a:cubicBezTo>
                  <a:cubicBezTo>
                    <a:pt x="295" y="223"/>
                    <a:pt x="295" y="223"/>
                    <a:pt x="295" y="223"/>
                  </a:cubicBezTo>
                  <a:cubicBezTo>
                    <a:pt x="295" y="223"/>
                    <a:pt x="349" y="201"/>
                    <a:pt x="355" y="154"/>
                  </a:cubicBezTo>
                  <a:cubicBezTo>
                    <a:pt x="361" y="107"/>
                    <a:pt x="330" y="71"/>
                    <a:pt x="282" y="66"/>
                  </a:cubicBezTo>
                  <a:cubicBezTo>
                    <a:pt x="282" y="66"/>
                    <a:pt x="271" y="26"/>
                    <a:pt x="239" y="17"/>
                  </a:cubicBezTo>
                  <a:cubicBezTo>
                    <a:pt x="207" y="7"/>
                    <a:pt x="171" y="0"/>
                    <a:pt x="140" y="61"/>
                  </a:cubicBezTo>
                  <a:cubicBezTo>
                    <a:pt x="140" y="61"/>
                    <a:pt x="78" y="45"/>
                    <a:pt x="67" y="109"/>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endParaRPr lang="en-US" dirty="0">
                <a:solidFill>
                  <a:schemeClr val="lt1"/>
                </a:solidFill>
                <a:latin typeface="+mj-lt"/>
                <a:ea typeface="+mn-ea"/>
                <a:cs typeface="+mn-cs"/>
              </a:endParaRPr>
            </a:p>
          </p:txBody>
        </p:sp>
        <p:sp>
          <p:nvSpPr>
            <p:cNvPr id="27" name="Freeform 22"/>
            <p:cNvSpPr>
              <a:spLocks noEditPoints="1"/>
            </p:cNvSpPr>
            <p:nvPr/>
          </p:nvSpPr>
          <p:spPr bwMode="auto">
            <a:xfrm>
              <a:off x="7111683" y="2520950"/>
              <a:ext cx="366713" cy="366712"/>
            </a:xfrm>
            <a:custGeom>
              <a:avLst/>
              <a:gdLst/>
              <a:ahLst/>
              <a:cxnLst>
                <a:cxn ang="0">
                  <a:pos x="88" y="57"/>
                </a:cxn>
                <a:cxn ang="0">
                  <a:pos x="88" y="53"/>
                </a:cxn>
                <a:cxn ang="0">
                  <a:pos x="88" y="46"/>
                </a:cxn>
                <a:cxn ang="0">
                  <a:pos x="98" y="41"/>
                </a:cxn>
                <a:cxn ang="0">
                  <a:pos x="85" y="33"/>
                </a:cxn>
                <a:cxn ang="0">
                  <a:pos x="92" y="25"/>
                </a:cxn>
                <a:cxn ang="0">
                  <a:pos x="77" y="21"/>
                </a:cxn>
                <a:cxn ang="0">
                  <a:pos x="80" y="11"/>
                </a:cxn>
                <a:cxn ang="0">
                  <a:pos x="65" y="13"/>
                </a:cxn>
                <a:cxn ang="0">
                  <a:pos x="65" y="2"/>
                </a:cxn>
                <a:cxn ang="0">
                  <a:pos x="54" y="10"/>
                </a:cxn>
                <a:cxn ang="0">
                  <a:pos x="50" y="0"/>
                </a:cxn>
                <a:cxn ang="0">
                  <a:pos x="49" y="9"/>
                </a:cxn>
                <a:cxn ang="0">
                  <a:pos x="39" y="1"/>
                </a:cxn>
                <a:cxn ang="0">
                  <a:pos x="38" y="11"/>
                </a:cxn>
                <a:cxn ang="0">
                  <a:pos x="23" y="7"/>
                </a:cxn>
                <a:cxn ang="0">
                  <a:pos x="25" y="18"/>
                </a:cxn>
                <a:cxn ang="0">
                  <a:pos x="10" y="19"/>
                </a:cxn>
                <a:cxn ang="0">
                  <a:pos x="15" y="28"/>
                </a:cxn>
                <a:cxn ang="0">
                  <a:pos x="2" y="35"/>
                </a:cxn>
                <a:cxn ang="0">
                  <a:pos x="10" y="42"/>
                </a:cxn>
                <a:cxn ang="0">
                  <a:pos x="10" y="52"/>
                </a:cxn>
                <a:cxn ang="0">
                  <a:pos x="0" y="57"/>
                </a:cxn>
                <a:cxn ang="0">
                  <a:pos x="14" y="65"/>
                </a:cxn>
                <a:cxn ang="0">
                  <a:pos x="6" y="74"/>
                </a:cxn>
                <a:cxn ang="0">
                  <a:pos x="22" y="77"/>
                </a:cxn>
                <a:cxn ang="0">
                  <a:pos x="18" y="87"/>
                </a:cxn>
                <a:cxn ang="0">
                  <a:pos x="33" y="85"/>
                </a:cxn>
                <a:cxn ang="0">
                  <a:pos x="33" y="96"/>
                </a:cxn>
                <a:cxn ang="0">
                  <a:pos x="46" y="88"/>
                </a:cxn>
                <a:cxn ang="0">
                  <a:pos x="50" y="98"/>
                </a:cxn>
                <a:cxn ang="0">
                  <a:pos x="56" y="87"/>
                </a:cxn>
                <a:cxn ang="0">
                  <a:pos x="62" y="96"/>
                </a:cxn>
                <a:cxn ang="0">
                  <a:pos x="69" y="82"/>
                </a:cxn>
                <a:cxn ang="0">
                  <a:pos x="78" y="89"/>
                </a:cxn>
                <a:cxn ang="0">
                  <a:pos x="80" y="73"/>
                </a:cxn>
                <a:cxn ang="0">
                  <a:pos x="90" y="76"/>
                </a:cxn>
                <a:cxn ang="0">
                  <a:pos x="86" y="61"/>
                </a:cxn>
                <a:cxn ang="0">
                  <a:pos x="97" y="59"/>
                </a:cxn>
                <a:cxn ang="0">
                  <a:pos x="87" y="56"/>
                </a:cxn>
                <a:cxn ang="0">
                  <a:pos x="73" y="23"/>
                </a:cxn>
                <a:cxn ang="0">
                  <a:pos x="84" y="52"/>
                </a:cxn>
                <a:cxn ang="0">
                  <a:pos x="59" y="40"/>
                </a:cxn>
                <a:cxn ang="0">
                  <a:pos x="43" y="60"/>
                </a:cxn>
                <a:cxn ang="0">
                  <a:pos x="52" y="61"/>
                </a:cxn>
                <a:cxn ang="0">
                  <a:pos x="49" y="84"/>
                </a:cxn>
                <a:cxn ang="0">
                  <a:pos x="48" y="58"/>
                </a:cxn>
                <a:cxn ang="0">
                  <a:pos x="50" y="39"/>
                </a:cxn>
                <a:cxn ang="0">
                  <a:pos x="48" y="58"/>
                </a:cxn>
                <a:cxn ang="0">
                  <a:pos x="56" y="37"/>
                </a:cxn>
                <a:cxn ang="0">
                  <a:pos x="45" y="35"/>
                </a:cxn>
                <a:cxn ang="0">
                  <a:pos x="49" y="13"/>
                </a:cxn>
                <a:cxn ang="0">
                  <a:pos x="32" y="18"/>
                </a:cxn>
                <a:cxn ang="0">
                  <a:pos x="36" y="45"/>
                </a:cxn>
                <a:cxn ang="0">
                  <a:pos x="32" y="18"/>
                </a:cxn>
                <a:cxn ang="0">
                  <a:pos x="14" y="46"/>
                </a:cxn>
                <a:cxn ang="0">
                  <a:pos x="40" y="58"/>
                </a:cxn>
                <a:cxn ang="0">
                  <a:pos x="14" y="49"/>
                </a:cxn>
                <a:cxn ang="0">
                  <a:pos x="56" y="60"/>
                </a:cxn>
                <a:cxn ang="0">
                  <a:pos x="83" y="56"/>
                </a:cxn>
              </a:cxnLst>
              <a:rect l="0" t="0" r="r" b="b"/>
              <a:pathLst>
                <a:path w="98" h="98">
                  <a:moveTo>
                    <a:pt x="87" y="56"/>
                  </a:moveTo>
                  <a:cubicBezTo>
                    <a:pt x="88" y="57"/>
                    <a:pt x="88" y="57"/>
                    <a:pt x="88" y="57"/>
                  </a:cubicBezTo>
                  <a:cubicBezTo>
                    <a:pt x="88" y="53"/>
                    <a:pt x="88" y="53"/>
                    <a:pt x="88" y="53"/>
                  </a:cubicBezTo>
                  <a:cubicBezTo>
                    <a:pt x="88" y="53"/>
                    <a:pt x="88" y="53"/>
                    <a:pt x="88" y="53"/>
                  </a:cubicBezTo>
                  <a:cubicBezTo>
                    <a:pt x="88" y="51"/>
                    <a:pt x="88" y="50"/>
                    <a:pt x="88" y="49"/>
                  </a:cubicBezTo>
                  <a:cubicBezTo>
                    <a:pt x="88" y="48"/>
                    <a:pt x="88" y="47"/>
                    <a:pt x="88" y="46"/>
                  </a:cubicBezTo>
                  <a:cubicBezTo>
                    <a:pt x="98" y="45"/>
                    <a:pt x="98" y="45"/>
                    <a:pt x="98" y="45"/>
                  </a:cubicBezTo>
                  <a:cubicBezTo>
                    <a:pt x="98" y="41"/>
                    <a:pt x="98" y="41"/>
                    <a:pt x="98" y="41"/>
                  </a:cubicBezTo>
                  <a:cubicBezTo>
                    <a:pt x="88" y="43"/>
                    <a:pt x="88" y="43"/>
                    <a:pt x="88" y="43"/>
                  </a:cubicBezTo>
                  <a:cubicBezTo>
                    <a:pt x="87" y="39"/>
                    <a:pt x="86" y="36"/>
                    <a:pt x="85" y="33"/>
                  </a:cubicBezTo>
                  <a:cubicBezTo>
                    <a:pt x="93" y="28"/>
                    <a:pt x="93" y="28"/>
                    <a:pt x="93" y="28"/>
                  </a:cubicBezTo>
                  <a:cubicBezTo>
                    <a:pt x="92" y="25"/>
                    <a:pt x="92" y="25"/>
                    <a:pt x="92" y="25"/>
                  </a:cubicBezTo>
                  <a:cubicBezTo>
                    <a:pt x="83" y="29"/>
                    <a:pt x="83" y="29"/>
                    <a:pt x="83" y="29"/>
                  </a:cubicBezTo>
                  <a:cubicBezTo>
                    <a:pt x="81" y="26"/>
                    <a:pt x="79" y="23"/>
                    <a:pt x="77" y="21"/>
                  </a:cubicBezTo>
                  <a:cubicBezTo>
                    <a:pt x="83" y="14"/>
                    <a:pt x="83" y="14"/>
                    <a:pt x="83" y="14"/>
                  </a:cubicBezTo>
                  <a:cubicBezTo>
                    <a:pt x="80" y="11"/>
                    <a:pt x="80" y="11"/>
                    <a:pt x="80" y="11"/>
                  </a:cubicBezTo>
                  <a:cubicBezTo>
                    <a:pt x="74" y="18"/>
                    <a:pt x="74" y="18"/>
                    <a:pt x="74" y="18"/>
                  </a:cubicBezTo>
                  <a:cubicBezTo>
                    <a:pt x="71" y="16"/>
                    <a:pt x="68" y="14"/>
                    <a:pt x="65" y="13"/>
                  </a:cubicBezTo>
                  <a:cubicBezTo>
                    <a:pt x="68" y="4"/>
                    <a:pt x="68" y="4"/>
                    <a:pt x="68" y="4"/>
                  </a:cubicBezTo>
                  <a:cubicBezTo>
                    <a:pt x="65" y="2"/>
                    <a:pt x="65" y="2"/>
                    <a:pt x="65" y="2"/>
                  </a:cubicBezTo>
                  <a:cubicBezTo>
                    <a:pt x="61" y="11"/>
                    <a:pt x="61" y="11"/>
                    <a:pt x="61" y="11"/>
                  </a:cubicBezTo>
                  <a:cubicBezTo>
                    <a:pt x="59" y="10"/>
                    <a:pt x="57" y="10"/>
                    <a:pt x="54" y="10"/>
                  </a:cubicBezTo>
                  <a:cubicBezTo>
                    <a:pt x="54" y="0"/>
                    <a:pt x="54" y="0"/>
                    <a:pt x="54" y="0"/>
                  </a:cubicBezTo>
                  <a:cubicBezTo>
                    <a:pt x="50" y="0"/>
                    <a:pt x="50" y="0"/>
                    <a:pt x="50" y="0"/>
                  </a:cubicBezTo>
                  <a:cubicBezTo>
                    <a:pt x="50" y="9"/>
                    <a:pt x="50" y="9"/>
                    <a:pt x="50" y="9"/>
                  </a:cubicBezTo>
                  <a:cubicBezTo>
                    <a:pt x="50" y="9"/>
                    <a:pt x="49" y="9"/>
                    <a:pt x="49" y="9"/>
                  </a:cubicBezTo>
                  <a:cubicBezTo>
                    <a:pt x="46" y="9"/>
                    <a:pt x="44" y="10"/>
                    <a:pt x="42" y="10"/>
                  </a:cubicBezTo>
                  <a:cubicBezTo>
                    <a:pt x="39" y="1"/>
                    <a:pt x="39" y="1"/>
                    <a:pt x="39" y="1"/>
                  </a:cubicBezTo>
                  <a:cubicBezTo>
                    <a:pt x="36" y="2"/>
                    <a:pt x="36" y="2"/>
                    <a:pt x="36" y="2"/>
                  </a:cubicBezTo>
                  <a:cubicBezTo>
                    <a:pt x="38" y="11"/>
                    <a:pt x="38" y="11"/>
                    <a:pt x="38" y="11"/>
                  </a:cubicBezTo>
                  <a:cubicBezTo>
                    <a:pt x="34" y="12"/>
                    <a:pt x="31" y="13"/>
                    <a:pt x="28" y="15"/>
                  </a:cubicBezTo>
                  <a:cubicBezTo>
                    <a:pt x="23" y="7"/>
                    <a:pt x="23" y="7"/>
                    <a:pt x="23" y="7"/>
                  </a:cubicBezTo>
                  <a:cubicBezTo>
                    <a:pt x="20" y="10"/>
                    <a:pt x="20" y="10"/>
                    <a:pt x="20" y="10"/>
                  </a:cubicBezTo>
                  <a:cubicBezTo>
                    <a:pt x="25" y="18"/>
                    <a:pt x="25" y="18"/>
                    <a:pt x="25" y="18"/>
                  </a:cubicBezTo>
                  <a:cubicBezTo>
                    <a:pt x="22" y="20"/>
                    <a:pt x="20" y="22"/>
                    <a:pt x="18" y="25"/>
                  </a:cubicBezTo>
                  <a:cubicBezTo>
                    <a:pt x="10" y="19"/>
                    <a:pt x="10" y="19"/>
                    <a:pt x="10" y="19"/>
                  </a:cubicBezTo>
                  <a:cubicBezTo>
                    <a:pt x="8" y="23"/>
                    <a:pt x="8" y="23"/>
                    <a:pt x="8" y="23"/>
                  </a:cubicBezTo>
                  <a:cubicBezTo>
                    <a:pt x="15" y="28"/>
                    <a:pt x="15" y="28"/>
                    <a:pt x="15" y="28"/>
                  </a:cubicBezTo>
                  <a:cubicBezTo>
                    <a:pt x="14" y="31"/>
                    <a:pt x="12" y="34"/>
                    <a:pt x="11" y="38"/>
                  </a:cubicBezTo>
                  <a:cubicBezTo>
                    <a:pt x="2" y="35"/>
                    <a:pt x="2" y="35"/>
                    <a:pt x="2" y="35"/>
                  </a:cubicBezTo>
                  <a:cubicBezTo>
                    <a:pt x="1" y="39"/>
                    <a:pt x="1" y="39"/>
                    <a:pt x="1" y="39"/>
                  </a:cubicBezTo>
                  <a:cubicBezTo>
                    <a:pt x="10" y="42"/>
                    <a:pt x="10" y="42"/>
                    <a:pt x="10" y="42"/>
                  </a:cubicBezTo>
                  <a:cubicBezTo>
                    <a:pt x="10" y="44"/>
                    <a:pt x="10" y="46"/>
                    <a:pt x="10" y="49"/>
                  </a:cubicBezTo>
                  <a:cubicBezTo>
                    <a:pt x="10" y="50"/>
                    <a:pt x="10" y="51"/>
                    <a:pt x="10" y="52"/>
                  </a:cubicBezTo>
                  <a:cubicBezTo>
                    <a:pt x="0" y="53"/>
                    <a:pt x="0" y="53"/>
                    <a:pt x="0" y="53"/>
                  </a:cubicBezTo>
                  <a:cubicBezTo>
                    <a:pt x="0" y="57"/>
                    <a:pt x="0" y="57"/>
                    <a:pt x="0" y="57"/>
                  </a:cubicBezTo>
                  <a:cubicBezTo>
                    <a:pt x="10" y="56"/>
                    <a:pt x="10" y="56"/>
                    <a:pt x="10" y="56"/>
                  </a:cubicBezTo>
                  <a:cubicBezTo>
                    <a:pt x="11" y="59"/>
                    <a:pt x="12" y="62"/>
                    <a:pt x="14" y="65"/>
                  </a:cubicBezTo>
                  <a:cubicBezTo>
                    <a:pt x="5" y="70"/>
                    <a:pt x="5" y="70"/>
                    <a:pt x="5" y="70"/>
                  </a:cubicBezTo>
                  <a:cubicBezTo>
                    <a:pt x="6" y="74"/>
                    <a:pt x="6" y="74"/>
                    <a:pt x="6" y="74"/>
                  </a:cubicBezTo>
                  <a:cubicBezTo>
                    <a:pt x="16" y="69"/>
                    <a:pt x="16" y="69"/>
                    <a:pt x="16" y="69"/>
                  </a:cubicBezTo>
                  <a:cubicBezTo>
                    <a:pt x="17" y="72"/>
                    <a:pt x="19" y="74"/>
                    <a:pt x="22" y="77"/>
                  </a:cubicBezTo>
                  <a:cubicBezTo>
                    <a:pt x="15" y="85"/>
                    <a:pt x="15" y="85"/>
                    <a:pt x="15" y="85"/>
                  </a:cubicBezTo>
                  <a:cubicBezTo>
                    <a:pt x="18" y="87"/>
                    <a:pt x="18" y="87"/>
                    <a:pt x="18" y="87"/>
                  </a:cubicBezTo>
                  <a:cubicBezTo>
                    <a:pt x="25" y="79"/>
                    <a:pt x="25" y="79"/>
                    <a:pt x="25" y="79"/>
                  </a:cubicBezTo>
                  <a:cubicBezTo>
                    <a:pt x="27" y="81"/>
                    <a:pt x="30" y="83"/>
                    <a:pt x="33" y="85"/>
                  </a:cubicBezTo>
                  <a:cubicBezTo>
                    <a:pt x="30" y="94"/>
                    <a:pt x="30" y="94"/>
                    <a:pt x="30" y="94"/>
                  </a:cubicBezTo>
                  <a:cubicBezTo>
                    <a:pt x="33" y="96"/>
                    <a:pt x="33" y="96"/>
                    <a:pt x="33" y="96"/>
                  </a:cubicBezTo>
                  <a:cubicBezTo>
                    <a:pt x="37" y="86"/>
                    <a:pt x="37" y="86"/>
                    <a:pt x="37" y="86"/>
                  </a:cubicBezTo>
                  <a:cubicBezTo>
                    <a:pt x="40" y="87"/>
                    <a:pt x="43" y="87"/>
                    <a:pt x="46" y="88"/>
                  </a:cubicBezTo>
                  <a:cubicBezTo>
                    <a:pt x="46" y="98"/>
                    <a:pt x="46" y="98"/>
                    <a:pt x="46" y="98"/>
                  </a:cubicBezTo>
                  <a:cubicBezTo>
                    <a:pt x="50" y="98"/>
                    <a:pt x="50" y="98"/>
                    <a:pt x="50" y="98"/>
                  </a:cubicBezTo>
                  <a:cubicBezTo>
                    <a:pt x="50" y="88"/>
                    <a:pt x="50" y="88"/>
                    <a:pt x="50" y="88"/>
                  </a:cubicBezTo>
                  <a:cubicBezTo>
                    <a:pt x="52" y="88"/>
                    <a:pt x="54" y="87"/>
                    <a:pt x="56" y="87"/>
                  </a:cubicBezTo>
                  <a:cubicBezTo>
                    <a:pt x="59" y="97"/>
                    <a:pt x="59" y="97"/>
                    <a:pt x="59" y="97"/>
                  </a:cubicBezTo>
                  <a:cubicBezTo>
                    <a:pt x="62" y="96"/>
                    <a:pt x="62" y="96"/>
                    <a:pt x="62" y="96"/>
                  </a:cubicBezTo>
                  <a:cubicBezTo>
                    <a:pt x="60" y="86"/>
                    <a:pt x="60" y="86"/>
                    <a:pt x="60" y="86"/>
                  </a:cubicBezTo>
                  <a:cubicBezTo>
                    <a:pt x="63" y="85"/>
                    <a:pt x="66" y="84"/>
                    <a:pt x="69" y="82"/>
                  </a:cubicBezTo>
                  <a:cubicBezTo>
                    <a:pt x="75" y="91"/>
                    <a:pt x="75" y="91"/>
                    <a:pt x="75" y="91"/>
                  </a:cubicBezTo>
                  <a:cubicBezTo>
                    <a:pt x="78" y="89"/>
                    <a:pt x="78" y="89"/>
                    <a:pt x="78" y="89"/>
                  </a:cubicBezTo>
                  <a:cubicBezTo>
                    <a:pt x="72" y="80"/>
                    <a:pt x="72" y="80"/>
                    <a:pt x="72" y="80"/>
                  </a:cubicBezTo>
                  <a:cubicBezTo>
                    <a:pt x="75" y="78"/>
                    <a:pt x="78" y="76"/>
                    <a:pt x="80" y="73"/>
                  </a:cubicBezTo>
                  <a:cubicBezTo>
                    <a:pt x="88" y="79"/>
                    <a:pt x="88" y="79"/>
                    <a:pt x="88" y="79"/>
                  </a:cubicBezTo>
                  <a:cubicBezTo>
                    <a:pt x="90" y="76"/>
                    <a:pt x="90" y="76"/>
                    <a:pt x="90" y="76"/>
                  </a:cubicBezTo>
                  <a:cubicBezTo>
                    <a:pt x="82" y="70"/>
                    <a:pt x="82" y="70"/>
                    <a:pt x="82" y="70"/>
                  </a:cubicBezTo>
                  <a:cubicBezTo>
                    <a:pt x="84" y="67"/>
                    <a:pt x="85" y="64"/>
                    <a:pt x="86" y="61"/>
                  </a:cubicBezTo>
                  <a:cubicBezTo>
                    <a:pt x="96" y="63"/>
                    <a:pt x="96" y="63"/>
                    <a:pt x="96" y="63"/>
                  </a:cubicBezTo>
                  <a:cubicBezTo>
                    <a:pt x="97" y="59"/>
                    <a:pt x="97" y="59"/>
                    <a:pt x="97" y="59"/>
                  </a:cubicBezTo>
                  <a:cubicBezTo>
                    <a:pt x="87" y="57"/>
                    <a:pt x="87" y="57"/>
                    <a:pt x="87" y="57"/>
                  </a:cubicBezTo>
                  <a:cubicBezTo>
                    <a:pt x="87" y="57"/>
                    <a:pt x="87" y="57"/>
                    <a:pt x="87" y="56"/>
                  </a:cubicBezTo>
                  <a:close/>
                  <a:moveTo>
                    <a:pt x="59" y="40"/>
                  </a:moveTo>
                  <a:cubicBezTo>
                    <a:pt x="73" y="23"/>
                    <a:pt x="73" y="23"/>
                    <a:pt x="73" y="23"/>
                  </a:cubicBezTo>
                  <a:cubicBezTo>
                    <a:pt x="80" y="29"/>
                    <a:pt x="84" y="38"/>
                    <a:pt x="84" y="49"/>
                  </a:cubicBezTo>
                  <a:cubicBezTo>
                    <a:pt x="84" y="50"/>
                    <a:pt x="84" y="51"/>
                    <a:pt x="84" y="52"/>
                  </a:cubicBezTo>
                  <a:cubicBezTo>
                    <a:pt x="62" y="49"/>
                    <a:pt x="62" y="49"/>
                    <a:pt x="62" y="49"/>
                  </a:cubicBezTo>
                  <a:cubicBezTo>
                    <a:pt x="63" y="46"/>
                    <a:pt x="62" y="42"/>
                    <a:pt x="59" y="40"/>
                  </a:cubicBezTo>
                  <a:close/>
                  <a:moveTo>
                    <a:pt x="29" y="78"/>
                  </a:moveTo>
                  <a:cubicBezTo>
                    <a:pt x="43" y="60"/>
                    <a:pt x="43" y="60"/>
                    <a:pt x="43" y="60"/>
                  </a:cubicBezTo>
                  <a:cubicBezTo>
                    <a:pt x="44" y="61"/>
                    <a:pt x="46" y="62"/>
                    <a:pt x="47" y="62"/>
                  </a:cubicBezTo>
                  <a:cubicBezTo>
                    <a:pt x="49" y="62"/>
                    <a:pt x="51" y="62"/>
                    <a:pt x="52" y="61"/>
                  </a:cubicBezTo>
                  <a:cubicBezTo>
                    <a:pt x="63" y="81"/>
                    <a:pt x="63" y="81"/>
                    <a:pt x="63" y="81"/>
                  </a:cubicBezTo>
                  <a:cubicBezTo>
                    <a:pt x="58" y="83"/>
                    <a:pt x="54" y="84"/>
                    <a:pt x="49" y="84"/>
                  </a:cubicBezTo>
                  <a:cubicBezTo>
                    <a:pt x="42" y="84"/>
                    <a:pt x="35" y="82"/>
                    <a:pt x="29" y="78"/>
                  </a:cubicBezTo>
                  <a:close/>
                  <a:moveTo>
                    <a:pt x="48" y="58"/>
                  </a:moveTo>
                  <a:cubicBezTo>
                    <a:pt x="43" y="57"/>
                    <a:pt x="39" y="52"/>
                    <a:pt x="40" y="47"/>
                  </a:cubicBezTo>
                  <a:cubicBezTo>
                    <a:pt x="40" y="42"/>
                    <a:pt x="45" y="38"/>
                    <a:pt x="50" y="39"/>
                  </a:cubicBezTo>
                  <a:cubicBezTo>
                    <a:pt x="55" y="40"/>
                    <a:pt x="59" y="44"/>
                    <a:pt x="58" y="50"/>
                  </a:cubicBezTo>
                  <a:cubicBezTo>
                    <a:pt x="58" y="55"/>
                    <a:pt x="53" y="58"/>
                    <a:pt x="48" y="58"/>
                  </a:cubicBezTo>
                  <a:close/>
                  <a:moveTo>
                    <a:pt x="70" y="20"/>
                  </a:moveTo>
                  <a:cubicBezTo>
                    <a:pt x="56" y="37"/>
                    <a:pt x="56" y="37"/>
                    <a:pt x="56" y="37"/>
                  </a:cubicBezTo>
                  <a:cubicBezTo>
                    <a:pt x="55" y="36"/>
                    <a:pt x="53" y="35"/>
                    <a:pt x="51" y="35"/>
                  </a:cubicBezTo>
                  <a:cubicBezTo>
                    <a:pt x="49" y="35"/>
                    <a:pt x="47" y="35"/>
                    <a:pt x="45" y="35"/>
                  </a:cubicBezTo>
                  <a:cubicBezTo>
                    <a:pt x="35" y="16"/>
                    <a:pt x="35" y="16"/>
                    <a:pt x="35" y="16"/>
                  </a:cubicBezTo>
                  <a:cubicBezTo>
                    <a:pt x="40" y="14"/>
                    <a:pt x="44" y="13"/>
                    <a:pt x="49" y="13"/>
                  </a:cubicBezTo>
                  <a:cubicBezTo>
                    <a:pt x="57" y="13"/>
                    <a:pt x="64" y="16"/>
                    <a:pt x="70" y="20"/>
                  </a:cubicBezTo>
                  <a:close/>
                  <a:moveTo>
                    <a:pt x="32" y="18"/>
                  </a:moveTo>
                  <a:cubicBezTo>
                    <a:pt x="42" y="37"/>
                    <a:pt x="42" y="37"/>
                    <a:pt x="42" y="37"/>
                  </a:cubicBezTo>
                  <a:cubicBezTo>
                    <a:pt x="39" y="39"/>
                    <a:pt x="37" y="42"/>
                    <a:pt x="36" y="45"/>
                  </a:cubicBezTo>
                  <a:cubicBezTo>
                    <a:pt x="14" y="42"/>
                    <a:pt x="14" y="42"/>
                    <a:pt x="14" y="42"/>
                  </a:cubicBezTo>
                  <a:cubicBezTo>
                    <a:pt x="16" y="32"/>
                    <a:pt x="23" y="23"/>
                    <a:pt x="32" y="18"/>
                  </a:cubicBezTo>
                  <a:close/>
                  <a:moveTo>
                    <a:pt x="14" y="49"/>
                  </a:moveTo>
                  <a:cubicBezTo>
                    <a:pt x="14" y="48"/>
                    <a:pt x="14" y="47"/>
                    <a:pt x="14" y="46"/>
                  </a:cubicBezTo>
                  <a:cubicBezTo>
                    <a:pt x="36" y="49"/>
                    <a:pt x="36" y="49"/>
                    <a:pt x="36" y="49"/>
                  </a:cubicBezTo>
                  <a:cubicBezTo>
                    <a:pt x="36" y="52"/>
                    <a:pt x="37" y="56"/>
                    <a:pt x="40" y="58"/>
                  </a:cubicBezTo>
                  <a:cubicBezTo>
                    <a:pt x="26" y="75"/>
                    <a:pt x="26" y="75"/>
                    <a:pt x="26" y="75"/>
                  </a:cubicBezTo>
                  <a:cubicBezTo>
                    <a:pt x="19" y="69"/>
                    <a:pt x="14" y="59"/>
                    <a:pt x="14" y="49"/>
                  </a:cubicBezTo>
                  <a:close/>
                  <a:moveTo>
                    <a:pt x="66" y="79"/>
                  </a:moveTo>
                  <a:cubicBezTo>
                    <a:pt x="56" y="60"/>
                    <a:pt x="56" y="60"/>
                    <a:pt x="56" y="60"/>
                  </a:cubicBezTo>
                  <a:cubicBezTo>
                    <a:pt x="58" y="58"/>
                    <a:pt x="60" y="56"/>
                    <a:pt x="62" y="53"/>
                  </a:cubicBezTo>
                  <a:cubicBezTo>
                    <a:pt x="83" y="56"/>
                    <a:pt x="83" y="56"/>
                    <a:pt x="83" y="56"/>
                  </a:cubicBezTo>
                  <a:cubicBezTo>
                    <a:pt x="81" y="66"/>
                    <a:pt x="75" y="74"/>
                    <a:pt x="66"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8" name="Freeform 23"/>
            <p:cNvSpPr>
              <a:spLocks noEditPoints="1"/>
            </p:cNvSpPr>
            <p:nvPr/>
          </p:nvSpPr>
          <p:spPr bwMode="auto">
            <a:xfrm>
              <a:off x="6894195" y="2689225"/>
              <a:ext cx="206375" cy="211137"/>
            </a:xfrm>
            <a:custGeom>
              <a:avLst/>
              <a:gdLst/>
              <a:ahLst/>
              <a:cxnLst>
                <a:cxn ang="0">
                  <a:pos x="50" y="32"/>
                </a:cxn>
                <a:cxn ang="0">
                  <a:pos x="50" y="30"/>
                </a:cxn>
                <a:cxn ang="0">
                  <a:pos x="50" y="27"/>
                </a:cxn>
                <a:cxn ang="0">
                  <a:pos x="55" y="24"/>
                </a:cxn>
                <a:cxn ang="0">
                  <a:pos x="48" y="19"/>
                </a:cxn>
                <a:cxn ang="0">
                  <a:pos x="52" y="14"/>
                </a:cxn>
                <a:cxn ang="0">
                  <a:pos x="43" y="12"/>
                </a:cxn>
                <a:cxn ang="0">
                  <a:pos x="45" y="7"/>
                </a:cxn>
                <a:cxn ang="0">
                  <a:pos x="37" y="8"/>
                </a:cxn>
                <a:cxn ang="0">
                  <a:pos x="37" y="2"/>
                </a:cxn>
                <a:cxn ang="0">
                  <a:pos x="31" y="6"/>
                </a:cxn>
                <a:cxn ang="0">
                  <a:pos x="29" y="0"/>
                </a:cxn>
                <a:cxn ang="0">
                  <a:pos x="28" y="6"/>
                </a:cxn>
                <a:cxn ang="0">
                  <a:pos x="22" y="1"/>
                </a:cxn>
                <a:cxn ang="0">
                  <a:pos x="21" y="7"/>
                </a:cxn>
                <a:cxn ang="0">
                  <a:pos x="13" y="5"/>
                </a:cxn>
                <a:cxn ang="0">
                  <a:pos x="14" y="10"/>
                </a:cxn>
                <a:cxn ang="0">
                  <a:pos x="5" y="11"/>
                </a:cxn>
                <a:cxn ang="0">
                  <a:pos x="9" y="16"/>
                </a:cxn>
                <a:cxn ang="0">
                  <a:pos x="1" y="20"/>
                </a:cxn>
                <a:cxn ang="0">
                  <a:pos x="6" y="24"/>
                </a:cxn>
                <a:cxn ang="0">
                  <a:pos x="6" y="30"/>
                </a:cxn>
                <a:cxn ang="0">
                  <a:pos x="0" y="33"/>
                </a:cxn>
                <a:cxn ang="0">
                  <a:pos x="8" y="37"/>
                </a:cxn>
                <a:cxn ang="0">
                  <a:pos x="4" y="42"/>
                </a:cxn>
                <a:cxn ang="0">
                  <a:pos x="12" y="44"/>
                </a:cxn>
                <a:cxn ang="0">
                  <a:pos x="10" y="50"/>
                </a:cxn>
                <a:cxn ang="0">
                  <a:pos x="19" y="48"/>
                </a:cxn>
                <a:cxn ang="0">
                  <a:pos x="19" y="55"/>
                </a:cxn>
                <a:cxn ang="0">
                  <a:pos x="26" y="50"/>
                </a:cxn>
                <a:cxn ang="0">
                  <a:pos x="28" y="56"/>
                </a:cxn>
                <a:cxn ang="0">
                  <a:pos x="32" y="50"/>
                </a:cxn>
                <a:cxn ang="0">
                  <a:pos x="35" y="55"/>
                </a:cxn>
                <a:cxn ang="0">
                  <a:pos x="39" y="47"/>
                </a:cxn>
                <a:cxn ang="0">
                  <a:pos x="44" y="51"/>
                </a:cxn>
                <a:cxn ang="0">
                  <a:pos x="45" y="42"/>
                </a:cxn>
                <a:cxn ang="0">
                  <a:pos x="51" y="43"/>
                </a:cxn>
                <a:cxn ang="0">
                  <a:pos x="49" y="35"/>
                </a:cxn>
                <a:cxn ang="0">
                  <a:pos x="55" y="34"/>
                </a:cxn>
                <a:cxn ang="0">
                  <a:pos x="49" y="32"/>
                </a:cxn>
                <a:cxn ang="0">
                  <a:pos x="41" y="13"/>
                </a:cxn>
                <a:cxn ang="0">
                  <a:pos x="48" y="30"/>
                </a:cxn>
                <a:cxn ang="0">
                  <a:pos x="34" y="23"/>
                </a:cxn>
                <a:cxn ang="0">
                  <a:pos x="24" y="35"/>
                </a:cxn>
                <a:cxn ang="0">
                  <a:pos x="30" y="35"/>
                </a:cxn>
                <a:cxn ang="0">
                  <a:pos x="28" y="48"/>
                </a:cxn>
                <a:cxn ang="0">
                  <a:pos x="27" y="33"/>
                </a:cxn>
                <a:cxn ang="0">
                  <a:pos x="28" y="22"/>
                </a:cxn>
                <a:cxn ang="0">
                  <a:pos x="27" y="33"/>
                </a:cxn>
                <a:cxn ang="0">
                  <a:pos x="32" y="21"/>
                </a:cxn>
                <a:cxn ang="0">
                  <a:pos x="25" y="21"/>
                </a:cxn>
                <a:cxn ang="0">
                  <a:pos x="28" y="8"/>
                </a:cxn>
                <a:cxn ang="0">
                  <a:pos x="18" y="10"/>
                </a:cxn>
                <a:cxn ang="0">
                  <a:pos x="20" y="26"/>
                </a:cxn>
                <a:cxn ang="0">
                  <a:pos x="18" y="10"/>
                </a:cxn>
                <a:cxn ang="0">
                  <a:pos x="8" y="27"/>
                </a:cxn>
                <a:cxn ang="0">
                  <a:pos x="22" y="33"/>
                </a:cxn>
                <a:cxn ang="0">
                  <a:pos x="8" y="28"/>
                </a:cxn>
                <a:cxn ang="0">
                  <a:pos x="32" y="34"/>
                </a:cxn>
                <a:cxn ang="0">
                  <a:pos x="47" y="32"/>
                </a:cxn>
              </a:cxnLst>
              <a:rect l="0" t="0" r="r" b="b"/>
              <a:pathLst>
                <a:path w="55" h="56">
                  <a:moveTo>
                    <a:pt x="49" y="32"/>
                  </a:moveTo>
                  <a:cubicBezTo>
                    <a:pt x="50" y="32"/>
                    <a:pt x="50" y="32"/>
                    <a:pt x="50" y="32"/>
                  </a:cubicBezTo>
                  <a:cubicBezTo>
                    <a:pt x="50" y="30"/>
                    <a:pt x="50" y="30"/>
                    <a:pt x="50" y="30"/>
                  </a:cubicBezTo>
                  <a:cubicBezTo>
                    <a:pt x="50" y="30"/>
                    <a:pt x="50" y="30"/>
                    <a:pt x="50" y="30"/>
                  </a:cubicBezTo>
                  <a:cubicBezTo>
                    <a:pt x="50" y="29"/>
                    <a:pt x="50" y="29"/>
                    <a:pt x="50" y="28"/>
                  </a:cubicBezTo>
                  <a:cubicBezTo>
                    <a:pt x="50" y="28"/>
                    <a:pt x="50" y="27"/>
                    <a:pt x="50" y="27"/>
                  </a:cubicBezTo>
                  <a:cubicBezTo>
                    <a:pt x="55" y="26"/>
                    <a:pt x="55" y="26"/>
                    <a:pt x="55" y="26"/>
                  </a:cubicBezTo>
                  <a:cubicBezTo>
                    <a:pt x="55" y="24"/>
                    <a:pt x="55" y="24"/>
                    <a:pt x="55" y="24"/>
                  </a:cubicBezTo>
                  <a:cubicBezTo>
                    <a:pt x="50" y="25"/>
                    <a:pt x="50" y="25"/>
                    <a:pt x="50" y="25"/>
                  </a:cubicBezTo>
                  <a:cubicBezTo>
                    <a:pt x="49" y="23"/>
                    <a:pt x="49" y="21"/>
                    <a:pt x="48" y="19"/>
                  </a:cubicBezTo>
                  <a:cubicBezTo>
                    <a:pt x="53" y="16"/>
                    <a:pt x="53" y="16"/>
                    <a:pt x="53" y="16"/>
                  </a:cubicBezTo>
                  <a:cubicBezTo>
                    <a:pt x="52" y="14"/>
                    <a:pt x="52" y="14"/>
                    <a:pt x="52" y="14"/>
                  </a:cubicBezTo>
                  <a:cubicBezTo>
                    <a:pt x="47" y="17"/>
                    <a:pt x="47" y="17"/>
                    <a:pt x="47" y="17"/>
                  </a:cubicBezTo>
                  <a:cubicBezTo>
                    <a:pt x="46" y="15"/>
                    <a:pt x="45" y="14"/>
                    <a:pt x="43" y="12"/>
                  </a:cubicBezTo>
                  <a:cubicBezTo>
                    <a:pt x="47" y="8"/>
                    <a:pt x="47" y="8"/>
                    <a:pt x="47" y="8"/>
                  </a:cubicBezTo>
                  <a:cubicBezTo>
                    <a:pt x="45" y="7"/>
                    <a:pt x="45" y="7"/>
                    <a:pt x="45" y="7"/>
                  </a:cubicBezTo>
                  <a:cubicBezTo>
                    <a:pt x="42" y="11"/>
                    <a:pt x="42" y="11"/>
                    <a:pt x="42" y="11"/>
                  </a:cubicBezTo>
                  <a:cubicBezTo>
                    <a:pt x="40" y="9"/>
                    <a:pt x="39" y="8"/>
                    <a:pt x="37" y="8"/>
                  </a:cubicBezTo>
                  <a:cubicBezTo>
                    <a:pt x="39" y="3"/>
                    <a:pt x="39" y="3"/>
                    <a:pt x="39" y="3"/>
                  </a:cubicBezTo>
                  <a:cubicBezTo>
                    <a:pt x="37" y="2"/>
                    <a:pt x="37" y="2"/>
                    <a:pt x="37" y="2"/>
                  </a:cubicBezTo>
                  <a:cubicBezTo>
                    <a:pt x="35" y="7"/>
                    <a:pt x="35" y="7"/>
                    <a:pt x="35" y="7"/>
                  </a:cubicBezTo>
                  <a:cubicBezTo>
                    <a:pt x="33" y="6"/>
                    <a:pt x="32" y="6"/>
                    <a:pt x="31" y="6"/>
                  </a:cubicBezTo>
                  <a:cubicBezTo>
                    <a:pt x="31" y="0"/>
                    <a:pt x="31" y="0"/>
                    <a:pt x="31" y="0"/>
                  </a:cubicBezTo>
                  <a:cubicBezTo>
                    <a:pt x="29" y="0"/>
                    <a:pt x="29" y="0"/>
                    <a:pt x="29" y="0"/>
                  </a:cubicBezTo>
                  <a:cubicBezTo>
                    <a:pt x="28" y="6"/>
                    <a:pt x="28" y="6"/>
                    <a:pt x="28" y="6"/>
                  </a:cubicBezTo>
                  <a:cubicBezTo>
                    <a:pt x="28" y="6"/>
                    <a:pt x="28" y="6"/>
                    <a:pt x="28" y="6"/>
                  </a:cubicBezTo>
                  <a:cubicBezTo>
                    <a:pt x="26" y="6"/>
                    <a:pt x="25" y="6"/>
                    <a:pt x="24" y="6"/>
                  </a:cubicBezTo>
                  <a:cubicBezTo>
                    <a:pt x="22" y="1"/>
                    <a:pt x="22" y="1"/>
                    <a:pt x="22" y="1"/>
                  </a:cubicBezTo>
                  <a:cubicBezTo>
                    <a:pt x="20" y="1"/>
                    <a:pt x="20" y="1"/>
                    <a:pt x="20" y="1"/>
                  </a:cubicBezTo>
                  <a:cubicBezTo>
                    <a:pt x="21" y="7"/>
                    <a:pt x="21" y="7"/>
                    <a:pt x="21" y="7"/>
                  </a:cubicBezTo>
                  <a:cubicBezTo>
                    <a:pt x="19" y="7"/>
                    <a:pt x="18" y="8"/>
                    <a:pt x="16" y="9"/>
                  </a:cubicBezTo>
                  <a:cubicBezTo>
                    <a:pt x="13" y="5"/>
                    <a:pt x="13" y="5"/>
                    <a:pt x="13" y="5"/>
                  </a:cubicBezTo>
                  <a:cubicBezTo>
                    <a:pt x="11" y="6"/>
                    <a:pt x="11" y="6"/>
                    <a:pt x="11" y="6"/>
                  </a:cubicBezTo>
                  <a:cubicBezTo>
                    <a:pt x="14" y="10"/>
                    <a:pt x="14" y="10"/>
                    <a:pt x="14" y="10"/>
                  </a:cubicBezTo>
                  <a:cubicBezTo>
                    <a:pt x="13" y="12"/>
                    <a:pt x="11" y="13"/>
                    <a:pt x="10" y="15"/>
                  </a:cubicBezTo>
                  <a:cubicBezTo>
                    <a:pt x="5" y="11"/>
                    <a:pt x="5" y="11"/>
                    <a:pt x="5" y="11"/>
                  </a:cubicBezTo>
                  <a:cubicBezTo>
                    <a:pt x="4" y="13"/>
                    <a:pt x="4" y="13"/>
                    <a:pt x="4" y="13"/>
                  </a:cubicBezTo>
                  <a:cubicBezTo>
                    <a:pt x="9" y="16"/>
                    <a:pt x="9" y="16"/>
                    <a:pt x="9" y="16"/>
                  </a:cubicBezTo>
                  <a:cubicBezTo>
                    <a:pt x="8" y="18"/>
                    <a:pt x="7" y="20"/>
                    <a:pt x="6" y="22"/>
                  </a:cubicBezTo>
                  <a:cubicBezTo>
                    <a:pt x="1" y="20"/>
                    <a:pt x="1" y="20"/>
                    <a:pt x="1" y="20"/>
                  </a:cubicBezTo>
                  <a:cubicBezTo>
                    <a:pt x="0" y="23"/>
                    <a:pt x="0" y="23"/>
                    <a:pt x="0" y="23"/>
                  </a:cubicBezTo>
                  <a:cubicBezTo>
                    <a:pt x="6" y="24"/>
                    <a:pt x="6" y="24"/>
                    <a:pt x="6" y="24"/>
                  </a:cubicBezTo>
                  <a:cubicBezTo>
                    <a:pt x="6" y="25"/>
                    <a:pt x="5" y="27"/>
                    <a:pt x="5" y="28"/>
                  </a:cubicBezTo>
                  <a:cubicBezTo>
                    <a:pt x="5" y="29"/>
                    <a:pt x="6" y="29"/>
                    <a:pt x="6" y="30"/>
                  </a:cubicBezTo>
                  <a:cubicBezTo>
                    <a:pt x="0" y="30"/>
                    <a:pt x="0" y="30"/>
                    <a:pt x="0" y="30"/>
                  </a:cubicBezTo>
                  <a:cubicBezTo>
                    <a:pt x="0" y="33"/>
                    <a:pt x="0" y="33"/>
                    <a:pt x="0" y="33"/>
                  </a:cubicBezTo>
                  <a:cubicBezTo>
                    <a:pt x="6" y="32"/>
                    <a:pt x="6" y="32"/>
                    <a:pt x="6" y="32"/>
                  </a:cubicBezTo>
                  <a:cubicBezTo>
                    <a:pt x="6" y="34"/>
                    <a:pt x="7" y="36"/>
                    <a:pt x="8" y="37"/>
                  </a:cubicBezTo>
                  <a:cubicBezTo>
                    <a:pt x="3" y="40"/>
                    <a:pt x="3" y="40"/>
                    <a:pt x="3" y="40"/>
                  </a:cubicBezTo>
                  <a:cubicBezTo>
                    <a:pt x="4" y="42"/>
                    <a:pt x="4" y="42"/>
                    <a:pt x="4" y="42"/>
                  </a:cubicBezTo>
                  <a:cubicBezTo>
                    <a:pt x="9" y="39"/>
                    <a:pt x="9" y="39"/>
                    <a:pt x="9" y="39"/>
                  </a:cubicBezTo>
                  <a:cubicBezTo>
                    <a:pt x="10" y="41"/>
                    <a:pt x="11" y="43"/>
                    <a:pt x="12" y="44"/>
                  </a:cubicBezTo>
                  <a:cubicBezTo>
                    <a:pt x="8" y="48"/>
                    <a:pt x="8" y="48"/>
                    <a:pt x="8" y="48"/>
                  </a:cubicBezTo>
                  <a:cubicBezTo>
                    <a:pt x="10" y="50"/>
                    <a:pt x="10" y="50"/>
                    <a:pt x="10" y="50"/>
                  </a:cubicBezTo>
                  <a:cubicBezTo>
                    <a:pt x="14" y="45"/>
                    <a:pt x="14" y="45"/>
                    <a:pt x="14" y="45"/>
                  </a:cubicBezTo>
                  <a:cubicBezTo>
                    <a:pt x="15" y="47"/>
                    <a:pt x="17" y="48"/>
                    <a:pt x="19" y="48"/>
                  </a:cubicBezTo>
                  <a:cubicBezTo>
                    <a:pt x="17" y="54"/>
                    <a:pt x="17" y="54"/>
                    <a:pt x="17" y="54"/>
                  </a:cubicBezTo>
                  <a:cubicBezTo>
                    <a:pt x="19" y="55"/>
                    <a:pt x="19" y="55"/>
                    <a:pt x="19" y="55"/>
                  </a:cubicBezTo>
                  <a:cubicBezTo>
                    <a:pt x="21" y="49"/>
                    <a:pt x="21" y="49"/>
                    <a:pt x="21" y="49"/>
                  </a:cubicBezTo>
                  <a:cubicBezTo>
                    <a:pt x="23" y="50"/>
                    <a:pt x="24" y="50"/>
                    <a:pt x="26" y="50"/>
                  </a:cubicBezTo>
                  <a:cubicBezTo>
                    <a:pt x="26" y="56"/>
                    <a:pt x="26" y="56"/>
                    <a:pt x="26" y="56"/>
                  </a:cubicBezTo>
                  <a:cubicBezTo>
                    <a:pt x="28" y="56"/>
                    <a:pt x="28" y="56"/>
                    <a:pt x="28" y="56"/>
                  </a:cubicBezTo>
                  <a:cubicBezTo>
                    <a:pt x="28" y="50"/>
                    <a:pt x="28" y="50"/>
                    <a:pt x="28" y="50"/>
                  </a:cubicBezTo>
                  <a:cubicBezTo>
                    <a:pt x="29" y="50"/>
                    <a:pt x="31" y="50"/>
                    <a:pt x="32" y="50"/>
                  </a:cubicBezTo>
                  <a:cubicBezTo>
                    <a:pt x="33" y="56"/>
                    <a:pt x="33" y="56"/>
                    <a:pt x="33" y="56"/>
                  </a:cubicBezTo>
                  <a:cubicBezTo>
                    <a:pt x="35" y="55"/>
                    <a:pt x="35" y="55"/>
                    <a:pt x="35" y="55"/>
                  </a:cubicBezTo>
                  <a:cubicBezTo>
                    <a:pt x="34" y="49"/>
                    <a:pt x="34" y="49"/>
                    <a:pt x="34" y="49"/>
                  </a:cubicBezTo>
                  <a:cubicBezTo>
                    <a:pt x="36" y="49"/>
                    <a:pt x="37" y="48"/>
                    <a:pt x="39" y="47"/>
                  </a:cubicBezTo>
                  <a:cubicBezTo>
                    <a:pt x="42" y="52"/>
                    <a:pt x="42" y="52"/>
                    <a:pt x="42" y="52"/>
                  </a:cubicBezTo>
                  <a:cubicBezTo>
                    <a:pt x="44" y="51"/>
                    <a:pt x="44" y="51"/>
                    <a:pt x="44" y="51"/>
                  </a:cubicBezTo>
                  <a:cubicBezTo>
                    <a:pt x="41" y="46"/>
                    <a:pt x="41" y="46"/>
                    <a:pt x="41" y="46"/>
                  </a:cubicBezTo>
                  <a:cubicBezTo>
                    <a:pt x="42" y="45"/>
                    <a:pt x="44" y="43"/>
                    <a:pt x="45" y="42"/>
                  </a:cubicBezTo>
                  <a:cubicBezTo>
                    <a:pt x="50" y="45"/>
                    <a:pt x="50" y="45"/>
                    <a:pt x="50" y="45"/>
                  </a:cubicBezTo>
                  <a:cubicBezTo>
                    <a:pt x="51" y="43"/>
                    <a:pt x="51" y="43"/>
                    <a:pt x="51" y="43"/>
                  </a:cubicBezTo>
                  <a:cubicBezTo>
                    <a:pt x="46" y="40"/>
                    <a:pt x="46" y="40"/>
                    <a:pt x="46" y="40"/>
                  </a:cubicBezTo>
                  <a:cubicBezTo>
                    <a:pt x="47" y="38"/>
                    <a:pt x="48" y="37"/>
                    <a:pt x="49" y="35"/>
                  </a:cubicBezTo>
                  <a:cubicBezTo>
                    <a:pt x="54" y="36"/>
                    <a:pt x="54" y="36"/>
                    <a:pt x="54" y="36"/>
                  </a:cubicBezTo>
                  <a:cubicBezTo>
                    <a:pt x="55" y="34"/>
                    <a:pt x="55" y="34"/>
                    <a:pt x="55" y="34"/>
                  </a:cubicBezTo>
                  <a:cubicBezTo>
                    <a:pt x="49" y="33"/>
                    <a:pt x="49" y="33"/>
                    <a:pt x="49" y="33"/>
                  </a:cubicBezTo>
                  <a:cubicBezTo>
                    <a:pt x="49" y="32"/>
                    <a:pt x="49" y="32"/>
                    <a:pt x="49" y="32"/>
                  </a:cubicBezTo>
                  <a:close/>
                  <a:moveTo>
                    <a:pt x="34" y="23"/>
                  </a:moveTo>
                  <a:cubicBezTo>
                    <a:pt x="41" y="13"/>
                    <a:pt x="41" y="13"/>
                    <a:pt x="41" y="13"/>
                  </a:cubicBezTo>
                  <a:cubicBezTo>
                    <a:pt x="45" y="17"/>
                    <a:pt x="48" y="22"/>
                    <a:pt x="48" y="28"/>
                  </a:cubicBezTo>
                  <a:cubicBezTo>
                    <a:pt x="48" y="29"/>
                    <a:pt x="48" y="29"/>
                    <a:pt x="48" y="30"/>
                  </a:cubicBezTo>
                  <a:cubicBezTo>
                    <a:pt x="35" y="28"/>
                    <a:pt x="35" y="28"/>
                    <a:pt x="35" y="28"/>
                  </a:cubicBezTo>
                  <a:cubicBezTo>
                    <a:pt x="35" y="26"/>
                    <a:pt x="35" y="24"/>
                    <a:pt x="34" y="23"/>
                  </a:cubicBezTo>
                  <a:close/>
                  <a:moveTo>
                    <a:pt x="17" y="44"/>
                  </a:moveTo>
                  <a:cubicBezTo>
                    <a:pt x="24" y="35"/>
                    <a:pt x="24" y="35"/>
                    <a:pt x="24" y="35"/>
                  </a:cubicBezTo>
                  <a:cubicBezTo>
                    <a:pt x="25" y="35"/>
                    <a:pt x="26" y="35"/>
                    <a:pt x="27" y="35"/>
                  </a:cubicBezTo>
                  <a:cubicBezTo>
                    <a:pt x="28" y="36"/>
                    <a:pt x="29" y="35"/>
                    <a:pt x="30" y="35"/>
                  </a:cubicBezTo>
                  <a:cubicBezTo>
                    <a:pt x="35" y="46"/>
                    <a:pt x="35" y="46"/>
                    <a:pt x="35" y="46"/>
                  </a:cubicBezTo>
                  <a:cubicBezTo>
                    <a:pt x="33" y="47"/>
                    <a:pt x="30" y="48"/>
                    <a:pt x="28" y="48"/>
                  </a:cubicBezTo>
                  <a:cubicBezTo>
                    <a:pt x="24" y="48"/>
                    <a:pt x="20" y="47"/>
                    <a:pt x="17" y="44"/>
                  </a:cubicBezTo>
                  <a:close/>
                  <a:moveTo>
                    <a:pt x="27" y="33"/>
                  </a:moveTo>
                  <a:cubicBezTo>
                    <a:pt x="24" y="33"/>
                    <a:pt x="22" y="30"/>
                    <a:pt x="22" y="27"/>
                  </a:cubicBezTo>
                  <a:cubicBezTo>
                    <a:pt x="23" y="24"/>
                    <a:pt x="25" y="22"/>
                    <a:pt x="28" y="22"/>
                  </a:cubicBezTo>
                  <a:cubicBezTo>
                    <a:pt x="31" y="23"/>
                    <a:pt x="33" y="26"/>
                    <a:pt x="33" y="28"/>
                  </a:cubicBezTo>
                  <a:cubicBezTo>
                    <a:pt x="33" y="31"/>
                    <a:pt x="30" y="34"/>
                    <a:pt x="27" y="33"/>
                  </a:cubicBezTo>
                  <a:close/>
                  <a:moveTo>
                    <a:pt x="40" y="12"/>
                  </a:moveTo>
                  <a:cubicBezTo>
                    <a:pt x="32" y="21"/>
                    <a:pt x="32" y="21"/>
                    <a:pt x="32" y="21"/>
                  </a:cubicBezTo>
                  <a:cubicBezTo>
                    <a:pt x="31" y="21"/>
                    <a:pt x="30" y="20"/>
                    <a:pt x="29" y="20"/>
                  </a:cubicBezTo>
                  <a:cubicBezTo>
                    <a:pt x="28" y="20"/>
                    <a:pt x="26" y="20"/>
                    <a:pt x="25" y="21"/>
                  </a:cubicBezTo>
                  <a:cubicBezTo>
                    <a:pt x="20" y="9"/>
                    <a:pt x="20" y="9"/>
                    <a:pt x="20" y="9"/>
                  </a:cubicBezTo>
                  <a:cubicBezTo>
                    <a:pt x="22" y="8"/>
                    <a:pt x="25" y="8"/>
                    <a:pt x="28" y="8"/>
                  </a:cubicBezTo>
                  <a:cubicBezTo>
                    <a:pt x="32" y="8"/>
                    <a:pt x="36" y="9"/>
                    <a:pt x="40" y="12"/>
                  </a:cubicBezTo>
                  <a:close/>
                  <a:moveTo>
                    <a:pt x="18" y="10"/>
                  </a:moveTo>
                  <a:cubicBezTo>
                    <a:pt x="23" y="22"/>
                    <a:pt x="23" y="22"/>
                    <a:pt x="23" y="22"/>
                  </a:cubicBezTo>
                  <a:cubicBezTo>
                    <a:pt x="22" y="23"/>
                    <a:pt x="21" y="24"/>
                    <a:pt x="20" y="26"/>
                  </a:cubicBezTo>
                  <a:cubicBezTo>
                    <a:pt x="8" y="24"/>
                    <a:pt x="8" y="24"/>
                    <a:pt x="8" y="24"/>
                  </a:cubicBezTo>
                  <a:cubicBezTo>
                    <a:pt x="9" y="18"/>
                    <a:pt x="13" y="13"/>
                    <a:pt x="18" y="10"/>
                  </a:cubicBezTo>
                  <a:close/>
                  <a:moveTo>
                    <a:pt x="8" y="28"/>
                  </a:moveTo>
                  <a:cubicBezTo>
                    <a:pt x="8" y="27"/>
                    <a:pt x="8" y="27"/>
                    <a:pt x="8" y="27"/>
                  </a:cubicBezTo>
                  <a:cubicBezTo>
                    <a:pt x="20" y="28"/>
                    <a:pt x="20" y="28"/>
                    <a:pt x="20" y="28"/>
                  </a:cubicBezTo>
                  <a:cubicBezTo>
                    <a:pt x="20" y="30"/>
                    <a:pt x="21" y="32"/>
                    <a:pt x="22" y="33"/>
                  </a:cubicBezTo>
                  <a:cubicBezTo>
                    <a:pt x="15" y="43"/>
                    <a:pt x="15" y="43"/>
                    <a:pt x="15" y="43"/>
                  </a:cubicBezTo>
                  <a:cubicBezTo>
                    <a:pt x="10" y="39"/>
                    <a:pt x="8" y="34"/>
                    <a:pt x="8" y="28"/>
                  </a:cubicBezTo>
                  <a:close/>
                  <a:moveTo>
                    <a:pt x="37" y="45"/>
                  </a:moveTo>
                  <a:cubicBezTo>
                    <a:pt x="32" y="34"/>
                    <a:pt x="32" y="34"/>
                    <a:pt x="32" y="34"/>
                  </a:cubicBezTo>
                  <a:cubicBezTo>
                    <a:pt x="33" y="33"/>
                    <a:pt x="34" y="32"/>
                    <a:pt x="35" y="31"/>
                  </a:cubicBezTo>
                  <a:cubicBezTo>
                    <a:pt x="47" y="32"/>
                    <a:pt x="47" y="32"/>
                    <a:pt x="47" y="32"/>
                  </a:cubicBezTo>
                  <a:cubicBezTo>
                    <a:pt x="46" y="38"/>
                    <a:pt x="42" y="43"/>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9" name="Freeform 24"/>
            <p:cNvSpPr>
              <a:spLocks noEditPoints="1"/>
            </p:cNvSpPr>
            <p:nvPr/>
          </p:nvSpPr>
          <p:spPr bwMode="auto">
            <a:xfrm>
              <a:off x="7100570" y="2881312"/>
              <a:ext cx="138113" cy="141287"/>
            </a:xfrm>
            <a:custGeom>
              <a:avLst/>
              <a:gdLst/>
              <a:ahLst/>
              <a:cxnLst>
                <a:cxn ang="0">
                  <a:pos x="33" y="22"/>
                </a:cxn>
                <a:cxn ang="0">
                  <a:pos x="33" y="20"/>
                </a:cxn>
                <a:cxn ang="0">
                  <a:pos x="33" y="18"/>
                </a:cxn>
                <a:cxn ang="0">
                  <a:pos x="37" y="16"/>
                </a:cxn>
                <a:cxn ang="0">
                  <a:pos x="32" y="13"/>
                </a:cxn>
                <a:cxn ang="0">
                  <a:pos x="35" y="10"/>
                </a:cxn>
                <a:cxn ang="0">
                  <a:pos x="29" y="8"/>
                </a:cxn>
                <a:cxn ang="0">
                  <a:pos x="30" y="4"/>
                </a:cxn>
                <a:cxn ang="0">
                  <a:pos x="25" y="5"/>
                </a:cxn>
                <a:cxn ang="0">
                  <a:pos x="24" y="1"/>
                </a:cxn>
                <a:cxn ang="0">
                  <a:pos x="20" y="4"/>
                </a:cxn>
                <a:cxn ang="0">
                  <a:pos x="19" y="0"/>
                </a:cxn>
                <a:cxn ang="0">
                  <a:pos x="18" y="4"/>
                </a:cxn>
                <a:cxn ang="0">
                  <a:pos x="15" y="0"/>
                </a:cxn>
                <a:cxn ang="0">
                  <a:pos x="14" y="4"/>
                </a:cxn>
                <a:cxn ang="0">
                  <a:pos x="8" y="3"/>
                </a:cxn>
                <a:cxn ang="0">
                  <a:pos x="9" y="7"/>
                </a:cxn>
                <a:cxn ang="0">
                  <a:pos x="3" y="8"/>
                </a:cxn>
                <a:cxn ang="0">
                  <a:pos x="6" y="11"/>
                </a:cxn>
                <a:cxn ang="0">
                  <a:pos x="0" y="14"/>
                </a:cxn>
                <a:cxn ang="0">
                  <a:pos x="4" y="16"/>
                </a:cxn>
                <a:cxn ang="0">
                  <a:pos x="3" y="20"/>
                </a:cxn>
                <a:cxn ang="0">
                  <a:pos x="0" y="22"/>
                </a:cxn>
                <a:cxn ang="0">
                  <a:pos x="5" y="25"/>
                </a:cxn>
                <a:cxn ang="0">
                  <a:pos x="2" y="28"/>
                </a:cxn>
                <a:cxn ang="0">
                  <a:pos x="8" y="30"/>
                </a:cxn>
                <a:cxn ang="0">
                  <a:pos x="6" y="34"/>
                </a:cxn>
                <a:cxn ang="0">
                  <a:pos x="12" y="33"/>
                </a:cxn>
                <a:cxn ang="0">
                  <a:pos x="12" y="37"/>
                </a:cxn>
                <a:cxn ang="0">
                  <a:pos x="17" y="34"/>
                </a:cxn>
                <a:cxn ang="0">
                  <a:pos x="19" y="38"/>
                </a:cxn>
                <a:cxn ang="0">
                  <a:pos x="21" y="33"/>
                </a:cxn>
                <a:cxn ang="0">
                  <a:pos x="24" y="37"/>
                </a:cxn>
                <a:cxn ang="0">
                  <a:pos x="26" y="32"/>
                </a:cxn>
                <a:cxn ang="0">
                  <a:pos x="30" y="34"/>
                </a:cxn>
                <a:cxn ang="0">
                  <a:pos x="30" y="28"/>
                </a:cxn>
                <a:cxn ang="0">
                  <a:pos x="34" y="29"/>
                </a:cxn>
                <a:cxn ang="0">
                  <a:pos x="33" y="23"/>
                </a:cxn>
                <a:cxn ang="0">
                  <a:pos x="37" y="23"/>
                </a:cxn>
                <a:cxn ang="0">
                  <a:pos x="33" y="22"/>
                </a:cxn>
                <a:cxn ang="0">
                  <a:pos x="28" y="9"/>
                </a:cxn>
                <a:cxn ang="0">
                  <a:pos x="32" y="20"/>
                </a:cxn>
                <a:cxn ang="0">
                  <a:pos x="22" y="15"/>
                </a:cxn>
                <a:cxn ang="0">
                  <a:pos x="16" y="23"/>
                </a:cxn>
                <a:cxn ang="0">
                  <a:pos x="20" y="24"/>
                </a:cxn>
                <a:cxn ang="0">
                  <a:pos x="18" y="32"/>
                </a:cxn>
                <a:cxn ang="0">
                  <a:pos x="18" y="22"/>
                </a:cxn>
                <a:cxn ang="0">
                  <a:pos x="19" y="15"/>
                </a:cxn>
                <a:cxn ang="0">
                  <a:pos x="18" y="22"/>
                </a:cxn>
                <a:cxn ang="0">
                  <a:pos x="21" y="14"/>
                </a:cxn>
                <a:cxn ang="0">
                  <a:pos x="17" y="14"/>
                </a:cxn>
                <a:cxn ang="0">
                  <a:pos x="18" y="5"/>
                </a:cxn>
                <a:cxn ang="0">
                  <a:pos x="12" y="7"/>
                </a:cxn>
                <a:cxn ang="0">
                  <a:pos x="13" y="17"/>
                </a:cxn>
                <a:cxn ang="0">
                  <a:pos x="12" y="7"/>
                </a:cxn>
                <a:cxn ang="0">
                  <a:pos x="5" y="18"/>
                </a:cxn>
                <a:cxn ang="0">
                  <a:pos x="15" y="22"/>
                </a:cxn>
                <a:cxn ang="0">
                  <a:pos x="5" y="19"/>
                </a:cxn>
                <a:cxn ang="0">
                  <a:pos x="21" y="23"/>
                </a:cxn>
                <a:cxn ang="0">
                  <a:pos x="32" y="22"/>
                </a:cxn>
              </a:cxnLst>
              <a:rect l="0" t="0" r="r" b="b"/>
              <a:pathLst>
                <a:path w="37" h="38">
                  <a:moveTo>
                    <a:pt x="33" y="22"/>
                  </a:moveTo>
                  <a:cubicBezTo>
                    <a:pt x="33" y="22"/>
                    <a:pt x="33" y="22"/>
                    <a:pt x="33" y="22"/>
                  </a:cubicBezTo>
                  <a:cubicBezTo>
                    <a:pt x="33" y="20"/>
                    <a:pt x="33" y="20"/>
                    <a:pt x="33" y="20"/>
                  </a:cubicBezTo>
                  <a:cubicBezTo>
                    <a:pt x="33" y="20"/>
                    <a:pt x="33" y="20"/>
                    <a:pt x="33" y="20"/>
                  </a:cubicBezTo>
                  <a:cubicBezTo>
                    <a:pt x="33" y="20"/>
                    <a:pt x="33" y="19"/>
                    <a:pt x="33" y="19"/>
                  </a:cubicBezTo>
                  <a:cubicBezTo>
                    <a:pt x="33" y="18"/>
                    <a:pt x="33" y="18"/>
                    <a:pt x="33" y="18"/>
                  </a:cubicBezTo>
                  <a:cubicBezTo>
                    <a:pt x="37" y="17"/>
                    <a:pt x="37" y="17"/>
                    <a:pt x="37" y="17"/>
                  </a:cubicBezTo>
                  <a:cubicBezTo>
                    <a:pt x="37" y="16"/>
                    <a:pt x="37" y="16"/>
                    <a:pt x="37" y="16"/>
                  </a:cubicBezTo>
                  <a:cubicBezTo>
                    <a:pt x="33" y="16"/>
                    <a:pt x="33" y="16"/>
                    <a:pt x="33" y="16"/>
                  </a:cubicBezTo>
                  <a:cubicBezTo>
                    <a:pt x="33" y="15"/>
                    <a:pt x="33" y="14"/>
                    <a:pt x="32" y="13"/>
                  </a:cubicBezTo>
                  <a:cubicBezTo>
                    <a:pt x="35" y="11"/>
                    <a:pt x="35" y="11"/>
                    <a:pt x="35" y="11"/>
                  </a:cubicBezTo>
                  <a:cubicBezTo>
                    <a:pt x="35" y="10"/>
                    <a:pt x="35" y="10"/>
                    <a:pt x="35" y="10"/>
                  </a:cubicBezTo>
                  <a:cubicBezTo>
                    <a:pt x="31" y="11"/>
                    <a:pt x="31" y="11"/>
                    <a:pt x="31" y="11"/>
                  </a:cubicBezTo>
                  <a:cubicBezTo>
                    <a:pt x="31" y="10"/>
                    <a:pt x="30" y="9"/>
                    <a:pt x="29" y="8"/>
                  </a:cubicBezTo>
                  <a:cubicBezTo>
                    <a:pt x="31" y="5"/>
                    <a:pt x="31" y="5"/>
                    <a:pt x="31" y="5"/>
                  </a:cubicBezTo>
                  <a:cubicBezTo>
                    <a:pt x="30" y="4"/>
                    <a:pt x="30" y="4"/>
                    <a:pt x="30" y="4"/>
                  </a:cubicBezTo>
                  <a:cubicBezTo>
                    <a:pt x="28" y="7"/>
                    <a:pt x="28" y="7"/>
                    <a:pt x="28" y="7"/>
                  </a:cubicBezTo>
                  <a:cubicBezTo>
                    <a:pt x="27" y="6"/>
                    <a:pt x="26" y="6"/>
                    <a:pt x="25" y="5"/>
                  </a:cubicBezTo>
                  <a:cubicBezTo>
                    <a:pt x="26" y="2"/>
                    <a:pt x="26" y="2"/>
                    <a:pt x="26" y="2"/>
                  </a:cubicBezTo>
                  <a:cubicBezTo>
                    <a:pt x="24" y="1"/>
                    <a:pt x="24" y="1"/>
                    <a:pt x="24" y="1"/>
                  </a:cubicBezTo>
                  <a:cubicBezTo>
                    <a:pt x="23" y="4"/>
                    <a:pt x="23" y="4"/>
                    <a:pt x="23" y="4"/>
                  </a:cubicBezTo>
                  <a:cubicBezTo>
                    <a:pt x="22" y="4"/>
                    <a:pt x="21" y="4"/>
                    <a:pt x="20" y="4"/>
                  </a:cubicBezTo>
                  <a:cubicBezTo>
                    <a:pt x="20" y="0"/>
                    <a:pt x="20" y="0"/>
                    <a:pt x="20" y="0"/>
                  </a:cubicBezTo>
                  <a:cubicBezTo>
                    <a:pt x="19" y="0"/>
                    <a:pt x="19" y="0"/>
                    <a:pt x="19" y="0"/>
                  </a:cubicBezTo>
                  <a:cubicBezTo>
                    <a:pt x="19" y="4"/>
                    <a:pt x="19" y="4"/>
                    <a:pt x="19" y="4"/>
                  </a:cubicBezTo>
                  <a:cubicBezTo>
                    <a:pt x="19" y="4"/>
                    <a:pt x="19" y="4"/>
                    <a:pt x="18" y="4"/>
                  </a:cubicBezTo>
                  <a:cubicBezTo>
                    <a:pt x="17" y="4"/>
                    <a:pt x="16" y="4"/>
                    <a:pt x="16" y="4"/>
                  </a:cubicBezTo>
                  <a:cubicBezTo>
                    <a:pt x="15" y="0"/>
                    <a:pt x="15" y="0"/>
                    <a:pt x="15" y="0"/>
                  </a:cubicBezTo>
                  <a:cubicBezTo>
                    <a:pt x="13" y="1"/>
                    <a:pt x="13" y="1"/>
                    <a:pt x="13" y="1"/>
                  </a:cubicBezTo>
                  <a:cubicBezTo>
                    <a:pt x="14" y="4"/>
                    <a:pt x="14" y="4"/>
                    <a:pt x="14" y="4"/>
                  </a:cubicBezTo>
                  <a:cubicBezTo>
                    <a:pt x="13" y="5"/>
                    <a:pt x="12" y="5"/>
                    <a:pt x="10" y="6"/>
                  </a:cubicBezTo>
                  <a:cubicBezTo>
                    <a:pt x="8" y="3"/>
                    <a:pt x="8" y="3"/>
                    <a:pt x="8" y="3"/>
                  </a:cubicBezTo>
                  <a:cubicBezTo>
                    <a:pt x="7" y="4"/>
                    <a:pt x="7" y="4"/>
                    <a:pt x="7" y="4"/>
                  </a:cubicBezTo>
                  <a:cubicBezTo>
                    <a:pt x="9" y="7"/>
                    <a:pt x="9" y="7"/>
                    <a:pt x="9" y="7"/>
                  </a:cubicBezTo>
                  <a:cubicBezTo>
                    <a:pt x="8" y="8"/>
                    <a:pt x="7" y="9"/>
                    <a:pt x="6" y="10"/>
                  </a:cubicBezTo>
                  <a:cubicBezTo>
                    <a:pt x="3" y="8"/>
                    <a:pt x="3" y="8"/>
                    <a:pt x="3" y="8"/>
                  </a:cubicBezTo>
                  <a:cubicBezTo>
                    <a:pt x="2" y="9"/>
                    <a:pt x="2" y="9"/>
                    <a:pt x="2" y="9"/>
                  </a:cubicBezTo>
                  <a:cubicBezTo>
                    <a:pt x="6" y="11"/>
                    <a:pt x="6" y="11"/>
                    <a:pt x="6" y="11"/>
                  </a:cubicBezTo>
                  <a:cubicBezTo>
                    <a:pt x="5" y="12"/>
                    <a:pt x="4" y="13"/>
                    <a:pt x="4" y="15"/>
                  </a:cubicBezTo>
                  <a:cubicBezTo>
                    <a:pt x="0" y="14"/>
                    <a:pt x="0" y="14"/>
                    <a:pt x="0" y="14"/>
                  </a:cubicBezTo>
                  <a:cubicBezTo>
                    <a:pt x="0" y="15"/>
                    <a:pt x="0" y="15"/>
                    <a:pt x="0" y="15"/>
                  </a:cubicBezTo>
                  <a:cubicBezTo>
                    <a:pt x="4" y="16"/>
                    <a:pt x="4" y="16"/>
                    <a:pt x="4" y="16"/>
                  </a:cubicBezTo>
                  <a:cubicBezTo>
                    <a:pt x="3" y="17"/>
                    <a:pt x="3" y="18"/>
                    <a:pt x="3" y="19"/>
                  </a:cubicBezTo>
                  <a:cubicBezTo>
                    <a:pt x="3" y="19"/>
                    <a:pt x="3" y="20"/>
                    <a:pt x="3" y="20"/>
                  </a:cubicBezTo>
                  <a:cubicBezTo>
                    <a:pt x="0" y="20"/>
                    <a:pt x="0" y="20"/>
                    <a:pt x="0" y="20"/>
                  </a:cubicBezTo>
                  <a:cubicBezTo>
                    <a:pt x="0" y="22"/>
                    <a:pt x="0" y="22"/>
                    <a:pt x="0" y="22"/>
                  </a:cubicBezTo>
                  <a:cubicBezTo>
                    <a:pt x="4" y="21"/>
                    <a:pt x="4" y="21"/>
                    <a:pt x="4" y="21"/>
                  </a:cubicBezTo>
                  <a:cubicBezTo>
                    <a:pt x="4" y="23"/>
                    <a:pt x="4" y="24"/>
                    <a:pt x="5" y="25"/>
                  </a:cubicBezTo>
                  <a:cubicBezTo>
                    <a:pt x="1" y="27"/>
                    <a:pt x="1" y="27"/>
                    <a:pt x="1" y="27"/>
                  </a:cubicBezTo>
                  <a:cubicBezTo>
                    <a:pt x="2" y="28"/>
                    <a:pt x="2" y="28"/>
                    <a:pt x="2" y="28"/>
                  </a:cubicBezTo>
                  <a:cubicBezTo>
                    <a:pt x="6" y="27"/>
                    <a:pt x="6" y="27"/>
                    <a:pt x="6" y="27"/>
                  </a:cubicBezTo>
                  <a:cubicBezTo>
                    <a:pt x="6" y="28"/>
                    <a:pt x="7" y="29"/>
                    <a:pt x="8" y="30"/>
                  </a:cubicBezTo>
                  <a:cubicBezTo>
                    <a:pt x="5" y="33"/>
                    <a:pt x="5" y="33"/>
                    <a:pt x="5" y="33"/>
                  </a:cubicBezTo>
                  <a:cubicBezTo>
                    <a:pt x="6" y="34"/>
                    <a:pt x="6" y="34"/>
                    <a:pt x="6" y="34"/>
                  </a:cubicBezTo>
                  <a:cubicBezTo>
                    <a:pt x="9" y="31"/>
                    <a:pt x="9" y="31"/>
                    <a:pt x="9" y="31"/>
                  </a:cubicBezTo>
                  <a:cubicBezTo>
                    <a:pt x="10" y="31"/>
                    <a:pt x="11" y="32"/>
                    <a:pt x="12" y="33"/>
                  </a:cubicBezTo>
                  <a:cubicBezTo>
                    <a:pt x="11" y="36"/>
                    <a:pt x="11" y="36"/>
                    <a:pt x="11" y="36"/>
                  </a:cubicBezTo>
                  <a:cubicBezTo>
                    <a:pt x="12" y="37"/>
                    <a:pt x="12" y="37"/>
                    <a:pt x="12" y="37"/>
                  </a:cubicBezTo>
                  <a:cubicBezTo>
                    <a:pt x="14" y="33"/>
                    <a:pt x="14" y="33"/>
                    <a:pt x="14" y="33"/>
                  </a:cubicBezTo>
                  <a:cubicBezTo>
                    <a:pt x="15" y="33"/>
                    <a:pt x="16" y="34"/>
                    <a:pt x="17" y="34"/>
                  </a:cubicBezTo>
                  <a:cubicBezTo>
                    <a:pt x="17" y="38"/>
                    <a:pt x="17" y="38"/>
                    <a:pt x="17" y="38"/>
                  </a:cubicBezTo>
                  <a:cubicBezTo>
                    <a:pt x="19" y="38"/>
                    <a:pt x="19" y="38"/>
                    <a:pt x="19" y="38"/>
                  </a:cubicBezTo>
                  <a:cubicBezTo>
                    <a:pt x="19" y="34"/>
                    <a:pt x="19" y="34"/>
                    <a:pt x="19" y="34"/>
                  </a:cubicBezTo>
                  <a:cubicBezTo>
                    <a:pt x="20" y="34"/>
                    <a:pt x="20" y="34"/>
                    <a:pt x="21" y="33"/>
                  </a:cubicBezTo>
                  <a:cubicBezTo>
                    <a:pt x="22" y="37"/>
                    <a:pt x="22" y="37"/>
                    <a:pt x="22" y="37"/>
                  </a:cubicBezTo>
                  <a:cubicBezTo>
                    <a:pt x="24" y="37"/>
                    <a:pt x="24" y="37"/>
                    <a:pt x="24" y="37"/>
                  </a:cubicBezTo>
                  <a:cubicBezTo>
                    <a:pt x="23" y="33"/>
                    <a:pt x="23" y="33"/>
                    <a:pt x="23" y="33"/>
                  </a:cubicBezTo>
                  <a:cubicBezTo>
                    <a:pt x="24" y="33"/>
                    <a:pt x="25" y="32"/>
                    <a:pt x="26" y="32"/>
                  </a:cubicBezTo>
                  <a:cubicBezTo>
                    <a:pt x="28" y="35"/>
                    <a:pt x="28" y="35"/>
                    <a:pt x="28" y="35"/>
                  </a:cubicBezTo>
                  <a:cubicBezTo>
                    <a:pt x="30" y="34"/>
                    <a:pt x="30" y="34"/>
                    <a:pt x="30" y="34"/>
                  </a:cubicBezTo>
                  <a:cubicBezTo>
                    <a:pt x="27" y="31"/>
                    <a:pt x="27" y="31"/>
                    <a:pt x="27" y="31"/>
                  </a:cubicBezTo>
                  <a:cubicBezTo>
                    <a:pt x="28" y="30"/>
                    <a:pt x="29" y="29"/>
                    <a:pt x="30" y="28"/>
                  </a:cubicBezTo>
                  <a:cubicBezTo>
                    <a:pt x="33" y="30"/>
                    <a:pt x="33" y="30"/>
                    <a:pt x="33" y="30"/>
                  </a:cubicBezTo>
                  <a:cubicBezTo>
                    <a:pt x="34" y="29"/>
                    <a:pt x="34" y="29"/>
                    <a:pt x="34" y="29"/>
                  </a:cubicBezTo>
                  <a:cubicBezTo>
                    <a:pt x="31" y="27"/>
                    <a:pt x="31" y="27"/>
                    <a:pt x="31" y="27"/>
                  </a:cubicBezTo>
                  <a:cubicBezTo>
                    <a:pt x="32" y="26"/>
                    <a:pt x="32" y="25"/>
                    <a:pt x="33" y="23"/>
                  </a:cubicBezTo>
                  <a:cubicBezTo>
                    <a:pt x="36" y="24"/>
                    <a:pt x="36" y="24"/>
                    <a:pt x="36" y="24"/>
                  </a:cubicBezTo>
                  <a:cubicBezTo>
                    <a:pt x="37" y="23"/>
                    <a:pt x="37" y="23"/>
                    <a:pt x="37" y="23"/>
                  </a:cubicBezTo>
                  <a:cubicBezTo>
                    <a:pt x="33" y="22"/>
                    <a:pt x="33" y="22"/>
                    <a:pt x="33" y="22"/>
                  </a:cubicBezTo>
                  <a:cubicBezTo>
                    <a:pt x="33" y="22"/>
                    <a:pt x="33" y="22"/>
                    <a:pt x="33" y="22"/>
                  </a:cubicBezTo>
                  <a:close/>
                  <a:moveTo>
                    <a:pt x="22" y="15"/>
                  </a:moveTo>
                  <a:cubicBezTo>
                    <a:pt x="28" y="9"/>
                    <a:pt x="28" y="9"/>
                    <a:pt x="28" y="9"/>
                  </a:cubicBezTo>
                  <a:cubicBezTo>
                    <a:pt x="30" y="11"/>
                    <a:pt x="32" y="15"/>
                    <a:pt x="32" y="19"/>
                  </a:cubicBezTo>
                  <a:cubicBezTo>
                    <a:pt x="32" y="19"/>
                    <a:pt x="32" y="20"/>
                    <a:pt x="32" y="20"/>
                  </a:cubicBezTo>
                  <a:cubicBezTo>
                    <a:pt x="24" y="19"/>
                    <a:pt x="24" y="19"/>
                    <a:pt x="24" y="19"/>
                  </a:cubicBezTo>
                  <a:cubicBezTo>
                    <a:pt x="24" y="18"/>
                    <a:pt x="23" y="16"/>
                    <a:pt x="22" y="15"/>
                  </a:cubicBezTo>
                  <a:close/>
                  <a:moveTo>
                    <a:pt x="11" y="30"/>
                  </a:moveTo>
                  <a:cubicBezTo>
                    <a:pt x="16" y="23"/>
                    <a:pt x="16" y="23"/>
                    <a:pt x="16" y="23"/>
                  </a:cubicBezTo>
                  <a:cubicBezTo>
                    <a:pt x="17" y="24"/>
                    <a:pt x="17" y="24"/>
                    <a:pt x="18" y="24"/>
                  </a:cubicBezTo>
                  <a:cubicBezTo>
                    <a:pt x="18" y="24"/>
                    <a:pt x="19" y="24"/>
                    <a:pt x="20" y="24"/>
                  </a:cubicBezTo>
                  <a:cubicBezTo>
                    <a:pt x="24" y="31"/>
                    <a:pt x="24" y="31"/>
                    <a:pt x="24" y="31"/>
                  </a:cubicBezTo>
                  <a:cubicBezTo>
                    <a:pt x="22" y="32"/>
                    <a:pt x="20" y="32"/>
                    <a:pt x="18" y="32"/>
                  </a:cubicBezTo>
                  <a:cubicBezTo>
                    <a:pt x="16" y="32"/>
                    <a:pt x="13" y="31"/>
                    <a:pt x="11" y="30"/>
                  </a:cubicBezTo>
                  <a:close/>
                  <a:moveTo>
                    <a:pt x="18" y="22"/>
                  </a:moveTo>
                  <a:cubicBezTo>
                    <a:pt x="16" y="22"/>
                    <a:pt x="15" y="20"/>
                    <a:pt x="15" y="18"/>
                  </a:cubicBezTo>
                  <a:cubicBezTo>
                    <a:pt x="15" y="16"/>
                    <a:pt x="17" y="15"/>
                    <a:pt x="19" y="15"/>
                  </a:cubicBezTo>
                  <a:cubicBezTo>
                    <a:pt x="21" y="15"/>
                    <a:pt x="22" y="17"/>
                    <a:pt x="22" y="19"/>
                  </a:cubicBezTo>
                  <a:cubicBezTo>
                    <a:pt x="22" y="21"/>
                    <a:pt x="20" y="23"/>
                    <a:pt x="18" y="22"/>
                  </a:cubicBezTo>
                  <a:close/>
                  <a:moveTo>
                    <a:pt x="26" y="8"/>
                  </a:moveTo>
                  <a:cubicBezTo>
                    <a:pt x="21" y="14"/>
                    <a:pt x="21" y="14"/>
                    <a:pt x="21" y="14"/>
                  </a:cubicBezTo>
                  <a:cubicBezTo>
                    <a:pt x="21" y="14"/>
                    <a:pt x="20" y="14"/>
                    <a:pt x="19" y="14"/>
                  </a:cubicBezTo>
                  <a:cubicBezTo>
                    <a:pt x="18" y="13"/>
                    <a:pt x="18" y="14"/>
                    <a:pt x="17" y="14"/>
                  </a:cubicBezTo>
                  <a:cubicBezTo>
                    <a:pt x="13" y="6"/>
                    <a:pt x="13" y="6"/>
                    <a:pt x="13" y="6"/>
                  </a:cubicBezTo>
                  <a:cubicBezTo>
                    <a:pt x="15" y="6"/>
                    <a:pt x="17" y="5"/>
                    <a:pt x="18" y="5"/>
                  </a:cubicBezTo>
                  <a:cubicBezTo>
                    <a:pt x="21" y="5"/>
                    <a:pt x="24" y="6"/>
                    <a:pt x="26" y="8"/>
                  </a:cubicBezTo>
                  <a:close/>
                  <a:moveTo>
                    <a:pt x="12" y="7"/>
                  </a:moveTo>
                  <a:cubicBezTo>
                    <a:pt x="16" y="14"/>
                    <a:pt x="16" y="14"/>
                    <a:pt x="16" y="14"/>
                  </a:cubicBezTo>
                  <a:cubicBezTo>
                    <a:pt x="15" y="15"/>
                    <a:pt x="14" y="16"/>
                    <a:pt x="13" y="17"/>
                  </a:cubicBezTo>
                  <a:cubicBezTo>
                    <a:pt x="5" y="16"/>
                    <a:pt x="5" y="16"/>
                    <a:pt x="5" y="16"/>
                  </a:cubicBezTo>
                  <a:cubicBezTo>
                    <a:pt x="6" y="12"/>
                    <a:pt x="8" y="9"/>
                    <a:pt x="12" y="7"/>
                  </a:cubicBezTo>
                  <a:close/>
                  <a:moveTo>
                    <a:pt x="5" y="19"/>
                  </a:moveTo>
                  <a:cubicBezTo>
                    <a:pt x="5" y="18"/>
                    <a:pt x="5" y="18"/>
                    <a:pt x="5" y="18"/>
                  </a:cubicBezTo>
                  <a:cubicBezTo>
                    <a:pt x="13" y="19"/>
                    <a:pt x="13" y="19"/>
                    <a:pt x="13" y="19"/>
                  </a:cubicBezTo>
                  <a:cubicBezTo>
                    <a:pt x="13" y="20"/>
                    <a:pt x="14" y="21"/>
                    <a:pt x="15" y="22"/>
                  </a:cubicBezTo>
                  <a:cubicBezTo>
                    <a:pt x="10" y="29"/>
                    <a:pt x="10" y="29"/>
                    <a:pt x="10" y="29"/>
                  </a:cubicBezTo>
                  <a:cubicBezTo>
                    <a:pt x="7" y="27"/>
                    <a:pt x="5" y="23"/>
                    <a:pt x="5" y="19"/>
                  </a:cubicBezTo>
                  <a:close/>
                  <a:moveTo>
                    <a:pt x="25" y="30"/>
                  </a:moveTo>
                  <a:cubicBezTo>
                    <a:pt x="21" y="23"/>
                    <a:pt x="21" y="23"/>
                    <a:pt x="21" y="23"/>
                  </a:cubicBezTo>
                  <a:cubicBezTo>
                    <a:pt x="22" y="22"/>
                    <a:pt x="23" y="22"/>
                    <a:pt x="23" y="21"/>
                  </a:cubicBezTo>
                  <a:cubicBezTo>
                    <a:pt x="32" y="22"/>
                    <a:pt x="32" y="22"/>
                    <a:pt x="32" y="22"/>
                  </a:cubicBezTo>
                  <a:cubicBezTo>
                    <a:pt x="31" y="25"/>
                    <a:pt x="28" y="29"/>
                    <a:pt x="25"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pic>
        <p:nvPicPr>
          <p:cNvPr id="8" name="Picture 7" descr="cloud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1500" y="3035300"/>
            <a:ext cx="685800" cy="393700"/>
          </a:xfrm>
          <a:prstGeom prst="rect">
            <a:avLst/>
          </a:prstGeom>
        </p:spPr>
      </p:pic>
      <p:pic>
        <p:nvPicPr>
          <p:cNvPr id="6" name="Picture 5" descr="public-cloud-ic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1301" y="2527300"/>
            <a:ext cx="1345246" cy="1155700"/>
          </a:xfrm>
          <a:prstGeom prst="rect">
            <a:avLst/>
          </a:prstGeom>
        </p:spPr>
      </p:pic>
    </p:spTree>
    <p:extLst>
      <p:ext uri="{BB962C8B-B14F-4D97-AF65-F5344CB8AC3E}">
        <p14:creationId xmlns:p14="http://schemas.microsoft.com/office/powerpoint/2010/main" val="38231520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6816"/>
            <a:ext cx="9144000" cy="4239684"/>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4" name="Text Placeholder 3"/>
          <p:cNvSpPr>
            <a:spLocks noGrp="1"/>
          </p:cNvSpPr>
          <p:nvPr>
            <p:ph type="body" sz="quarter" idx="10"/>
          </p:nvPr>
        </p:nvSpPr>
        <p:spPr>
          <a:xfrm>
            <a:off x="215901" y="850900"/>
            <a:ext cx="4406899" cy="4013200"/>
          </a:xfrm>
        </p:spPr>
        <p:txBody>
          <a:bodyPr/>
          <a:lstStyle/>
          <a:p>
            <a:r>
              <a:rPr lang="en-US" dirty="0" smtClean="0"/>
              <a:t>Plugin for </a:t>
            </a:r>
            <a:r>
              <a:rPr lang="en-US" dirty="0" err="1"/>
              <a:t>O</a:t>
            </a:r>
            <a:r>
              <a:rPr lang="en-US" dirty="0" err="1" smtClean="0"/>
              <a:t>penstack</a:t>
            </a:r>
            <a:r>
              <a:rPr lang="en-US" dirty="0" smtClean="0"/>
              <a:t> and </a:t>
            </a:r>
            <a:r>
              <a:rPr lang="en-US" dirty="0" err="1" smtClean="0"/>
              <a:t>Vcenter</a:t>
            </a:r>
            <a:endParaRPr lang="en-US" dirty="0" smtClean="0"/>
          </a:p>
          <a:p>
            <a:r>
              <a:rPr lang="en-US" dirty="0" smtClean="0">
                <a:solidFill>
                  <a:srgbClr val="FF0000"/>
                </a:solidFill>
              </a:rPr>
              <a:t>VTF</a:t>
            </a:r>
          </a:p>
          <a:p>
            <a:r>
              <a:rPr lang="en-US" dirty="0" smtClean="0">
                <a:solidFill>
                  <a:srgbClr val="FF0000"/>
                </a:solidFill>
              </a:rPr>
              <a:t>IPV6 support</a:t>
            </a:r>
          </a:p>
          <a:p>
            <a:r>
              <a:rPr lang="en-US" dirty="0" smtClean="0">
                <a:solidFill>
                  <a:srgbClr val="FF0000"/>
                </a:solidFill>
              </a:rPr>
              <a:t>Service Extension</a:t>
            </a:r>
          </a:p>
          <a:p>
            <a:pPr lvl="1"/>
            <a:r>
              <a:rPr lang="en-US" dirty="0" smtClean="0">
                <a:solidFill>
                  <a:srgbClr val="FF0000"/>
                </a:solidFill>
              </a:rPr>
              <a:t>Underlay Service Extension</a:t>
            </a:r>
          </a:p>
          <a:p>
            <a:pPr lvl="1"/>
            <a:r>
              <a:rPr lang="en-US" dirty="0" smtClean="0">
                <a:solidFill>
                  <a:srgbClr val="FF0000"/>
                </a:solidFill>
              </a:rPr>
              <a:t>Overlay Service Extension</a:t>
            </a:r>
          </a:p>
          <a:p>
            <a:r>
              <a:rPr lang="en-US" dirty="0" smtClean="0">
                <a:solidFill>
                  <a:srgbClr val="FF0000"/>
                </a:solidFill>
              </a:rPr>
              <a:t>VTS integrate VXLAN with WAN</a:t>
            </a:r>
          </a:p>
          <a:p>
            <a:pPr lvl="1"/>
            <a:r>
              <a:rPr lang="en-US" dirty="0" smtClean="0">
                <a:solidFill>
                  <a:srgbClr val="FF0000"/>
                </a:solidFill>
              </a:rPr>
              <a:t>GRT,L3VPN,L2VPN,VPLS to EVPN</a:t>
            </a:r>
          </a:p>
          <a:p>
            <a:r>
              <a:rPr lang="en-US" dirty="0" smtClean="0">
                <a:solidFill>
                  <a:srgbClr val="FF0000"/>
                </a:solidFill>
              </a:rPr>
              <a:t>Multi-VMM</a:t>
            </a:r>
          </a:p>
          <a:p>
            <a:pPr lvl="1"/>
            <a:r>
              <a:rPr lang="en-US" dirty="0" smtClean="0">
                <a:solidFill>
                  <a:srgbClr val="FF0000"/>
                </a:solidFill>
              </a:rPr>
              <a:t>Trusted </a:t>
            </a:r>
            <a:r>
              <a:rPr lang="en-US" dirty="0" err="1" smtClean="0">
                <a:solidFill>
                  <a:srgbClr val="FF0000"/>
                </a:solidFill>
              </a:rPr>
              <a:t>vs</a:t>
            </a:r>
            <a:r>
              <a:rPr lang="en-US" dirty="0" smtClean="0">
                <a:solidFill>
                  <a:srgbClr val="FF0000"/>
                </a:solidFill>
              </a:rPr>
              <a:t> Untrusted</a:t>
            </a:r>
          </a:p>
          <a:p>
            <a:pPr lvl="1"/>
            <a:endParaRPr lang="en-US" dirty="0" smtClean="0"/>
          </a:p>
          <a:p>
            <a:pPr lvl="1"/>
            <a:endParaRPr lang="en-US" dirty="0" smtClean="0"/>
          </a:p>
          <a:p>
            <a:endParaRPr lang="en-US" dirty="0"/>
          </a:p>
        </p:txBody>
      </p:sp>
      <p:sp>
        <p:nvSpPr>
          <p:cNvPr id="3" name="Title 2"/>
          <p:cNvSpPr>
            <a:spLocks noGrp="1"/>
          </p:cNvSpPr>
          <p:nvPr>
            <p:ph type="title"/>
          </p:nvPr>
        </p:nvSpPr>
        <p:spPr>
          <a:xfrm>
            <a:off x="209166" y="163516"/>
            <a:ext cx="8345488" cy="731837"/>
          </a:xfrm>
        </p:spPr>
        <p:txBody>
          <a:bodyPr/>
          <a:lstStyle/>
          <a:p>
            <a:r>
              <a:rPr lang="en-US" dirty="0" smtClean="0"/>
              <a:t>VTS Key Features</a:t>
            </a:r>
            <a:endParaRPr lang="en-US" dirty="0"/>
          </a:p>
        </p:txBody>
      </p:sp>
      <p:sp>
        <p:nvSpPr>
          <p:cNvPr id="6" name="Text Placeholder 3"/>
          <p:cNvSpPr txBox="1">
            <a:spLocks/>
          </p:cNvSpPr>
          <p:nvPr/>
        </p:nvSpPr>
        <p:spPr>
          <a:xfrm>
            <a:off x="4851401" y="990600"/>
            <a:ext cx="4406899" cy="4013200"/>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1"/>
              </a:buClr>
              <a:buSzPct val="80000"/>
              <a:buFont typeface="Arial"/>
              <a:buChar char="•"/>
              <a:defRPr lang="en-US" sz="2000" b="0" i="0" kern="1200">
                <a:solidFill>
                  <a:srgbClr val="676767"/>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1"/>
              </a:buClr>
              <a:buSzPct val="80000"/>
              <a:buFont typeface="Arial"/>
              <a:buChar char="•"/>
              <a:defRPr lang="en-US" sz="1800" b="0" i="0" kern="1200">
                <a:solidFill>
                  <a:srgbClr val="676767"/>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1"/>
              </a:buClr>
              <a:buSzPct val="80000"/>
              <a:buFont typeface="Arial"/>
              <a:buChar char="•"/>
              <a:defRPr lang="en-US" sz="1600" b="0" i="0" kern="1200">
                <a:solidFill>
                  <a:srgbClr val="676767"/>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1"/>
              </a:buClr>
              <a:buSzPct val="80000"/>
              <a:buFont typeface="Arial"/>
              <a:buChar char="•"/>
              <a:defRPr lang="en-US" sz="1400" b="0" i="0" kern="1200">
                <a:solidFill>
                  <a:srgbClr val="676767"/>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1"/>
              </a:buClr>
              <a:buSzPct val="80000"/>
              <a:buFont typeface="Arial"/>
              <a:buChar char="•"/>
              <a:defRPr lang="en-US" sz="1200" b="0" i="0" kern="1200">
                <a:solidFill>
                  <a:srgbClr val="676767"/>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Open stack </a:t>
            </a:r>
            <a:r>
              <a:rPr lang="en-US" dirty="0" smtClean="0"/>
              <a:t>Enhancements</a:t>
            </a:r>
          </a:p>
          <a:p>
            <a:r>
              <a:rPr lang="en-US" dirty="0" smtClean="0"/>
              <a:t>Multicast on VTF</a:t>
            </a:r>
          </a:p>
          <a:p>
            <a:r>
              <a:rPr lang="en-US" dirty="0" smtClean="0"/>
              <a:t>AAA</a:t>
            </a:r>
          </a:p>
          <a:p>
            <a:r>
              <a:rPr lang="en-US" dirty="0" smtClean="0"/>
              <a:t>ESI based MH</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2217601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14916"/>
            <a:ext cx="9144000" cy="407408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4" name="Title 3"/>
          <p:cNvSpPr>
            <a:spLocks noGrp="1"/>
          </p:cNvSpPr>
          <p:nvPr>
            <p:ph type="title"/>
          </p:nvPr>
        </p:nvSpPr>
        <p:spPr>
          <a:xfrm>
            <a:off x="132966" y="150816"/>
            <a:ext cx="8345488" cy="731837"/>
          </a:xfrm>
        </p:spPr>
        <p:txBody>
          <a:bodyPr/>
          <a:lstStyle/>
          <a:p>
            <a:r>
              <a:rPr lang="en-US" sz="2800" dirty="0">
                <a:solidFill>
                  <a:schemeClr val="tx1"/>
                </a:solidFill>
              </a:rPr>
              <a:t>VTF</a:t>
            </a:r>
            <a:endParaRPr lang="en-US" sz="2800" dirty="0">
              <a:solidFill>
                <a:schemeClr val="tx1"/>
              </a:solidFill>
            </a:endParaRPr>
          </a:p>
        </p:txBody>
      </p:sp>
      <p:pic>
        <p:nvPicPr>
          <p:cNvPr id="5" name="Picture 4"/>
          <p:cNvPicPr>
            <a:picLocks noChangeAspect="1"/>
          </p:cNvPicPr>
          <p:nvPr/>
        </p:nvPicPr>
        <p:blipFill>
          <a:blip r:embed="rId2"/>
          <a:stretch>
            <a:fillRect/>
          </a:stretch>
        </p:blipFill>
        <p:spPr>
          <a:xfrm>
            <a:off x="787400" y="850900"/>
            <a:ext cx="7924800" cy="3900488"/>
          </a:xfrm>
          <a:prstGeom prst="rect">
            <a:avLst/>
          </a:prstGeom>
        </p:spPr>
      </p:pic>
    </p:spTree>
    <p:extLst>
      <p:ext uri="{BB962C8B-B14F-4D97-AF65-F5344CB8AC3E}">
        <p14:creationId xmlns:p14="http://schemas.microsoft.com/office/powerpoint/2010/main" val="40095655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776816"/>
            <a:ext cx="9144000" cy="4239684"/>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3" name="Title 2"/>
          <p:cNvSpPr>
            <a:spLocks noGrp="1"/>
          </p:cNvSpPr>
          <p:nvPr>
            <p:ph type="title"/>
          </p:nvPr>
        </p:nvSpPr>
        <p:spPr>
          <a:xfrm>
            <a:off x="0" y="0"/>
            <a:ext cx="8345488" cy="731837"/>
          </a:xfrm>
          <a:noFill/>
          <a:ln>
            <a:noFill/>
          </a:ln>
        </p:spPr>
        <p:txBody>
          <a:bodyPr vert="horz" wrap="square" lIns="91424" tIns="45712" rIns="91424" bIns="45712" numCol="1" anchor="ctr" anchorCtr="0" compatLnSpc="1">
            <a:prstTxWarp prst="textNoShape">
              <a:avLst/>
            </a:prstTxWarp>
          </a:bodyPr>
          <a:lstStyle/>
          <a:p>
            <a:r>
              <a:rPr lang="en-US" dirty="0">
                <a:solidFill>
                  <a:schemeClr val="tx1"/>
                </a:solidFill>
              </a:rPr>
              <a:t>IPv6 Support </a:t>
            </a:r>
            <a:endParaRPr lang="en-US" dirty="0">
              <a:solidFill>
                <a:schemeClr val="tx1"/>
              </a:solidFill>
            </a:endParaRPr>
          </a:p>
        </p:txBody>
      </p:sp>
      <p:cxnSp>
        <p:nvCxnSpPr>
          <p:cNvPr id="4" name="Straight Connector 3"/>
          <p:cNvCxnSpPr>
            <a:stCxn id="6" idx="2"/>
            <a:endCxn id="8" idx="0"/>
          </p:cNvCxnSpPr>
          <p:nvPr/>
        </p:nvCxnSpPr>
        <p:spPr bwMode="auto">
          <a:xfrm flipH="1">
            <a:off x="533646" y="1668700"/>
            <a:ext cx="2031051"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5" name="Straight Connector 4"/>
          <p:cNvCxnSpPr>
            <a:stCxn id="7" idx="2"/>
            <a:endCxn id="8" idx="0"/>
          </p:cNvCxnSpPr>
          <p:nvPr/>
        </p:nvCxnSpPr>
        <p:spPr bwMode="auto">
          <a:xfrm flipH="1">
            <a:off x="533646" y="1668700"/>
            <a:ext cx="3075477"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6" name="Straight Connector 5"/>
          <p:cNvCxnSpPr>
            <a:stCxn id="6" idx="2"/>
            <a:endCxn id="9" idx="0"/>
          </p:cNvCxnSpPr>
          <p:nvPr/>
        </p:nvCxnSpPr>
        <p:spPr bwMode="auto">
          <a:xfrm flipH="1">
            <a:off x="1558158" y="1668700"/>
            <a:ext cx="1006539"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7" name="Straight Connector 6"/>
          <p:cNvCxnSpPr>
            <a:stCxn id="7" idx="2"/>
            <a:endCxn id="9" idx="0"/>
          </p:cNvCxnSpPr>
          <p:nvPr/>
        </p:nvCxnSpPr>
        <p:spPr bwMode="auto">
          <a:xfrm flipH="1">
            <a:off x="1558158" y="1668700"/>
            <a:ext cx="2050965"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8" name="Straight Connector 7"/>
          <p:cNvCxnSpPr>
            <a:endCxn id="10" idx="0"/>
          </p:cNvCxnSpPr>
          <p:nvPr/>
        </p:nvCxnSpPr>
        <p:spPr bwMode="auto">
          <a:xfrm>
            <a:off x="2554721" y="1464323"/>
            <a:ext cx="27948" cy="1035444"/>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a:off x="3600686" y="1372512"/>
            <a:ext cx="16874" cy="1443877"/>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10" name="Straight Connector 9"/>
          <p:cNvCxnSpPr>
            <a:stCxn id="7" idx="2"/>
            <a:endCxn id="10" idx="0"/>
          </p:cNvCxnSpPr>
          <p:nvPr/>
        </p:nvCxnSpPr>
        <p:spPr bwMode="auto">
          <a:xfrm flipH="1">
            <a:off x="2582669" y="1668700"/>
            <a:ext cx="1026454"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11" name="Straight Connector 10"/>
          <p:cNvCxnSpPr>
            <a:stCxn id="6" idx="2"/>
            <a:endCxn id="11" idx="0"/>
          </p:cNvCxnSpPr>
          <p:nvPr/>
        </p:nvCxnSpPr>
        <p:spPr bwMode="auto">
          <a:xfrm>
            <a:off x="2564697" y="1668700"/>
            <a:ext cx="1042484"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12" name="Straight Connector 11"/>
          <p:cNvCxnSpPr>
            <a:stCxn id="7" idx="2"/>
            <a:endCxn id="13" idx="0"/>
          </p:cNvCxnSpPr>
          <p:nvPr/>
        </p:nvCxnSpPr>
        <p:spPr bwMode="auto">
          <a:xfrm>
            <a:off x="3609123" y="1668700"/>
            <a:ext cx="2047081"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cxnSp>
        <p:nvCxnSpPr>
          <p:cNvPr id="13" name="Straight Connector 12"/>
          <p:cNvCxnSpPr>
            <a:stCxn id="6" idx="2"/>
            <a:endCxn id="13" idx="0"/>
          </p:cNvCxnSpPr>
          <p:nvPr/>
        </p:nvCxnSpPr>
        <p:spPr bwMode="auto">
          <a:xfrm>
            <a:off x="2564697" y="1668700"/>
            <a:ext cx="3091507"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pic>
        <p:nvPicPr>
          <p:cNvPr id="14" name="Picture 20"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9973" y="1076323"/>
            <a:ext cx="389447" cy="5923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4400" y="1076323"/>
            <a:ext cx="389447" cy="592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23" y="2499768"/>
            <a:ext cx="389447" cy="5923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3434" y="2499768"/>
            <a:ext cx="389447" cy="5923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7946" y="2499768"/>
            <a:ext cx="389447" cy="5923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2458" y="2499768"/>
            <a:ext cx="389447" cy="5923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481" y="2499768"/>
            <a:ext cx="389447" cy="59237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a:stCxn id="7" idx="2"/>
            <a:endCxn id="12" idx="0"/>
          </p:cNvCxnSpPr>
          <p:nvPr/>
        </p:nvCxnSpPr>
        <p:spPr bwMode="auto">
          <a:xfrm>
            <a:off x="3609123" y="1668700"/>
            <a:ext cx="1022569"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pic>
        <p:nvPicPr>
          <p:cNvPr id="22" name="Picture 21" descr="C:\Users\ecoffey\AppData\Local\Temp\Rar$DRa0.653\30052_Device_nexus7000_unknown_6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6969" y="2499768"/>
            <a:ext cx="389447" cy="59237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a:stCxn id="6" idx="2"/>
            <a:endCxn id="12" idx="0"/>
          </p:cNvCxnSpPr>
          <p:nvPr/>
        </p:nvCxnSpPr>
        <p:spPr bwMode="auto">
          <a:xfrm>
            <a:off x="2564697" y="1668700"/>
            <a:ext cx="2066996" cy="831068"/>
          </a:xfrm>
          <a:prstGeom prst="line">
            <a:avLst/>
          </a:prstGeom>
          <a:solidFill>
            <a:srgbClr val="0183B7"/>
          </a:solidFill>
          <a:ln w="12700" cap="flat" cmpd="sng" algn="ctr">
            <a:solidFill>
              <a:schemeClr val="accent1"/>
            </a:solidFill>
            <a:prstDash val="solid"/>
            <a:round/>
            <a:headEnd type="none" w="med" len="med"/>
            <a:tailEnd type="none" w="med" len="med"/>
          </a:ln>
          <a:effectLst/>
        </p:spPr>
      </p:cxnSp>
      <p:pic>
        <p:nvPicPr>
          <p:cNvPr id="24"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856" y="3612446"/>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303" y="3612446"/>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856" y="4073691"/>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303" y="4073941"/>
            <a:ext cx="222001" cy="33767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82167" y="3330835"/>
            <a:ext cx="1757864" cy="141896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7006" y="3330835"/>
            <a:ext cx="1757864" cy="141896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25436" y="3330834"/>
            <a:ext cx="1757864" cy="141896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5289" y="3352926"/>
            <a:ext cx="334743" cy="594486"/>
          </a:xfrm>
          <a:prstGeom prst="rect">
            <a:avLst/>
          </a:prstGeom>
        </p:spPr>
      </p:pic>
      <p:pic>
        <p:nvPicPr>
          <p:cNvPr id="32" name="Pictur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8620" y="3334786"/>
            <a:ext cx="334743" cy="594486"/>
          </a:xfrm>
          <a:prstGeom prst="rect">
            <a:avLst/>
          </a:prstGeom>
        </p:spPr>
      </p:pic>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899" y="3461968"/>
            <a:ext cx="199939" cy="337679"/>
          </a:xfrm>
          <a:prstGeom prst="rect">
            <a:avLst/>
          </a:prstGeom>
        </p:spPr>
      </p:pic>
      <p:pic>
        <p:nvPicPr>
          <p:cNvPr id="34"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9749" y="3612446"/>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8686" y="4073691"/>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3431" y="3612446"/>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1878" y="3612446"/>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3431" y="4073691"/>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1878" y="4073941"/>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0324" y="3612446"/>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9262" y="4073691"/>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7486" y="3614177"/>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5932" y="3614177"/>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7486" y="4075421"/>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5932" y="4075672"/>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4379" y="3614177"/>
            <a:ext cx="222001" cy="3376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C:\Users\ecoffey\AppData\Local\Temp\Rar$DRa0.324\30072_Device_server_unknown_6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3316" y="4075421"/>
            <a:ext cx="222001" cy="33767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260201" y="3407787"/>
            <a:ext cx="508399" cy="199015"/>
          </a:xfrm>
          <a:prstGeom prst="rect">
            <a:avLst/>
          </a:prstGeom>
          <a:solidFill>
            <a:srgbClr val="FFC000"/>
          </a:solidFill>
          <a:ln>
            <a:solidFill>
              <a:schemeClr val="tx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50000"/>
                  </a:schemeClr>
                </a:solidFill>
              </a:rPr>
              <a:t>VTF</a:t>
            </a:r>
            <a:endParaRPr lang="en-US" sz="1000" dirty="0">
              <a:solidFill>
                <a:schemeClr val="tx1">
                  <a:lumMod val="50000"/>
                </a:schemeClr>
              </a:solidFill>
            </a:endParaRPr>
          </a:p>
        </p:txBody>
      </p:sp>
      <p:sp>
        <p:nvSpPr>
          <p:cNvPr id="49" name="Rectangle 48"/>
          <p:cNvSpPr/>
          <p:nvPr/>
        </p:nvSpPr>
        <p:spPr>
          <a:xfrm>
            <a:off x="4436969" y="3480562"/>
            <a:ext cx="516031" cy="189738"/>
          </a:xfrm>
          <a:prstGeom prst="rect">
            <a:avLst/>
          </a:prstGeom>
          <a:solidFill>
            <a:srgbClr val="FFC000"/>
          </a:solidFill>
          <a:ln>
            <a:solidFill>
              <a:schemeClr val="tx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lumMod val="50000"/>
                  </a:schemeClr>
                </a:solidFill>
              </a:rPr>
              <a:t>VTF</a:t>
            </a:r>
            <a:endParaRPr lang="en-US" sz="1000" dirty="0">
              <a:solidFill>
                <a:schemeClr val="tx1">
                  <a:lumMod val="50000"/>
                </a:schemeClr>
              </a:solidFill>
            </a:endParaRPr>
          </a:p>
        </p:txBody>
      </p:sp>
      <p:sp>
        <p:nvSpPr>
          <p:cNvPr id="2" name="Rectangle 1"/>
          <p:cNvSpPr/>
          <p:nvPr/>
        </p:nvSpPr>
        <p:spPr>
          <a:xfrm>
            <a:off x="364891" y="3678014"/>
            <a:ext cx="1120820" cy="1077218"/>
          </a:xfrm>
          <a:prstGeom prst="rect">
            <a:avLst/>
          </a:prstGeom>
          <a:noFill/>
        </p:spPr>
        <p:txBody>
          <a:bodyPr wrap="none" lIns="91440" tIns="45720" rIns="91440" bIns="45720">
            <a:spAutoFit/>
          </a:bodyPr>
          <a:lstStyle/>
          <a:p>
            <a:pPr algn="ctr"/>
            <a:r>
              <a:rPr lang="en-US" sz="3200" dirty="0" smtClean="0">
                <a:ln w="0"/>
                <a:solidFill>
                  <a:srgbClr val="0000FF"/>
                </a:solidFill>
                <a:effectLst>
                  <a:outerShdw blurRad="38100" dist="19050" dir="2700000" algn="tl" rotWithShape="0">
                    <a:schemeClr val="dk1">
                      <a:alpha val="40000"/>
                    </a:schemeClr>
                  </a:outerShdw>
                </a:effectLst>
              </a:rPr>
              <a:t>IPv4/</a:t>
            </a:r>
          </a:p>
          <a:p>
            <a:pPr algn="ctr"/>
            <a:r>
              <a:rPr lang="en-US" sz="3200" dirty="0" smtClean="0">
                <a:ln w="0"/>
                <a:solidFill>
                  <a:srgbClr val="0000FF"/>
                </a:solidFill>
                <a:effectLst>
                  <a:outerShdw blurRad="38100" dist="19050" dir="2700000" algn="tl" rotWithShape="0">
                    <a:schemeClr val="dk1">
                      <a:alpha val="40000"/>
                    </a:schemeClr>
                  </a:outerShdw>
                </a:effectLst>
              </a:rPr>
              <a:t>IPv6</a:t>
            </a:r>
            <a:endParaRPr lang="en-US" sz="3200" b="0" cap="none" spc="0" dirty="0">
              <a:ln w="0"/>
              <a:solidFill>
                <a:srgbClr val="0000FF"/>
              </a:solidFill>
              <a:effectLst>
                <a:outerShdw blurRad="38100" dist="19050" dir="2700000" algn="tl" rotWithShape="0">
                  <a:schemeClr val="dk1">
                    <a:alpha val="40000"/>
                  </a:schemeClr>
                </a:outerShdw>
              </a:effectLst>
            </a:endParaRPr>
          </a:p>
        </p:txBody>
      </p:sp>
      <p:grpSp>
        <p:nvGrpSpPr>
          <p:cNvPr id="52" name="Group 51"/>
          <p:cNvGrpSpPr/>
          <p:nvPr/>
        </p:nvGrpSpPr>
        <p:grpSpPr>
          <a:xfrm>
            <a:off x="2790308" y="723900"/>
            <a:ext cx="597944" cy="895496"/>
            <a:chOff x="4926302" y="135411"/>
            <a:chExt cx="1654645" cy="1584628"/>
          </a:xfrm>
        </p:grpSpPr>
        <p:grpSp>
          <p:nvGrpSpPr>
            <p:cNvPr id="53" name="Group 52"/>
            <p:cNvGrpSpPr/>
            <p:nvPr/>
          </p:nvGrpSpPr>
          <p:grpSpPr>
            <a:xfrm>
              <a:off x="4926302" y="135411"/>
              <a:ext cx="1654645" cy="1584628"/>
              <a:chOff x="3553969" y="1911158"/>
              <a:chExt cx="1964342" cy="1807888"/>
            </a:xfrm>
          </p:grpSpPr>
          <p:sp>
            <p:nvSpPr>
              <p:cNvPr id="55" name="Oval 54"/>
              <p:cNvSpPr>
                <a:spLocks noChangeArrowheads="1"/>
              </p:cNvSpPr>
              <p:nvPr/>
            </p:nvSpPr>
            <p:spPr bwMode="auto">
              <a:xfrm rot="16200000" flipV="1">
                <a:off x="3864680" y="2075748"/>
                <a:ext cx="1355916" cy="1473257"/>
              </a:xfrm>
              <a:prstGeom prst="ellipse">
                <a:avLst/>
              </a:prstGeom>
              <a:gradFill rotWithShape="1">
                <a:gsLst>
                  <a:gs pos="0">
                    <a:schemeClr val="bg1">
                      <a:lumMod val="50000"/>
                    </a:schemeClr>
                  </a:gs>
                  <a:gs pos="100000">
                    <a:schemeClr val="bg1">
                      <a:lumMod val="95000"/>
                    </a:schemeClr>
                  </a:gs>
                </a:gsLst>
                <a:lin ang="0" scaled="1"/>
              </a:gradFill>
              <a:ln w="25400" algn="ctr">
                <a:solidFill>
                  <a:schemeClr val="bg1">
                    <a:lumMod val="50000"/>
                  </a:schemeClr>
                </a:solidFill>
                <a:round/>
                <a:headEnd/>
                <a:tailEnd/>
              </a:ln>
              <a:effectLst/>
            </p:spPr>
            <p:txBody>
              <a:bodyPr lIns="82124" tIns="41061" rIns="82124" bIns="41061" anchor="ctr">
                <a:spAutoFit/>
              </a:bodyPr>
              <a:lstStyle/>
              <a:p>
                <a:pPr algn="ctr" eaLnBrk="0" fontAlgn="auto" hangingPunct="0">
                  <a:lnSpc>
                    <a:spcPct val="90000"/>
                  </a:lnSpc>
                  <a:spcBef>
                    <a:spcPts val="0"/>
                  </a:spcBef>
                  <a:spcAft>
                    <a:spcPts val="0"/>
                  </a:spcAft>
                  <a:defRPr/>
                </a:pPr>
                <a:endParaRPr lang="en-US" dirty="0">
                  <a:solidFill>
                    <a:prstClr val="black"/>
                  </a:solidFill>
                  <a:latin typeface="Calibri"/>
                  <a:ea typeface="+mn-ea"/>
                  <a:cs typeface="+mn-cs"/>
                </a:endParaRPr>
              </a:p>
            </p:txBody>
          </p:sp>
          <p:sp>
            <p:nvSpPr>
              <p:cNvPr id="56" name="AutoShape 4"/>
              <p:cNvSpPr>
                <a:spLocks noChangeArrowheads="1"/>
              </p:cNvSpPr>
              <p:nvPr/>
            </p:nvSpPr>
            <p:spPr bwMode="auto">
              <a:xfrm flipV="1">
                <a:off x="3553969" y="1911158"/>
                <a:ext cx="1964342" cy="18078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7 h 21600"/>
                  <a:gd name="T26" fmla="*/ 18436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54" y="10800"/>
                    </a:moveTo>
                    <a:cubicBezTo>
                      <a:pt x="1854" y="15741"/>
                      <a:pt x="5859" y="19746"/>
                      <a:pt x="10800" y="19746"/>
                    </a:cubicBezTo>
                    <a:cubicBezTo>
                      <a:pt x="15741" y="19746"/>
                      <a:pt x="19746" y="15741"/>
                      <a:pt x="19746" y="10800"/>
                    </a:cubicBezTo>
                    <a:cubicBezTo>
                      <a:pt x="19746" y="5859"/>
                      <a:pt x="15741" y="1854"/>
                      <a:pt x="10800" y="1854"/>
                    </a:cubicBezTo>
                    <a:cubicBezTo>
                      <a:pt x="5859" y="1854"/>
                      <a:pt x="1854" y="5859"/>
                      <a:pt x="1854" y="10800"/>
                    </a:cubicBezTo>
                    <a:close/>
                  </a:path>
                </a:pathLst>
              </a:custGeom>
              <a:gradFill rotWithShape="1">
                <a:gsLst>
                  <a:gs pos="0">
                    <a:srgbClr val="888888">
                      <a:alpha val="20000"/>
                    </a:srgbClr>
                  </a:gs>
                  <a:gs pos="100000">
                    <a:srgbClr val="969696"/>
                  </a:gs>
                </a:gsLst>
                <a:lin ang="5400000" scaled="1"/>
              </a:gradFill>
              <a:ln w="19050" algn="ctr">
                <a:noFill/>
                <a:round/>
                <a:headEnd/>
                <a:tailEnd/>
              </a:ln>
            </p:spPr>
            <p:txBody>
              <a:bodyPr lIns="82124" tIns="41061" rIns="82124" bIns="41061" anchor="ctr">
                <a:spAutoFit/>
              </a:bodyPr>
              <a:lstStyle/>
              <a:p>
                <a:pPr algn="ctr" eaLnBrk="0" fontAlgn="auto" hangingPunct="0">
                  <a:lnSpc>
                    <a:spcPct val="90000"/>
                  </a:lnSpc>
                  <a:spcBef>
                    <a:spcPts val="0"/>
                  </a:spcBef>
                  <a:spcAft>
                    <a:spcPts val="0"/>
                  </a:spcAft>
                </a:pPr>
                <a:endParaRPr lang="en-US" dirty="0">
                  <a:solidFill>
                    <a:prstClr val="black"/>
                  </a:solidFill>
                  <a:latin typeface="Calibri"/>
                  <a:ea typeface="+mn-ea"/>
                  <a:cs typeface="+mn-cs"/>
                </a:endParaRPr>
              </a:p>
            </p:txBody>
          </p:sp>
          <p:sp>
            <p:nvSpPr>
              <p:cNvPr id="57" name="TextBox 56"/>
              <p:cNvSpPr txBox="1"/>
              <p:nvPr/>
            </p:nvSpPr>
            <p:spPr>
              <a:xfrm>
                <a:off x="3814395" y="2888050"/>
                <a:ext cx="1443490" cy="452854"/>
              </a:xfrm>
              <a:prstGeom prst="rect">
                <a:avLst/>
              </a:prstGeom>
              <a:noFill/>
            </p:spPr>
            <p:txBody>
              <a:bodyPr wrap="square" rtlCol="0">
                <a:spAutoFit/>
              </a:bodyPr>
              <a:lstStyle/>
              <a:p>
                <a:pPr algn="ctr" fontAlgn="auto">
                  <a:spcBef>
                    <a:spcPts val="0"/>
                  </a:spcBef>
                  <a:spcAft>
                    <a:spcPts val="0"/>
                  </a:spcAft>
                </a:pPr>
                <a:r>
                  <a:rPr lang="en-US" sz="600" b="1" dirty="0" smtClean="0">
                    <a:solidFill>
                      <a:srgbClr val="000000"/>
                    </a:solidFill>
                    <a:latin typeface="Calibri"/>
                    <a:ea typeface="+mn-ea"/>
                    <a:cs typeface="+mn-cs"/>
                  </a:rPr>
                  <a:t>Cisco VTS</a:t>
                </a:r>
                <a:endParaRPr lang="en-US" sz="600" b="1" dirty="0">
                  <a:solidFill>
                    <a:srgbClr val="000000"/>
                  </a:solidFill>
                  <a:latin typeface="Calibri"/>
                  <a:ea typeface="+mn-ea"/>
                  <a:cs typeface="+mn-cs"/>
                </a:endParaRPr>
              </a:p>
            </p:txBody>
          </p:sp>
        </p:grpSp>
        <p:pic>
          <p:nvPicPr>
            <p:cNvPr id="5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37297" y="507355"/>
              <a:ext cx="432653" cy="43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 name="TextBox 60"/>
          <p:cNvSpPr txBox="1"/>
          <p:nvPr/>
        </p:nvSpPr>
        <p:spPr>
          <a:xfrm>
            <a:off x="6388100" y="1066800"/>
            <a:ext cx="2755900" cy="646331"/>
          </a:xfrm>
          <a:prstGeom prst="rect">
            <a:avLst/>
          </a:prstGeom>
          <a:noFill/>
        </p:spPr>
        <p:txBody>
          <a:bodyPr wrap="square" rtlCol="0">
            <a:spAutoFit/>
          </a:bodyPr>
          <a:lstStyle/>
          <a:p>
            <a:pPr marL="285750" indent="-285750">
              <a:buFont typeface="Wingdings" charset="2"/>
              <a:buChar char="ü"/>
            </a:pPr>
            <a:r>
              <a:rPr lang="en-US" dirty="0" smtClean="0"/>
              <a:t>IPV4 underlay</a:t>
            </a:r>
          </a:p>
          <a:p>
            <a:pPr marL="285750" indent="-285750">
              <a:buFont typeface="Wingdings" charset="2"/>
              <a:buChar char="ü"/>
            </a:pPr>
            <a:r>
              <a:rPr lang="en-US" dirty="0" smtClean="0"/>
              <a:t>Dual stack support</a:t>
            </a:r>
          </a:p>
        </p:txBody>
      </p:sp>
      <p:sp>
        <p:nvSpPr>
          <p:cNvPr id="62" name="Rectangle 61"/>
          <p:cNvSpPr/>
          <p:nvPr/>
        </p:nvSpPr>
        <p:spPr>
          <a:xfrm>
            <a:off x="2460391" y="3678014"/>
            <a:ext cx="1120820" cy="1077218"/>
          </a:xfrm>
          <a:prstGeom prst="rect">
            <a:avLst/>
          </a:prstGeom>
          <a:noFill/>
        </p:spPr>
        <p:txBody>
          <a:bodyPr wrap="none" lIns="91440" tIns="45720" rIns="91440" bIns="45720">
            <a:spAutoFit/>
          </a:bodyPr>
          <a:lstStyle/>
          <a:p>
            <a:pPr algn="ctr"/>
            <a:r>
              <a:rPr lang="en-US" sz="3200" dirty="0" smtClean="0">
                <a:ln w="0"/>
                <a:solidFill>
                  <a:srgbClr val="0000FF"/>
                </a:solidFill>
                <a:effectLst>
                  <a:outerShdw blurRad="38100" dist="19050" dir="2700000" algn="tl" rotWithShape="0">
                    <a:schemeClr val="dk1">
                      <a:alpha val="40000"/>
                    </a:schemeClr>
                  </a:outerShdw>
                </a:effectLst>
              </a:rPr>
              <a:t>IPv4/</a:t>
            </a:r>
          </a:p>
          <a:p>
            <a:pPr algn="ctr"/>
            <a:r>
              <a:rPr lang="en-US" sz="3200" dirty="0" smtClean="0">
                <a:ln w="0"/>
                <a:solidFill>
                  <a:srgbClr val="0000FF"/>
                </a:solidFill>
                <a:effectLst>
                  <a:outerShdw blurRad="38100" dist="19050" dir="2700000" algn="tl" rotWithShape="0">
                    <a:schemeClr val="dk1">
                      <a:alpha val="40000"/>
                    </a:schemeClr>
                  </a:outerShdw>
                </a:effectLst>
              </a:rPr>
              <a:t>IPv6</a:t>
            </a:r>
            <a:endParaRPr lang="en-US" sz="3200" b="0" cap="none" spc="0" dirty="0">
              <a:ln w="0"/>
              <a:solidFill>
                <a:srgbClr val="0000FF"/>
              </a:solidFill>
              <a:effectLst>
                <a:outerShdw blurRad="38100" dist="19050" dir="2700000" algn="tl" rotWithShape="0">
                  <a:schemeClr val="dk1">
                    <a:alpha val="40000"/>
                  </a:schemeClr>
                </a:outerShdw>
              </a:effectLst>
            </a:endParaRPr>
          </a:p>
        </p:txBody>
      </p:sp>
      <p:sp>
        <p:nvSpPr>
          <p:cNvPr id="63" name="Rectangle 62"/>
          <p:cNvSpPr/>
          <p:nvPr/>
        </p:nvSpPr>
        <p:spPr>
          <a:xfrm>
            <a:off x="4708291" y="3678014"/>
            <a:ext cx="1120820" cy="1077218"/>
          </a:xfrm>
          <a:prstGeom prst="rect">
            <a:avLst/>
          </a:prstGeom>
          <a:noFill/>
        </p:spPr>
        <p:txBody>
          <a:bodyPr wrap="none" lIns="91440" tIns="45720" rIns="91440" bIns="45720">
            <a:spAutoFit/>
          </a:bodyPr>
          <a:lstStyle/>
          <a:p>
            <a:pPr algn="ctr"/>
            <a:r>
              <a:rPr lang="en-US" sz="3200" dirty="0" smtClean="0">
                <a:ln w="0"/>
                <a:solidFill>
                  <a:srgbClr val="0000FF"/>
                </a:solidFill>
                <a:effectLst>
                  <a:outerShdw blurRad="38100" dist="19050" dir="2700000" algn="tl" rotWithShape="0">
                    <a:schemeClr val="dk1">
                      <a:alpha val="40000"/>
                    </a:schemeClr>
                  </a:outerShdw>
                </a:effectLst>
              </a:rPr>
              <a:t>IPv4/</a:t>
            </a:r>
          </a:p>
          <a:p>
            <a:pPr algn="ctr"/>
            <a:r>
              <a:rPr lang="en-US" sz="3200" dirty="0" smtClean="0">
                <a:ln w="0"/>
                <a:solidFill>
                  <a:srgbClr val="0000FF"/>
                </a:solidFill>
                <a:effectLst>
                  <a:outerShdw blurRad="38100" dist="19050" dir="2700000" algn="tl" rotWithShape="0">
                    <a:schemeClr val="dk1">
                      <a:alpha val="40000"/>
                    </a:schemeClr>
                  </a:outerShdw>
                </a:effectLst>
              </a:rPr>
              <a:t>IPv6</a:t>
            </a:r>
            <a:endParaRPr lang="en-US" sz="3200" b="0" cap="none" spc="0" dirty="0">
              <a:ln w="0"/>
              <a:solidFill>
                <a:srgbClr val="0000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9814527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056" name="think-cell Slide" r:id="rId5" imgW="476" imgH="357" progId="TCLayout.ActiveDocument.1">
                  <p:embed/>
                </p:oleObj>
              </mc:Choice>
              <mc:Fallback>
                <p:oleObj name="think-cell Slide" r:id="rId5" imgW="476" imgH="357"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 name="Picture 54" descr="AS44830.jpg"/>
          <p:cNvPicPr>
            <a:picLocks noChangeAspect="1"/>
          </p:cNvPicPr>
          <p:nvPr/>
        </p:nvPicPr>
        <p:blipFill>
          <a:blip r:embed="rId7" cstate="email">
            <a:extLst>
              <a:ext uri="{28A0092B-C50C-407E-A947-70E740481C1C}">
                <a14:useLocalDpi xmlns:a14="http://schemas.microsoft.com/office/drawing/2010/main"/>
              </a:ext>
            </a:extLst>
          </a:blip>
          <a:srcRect b="-172"/>
          <a:stretch>
            <a:fillRect/>
          </a:stretch>
        </p:blipFill>
        <p:spPr>
          <a:xfrm>
            <a:off x="274638" y="1079500"/>
            <a:ext cx="3074316" cy="3630283"/>
          </a:xfrm>
          <a:prstGeom prst="rect">
            <a:avLst/>
          </a:prstGeom>
          <a:noFill/>
          <a:ln>
            <a:noFill/>
          </a:ln>
        </p:spPr>
      </p:pic>
      <p:sp>
        <p:nvSpPr>
          <p:cNvPr id="5" name="Title 4"/>
          <p:cNvSpPr>
            <a:spLocks noGrp="1"/>
          </p:cNvSpPr>
          <p:nvPr>
            <p:ph type="title"/>
          </p:nvPr>
        </p:nvSpPr>
        <p:spPr/>
        <p:txBody>
          <a:bodyPr/>
          <a:lstStyle/>
          <a:p>
            <a:r>
              <a:rPr lang="en-US" dirty="0" smtClean="0"/>
              <a:t>Agenda</a:t>
            </a:r>
            <a:endParaRPr lang="en-US" dirty="0"/>
          </a:p>
        </p:txBody>
      </p:sp>
      <p:grpSp>
        <p:nvGrpSpPr>
          <p:cNvPr id="58" name="Group 57"/>
          <p:cNvGrpSpPr/>
          <p:nvPr/>
        </p:nvGrpSpPr>
        <p:grpSpPr>
          <a:xfrm>
            <a:off x="2587937" y="1077913"/>
            <a:ext cx="761019" cy="3631869"/>
            <a:chOff x="2587937" y="1065905"/>
            <a:chExt cx="999220" cy="3643878"/>
          </a:xfrm>
        </p:grpSpPr>
        <p:cxnSp>
          <p:nvCxnSpPr>
            <p:cNvPr id="8" name="Straight Connector 7"/>
            <p:cNvCxnSpPr/>
            <p:nvPr/>
          </p:nvCxnSpPr>
          <p:spPr>
            <a:xfrm flipH="1" flipV="1">
              <a:off x="2587937" y="1065905"/>
              <a:ext cx="999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587937" y="1671063"/>
              <a:ext cx="999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587937" y="2276221"/>
              <a:ext cx="999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587937" y="2881380"/>
              <a:ext cx="999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587937" y="3486538"/>
              <a:ext cx="999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587937" y="4091696"/>
              <a:ext cx="999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587937" y="4709783"/>
              <a:ext cx="999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3348954" y="2281650"/>
            <a:ext cx="5518821" cy="61299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smtClean="0">
                <a:latin typeface="+mj-lt"/>
              </a:rPr>
              <a:t>VTS </a:t>
            </a:r>
            <a:r>
              <a:rPr lang="en-US" sz="1600" dirty="0" smtClean="0">
                <a:latin typeface="+mj-lt"/>
              </a:rPr>
              <a:t>Key Features</a:t>
            </a:r>
            <a:endParaRPr lang="en-US" sz="1600" dirty="0" smtClean="0">
              <a:latin typeface="+mj-lt"/>
            </a:endParaRPr>
          </a:p>
        </p:txBody>
      </p:sp>
      <p:sp>
        <p:nvSpPr>
          <p:cNvPr id="31" name="Rectangle 30"/>
          <p:cNvSpPr/>
          <p:nvPr/>
        </p:nvSpPr>
        <p:spPr>
          <a:xfrm>
            <a:off x="3348954" y="1680575"/>
            <a:ext cx="5518821" cy="61299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smtClean="0">
                <a:latin typeface="+mj-lt"/>
              </a:rPr>
              <a:t>Flexible Overlays with VTS</a:t>
            </a:r>
          </a:p>
        </p:txBody>
      </p:sp>
      <p:sp>
        <p:nvSpPr>
          <p:cNvPr id="29" name="Rectangle 28"/>
          <p:cNvSpPr/>
          <p:nvPr/>
        </p:nvSpPr>
        <p:spPr>
          <a:xfrm>
            <a:off x="3348955" y="1079500"/>
            <a:ext cx="5518820" cy="61299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smtClean="0">
                <a:latin typeface="+mj-lt"/>
              </a:rPr>
              <a:t>Introduction to orchestration and virtualization</a:t>
            </a:r>
          </a:p>
        </p:txBody>
      </p:sp>
      <p:sp>
        <p:nvSpPr>
          <p:cNvPr id="27" name="Rectangle 26"/>
          <p:cNvSpPr/>
          <p:nvPr/>
        </p:nvSpPr>
        <p:spPr>
          <a:xfrm>
            <a:off x="3348954" y="2882725"/>
            <a:ext cx="5518821" cy="612992"/>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smtClean="0"/>
              <a:t>VTS Demo	</a:t>
            </a:r>
            <a:endParaRPr lang="en-US" sz="1600" dirty="0"/>
          </a:p>
        </p:txBody>
      </p:sp>
      <p:sp>
        <p:nvSpPr>
          <p:cNvPr id="25" name="Rectangle 24"/>
          <p:cNvSpPr/>
          <p:nvPr/>
        </p:nvSpPr>
        <p:spPr>
          <a:xfrm>
            <a:off x="3348955" y="3483799"/>
            <a:ext cx="5518820" cy="612992"/>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smtClean="0"/>
              <a:t>Cisco Differentiation</a:t>
            </a:r>
            <a:endParaRPr lang="en-US" sz="1600" dirty="0"/>
          </a:p>
        </p:txBody>
      </p:sp>
      <p:sp>
        <p:nvSpPr>
          <p:cNvPr id="51" name="Rectangle 50"/>
          <p:cNvSpPr/>
          <p:nvPr/>
        </p:nvSpPr>
        <p:spPr>
          <a:xfrm>
            <a:off x="3348956" y="4096790"/>
            <a:ext cx="5518819" cy="612992"/>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600" dirty="0" smtClean="0">
                <a:latin typeface="+mj-lt"/>
              </a:rPr>
              <a:t>Questions?</a:t>
            </a:r>
            <a:endParaRPr lang="en-US" sz="1600" dirty="0" smtClean="0">
              <a:latin typeface="+mj-lt"/>
            </a:endParaRPr>
          </a:p>
        </p:txBody>
      </p:sp>
      <p:sp>
        <p:nvSpPr>
          <p:cNvPr id="56" name="Freeform 22"/>
          <p:cNvSpPr>
            <a:spLocks noEditPoints="1"/>
          </p:cNvSpPr>
          <p:nvPr/>
        </p:nvSpPr>
        <p:spPr bwMode="auto">
          <a:xfrm>
            <a:off x="2812692" y="1210881"/>
            <a:ext cx="311508" cy="311508"/>
          </a:xfrm>
          <a:custGeom>
            <a:avLst/>
            <a:gdLst>
              <a:gd name="T0" fmla="*/ 510 w 545"/>
              <a:gd name="T1" fmla="*/ 145 h 643"/>
              <a:gd name="T2" fmla="*/ 545 w 545"/>
              <a:gd name="T3" fmla="*/ 35 h 643"/>
              <a:gd name="T4" fmla="*/ 35 w 545"/>
              <a:gd name="T5" fmla="*/ 0 h 643"/>
              <a:gd name="T6" fmla="*/ 0 w 545"/>
              <a:gd name="T7" fmla="*/ 109 h 643"/>
              <a:gd name="T8" fmla="*/ 238 w 545"/>
              <a:gd name="T9" fmla="*/ 145 h 643"/>
              <a:gd name="T10" fmla="*/ 35 w 545"/>
              <a:gd name="T11" fmla="*/ 162 h 643"/>
              <a:gd name="T12" fmla="*/ 0 w 545"/>
              <a:gd name="T13" fmla="*/ 272 h 643"/>
              <a:gd name="T14" fmla="*/ 238 w 545"/>
              <a:gd name="T15" fmla="*/ 307 h 643"/>
              <a:gd name="T16" fmla="*/ 35 w 545"/>
              <a:gd name="T17" fmla="*/ 324 h 643"/>
              <a:gd name="T18" fmla="*/ 0 w 545"/>
              <a:gd name="T19" fmla="*/ 434 h 643"/>
              <a:gd name="T20" fmla="*/ 238 w 545"/>
              <a:gd name="T21" fmla="*/ 469 h 643"/>
              <a:gd name="T22" fmla="*/ 203 w 545"/>
              <a:gd name="T23" fmla="*/ 537 h 643"/>
              <a:gd name="T24" fmla="*/ 0 w 545"/>
              <a:gd name="T25" fmla="*/ 553 h 643"/>
              <a:gd name="T26" fmla="*/ 16 w 545"/>
              <a:gd name="T27" fmla="*/ 607 h 643"/>
              <a:gd name="T28" fmla="*/ 265 w 545"/>
              <a:gd name="T29" fmla="*/ 643 h 643"/>
              <a:gd name="T30" fmla="*/ 529 w 545"/>
              <a:gd name="T31" fmla="*/ 607 h 643"/>
              <a:gd name="T32" fmla="*/ 545 w 545"/>
              <a:gd name="T33" fmla="*/ 553 h 643"/>
              <a:gd name="T34" fmla="*/ 326 w 545"/>
              <a:gd name="T35" fmla="*/ 537 h 643"/>
              <a:gd name="T36" fmla="*/ 294 w 545"/>
              <a:gd name="T37" fmla="*/ 469 h 643"/>
              <a:gd name="T38" fmla="*/ 545 w 545"/>
              <a:gd name="T39" fmla="*/ 434 h 643"/>
              <a:gd name="T40" fmla="*/ 510 w 545"/>
              <a:gd name="T41" fmla="*/ 324 h 643"/>
              <a:gd name="T42" fmla="*/ 294 w 545"/>
              <a:gd name="T43" fmla="*/ 307 h 643"/>
              <a:gd name="T44" fmla="*/ 545 w 545"/>
              <a:gd name="T45" fmla="*/ 272 h 643"/>
              <a:gd name="T46" fmla="*/ 510 w 545"/>
              <a:gd name="T47" fmla="*/ 162 h 643"/>
              <a:gd name="T48" fmla="*/ 294 w 545"/>
              <a:gd name="T49" fmla="*/ 145 h 643"/>
              <a:gd name="T50" fmla="*/ 513 w 545"/>
              <a:gd name="T51" fmla="*/ 35 h 643"/>
              <a:gd name="T52" fmla="*/ 510 w 545"/>
              <a:gd name="T53" fmla="*/ 113 h 643"/>
              <a:gd name="T54" fmla="*/ 431 w 545"/>
              <a:gd name="T55" fmla="*/ 32 h 643"/>
              <a:gd name="T56" fmla="*/ 513 w 545"/>
              <a:gd name="T57" fmla="*/ 35 h 643"/>
              <a:gd name="T58" fmla="*/ 513 w 545"/>
              <a:gd name="T59" fmla="*/ 434 h 643"/>
              <a:gd name="T60" fmla="*/ 431 w 545"/>
              <a:gd name="T61" fmla="*/ 437 h 643"/>
              <a:gd name="T62" fmla="*/ 510 w 545"/>
              <a:gd name="T63" fmla="*/ 356 h 643"/>
              <a:gd name="T64" fmla="*/ 513 w 545"/>
              <a:gd name="T65" fmla="*/ 197 h 643"/>
              <a:gd name="T66" fmla="*/ 510 w 545"/>
              <a:gd name="T67" fmla="*/ 275 h 643"/>
              <a:gd name="T68" fmla="*/ 431 w 545"/>
              <a:gd name="T69" fmla="*/ 194 h 643"/>
              <a:gd name="T70" fmla="*/ 513 w 545"/>
              <a:gd name="T71" fmla="*/ 197 h 643"/>
              <a:gd name="T72" fmla="*/ 513 w 545"/>
              <a:gd name="T73" fmla="*/ 19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643">
                <a:moveTo>
                  <a:pt x="415" y="145"/>
                </a:moveTo>
                <a:cubicBezTo>
                  <a:pt x="510" y="145"/>
                  <a:pt x="510" y="145"/>
                  <a:pt x="510" y="145"/>
                </a:cubicBezTo>
                <a:cubicBezTo>
                  <a:pt x="529" y="145"/>
                  <a:pt x="545" y="129"/>
                  <a:pt x="545" y="109"/>
                </a:cubicBezTo>
                <a:cubicBezTo>
                  <a:pt x="545" y="35"/>
                  <a:pt x="545" y="35"/>
                  <a:pt x="545" y="35"/>
                </a:cubicBezTo>
                <a:cubicBezTo>
                  <a:pt x="545" y="16"/>
                  <a:pt x="529" y="0"/>
                  <a:pt x="510" y="0"/>
                </a:cubicBezTo>
                <a:cubicBezTo>
                  <a:pt x="35" y="0"/>
                  <a:pt x="35" y="0"/>
                  <a:pt x="35" y="0"/>
                </a:cubicBezTo>
                <a:cubicBezTo>
                  <a:pt x="16" y="0"/>
                  <a:pt x="0" y="16"/>
                  <a:pt x="0" y="35"/>
                </a:cubicBezTo>
                <a:cubicBezTo>
                  <a:pt x="0" y="109"/>
                  <a:pt x="0" y="109"/>
                  <a:pt x="0" y="109"/>
                </a:cubicBezTo>
                <a:cubicBezTo>
                  <a:pt x="0" y="129"/>
                  <a:pt x="16" y="145"/>
                  <a:pt x="35" y="145"/>
                </a:cubicBezTo>
                <a:cubicBezTo>
                  <a:pt x="238" y="145"/>
                  <a:pt x="238" y="145"/>
                  <a:pt x="238" y="145"/>
                </a:cubicBezTo>
                <a:cubicBezTo>
                  <a:pt x="238" y="162"/>
                  <a:pt x="238" y="162"/>
                  <a:pt x="238" y="162"/>
                </a:cubicBezTo>
                <a:cubicBezTo>
                  <a:pt x="35" y="162"/>
                  <a:pt x="35" y="162"/>
                  <a:pt x="35" y="162"/>
                </a:cubicBezTo>
                <a:cubicBezTo>
                  <a:pt x="16" y="162"/>
                  <a:pt x="0" y="178"/>
                  <a:pt x="0" y="197"/>
                </a:cubicBezTo>
                <a:cubicBezTo>
                  <a:pt x="0" y="272"/>
                  <a:pt x="0" y="272"/>
                  <a:pt x="0" y="272"/>
                </a:cubicBezTo>
                <a:cubicBezTo>
                  <a:pt x="0" y="291"/>
                  <a:pt x="16" y="307"/>
                  <a:pt x="35" y="307"/>
                </a:cubicBezTo>
                <a:cubicBezTo>
                  <a:pt x="238" y="307"/>
                  <a:pt x="238" y="307"/>
                  <a:pt x="238" y="307"/>
                </a:cubicBezTo>
                <a:cubicBezTo>
                  <a:pt x="238" y="324"/>
                  <a:pt x="238" y="324"/>
                  <a:pt x="238" y="324"/>
                </a:cubicBezTo>
                <a:cubicBezTo>
                  <a:pt x="35" y="324"/>
                  <a:pt x="35" y="324"/>
                  <a:pt x="35" y="324"/>
                </a:cubicBezTo>
                <a:cubicBezTo>
                  <a:pt x="16" y="324"/>
                  <a:pt x="0" y="340"/>
                  <a:pt x="0" y="359"/>
                </a:cubicBezTo>
                <a:cubicBezTo>
                  <a:pt x="0" y="434"/>
                  <a:pt x="0" y="434"/>
                  <a:pt x="0" y="434"/>
                </a:cubicBezTo>
                <a:cubicBezTo>
                  <a:pt x="0" y="453"/>
                  <a:pt x="16" y="469"/>
                  <a:pt x="35" y="469"/>
                </a:cubicBezTo>
                <a:cubicBezTo>
                  <a:pt x="238" y="469"/>
                  <a:pt x="238" y="469"/>
                  <a:pt x="238" y="469"/>
                </a:cubicBezTo>
                <a:cubicBezTo>
                  <a:pt x="238" y="506"/>
                  <a:pt x="238" y="506"/>
                  <a:pt x="238" y="506"/>
                </a:cubicBezTo>
                <a:cubicBezTo>
                  <a:pt x="223" y="513"/>
                  <a:pt x="211" y="523"/>
                  <a:pt x="203" y="537"/>
                </a:cubicBezTo>
                <a:cubicBezTo>
                  <a:pt x="16" y="537"/>
                  <a:pt x="16" y="537"/>
                  <a:pt x="16" y="537"/>
                </a:cubicBezTo>
                <a:cubicBezTo>
                  <a:pt x="7" y="537"/>
                  <a:pt x="0" y="544"/>
                  <a:pt x="0" y="553"/>
                </a:cubicBezTo>
                <a:cubicBezTo>
                  <a:pt x="0" y="591"/>
                  <a:pt x="0" y="591"/>
                  <a:pt x="0" y="591"/>
                </a:cubicBezTo>
                <a:cubicBezTo>
                  <a:pt x="0" y="600"/>
                  <a:pt x="7" y="607"/>
                  <a:pt x="16" y="607"/>
                </a:cubicBezTo>
                <a:cubicBezTo>
                  <a:pt x="203" y="607"/>
                  <a:pt x="203" y="607"/>
                  <a:pt x="203" y="607"/>
                </a:cubicBezTo>
                <a:cubicBezTo>
                  <a:pt x="215" y="629"/>
                  <a:pt x="238" y="643"/>
                  <a:pt x="265" y="643"/>
                </a:cubicBezTo>
                <a:cubicBezTo>
                  <a:pt x="291" y="643"/>
                  <a:pt x="314" y="629"/>
                  <a:pt x="326" y="607"/>
                </a:cubicBezTo>
                <a:cubicBezTo>
                  <a:pt x="529" y="607"/>
                  <a:pt x="529" y="607"/>
                  <a:pt x="529" y="607"/>
                </a:cubicBezTo>
                <a:cubicBezTo>
                  <a:pt x="538" y="607"/>
                  <a:pt x="545" y="600"/>
                  <a:pt x="545" y="591"/>
                </a:cubicBezTo>
                <a:cubicBezTo>
                  <a:pt x="545" y="553"/>
                  <a:pt x="545" y="553"/>
                  <a:pt x="545" y="553"/>
                </a:cubicBezTo>
                <a:cubicBezTo>
                  <a:pt x="545" y="544"/>
                  <a:pt x="538" y="537"/>
                  <a:pt x="529" y="537"/>
                </a:cubicBezTo>
                <a:cubicBezTo>
                  <a:pt x="326" y="537"/>
                  <a:pt x="326" y="537"/>
                  <a:pt x="326" y="537"/>
                </a:cubicBezTo>
                <a:cubicBezTo>
                  <a:pt x="319" y="524"/>
                  <a:pt x="307" y="514"/>
                  <a:pt x="294" y="507"/>
                </a:cubicBezTo>
                <a:cubicBezTo>
                  <a:pt x="294" y="469"/>
                  <a:pt x="294" y="469"/>
                  <a:pt x="294" y="469"/>
                </a:cubicBezTo>
                <a:cubicBezTo>
                  <a:pt x="510" y="469"/>
                  <a:pt x="510" y="469"/>
                  <a:pt x="510" y="469"/>
                </a:cubicBezTo>
                <a:cubicBezTo>
                  <a:pt x="529" y="469"/>
                  <a:pt x="545" y="453"/>
                  <a:pt x="545" y="434"/>
                </a:cubicBezTo>
                <a:cubicBezTo>
                  <a:pt x="545" y="359"/>
                  <a:pt x="545" y="359"/>
                  <a:pt x="545" y="359"/>
                </a:cubicBezTo>
                <a:cubicBezTo>
                  <a:pt x="545" y="340"/>
                  <a:pt x="529" y="324"/>
                  <a:pt x="510" y="324"/>
                </a:cubicBezTo>
                <a:cubicBezTo>
                  <a:pt x="294" y="324"/>
                  <a:pt x="294" y="324"/>
                  <a:pt x="294" y="324"/>
                </a:cubicBezTo>
                <a:cubicBezTo>
                  <a:pt x="294" y="307"/>
                  <a:pt x="294" y="307"/>
                  <a:pt x="294" y="307"/>
                </a:cubicBezTo>
                <a:cubicBezTo>
                  <a:pt x="510" y="307"/>
                  <a:pt x="510" y="307"/>
                  <a:pt x="510" y="307"/>
                </a:cubicBezTo>
                <a:cubicBezTo>
                  <a:pt x="529" y="307"/>
                  <a:pt x="545" y="291"/>
                  <a:pt x="545" y="272"/>
                </a:cubicBezTo>
                <a:cubicBezTo>
                  <a:pt x="545" y="197"/>
                  <a:pt x="545" y="197"/>
                  <a:pt x="545" y="197"/>
                </a:cubicBezTo>
                <a:cubicBezTo>
                  <a:pt x="545" y="178"/>
                  <a:pt x="529" y="162"/>
                  <a:pt x="510" y="162"/>
                </a:cubicBezTo>
                <a:cubicBezTo>
                  <a:pt x="294" y="162"/>
                  <a:pt x="294" y="162"/>
                  <a:pt x="294" y="162"/>
                </a:cubicBezTo>
                <a:cubicBezTo>
                  <a:pt x="294" y="145"/>
                  <a:pt x="294" y="145"/>
                  <a:pt x="294" y="145"/>
                </a:cubicBezTo>
                <a:lnTo>
                  <a:pt x="415" y="145"/>
                </a:lnTo>
                <a:close/>
                <a:moveTo>
                  <a:pt x="513" y="35"/>
                </a:moveTo>
                <a:cubicBezTo>
                  <a:pt x="513" y="109"/>
                  <a:pt x="513" y="109"/>
                  <a:pt x="513" y="109"/>
                </a:cubicBezTo>
                <a:cubicBezTo>
                  <a:pt x="513" y="111"/>
                  <a:pt x="512" y="113"/>
                  <a:pt x="510" y="113"/>
                </a:cubicBezTo>
                <a:cubicBezTo>
                  <a:pt x="431" y="113"/>
                  <a:pt x="431" y="113"/>
                  <a:pt x="431" y="113"/>
                </a:cubicBezTo>
                <a:cubicBezTo>
                  <a:pt x="431" y="32"/>
                  <a:pt x="431" y="32"/>
                  <a:pt x="431" y="32"/>
                </a:cubicBezTo>
                <a:cubicBezTo>
                  <a:pt x="510" y="32"/>
                  <a:pt x="510" y="32"/>
                  <a:pt x="510" y="32"/>
                </a:cubicBezTo>
                <a:cubicBezTo>
                  <a:pt x="512" y="32"/>
                  <a:pt x="513" y="33"/>
                  <a:pt x="513" y="35"/>
                </a:cubicBezTo>
                <a:close/>
                <a:moveTo>
                  <a:pt x="513" y="359"/>
                </a:moveTo>
                <a:cubicBezTo>
                  <a:pt x="513" y="434"/>
                  <a:pt x="513" y="434"/>
                  <a:pt x="513" y="434"/>
                </a:cubicBezTo>
                <a:cubicBezTo>
                  <a:pt x="513" y="435"/>
                  <a:pt x="512" y="437"/>
                  <a:pt x="510" y="437"/>
                </a:cubicBezTo>
                <a:cubicBezTo>
                  <a:pt x="431" y="437"/>
                  <a:pt x="431" y="437"/>
                  <a:pt x="431" y="437"/>
                </a:cubicBezTo>
                <a:cubicBezTo>
                  <a:pt x="431" y="356"/>
                  <a:pt x="431" y="356"/>
                  <a:pt x="431" y="356"/>
                </a:cubicBezTo>
                <a:cubicBezTo>
                  <a:pt x="510" y="356"/>
                  <a:pt x="510" y="356"/>
                  <a:pt x="510" y="356"/>
                </a:cubicBezTo>
                <a:cubicBezTo>
                  <a:pt x="512" y="356"/>
                  <a:pt x="513" y="358"/>
                  <a:pt x="513" y="359"/>
                </a:cubicBezTo>
                <a:close/>
                <a:moveTo>
                  <a:pt x="513" y="197"/>
                </a:moveTo>
                <a:cubicBezTo>
                  <a:pt x="513" y="272"/>
                  <a:pt x="513" y="272"/>
                  <a:pt x="513" y="272"/>
                </a:cubicBezTo>
                <a:cubicBezTo>
                  <a:pt x="513" y="273"/>
                  <a:pt x="512" y="275"/>
                  <a:pt x="510" y="275"/>
                </a:cubicBezTo>
                <a:cubicBezTo>
                  <a:pt x="431" y="275"/>
                  <a:pt x="431" y="275"/>
                  <a:pt x="431" y="275"/>
                </a:cubicBezTo>
                <a:cubicBezTo>
                  <a:pt x="431" y="194"/>
                  <a:pt x="431" y="194"/>
                  <a:pt x="431" y="194"/>
                </a:cubicBezTo>
                <a:cubicBezTo>
                  <a:pt x="510" y="194"/>
                  <a:pt x="510" y="194"/>
                  <a:pt x="510" y="194"/>
                </a:cubicBezTo>
                <a:cubicBezTo>
                  <a:pt x="512" y="194"/>
                  <a:pt x="513" y="196"/>
                  <a:pt x="513" y="197"/>
                </a:cubicBezTo>
                <a:close/>
                <a:moveTo>
                  <a:pt x="513" y="197"/>
                </a:moveTo>
                <a:cubicBezTo>
                  <a:pt x="513" y="197"/>
                  <a:pt x="513" y="197"/>
                  <a:pt x="513" y="197"/>
                </a:cubicBezTo>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1600">
              <a:latin typeface="+mj-lt"/>
            </a:endParaRPr>
          </a:p>
        </p:txBody>
      </p:sp>
      <p:sp>
        <p:nvSpPr>
          <p:cNvPr id="53255" name="Freeform 7"/>
          <p:cNvSpPr>
            <a:spLocks noChangeAspect="1" noEditPoints="1"/>
          </p:cNvSpPr>
          <p:nvPr/>
        </p:nvSpPr>
        <p:spPr bwMode="auto">
          <a:xfrm>
            <a:off x="2789445" y="1816191"/>
            <a:ext cx="358002" cy="313030"/>
          </a:xfrm>
          <a:custGeom>
            <a:avLst/>
            <a:gdLst/>
            <a:ahLst/>
            <a:cxnLst>
              <a:cxn ang="0">
                <a:pos x="937" y="0"/>
              </a:cxn>
              <a:cxn ang="0">
                <a:pos x="87" y="0"/>
              </a:cxn>
              <a:cxn ang="0">
                <a:pos x="0" y="87"/>
              </a:cxn>
              <a:cxn ang="0">
                <a:pos x="0" y="612"/>
              </a:cxn>
              <a:cxn ang="0">
                <a:pos x="87" y="699"/>
              </a:cxn>
              <a:cxn ang="0">
                <a:pos x="428" y="699"/>
              </a:cxn>
              <a:cxn ang="0">
                <a:pos x="428" y="778"/>
              </a:cxn>
              <a:cxn ang="0">
                <a:pos x="359" y="778"/>
              </a:cxn>
              <a:cxn ang="0">
                <a:pos x="300" y="837"/>
              </a:cxn>
              <a:cxn ang="0">
                <a:pos x="359" y="896"/>
              </a:cxn>
              <a:cxn ang="0">
                <a:pos x="665" y="896"/>
              </a:cxn>
              <a:cxn ang="0">
                <a:pos x="724" y="837"/>
              </a:cxn>
              <a:cxn ang="0">
                <a:pos x="665" y="778"/>
              </a:cxn>
              <a:cxn ang="0">
                <a:pos x="596" y="778"/>
              </a:cxn>
              <a:cxn ang="0">
                <a:pos x="596" y="699"/>
              </a:cxn>
              <a:cxn ang="0">
                <a:pos x="937" y="699"/>
              </a:cxn>
              <a:cxn ang="0">
                <a:pos x="1024" y="612"/>
              </a:cxn>
              <a:cxn ang="0">
                <a:pos x="1024" y="87"/>
              </a:cxn>
              <a:cxn ang="0">
                <a:pos x="937" y="0"/>
              </a:cxn>
              <a:cxn ang="0">
                <a:pos x="923" y="598"/>
              </a:cxn>
              <a:cxn ang="0">
                <a:pos x="101" y="598"/>
              </a:cxn>
              <a:cxn ang="0">
                <a:pos x="101" y="101"/>
              </a:cxn>
              <a:cxn ang="0">
                <a:pos x="923" y="101"/>
              </a:cxn>
              <a:cxn ang="0">
                <a:pos x="923" y="598"/>
              </a:cxn>
              <a:cxn ang="0">
                <a:pos x="318" y="371"/>
              </a:cxn>
              <a:cxn ang="0">
                <a:pos x="405" y="443"/>
              </a:cxn>
              <a:cxn ang="0">
                <a:pos x="420" y="448"/>
              </a:cxn>
              <a:cxn ang="0">
                <a:pos x="437" y="440"/>
              </a:cxn>
              <a:cxn ang="0">
                <a:pos x="434" y="408"/>
              </a:cxn>
              <a:cxn ang="0">
                <a:pos x="368" y="353"/>
              </a:cxn>
              <a:cxn ang="0">
                <a:pos x="434" y="299"/>
              </a:cxn>
              <a:cxn ang="0">
                <a:pos x="437" y="267"/>
              </a:cxn>
              <a:cxn ang="0">
                <a:pos x="405" y="264"/>
              </a:cxn>
              <a:cxn ang="0">
                <a:pos x="318" y="336"/>
              </a:cxn>
              <a:cxn ang="0">
                <a:pos x="310" y="353"/>
              </a:cxn>
              <a:cxn ang="0">
                <a:pos x="318" y="371"/>
              </a:cxn>
              <a:cxn ang="0">
                <a:pos x="587" y="440"/>
              </a:cxn>
              <a:cxn ang="0">
                <a:pos x="604" y="448"/>
              </a:cxn>
              <a:cxn ang="0">
                <a:pos x="619" y="443"/>
              </a:cxn>
              <a:cxn ang="0">
                <a:pos x="706" y="371"/>
              </a:cxn>
              <a:cxn ang="0">
                <a:pos x="714" y="353"/>
              </a:cxn>
              <a:cxn ang="0">
                <a:pos x="706" y="336"/>
              </a:cxn>
              <a:cxn ang="0">
                <a:pos x="619" y="264"/>
              </a:cxn>
              <a:cxn ang="0">
                <a:pos x="587" y="267"/>
              </a:cxn>
              <a:cxn ang="0">
                <a:pos x="590" y="299"/>
              </a:cxn>
              <a:cxn ang="0">
                <a:pos x="656" y="353"/>
              </a:cxn>
              <a:cxn ang="0">
                <a:pos x="590" y="408"/>
              </a:cxn>
              <a:cxn ang="0">
                <a:pos x="587" y="440"/>
              </a:cxn>
              <a:cxn ang="0">
                <a:pos x="464" y="518"/>
              </a:cxn>
              <a:cxn ang="0">
                <a:pos x="471" y="519"/>
              </a:cxn>
              <a:cxn ang="0">
                <a:pos x="492" y="503"/>
              </a:cxn>
              <a:cxn ang="0">
                <a:pos x="575" y="217"/>
              </a:cxn>
              <a:cxn ang="0">
                <a:pos x="560" y="189"/>
              </a:cxn>
              <a:cxn ang="0">
                <a:pos x="532" y="204"/>
              </a:cxn>
              <a:cxn ang="0">
                <a:pos x="449" y="490"/>
              </a:cxn>
              <a:cxn ang="0">
                <a:pos x="464" y="518"/>
              </a:cxn>
            </a:cxnLst>
            <a:rect l="0" t="0" r="r" b="b"/>
            <a:pathLst>
              <a:path w="1024" h="896">
                <a:moveTo>
                  <a:pt x="937" y="0"/>
                </a:moveTo>
                <a:cubicBezTo>
                  <a:pt x="87" y="0"/>
                  <a:pt x="87" y="0"/>
                  <a:pt x="87" y="0"/>
                </a:cubicBezTo>
                <a:cubicBezTo>
                  <a:pt x="39" y="0"/>
                  <a:pt x="0" y="39"/>
                  <a:pt x="0" y="87"/>
                </a:cubicBezTo>
                <a:cubicBezTo>
                  <a:pt x="0" y="612"/>
                  <a:pt x="0" y="612"/>
                  <a:pt x="0" y="612"/>
                </a:cubicBezTo>
                <a:cubicBezTo>
                  <a:pt x="0" y="660"/>
                  <a:pt x="39" y="699"/>
                  <a:pt x="87" y="699"/>
                </a:cubicBezTo>
                <a:cubicBezTo>
                  <a:pt x="428" y="699"/>
                  <a:pt x="428" y="699"/>
                  <a:pt x="428" y="699"/>
                </a:cubicBezTo>
                <a:cubicBezTo>
                  <a:pt x="428" y="778"/>
                  <a:pt x="428" y="778"/>
                  <a:pt x="428" y="778"/>
                </a:cubicBezTo>
                <a:cubicBezTo>
                  <a:pt x="359" y="778"/>
                  <a:pt x="359" y="778"/>
                  <a:pt x="359" y="778"/>
                </a:cubicBezTo>
                <a:cubicBezTo>
                  <a:pt x="327" y="778"/>
                  <a:pt x="300" y="804"/>
                  <a:pt x="300" y="837"/>
                </a:cubicBezTo>
                <a:cubicBezTo>
                  <a:pt x="300" y="870"/>
                  <a:pt x="327" y="896"/>
                  <a:pt x="359" y="896"/>
                </a:cubicBezTo>
                <a:cubicBezTo>
                  <a:pt x="665" y="896"/>
                  <a:pt x="665" y="896"/>
                  <a:pt x="665" y="896"/>
                </a:cubicBezTo>
                <a:cubicBezTo>
                  <a:pt x="697" y="896"/>
                  <a:pt x="724" y="870"/>
                  <a:pt x="724" y="837"/>
                </a:cubicBezTo>
                <a:cubicBezTo>
                  <a:pt x="724" y="804"/>
                  <a:pt x="697" y="778"/>
                  <a:pt x="665" y="778"/>
                </a:cubicBezTo>
                <a:cubicBezTo>
                  <a:pt x="596" y="778"/>
                  <a:pt x="596" y="778"/>
                  <a:pt x="596" y="778"/>
                </a:cubicBezTo>
                <a:cubicBezTo>
                  <a:pt x="596" y="699"/>
                  <a:pt x="596" y="699"/>
                  <a:pt x="596" y="699"/>
                </a:cubicBezTo>
                <a:cubicBezTo>
                  <a:pt x="937" y="699"/>
                  <a:pt x="937" y="699"/>
                  <a:pt x="937" y="699"/>
                </a:cubicBezTo>
                <a:cubicBezTo>
                  <a:pt x="985" y="699"/>
                  <a:pt x="1024" y="660"/>
                  <a:pt x="1024" y="612"/>
                </a:cubicBezTo>
                <a:cubicBezTo>
                  <a:pt x="1024" y="87"/>
                  <a:pt x="1024" y="87"/>
                  <a:pt x="1024" y="87"/>
                </a:cubicBezTo>
                <a:cubicBezTo>
                  <a:pt x="1024" y="39"/>
                  <a:pt x="985" y="0"/>
                  <a:pt x="937" y="0"/>
                </a:cubicBezTo>
                <a:close/>
                <a:moveTo>
                  <a:pt x="923" y="598"/>
                </a:moveTo>
                <a:cubicBezTo>
                  <a:pt x="101" y="598"/>
                  <a:pt x="101" y="598"/>
                  <a:pt x="101" y="598"/>
                </a:cubicBezTo>
                <a:cubicBezTo>
                  <a:pt x="101" y="101"/>
                  <a:pt x="101" y="101"/>
                  <a:pt x="101" y="101"/>
                </a:cubicBezTo>
                <a:cubicBezTo>
                  <a:pt x="923" y="101"/>
                  <a:pt x="923" y="101"/>
                  <a:pt x="923" y="101"/>
                </a:cubicBezTo>
                <a:lnTo>
                  <a:pt x="923" y="598"/>
                </a:lnTo>
                <a:close/>
                <a:moveTo>
                  <a:pt x="318" y="371"/>
                </a:moveTo>
                <a:cubicBezTo>
                  <a:pt x="405" y="443"/>
                  <a:pt x="405" y="443"/>
                  <a:pt x="405" y="443"/>
                </a:cubicBezTo>
                <a:cubicBezTo>
                  <a:pt x="409" y="446"/>
                  <a:pt x="415" y="448"/>
                  <a:pt x="420" y="448"/>
                </a:cubicBezTo>
                <a:cubicBezTo>
                  <a:pt x="426" y="448"/>
                  <a:pt x="433" y="445"/>
                  <a:pt x="437" y="440"/>
                </a:cubicBezTo>
                <a:cubicBezTo>
                  <a:pt x="445" y="430"/>
                  <a:pt x="444" y="416"/>
                  <a:pt x="434" y="408"/>
                </a:cubicBezTo>
                <a:cubicBezTo>
                  <a:pt x="368" y="353"/>
                  <a:pt x="368" y="353"/>
                  <a:pt x="368" y="353"/>
                </a:cubicBezTo>
                <a:cubicBezTo>
                  <a:pt x="434" y="299"/>
                  <a:pt x="434" y="299"/>
                  <a:pt x="434" y="299"/>
                </a:cubicBezTo>
                <a:cubicBezTo>
                  <a:pt x="444" y="291"/>
                  <a:pt x="445" y="277"/>
                  <a:pt x="437" y="267"/>
                </a:cubicBezTo>
                <a:cubicBezTo>
                  <a:pt x="429" y="257"/>
                  <a:pt x="415" y="256"/>
                  <a:pt x="405" y="264"/>
                </a:cubicBezTo>
                <a:cubicBezTo>
                  <a:pt x="318" y="336"/>
                  <a:pt x="318" y="336"/>
                  <a:pt x="318" y="336"/>
                </a:cubicBezTo>
                <a:cubicBezTo>
                  <a:pt x="313" y="340"/>
                  <a:pt x="310" y="347"/>
                  <a:pt x="310" y="353"/>
                </a:cubicBezTo>
                <a:cubicBezTo>
                  <a:pt x="310" y="360"/>
                  <a:pt x="313" y="366"/>
                  <a:pt x="318" y="371"/>
                </a:cubicBezTo>
                <a:close/>
                <a:moveTo>
                  <a:pt x="587" y="440"/>
                </a:moveTo>
                <a:cubicBezTo>
                  <a:pt x="591" y="445"/>
                  <a:pt x="598" y="448"/>
                  <a:pt x="604" y="448"/>
                </a:cubicBezTo>
                <a:cubicBezTo>
                  <a:pt x="609" y="448"/>
                  <a:pt x="615" y="446"/>
                  <a:pt x="619" y="443"/>
                </a:cubicBezTo>
                <a:cubicBezTo>
                  <a:pt x="706" y="371"/>
                  <a:pt x="706" y="371"/>
                  <a:pt x="706" y="371"/>
                </a:cubicBezTo>
                <a:cubicBezTo>
                  <a:pt x="711" y="366"/>
                  <a:pt x="714" y="360"/>
                  <a:pt x="714" y="353"/>
                </a:cubicBezTo>
                <a:cubicBezTo>
                  <a:pt x="714" y="347"/>
                  <a:pt x="711" y="340"/>
                  <a:pt x="706" y="336"/>
                </a:cubicBezTo>
                <a:cubicBezTo>
                  <a:pt x="619" y="264"/>
                  <a:pt x="619" y="264"/>
                  <a:pt x="619" y="264"/>
                </a:cubicBezTo>
                <a:cubicBezTo>
                  <a:pt x="609" y="256"/>
                  <a:pt x="595" y="257"/>
                  <a:pt x="587" y="267"/>
                </a:cubicBezTo>
                <a:cubicBezTo>
                  <a:pt x="579" y="277"/>
                  <a:pt x="580" y="291"/>
                  <a:pt x="590" y="299"/>
                </a:cubicBezTo>
                <a:cubicBezTo>
                  <a:pt x="656" y="353"/>
                  <a:pt x="656" y="353"/>
                  <a:pt x="656" y="353"/>
                </a:cubicBezTo>
                <a:cubicBezTo>
                  <a:pt x="590" y="408"/>
                  <a:pt x="590" y="408"/>
                  <a:pt x="590" y="408"/>
                </a:cubicBezTo>
                <a:cubicBezTo>
                  <a:pt x="580" y="416"/>
                  <a:pt x="579" y="430"/>
                  <a:pt x="587" y="440"/>
                </a:cubicBezTo>
                <a:close/>
                <a:moveTo>
                  <a:pt x="464" y="518"/>
                </a:moveTo>
                <a:cubicBezTo>
                  <a:pt x="466" y="519"/>
                  <a:pt x="469" y="519"/>
                  <a:pt x="471" y="519"/>
                </a:cubicBezTo>
                <a:cubicBezTo>
                  <a:pt x="480" y="519"/>
                  <a:pt x="489" y="512"/>
                  <a:pt x="492" y="503"/>
                </a:cubicBezTo>
                <a:cubicBezTo>
                  <a:pt x="575" y="217"/>
                  <a:pt x="575" y="217"/>
                  <a:pt x="575" y="217"/>
                </a:cubicBezTo>
                <a:cubicBezTo>
                  <a:pt x="578" y="205"/>
                  <a:pt x="572" y="192"/>
                  <a:pt x="560" y="189"/>
                </a:cubicBezTo>
                <a:cubicBezTo>
                  <a:pt x="548" y="185"/>
                  <a:pt x="535" y="192"/>
                  <a:pt x="532" y="204"/>
                </a:cubicBezTo>
                <a:cubicBezTo>
                  <a:pt x="449" y="490"/>
                  <a:pt x="449" y="490"/>
                  <a:pt x="449" y="490"/>
                </a:cubicBezTo>
                <a:cubicBezTo>
                  <a:pt x="446" y="502"/>
                  <a:pt x="452" y="515"/>
                  <a:pt x="464" y="518"/>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1600" dirty="0" smtClean="0">
              <a:solidFill>
                <a:schemeClr val="lt1"/>
              </a:solidFill>
              <a:latin typeface="+mj-lt"/>
              <a:ea typeface="+mn-ea"/>
            </a:endParaRPr>
          </a:p>
        </p:txBody>
      </p:sp>
      <p:sp>
        <p:nvSpPr>
          <p:cNvPr id="53260" name="Freeform 12"/>
          <p:cNvSpPr>
            <a:spLocks noEditPoints="1"/>
          </p:cNvSpPr>
          <p:nvPr/>
        </p:nvSpPr>
        <p:spPr bwMode="auto">
          <a:xfrm>
            <a:off x="2788768" y="2390123"/>
            <a:ext cx="359356" cy="377310"/>
          </a:xfrm>
          <a:custGeom>
            <a:avLst/>
            <a:gdLst/>
            <a:ahLst/>
            <a:cxnLst>
              <a:cxn ang="0">
                <a:pos x="128" y="13"/>
              </a:cxn>
              <a:cxn ang="0">
                <a:pos x="18" y="128"/>
              </a:cxn>
              <a:cxn ang="0">
                <a:pos x="19" y="130"/>
              </a:cxn>
              <a:cxn ang="0">
                <a:pos x="1051" y="1103"/>
              </a:cxn>
              <a:cxn ang="0">
                <a:pos x="883" y="147"/>
              </a:cxn>
              <a:cxn ang="0">
                <a:pos x="883" y="341"/>
              </a:cxn>
              <a:cxn ang="0">
                <a:pos x="864" y="147"/>
              </a:cxn>
              <a:cxn ang="0">
                <a:pos x="841" y="147"/>
              </a:cxn>
              <a:cxn ang="0">
                <a:pos x="823" y="341"/>
              </a:cxn>
              <a:cxn ang="0">
                <a:pos x="711" y="147"/>
              </a:cxn>
              <a:cxn ang="0">
                <a:pos x="711" y="341"/>
              </a:cxn>
              <a:cxn ang="0">
                <a:pos x="655" y="1010"/>
              </a:cxn>
              <a:cxn ang="0">
                <a:pos x="617" y="1010"/>
              </a:cxn>
              <a:cxn ang="0">
                <a:pos x="421" y="662"/>
              </a:cxn>
              <a:cxn ang="0">
                <a:pos x="392" y="487"/>
              </a:cxn>
              <a:cxn ang="0">
                <a:pos x="517" y="385"/>
              </a:cxn>
              <a:cxn ang="0">
                <a:pos x="692" y="147"/>
              </a:cxn>
              <a:cxn ang="0">
                <a:pos x="594" y="359"/>
              </a:cxn>
              <a:cxn ang="0">
                <a:pos x="778" y="341"/>
              </a:cxn>
              <a:cxn ang="0">
                <a:pos x="778" y="147"/>
              </a:cxn>
              <a:cxn ang="0">
                <a:pos x="797" y="1010"/>
              </a:cxn>
              <a:cxn ang="0">
                <a:pos x="958" y="1010"/>
              </a:cxn>
              <a:cxn ang="0">
                <a:pos x="797" y="359"/>
              </a:cxn>
              <a:cxn ang="0">
                <a:pos x="958" y="341"/>
              </a:cxn>
              <a:cxn ang="0">
                <a:pos x="958" y="147"/>
              </a:cxn>
              <a:cxn ang="0">
                <a:pos x="536" y="420"/>
              </a:cxn>
              <a:cxn ang="0">
                <a:pos x="455" y="441"/>
              </a:cxn>
              <a:cxn ang="0">
                <a:pos x="429" y="520"/>
              </a:cxn>
              <a:cxn ang="0">
                <a:pos x="539" y="533"/>
              </a:cxn>
              <a:cxn ang="0">
                <a:pos x="562" y="506"/>
              </a:cxn>
              <a:cxn ang="0">
                <a:pos x="525" y="513"/>
              </a:cxn>
              <a:cxn ang="0">
                <a:pos x="439" y="502"/>
              </a:cxn>
              <a:cxn ang="0">
                <a:pos x="519" y="426"/>
              </a:cxn>
              <a:cxn ang="0">
                <a:pos x="531" y="503"/>
              </a:cxn>
              <a:cxn ang="0">
                <a:pos x="562" y="519"/>
              </a:cxn>
              <a:cxn ang="0">
                <a:pos x="551" y="534"/>
              </a:cxn>
              <a:cxn ang="0">
                <a:pos x="583" y="548"/>
              </a:cxn>
              <a:cxn ang="0">
                <a:pos x="591" y="662"/>
              </a:cxn>
              <a:cxn ang="0">
                <a:pos x="655" y="685"/>
              </a:cxn>
              <a:cxn ang="0">
                <a:pos x="591" y="662"/>
              </a:cxn>
              <a:cxn ang="0">
                <a:pos x="533" y="625"/>
              </a:cxn>
              <a:cxn ang="0">
                <a:pos x="617" y="797"/>
              </a:cxn>
              <a:cxn ang="0">
                <a:pos x="617" y="743"/>
              </a:cxn>
              <a:cxn ang="0">
                <a:pos x="655" y="909"/>
              </a:cxn>
              <a:cxn ang="0">
                <a:pos x="617" y="909"/>
              </a:cxn>
            </a:cxnLst>
            <a:rect l="0" t="0" r="r" b="b"/>
            <a:pathLst>
              <a:path w="1051" h="1103">
                <a:moveTo>
                  <a:pt x="299" y="54"/>
                </a:moveTo>
                <a:cubicBezTo>
                  <a:pt x="299" y="176"/>
                  <a:pt x="299" y="176"/>
                  <a:pt x="299" y="176"/>
                </a:cubicBezTo>
                <a:cubicBezTo>
                  <a:pt x="128" y="13"/>
                  <a:pt x="128" y="13"/>
                  <a:pt x="128" y="13"/>
                </a:cubicBezTo>
                <a:cubicBezTo>
                  <a:pt x="127" y="14"/>
                  <a:pt x="127" y="14"/>
                  <a:pt x="127" y="14"/>
                </a:cubicBezTo>
                <a:cubicBezTo>
                  <a:pt x="121" y="12"/>
                  <a:pt x="89" y="0"/>
                  <a:pt x="45" y="47"/>
                </a:cubicBezTo>
                <a:cubicBezTo>
                  <a:pt x="0" y="93"/>
                  <a:pt x="15" y="123"/>
                  <a:pt x="18" y="128"/>
                </a:cubicBezTo>
                <a:cubicBezTo>
                  <a:pt x="18" y="129"/>
                  <a:pt x="18" y="129"/>
                  <a:pt x="18" y="129"/>
                </a:cubicBezTo>
                <a:cubicBezTo>
                  <a:pt x="18" y="130"/>
                  <a:pt x="19" y="131"/>
                  <a:pt x="19" y="131"/>
                </a:cubicBezTo>
                <a:cubicBezTo>
                  <a:pt x="19" y="130"/>
                  <a:pt x="19" y="130"/>
                  <a:pt x="19" y="130"/>
                </a:cubicBezTo>
                <a:cubicBezTo>
                  <a:pt x="299" y="397"/>
                  <a:pt x="299" y="397"/>
                  <a:pt x="299" y="397"/>
                </a:cubicBezTo>
                <a:cubicBezTo>
                  <a:pt x="299" y="1103"/>
                  <a:pt x="299" y="1103"/>
                  <a:pt x="299" y="1103"/>
                </a:cubicBezTo>
                <a:cubicBezTo>
                  <a:pt x="1051" y="1103"/>
                  <a:pt x="1051" y="1103"/>
                  <a:pt x="1051" y="1103"/>
                </a:cubicBezTo>
                <a:cubicBezTo>
                  <a:pt x="1051" y="54"/>
                  <a:pt x="1051" y="54"/>
                  <a:pt x="1051" y="54"/>
                </a:cubicBezTo>
                <a:lnTo>
                  <a:pt x="299" y="54"/>
                </a:lnTo>
                <a:close/>
                <a:moveTo>
                  <a:pt x="883" y="147"/>
                </a:moveTo>
                <a:cubicBezTo>
                  <a:pt x="909" y="147"/>
                  <a:pt x="909" y="147"/>
                  <a:pt x="909" y="147"/>
                </a:cubicBezTo>
                <a:cubicBezTo>
                  <a:pt x="909" y="341"/>
                  <a:pt x="909" y="341"/>
                  <a:pt x="909" y="341"/>
                </a:cubicBezTo>
                <a:cubicBezTo>
                  <a:pt x="883" y="341"/>
                  <a:pt x="883" y="341"/>
                  <a:pt x="883" y="341"/>
                </a:cubicBezTo>
                <a:lnTo>
                  <a:pt x="883" y="147"/>
                </a:lnTo>
                <a:close/>
                <a:moveTo>
                  <a:pt x="841" y="147"/>
                </a:moveTo>
                <a:cubicBezTo>
                  <a:pt x="864" y="147"/>
                  <a:pt x="864" y="147"/>
                  <a:pt x="864" y="147"/>
                </a:cubicBezTo>
                <a:cubicBezTo>
                  <a:pt x="864" y="341"/>
                  <a:pt x="864" y="341"/>
                  <a:pt x="864" y="341"/>
                </a:cubicBezTo>
                <a:cubicBezTo>
                  <a:pt x="841" y="341"/>
                  <a:pt x="841" y="341"/>
                  <a:pt x="841" y="341"/>
                </a:cubicBezTo>
                <a:lnTo>
                  <a:pt x="841" y="147"/>
                </a:lnTo>
                <a:close/>
                <a:moveTo>
                  <a:pt x="797" y="147"/>
                </a:moveTo>
                <a:cubicBezTo>
                  <a:pt x="823" y="147"/>
                  <a:pt x="823" y="147"/>
                  <a:pt x="823" y="147"/>
                </a:cubicBezTo>
                <a:cubicBezTo>
                  <a:pt x="823" y="341"/>
                  <a:pt x="823" y="341"/>
                  <a:pt x="823" y="341"/>
                </a:cubicBezTo>
                <a:cubicBezTo>
                  <a:pt x="797" y="341"/>
                  <a:pt x="797" y="341"/>
                  <a:pt x="797" y="341"/>
                </a:cubicBezTo>
                <a:lnTo>
                  <a:pt x="797" y="147"/>
                </a:lnTo>
                <a:close/>
                <a:moveTo>
                  <a:pt x="711" y="147"/>
                </a:moveTo>
                <a:cubicBezTo>
                  <a:pt x="736" y="147"/>
                  <a:pt x="736" y="147"/>
                  <a:pt x="736" y="147"/>
                </a:cubicBezTo>
                <a:cubicBezTo>
                  <a:pt x="736" y="341"/>
                  <a:pt x="736" y="341"/>
                  <a:pt x="736" y="341"/>
                </a:cubicBezTo>
                <a:cubicBezTo>
                  <a:pt x="711" y="341"/>
                  <a:pt x="711" y="341"/>
                  <a:pt x="711" y="341"/>
                </a:cubicBezTo>
                <a:lnTo>
                  <a:pt x="711" y="147"/>
                </a:lnTo>
                <a:close/>
                <a:moveTo>
                  <a:pt x="778" y="1010"/>
                </a:moveTo>
                <a:cubicBezTo>
                  <a:pt x="655" y="1010"/>
                  <a:pt x="655" y="1010"/>
                  <a:pt x="655" y="1010"/>
                </a:cubicBezTo>
                <a:cubicBezTo>
                  <a:pt x="655" y="967"/>
                  <a:pt x="655" y="967"/>
                  <a:pt x="655" y="967"/>
                </a:cubicBezTo>
                <a:cubicBezTo>
                  <a:pt x="617" y="967"/>
                  <a:pt x="617" y="967"/>
                  <a:pt x="617" y="967"/>
                </a:cubicBezTo>
                <a:cubicBezTo>
                  <a:pt x="617" y="1010"/>
                  <a:pt x="617" y="1010"/>
                  <a:pt x="617" y="1010"/>
                </a:cubicBezTo>
                <a:cubicBezTo>
                  <a:pt x="392" y="1010"/>
                  <a:pt x="392" y="1010"/>
                  <a:pt x="392" y="1010"/>
                </a:cubicBezTo>
                <a:cubicBezTo>
                  <a:pt x="392" y="662"/>
                  <a:pt x="392" y="662"/>
                  <a:pt x="392" y="662"/>
                </a:cubicBezTo>
                <a:cubicBezTo>
                  <a:pt x="421" y="662"/>
                  <a:pt x="421" y="662"/>
                  <a:pt x="421" y="662"/>
                </a:cubicBezTo>
                <a:cubicBezTo>
                  <a:pt x="421" y="625"/>
                  <a:pt x="421" y="625"/>
                  <a:pt x="421" y="625"/>
                </a:cubicBezTo>
                <a:cubicBezTo>
                  <a:pt x="392" y="625"/>
                  <a:pt x="392" y="625"/>
                  <a:pt x="392" y="625"/>
                </a:cubicBezTo>
                <a:cubicBezTo>
                  <a:pt x="392" y="487"/>
                  <a:pt x="392" y="487"/>
                  <a:pt x="392" y="487"/>
                </a:cubicBezTo>
                <a:cubicBezTo>
                  <a:pt x="409" y="503"/>
                  <a:pt x="409" y="503"/>
                  <a:pt x="409" y="503"/>
                </a:cubicBezTo>
                <a:cubicBezTo>
                  <a:pt x="413" y="482"/>
                  <a:pt x="428" y="457"/>
                  <a:pt x="447" y="435"/>
                </a:cubicBezTo>
                <a:cubicBezTo>
                  <a:pt x="470" y="409"/>
                  <a:pt x="497" y="390"/>
                  <a:pt x="517" y="385"/>
                </a:cubicBezTo>
                <a:cubicBezTo>
                  <a:pt x="392" y="266"/>
                  <a:pt x="392" y="266"/>
                  <a:pt x="392" y="266"/>
                </a:cubicBezTo>
                <a:cubicBezTo>
                  <a:pt x="392" y="147"/>
                  <a:pt x="392" y="147"/>
                  <a:pt x="392" y="147"/>
                </a:cubicBezTo>
                <a:cubicBezTo>
                  <a:pt x="692" y="147"/>
                  <a:pt x="692" y="147"/>
                  <a:pt x="692" y="147"/>
                </a:cubicBezTo>
                <a:cubicBezTo>
                  <a:pt x="692" y="341"/>
                  <a:pt x="692" y="341"/>
                  <a:pt x="692" y="341"/>
                </a:cubicBezTo>
                <a:cubicBezTo>
                  <a:pt x="594" y="341"/>
                  <a:pt x="594" y="341"/>
                  <a:pt x="594" y="341"/>
                </a:cubicBezTo>
                <a:cubicBezTo>
                  <a:pt x="594" y="359"/>
                  <a:pt x="594" y="359"/>
                  <a:pt x="594" y="359"/>
                </a:cubicBezTo>
                <a:cubicBezTo>
                  <a:pt x="778" y="359"/>
                  <a:pt x="778" y="359"/>
                  <a:pt x="778" y="359"/>
                </a:cubicBezTo>
                <a:lnTo>
                  <a:pt x="778" y="1010"/>
                </a:lnTo>
                <a:close/>
                <a:moveTo>
                  <a:pt x="778" y="341"/>
                </a:moveTo>
                <a:cubicBezTo>
                  <a:pt x="755" y="341"/>
                  <a:pt x="755" y="341"/>
                  <a:pt x="755" y="341"/>
                </a:cubicBezTo>
                <a:cubicBezTo>
                  <a:pt x="755" y="147"/>
                  <a:pt x="755" y="147"/>
                  <a:pt x="755" y="147"/>
                </a:cubicBezTo>
                <a:cubicBezTo>
                  <a:pt x="778" y="147"/>
                  <a:pt x="778" y="147"/>
                  <a:pt x="778" y="147"/>
                </a:cubicBezTo>
                <a:lnTo>
                  <a:pt x="778" y="341"/>
                </a:lnTo>
                <a:close/>
                <a:moveTo>
                  <a:pt x="958" y="1010"/>
                </a:moveTo>
                <a:cubicBezTo>
                  <a:pt x="797" y="1010"/>
                  <a:pt x="797" y="1010"/>
                  <a:pt x="797" y="1010"/>
                </a:cubicBezTo>
                <a:cubicBezTo>
                  <a:pt x="797" y="784"/>
                  <a:pt x="797" y="784"/>
                  <a:pt x="797" y="784"/>
                </a:cubicBezTo>
                <a:cubicBezTo>
                  <a:pt x="958" y="784"/>
                  <a:pt x="958" y="784"/>
                  <a:pt x="958" y="784"/>
                </a:cubicBezTo>
                <a:lnTo>
                  <a:pt x="958" y="1010"/>
                </a:lnTo>
                <a:close/>
                <a:moveTo>
                  <a:pt x="958" y="765"/>
                </a:moveTo>
                <a:cubicBezTo>
                  <a:pt x="797" y="765"/>
                  <a:pt x="797" y="765"/>
                  <a:pt x="797" y="765"/>
                </a:cubicBezTo>
                <a:cubicBezTo>
                  <a:pt x="797" y="359"/>
                  <a:pt x="797" y="359"/>
                  <a:pt x="797" y="359"/>
                </a:cubicBezTo>
                <a:cubicBezTo>
                  <a:pt x="958" y="359"/>
                  <a:pt x="958" y="359"/>
                  <a:pt x="958" y="359"/>
                </a:cubicBezTo>
                <a:lnTo>
                  <a:pt x="958" y="765"/>
                </a:lnTo>
                <a:close/>
                <a:moveTo>
                  <a:pt x="958" y="341"/>
                </a:moveTo>
                <a:cubicBezTo>
                  <a:pt x="927" y="341"/>
                  <a:pt x="927" y="341"/>
                  <a:pt x="927" y="341"/>
                </a:cubicBezTo>
                <a:cubicBezTo>
                  <a:pt x="927" y="147"/>
                  <a:pt x="927" y="147"/>
                  <a:pt x="927" y="147"/>
                </a:cubicBezTo>
                <a:cubicBezTo>
                  <a:pt x="958" y="147"/>
                  <a:pt x="958" y="147"/>
                  <a:pt x="958" y="147"/>
                </a:cubicBezTo>
                <a:lnTo>
                  <a:pt x="958" y="341"/>
                </a:lnTo>
                <a:close/>
                <a:moveTo>
                  <a:pt x="541" y="436"/>
                </a:moveTo>
                <a:cubicBezTo>
                  <a:pt x="536" y="420"/>
                  <a:pt x="536" y="420"/>
                  <a:pt x="536" y="420"/>
                </a:cubicBezTo>
                <a:cubicBezTo>
                  <a:pt x="531" y="401"/>
                  <a:pt x="531" y="401"/>
                  <a:pt x="531" y="401"/>
                </a:cubicBezTo>
                <a:cubicBezTo>
                  <a:pt x="531" y="397"/>
                  <a:pt x="526" y="392"/>
                  <a:pt x="525" y="392"/>
                </a:cubicBezTo>
                <a:cubicBezTo>
                  <a:pt x="512" y="392"/>
                  <a:pt x="483" y="409"/>
                  <a:pt x="455" y="441"/>
                </a:cubicBezTo>
                <a:cubicBezTo>
                  <a:pt x="429" y="471"/>
                  <a:pt x="419" y="497"/>
                  <a:pt x="418" y="511"/>
                </a:cubicBezTo>
                <a:cubicBezTo>
                  <a:pt x="418" y="515"/>
                  <a:pt x="427" y="520"/>
                  <a:pt x="429" y="520"/>
                </a:cubicBezTo>
                <a:cubicBezTo>
                  <a:pt x="429" y="520"/>
                  <a:pt x="429" y="520"/>
                  <a:pt x="429" y="520"/>
                </a:cubicBezTo>
                <a:cubicBezTo>
                  <a:pt x="450" y="522"/>
                  <a:pt x="450" y="522"/>
                  <a:pt x="450" y="522"/>
                </a:cubicBezTo>
                <a:cubicBezTo>
                  <a:pt x="466" y="524"/>
                  <a:pt x="466" y="524"/>
                  <a:pt x="466" y="524"/>
                </a:cubicBezTo>
                <a:cubicBezTo>
                  <a:pt x="539" y="533"/>
                  <a:pt x="539" y="533"/>
                  <a:pt x="539" y="533"/>
                </a:cubicBezTo>
                <a:cubicBezTo>
                  <a:pt x="539" y="533"/>
                  <a:pt x="539" y="533"/>
                  <a:pt x="539" y="533"/>
                </a:cubicBezTo>
                <a:cubicBezTo>
                  <a:pt x="538" y="527"/>
                  <a:pt x="541" y="521"/>
                  <a:pt x="546" y="516"/>
                </a:cubicBezTo>
                <a:cubicBezTo>
                  <a:pt x="548" y="513"/>
                  <a:pt x="554" y="507"/>
                  <a:pt x="562" y="506"/>
                </a:cubicBezTo>
                <a:lnTo>
                  <a:pt x="541" y="436"/>
                </a:lnTo>
                <a:close/>
                <a:moveTo>
                  <a:pt x="531" y="503"/>
                </a:moveTo>
                <a:cubicBezTo>
                  <a:pt x="529" y="506"/>
                  <a:pt x="527" y="509"/>
                  <a:pt x="525" y="513"/>
                </a:cubicBezTo>
                <a:cubicBezTo>
                  <a:pt x="469" y="506"/>
                  <a:pt x="469" y="506"/>
                  <a:pt x="469" y="506"/>
                </a:cubicBezTo>
                <a:cubicBezTo>
                  <a:pt x="453" y="504"/>
                  <a:pt x="453" y="504"/>
                  <a:pt x="453" y="504"/>
                </a:cubicBezTo>
                <a:cubicBezTo>
                  <a:pt x="439" y="502"/>
                  <a:pt x="439" y="502"/>
                  <a:pt x="439" y="502"/>
                </a:cubicBezTo>
                <a:cubicBezTo>
                  <a:pt x="443" y="491"/>
                  <a:pt x="452" y="473"/>
                  <a:pt x="469" y="453"/>
                </a:cubicBezTo>
                <a:cubicBezTo>
                  <a:pt x="488" y="431"/>
                  <a:pt x="505" y="420"/>
                  <a:pt x="515" y="414"/>
                </a:cubicBezTo>
                <a:cubicBezTo>
                  <a:pt x="519" y="426"/>
                  <a:pt x="519" y="426"/>
                  <a:pt x="519" y="426"/>
                </a:cubicBezTo>
                <a:cubicBezTo>
                  <a:pt x="523" y="441"/>
                  <a:pt x="523" y="441"/>
                  <a:pt x="523" y="441"/>
                </a:cubicBezTo>
                <a:cubicBezTo>
                  <a:pt x="539" y="496"/>
                  <a:pt x="539" y="496"/>
                  <a:pt x="539" y="496"/>
                </a:cubicBezTo>
                <a:cubicBezTo>
                  <a:pt x="536" y="499"/>
                  <a:pt x="533" y="502"/>
                  <a:pt x="531" y="503"/>
                </a:cubicBezTo>
                <a:close/>
                <a:moveTo>
                  <a:pt x="564" y="519"/>
                </a:moveTo>
                <a:cubicBezTo>
                  <a:pt x="564" y="519"/>
                  <a:pt x="563" y="518"/>
                  <a:pt x="563" y="518"/>
                </a:cubicBezTo>
                <a:cubicBezTo>
                  <a:pt x="563" y="518"/>
                  <a:pt x="562" y="518"/>
                  <a:pt x="562" y="519"/>
                </a:cubicBezTo>
                <a:cubicBezTo>
                  <a:pt x="560" y="519"/>
                  <a:pt x="557" y="521"/>
                  <a:pt x="554" y="524"/>
                </a:cubicBezTo>
                <a:cubicBezTo>
                  <a:pt x="551" y="527"/>
                  <a:pt x="550" y="531"/>
                  <a:pt x="551" y="533"/>
                </a:cubicBezTo>
                <a:cubicBezTo>
                  <a:pt x="551" y="533"/>
                  <a:pt x="551" y="534"/>
                  <a:pt x="551" y="534"/>
                </a:cubicBezTo>
                <a:cubicBezTo>
                  <a:pt x="568" y="548"/>
                  <a:pt x="568" y="548"/>
                  <a:pt x="568" y="548"/>
                </a:cubicBezTo>
                <a:cubicBezTo>
                  <a:pt x="569" y="549"/>
                  <a:pt x="573" y="550"/>
                  <a:pt x="577" y="550"/>
                </a:cubicBezTo>
                <a:cubicBezTo>
                  <a:pt x="579" y="550"/>
                  <a:pt x="582" y="549"/>
                  <a:pt x="583" y="548"/>
                </a:cubicBezTo>
                <a:cubicBezTo>
                  <a:pt x="587" y="544"/>
                  <a:pt x="583" y="534"/>
                  <a:pt x="581" y="533"/>
                </a:cubicBezTo>
                <a:lnTo>
                  <a:pt x="564" y="519"/>
                </a:lnTo>
                <a:close/>
                <a:moveTo>
                  <a:pt x="591" y="662"/>
                </a:moveTo>
                <a:cubicBezTo>
                  <a:pt x="617" y="662"/>
                  <a:pt x="617" y="662"/>
                  <a:pt x="617" y="662"/>
                </a:cubicBezTo>
                <a:cubicBezTo>
                  <a:pt x="617" y="685"/>
                  <a:pt x="617" y="685"/>
                  <a:pt x="617" y="685"/>
                </a:cubicBezTo>
                <a:cubicBezTo>
                  <a:pt x="655" y="685"/>
                  <a:pt x="655" y="685"/>
                  <a:pt x="655" y="685"/>
                </a:cubicBezTo>
                <a:cubicBezTo>
                  <a:pt x="655" y="625"/>
                  <a:pt x="655" y="625"/>
                  <a:pt x="655" y="625"/>
                </a:cubicBezTo>
                <a:cubicBezTo>
                  <a:pt x="591" y="625"/>
                  <a:pt x="591" y="625"/>
                  <a:pt x="591" y="625"/>
                </a:cubicBezTo>
                <a:lnTo>
                  <a:pt x="591" y="662"/>
                </a:lnTo>
                <a:close/>
                <a:moveTo>
                  <a:pt x="480" y="662"/>
                </a:moveTo>
                <a:cubicBezTo>
                  <a:pt x="533" y="662"/>
                  <a:pt x="533" y="662"/>
                  <a:pt x="533" y="662"/>
                </a:cubicBezTo>
                <a:cubicBezTo>
                  <a:pt x="533" y="625"/>
                  <a:pt x="533" y="625"/>
                  <a:pt x="533" y="625"/>
                </a:cubicBezTo>
                <a:cubicBezTo>
                  <a:pt x="480" y="625"/>
                  <a:pt x="480" y="625"/>
                  <a:pt x="480" y="625"/>
                </a:cubicBezTo>
                <a:lnTo>
                  <a:pt x="480" y="662"/>
                </a:lnTo>
                <a:close/>
                <a:moveTo>
                  <a:pt x="617" y="797"/>
                </a:moveTo>
                <a:cubicBezTo>
                  <a:pt x="655" y="797"/>
                  <a:pt x="655" y="797"/>
                  <a:pt x="655" y="797"/>
                </a:cubicBezTo>
                <a:cubicBezTo>
                  <a:pt x="655" y="743"/>
                  <a:pt x="655" y="743"/>
                  <a:pt x="655" y="743"/>
                </a:cubicBezTo>
                <a:cubicBezTo>
                  <a:pt x="617" y="743"/>
                  <a:pt x="617" y="743"/>
                  <a:pt x="617" y="743"/>
                </a:cubicBezTo>
                <a:lnTo>
                  <a:pt x="617" y="797"/>
                </a:lnTo>
                <a:close/>
                <a:moveTo>
                  <a:pt x="617" y="909"/>
                </a:moveTo>
                <a:cubicBezTo>
                  <a:pt x="655" y="909"/>
                  <a:pt x="655" y="909"/>
                  <a:pt x="655" y="909"/>
                </a:cubicBezTo>
                <a:cubicBezTo>
                  <a:pt x="655" y="855"/>
                  <a:pt x="655" y="855"/>
                  <a:pt x="655" y="855"/>
                </a:cubicBezTo>
                <a:cubicBezTo>
                  <a:pt x="617" y="855"/>
                  <a:pt x="617" y="855"/>
                  <a:pt x="617" y="855"/>
                </a:cubicBezTo>
                <a:lnTo>
                  <a:pt x="617" y="909"/>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1600" dirty="0" smtClean="0">
              <a:solidFill>
                <a:schemeClr val="lt1"/>
              </a:solidFill>
              <a:latin typeface="+mj-lt"/>
              <a:ea typeface="+mn-ea"/>
            </a:endParaRPr>
          </a:p>
        </p:txBody>
      </p:sp>
      <p:sp>
        <p:nvSpPr>
          <p:cNvPr id="53270" name="Freeform 22"/>
          <p:cNvSpPr>
            <a:spLocks noEditPoints="1"/>
          </p:cNvSpPr>
          <p:nvPr/>
        </p:nvSpPr>
        <p:spPr bwMode="auto">
          <a:xfrm>
            <a:off x="2784893" y="3627721"/>
            <a:ext cx="325152" cy="325150"/>
          </a:xfrm>
          <a:custGeom>
            <a:avLst/>
            <a:gdLst/>
            <a:ahLst/>
            <a:cxnLst>
              <a:cxn ang="0">
                <a:pos x="215" y="613"/>
              </a:cxn>
              <a:cxn ang="0">
                <a:pos x="7" y="843"/>
              </a:cxn>
              <a:cxn ang="0">
                <a:pos x="226" y="1056"/>
              </a:cxn>
              <a:cxn ang="0">
                <a:pos x="445" y="843"/>
              </a:cxn>
              <a:cxn ang="0">
                <a:pos x="237" y="613"/>
              </a:cxn>
              <a:cxn ang="0">
                <a:pos x="401" y="382"/>
              </a:cxn>
              <a:cxn ang="0">
                <a:pos x="417" y="16"/>
              </a:cxn>
              <a:cxn ang="0">
                <a:pos x="51" y="0"/>
              </a:cxn>
              <a:cxn ang="0">
                <a:pos x="35" y="366"/>
              </a:cxn>
              <a:cxn ang="0">
                <a:pos x="737" y="381"/>
              </a:cxn>
              <a:cxn ang="0">
                <a:pos x="953" y="373"/>
              </a:cxn>
              <a:cxn ang="0">
                <a:pos x="1053" y="183"/>
              </a:cxn>
              <a:cxn ang="0">
                <a:pos x="939" y="0"/>
              </a:cxn>
              <a:cxn ang="0">
                <a:pos x="724" y="8"/>
              </a:cxn>
              <a:cxn ang="0">
                <a:pos x="623" y="199"/>
              </a:cxn>
              <a:cxn ang="0">
                <a:pos x="737" y="381"/>
              </a:cxn>
              <a:cxn ang="0">
                <a:pos x="649" y="832"/>
              </a:cxn>
              <a:cxn ang="0">
                <a:pos x="1056" y="832"/>
              </a:cxn>
              <a:cxn ang="0">
                <a:pos x="210" y="405"/>
              </a:cxn>
              <a:cxn ang="0">
                <a:pos x="199" y="563"/>
              </a:cxn>
              <a:cxn ang="0">
                <a:pos x="236" y="574"/>
              </a:cxn>
              <a:cxn ang="0">
                <a:pos x="247" y="416"/>
              </a:cxn>
              <a:cxn ang="0">
                <a:pos x="210" y="405"/>
              </a:cxn>
              <a:cxn ang="0">
                <a:pos x="825" y="421"/>
              </a:cxn>
              <a:cxn ang="0">
                <a:pos x="836" y="580"/>
              </a:cxn>
              <a:cxn ang="0">
                <a:pos x="873" y="569"/>
              </a:cxn>
              <a:cxn ang="0">
                <a:pos x="862" y="410"/>
              </a:cxn>
              <a:cxn ang="0">
                <a:pos x="581" y="171"/>
              </a:cxn>
              <a:cxn ang="0">
                <a:pos x="458" y="182"/>
              </a:cxn>
              <a:cxn ang="0">
                <a:pos x="469" y="219"/>
              </a:cxn>
              <a:cxn ang="0">
                <a:pos x="592" y="207"/>
              </a:cxn>
              <a:cxn ang="0">
                <a:pos x="581" y="171"/>
              </a:cxn>
            </a:cxnLst>
            <a:rect l="0" t="0" r="r" b="b"/>
            <a:pathLst>
              <a:path w="1056" h="1056">
                <a:moveTo>
                  <a:pt x="237" y="613"/>
                </a:moveTo>
                <a:cubicBezTo>
                  <a:pt x="231" y="606"/>
                  <a:pt x="221" y="606"/>
                  <a:pt x="215" y="613"/>
                </a:cubicBezTo>
                <a:cubicBezTo>
                  <a:pt x="7" y="821"/>
                  <a:pt x="7" y="821"/>
                  <a:pt x="7" y="821"/>
                </a:cubicBezTo>
                <a:cubicBezTo>
                  <a:pt x="0" y="827"/>
                  <a:pt x="0" y="837"/>
                  <a:pt x="7" y="843"/>
                </a:cubicBezTo>
                <a:cubicBezTo>
                  <a:pt x="215" y="1051"/>
                  <a:pt x="215" y="1051"/>
                  <a:pt x="215" y="1051"/>
                </a:cubicBezTo>
                <a:cubicBezTo>
                  <a:pt x="218" y="1054"/>
                  <a:pt x="222" y="1056"/>
                  <a:pt x="226" y="1056"/>
                </a:cubicBezTo>
                <a:cubicBezTo>
                  <a:pt x="230" y="1056"/>
                  <a:pt x="234" y="1054"/>
                  <a:pt x="237" y="1051"/>
                </a:cubicBezTo>
                <a:cubicBezTo>
                  <a:pt x="445" y="843"/>
                  <a:pt x="445" y="843"/>
                  <a:pt x="445" y="843"/>
                </a:cubicBezTo>
                <a:cubicBezTo>
                  <a:pt x="452" y="837"/>
                  <a:pt x="452" y="827"/>
                  <a:pt x="445" y="821"/>
                </a:cubicBezTo>
                <a:lnTo>
                  <a:pt x="237" y="613"/>
                </a:lnTo>
                <a:close/>
                <a:moveTo>
                  <a:pt x="51" y="382"/>
                </a:moveTo>
                <a:cubicBezTo>
                  <a:pt x="401" y="382"/>
                  <a:pt x="401" y="382"/>
                  <a:pt x="401" y="382"/>
                </a:cubicBezTo>
                <a:cubicBezTo>
                  <a:pt x="410" y="382"/>
                  <a:pt x="417" y="375"/>
                  <a:pt x="417" y="366"/>
                </a:cubicBezTo>
                <a:cubicBezTo>
                  <a:pt x="417" y="16"/>
                  <a:pt x="417" y="16"/>
                  <a:pt x="417" y="16"/>
                </a:cubicBezTo>
                <a:cubicBezTo>
                  <a:pt x="417" y="7"/>
                  <a:pt x="410" y="0"/>
                  <a:pt x="401" y="0"/>
                </a:cubicBezTo>
                <a:cubicBezTo>
                  <a:pt x="51" y="0"/>
                  <a:pt x="51" y="0"/>
                  <a:pt x="51" y="0"/>
                </a:cubicBezTo>
                <a:cubicBezTo>
                  <a:pt x="42" y="0"/>
                  <a:pt x="35" y="7"/>
                  <a:pt x="35" y="16"/>
                </a:cubicBezTo>
                <a:cubicBezTo>
                  <a:pt x="35" y="366"/>
                  <a:pt x="35" y="366"/>
                  <a:pt x="35" y="366"/>
                </a:cubicBezTo>
                <a:cubicBezTo>
                  <a:pt x="35" y="375"/>
                  <a:pt x="42" y="382"/>
                  <a:pt x="51" y="382"/>
                </a:cubicBezTo>
                <a:close/>
                <a:moveTo>
                  <a:pt x="737" y="381"/>
                </a:moveTo>
                <a:cubicBezTo>
                  <a:pt x="939" y="381"/>
                  <a:pt x="939" y="381"/>
                  <a:pt x="939" y="381"/>
                </a:cubicBezTo>
                <a:cubicBezTo>
                  <a:pt x="945" y="381"/>
                  <a:pt x="950" y="378"/>
                  <a:pt x="953" y="373"/>
                </a:cubicBezTo>
                <a:cubicBezTo>
                  <a:pt x="1053" y="199"/>
                  <a:pt x="1053" y="199"/>
                  <a:pt x="1053" y="199"/>
                </a:cubicBezTo>
                <a:cubicBezTo>
                  <a:pt x="1056" y="194"/>
                  <a:pt x="1056" y="188"/>
                  <a:pt x="1053" y="183"/>
                </a:cubicBezTo>
                <a:cubicBezTo>
                  <a:pt x="953" y="8"/>
                  <a:pt x="953" y="8"/>
                  <a:pt x="953" y="8"/>
                </a:cubicBezTo>
                <a:cubicBezTo>
                  <a:pt x="950" y="4"/>
                  <a:pt x="945" y="0"/>
                  <a:pt x="939" y="0"/>
                </a:cubicBezTo>
                <a:cubicBezTo>
                  <a:pt x="737" y="0"/>
                  <a:pt x="737" y="0"/>
                  <a:pt x="737" y="0"/>
                </a:cubicBezTo>
                <a:cubicBezTo>
                  <a:pt x="732" y="0"/>
                  <a:pt x="726" y="4"/>
                  <a:pt x="724" y="8"/>
                </a:cubicBezTo>
                <a:cubicBezTo>
                  <a:pt x="623" y="183"/>
                  <a:pt x="623" y="183"/>
                  <a:pt x="623" y="183"/>
                </a:cubicBezTo>
                <a:cubicBezTo>
                  <a:pt x="620" y="188"/>
                  <a:pt x="620" y="194"/>
                  <a:pt x="623" y="199"/>
                </a:cubicBezTo>
                <a:cubicBezTo>
                  <a:pt x="724" y="373"/>
                  <a:pt x="724" y="373"/>
                  <a:pt x="724" y="373"/>
                </a:cubicBezTo>
                <a:cubicBezTo>
                  <a:pt x="726" y="378"/>
                  <a:pt x="732" y="381"/>
                  <a:pt x="737" y="381"/>
                </a:cubicBezTo>
                <a:close/>
                <a:moveTo>
                  <a:pt x="852" y="629"/>
                </a:moveTo>
                <a:cubicBezTo>
                  <a:pt x="740" y="629"/>
                  <a:pt x="649" y="720"/>
                  <a:pt x="649" y="832"/>
                </a:cubicBezTo>
                <a:cubicBezTo>
                  <a:pt x="649" y="944"/>
                  <a:pt x="740" y="1035"/>
                  <a:pt x="852" y="1035"/>
                </a:cubicBezTo>
                <a:cubicBezTo>
                  <a:pt x="964" y="1035"/>
                  <a:pt x="1056" y="944"/>
                  <a:pt x="1056" y="832"/>
                </a:cubicBezTo>
                <a:cubicBezTo>
                  <a:pt x="1056" y="720"/>
                  <a:pt x="964" y="629"/>
                  <a:pt x="852" y="629"/>
                </a:cubicBezTo>
                <a:close/>
                <a:moveTo>
                  <a:pt x="210" y="405"/>
                </a:moveTo>
                <a:cubicBezTo>
                  <a:pt x="204" y="405"/>
                  <a:pt x="199" y="410"/>
                  <a:pt x="199" y="416"/>
                </a:cubicBezTo>
                <a:cubicBezTo>
                  <a:pt x="199" y="563"/>
                  <a:pt x="199" y="563"/>
                  <a:pt x="199" y="563"/>
                </a:cubicBezTo>
                <a:cubicBezTo>
                  <a:pt x="199" y="569"/>
                  <a:pt x="204" y="574"/>
                  <a:pt x="210" y="574"/>
                </a:cubicBezTo>
                <a:cubicBezTo>
                  <a:pt x="236" y="574"/>
                  <a:pt x="236" y="574"/>
                  <a:pt x="236" y="574"/>
                </a:cubicBezTo>
                <a:cubicBezTo>
                  <a:pt x="242" y="574"/>
                  <a:pt x="247" y="569"/>
                  <a:pt x="247" y="563"/>
                </a:cubicBezTo>
                <a:cubicBezTo>
                  <a:pt x="247" y="416"/>
                  <a:pt x="247" y="416"/>
                  <a:pt x="247" y="416"/>
                </a:cubicBezTo>
                <a:cubicBezTo>
                  <a:pt x="247" y="410"/>
                  <a:pt x="242" y="405"/>
                  <a:pt x="236" y="405"/>
                </a:cubicBezTo>
                <a:lnTo>
                  <a:pt x="210" y="405"/>
                </a:lnTo>
                <a:close/>
                <a:moveTo>
                  <a:pt x="836" y="410"/>
                </a:moveTo>
                <a:cubicBezTo>
                  <a:pt x="830" y="410"/>
                  <a:pt x="825" y="415"/>
                  <a:pt x="825" y="421"/>
                </a:cubicBezTo>
                <a:cubicBezTo>
                  <a:pt x="825" y="569"/>
                  <a:pt x="825" y="569"/>
                  <a:pt x="825" y="569"/>
                </a:cubicBezTo>
                <a:cubicBezTo>
                  <a:pt x="825" y="575"/>
                  <a:pt x="830" y="580"/>
                  <a:pt x="836" y="580"/>
                </a:cubicBezTo>
                <a:cubicBezTo>
                  <a:pt x="862" y="580"/>
                  <a:pt x="862" y="580"/>
                  <a:pt x="862" y="580"/>
                </a:cubicBezTo>
                <a:cubicBezTo>
                  <a:pt x="868" y="580"/>
                  <a:pt x="873" y="575"/>
                  <a:pt x="873" y="569"/>
                </a:cubicBezTo>
                <a:cubicBezTo>
                  <a:pt x="873" y="421"/>
                  <a:pt x="873" y="421"/>
                  <a:pt x="873" y="421"/>
                </a:cubicBezTo>
                <a:cubicBezTo>
                  <a:pt x="873" y="415"/>
                  <a:pt x="868" y="410"/>
                  <a:pt x="862" y="410"/>
                </a:cubicBezTo>
                <a:lnTo>
                  <a:pt x="836" y="410"/>
                </a:lnTo>
                <a:close/>
                <a:moveTo>
                  <a:pt x="581" y="171"/>
                </a:moveTo>
                <a:cubicBezTo>
                  <a:pt x="469" y="171"/>
                  <a:pt x="469" y="171"/>
                  <a:pt x="469" y="171"/>
                </a:cubicBezTo>
                <a:cubicBezTo>
                  <a:pt x="463" y="171"/>
                  <a:pt x="458" y="176"/>
                  <a:pt x="458" y="182"/>
                </a:cubicBezTo>
                <a:cubicBezTo>
                  <a:pt x="458" y="207"/>
                  <a:pt x="458" y="207"/>
                  <a:pt x="458" y="207"/>
                </a:cubicBezTo>
                <a:cubicBezTo>
                  <a:pt x="458" y="214"/>
                  <a:pt x="463" y="219"/>
                  <a:pt x="469" y="219"/>
                </a:cubicBezTo>
                <a:cubicBezTo>
                  <a:pt x="581" y="219"/>
                  <a:pt x="581" y="219"/>
                  <a:pt x="581" y="219"/>
                </a:cubicBezTo>
                <a:cubicBezTo>
                  <a:pt x="587" y="219"/>
                  <a:pt x="592" y="214"/>
                  <a:pt x="592" y="207"/>
                </a:cubicBezTo>
                <a:cubicBezTo>
                  <a:pt x="592" y="182"/>
                  <a:pt x="592" y="182"/>
                  <a:pt x="592" y="182"/>
                </a:cubicBezTo>
                <a:cubicBezTo>
                  <a:pt x="592" y="176"/>
                  <a:pt x="587" y="171"/>
                  <a:pt x="581" y="17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1600" dirty="0" smtClean="0">
              <a:solidFill>
                <a:schemeClr val="lt1"/>
              </a:solidFill>
              <a:latin typeface="+mj-lt"/>
              <a:ea typeface="+mn-ea"/>
            </a:endParaRPr>
          </a:p>
        </p:txBody>
      </p:sp>
      <p:sp>
        <p:nvSpPr>
          <p:cNvPr id="53275" name="Freeform 27"/>
          <p:cNvSpPr>
            <a:spLocks noEditPoints="1"/>
          </p:cNvSpPr>
          <p:nvPr/>
        </p:nvSpPr>
        <p:spPr bwMode="auto">
          <a:xfrm>
            <a:off x="2838856" y="4236767"/>
            <a:ext cx="259182" cy="333038"/>
          </a:xfrm>
          <a:custGeom>
            <a:avLst/>
            <a:gdLst/>
            <a:ahLst/>
            <a:cxnLst>
              <a:cxn ang="0">
                <a:pos x="1422" y="0"/>
              </a:cxn>
              <a:cxn ang="0">
                <a:pos x="0" y="109"/>
              </a:cxn>
              <a:cxn ang="0">
                <a:pos x="113" y="492"/>
              </a:cxn>
              <a:cxn ang="0">
                <a:pos x="113" y="601"/>
              </a:cxn>
              <a:cxn ang="0">
                <a:pos x="0" y="711"/>
              </a:cxn>
              <a:cxn ang="0">
                <a:pos x="168" y="765"/>
              </a:cxn>
              <a:cxn ang="0">
                <a:pos x="0" y="820"/>
              </a:cxn>
              <a:cxn ang="0">
                <a:pos x="113" y="929"/>
              </a:cxn>
              <a:cxn ang="0">
                <a:pos x="113" y="1039"/>
              </a:cxn>
              <a:cxn ang="0">
                <a:pos x="0" y="1148"/>
              </a:cxn>
              <a:cxn ang="0">
                <a:pos x="168" y="1203"/>
              </a:cxn>
              <a:cxn ang="0">
                <a:pos x="0" y="1257"/>
              </a:cxn>
              <a:cxn ang="0">
                <a:pos x="113" y="1367"/>
              </a:cxn>
              <a:cxn ang="0">
                <a:pos x="113" y="1476"/>
              </a:cxn>
              <a:cxn ang="0">
                <a:pos x="0" y="1640"/>
              </a:cxn>
              <a:cxn ang="0">
                <a:pos x="1070" y="1966"/>
              </a:cxn>
              <a:cxn ang="0">
                <a:pos x="1162" y="1944"/>
              </a:cxn>
              <a:cxn ang="0">
                <a:pos x="1203" y="1750"/>
              </a:cxn>
              <a:cxn ang="0">
                <a:pos x="1313" y="1531"/>
              </a:cxn>
              <a:cxn ang="0">
                <a:pos x="1532" y="1421"/>
              </a:cxn>
              <a:cxn ang="0">
                <a:pos x="1500" y="32"/>
              </a:cxn>
              <a:cxn ang="0">
                <a:pos x="1156" y="1534"/>
              </a:cxn>
              <a:cxn ang="0">
                <a:pos x="935" y="1389"/>
              </a:cxn>
              <a:cxn ang="0">
                <a:pos x="885" y="1326"/>
              </a:cxn>
              <a:cxn ang="0">
                <a:pos x="462" y="1355"/>
              </a:cxn>
              <a:cxn ang="0">
                <a:pos x="640" y="763"/>
              </a:cxn>
              <a:cxn ang="0">
                <a:pos x="981" y="1041"/>
              </a:cxn>
              <a:cxn ang="0">
                <a:pos x="960" y="1273"/>
              </a:cxn>
              <a:cxn ang="0">
                <a:pos x="1192" y="1416"/>
              </a:cxn>
              <a:cxn ang="0">
                <a:pos x="1422" y="1421"/>
              </a:cxn>
              <a:cxn ang="0">
                <a:pos x="1313" y="1312"/>
              </a:cxn>
              <a:cxn ang="0">
                <a:pos x="1203" y="547"/>
              </a:cxn>
              <a:cxn ang="0">
                <a:pos x="134" y="221"/>
              </a:cxn>
              <a:cxn ang="0">
                <a:pos x="110" y="109"/>
              </a:cxn>
              <a:cxn ang="0">
                <a:pos x="1422" y="1421"/>
              </a:cxn>
              <a:cxn ang="0">
                <a:pos x="668" y="1309"/>
              </a:cxn>
              <a:cxn ang="0">
                <a:pos x="480" y="961"/>
              </a:cxn>
              <a:cxn ang="0">
                <a:pos x="786" y="914"/>
              </a:cxn>
              <a:cxn ang="0">
                <a:pos x="833" y="1220"/>
              </a:cxn>
            </a:cxnLst>
            <a:rect l="0" t="0" r="r" b="b"/>
            <a:pathLst>
              <a:path w="1532" h="1968">
                <a:moveTo>
                  <a:pt x="1500" y="32"/>
                </a:moveTo>
                <a:cubicBezTo>
                  <a:pt x="1479" y="11"/>
                  <a:pt x="1451" y="0"/>
                  <a:pt x="1422" y="0"/>
                </a:cubicBezTo>
                <a:cubicBezTo>
                  <a:pt x="110" y="0"/>
                  <a:pt x="110" y="0"/>
                  <a:pt x="110" y="0"/>
                </a:cubicBezTo>
                <a:cubicBezTo>
                  <a:pt x="49" y="0"/>
                  <a:pt x="0" y="49"/>
                  <a:pt x="0" y="109"/>
                </a:cubicBezTo>
                <a:cubicBezTo>
                  <a:pt x="0" y="492"/>
                  <a:pt x="0" y="492"/>
                  <a:pt x="0" y="492"/>
                </a:cubicBezTo>
                <a:cubicBezTo>
                  <a:pt x="113" y="492"/>
                  <a:pt x="113" y="492"/>
                  <a:pt x="113" y="492"/>
                </a:cubicBezTo>
                <a:cubicBezTo>
                  <a:pt x="144" y="492"/>
                  <a:pt x="168" y="516"/>
                  <a:pt x="168" y="547"/>
                </a:cubicBezTo>
                <a:cubicBezTo>
                  <a:pt x="168" y="577"/>
                  <a:pt x="144" y="601"/>
                  <a:pt x="113" y="601"/>
                </a:cubicBezTo>
                <a:cubicBezTo>
                  <a:pt x="0" y="601"/>
                  <a:pt x="0" y="601"/>
                  <a:pt x="0" y="601"/>
                </a:cubicBezTo>
                <a:cubicBezTo>
                  <a:pt x="0" y="711"/>
                  <a:pt x="0" y="711"/>
                  <a:pt x="0" y="711"/>
                </a:cubicBezTo>
                <a:cubicBezTo>
                  <a:pt x="113" y="711"/>
                  <a:pt x="113" y="711"/>
                  <a:pt x="113" y="711"/>
                </a:cubicBezTo>
                <a:cubicBezTo>
                  <a:pt x="144" y="711"/>
                  <a:pt x="168" y="735"/>
                  <a:pt x="168" y="765"/>
                </a:cubicBezTo>
                <a:cubicBezTo>
                  <a:pt x="168" y="795"/>
                  <a:pt x="144" y="820"/>
                  <a:pt x="113" y="820"/>
                </a:cubicBezTo>
                <a:cubicBezTo>
                  <a:pt x="0" y="820"/>
                  <a:pt x="0" y="820"/>
                  <a:pt x="0" y="820"/>
                </a:cubicBezTo>
                <a:cubicBezTo>
                  <a:pt x="0" y="929"/>
                  <a:pt x="0" y="929"/>
                  <a:pt x="0" y="929"/>
                </a:cubicBezTo>
                <a:cubicBezTo>
                  <a:pt x="113" y="929"/>
                  <a:pt x="113" y="929"/>
                  <a:pt x="113" y="929"/>
                </a:cubicBezTo>
                <a:cubicBezTo>
                  <a:pt x="144" y="929"/>
                  <a:pt x="168" y="954"/>
                  <a:pt x="168" y="984"/>
                </a:cubicBezTo>
                <a:cubicBezTo>
                  <a:pt x="168" y="1014"/>
                  <a:pt x="144" y="1039"/>
                  <a:pt x="113" y="1039"/>
                </a:cubicBezTo>
                <a:cubicBezTo>
                  <a:pt x="0" y="1039"/>
                  <a:pt x="0" y="1039"/>
                  <a:pt x="0" y="1039"/>
                </a:cubicBezTo>
                <a:cubicBezTo>
                  <a:pt x="0" y="1148"/>
                  <a:pt x="0" y="1148"/>
                  <a:pt x="0" y="1148"/>
                </a:cubicBezTo>
                <a:cubicBezTo>
                  <a:pt x="113" y="1148"/>
                  <a:pt x="113" y="1148"/>
                  <a:pt x="113" y="1148"/>
                </a:cubicBezTo>
                <a:cubicBezTo>
                  <a:pt x="144" y="1148"/>
                  <a:pt x="168" y="1172"/>
                  <a:pt x="168" y="1203"/>
                </a:cubicBezTo>
                <a:cubicBezTo>
                  <a:pt x="168" y="1233"/>
                  <a:pt x="144" y="1257"/>
                  <a:pt x="113" y="1257"/>
                </a:cubicBezTo>
                <a:cubicBezTo>
                  <a:pt x="0" y="1257"/>
                  <a:pt x="0" y="1257"/>
                  <a:pt x="0" y="1257"/>
                </a:cubicBezTo>
                <a:cubicBezTo>
                  <a:pt x="0" y="1367"/>
                  <a:pt x="0" y="1367"/>
                  <a:pt x="0" y="1367"/>
                </a:cubicBezTo>
                <a:cubicBezTo>
                  <a:pt x="113" y="1367"/>
                  <a:pt x="113" y="1367"/>
                  <a:pt x="113" y="1367"/>
                </a:cubicBezTo>
                <a:cubicBezTo>
                  <a:pt x="144" y="1367"/>
                  <a:pt x="168" y="1391"/>
                  <a:pt x="168" y="1421"/>
                </a:cubicBezTo>
                <a:cubicBezTo>
                  <a:pt x="168" y="1452"/>
                  <a:pt x="144" y="1476"/>
                  <a:pt x="113" y="1476"/>
                </a:cubicBezTo>
                <a:cubicBezTo>
                  <a:pt x="0" y="1476"/>
                  <a:pt x="0" y="1476"/>
                  <a:pt x="0" y="1476"/>
                </a:cubicBezTo>
                <a:cubicBezTo>
                  <a:pt x="0" y="1640"/>
                  <a:pt x="0" y="1640"/>
                  <a:pt x="0" y="1640"/>
                </a:cubicBezTo>
                <a:cubicBezTo>
                  <a:pt x="0" y="1691"/>
                  <a:pt x="36" y="1736"/>
                  <a:pt x="86" y="1747"/>
                </a:cubicBezTo>
                <a:cubicBezTo>
                  <a:pt x="1070" y="1966"/>
                  <a:pt x="1070" y="1966"/>
                  <a:pt x="1070" y="1966"/>
                </a:cubicBezTo>
                <a:cubicBezTo>
                  <a:pt x="1078" y="1967"/>
                  <a:pt x="1086" y="1968"/>
                  <a:pt x="1094" y="1968"/>
                </a:cubicBezTo>
                <a:cubicBezTo>
                  <a:pt x="1119" y="1968"/>
                  <a:pt x="1143" y="1960"/>
                  <a:pt x="1162" y="1944"/>
                </a:cubicBezTo>
                <a:cubicBezTo>
                  <a:pt x="1188" y="1923"/>
                  <a:pt x="1203" y="1892"/>
                  <a:pt x="1203" y="1859"/>
                </a:cubicBezTo>
                <a:cubicBezTo>
                  <a:pt x="1203" y="1750"/>
                  <a:pt x="1203" y="1750"/>
                  <a:pt x="1203" y="1750"/>
                </a:cubicBezTo>
                <a:cubicBezTo>
                  <a:pt x="1264" y="1750"/>
                  <a:pt x="1313" y="1701"/>
                  <a:pt x="1313" y="1640"/>
                </a:cubicBezTo>
                <a:cubicBezTo>
                  <a:pt x="1313" y="1531"/>
                  <a:pt x="1313" y="1531"/>
                  <a:pt x="1313" y="1531"/>
                </a:cubicBezTo>
                <a:cubicBezTo>
                  <a:pt x="1422" y="1531"/>
                  <a:pt x="1422" y="1531"/>
                  <a:pt x="1422" y="1531"/>
                </a:cubicBezTo>
                <a:cubicBezTo>
                  <a:pt x="1483" y="1531"/>
                  <a:pt x="1532" y="1482"/>
                  <a:pt x="1532" y="1421"/>
                </a:cubicBezTo>
                <a:cubicBezTo>
                  <a:pt x="1532" y="109"/>
                  <a:pt x="1532" y="109"/>
                  <a:pt x="1532" y="109"/>
                </a:cubicBezTo>
                <a:cubicBezTo>
                  <a:pt x="1532" y="80"/>
                  <a:pt x="1520" y="52"/>
                  <a:pt x="1500" y="32"/>
                </a:cubicBezTo>
                <a:close/>
                <a:moveTo>
                  <a:pt x="1206" y="1507"/>
                </a:moveTo>
                <a:cubicBezTo>
                  <a:pt x="1194" y="1524"/>
                  <a:pt x="1176" y="1533"/>
                  <a:pt x="1156" y="1534"/>
                </a:cubicBezTo>
                <a:cubicBezTo>
                  <a:pt x="1142" y="1535"/>
                  <a:pt x="1127" y="1531"/>
                  <a:pt x="1114" y="1521"/>
                </a:cubicBezTo>
                <a:cubicBezTo>
                  <a:pt x="935" y="1389"/>
                  <a:pt x="935" y="1389"/>
                  <a:pt x="935" y="1389"/>
                </a:cubicBezTo>
                <a:cubicBezTo>
                  <a:pt x="919" y="1378"/>
                  <a:pt x="910" y="1361"/>
                  <a:pt x="908" y="1343"/>
                </a:cubicBezTo>
                <a:cubicBezTo>
                  <a:pt x="885" y="1326"/>
                  <a:pt x="885" y="1326"/>
                  <a:pt x="885" y="1326"/>
                </a:cubicBezTo>
                <a:cubicBezTo>
                  <a:pt x="828" y="1381"/>
                  <a:pt x="754" y="1414"/>
                  <a:pt x="673" y="1418"/>
                </a:cubicBezTo>
                <a:cubicBezTo>
                  <a:pt x="598" y="1422"/>
                  <a:pt x="523" y="1400"/>
                  <a:pt x="462" y="1355"/>
                </a:cubicBezTo>
                <a:cubicBezTo>
                  <a:pt x="317" y="1248"/>
                  <a:pt x="285" y="1042"/>
                  <a:pt x="392" y="897"/>
                </a:cubicBezTo>
                <a:cubicBezTo>
                  <a:pt x="451" y="817"/>
                  <a:pt x="541" y="768"/>
                  <a:pt x="640" y="763"/>
                </a:cubicBezTo>
                <a:cubicBezTo>
                  <a:pt x="715" y="759"/>
                  <a:pt x="790" y="782"/>
                  <a:pt x="851" y="826"/>
                </a:cubicBezTo>
                <a:cubicBezTo>
                  <a:pt x="922" y="878"/>
                  <a:pt x="968" y="955"/>
                  <a:pt x="981" y="1041"/>
                </a:cubicBezTo>
                <a:cubicBezTo>
                  <a:pt x="993" y="1117"/>
                  <a:pt x="978" y="1192"/>
                  <a:pt x="939" y="1257"/>
                </a:cubicBezTo>
                <a:cubicBezTo>
                  <a:pt x="960" y="1273"/>
                  <a:pt x="960" y="1273"/>
                  <a:pt x="960" y="1273"/>
                </a:cubicBezTo>
                <a:cubicBezTo>
                  <a:pt x="978" y="1269"/>
                  <a:pt x="997" y="1272"/>
                  <a:pt x="1012" y="1284"/>
                </a:cubicBezTo>
                <a:cubicBezTo>
                  <a:pt x="1192" y="1416"/>
                  <a:pt x="1192" y="1416"/>
                  <a:pt x="1192" y="1416"/>
                </a:cubicBezTo>
                <a:cubicBezTo>
                  <a:pt x="1221" y="1437"/>
                  <a:pt x="1227" y="1478"/>
                  <a:pt x="1206" y="1507"/>
                </a:cubicBezTo>
                <a:close/>
                <a:moveTo>
                  <a:pt x="1422" y="1421"/>
                </a:moveTo>
                <a:cubicBezTo>
                  <a:pt x="1313" y="1421"/>
                  <a:pt x="1313" y="1421"/>
                  <a:pt x="1313" y="1421"/>
                </a:cubicBezTo>
                <a:cubicBezTo>
                  <a:pt x="1313" y="1312"/>
                  <a:pt x="1313" y="1312"/>
                  <a:pt x="1313" y="1312"/>
                </a:cubicBezTo>
                <a:cubicBezTo>
                  <a:pt x="1313" y="1252"/>
                  <a:pt x="1264" y="1203"/>
                  <a:pt x="1203" y="1203"/>
                </a:cubicBezTo>
                <a:cubicBezTo>
                  <a:pt x="1203" y="547"/>
                  <a:pt x="1203" y="547"/>
                  <a:pt x="1203" y="547"/>
                </a:cubicBezTo>
                <a:cubicBezTo>
                  <a:pt x="1203" y="495"/>
                  <a:pt x="1168" y="451"/>
                  <a:pt x="1118" y="440"/>
                </a:cubicBezTo>
                <a:cubicBezTo>
                  <a:pt x="134" y="221"/>
                  <a:pt x="134" y="221"/>
                  <a:pt x="134" y="221"/>
                </a:cubicBezTo>
                <a:cubicBezTo>
                  <a:pt x="126" y="219"/>
                  <a:pt x="118" y="218"/>
                  <a:pt x="110" y="218"/>
                </a:cubicBezTo>
                <a:cubicBezTo>
                  <a:pt x="110" y="109"/>
                  <a:pt x="110" y="109"/>
                  <a:pt x="110" y="109"/>
                </a:cubicBezTo>
                <a:cubicBezTo>
                  <a:pt x="1422" y="109"/>
                  <a:pt x="1422" y="109"/>
                  <a:pt x="1422" y="109"/>
                </a:cubicBezTo>
                <a:lnTo>
                  <a:pt x="1422" y="1421"/>
                </a:lnTo>
                <a:close/>
                <a:moveTo>
                  <a:pt x="833" y="1220"/>
                </a:moveTo>
                <a:cubicBezTo>
                  <a:pt x="792" y="1275"/>
                  <a:pt x="731" y="1306"/>
                  <a:pt x="668" y="1309"/>
                </a:cubicBezTo>
                <a:cubicBezTo>
                  <a:pt x="619" y="1312"/>
                  <a:pt x="569" y="1298"/>
                  <a:pt x="527" y="1267"/>
                </a:cubicBezTo>
                <a:cubicBezTo>
                  <a:pt x="430" y="1195"/>
                  <a:pt x="409" y="1059"/>
                  <a:pt x="480" y="961"/>
                </a:cubicBezTo>
                <a:cubicBezTo>
                  <a:pt x="521" y="906"/>
                  <a:pt x="582" y="876"/>
                  <a:pt x="646" y="872"/>
                </a:cubicBezTo>
                <a:cubicBezTo>
                  <a:pt x="694" y="870"/>
                  <a:pt x="744" y="883"/>
                  <a:pt x="786" y="914"/>
                </a:cubicBezTo>
                <a:cubicBezTo>
                  <a:pt x="883" y="986"/>
                  <a:pt x="904" y="1123"/>
                  <a:pt x="833" y="1220"/>
                </a:cubicBezTo>
                <a:close/>
                <a:moveTo>
                  <a:pt x="833" y="1220"/>
                </a:moveTo>
                <a:cubicBezTo>
                  <a:pt x="833" y="1220"/>
                  <a:pt x="833" y="1220"/>
                  <a:pt x="833" y="1220"/>
                </a:cubicBezTo>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1600" dirty="0" smtClean="0">
              <a:solidFill>
                <a:schemeClr val="lt1"/>
              </a:solidFill>
              <a:latin typeface="+mj-lt"/>
              <a:ea typeface="+mn-ea"/>
            </a:endParaRPr>
          </a:p>
        </p:txBody>
      </p:sp>
      <p:sp>
        <p:nvSpPr>
          <p:cNvPr id="80" name="Freeform 32"/>
          <p:cNvSpPr>
            <a:spLocks noEditPoints="1"/>
          </p:cNvSpPr>
          <p:nvPr/>
        </p:nvSpPr>
        <p:spPr bwMode="auto">
          <a:xfrm>
            <a:off x="2812121" y="3034234"/>
            <a:ext cx="312651" cy="309975"/>
          </a:xfrm>
          <a:custGeom>
            <a:avLst/>
            <a:gdLst/>
            <a:ahLst/>
            <a:cxnLst>
              <a:cxn ang="0">
                <a:pos x="46" y="1071"/>
              </a:cxn>
              <a:cxn ang="0">
                <a:pos x="46" y="1240"/>
              </a:cxn>
              <a:cxn ang="0">
                <a:pos x="131" y="1275"/>
              </a:cxn>
              <a:cxn ang="0">
                <a:pos x="215" y="1240"/>
              </a:cxn>
              <a:cxn ang="0">
                <a:pos x="607" y="848"/>
              </a:cxn>
              <a:cxn ang="0">
                <a:pos x="438" y="679"/>
              </a:cxn>
              <a:cxn ang="0">
                <a:pos x="46" y="1071"/>
              </a:cxn>
              <a:cxn ang="0">
                <a:pos x="1026" y="345"/>
              </a:cxn>
              <a:cxn ang="0">
                <a:pos x="1197" y="256"/>
              </a:cxn>
              <a:cxn ang="0">
                <a:pos x="1286" y="83"/>
              </a:cxn>
              <a:cxn ang="0">
                <a:pos x="1203" y="0"/>
              </a:cxn>
              <a:cxn ang="0">
                <a:pos x="1030" y="90"/>
              </a:cxn>
              <a:cxn ang="0">
                <a:pos x="942" y="260"/>
              </a:cxn>
              <a:cxn ang="0">
                <a:pos x="734" y="468"/>
              </a:cxn>
              <a:cxn ang="0">
                <a:pos x="818" y="553"/>
              </a:cxn>
              <a:cxn ang="0">
                <a:pos x="1026" y="345"/>
              </a:cxn>
              <a:cxn ang="0">
                <a:pos x="1063" y="798"/>
              </a:cxn>
              <a:cxn ang="0">
                <a:pos x="1047" y="796"/>
              </a:cxn>
              <a:cxn ang="0">
                <a:pos x="965" y="812"/>
              </a:cxn>
              <a:cxn ang="0">
                <a:pos x="475" y="322"/>
              </a:cxn>
              <a:cxn ang="0">
                <a:pos x="490" y="239"/>
              </a:cxn>
              <a:cxn ang="0">
                <a:pos x="489" y="223"/>
              </a:cxn>
              <a:cxn ang="0">
                <a:pos x="251" y="0"/>
              </a:cxn>
              <a:cxn ang="0">
                <a:pos x="149" y="24"/>
              </a:cxn>
              <a:cxn ang="0">
                <a:pos x="307" y="183"/>
              </a:cxn>
              <a:cxn ang="0">
                <a:pos x="325" y="211"/>
              </a:cxn>
              <a:cxn ang="0">
                <a:pos x="307" y="295"/>
              </a:cxn>
              <a:cxn ang="0">
                <a:pos x="251" y="319"/>
              </a:cxn>
              <a:cxn ang="0">
                <a:pos x="224" y="313"/>
              </a:cxn>
              <a:cxn ang="0">
                <a:pos x="195" y="295"/>
              </a:cxn>
              <a:cxn ang="0">
                <a:pos x="37" y="137"/>
              </a:cxn>
              <a:cxn ang="0">
                <a:pos x="12" y="239"/>
              </a:cxn>
              <a:cxn ang="0">
                <a:pos x="235" y="476"/>
              </a:cxn>
              <a:cxn ang="0">
                <a:pos x="251" y="478"/>
              </a:cxn>
              <a:cxn ang="0">
                <a:pos x="334" y="462"/>
              </a:cxn>
              <a:cxn ang="0">
                <a:pos x="824" y="952"/>
              </a:cxn>
              <a:cxn ang="0">
                <a:pos x="808" y="1035"/>
              </a:cxn>
              <a:cxn ang="0">
                <a:pos x="810" y="1051"/>
              </a:cxn>
              <a:cxn ang="0">
                <a:pos x="1047" y="1274"/>
              </a:cxn>
              <a:cxn ang="0">
                <a:pos x="1150" y="1250"/>
              </a:cxn>
              <a:cxn ang="0">
                <a:pos x="991" y="1091"/>
              </a:cxn>
              <a:cxn ang="0">
                <a:pos x="973" y="1063"/>
              </a:cxn>
              <a:cxn ang="0">
                <a:pos x="991" y="979"/>
              </a:cxn>
              <a:cxn ang="0">
                <a:pos x="1047" y="956"/>
              </a:cxn>
              <a:cxn ang="0">
                <a:pos x="1075" y="961"/>
              </a:cxn>
              <a:cxn ang="0">
                <a:pos x="1103" y="979"/>
              </a:cxn>
              <a:cxn ang="0">
                <a:pos x="1262" y="1138"/>
              </a:cxn>
              <a:cxn ang="0">
                <a:pos x="1286" y="1035"/>
              </a:cxn>
              <a:cxn ang="0">
                <a:pos x="1063" y="798"/>
              </a:cxn>
            </a:cxnLst>
            <a:rect l="0" t="0" r="r" b="b"/>
            <a:pathLst>
              <a:path w="1286" h="1275">
                <a:moveTo>
                  <a:pt x="46" y="1071"/>
                </a:moveTo>
                <a:cubicBezTo>
                  <a:pt x="0" y="1118"/>
                  <a:pt x="0" y="1193"/>
                  <a:pt x="46" y="1240"/>
                </a:cubicBezTo>
                <a:cubicBezTo>
                  <a:pt x="70" y="1263"/>
                  <a:pt x="100" y="1275"/>
                  <a:pt x="131" y="1275"/>
                </a:cubicBezTo>
                <a:cubicBezTo>
                  <a:pt x="161" y="1275"/>
                  <a:pt x="192" y="1263"/>
                  <a:pt x="215" y="1240"/>
                </a:cubicBezTo>
                <a:cubicBezTo>
                  <a:pt x="607" y="848"/>
                  <a:pt x="607" y="848"/>
                  <a:pt x="607" y="848"/>
                </a:cubicBezTo>
                <a:cubicBezTo>
                  <a:pt x="438" y="679"/>
                  <a:pt x="438" y="679"/>
                  <a:pt x="438" y="679"/>
                </a:cubicBezTo>
                <a:lnTo>
                  <a:pt x="46" y="1071"/>
                </a:lnTo>
                <a:close/>
                <a:moveTo>
                  <a:pt x="1026" y="345"/>
                </a:moveTo>
                <a:cubicBezTo>
                  <a:pt x="1197" y="256"/>
                  <a:pt x="1197" y="256"/>
                  <a:pt x="1197" y="256"/>
                </a:cubicBezTo>
                <a:cubicBezTo>
                  <a:pt x="1286" y="83"/>
                  <a:pt x="1286" y="83"/>
                  <a:pt x="1286" y="83"/>
                </a:cubicBezTo>
                <a:cubicBezTo>
                  <a:pt x="1203" y="0"/>
                  <a:pt x="1203" y="0"/>
                  <a:pt x="1203" y="0"/>
                </a:cubicBezTo>
                <a:cubicBezTo>
                  <a:pt x="1030" y="90"/>
                  <a:pt x="1030" y="90"/>
                  <a:pt x="1030" y="90"/>
                </a:cubicBezTo>
                <a:cubicBezTo>
                  <a:pt x="942" y="260"/>
                  <a:pt x="942" y="260"/>
                  <a:pt x="942" y="260"/>
                </a:cubicBezTo>
                <a:cubicBezTo>
                  <a:pt x="734" y="468"/>
                  <a:pt x="734" y="468"/>
                  <a:pt x="734" y="468"/>
                </a:cubicBezTo>
                <a:cubicBezTo>
                  <a:pt x="818" y="553"/>
                  <a:pt x="818" y="553"/>
                  <a:pt x="818" y="553"/>
                </a:cubicBezTo>
                <a:lnTo>
                  <a:pt x="1026" y="345"/>
                </a:lnTo>
                <a:close/>
                <a:moveTo>
                  <a:pt x="1063" y="798"/>
                </a:moveTo>
                <a:cubicBezTo>
                  <a:pt x="1047" y="796"/>
                  <a:pt x="1047" y="796"/>
                  <a:pt x="1047" y="796"/>
                </a:cubicBezTo>
                <a:cubicBezTo>
                  <a:pt x="1018" y="796"/>
                  <a:pt x="991" y="802"/>
                  <a:pt x="965" y="812"/>
                </a:cubicBezTo>
                <a:cubicBezTo>
                  <a:pt x="475" y="322"/>
                  <a:pt x="475" y="322"/>
                  <a:pt x="475" y="322"/>
                </a:cubicBezTo>
                <a:cubicBezTo>
                  <a:pt x="484" y="296"/>
                  <a:pt x="490" y="268"/>
                  <a:pt x="490" y="239"/>
                </a:cubicBezTo>
                <a:cubicBezTo>
                  <a:pt x="489" y="223"/>
                  <a:pt x="489" y="223"/>
                  <a:pt x="489" y="223"/>
                </a:cubicBezTo>
                <a:cubicBezTo>
                  <a:pt x="480" y="99"/>
                  <a:pt x="378" y="0"/>
                  <a:pt x="251" y="0"/>
                </a:cubicBezTo>
                <a:cubicBezTo>
                  <a:pt x="215" y="0"/>
                  <a:pt x="180" y="9"/>
                  <a:pt x="149" y="24"/>
                </a:cubicBezTo>
                <a:cubicBezTo>
                  <a:pt x="307" y="183"/>
                  <a:pt x="307" y="183"/>
                  <a:pt x="307" y="183"/>
                </a:cubicBezTo>
                <a:cubicBezTo>
                  <a:pt x="316" y="191"/>
                  <a:pt x="322" y="201"/>
                  <a:pt x="325" y="211"/>
                </a:cubicBezTo>
                <a:cubicBezTo>
                  <a:pt x="336" y="240"/>
                  <a:pt x="330" y="273"/>
                  <a:pt x="307" y="295"/>
                </a:cubicBezTo>
                <a:cubicBezTo>
                  <a:pt x="292" y="311"/>
                  <a:pt x="272" y="319"/>
                  <a:pt x="251" y="319"/>
                </a:cubicBezTo>
                <a:cubicBezTo>
                  <a:pt x="242" y="319"/>
                  <a:pt x="232" y="317"/>
                  <a:pt x="224" y="313"/>
                </a:cubicBezTo>
                <a:cubicBezTo>
                  <a:pt x="213" y="309"/>
                  <a:pt x="203" y="304"/>
                  <a:pt x="195" y="295"/>
                </a:cubicBezTo>
                <a:cubicBezTo>
                  <a:pt x="37" y="137"/>
                  <a:pt x="37" y="137"/>
                  <a:pt x="37" y="137"/>
                </a:cubicBezTo>
                <a:cubicBezTo>
                  <a:pt x="21" y="168"/>
                  <a:pt x="12" y="202"/>
                  <a:pt x="12" y="239"/>
                </a:cubicBezTo>
                <a:cubicBezTo>
                  <a:pt x="12" y="366"/>
                  <a:pt x="111" y="468"/>
                  <a:pt x="235" y="476"/>
                </a:cubicBezTo>
                <a:cubicBezTo>
                  <a:pt x="251" y="478"/>
                  <a:pt x="251" y="478"/>
                  <a:pt x="251" y="478"/>
                </a:cubicBezTo>
                <a:cubicBezTo>
                  <a:pt x="281" y="478"/>
                  <a:pt x="308" y="472"/>
                  <a:pt x="334" y="462"/>
                </a:cubicBezTo>
                <a:cubicBezTo>
                  <a:pt x="824" y="952"/>
                  <a:pt x="824" y="952"/>
                  <a:pt x="824" y="952"/>
                </a:cubicBezTo>
                <a:cubicBezTo>
                  <a:pt x="815" y="978"/>
                  <a:pt x="808" y="1006"/>
                  <a:pt x="808" y="1035"/>
                </a:cubicBezTo>
                <a:cubicBezTo>
                  <a:pt x="810" y="1051"/>
                  <a:pt x="810" y="1051"/>
                  <a:pt x="810" y="1051"/>
                </a:cubicBezTo>
                <a:cubicBezTo>
                  <a:pt x="819" y="1175"/>
                  <a:pt x="921" y="1274"/>
                  <a:pt x="1047" y="1274"/>
                </a:cubicBezTo>
                <a:cubicBezTo>
                  <a:pt x="1084" y="1274"/>
                  <a:pt x="1119" y="1265"/>
                  <a:pt x="1150" y="1250"/>
                </a:cubicBezTo>
                <a:cubicBezTo>
                  <a:pt x="991" y="1091"/>
                  <a:pt x="991" y="1091"/>
                  <a:pt x="991" y="1091"/>
                </a:cubicBezTo>
                <a:cubicBezTo>
                  <a:pt x="983" y="1083"/>
                  <a:pt x="977" y="1073"/>
                  <a:pt x="973" y="1063"/>
                </a:cubicBezTo>
                <a:cubicBezTo>
                  <a:pt x="963" y="1035"/>
                  <a:pt x="968" y="1001"/>
                  <a:pt x="991" y="979"/>
                </a:cubicBezTo>
                <a:cubicBezTo>
                  <a:pt x="1007" y="963"/>
                  <a:pt x="1027" y="956"/>
                  <a:pt x="1047" y="956"/>
                </a:cubicBezTo>
                <a:cubicBezTo>
                  <a:pt x="1057" y="956"/>
                  <a:pt x="1066" y="958"/>
                  <a:pt x="1075" y="961"/>
                </a:cubicBezTo>
                <a:cubicBezTo>
                  <a:pt x="1085" y="965"/>
                  <a:pt x="1095" y="970"/>
                  <a:pt x="1103" y="979"/>
                </a:cubicBezTo>
                <a:cubicBezTo>
                  <a:pt x="1262" y="1138"/>
                  <a:pt x="1262" y="1138"/>
                  <a:pt x="1262" y="1138"/>
                </a:cubicBezTo>
                <a:cubicBezTo>
                  <a:pt x="1277" y="1106"/>
                  <a:pt x="1286" y="1072"/>
                  <a:pt x="1286" y="1035"/>
                </a:cubicBezTo>
                <a:cubicBezTo>
                  <a:pt x="1286" y="909"/>
                  <a:pt x="1188" y="806"/>
                  <a:pt x="1063" y="798"/>
                </a:cubicBez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endParaRPr lang="en-US" sz="1600" dirty="0" smtClean="0">
              <a:solidFill>
                <a:schemeClr val="lt1"/>
              </a:solidFill>
              <a:latin typeface="+mj-lt"/>
              <a:ea typeface="+mn-ea"/>
            </a:endParaRPr>
          </a:p>
        </p:txBody>
      </p:sp>
    </p:spTree>
    <p:extLst>
      <p:ext uri="{BB962C8B-B14F-4D97-AF65-F5344CB8AC3E}">
        <p14:creationId xmlns:p14="http://schemas.microsoft.com/office/powerpoint/2010/main" val="2081095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6816"/>
            <a:ext cx="9144000" cy="4239684"/>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2" name="Text Placeholder 1"/>
          <p:cNvSpPr>
            <a:spLocks noGrp="1"/>
          </p:cNvSpPr>
          <p:nvPr>
            <p:ph type="body" sz="quarter" idx="10"/>
          </p:nvPr>
        </p:nvSpPr>
        <p:spPr>
          <a:xfrm>
            <a:off x="233704" y="992188"/>
            <a:ext cx="8808696" cy="3948112"/>
          </a:xfrm>
        </p:spPr>
        <p:txBody>
          <a:bodyPr/>
          <a:lstStyle/>
          <a:p>
            <a:pPr marL="590631" lvl="1" indent="-285750">
              <a:buFont typeface="Arial" panose="020B0604020202020204" pitchFamily="34" charset="0"/>
              <a:buChar char="•"/>
            </a:pPr>
            <a:r>
              <a:rPr lang="en-US" dirty="0"/>
              <a:t>Template d</a:t>
            </a:r>
            <a:r>
              <a:rPr lang="en-US" dirty="0" smtClean="0"/>
              <a:t>riven feature which allows configuration of Overlay and Underlay configurations via VTS which will </a:t>
            </a:r>
            <a:r>
              <a:rPr lang="en-US" dirty="0"/>
              <a:t>eliminate requirement of out-of-band  configuration (via CLI) </a:t>
            </a:r>
            <a:endParaRPr lang="en-US" dirty="0" smtClean="0"/>
          </a:p>
          <a:p>
            <a:pPr marL="304881" lvl="1" indent="0">
              <a:buNone/>
            </a:pPr>
            <a:endParaRPr lang="en-US" dirty="0"/>
          </a:p>
          <a:p>
            <a:pPr marL="304881" lvl="1" indent="0">
              <a:buNone/>
            </a:pPr>
            <a:endParaRPr lang="en-US" dirty="0" smtClean="0"/>
          </a:p>
          <a:p>
            <a:pPr marL="544461" lvl="2" indent="0">
              <a:buNone/>
            </a:pPr>
            <a:endParaRPr lang="en-US" dirty="0" smtClean="0"/>
          </a:p>
          <a:p>
            <a:pPr marL="590631" lvl="1" indent="-285750">
              <a:buFont typeface="Arial" panose="020B0604020202020204" pitchFamily="34" charset="0"/>
              <a:buChar char="•"/>
            </a:pPr>
            <a:endParaRPr lang="en-US" dirty="0" smtClean="0"/>
          </a:p>
          <a:p>
            <a:pPr marL="590631" lvl="1" indent="-285750">
              <a:buFont typeface="Arial" panose="020B0604020202020204" pitchFamily="34" charset="0"/>
              <a:buChar char="•"/>
            </a:pPr>
            <a:r>
              <a:rPr lang="en-US" dirty="0" smtClean="0"/>
              <a:t>Can be attached per tenant/per network.</a:t>
            </a:r>
          </a:p>
          <a:p>
            <a:pPr marL="590631" lvl="1" indent="-285750">
              <a:buFont typeface="Arial" panose="020B0604020202020204" pitchFamily="34" charset="0"/>
              <a:buChar char="•"/>
            </a:pPr>
            <a:r>
              <a:rPr lang="en-US" dirty="0" smtClean="0"/>
              <a:t>Single pane of glass for all your device configurations</a:t>
            </a:r>
          </a:p>
          <a:p>
            <a:pPr marL="590631" lvl="1" indent="-285750">
              <a:buFont typeface="Arial" panose="020B0604020202020204" pitchFamily="34" charset="0"/>
              <a:buChar char="•"/>
            </a:pPr>
            <a:r>
              <a:rPr lang="en-US" dirty="0" smtClean="0">
                <a:solidFill>
                  <a:srgbClr val="FF0000"/>
                </a:solidFill>
              </a:rPr>
              <a:t>!! Not your underlay manager</a:t>
            </a:r>
          </a:p>
          <a:p>
            <a:pPr marL="830211" lvl="2" indent="-285750">
              <a:buFont typeface="Arial" panose="020B0604020202020204" pitchFamily="34" charset="0"/>
              <a:buChar char="•"/>
            </a:pPr>
            <a:r>
              <a:rPr lang="en-US" dirty="0" smtClean="0"/>
              <a:t>No POAP support</a:t>
            </a:r>
          </a:p>
          <a:p>
            <a:pPr marL="304881" lvl="1" indent="0">
              <a:buNone/>
            </a:pPr>
            <a:endParaRPr lang="en-US" dirty="0"/>
          </a:p>
          <a:p>
            <a:endParaRPr lang="en-US" dirty="0"/>
          </a:p>
        </p:txBody>
      </p:sp>
      <p:sp>
        <p:nvSpPr>
          <p:cNvPr id="3" name="Title 2"/>
          <p:cNvSpPr>
            <a:spLocks noGrp="1"/>
          </p:cNvSpPr>
          <p:nvPr>
            <p:ph type="title"/>
          </p:nvPr>
        </p:nvSpPr>
        <p:spPr>
          <a:xfrm>
            <a:off x="0" y="0"/>
            <a:ext cx="8345488" cy="731837"/>
          </a:xfrm>
          <a:noFill/>
          <a:ln>
            <a:noFill/>
          </a:ln>
        </p:spPr>
        <p:txBody>
          <a:bodyPr vert="horz" wrap="square" lIns="91424" tIns="45712" rIns="91424" bIns="45712" numCol="1" anchor="ctr" anchorCtr="0" compatLnSpc="1">
            <a:prstTxWarp prst="textNoShape">
              <a:avLst/>
            </a:prstTxWarp>
          </a:bodyPr>
          <a:lstStyle/>
          <a:p>
            <a:r>
              <a:rPr lang="en-US" dirty="0">
                <a:solidFill>
                  <a:schemeClr val="tx1"/>
                </a:solidFill>
              </a:rPr>
              <a:t>Service Extension</a:t>
            </a:r>
          </a:p>
        </p:txBody>
      </p:sp>
      <p:sp>
        <p:nvSpPr>
          <p:cNvPr id="6" name="Rectangle 5"/>
          <p:cNvSpPr/>
          <p:nvPr/>
        </p:nvSpPr>
        <p:spPr>
          <a:xfrm>
            <a:off x="736600" y="2032000"/>
            <a:ext cx="3975100" cy="825500"/>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Example of Overlay configuration </a:t>
            </a:r>
            <a:r>
              <a:rPr lang="en-US" dirty="0" smtClean="0">
                <a:solidFill>
                  <a:srgbClr val="FF0000"/>
                </a:solidFill>
              </a:rPr>
              <a:t>:</a:t>
            </a:r>
          </a:p>
          <a:p>
            <a:pPr algn="ctr"/>
            <a:r>
              <a:rPr lang="en-US" dirty="0" smtClean="0"/>
              <a:t>VRF</a:t>
            </a:r>
            <a:r>
              <a:rPr lang="en-US" dirty="0"/>
              <a:t>,NVE BGP configuration</a:t>
            </a:r>
            <a:endParaRPr lang="en-US" dirty="0" smtClean="0"/>
          </a:p>
        </p:txBody>
      </p:sp>
      <p:sp>
        <p:nvSpPr>
          <p:cNvPr id="7" name="Rectangle 6"/>
          <p:cNvSpPr/>
          <p:nvPr/>
        </p:nvSpPr>
        <p:spPr>
          <a:xfrm>
            <a:off x="4800600" y="2006600"/>
            <a:ext cx="3975100" cy="914400"/>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Example </a:t>
            </a:r>
            <a:r>
              <a:rPr lang="en-US" dirty="0">
                <a:solidFill>
                  <a:srgbClr val="FF0000"/>
                </a:solidFill>
              </a:rPr>
              <a:t>of </a:t>
            </a:r>
            <a:r>
              <a:rPr lang="en-US" dirty="0" smtClean="0">
                <a:solidFill>
                  <a:srgbClr val="FF0000"/>
                </a:solidFill>
              </a:rPr>
              <a:t>Underlay configuration </a:t>
            </a:r>
            <a:r>
              <a:rPr lang="en-US" dirty="0">
                <a:solidFill>
                  <a:srgbClr val="FF0000"/>
                </a:solidFill>
              </a:rPr>
              <a:t>:</a:t>
            </a:r>
            <a:r>
              <a:rPr lang="en-US" dirty="0" smtClean="0">
                <a:solidFill>
                  <a:srgbClr val="FF0000"/>
                </a:solidFill>
              </a:rPr>
              <a:t> </a:t>
            </a:r>
          </a:p>
          <a:p>
            <a:pPr algn="ctr"/>
            <a:r>
              <a:rPr lang="en-US" dirty="0" smtClean="0"/>
              <a:t>Physical </a:t>
            </a:r>
            <a:r>
              <a:rPr lang="en-US" dirty="0"/>
              <a:t>Interface configuration, VPC </a:t>
            </a:r>
            <a:r>
              <a:rPr lang="en-US" dirty="0" smtClean="0"/>
              <a:t>, </a:t>
            </a:r>
            <a:r>
              <a:rPr lang="en-US" dirty="0"/>
              <a:t>Definition of Policy Map.</a:t>
            </a:r>
          </a:p>
        </p:txBody>
      </p:sp>
    </p:spTree>
    <p:extLst>
      <p:ext uri="{BB962C8B-B14F-4D97-AF65-F5344CB8AC3E}">
        <p14:creationId xmlns:p14="http://schemas.microsoft.com/office/powerpoint/2010/main" val="39689298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0" name="Title 3"/>
          <p:cNvSpPr txBox="1">
            <a:spLocks/>
          </p:cNvSpPr>
          <p:nvPr/>
        </p:nvSpPr>
        <p:spPr>
          <a:xfrm>
            <a:off x="142310" y="57795"/>
            <a:ext cx="8736626" cy="648180"/>
          </a:xfrm>
          <a:prstGeom prst="rect">
            <a:avLst/>
          </a:prstGeom>
        </p:spPr>
        <p:txBody>
          <a:bodyPr lIns="91436" tIns="45718" rIns="91436" bIns="45718"/>
          <a:lstStyle>
            <a:defPPr>
              <a:defRPr lang="en-US"/>
            </a:defPPr>
            <a:lvl1pPr defTabSz="684213" eaLnBrk="1" hangingPunct="1">
              <a:lnSpc>
                <a:spcPct val="80000"/>
              </a:lnSpc>
              <a:defRPr sz="2800">
                <a:solidFill>
                  <a:schemeClr val="bg1">
                    <a:lumMod val="50000"/>
                  </a:schemeClr>
                </a:solidFill>
                <a:latin typeface="+mj-lt"/>
                <a:cs typeface="CiscoSans"/>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r>
              <a:rPr lang="en-US" dirty="0"/>
              <a:t>VTS – Integrate VXLAN with WAN</a:t>
            </a:r>
          </a:p>
        </p:txBody>
      </p:sp>
      <p:sp>
        <p:nvSpPr>
          <p:cNvPr id="478" name="TextBox 477"/>
          <p:cNvSpPr txBox="1"/>
          <p:nvPr/>
        </p:nvSpPr>
        <p:spPr>
          <a:xfrm>
            <a:off x="193726" y="3097891"/>
            <a:ext cx="814841" cy="346249"/>
          </a:xfrm>
          <a:prstGeom prst="rect">
            <a:avLst/>
          </a:prstGeom>
          <a:noFill/>
        </p:spPr>
        <p:txBody>
          <a:bodyPr wrap="square" lIns="68580" tIns="34290" rIns="68580" bIns="34290" rtlCol="0">
            <a:spAutoFit/>
          </a:bodyPr>
          <a:lstStyle/>
          <a:p>
            <a:r>
              <a:rPr lang="en-US" sz="900" dirty="0">
                <a:solidFill>
                  <a:srgbClr val="FF0000"/>
                </a:solidFill>
              </a:rPr>
              <a:t>EVPN- VXLAN</a:t>
            </a:r>
          </a:p>
        </p:txBody>
      </p:sp>
      <p:sp>
        <p:nvSpPr>
          <p:cNvPr id="285" name="Cloud 284"/>
          <p:cNvSpPr/>
          <p:nvPr/>
        </p:nvSpPr>
        <p:spPr>
          <a:xfrm>
            <a:off x="2201216" y="721275"/>
            <a:ext cx="4758383" cy="2160384"/>
          </a:xfrm>
          <a:prstGeom prst="cloud">
            <a:avLst/>
          </a:prstGeom>
          <a:noFill/>
          <a:ln>
            <a:solidFill>
              <a:srgbClr val="0096D6"/>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00" dirty="0">
              <a:solidFill>
                <a:prstClr val="black"/>
              </a:solidFill>
            </a:endParaRPr>
          </a:p>
        </p:txBody>
      </p:sp>
      <p:sp>
        <p:nvSpPr>
          <p:cNvPr id="482" name="TextBox 481"/>
          <p:cNvSpPr txBox="1"/>
          <p:nvPr/>
        </p:nvSpPr>
        <p:spPr>
          <a:xfrm>
            <a:off x="2911097" y="1764236"/>
            <a:ext cx="1969271" cy="300083"/>
          </a:xfrm>
          <a:prstGeom prst="rect">
            <a:avLst/>
          </a:prstGeom>
          <a:noFill/>
        </p:spPr>
        <p:txBody>
          <a:bodyPr wrap="square" lIns="68580" tIns="34290" rIns="68580" bIns="34290" rtlCol="0">
            <a:spAutoFit/>
          </a:bodyPr>
          <a:lstStyle/>
          <a:p>
            <a:endParaRPr lang="en-US" sz="1500" dirty="0">
              <a:solidFill>
                <a:srgbClr val="FF0000"/>
              </a:solidFill>
            </a:endParaRPr>
          </a:p>
        </p:txBody>
      </p:sp>
      <p:grpSp>
        <p:nvGrpSpPr>
          <p:cNvPr id="11" name="Group 10"/>
          <p:cNvGrpSpPr/>
          <p:nvPr/>
        </p:nvGrpSpPr>
        <p:grpSpPr>
          <a:xfrm>
            <a:off x="663562" y="1997607"/>
            <a:ext cx="1611584" cy="2359734"/>
            <a:chOff x="841938" y="2221900"/>
            <a:chExt cx="2148779" cy="4378944"/>
          </a:xfrm>
        </p:grpSpPr>
        <p:grpSp>
          <p:nvGrpSpPr>
            <p:cNvPr id="4" name="Group 3"/>
            <p:cNvGrpSpPr/>
            <p:nvPr/>
          </p:nvGrpSpPr>
          <p:grpSpPr>
            <a:xfrm>
              <a:off x="976444" y="2394423"/>
              <a:ext cx="1765106" cy="3582140"/>
              <a:chOff x="1875939" y="2308365"/>
              <a:chExt cx="1765106" cy="3582140"/>
            </a:xfrm>
          </p:grpSpPr>
          <p:cxnSp>
            <p:nvCxnSpPr>
              <p:cNvPr id="291" name="Straight Connector 290"/>
              <p:cNvCxnSpPr>
                <a:stCxn id="309" idx="0"/>
                <a:endCxn id="312" idx="2"/>
              </p:cNvCxnSpPr>
              <p:nvPr/>
            </p:nvCxnSpPr>
            <p:spPr bwMode="auto">
              <a:xfrm flipH="1" flipV="1">
                <a:off x="2309545" y="4172374"/>
                <a:ext cx="7270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300" name="Straight Connector 299"/>
              <p:cNvCxnSpPr>
                <a:stCxn id="309" idx="0"/>
                <a:endCxn id="313" idx="2"/>
              </p:cNvCxnSpPr>
              <p:nvPr/>
            </p:nvCxnSpPr>
            <p:spPr bwMode="auto">
              <a:xfrm flipV="1">
                <a:off x="2382245" y="4172374"/>
                <a:ext cx="96222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pic>
            <p:nvPicPr>
              <p:cNvPr id="3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235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727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8" name="Straight Connector 87"/>
              <p:cNvCxnSpPr>
                <a:stCxn id="312" idx="0"/>
              </p:cNvCxnSpPr>
              <p:nvPr/>
            </p:nvCxnSpPr>
            <p:spPr bwMode="auto">
              <a:xfrm flipH="1" flipV="1">
                <a:off x="2186904" y="2675119"/>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90" name="Straight Connector 89"/>
              <p:cNvCxnSpPr>
                <a:stCxn id="312" idx="0"/>
              </p:cNvCxnSpPr>
              <p:nvPr/>
            </p:nvCxnSpPr>
            <p:spPr bwMode="auto">
              <a:xfrm flipV="1">
                <a:off x="2309545" y="2759188"/>
                <a:ext cx="912280" cy="1016952"/>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96" name="Straight Connector 95"/>
              <p:cNvCxnSpPr>
                <a:stCxn id="313" idx="0"/>
              </p:cNvCxnSpPr>
              <p:nvPr/>
            </p:nvCxnSpPr>
            <p:spPr bwMode="auto">
              <a:xfrm flipH="1" flipV="1">
                <a:off x="2186904" y="2759187"/>
                <a:ext cx="1157561" cy="1016953"/>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99" name="Straight Connector 98"/>
              <p:cNvCxnSpPr/>
              <p:nvPr/>
            </p:nvCxnSpPr>
            <p:spPr bwMode="auto">
              <a:xfrm flipH="1" flipV="1">
                <a:off x="3221824" y="2672316"/>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nvGrpSpPr>
              <p:cNvPr id="61" name="Group 81"/>
              <p:cNvGrpSpPr>
                <a:grpSpLocks/>
              </p:cNvGrpSpPr>
              <p:nvPr/>
            </p:nvGrpSpPr>
            <p:grpSpPr bwMode="auto">
              <a:xfrm>
                <a:off x="1875939" y="2310502"/>
                <a:ext cx="736241" cy="461693"/>
                <a:chOff x="1828800" y="2952001"/>
                <a:chExt cx="838200" cy="934199"/>
              </a:xfrm>
            </p:grpSpPr>
            <p:sp>
              <p:nvSpPr>
                <p:cNvPr id="62"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3"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4"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6"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7"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8"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1"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3"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4"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9"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80"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81"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82" name="Group 119"/>
                <p:cNvGrpSpPr>
                  <a:grpSpLocks noChangeAspect="1"/>
                </p:cNvGrpSpPr>
                <p:nvPr/>
              </p:nvGrpSpPr>
              <p:grpSpPr bwMode="auto">
                <a:xfrm>
                  <a:off x="2015980" y="3353013"/>
                  <a:ext cx="450372" cy="381034"/>
                  <a:chOff x="3062" y="2021"/>
                  <a:chExt cx="361" cy="317"/>
                </a:xfrm>
              </p:grpSpPr>
              <p:sp>
                <p:nvSpPr>
                  <p:cNvPr id="83"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85"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87"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89"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91"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93"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95" name="Freeform 94"/>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97" name="Freeform 96"/>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98" name="Freeform 97"/>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01" name="Freeform 100"/>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03" name="Freeform 102"/>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05" name="Freeform 104"/>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07" name="Freeform 106"/>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08" name="Freeform 107"/>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10" name="Freeform 109"/>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12"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13"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14"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16"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18"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19"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21" name="Freeform 120"/>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23" name="Freeform 122"/>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24" name="Freeform 123"/>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25" name="Freeform 124"/>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26" name="Freeform 125"/>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28" name="Freeform 127"/>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29" name="Freeform 128"/>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30" name="Freeform 129"/>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31" name="Freeform 130"/>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grpSp>
            <p:nvGrpSpPr>
              <p:cNvPr id="132" name="Group 81"/>
              <p:cNvGrpSpPr>
                <a:grpSpLocks/>
              </p:cNvGrpSpPr>
              <p:nvPr/>
            </p:nvGrpSpPr>
            <p:grpSpPr bwMode="auto">
              <a:xfrm>
                <a:off x="2904804" y="2308365"/>
                <a:ext cx="736241" cy="461693"/>
                <a:chOff x="1828800" y="2952001"/>
                <a:chExt cx="838200" cy="934199"/>
              </a:xfrm>
            </p:grpSpPr>
            <p:sp>
              <p:nvSpPr>
                <p:cNvPr id="133"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34"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35"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36"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37"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38"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40"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41"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49"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50"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51"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52"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53"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54"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55"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56"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157" name="Group 119"/>
                <p:cNvGrpSpPr>
                  <a:grpSpLocks noChangeAspect="1"/>
                </p:cNvGrpSpPr>
                <p:nvPr/>
              </p:nvGrpSpPr>
              <p:grpSpPr bwMode="auto">
                <a:xfrm>
                  <a:off x="2015980" y="3353013"/>
                  <a:ext cx="450372" cy="381034"/>
                  <a:chOff x="3062" y="2021"/>
                  <a:chExt cx="361" cy="317"/>
                </a:xfrm>
              </p:grpSpPr>
              <p:sp>
                <p:nvSpPr>
                  <p:cNvPr id="158"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59"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60"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61"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62"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63"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64" name="Freeform 163"/>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65" name="Freeform 164"/>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66" name="Freeform 165"/>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67" name="Freeform 166"/>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68" name="Freeform 167"/>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69" name="Freeform 168"/>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71" name="Freeform 170"/>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72" name="Freeform 171"/>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73" name="Freeform 172"/>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74"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75"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76"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77"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78"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79"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180" name="Freeform 179"/>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1" name="Freeform 180"/>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2" name="Freeform 181"/>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3" name="Freeform 182"/>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4" name="Freeform 183"/>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5" name="Freeform 184"/>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6" name="Freeform 185"/>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7" name="Freeform 186"/>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188" name="Freeform 187"/>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sp>
            <p:nvSpPr>
              <p:cNvPr id="319" name="16-Point Star 318"/>
              <p:cNvSpPr/>
              <p:nvPr/>
            </p:nvSpPr>
            <p:spPr>
              <a:xfrm>
                <a:off x="2066577" y="2422424"/>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320" name="16-Point Star 319"/>
              <p:cNvSpPr/>
              <p:nvPr/>
            </p:nvSpPr>
            <p:spPr>
              <a:xfrm>
                <a:off x="3166489" y="2440381"/>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pic>
            <p:nvPicPr>
              <p:cNvPr id="309"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4317" y="5144124"/>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3" name="16-Point Star 292"/>
              <p:cNvSpPr/>
              <p:nvPr/>
            </p:nvSpPr>
            <p:spPr>
              <a:xfrm>
                <a:off x="2176949" y="5153417"/>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cxnSp>
            <p:nvCxnSpPr>
              <p:cNvPr id="9" name="Straight Connector 8"/>
              <p:cNvCxnSpPr>
                <a:endCxn id="336" idx="50"/>
              </p:cNvCxnSpPr>
              <p:nvPr/>
            </p:nvCxnSpPr>
            <p:spPr>
              <a:xfrm>
                <a:off x="2333133" y="5388948"/>
                <a:ext cx="357048" cy="305788"/>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328"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5665" y="5128562"/>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 name="16-Point Star 328"/>
              <p:cNvSpPr/>
              <p:nvPr/>
            </p:nvSpPr>
            <p:spPr>
              <a:xfrm>
                <a:off x="2948297" y="5137855"/>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grpSp>
            <p:nvGrpSpPr>
              <p:cNvPr id="21" name="Group 20"/>
              <p:cNvGrpSpPr/>
              <p:nvPr/>
            </p:nvGrpSpPr>
            <p:grpSpPr>
              <a:xfrm>
                <a:off x="2540989" y="5677224"/>
                <a:ext cx="363815" cy="213281"/>
                <a:chOff x="2204250" y="5592038"/>
                <a:chExt cx="272861" cy="213281"/>
              </a:xfrm>
            </p:grpSpPr>
            <p:sp>
              <p:nvSpPr>
                <p:cNvPr id="330" name="Rounded Rectangle 329"/>
                <p:cNvSpPr/>
                <p:nvPr/>
              </p:nvSpPr>
              <p:spPr>
                <a:xfrm>
                  <a:off x="2204250" y="5592038"/>
                  <a:ext cx="272861" cy="213281"/>
                </a:xfrm>
                <a:prstGeom prst="roundRect">
                  <a:avLst/>
                </a:prstGeom>
                <a:solidFill>
                  <a:srgbClr val="00B050"/>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endParaRPr lang="en-US" sz="1000">
                    <a:solidFill>
                      <a:srgbClr val="FFFFFF"/>
                    </a:solidFill>
                  </a:endParaRPr>
                </a:p>
              </p:txBody>
            </p:sp>
            <p:grpSp>
              <p:nvGrpSpPr>
                <p:cNvPr id="331" name="Group 165"/>
                <p:cNvGrpSpPr/>
                <p:nvPr/>
              </p:nvGrpSpPr>
              <p:grpSpPr>
                <a:xfrm>
                  <a:off x="2221093" y="5609462"/>
                  <a:ext cx="240287" cy="180295"/>
                  <a:chOff x="6688138" y="3305167"/>
                  <a:chExt cx="1081087" cy="1030288"/>
                </a:xfrm>
                <a:solidFill>
                  <a:schemeClr val="bg1"/>
                </a:solidFill>
              </p:grpSpPr>
              <p:sp>
                <p:nvSpPr>
                  <p:cNvPr id="335"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336"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337"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grpSp>
            <p:sp>
              <p:nvSpPr>
                <p:cNvPr id="332" name="Freeform 132"/>
                <p:cNvSpPr>
                  <a:spLocks/>
                </p:cNvSpPr>
                <p:nvPr/>
              </p:nvSpPr>
              <p:spPr bwMode="auto">
                <a:xfrm>
                  <a:off x="2328361" y="5690307"/>
                  <a:ext cx="110087" cy="8195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dirty="0">
                    <a:solidFill>
                      <a:srgbClr val="0096D6"/>
                    </a:solidFill>
                    <a:ea typeface="ＭＳ Ｐゴシック" pitchFamily="34" charset="-128"/>
                  </a:endParaRPr>
                </a:p>
              </p:txBody>
            </p:sp>
          </p:grpSp>
          <p:cxnSp>
            <p:nvCxnSpPr>
              <p:cNvPr id="333" name="Straight Connector 332"/>
              <p:cNvCxnSpPr>
                <a:endCxn id="330" idx="0"/>
              </p:cNvCxnSpPr>
              <p:nvPr/>
            </p:nvCxnSpPr>
            <p:spPr>
              <a:xfrm flipH="1">
                <a:off x="2722897" y="5373386"/>
                <a:ext cx="381584" cy="30383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349" name="Oval 348"/>
              <p:cNvSpPr/>
              <p:nvPr/>
            </p:nvSpPr>
            <p:spPr>
              <a:xfrm flipV="1">
                <a:off x="2411599" y="5528478"/>
                <a:ext cx="622597" cy="109350"/>
              </a:xfrm>
              <a:prstGeom prst="ellipse">
                <a:avLst/>
              </a:prstGeom>
              <a:ln w="38100">
                <a:solidFill>
                  <a:schemeClr val="accent6">
                    <a:lumMod val="75000"/>
                  </a:schemeClr>
                </a:solidFill>
                <a:prstDash val="soli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350" name="Straight Connector 349"/>
              <p:cNvCxnSpPr>
                <a:stCxn id="329" idx="15"/>
                <a:endCxn id="312" idx="2"/>
              </p:cNvCxnSpPr>
              <p:nvPr/>
            </p:nvCxnSpPr>
            <p:spPr bwMode="auto">
              <a:xfrm flipH="1" flipV="1">
                <a:off x="2309545" y="4172374"/>
                <a:ext cx="839107" cy="97350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352" name="Straight Connector 351"/>
              <p:cNvCxnSpPr>
                <a:stCxn id="328" idx="0"/>
                <a:endCxn id="313" idx="2"/>
              </p:cNvCxnSpPr>
              <p:nvPr/>
            </p:nvCxnSpPr>
            <p:spPr bwMode="auto">
              <a:xfrm flipV="1">
                <a:off x="3153593" y="4172374"/>
                <a:ext cx="190872" cy="956188"/>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sp>
          <p:nvSpPr>
            <p:cNvPr id="470" name="Rounded Rectangle 469"/>
            <p:cNvSpPr/>
            <p:nvPr/>
          </p:nvSpPr>
          <p:spPr>
            <a:xfrm>
              <a:off x="841938" y="2221900"/>
              <a:ext cx="2148779" cy="912157"/>
            </a:xfrm>
            <a:prstGeom prst="roundRect">
              <a:avLst/>
            </a:prstGeom>
            <a:noFill/>
            <a:ln>
              <a:solidFill>
                <a:srgbClr val="FF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483" name="TextBox 482"/>
            <p:cNvSpPr txBox="1"/>
            <p:nvPr/>
          </p:nvSpPr>
          <p:spPr>
            <a:xfrm>
              <a:off x="1341878" y="6115376"/>
              <a:ext cx="1280780" cy="485468"/>
            </a:xfrm>
            <a:prstGeom prst="rect">
              <a:avLst/>
            </a:prstGeom>
            <a:noFill/>
          </p:spPr>
          <p:txBody>
            <a:bodyPr wrap="square" rtlCol="0">
              <a:spAutoFit/>
            </a:bodyPr>
            <a:lstStyle/>
            <a:p>
              <a:r>
                <a:rPr lang="en-US" sz="1100" b="1" dirty="0">
                  <a:solidFill>
                    <a:prstClr val="black"/>
                  </a:solidFill>
                </a:rPr>
                <a:t>DC 1</a:t>
              </a:r>
              <a:endParaRPr lang="en-US" sz="1100" b="1" dirty="0">
                <a:solidFill>
                  <a:prstClr val="black"/>
                </a:solidFill>
              </a:endParaRPr>
            </a:p>
          </p:txBody>
        </p:sp>
      </p:grpSp>
      <p:grpSp>
        <p:nvGrpSpPr>
          <p:cNvPr id="189" name="Group 188"/>
          <p:cNvGrpSpPr/>
          <p:nvPr/>
        </p:nvGrpSpPr>
        <p:grpSpPr>
          <a:xfrm>
            <a:off x="3454521" y="2975781"/>
            <a:ext cx="1611584" cy="2133281"/>
            <a:chOff x="841938" y="2221900"/>
            <a:chExt cx="2148779" cy="4468476"/>
          </a:xfrm>
        </p:grpSpPr>
        <p:grpSp>
          <p:nvGrpSpPr>
            <p:cNvPr id="190" name="Group 189"/>
            <p:cNvGrpSpPr/>
            <p:nvPr/>
          </p:nvGrpSpPr>
          <p:grpSpPr>
            <a:xfrm>
              <a:off x="976444" y="2394423"/>
              <a:ext cx="1765106" cy="3582140"/>
              <a:chOff x="1875939" y="2308365"/>
              <a:chExt cx="1765106" cy="3582140"/>
            </a:xfrm>
          </p:grpSpPr>
          <p:cxnSp>
            <p:nvCxnSpPr>
              <p:cNvPr id="194" name="Straight Connector 193"/>
              <p:cNvCxnSpPr>
                <a:stCxn id="206" idx="0"/>
                <a:endCxn id="196" idx="2"/>
              </p:cNvCxnSpPr>
              <p:nvPr/>
            </p:nvCxnSpPr>
            <p:spPr bwMode="auto">
              <a:xfrm flipH="1" flipV="1">
                <a:off x="2309545" y="4172374"/>
                <a:ext cx="7270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195" name="Straight Connector 194"/>
              <p:cNvCxnSpPr>
                <a:stCxn id="206" idx="0"/>
                <a:endCxn id="197" idx="2"/>
              </p:cNvCxnSpPr>
              <p:nvPr/>
            </p:nvCxnSpPr>
            <p:spPr bwMode="auto">
              <a:xfrm flipV="1">
                <a:off x="2382245" y="4172374"/>
                <a:ext cx="96222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pic>
            <p:nvPicPr>
              <p:cNvPr id="19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235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727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8" name="Straight Connector 197"/>
              <p:cNvCxnSpPr>
                <a:stCxn id="196" idx="0"/>
              </p:cNvCxnSpPr>
              <p:nvPr/>
            </p:nvCxnSpPr>
            <p:spPr bwMode="auto">
              <a:xfrm flipH="1" flipV="1">
                <a:off x="2186904" y="2675119"/>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199" name="Straight Connector 198"/>
              <p:cNvCxnSpPr>
                <a:stCxn id="196" idx="0"/>
              </p:cNvCxnSpPr>
              <p:nvPr/>
            </p:nvCxnSpPr>
            <p:spPr bwMode="auto">
              <a:xfrm flipV="1">
                <a:off x="2309545" y="2759188"/>
                <a:ext cx="912280" cy="1016952"/>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200" name="Straight Connector 199"/>
              <p:cNvCxnSpPr>
                <a:stCxn id="197" idx="0"/>
              </p:cNvCxnSpPr>
              <p:nvPr/>
            </p:nvCxnSpPr>
            <p:spPr bwMode="auto">
              <a:xfrm flipH="1" flipV="1">
                <a:off x="2186904" y="2759187"/>
                <a:ext cx="1157561" cy="1016953"/>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201" name="Straight Connector 200"/>
              <p:cNvCxnSpPr/>
              <p:nvPr/>
            </p:nvCxnSpPr>
            <p:spPr bwMode="auto">
              <a:xfrm flipH="1" flipV="1">
                <a:off x="3221824" y="2672316"/>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nvGrpSpPr>
              <p:cNvPr id="202" name="Group 81"/>
              <p:cNvGrpSpPr>
                <a:grpSpLocks/>
              </p:cNvGrpSpPr>
              <p:nvPr/>
            </p:nvGrpSpPr>
            <p:grpSpPr bwMode="auto">
              <a:xfrm>
                <a:off x="1875939" y="2310502"/>
                <a:ext cx="736241" cy="461693"/>
                <a:chOff x="1828800" y="2952001"/>
                <a:chExt cx="838200" cy="934199"/>
              </a:xfrm>
            </p:grpSpPr>
            <p:sp>
              <p:nvSpPr>
                <p:cNvPr id="269"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70"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1"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2"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3"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4"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5"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6"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7"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78"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80"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81"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86"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87"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88"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89"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290" name="Group 119"/>
                <p:cNvGrpSpPr>
                  <a:grpSpLocks noChangeAspect="1"/>
                </p:cNvGrpSpPr>
                <p:nvPr/>
              </p:nvGrpSpPr>
              <p:grpSpPr bwMode="auto">
                <a:xfrm>
                  <a:off x="2015980" y="3353013"/>
                  <a:ext cx="450372" cy="381034"/>
                  <a:chOff x="3062" y="2021"/>
                  <a:chExt cx="361" cy="317"/>
                </a:xfrm>
              </p:grpSpPr>
              <p:sp>
                <p:nvSpPr>
                  <p:cNvPr id="294"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97"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98"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99"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01"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02"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03" name="Freeform 302"/>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04" name="Freeform 303"/>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05" name="Freeform 304"/>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06" name="Freeform 305"/>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07" name="Freeform 306"/>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08" name="Freeform 307"/>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10" name="Freeform 309"/>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11" name="Freeform 310"/>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14" name="Freeform 313"/>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15"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16"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17"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18"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21"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22"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23" name="Freeform 322"/>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24" name="Freeform 323"/>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25" name="Freeform 324"/>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26" name="Freeform 325"/>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27" name="Freeform 326"/>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34" name="Freeform 333"/>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38" name="Freeform 337"/>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39" name="Freeform 338"/>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40" name="Freeform 339"/>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grpSp>
            <p:nvGrpSpPr>
              <p:cNvPr id="203" name="Group 81"/>
              <p:cNvGrpSpPr>
                <a:grpSpLocks/>
              </p:cNvGrpSpPr>
              <p:nvPr/>
            </p:nvGrpSpPr>
            <p:grpSpPr bwMode="auto">
              <a:xfrm>
                <a:off x="2904804" y="2308365"/>
                <a:ext cx="736241" cy="461693"/>
                <a:chOff x="1828800" y="2952001"/>
                <a:chExt cx="838200" cy="934199"/>
              </a:xfrm>
            </p:grpSpPr>
            <p:sp>
              <p:nvSpPr>
                <p:cNvPr id="222"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23"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24"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25"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26"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27"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28"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29"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30"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31"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32"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33"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34"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35"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36"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37"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238" name="Group 119"/>
                <p:cNvGrpSpPr>
                  <a:grpSpLocks noChangeAspect="1"/>
                </p:cNvGrpSpPr>
                <p:nvPr/>
              </p:nvGrpSpPr>
              <p:grpSpPr bwMode="auto">
                <a:xfrm>
                  <a:off x="2015980" y="3353013"/>
                  <a:ext cx="450372" cy="381034"/>
                  <a:chOff x="3062" y="2021"/>
                  <a:chExt cx="361" cy="317"/>
                </a:xfrm>
              </p:grpSpPr>
              <p:sp>
                <p:nvSpPr>
                  <p:cNvPr id="239"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40"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41"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42"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43"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44"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45" name="Freeform 244"/>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46" name="Freeform 245"/>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47" name="Freeform 246"/>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48" name="Freeform 247"/>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49" name="Freeform 248"/>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50" name="Freeform 249"/>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51" name="Freeform 250"/>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52" name="Freeform 251"/>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53" name="Freeform 252"/>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54"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55"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56"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57"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58"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59"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260" name="Freeform 259"/>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1" name="Freeform 260"/>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2" name="Freeform 261"/>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3" name="Freeform 262"/>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4" name="Freeform 263"/>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5" name="Freeform 264"/>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6" name="Freeform 265"/>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7" name="Freeform 266"/>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268" name="Freeform 267"/>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sp>
            <p:nvSpPr>
              <p:cNvPr id="204" name="16-Point Star 203"/>
              <p:cNvSpPr/>
              <p:nvPr/>
            </p:nvSpPr>
            <p:spPr>
              <a:xfrm>
                <a:off x="2066577" y="2422424"/>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205" name="16-Point Star 204"/>
              <p:cNvSpPr/>
              <p:nvPr/>
            </p:nvSpPr>
            <p:spPr>
              <a:xfrm>
                <a:off x="3166489" y="2440381"/>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pic>
            <p:nvPicPr>
              <p:cNvPr id="206"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4317" y="5144124"/>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16-Point Star 206"/>
              <p:cNvSpPr/>
              <p:nvPr/>
            </p:nvSpPr>
            <p:spPr>
              <a:xfrm>
                <a:off x="2176949" y="5153417"/>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cxnSp>
            <p:nvCxnSpPr>
              <p:cNvPr id="208" name="Straight Connector 207"/>
              <p:cNvCxnSpPr>
                <a:endCxn id="220" idx="50"/>
              </p:cNvCxnSpPr>
              <p:nvPr/>
            </p:nvCxnSpPr>
            <p:spPr>
              <a:xfrm>
                <a:off x="2333133" y="5388948"/>
                <a:ext cx="357048" cy="305788"/>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209"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5665" y="5128562"/>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16-Point Star 209"/>
              <p:cNvSpPr/>
              <p:nvPr/>
            </p:nvSpPr>
            <p:spPr>
              <a:xfrm>
                <a:off x="2948297" y="5137855"/>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grpSp>
            <p:nvGrpSpPr>
              <p:cNvPr id="211" name="Group 210"/>
              <p:cNvGrpSpPr/>
              <p:nvPr/>
            </p:nvGrpSpPr>
            <p:grpSpPr>
              <a:xfrm>
                <a:off x="2540989" y="5677224"/>
                <a:ext cx="363815" cy="213281"/>
                <a:chOff x="2204250" y="5592038"/>
                <a:chExt cx="272861" cy="213281"/>
              </a:xfrm>
            </p:grpSpPr>
            <p:sp>
              <p:nvSpPr>
                <p:cNvPr id="216" name="Rounded Rectangle 215"/>
                <p:cNvSpPr/>
                <p:nvPr/>
              </p:nvSpPr>
              <p:spPr>
                <a:xfrm>
                  <a:off x="2204250" y="5592038"/>
                  <a:ext cx="272861" cy="213281"/>
                </a:xfrm>
                <a:prstGeom prst="roundRect">
                  <a:avLst/>
                </a:prstGeom>
                <a:solidFill>
                  <a:srgbClr val="00B050"/>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endParaRPr lang="en-US" sz="1000">
                    <a:solidFill>
                      <a:srgbClr val="FFFFFF"/>
                    </a:solidFill>
                  </a:endParaRPr>
                </a:p>
              </p:txBody>
            </p:sp>
            <p:grpSp>
              <p:nvGrpSpPr>
                <p:cNvPr id="217" name="Group 165"/>
                <p:cNvGrpSpPr/>
                <p:nvPr/>
              </p:nvGrpSpPr>
              <p:grpSpPr>
                <a:xfrm>
                  <a:off x="2221093" y="5609462"/>
                  <a:ext cx="240287" cy="180295"/>
                  <a:chOff x="6688138" y="3305167"/>
                  <a:chExt cx="1081087" cy="1030288"/>
                </a:xfrm>
                <a:solidFill>
                  <a:schemeClr val="bg1"/>
                </a:solidFill>
              </p:grpSpPr>
              <p:sp>
                <p:nvSpPr>
                  <p:cNvPr id="219"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220"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221"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grpSp>
            <p:sp>
              <p:nvSpPr>
                <p:cNvPr id="218" name="Freeform 132"/>
                <p:cNvSpPr>
                  <a:spLocks/>
                </p:cNvSpPr>
                <p:nvPr/>
              </p:nvSpPr>
              <p:spPr bwMode="auto">
                <a:xfrm>
                  <a:off x="2328361" y="5690307"/>
                  <a:ext cx="110087" cy="8195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dirty="0">
                    <a:solidFill>
                      <a:srgbClr val="0096D6"/>
                    </a:solidFill>
                    <a:ea typeface="ＭＳ Ｐゴシック" pitchFamily="34" charset="-128"/>
                  </a:endParaRPr>
                </a:p>
              </p:txBody>
            </p:sp>
          </p:grpSp>
          <p:cxnSp>
            <p:nvCxnSpPr>
              <p:cNvPr id="212" name="Straight Connector 211"/>
              <p:cNvCxnSpPr>
                <a:endCxn id="216" idx="0"/>
              </p:cNvCxnSpPr>
              <p:nvPr/>
            </p:nvCxnSpPr>
            <p:spPr>
              <a:xfrm flipH="1">
                <a:off x="2722897" y="5373386"/>
                <a:ext cx="381584" cy="30383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13" name="Oval 212"/>
              <p:cNvSpPr/>
              <p:nvPr/>
            </p:nvSpPr>
            <p:spPr>
              <a:xfrm flipV="1">
                <a:off x="2411599" y="5528478"/>
                <a:ext cx="622597" cy="109350"/>
              </a:xfrm>
              <a:prstGeom prst="ellipse">
                <a:avLst/>
              </a:prstGeom>
              <a:ln w="38100">
                <a:solidFill>
                  <a:schemeClr val="accent6">
                    <a:lumMod val="75000"/>
                  </a:schemeClr>
                </a:solidFill>
                <a:prstDash val="soli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214" name="Straight Connector 213"/>
              <p:cNvCxnSpPr>
                <a:stCxn id="210" idx="15"/>
                <a:endCxn id="196" idx="2"/>
              </p:cNvCxnSpPr>
              <p:nvPr/>
            </p:nvCxnSpPr>
            <p:spPr bwMode="auto">
              <a:xfrm flipH="1" flipV="1">
                <a:off x="2309545" y="4172374"/>
                <a:ext cx="839107" cy="97350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215" name="Straight Connector 214"/>
              <p:cNvCxnSpPr>
                <a:stCxn id="209" idx="0"/>
                <a:endCxn id="197" idx="2"/>
              </p:cNvCxnSpPr>
              <p:nvPr/>
            </p:nvCxnSpPr>
            <p:spPr bwMode="auto">
              <a:xfrm flipV="1">
                <a:off x="3153593" y="4172374"/>
                <a:ext cx="190872" cy="956188"/>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sp>
          <p:nvSpPr>
            <p:cNvPr id="191" name="Rounded Rectangle 190"/>
            <p:cNvSpPr/>
            <p:nvPr/>
          </p:nvSpPr>
          <p:spPr>
            <a:xfrm>
              <a:off x="841938" y="2221900"/>
              <a:ext cx="2148779" cy="912157"/>
            </a:xfrm>
            <a:prstGeom prst="roundRect">
              <a:avLst/>
            </a:prstGeom>
            <a:noFill/>
            <a:ln>
              <a:solidFill>
                <a:srgbClr val="FF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192" name="TextBox 191"/>
            <p:cNvSpPr txBox="1"/>
            <p:nvPr/>
          </p:nvSpPr>
          <p:spPr>
            <a:xfrm>
              <a:off x="1395922" y="6142395"/>
              <a:ext cx="1280780" cy="547981"/>
            </a:xfrm>
            <a:prstGeom prst="rect">
              <a:avLst/>
            </a:prstGeom>
            <a:noFill/>
          </p:spPr>
          <p:txBody>
            <a:bodyPr wrap="square" rtlCol="0">
              <a:spAutoFit/>
            </a:bodyPr>
            <a:lstStyle/>
            <a:p>
              <a:r>
                <a:rPr lang="en-US" sz="1100" b="1" dirty="0">
                  <a:solidFill>
                    <a:prstClr val="black"/>
                  </a:solidFill>
                </a:rPr>
                <a:t>DC 2</a:t>
              </a:r>
              <a:endParaRPr lang="en-US" sz="1100" b="1" dirty="0">
                <a:solidFill>
                  <a:prstClr val="black"/>
                </a:solidFill>
              </a:endParaRPr>
            </a:p>
          </p:txBody>
        </p:sp>
      </p:grpSp>
      <p:sp>
        <p:nvSpPr>
          <p:cNvPr id="341" name="TextBox 340"/>
          <p:cNvSpPr txBox="1"/>
          <p:nvPr/>
        </p:nvSpPr>
        <p:spPr>
          <a:xfrm>
            <a:off x="7733003" y="2622922"/>
            <a:ext cx="814841" cy="346249"/>
          </a:xfrm>
          <a:prstGeom prst="rect">
            <a:avLst/>
          </a:prstGeom>
          <a:noFill/>
        </p:spPr>
        <p:txBody>
          <a:bodyPr wrap="square" lIns="68580" tIns="34290" rIns="68580" bIns="34290" rtlCol="0">
            <a:spAutoFit/>
          </a:bodyPr>
          <a:lstStyle/>
          <a:p>
            <a:r>
              <a:rPr lang="en-US" sz="900" dirty="0">
                <a:solidFill>
                  <a:srgbClr val="FF0000"/>
                </a:solidFill>
              </a:rPr>
              <a:t>EVPN- VXLAN</a:t>
            </a:r>
          </a:p>
        </p:txBody>
      </p:sp>
      <p:grpSp>
        <p:nvGrpSpPr>
          <p:cNvPr id="279" name="Group 278"/>
          <p:cNvGrpSpPr/>
          <p:nvPr/>
        </p:nvGrpSpPr>
        <p:grpSpPr>
          <a:xfrm>
            <a:off x="6373429" y="1905625"/>
            <a:ext cx="1611584" cy="2211886"/>
            <a:chOff x="841938" y="2221900"/>
            <a:chExt cx="2148779" cy="4446389"/>
          </a:xfrm>
        </p:grpSpPr>
        <p:grpSp>
          <p:nvGrpSpPr>
            <p:cNvPr id="292" name="Group 291"/>
            <p:cNvGrpSpPr/>
            <p:nvPr/>
          </p:nvGrpSpPr>
          <p:grpSpPr>
            <a:xfrm>
              <a:off x="976444" y="2394423"/>
              <a:ext cx="1765106" cy="3582140"/>
              <a:chOff x="1875939" y="2308365"/>
              <a:chExt cx="1765106" cy="3582140"/>
            </a:xfrm>
          </p:grpSpPr>
          <p:cxnSp>
            <p:nvCxnSpPr>
              <p:cNvPr id="348" name="Straight Connector 347"/>
              <p:cNvCxnSpPr>
                <a:stCxn id="363" idx="0"/>
                <a:endCxn id="353" idx="2"/>
              </p:cNvCxnSpPr>
              <p:nvPr/>
            </p:nvCxnSpPr>
            <p:spPr bwMode="auto">
              <a:xfrm flipH="1" flipV="1">
                <a:off x="2309545" y="4172374"/>
                <a:ext cx="7270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351" name="Straight Connector 350"/>
              <p:cNvCxnSpPr>
                <a:stCxn id="363" idx="0"/>
                <a:endCxn id="354" idx="2"/>
              </p:cNvCxnSpPr>
              <p:nvPr/>
            </p:nvCxnSpPr>
            <p:spPr bwMode="auto">
              <a:xfrm flipV="1">
                <a:off x="2382245" y="4172374"/>
                <a:ext cx="96222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pic>
            <p:nvPicPr>
              <p:cNvPr id="35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235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727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5" name="Straight Connector 354"/>
              <p:cNvCxnSpPr>
                <a:stCxn id="353" idx="0"/>
              </p:cNvCxnSpPr>
              <p:nvPr/>
            </p:nvCxnSpPr>
            <p:spPr bwMode="auto">
              <a:xfrm flipH="1" flipV="1">
                <a:off x="2186904" y="2675119"/>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356" name="Straight Connector 355"/>
              <p:cNvCxnSpPr>
                <a:stCxn id="353" idx="0"/>
              </p:cNvCxnSpPr>
              <p:nvPr/>
            </p:nvCxnSpPr>
            <p:spPr bwMode="auto">
              <a:xfrm flipV="1">
                <a:off x="2309545" y="2759188"/>
                <a:ext cx="912280" cy="1016952"/>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357" name="Straight Connector 356"/>
              <p:cNvCxnSpPr>
                <a:stCxn id="354" idx="0"/>
              </p:cNvCxnSpPr>
              <p:nvPr/>
            </p:nvCxnSpPr>
            <p:spPr bwMode="auto">
              <a:xfrm flipH="1" flipV="1">
                <a:off x="2186904" y="2759187"/>
                <a:ext cx="1157561" cy="1016953"/>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358" name="Straight Connector 357"/>
              <p:cNvCxnSpPr/>
              <p:nvPr/>
            </p:nvCxnSpPr>
            <p:spPr bwMode="auto">
              <a:xfrm flipH="1" flipV="1">
                <a:off x="3221824" y="2672316"/>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nvGrpSpPr>
              <p:cNvPr id="359" name="Group 81"/>
              <p:cNvGrpSpPr>
                <a:grpSpLocks/>
              </p:cNvGrpSpPr>
              <p:nvPr/>
            </p:nvGrpSpPr>
            <p:grpSpPr bwMode="auto">
              <a:xfrm>
                <a:off x="1875939" y="2310502"/>
                <a:ext cx="736241" cy="461693"/>
                <a:chOff x="1828800" y="2952001"/>
                <a:chExt cx="838200" cy="934199"/>
              </a:xfrm>
            </p:grpSpPr>
            <p:sp>
              <p:nvSpPr>
                <p:cNvPr id="426"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27"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8"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9"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0"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1"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2"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3"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4"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5"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6"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7"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8"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39"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40"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41"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442" name="Group 119"/>
                <p:cNvGrpSpPr>
                  <a:grpSpLocks noChangeAspect="1"/>
                </p:cNvGrpSpPr>
                <p:nvPr/>
              </p:nvGrpSpPr>
              <p:grpSpPr bwMode="auto">
                <a:xfrm>
                  <a:off x="2015980" y="3353013"/>
                  <a:ext cx="450372" cy="381034"/>
                  <a:chOff x="3062" y="2021"/>
                  <a:chExt cx="361" cy="317"/>
                </a:xfrm>
              </p:grpSpPr>
              <p:sp>
                <p:nvSpPr>
                  <p:cNvPr id="443"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44"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45"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46"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47"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48"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49" name="Freeform 448"/>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0" name="Freeform 449"/>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1" name="Freeform 450"/>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2" name="Freeform 451"/>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3" name="Freeform 452"/>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4" name="Freeform 453"/>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5" name="Freeform 454"/>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6" name="Freeform 455"/>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7" name="Freeform 456"/>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58"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59"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60"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61"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62"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63"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64" name="Freeform 463"/>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65" name="Freeform 464"/>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66" name="Freeform 465"/>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67" name="Freeform 466"/>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68" name="Freeform 467"/>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69" name="Freeform 468"/>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71" name="Freeform 470"/>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72" name="Freeform 471"/>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73" name="Freeform 472"/>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grpSp>
            <p:nvGrpSpPr>
              <p:cNvPr id="360" name="Group 81"/>
              <p:cNvGrpSpPr>
                <a:grpSpLocks/>
              </p:cNvGrpSpPr>
              <p:nvPr/>
            </p:nvGrpSpPr>
            <p:grpSpPr bwMode="auto">
              <a:xfrm>
                <a:off x="2904804" y="2308365"/>
                <a:ext cx="736241" cy="461693"/>
                <a:chOff x="1828800" y="2952001"/>
                <a:chExt cx="838200" cy="934199"/>
              </a:xfrm>
            </p:grpSpPr>
            <p:sp>
              <p:nvSpPr>
                <p:cNvPr id="379"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80"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1"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2"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3"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4"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5"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6"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7"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8"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89"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90"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91"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92"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393"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94"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395" name="Group 119"/>
                <p:cNvGrpSpPr>
                  <a:grpSpLocks noChangeAspect="1"/>
                </p:cNvGrpSpPr>
                <p:nvPr/>
              </p:nvGrpSpPr>
              <p:grpSpPr bwMode="auto">
                <a:xfrm>
                  <a:off x="2015980" y="3353013"/>
                  <a:ext cx="450372" cy="381034"/>
                  <a:chOff x="3062" y="2021"/>
                  <a:chExt cx="361" cy="317"/>
                </a:xfrm>
              </p:grpSpPr>
              <p:sp>
                <p:nvSpPr>
                  <p:cNvPr id="396"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97"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98"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399"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00"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01"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02" name="Freeform 401"/>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03" name="Freeform 402"/>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04" name="Freeform 403"/>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05" name="Freeform 404"/>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06" name="Freeform 405"/>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07" name="Freeform 406"/>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08" name="Freeform 407"/>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09" name="Freeform 408"/>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10" name="Freeform 409"/>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11"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12"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13"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14"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15"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16"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417" name="Freeform 416"/>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18" name="Freeform 417"/>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19" name="Freeform 418"/>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0" name="Freeform 419"/>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1" name="Freeform 420"/>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2" name="Freeform 421"/>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3" name="Freeform 422"/>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4" name="Freeform 423"/>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425" name="Freeform 424"/>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sp>
            <p:nvSpPr>
              <p:cNvPr id="361" name="16-Point Star 360"/>
              <p:cNvSpPr/>
              <p:nvPr/>
            </p:nvSpPr>
            <p:spPr>
              <a:xfrm>
                <a:off x="2066577" y="2422424"/>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362" name="16-Point Star 361"/>
              <p:cNvSpPr/>
              <p:nvPr/>
            </p:nvSpPr>
            <p:spPr>
              <a:xfrm>
                <a:off x="3166489" y="2440381"/>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pic>
            <p:nvPicPr>
              <p:cNvPr id="363"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4317" y="5144124"/>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4" name="16-Point Star 363"/>
              <p:cNvSpPr/>
              <p:nvPr/>
            </p:nvSpPr>
            <p:spPr>
              <a:xfrm>
                <a:off x="2176949" y="5153417"/>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cxnSp>
            <p:nvCxnSpPr>
              <p:cNvPr id="365" name="Straight Connector 364"/>
              <p:cNvCxnSpPr>
                <a:endCxn id="377" idx="50"/>
              </p:cNvCxnSpPr>
              <p:nvPr/>
            </p:nvCxnSpPr>
            <p:spPr>
              <a:xfrm>
                <a:off x="2333133" y="5388948"/>
                <a:ext cx="357048" cy="305788"/>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366"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5665" y="5128562"/>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7" name="16-Point Star 366"/>
              <p:cNvSpPr/>
              <p:nvPr/>
            </p:nvSpPr>
            <p:spPr>
              <a:xfrm>
                <a:off x="2948297" y="5137855"/>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grpSp>
            <p:nvGrpSpPr>
              <p:cNvPr id="368" name="Group 367"/>
              <p:cNvGrpSpPr/>
              <p:nvPr/>
            </p:nvGrpSpPr>
            <p:grpSpPr>
              <a:xfrm>
                <a:off x="2540989" y="5677224"/>
                <a:ext cx="363815" cy="213281"/>
                <a:chOff x="2204250" y="5592038"/>
                <a:chExt cx="272861" cy="213281"/>
              </a:xfrm>
            </p:grpSpPr>
            <p:sp>
              <p:nvSpPr>
                <p:cNvPr id="373" name="Rounded Rectangle 372"/>
                <p:cNvSpPr/>
                <p:nvPr/>
              </p:nvSpPr>
              <p:spPr>
                <a:xfrm>
                  <a:off x="2204250" y="5592038"/>
                  <a:ext cx="272861" cy="213281"/>
                </a:xfrm>
                <a:prstGeom prst="roundRect">
                  <a:avLst/>
                </a:prstGeom>
                <a:solidFill>
                  <a:srgbClr val="00B050"/>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endParaRPr lang="en-US" sz="1000">
                    <a:solidFill>
                      <a:srgbClr val="FFFFFF"/>
                    </a:solidFill>
                  </a:endParaRPr>
                </a:p>
              </p:txBody>
            </p:sp>
            <p:grpSp>
              <p:nvGrpSpPr>
                <p:cNvPr id="374" name="Group 165"/>
                <p:cNvGrpSpPr/>
                <p:nvPr/>
              </p:nvGrpSpPr>
              <p:grpSpPr>
                <a:xfrm>
                  <a:off x="2221093" y="5609462"/>
                  <a:ext cx="240287" cy="180295"/>
                  <a:chOff x="6688138" y="3305167"/>
                  <a:chExt cx="1081087" cy="1030288"/>
                </a:xfrm>
                <a:solidFill>
                  <a:schemeClr val="bg1"/>
                </a:solidFill>
              </p:grpSpPr>
              <p:sp>
                <p:nvSpPr>
                  <p:cNvPr id="376"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377"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378"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grpSp>
            <p:sp>
              <p:nvSpPr>
                <p:cNvPr id="375" name="Freeform 132"/>
                <p:cNvSpPr>
                  <a:spLocks/>
                </p:cNvSpPr>
                <p:nvPr/>
              </p:nvSpPr>
              <p:spPr bwMode="auto">
                <a:xfrm>
                  <a:off x="2328361" y="5690307"/>
                  <a:ext cx="110087" cy="8195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dirty="0">
                    <a:solidFill>
                      <a:srgbClr val="0096D6"/>
                    </a:solidFill>
                    <a:ea typeface="ＭＳ Ｐゴシック" pitchFamily="34" charset="-128"/>
                  </a:endParaRPr>
                </a:p>
              </p:txBody>
            </p:sp>
          </p:grpSp>
          <p:cxnSp>
            <p:nvCxnSpPr>
              <p:cNvPr id="369" name="Straight Connector 368"/>
              <p:cNvCxnSpPr>
                <a:endCxn id="373" idx="0"/>
              </p:cNvCxnSpPr>
              <p:nvPr/>
            </p:nvCxnSpPr>
            <p:spPr>
              <a:xfrm flipH="1">
                <a:off x="2722897" y="5373386"/>
                <a:ext cx="381584" cy="30383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370" name="Oval 369"/>
              <p:cNvSpPr/>
              <p:nvPr/>
            </p:nvSpPr>
            <p:spPr>
              <a:xfrm flipV="1">
                <a:off x="2411599" y="5528478"/>
                <a:ext cx="622597" cy="109350"/>
              </a:xfrm>
              <a:prstGeom prst="ellipse">
                <a:avLst/>
              </a:prstGeom>
              <a:ln w="38100">
                <a:solidFill>
                  <a:schemeClr val="accent6">
                    <a:lumMod val="75000"/>
                  </a:schemeClr>
                </a:solidFill>
                <a:prstDash val="soli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371" name="Straight Connector 370"/>
              <p:cNvCxnSpPr>
                <a:stCxn id="367" idx="15"/>
                <a:endCxn id="353" idx="2"/>
              </p:cNvCxnSpPr>
              <p:nvPr/>
            </p:nvCxnSpPr>
            <p:spPr bwMode="auto">
              <a:xfrm flipH="1" flipV="1">
                <a:off x="2309545" y="4172374"/>
                <a:ext cx="839107" cy="97350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372" name="Straight Connector 371"/>
              <p:cNvCxnSpPr>
                <a:stCxn id="366" idx="0"/>
                <a:endCxn id="354" idx="2"/>
              </p:cNvCxnSpPr>
              <p:nvPr/>
            </p:nvCxnSpPr>
            <p:spPr bwMode="auto">
              <a:xfrm flipV="1">
                <a:off x="3153593" y="4172374"/>
                <a:ext cx="190872" cy="956188"/>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sp>
          <p:nvSpPr>
            <p:cNvPr id="295" name="Rounded Rectangle 294"/>
            <p:cNvSpPr/>
            <p:nvPr/>
          </p:nvSpPr>
          <p:spPr>
            <a:xfrm>
              <a:off x="841938" y="2221900"/>
              <a:ext cx="2148779" cy="912157"/>
            </a:xfrm>
            <a:prstGeom prst="roundRect">
              <a:avLst/>
            </a:prstGeom>
            <a:noFill/>
            <a:ln>
              <a:solidFill>
                <a:srgbClr val="FF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96" name="TextBox 295"/>
            <p:cNvSpPr txBox="1"/>
            <p:nvPr/>
          </p:nvSpPr>
          <p:spPr>
            <a:xfrm>
              <a:off x="1395922" y="6142394"/>
              <a:ext cx="1280780" cy="525895"/>
            </a:xfrm>
            <a:prstGeom prst="rect">
              <a:avLst/>
            </a:prstGeom>
            <a:noFill/>
          </p:spPr>
          <p:txBody>
            <a:bodyPr wrap="square" rtlCol="0">
              <a:spAutoFit/>
            </a:bodyPr>
            <a:lstStyle/>
            <a:p>
              <a:r>
                <a:rPr lang="en-US" sz="1100" b="1" dirty="0">
                  <a:solidFill>
                    <a:prstClr val="black"/>
                  </a:solidFill>
                </a:rPr>
                <a:t>DC 3</a:t>
              </a:r>
              <a:endParaRPr lang="en-US" sz="1100" b="1" dirty="0">
                <a:solidFill>
                  <a:prstClr val="black"/>
                </a:solidFill>
              </a:endParaRPr>
            </a:p>
          </p:txBody>
        </p:sp>
      </p:grpSp>
      <p:sp>
        <p:nvSpPr>
          <p:cNvPr id="474" name="TextBox 473"/>
          <p:cNvSpPr txBox="1"/>
          <p:nvPr/>
        </p:nvSpPr>
        <p:spPr>
          <a:xfrm>
            <a:off x="3250414" y="3526521"/>
            <a:ext cx="814841" cy="346249"/>
          </a:xfrm>
          <a:prstGeom prst="rect">
            <a:avLst/>
          </a:prstGeom>
          <a:noFill/>
        </p:spPr>
        <p:txBody>
          <a:bodyPr wrap="square" lIns="68580" tIns="34290" rIns="68580" bIns="34290" rtlCol="0">
            <a:spAutoFit/>
          </a:bodyPr>
          <a:lstStyle/>
          <a:p>
            <a:r>
              <a:rPr lang="en-US" sz="900" dirty="0">
                <a:solidFill>
                  <a:srgbClr val="FF0000"/>
                </a:solidFill>
              </a:rPr>
              <a:t>EVPN- VXLAN</a:t>
            </a:r>
          </a:p>
        </p:txBody>
      </p:sp>
      <p:pic>
        <p:nvPicPr>
          <p:cNvPr id="475" name="Picture 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1623" y="1766513"/>
            <a:ext cx="358978" cy="296580"/>
          </a:xfrm>
          <a:prstGeom prst="rect">
            <a:avLst/>
          </a:prstGeom>
        </p:spPr>
      </p:pic>
      <p:pic>
        <p:nvPicPr>
          <p:cNvPr id="476" name="Picture 47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5123" y="2084013"/>
            <a:ext cx="358978" cy="296580"/>
          </a:xfrm>
          <a:prstGeom prst="rect">
            <a:avLst/>
          </a:prstGeom>
        </p:spPr>
      </p:pic>
      <p:pic>
        <p:nvPicPr>
          <p:cNvPr id="477" name="Picture 4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5723" y="1715713"/>
            <a:ext cx="358978" cy="296580"/>
          </a:xfrm>
          <a:prstGeom prst="rect">
            <a:avLst/>
          </a:prstGeom>
        </p:spPr>
      </p:pic>
      <p:cxnSp>
        <p:nvCxnSpPr>
          <p:cNvPr id="5" name="Straight Connector 4"/>
          <p:cNvCxnSpPr>
            <a:stCxn id="156" idx="0"/>
          </p:cNvCxnSpPr>
          <p:nvPr/>
        </p:nvCxnSpPr>
        <p:spPr>
          <a:xfrm flipV="1">
            <a:off x="2085528" y="1917700"/>
            <a:ext cx="949772" cy="214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475" idx="3"/>
          </p:cNvCxnSpPr>
          <p:nvPr/>
        </p:nvCxnSpPr>
        <p:spPr>
          <a:xfrm>
            <a:off x="3210601" y="1914803"/>
            <a:ext cx="1043899" cy="294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8" name="Straight Connector 607"/>
          <p:cNvCxnSpPr>
            <a:endCxn id="477" idx="1"/>
          </p:cNvCxnSpPr>
          <p:nvPr/>
        </p:nvCxnSpPr>
        <p:spPr>
          <a:xfrm flipV="1">
            <a:off x="4435028" y="1864003"/>
            <a:ext cx="740695" cy="356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9" name="Straight Connector 608"/>
          <p:cNvCxnSpPr>
            <a:endCxn id="440" idx="0"/>
          </p:cNvCxnSpPr>
          <p:nvPr/>
        </p:nvCxnSpPr>
        <p:spPr>
          <a:xfrm>
            <a:off x="5451028" y="1865344"/>
            <a:ext cx="1027851" cy="165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0" name="Straight Connector 609"/>
          <p:cNvCxnSpPr/>
          <p:nvPr/>
        </p:nvCxnSpPr>
        <p:spPr>
          <a:xfrm flipV="1">
            <a:off x="3886200" y="2291693"/>
            <a:ext cx="402212" cy="794407"/>
          </a:xfrm>
          <a:prstGeom prst="line">
            <a:avLst/>
          </a:prstGeom>
        </p:spPr>
        <p:style>
          <a:lnRef idx="2">
            <a:schemeClr val="accent1"/>
          </a:lnRef>
          <a:fillRef idx="0">
            <a:schemeClr val="accent1"/>
          </a:fillRef>
          <a:effectRef idx="1">
            <a:schemeClr val="accent1"/>
          </a:effectRef>
          <a:fontRef idx="minor">
            <a:schemeClr val="tx1"/>
          </a:fontRef>
        </p:style>
      </p:cxnSp>
      <p:cxnSp>
        <p:nvCxnSpPr>
          <p:cNvPr id="611" name="Straight Connector 610"/>
          <p:cNvCxnSpPr/>
          <p:nvPr/>
        </p:nvCxnSpPr>
        <p:spPr>
          <a:xfrm>
            <a:off x="4432300" y="2286000"/>
            <a:ext cx="247962" cy="80871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flipV="1">
            <a:off x="1094928" y="1943100"/>
            <a:ext cx="1876872" cy="125444"/>
          </a:xfrm>
          <a:prstGeom prst="line">
            <a:avLst/>
          </a:prstGeom>
        </p:spPr>
        <p:style>
          <a:lnRef idx="2">
            <a:schemeClr val="accent1"/>
          </a:lnRef>
          <a:fillRef idx="0">
            <a:schemeClr val="accent1"/>
          </a:fillRef>
          <a:effectRef idx="1">
            <a:schemeClr val="accent1"/>
          </a:effectRef>
          <a:fontRef idx="minor">
            <a:schemeClr val="tx1"/>
          </a:fontRef>
        </p:style>
      </p:cxnSp>
      <p:cxnSp>
        <p:nvCxnSpPr>
          <p:cNvPr id="613" name="Straight Connector 612"/>
          <p:cNvCxnSpPr/>
          <p:nvPr/>
        </p:nvCxnSpPr>
        <p:spPr>
          <a:xfrm>
            <a:off x="5476428" y="1827244"/>
            <a:ext cx="2041972" cy="17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0800000">
            <a:off x="1968500" y="2133600"/>
            <a:ext cx="1828800" cy="914400"/>
          </a:xfrm>
          <a:prstGeom prst="curvedConnector3">
            <a:avLst>
              <a:gd name="adj1" fmla="val -11805"/>
            </a:avLst>
          </a:prstGeom>
          <a:ln>
            <a:prstDash val="dash"/>
          </a:ln>
        </p:spPr>
        <p:style>
          <a:lnRef idx="3">
            <a:schemeClr val="accent4"/>
          </a:lnRef>
          <a:fillRef idx="0">
            <a:schemeClr val="accent4"/>
          </a:fillRef>
          <a:effectRef idx="2">
            <a:schemeClr val="accent4"/>
          </a:effectRef>
          <a:fontRef idx="minor">
            <a:schemeClr val="tx1"/>
          </a:fontRef>
        </p:style>
      </p:cxnSp>
      <p:cxnSp>
        <p:nvCxnSpPr>
          <p:cNvPr id="614" name="Curved Connector 613"/>
          <p:cNvCxnSpPr>
            <a:endCxn id="361" idx="14"/>
          </p:cNvCxnSpPr>
          <p:nvPr/>
        </p:nvCxnSpPr>
        <p:spPr>
          <a:xfrm flipV="1">
            <a:off x="5092703" y="2048187"/>
            <a:ext cx="1633260" cy="1088713"/>
          </a:xfrm>
          <a:prstGeom prst="curvedConnector4">
            <a:avLst>
              <a:gd name="adj1" fmla="val -24087"/>
              <a:gd name="adj2" fmla="val 120997"/>
            </a:avLst>
          </a:prstGeom>
          <a:ln>
            <a:prstDash val="lgDash"/>
          </a:ln>
        </p:spPr>
        <p:style>
          <a:lnRef idx="3">
            <a:schemeClr val="accent1"/>
          </a:lnRef>
          <a:fillRef idx="0">
            <a:schemeClr val="accent1"/>
          </a:fillRef>
          <a:effectRef idx="2">
            <a:schemeClr val="accent1"/>
          </a:effectRef>
          <a:fontRef idx="minor">
            <a:schemeClr val="tx1"/>
          </a:fontRef>
        </p:style>
      </p:cxnSp>
      <p:cxnSp>
        <p:nvCxnSpPr>
          <p:cNvPr id="615" name="Curved Connector 614"/>
          <p:cNvCxnSpPr/>
          <p:nvPr/>
        </p:nvCxnSpPr>
        <p:spPr>
          <a:xfrm rot="10800000">
            <a:off x="6883400" y="444500"/>
            <a:ext cx="736600" cy="12700"/>
          </a:xfrm>
          <a:prstGeom prst="curvedConnector3">
            <a:avLst>
              <a:gd name="adj1" fmla="val 50000"/>
            </a:avLst>
          </a:prstGeom>
          <a:ln>
            <a:prstDash val="dash"/>
          </a:ln>
        </p:spPr>
        <p:style>
          <a:lnRef idx="3">
            <a:schemeClr val="accent4"/>
          </a:lnRef>
          <a:fillRef idx="0">
            <a:schemeClr val="accent4"/>
          </a:fillRef>
          <a:effectRef idx="2">
            <a:schemeClr val="accent4"/>
          </a:effectRef>
          <a:fontRef idx="minor">
            <a:schemeClr val="tx1"/>
          </a:fontRef>
        </p:style>
      </p:cxnSp>
      <p:sp>
        <p:nvSpPr>
          <p:cNvPr id="48" name="TextBox 47"/>
          <p:cNvSpPr txBox="1"/>
          <p:nvPr/>
        </p:nvSpPr>
        <p:spPr>
          <a:xfrm>
            <a:off x="7645400" y="292100"/>
            <a:ext cx="1143000" cy="369332"/>
          </a:xfrm>
          <a:prstGeom prst="rect">
            <a:avLst/>
          </a:prstGeom>
          <a:noFill/>
        </p:spPr>
        <p:txBody>
          <a:bodyPr wrap="square" rtlCol="0">
            <a:spAutoFit/>
          </a:bodyPr>
          <a:lstStyle/>
          <a:p>
            <a:r>
              <a:rPr lang="en-US" dirty="0" smtClean="0"/>
              <a:t>L2 VPN</a:t>
            </a:r>
            <a:endParaRPr lang="en-US" dirty="0"/>
          </a:p>
        </p:txBody>
      </p:sp>
      <p:cxnSp>
        <p:nvCxnSpPr>
          <p:cNvPr id="616" name="Curved Connector 615"/>
          <p:cNvCxnSpPr/>
          <p:nvPr/>
        </p:nvCxnSpPr>
        <p:spPr>
          <a:xfrm>
            <a:off x="6921500" y="673100"/>
            <a:ext cx="711200" cy="12700"/>
          </a:xfrm>
          <a:prstGeom prst="curvedConnector3">
            <a:avLst>
              <a:gd name="adj1" fmla="val 50000"/>
            </a:avLst>
          </a:prstGeom>
          <a:ln>
            <a:prstDash val="lgDash"/>
          </a:ln>
        </p:spPr>
        <p:style>
          <a:lnRef idx="3">
            <a:schemeClr val="accent1"/>
          </a:lnRef>
          <a:fillRef idx="0">
            <a:schemeClr val="accent1"/>
          </a:fillRef>
          <a:effectRef idx="2">
            <a:schemeClr val="accent1"/>
          </a:effectRef>
          <a:fontRef idx="minor">
            <a:schemeClr val="tx1"/>
          </a:fontRef>
        </p:style>
      </p:cxnSp>
      <p:sp>
        <p:nvSpPr>
          <p:cNvPr id="618" name="TextBox 617"/>
          <p:cNvSpPr txBox="1"/>
          <p:nvPr/>
        </p:nvSpPr>
        <p:spPr>
          <a:xfrm>
            <a:off x="7645400" y="520700"/>
            <a:ext cx="1143000" cy="369332"/>
          </a:xfrm>
          <a:prstGeom prst="rect">
            <a:avLst/>
          </a:prstGeom>
          <a:noFill/>
        </p:spPr>
        <p:txBody>
          <a:bodyPr wrap="square" rtlCol="0">
            <a:spAutoFit/>
          </a:bodyPr>
          <a:lstStyle/>
          <a:p>
            <a:r>
              <a:rPr lang="en-US" dirty="0" smtClean="0"/>
              <a:t>L3 VPN</a:t>
            </a:r>
            <a:endParaRPr lang="en-US" dirty="0"/>
          </a:p>
        </p:txBody>
      </p:sp>
      <p:grpSp>
        <p:nvGrpSpPr>
          <p:cNvPr id="619" name="Group 618"/>
          <p:cNvGrpSpPr/>
          <p:nvPr/>
        </p:nvGrpSpPr>
        <p:grpSpPr>
          <a:xfrm>
            <a:off x="727062" y="533399"/>
            <a:ext cx="1611584" cy="1074637"/>
            <a:chOff x="841938" y="2221900"/>
            <a:chExt cx="2148779" cy="5146292"/>
          </a:xfrm>
        </p:grpSpPr>
        <p:grpSp>
          <p:nvGrpSpPr>
            <p:cNvPr id="620" name="Group 619"/>
            <p:cNvGrpSpPr/>
            <p:nvPr/>
          </p:nvGrpSpPr>
          <p:grpSpPr>
            <a:xfrm>
              <a:off x="976444" y="2394423"/>
              <a:ext cx="1765106" cy="3582140"/>
              <a:chOff x="1875939" y="2308365"/>
              <a:chExt cx="1765106" cy="3582140"/>
            </a:xfrm>
          </p:grpSpPr>
          <p:cxnSp>
            <p:nvCxnSpPr>
              <p:cNvPr id="623" name="Straight Connector 622"/>
              <p:cNvCxnSpPr>
                <a:stCxn id="635" idx="0"/>
                <a:endCxn id="625" idx="2"/>
              </p:cNvCxnSpPr>
              <p:nvPr/>
            </p:nvCxnSpPr>
            <p:spPr bwMode="auto">
              <a:xfrm flipH="1" flipV="1">
                <a:off x="2309545" y="4172374"/>
                <a:ext cx="7270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624" name="Straight Connector 623"/>
              <p:cNvCxnSpPr>
                <a:stCxn id="635" idx="0"/>
                <a:endCxn id="626" idx="2"/>
              </p:cNvCxnSpPr>
              <p:nvPr/>
            </p:nvCxnSpPr>
            <p:spPr bwMode="auto">
              <a:xfrm flipV="1">
                <a:off x="2382245" y="4172374"/>
                <a:ext cx="962220" cy="971750"/>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pic>
            <p:nvPicPr>
              <p:cNvPr id="6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235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7276" y="3776140"/>
                <a:ext cx="514379" cy="39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7" name="Straight Connector 626"/>
              <p:cNvCxnSpPr>
                <a:stCxn id="625" idx="0"/>
              </p:cNvCxnSpPr>
              <p:nvPr/>
            </p:nvCxnSpPr>
            <p:spPr bwMode="auto">
              <a:xfrm flipH="1" flipV="1">
                <a:off x="2186904" y="2675119"/>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628" name="Straight Connector 627"/>
              <p:cNvCxnSpPr>
                <a:stCxn id="625" idx="0"/>
              </p:cNvCxnSpPr>
              <p:nvPr/>
            </p:nvCxnSpPr>
            <p:spPr bwMode="auto">
              <a:xfrm flipV="1">
                <a:off x="2309545" y="2759188"/>
                <a:ext cx="912280" cy="1016952"/>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629" name="Straight Connector 628"/>
              <p:cNvCxnSpPr>
                <a:stCxn id="626" idx="0"/>
              </p:cNvCxnSpPr>
              <p:nvPr/>
            </p:nvCxnSpPr>
            <p:spPr bwMode="auto">
              <a:xfrm flipH="1" flipV="1">
                <a:off x="2186904" y="2759187"/>
                <a:ext cx="1157561" cy="1016953"/>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630" name="Straight Connector 629"/>
              <p:cNvCxnSpPr/>
              <p:nvPr/>
            </p:nvCxnSpPr>
            <p:spPr bwMode="auto">
              <a:xfrm flipH="1" flipV="1">
                <a:off x="3221824" y="2672316"/>
                <a:ext cx="122641" cy="110102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nvGrpSpPr>
              <p:cNvPr id="631" name="Group 81"/>
              <p:cNvGrpSpPr>
                <a:grpSpLocks/>
              </p:cNvGrpSpPr>
              <p:nvPr/>
            </p:nvGrpSpPr>
            <p:grpSpPr bwMode="auto">
              <a:xfrm>
                <a:off x="1875939" y="2310502"/>
                <a:ext cx="736241" cy="461693"/>
                <a:chOff x="1828800" y="2952001"/>
                <a:chExt cx="838200" cy="934199"/>
              </a:xfrm>
            </p:grpSpPr>
            <p:sp>
              <p:nvSpPr>
                <p:cNvPr id="698"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99"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0"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1"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2"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3"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4"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5"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6"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7"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8"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09"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10"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11"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12"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13"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714" name="Group 119"/>
                <p:cNvGrpSpPr>
                  <a:grpSpLocks noChangeAspect="1"/>
                </p:cNvGrpSpPr>
                <p:nvPr/>
              </p:nvGrpSpPr>
              <p:grpSpPr bwMode="auto">
                <a:xfrm>
                  <a:off x="2015980" y="3353013"/>
                  <a:ext cx="450372" cy="381034"/>
                  <a:chOff x="3062" y="2021"/>
                  <a:chExt cx="361" cy="317"/>
                </a:xfrm>
              </p:grpSpPr>
              <p:sp>
                <p:nvSpPr>
                  <p:cNvPr id="715"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16"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17"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18"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19"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20"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21" name="Freeform 720"/>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2" name="Freeform 721"/>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3" name="Freeform 722"/>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4" name="Freeform 723"/>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5" name="Freeform 724"/>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6" name="Freeform 725"/>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7" name="Freeform 726"/>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8" name="Freeform 727"/>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29" name="Freeform 728"/>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30"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31"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32"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33"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34"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35"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736" name="Freeform 735"/>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37" name="Freeform 736"/>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38" name="Freeform 737"/>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39" name="Freeform 738"/>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40" name="Freeform 739"/>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41" name="Freeform 740"/>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42" name="Freeform 741"/>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43" name="Freeform 742"/>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744" name="Freeform 743"/>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grpSp>
            <p:nvGrpSpPr>
              <p:cNvPr id="632" name="Group 81"/>
              <p:cNvGrpSpPr>
                <a:grpSpLocks/>
              </p:cNvGrpSpPr>
              <p:nvPr/>
            </p:nvGrpSpPr>
            <p:grpSpPr bwMode="auto">
              <a:xfrm>
                <a:off x="2904804" y="2308365"/>
                <a:ext cx="736241" cy="461693"/>
                <a:chOff x="1828800" y="2952001"/>
                <a:chExt cx="838200" cy="934199"/>
              </a:xfrm>
            </p:grpSpPr>
            <p:sp>
              <p:nvSpPr>
                <p:cNvPr id="651"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52"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3"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4"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5"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6"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7"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8"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59"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60"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61"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62"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63"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64"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65"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66"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grpSp>
              <p:nvGrpSpPr>
                <p:cNvPr id="667" name="Group 119"/>
                <p:cNvGrpSpPr>
                  <a:grpSpLocks noChangeAspect="1"/>
                </p:cNvGrpSpPr>
                <p:nvPr/>
              </p:nvGrpSpPr>
              <p:grpSpPr bwMode="auto">
                <a:xfrm>
                  <a:off x="2015980" y="3353013"/>
                  <a:ext cx="450372" cy="381034"/>
                  <a:chOff x="3062" y="2021"/>
                  <a:chExt cx="361" cy="317"/>
                </a:xfrm>
              </p:grpSpPr>
              <p:sp>
                <p:nvSpPr>
                  <p:cNvPr id="668"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69"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70"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71"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72"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73"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74" name="Freeform 673"/>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75" name="Freeform 674"/>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76" name="Freeform 675"/>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77" name="Freeform 676"/>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78" name="Freeform 677"/>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79" name="Freeform 678"/>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80" name="Freeform 679"/>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81" name="Freeform 680"/>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82" name="Freeform 681"/>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83"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84"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85"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86"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87"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88"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eaLnBrk="0" fontAlgn="base" hangingPunct="0">
                      <a:lnSpc>
                        <a:spcPct val="90000"/>
                      </a:lnSpc>
                      <a:spcBef>
                        <a:spcPct val="0"/>
                      </a:spcBef>
                      <a:spcAft>
                        <a:spcPct val="0"/>
                      </a:spcAft>
                    </a:pPr>
                    <a:endParaRPr lang="en-US">
                      <a:solidFill>
                        <a:srgbClr val="000000"/>
                      </a:solidFill>
                      <a:latin typeface="Arial" charset="0"/>
                      <a:ea typeface="ＭＳ Ｐゴシック" pitchFamily="34" charset="-128"/>
                    </a:endParaRPr>
                  </a:p>
                </p:txBody>
              </p:sp>
              <p:sp>
                <p:nvSpPr>
                  <p:cNvPr id="689" name="Freeform 688"/>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0" name="Freeform 689"/>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1" name="Freeform 690"/>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2" name="Freeform 691"/>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3" name="Freeform 692"/>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4" name="Freeform 693"/>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5" name="Freeform 694"/>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6" name="Freeform 695"/>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sp>
                <p:nvSpPr>
                  <p:cNvPr id="697" name="Freeform 696"/>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458093" eaLnBrk="0" hangingPunct="0">
                      <a:lnSpc>
                        <a:spcPct val="90000"/>
                      </a:lnSpc>
                    </a:pPr>
                    <a:endParaRPr lang="en-US">
                      <a:solidFill>
                        <a:srgbClr val="000000"/>
                      </a:solidFill>
                      <a:latin typeface="Arial" charset="0"/>
                      <a:ea typeface="ＭＳ Ｐゴシック" pitchFamily="50" charset="-128"/>
                    </a:endParaRPr>
                  </a:p>
                </p:txBody>
              </p:sp>
            </p:grpSp>
          </p:grpSp>
          <p:sp>
            <p:nvSpPr>
              <p:cNvPr id="633" name="16-Point Star 632"/>
              <p:cNvSpPr/>
              <p:nvPr/>
            </p:nvSpPr>
            <p:spPr>
              <a:xfrm>
                <a:off x="2066577" y="2422424"/>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634" name="16-Point Star 633"/>
              <p:cNvSpPr/>
              <p:nvPr/>
            </p:nvSpPr>
            <p:spPr>
              <a:xfrm>
                <a:off x="3166489" y="2440381"/>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pic>
            <p:nvPicPr>
              <p:cNvPr id="635"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4317" y="5144124"/>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6" name="16-Point Star 635"/>
              <p:cNvSpPr/>
              <p:nvPr/>
            </p:nvSpPr>
            <p:spPr>
              <a:xfrm>
                <a:off x="2176949" y="5153417"/>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cxnSp>
            <p:nvCxnSpPr>
              <p:cNvPr id="637" name="Straight Connector 636"/>
              <p:cNvCxnSpPr>
                <a:endCxn id="649" idx="50"/>
              </p:cNvCxnSpPr>
              <p:nvPr/>
            </p:nvCxnSpPr>
            <p:spPr>
              <a:xfrm>
                <a:off x="2333133" y="5388948"/>
                <a:ext cx="357048" cy="305788"/>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638" name="Picture 57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5665" y="5128562"/>
                <a:ext cx="935855" cy="32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9" name="16-Point Star 638"/>
              <p:cNvSpPr/>
              <p:nvPr/>
            </p:nvSpPr>
            <p:spPr>
              <a:xfrm>
                <a:off x="2948297" y="5137855"/>
                <a:ext cx="289805" cy="210707"/>
              </a:xfrm>
              <a:prstGeom prst="star16">
                <a:avLst/>
              </a:prstGeom>
              <a:no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grpSp>
            <p:nvGrpSpPr>
              <p:cNvPr id="640" name="Group 639"/>
              <p:cNvGrpSpPr/>
              <p:nvPr/>
            </p:nvGrpSpPr>
            <p:grpSpPr>
              <a:xfrm>
                <a:off x="2540989" y="5677224"/>
                <a:ext cx="363815" cy="213281"/>
                <a:chOff x="2204250" y="5592038"/>
                <a:chExt cx="272861" cy="213281"/>
              </a:xfrm>
            </p:grpSpPr>
            <p:sp>
              <p:nvSpPr>
                <p:cNvPr id="645" name="Rounded Rectangle 644"/>
                <p:cNvSpPr/>
                <p:nvPr/>
              </p:nvSpPr>
              <p:spPr>
                <a:xfrm>
                  <a:off x="2204250" y="5592038"/>
                  <a:ext cx="272861" cy="213281"/>
                </a:xfrm>
                <a:prstGeom prst="roundRect">
                  <a:avLst/>
                </a:prstGeom>
                <a:solidFill>
                  <a:srgbClr val="00B050"/>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endParaRPr lang="en-US" sz="1000">
                    <a:solidFill>
                      <a:srgbClr val="FFFFFF"/>
                    </a:solidFill>
                  </a:endParaRPr>
                </a:p>
              </p:txBody>
            </p:sp>
            <p:grpSp>
              <p:nvGrpSpPr>
                <p:cNvPr id="646" name="Group 165"/>
                <p:cNvGrpSpPr/>
                <p:nvPr/>
              </p:nvGrpSpPr>
              <p:grpSpPr>
                <a:xfrm>
                  <a:off x="2221093" y="5609462"/>
                  <a:ext cx="240287" cy="180295"/>
                  <a:chOff x="6688138" y="3305167"/>
                  <a:chExt cx="1081087" cy="1030288"/>
                </a:xfrm>
                <a:solidFill>
                  <a:schemeClr val="bg1"/>
                </a:solidFill>
              </p:grpSpPr>
              <p:sp>
                <p:nvSpPr>
                  <p:cNvPr id="648"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649"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sp>
                <p:nvSpPr>
                  <p:cNvPr id="650"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a:solidFill>
                        <a:srgbClr val="0096D6"/>
                      </a:solidFill>
                      <a:ea typeface="ＭＳ Ｐゴシック" pitchFamily="34" charset="-128"/>
                    </a:endParaRPr>
                  </a:p>
                </p:txBody>
              </p:sp>
            </p:grpSp>
            <p:sp>
              <p:nvSpPr>
                <p:cNvPr id="647" name="Freeform 132"/>
                <p:cNvSpPr>
                  <a:spLocks/>
                </p:cNvSpPr>
                <p:nvPr/>
              </p:nvSpPr>
              <p:spPr bwMode="auto">
                <a:xfrm>
                  <a:off x="2328361" y="5690307"/>
                  <a:ext cx="110087" cy="8195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257175"/>
                  <a:endParaRPr lang="en-US" sz="1000" dirty="0">
                    <a:solidFill>
                      <a:srgbClr val="0096D6"/>
                    </a:solidFill>
                    <a:ea typeface="ＭＳ Ｐゴシック" pitchFamily="34" charset="-128"/>
                  </a:endParaRPr>
                </a:p>
              </p:txBody>
            </p:sp>
          </p:grpSp>
          <p:cxnSp>
            <p:nvCxnSpPr>
              <p:cNvPr id="641" name="Straight Connector 640"/>
              <p:cNvCxnSpPr>
                <a:endCxn id="645" idx="0"/>
              </p:cNvCxnSpPr>
              <p:nvPr/>
            </p:nvCxnSpPr>
            <p:spPr>
              <a:xfrm flipH="1">
                <a:off x="2722897" y="5373386"/>
                <a:ext cx="381584" cy="30383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642" name="Oval 641"/>
              <p:cNvSpPr/>
              <p:nvPr/>
            </p:nvSpPr>
            <p:spPr>
              <a:xfrm flipV="1">
                <a:off x="2411599" y="5528478"/>
                <a:ext cx="622597" cy="109350"/>
              </a:xfrm>
              <a:prstGeom prst="ellipse">
                <a:avLst/>
              </a:prstGeom>
              <a:ln w="38100">
                <a:solidFill>
                  <a:schemeClr val="accent6">
                    <a:lumMod val="75000"/>
                  </a:schemeClr>
                </a:solidFill>
                <a:prstDash val="solid"/>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643" name="Straight Connector 642"/>
              <p:cNvCxnSpPr>
                <a:stCxn id="639" idx="15"/>
                <a:endCxn id="625" idx="2"/>
              </p:cNvCxnSpPr>
              <p:nvPr/>
            </p:nvCxnSpPr>
            <p:spPr bwMode="auto">
              <a:xfrm flipH="1" flipV="1">
                <a:off x="2309545" y="4172374"/>
                <a:ext cx="839107" cy="973501"/>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cxnSp>
            <p:nvCxnSpPr>
              <p:cNvPr id="644" name="Straight Connector 643"/>
              <p:cNvCxnSpPr>
                <a:stCxn id="638" idx="0"/>
                <a:endCxn id="626" idx="2"/>
              </p:cNvCxnSpPr>
              <p:nvPr/>
            </p:nvCxnSpPr>
            <p:spPr bwMode="auto">
              <a:xfrm flipV="1">
                <a:off x="3153593" y="4172374"/>
                <a:ext cx="190872" cy="956188"/>
              </a:xfrm>
              <a:prstGeom prst="line">
                <a:avLst/>
              </a:prstGeom>
              <a:gradFill rotWithShape="1">
                <a:gsLst>
                  <a:gs pos="0">
                    <a:srgbClr val="363659"/>
                  </a:gs>
                  <a:gs pos="50000">
                    <a:srgbClr val="515183"/>
                  </a:gs>
                  <a:gs pos="100000">
                    <a:srgbClr val="62629D"/>
                  </a:gs>
                </a:gsLst>
                <a:lin ang="18900000" scaled="1"/>
              </a:gradFill>
              <a:ln w="19050" cap="flat" cmpd="sng" algn="ctr">
                <a:solidFill>
                  <a:schemeClr val="accent5">
                    <a:lumMod val="75000"/>
                    <a:alpha val="50000"/>
                  </a:schemeClr>
                </a:solidFill>
                <a:prstDash val="solid"/>
                <a:round/>
                <a:headEnd type="none" w="med" len="med"/>
                <a:tailEnd type="none" w="med" len="med"/>
              </a:ln>
              <a:effectLst/>
            </p:spPr>
          </p:cxnSp>
        </p:grpSp>
        <p:sp>
          <p:nvSpPr>
            <p:cNvPr id="621" name="Rounded Rectangle 620"/>
            <p:cNvSpPr/>
            <p:nvPr/>
          </p:nvSpPr>
          <p:spPr>
            <a:xfrm>
              <a:off x="841938" y="2221900"/>
              <a:ext cx="2148779" cy="912157"/>
            </a:xfrm>
            <a:prstGeom prst="roundRect">
              <a:avLst/>
            </a:prstGeom>
            <a:noFill/>
            <a:ln>
              <a:solidFill>
                <a:srgbClr val="FF000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622" name="TextBox 621"/>
            <p:cNvSpPr txBox="1"/>
            <p:nvPr/>
          </p:nvSpPr>
          <p:spPr>
            <a:xfrm>
              <a:off x="1341878" y="6115377"/>
              <a:ext cx="1280780" cy="1252815"/>
            </a:xfrm>
            <a:prstGeom prst="rect">
              <a:avLst/>
            </a:prstGeom>
            <a:noFill/>
          </p:spPr>
          <p:txBody>
            <a:bodyPr wrap="square" rtlCol="0">
              <a:spAutoFit/>
            </a:bodyPr>
            <a:lstStyle/>
            <a:p>
              <a:r>
                <a:rPr lang="en-US" sz="1100" b="1" dirty="0" smtClean="0">
                  <a:solidFill>
                    <a:prstClr val="black"/>
                  </a:solidFill>
                </a:rPr>
                <a:t>Legacy DC</a:t>
              </a:r>
              <a:endParaRPr lang="en-US" sz="1100" b="1" dirty="0">
                <a:solidFill>
                  <a:prstClr val="black"/>
                </a:solidFill>
              </a:endParaRPr>
            </a:p>
          </p:txBody>
        </p:sp>
      </p:grpSp>
      <p:pic>
        <p:nvPicPr>
          <p:cNvPr id="745" name="Picture 7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2923" y="1029913"/>
            <a:ext cx="358978" cy="296580"/>
          </a:xfrm>
          <a:prstGeom prst="rect">
            <a:avLst/>
          </a:prstGeom>
        </p:spPr>
      </p:pic>
      <p:cxnSp>
        <p:nvCxnSpPr>
          <p:cNvPr id="746" name="Straight Connector 745"/>
          <p:cNvCxnSpPr/>
          <p:nvPr/>
        </p:nvCxnSpPr>
        <p:spPr>
          <a:xfrm>
            <a:off x="2054901" y="606703"/>
            <a:ext cx="1183599" cy="536297"/>
          </a:xfrm>
          <a:prstGeom prst="line">
            <a:avLst/>
          </a:prstGeom>
        </p:spPr>
        <p:style>
          <a:lnRef idx="2">
            <a:schemeClr val="accent1"/>
          </a:lnRef>
          <a:fillRef idx="0">
            <a:schemeClr val="accent1"/>
          </a:fillRef>
          <a:effectRef idx="1">
            <a:schemeClr val="accent1"/>
          </a:effectRef>
          <a:fontRef idx="minor">
            <a:schemeClr val="tx1"/>
          </a:fontRef>
        </p:style>
      </p:cxnSp>
      <p:cxnSp>
        <p:nvCxnSpPr>
          <p:cNvPr id="747" name="Straight Connector 746"/>
          <p:cNvCxnSpPr>
            <a:stCxn id="633" idx="4"/>
            <a:endCxn id="745" idx="1"/>
          </p:cNvCxnSpPr>
          <p:nvPr/>
        </p:nvCxnSpPr>
        <p:spPr>
          <a:xfrm>
            <a:off x="1156443" y="630799"/>
            <a:ext cx="1936480" cy="547404"/>
          </a:xfrm>
          <a:prstGeom prst="line">
            <a:avLst/>
          </a:prstGeom>
        </p:spPr>
        <p:style>
          <a:lnRef idx="2">
            <a:schemeClr val="accent1"/>
          </a:lnRef>
          <a:fillRef idx="0">
            <a:schemeClr val="accent1"/>
          </a:fillRef>
          <a:effectRef idx="1">
            <a:schemeClr val="accent1"/>
          </a:effectRef>
          <a:fontRef idx="minor">
            <a:schemeClr val="tx1"/>
          </a:fontRef>
        </p:style>
      </p:cxnSp>
      <p:cxnSp>
        <p:nvCxnSpPr>
          <p:cNvPr id="748" name="Curved Connector 747"/>
          <p:cNvCxnSpPr>
            <a:endCxn id="745" idx="3"/>
          </p:cNvCxnSpPr>
          <p:nvPr/>
        </p:nvCxnSpPr>
        <p:spPr>
          <a:xfrm rot="16200000" flipV="1">
            <a:off x="3051653" y="1578452"/>
            <a:ext cx="1780897" cy="980399"/>
          </a:xfrm>
          <a:prstGeom prst="curvedConnector2">
            <a:avLst/>
          </a:prstGeom>
          <a:ln>
            <a:prstDash val="lgDashDotDot"/>
          </a:ln>
        </p:spPr>
        <p:style>
          <a:lnRef idx="3">
            <a:schemeClr val="accent6"/>
          </a:lnRef>
          <a:fillRef idx="0">
            <a:schemeClr val="accent6"/>
          </a:fillRef>
          <a:effectRef idx="2">
            <a:schemeClr val="accent6"/>
          </a:effectRef>
          <a:fontRef idx="minor">
            <a:schemeClr val="tx1"/>
          </a:fontRef>
        </p:style>
      </p:cxnSp>
      <p:cxnSp>
        <p:nvCxnSpPr>
          <p:cNvPr id="749" name="Curved Connector 748"/>
          <p:cNvCxnSpPr/>
          <p:nvPr/>
        </p:nvCxnSpPr>
        <p:spPr>
          <a:xfrm rot="10800000">
            <a:off x="6959600" y="901700"/>
            <a:ext cx="749300" cy="12700"/>
          </a:xfrm>
          <a:prstGeom prst="curvedConnector3">
            <a:avLst>
              <a:gd name="adj1" fmla="val 50000"/>
            </a:avLst>
          </a:prstGeom>
          <a:ln>
            <a:prstDash val="lgDashDotDot"/>
          </a:ln>
        </p:spPr>
        <p:style>
          <a:lnRef idx="3">
            <a:schemeClr val="accent6"/>
          </a:lnRef>
          <a:fillRef idx="0">
            <a:schemeClr val="accent6"/>
          </a:fillRef>
          <a:effectRef idx="2">
            <a:schemeClr val="accent6"/>
          </a:effectRef>
          <a:fontRef idx="minor">
            <a:schemeClr val="tx1"/>
          </a:fontRef>
        </p:style>
      </p:cxnSp>
      <p:sp>
        <p:nvSpPr>
          <p:cNvPr id="750" name="TextBox 749"/>
          <p:cNvSpPr txBox="1"/>
          <p:nvPr/>
        </p:nvSpPr>
        <p:spPr>
          <a:xfrm>
            <a:off x="7683500" y="787400"/>
            <a:ext cx="1143000" cy="369332"/>
          </a:xfrm>
          <a:prstGeom prst="rect">
            <a:avLst/>
          </a:prstGeom>
          <a:noFill/>
        </p:spPr>
        <p:txBody>
          <a:bodyPr wrap="square" rtlCol="0">
            <a:spAutoFit/>
          </a:bodyPr>
          <a:lstStyle/>
          <a:p>
            <a:r>
              <a:rPr lang="en-US" dirty="0" smtClean="0"/>
              <a:t>VPLS</a:t>
            </a:r>
            <a:endParaRPr lang="en-US" dirty="0"/>
          </a:p>
        </p:txBody>
      </p:sp>
      <p:pic>
        <p:nvPicPr>
          <p:cNvPr id="751" name="Picture 75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7923" y="4738313"/>
            <a:ext cx="358978" cy="296580"/>
          </a:xfrm>
          <a:prstGeom prst="rect">
            <a:avLst/>
          </a:prstGeom>
        </p:spPr>
      </p:pic>
      <p:cxnSp>
        <p:nvCxnSpPr>
          <p:cNvPr id="752" name="Straight Connector 751"/>
          <p:cNvCxnSpPr/>
          <p:nvPr/>
        </p:nvCxnSpPr>
        <p:spPr>
          <a:xfrm>
            <a:off x="4175801" y="4632603"/>
            <a:ext cx="954999" cy="282297"/>
          </a:xfrm>
          <a:prstGeom prst="line">
            <a:avLst/>
          </a:prstGeom>
        </p:spPr>
        <p:style>
          <a:lnRef idx="2">
            <a:schemeClr val="accent1"/>
          </a:lnRef>
          <a:fillRef idx="0">
            <a:schemeClr val="accent1"/>
          </a:fillRef>
          <a:effectRef idx="1">
            <a:schemeClr val="accent1"/>
          </a:effectRef>
          <a:fontRef idx="minor">
            <a:schemeClr val="tx1"/>
          </a:fontRef>
        </p:style>
      </p:cxnSp>
      <p:cxnSp>
        <p:nvCxnSpPr>
          <p:cNvPr id="754" name="Curved Connector 753"/>
          <p:cNvCxnSpPr/>
          <p:nvPr/>
        </p:nvCxnSpPr>
        <p:spPr>
          <a:xfrm flipH="1" flipV="1">
            <a:off x="4493301" y="2232303"/>
            <a:ext cx="812800" cy="2654300"/>
          </a:xfrm>
          <a:prstGeom prst="curvedConnector3">
            <a:avLst>
              <a:gd name="adj1" fmla="val -46875"/>
            </a:avLst>
          </a:prstGeom>
          <a:ln>
            <a:prstDash val="dot"/>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188474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Rectangle 538"/>
          <p:cNvSpPr/>
          <p:nvPr/>
        </p:nvSpPr>
        <p:spPr>
          <a:xfrm>
            <a:off x="0" y="774700"/>
            <a:ext cx="9144000" cy="414655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1450" indent="-171450" defTabSz="685777" fontAlgn="auto">
              <a:lnSpc>
                <a:spcPts val="1900"/>
              </a:lnSpc>
              <a:spcBef>
                <a:spcPts val="1000"/>
              </a:spcBef>
              <a:spcAft>
                <a:spcPts val="0"/>
              </a:spcAft>
              <a:buFont typeface="Arial"/>
              <a:buChar char="•"/>
              <a:defRPr/>
            </a:pPr>
            <a:endParaRPr lang="en-US" sz="1200" dirty="0">
              <a:solidFill>
                <a:schemeClr val="tx2"/>
              </a:solidFill>
            </a:endParaRPr>
          </a:p>
        </p:txBody>
      </p:sp>
      <p:pic>
        <p:nvPicPr>
          <p:cNvPr id="538" name="Picture 537"/>
          <p:cNvPicPr>
            <a:picLocks noChangeAspect="1"/>
          </p:cNvPicPr>
          <p:nvPr/>
        </p:nvPicPr>
        <p:blipFill>
          <a:blip r:embed="rId2"/>
          <a:stretch>
            <a:fillRect/>
          </a:stretch>
        </p:blipFill>
        <p:spPr>
          <a:xfrm>
            <a:off x="445559" y="937951"/>
            <a:ext cx="8419041" cy="4098593"/>
          </a:xfrm>
          <a:prstGeom prst="rect">
            <a:avLst/>
          </a:prstGeom>
        </p:spPr>
      </p:pic>
      <p:sp>
        <p:nvSpPr>
          <p:cNvPr id="541" name="Title 3"/>
          <p:cNvSpPr txBox="1">
            <a:spLocks/>
          </p:cNvSpPr>
          <p:nvPr/>
        </p:nvSpPr>
        <p:spPr>
          <a:xfrm>
            <a:off x="142310" y="108595"/>
            <a:ext cx="8736626" cy="648180"/>
          </a:xfrm>
          <a:prstGeom prst="rect">
            <a:avLst/>
          </a:prstGeom>
          <a:noFill/>
          <a:ln>
            <a:noFill/>
          </a:ln>
        </p:spPr>
        <p:txBody>
          <a:bodyPr vert="horz" wrap="square" lIns="91424" tIns="45712" rIns="91424" bIns="45712" numCol="1" anchor="ctr" anchorCtr="0" compatLnSpc="1">
            <a:prstTxWarp prst="textNoShape">
              <a:avLst/>
            </a:prstTxWarp>
          </a:bodyPr>
          <a:lstStyle>
            <a:lvl1pPr defTabSz="684213" eaLnBrk="1" hangingPunct="1">
              <a:lnSpc>
                <a:spcPct val="80000"/>
              </a:lnSpc>
              <a:defRPr lang="en-US" sz="2800" dirty="0">
                <a:solidFill>
                  <a:srgbClr val="676767"/>
                </a:solidFill>
                <a:latin typeface="+mj-lt"/>
                <a:cs typeface="CiscoSans"/>
              </a:defRPr>
            </a:lvl1pPr>
            <a:lvl2pPr defTabSz="684213" eaLnBrk="1" hangingPunct="1">
              <a:lnSpc>
                <a:spcPct val="80000"/>
              </a:lnSpc>
              <a:defRPr sz="3200">
                <a:solidFill>
                  <a:srgbClr val="676767"/>
                </a:solidFill>
              </a:defRPr>
            </a:lvl2pPr>
            <a:lvl3pPr defTabSz="684213" eaLnBrk="1" hangingPunct="1">
              <a:lnSpc>
                <a:spcPct val="80000"/>
              </a:lnSpc>
              <a:defRPr sz="3200">
                <a:solidFill>
                  <a:srgbClr val="676767"/>
                </a:solidFill>
              </a:defRPr>
            </a:lvl3pPr>
            <a:lvl4pPr defTabSz="684213" eaLnBrk="1" hangingPunct="1">
              <a:lnSpc>
                <a:spcPct val="80000"/>
              </a:lnSpc>
              <a:defRPr sz="3200">
                <a:solidFill>
                  <a:srgbClr val="676767"/>
                </a:solidFill>
              </a:defRPr>
            </a:lvl4pPr>
            <a:lvl5pPr defTabSz="684213" eaLnBrk="1" hangingPunct="1">
              <a:lnSpc>
                <a:spcPct val="80000"/>
              </a:lnSpc>
              <a:defRPr sz="3200">
                <a:solidFill>
                  <a:srgbClr val="676767"/>
                </a:solidFill>
              </a:defRPr>
            </a:lvl5pPr>
            <a:lvl6pPr marL="457200" defTabSz="684213" fontAlgn="base">
              <a:lnSpc>
                <a:spcPct val="80000"/>
              </a:lnSpc>
              <a:spcBef>
                <a:spcPct val="0"/>
              </a:spcBef>
              <a:spcAft>
                <a:spcPct val="0"/>
              </a:spcAft>
              <a:defRPr sz="3200">
                <a:solidFill>
                  <a:srgbClr val="676767"/>
                </a:solidFill>
              </a:defRPr>
            </a:lvl6pPr>
            <a:lvl7pPr marL="914400" defTabSz="684213" fontAlgn="base">
              <a:lnSpc>
                <a:spcPct val="80000"/>
              </a:lnSpc>
              <a:spcBef>
                <a:spcPct val="0"/>
              </a:spcBef>
              <a:spcAft>
                <a:spcPct val="0"/>
              </a:spcAft>
              <a:defRPr sz="3200">
                <a:solidFill>
                  <a:srgbClr val="676767"/>
                </a:solidFill>
              </a:defRPr>
            </a:lvl7pPr>
            <a:lvl8pPr marL="1371600" defTabSz="684213" fontAlgn="base">
              <a:lnSpc>
                <a:spcPct val="80000"/>
              </a:lnSpc>
              <a:spcBef>
                <a:spcPct val="0"/>
              </a:spcBef>
              <a:spcAft>
                <a:spcPct val="0"/>
              </a:spcAft>
              <a:defRPr sz="3200">
                <a:solidFill>
                  <a:srgbClr val="676767"/>
                </a:solidFill>
              </a:defRPr>
            </a:lvl8pPr>
            <a:lvl9pPr marL="1828800" defTabSz="684213" fontAlgn="base">
              <a:lnSpc>
                <a:spcPct val="80000"/>
              </a:lnSpc>
              <a:spcBef>
                <a:spcPct val="0"/>
              </a:spcBef>
              <a:spcAft>
                <a:spcPct val="0"/>
              </a:spcAft>
              <a:defRPr sz="3200">
                <a:solidFill>
                  <a:srgbClr val="676767"/>
                </a:solidFill>
              </a:defRPr>
            </a:lvl9pPr>
          </a:lstStyle>
          <a:p>
            <a:r>
              <a:rPr lang="en-US" dirty="0"/>
              <a:t>VTS – Integrate VXLAN with WAN</a:t>
            </a:r>
          </a:p>
        </p:txBody>
      </p:sp>
      <p:sp>
        <p:nvSpPr>
          <p:cNvPr id="542" name="TextBox 541"/>
          <p:cNvSpPr txBox="1"/>
          <p:nvPr/>
        </p:nvSpPr>
        <p:spPr>
          <a:xfrm>
            <a:off x="4267200" y="1587500"/>
            <a:ext cx="863600" cy="369332"/>
          </a:xfrm>
          <a:prstGeom prst="rect">
            <a:avLst/>
          </a:prstGeom>
          <a:noFill/>
        </p:spPr>
        <p:txBody>
          <a:bodyPr wrap="square" rtlCol="0">
            <a:spAutoFit/>
          </a:bodyPr>
          <a:lstStyle/>
          <a:p>
            <a:r>
              <a:rPr lang="en-US" dirty="0" smtClean="0"/>
              <a:t>MPLS</a:t>
            </a:r>
            <a:endParaRPr lang="en-US" dirty="0"/>
          </a:p>
        </p:txBody>
      </p:sp>
      <p:cxnSp>
        <p:nvCxnSpPr>
          <p:cNvPr id="543" name="Curved Connector 542"/>
          <p:cNvCxnSpPr/>
          <p:nvPr/>
        </p:nvCxnSpPr>
        <p:spPr>
          <a:xfrm rot="10800000">
            <a:off x="7134906" y="1698902"/>
            <a:ext cx="396195" cy="2898"/>
          </a:xfrm>
          <a:prstGeom prst="curvedConnector3">
            <a:avLst>
              <a:gd name="adj1" fmla="val 50000"/>
            </a:avLst>
          </a:prstGeom>
          <a:ln>
            <a:prstDash val="dot"/>
          </a:ln>
        </p:spPr>
        <p:style>
          <a:lnRef idx="3">
            <a:schemeClr val="dk1"/>
          </a:lnRef>
          <a:fillRef idx="0">
            <a:schemeClr val="dk1"/>
          </a:fillRef>
          <a:effectRef idx="2">
            <a:schemeClr val="dk1"/>
          </a:effectRef>
          <a:fontRef idx="minor">
            <a:schemeClr val="tx1"/>
          </a:fontRef>
        </p:style>
      </p:cxnSp>
      <p:sp>
        <p:nvSpPr>
          <p:cNvPr id="547" name="TextBox 546"/>
          <p:cNvSpPr txBox="1"/>
          <p:nvPr/>
        </p:nvSpPr>
        <p:spPr>
          <a:xfrm>
            <a:off x="7493000" y="1524000"/>
            <a:ext cx="1143000" cy="369332"/>
          </a:xfrm>
          <a:prstGeom prst="rect">
            <a:avLst/>
          </a:prstGeom>
          <a:noFill/>
        </p:spPr>
        <p:txBody>
          <a:bodyPr wrap="square" rtlCol="0">
            <a:spAutoFit/>
          </a:bodyPr>
          <a:lstStyle/>
          <a:p>
            <a:r>
              <a:rPr lang="en-US" dirty="0" smtClean="0"/>
              <a:t> Internet</a:t>
            </a:r>
            <a:endParaRPr lang="en-US" dirty="0"/>
          </a:p>
        </p:txBody>
      </p:sp>
      <p:sp>
        <p:nvSpPr>
          <p:cNvPr id="548" name="TextBox 547"/>
          <p:cNvSpPr txBox="1"/>
          <p:nvPr/>
        </p:nvSpPr>
        <p:spPr>
          <a:xfrm>
            <a:off x="4318000" y="2006600"/>
            <a:ext cx="609600" cy="369332"/>
          </a:xfrm>
          <a:prstGeom prst="rect">
            <a:avLst/>
          </a:prstGeom>
          <a:noFill/>
        </p:spPr>
        <p:txBody>
          <a:bodyPr wrap="square" rtlCol="0">
            <a:spAutoFit/>
          </a:bodyPr>
          <a:lstStyle/>
          <a:p>
            <a:r>
              <a:rPr lang="en-US" dirty="0" smtClean="0"/>
              <a:t>RR</a:t>
            </a:r>
            <a:endParaRPr lang="en-US" dirty="0"/>
          </a:p>
        </p:txBody>
      </p:sp>
    </p:spTree>
    <p:extLst>
      <p:ext uri="{BB962C8B-B14F-4D97-AF65-F5344CB8AC3E}">
        <p14:creationId xmlns:p14="http://schemas.microsoft.com/office/powerpoint/2010/main" val="20312537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Rectangle 30"/>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1450" indent="-171450" defTabSz="685777" fontAlgn="auto">
              <a:lnSpc>
                <a:spcPts val="1900"/>
              </a:lnSpc>
              <a:spcBef>
                <a:spcPts val="1000"/>
              </a:spcBef>
              <a:spcAft>
                <a:spcPts val="0"/>
              </a:spcAft>
              <a:buFont typeface="Arial"/>
              <a:buChar char="•"/>
              <a:defRPr/>
            </a:pPr>
            <a:endParaRPr lang="en-US" sz="1200" dirty="0">
              <a:solidFill>
                <a:schemeClr val="tx2"/>
              </a:solidFill>
            </a:endParaRPr>
          </a:p>
        </p:txBody>
      </p:sp>
      <p:sp>
        <p:nvSpPr>
          <p:cNvPr id="7" name="Title 6"/>
          <p:cNvSpPr>
            <a:spLocks noGrp="1"/>
          </p:cNvSpPr>
          <p:nvPr>
            <p:ph type="title"/>
          </p:nvPr>
        </p:nvSpPr>
        <p:spPr/>
        <p:txBody>
          <a:bodyPr/>
          <a:lstStyle/>
          <a:p>
            <a:r>
              <a:rPr lang="en-US" dirty="0" smtClean="0"/>
              <a:t>VTS – Integrate VXLAN with WAN</a:t>
            </a:r>
            <a:br>
              <a:rPr lang="en-US" dirty="0" smtClean="0"/>
            </a:br>
            <a:endParaRPr lang="en-US" dirty="0"/>
          </a:p>
        </p:txBody>
      </p:sp>
      <p:sp>
        <p:nvSpPr>
          <p:cNvPr id="17" name="Slide Number Placeholder 16"/>
          <p:cNvSpPr>
            <a:spLocks noGrp="1"/>
          </p:cNvSpPr>
          <p:nvPr>
            <p:ph type="sldNum" sz="quarter" idx="4"/>
          </p:nvPr>
        </p:nvSpPr>
        <p:spPr/>
        <p:txBody>
          <a:bodyPr/>
          <a:lstStyle/>
          <a:p>
            <a:fld id="{96A97DD0-5BE7-4856-A2A9-C42C6688E607}" type="slidenum">
              <a:rPr lang="en-US" smtClean="0"/>
              <a:pPr/>
              <a:t>23</a:t>
            </a:fld>
            <a:endParaRPr lang="en-US" dirty="0"/>
          </a:p>
        </p:txBody>
      </p:sp>
      <p:pic>
        <p:nvPicPr>
          <p:cNvPr id="4" name="Picture 3"/>
          <p:cNvPicPr>
            <a:picLocks noChangeAspect="1"/>
          </p:cNvPicPr>
          <p:nvPr/>
        </p:nvPicPr>
        <p:blipFill>
          <a:blip r:embed="rId3"/>
          <a:stretch>
            <a:fillRect/>
          </a:stretch>
        </p:blipFill>
        <p:spPr>
          <a:xfrm>
            <a:off x="366569" y="983147"/>
            <a:ext cx="8238259" cy="3566346"/>
          </a:xfrm>
          <a:prstGeom prst="rect">
            <a:avLst/>
          </a:prstGeom>
        </p:spPr>
      </p:pic>
      <p:grpSp>
        <p:nvGrpSpPr>
          <p:cNvPr id="59" name="Group 58"/>
          <p:cNvGrpSpPr/>
          <p:nvPr/>
        </p:nvGrpSpPr>
        <p:grpSpPr>
          <a:xfrm>
            <a:off x="6566114" y="1390538"/>
            <a:ext cx="34525" cy="285544"/>
            <a:chOff x="962025" y="1304925"/>
            <a:chExt cx="9526" cy="733425"/>
          </a:xfrm>
        </p:grpSpPr>
        <p:cxnSp>
          <p:nvCxnSpPr>
            <p:cNvPr id="60" name="Straight Connector 59"/>
            <p:cNvCxnSpPr/>
            <p:nvPr/>
          </p:nvCxnSpPr>
          <p:spPr>
            <a:xfrm>
              <a:off x="962025" y="1304925"/>
              <a:ext cx="0" cy="7334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71551" y="1304925"/>
              <a:ext cx="0" cy="733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L-Shape 61"/>
          <p:cNvSpPr/>
          <p:nvPr/>
        </p:nvSpPr>
        <p:spPr>
          <a:xfrm rot="18845764" flipH="1">
            <a:off x="6253166" y="1472301"/>
            <a:ext cx="123368" cy="9289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prstClr val="white"/>
              </a:solidFill>
            </a:endParaRPr>
          </a:p>
        </p:txBody>
      </p:sp>
      <p:grpSp>
        <p:nvGrpSpPr>
          <p:cNvPr id="64" name="Group 63"/>
          <p:cNvGrpSpPr/>
          <p:nvPr/>
        </p:nvGrpSpPr>
        <p:grpSpPr>
          <a:xfrm>
            <a:off x="6588553" y="1696175"/>
            <a:ext cx="34525" cy="285544"/>
            <a:chOff x="962025" y="1304925"/>
            <a:chExt cx="9526" cy="733425"/>
          </a:xfrm>
        </p:grpSpPr>
        <p:cxnSp>
          <p:nvCxnSpPr>
            <p:cNvPr id="65" name="Straight Connector 64"/>
            <p:cNvCxnSpPr/>
            <p:nvPr/>
          </p:nvCxnSpPr>
          <p:spPr>
            <a:xfrm>
              <a:off x="962025" y="1304925"/>
              <a:ext cx="0" cy="7334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71551" y="1304925"/>
              <a:ext cx="0" cy="7334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L-Shape 66"/>
          <p:cNvSpPr/>
          <p:nvPr/>
        </p:nvSpPr>
        <p:spPr>
          <a:xfrm rot="18845764" flipH="1">
            <a:off x="6275605" y="1777938"/>
            <a:ext cx="123368" cy="9289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smtClean="0">
              <a:solidFill>
                <a:prstClr val="white"/>
              </a:solidFill>
            </a:endParaRPr>
          </a:p>
        </p:txBody>
      </p:sp>
      <p:sp>
        <p:nvSpPr>
          <p:cNvPr id="19" name="Rectangle 18"/>
          <p:cNvSpPr/>
          <p:nvPr/>
        </p:nvSpPr>
        <p:spPr>
          <a:xfrm>
            <a:off x="366568" y="2274767"/>
            <a:ext cx="8238260" cy="2274726"/>
          </a:xfrm>
          <a:prstGeom prst="rect">
            <a:avLst/>
          </a:prstGeom>
          <a:solidFill>
            <a:schemeClr val="accent5">
              <a:lumMod val="20000"/>
              <a:lumOff val="80000"/>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1450" indent="-171450" defTabSz="685777" fontAlgn="auto">
              <a:lnSpc>
                <a:spcPts val="1900"/>
              </a:lnSpc>
              <a:spcBef>
                <a:spcPts val="1000"/>
              </a:spcBef>
              <a:spcAft>
                <a:spcPts val="0"/>
              </a:spcAft>
              <a:buFont typeface="Arial"/>
              <a:buChar char="•"/>
              <a:defRPr/>
            </a:pPr>
            <a:endParaRPr lang="en-US" sz="1200" dirty="0">
              <a:solidFill>
                <a:schemeClr val="tx2"/>
              </a:solidFill>
            </a:endParaRPr>
          </a:p>
        </p:txBody>
      </p:sp>
      <p:sp>
        <p:nvSpPr>
          <p:cNvPr id="58" name="Rectangle 57"/>
          <p:cNvSpPr/>
          <p:nvPr/>
        </p:nvSpPr>
        <p:spPr>
          <a:xfrm>
            <a:off x="6089058" y="1318643"/>
            <a:ext cx="3269783" cy="299875"/>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280" rtlCol="0" anchor="ctr"/>
          <a:lstStyle/>
          <a:p>
            <a:pPr defTabSz="457105" fontAlgn="auto">
              <a:spcBef>
                <a:spcPts val="450"/>
              </a:spcBef>
              <a:spcAft>
                <a:spcPts val="0"/>
              </a:spcAft>
              <a:buClr>
                <a:srgbClr val="70D1D6"/>
              </a:buClr>
              <a:buFont typeface="Arial" panose="020B0604020202020204" pitchFamily="34" charset="0"/>
              <a:buNone/>
            </a:pPr>
            <a:r>
              <a:rPr lang="en-US" sz="800" dirty="0" smtClean="0">
                <a:solidFill>
                  <a:srgbClr val="000000">
                    <a:lumMod val="75000"/>
                    <a:lumOff val="25000"/>
                  </a:srgbClr>
                </a:solidFill>
                <a:latin typeface="Arial"/>
                <a:cs typeface="Arial"/>
              </a:rPr>
              <a:t>For Disaster recovery,  High Availability</a:t>
            </a:r>
            <a:endParaRPr lang="en-US" sz="800" dirty="0">
              <a:solidFill>
                <a:srgbClr val="000000">
                  <a:lumMod val="75000"/>
                  <a:lumOff val="25000"/>
                </a:srgbClr>
              </a:solidFill>
              <a:latin typeface="Arial"/>
              <a:cs typeface="Arial"/>
            </a:endParaRPr>
          </a:p>
        </p:txBody>
      </p:sp>
      <p:sp>
        <p:nvSpPr>
          <p:cNvPr id="63" name="Rectangle 62"/>
          <p:cNvSpPr/>
          <p:nvPr/>
        </p:nvSpPr>
        <p:spPr>
          <a:xfrm>
            <a:off x="6037699" y="1662543"/>
            <a:ext cx="3264740" cy="299875"/>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280" rtlCol="0" anchor="ctr"/>
          <a:lstStyle/>
          <a:p>
            <a:pPr defTabSz="457105" fontAlgn="auto">
              <a:spcBef>
                <a:spcPts val="450"/>
              </a:spcBef>
              <a:spcAft>
                <a:spcPts val="0"/>
              </a:spcAft>
              <a:buClr>
                <a:srgbClr val="70D1D6"/>
              </a:buClr>
              <a:buFont typeface="Arial" panose="020B0604020202020204" pitchFamily="34" charset="0"/>
              <a:buNone/>
            </a:pPr>
            <a:r>
              <a:rPr lang="en-US" sz="800" dirty="0" smtClean="0">
                <a:solidFill>
                  <a:srgbClr val="000000"/>
                </a:solidFill>
                <a:latin typeface="Arial" pitchFamily="34" charset="0"/>
              </a:rPr>
              <a:t>Integrate EVPN/VXLAN to MPLS-L3VPN</a:t>
            </a:r>
            <a:endParaRPr lang="en-US" sz="800" dirty="0">
              <a:solidFill>
                <a:srgbClr val="000000">
                  <a:lumMod val="75000"/>
                  <a:lumOff val="25000"/>
                </a:srgbClr>
              </a:solidFill>
              <a:latin typeface="Arial"/>
              <a:cs typeface="Arial"/>
            </a:endParaRPr>
          </a:p>
        </p:txBody>
      </p:sp>
      <p:sp>
        <p:nvSpPr>
          <p:cNvPr id="20" name="Rectangle 19"/>
          <p:cNvSpPr/>
          <p:nvPr/>
        </p:nvSpPr>
        <p:spPr>
          <a:xfrm>
            <a:off x="366567" y="997966"/>
            <a:ext cx="763733" cy="2274726"/>
          </a:xfrm>
          <a:prstGeom prst="rect">
            <a:avLst/>
          </a:prstGeom>
          <a:solidFill>
            <a:schemeClr val="accent5">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1450" indent="-171450" defTabSz="685777" fontAlgn="auto">
              <a:lnSpc>
                <a:spcPts val="1900"/>
              </a:lnSpc>
              <a:spcBef>
                <a:spcPts val="1000"/>
              </a:spcBef>
              <a:spcAft>
                <a:spcPts val="0"/>
              </a:spcAft>
              <a:buFont typeface="Arial"/>
              <a:buChar char="•"/>
              <a:defRPr/>
            </a:pPr>
            <a:endParaRPr lang="en-US" sz="1200" dirty="0">
              <a:solidFill>
                <a:schemeClr val="tx2"/>
              </a:solidFill>
            </a:endParaRPr>
          </a:p>
        </p:txBody>
      </p:sp>
    </p:spTree>
    <p:extLst>
      <p:ext uri="{BB962C8B-B14F-4D97-AF65-F5344CB8AC3E}">
        <p14:creationId xmlns:p14="http://schemas.microsoft.com/office/powerpoint/2010/main" val="21016234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12" presetClass="entr" presetSubtype="8"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1000"/>
                                        <p:tgtEl>
                                          <p:spTgt spid="64"/>
                                        </p:tgtEl>
                                        <p:attrNameLst>
                                          <p:attrName>ppt_x</p:attrName>
                                        </p:attrNameLst>
                                      </p:cBhvr>
                                      <p:tavLst>
                                        <p:tav tm="0">
                                          <p:val>
                                            <p:strVal val="#ppt_x-#ppt_w*1.125000"/>
                                          </p:val>
                                        </p:tav>
                                        <p:tav tm="100000">
                                          <p:val>
                                            <p:strVal val="#ppt_x"/>
                                          </p:val>
                                        </p:tav>
                                      </p:tavLst>
                                    </p:anim>
                                    <p:animEffect transition="in" filter="wipe(right)">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1+#ppt_w/2"/>
                                          </p:val>
                                        </p:tav>
                                        <p:tav tm="100000">
                                          <p:val>
                                            <p:strVal val="#ppt_x"/>
                                          </p:val>
                                        </p:tav>
                                      </p:tavLst>
                                    </p:anim>
                                    <p:anim calcmode="lin" valueType="num">
                                      <p:cBhvr additive="base">
                                        <p:cTn id="18" dur="500" fill="hold"/>
                                        <p:tgtEl>
                                          <p:spTgt spid="5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1+#ppt_w/2"/>
                                          </p:val>
                                        </p:tav>
                                        <p:tav tm="100000">
                                          <p:val>
                                            <p:strVal val="#ppt_x"/>
                                          </p:val>
                                        </p:tav>
                                      </p:tavLst>
                                    </p:anim>
                                    <p:anim calcmode="lin" valueType="num">
                                      <p:cBhvr additive="base">
                                        <p:cTn id="26" dur="500" fill="hold"/>
                                        <p:tgtEl>
                                          <p:spTgt spid="6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1+#ppt_w/2"/>
                                          </p:val>
                                        </p:tav>
                                        <p:tav tm="100000">
                                          <p:val>
                                            <p:strVal val="#ppt_x"/>
                                          </p:val>
                                        </p:tav>
                                      </p:tavLst>
                                    </p:anim>
                                    <p:anim calcmode="lin" valueType="num">
                                      <p:cBhvr additive="base">
                                        <p:cTn id="30" dur="50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1+#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1+#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animBg="1"/>
      <p:bldP spid="58"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0" y="95696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162" name="Rectangle 161"/>
          <p:cNvSpPr/>
          <p:nvPr/>
        </p:nvSpPr>
        <p:spPr>
          <a:xfrm>
            <a:off x="6106929" y="948831"/>
            <a:ext cx="2808471" cy="3761790"/>
          </a:xfrm>
          <a:prstGeom prst="rect">
            <a:avLst/>
          </a:prstGeom>
          <a:solidFill>
            <a:schemeClr val="bg1">
              <a:lumMod val="95000"/>
            </a:schemeClr>
          </a:solidFill>
          <a:ln w="12700" cap="flat">
            <a:noFill/>
            <a:miter lim="800000"/>
            <a:headEnd type="none" w="med" len="med"/>
            <a:tailEnd type="none" w="med" len="med"/>
          </a:ln>
          <a:effectLst/>
        </p:spPr>
        <p:txBody>
          <a:bodyPr lIns="68577" tIns="68577" rIns="68577" bIns="68577" rtlCol="0" anchor="t"/>
          <a:lstStyle/>
          <a:p>
            <a:pPr defTabSz="289304" fontAlgn="auto">
              <a:spcBef>
                <a:spcPts val="0"/>
              </a:spcBef>
              <a:spcAft>
                <a:spcPts val="0"/>
              </a:spcAft>
            </a:pPr>
            <a:endParaRPr lang="en-US" sz="800" dirty="0">
              <a:solidFill>
                <a:srgbClr val="676767"/>
              </a:solidFill>
              <a:latin typeface="Arial"/>
              <a:ea typeface="Arial" pitchFamily="-107" charset="0"/>
              <a:cs typeface="Arial" pitchFamily="-107" charset="0"/>
            </a:endParaRPr>
          </a:p>
        </p:txBody>
      </p:sp>
      <p:pic>
        <p:nvPicPr>
          <p:cNvPr id="165" name="Picture 6" descr="C:\Users\andrewg\Desktop\openstack-cloud-software-vertical-large.png"/>
          <p:cNvPicPr>
            <a:picLocks noChangeAspect="1" noChangeArrowheads="1"/>
          </p:cNvPicPr>
          <p:nvPr/>
        </p:nvPicPr>
        <p:blipFill rotWithShape="1">
          <a:blip r:embed="rId2" cstate="email">
            <a:extLst>
              <a:ext uri="{28A0092B-C50C-407E-A947-70E740481C1C}">
                <a14:useLocalDpi xmlns:a14="http://schemas.microsoft.com/office/drawing/2010/main"/>
              </a:ext>
            </a:extLst>
          </a:blip>
          <a:stretch/>
        </p:blipFill>
        <p:spPr bwMode="auto">
          <a:xfrm>
            <a:off x="8199279" y="1509976"/>
            <a:ext cx="882755" cy="6636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3" name="Rectangle 162"/>
          <p:cNvSpPr/>
          <p:nvPr/>
        </p:nvSpPr>
        <p:spPr>
          <a:xfrm>
            <a:off x="101600" y="948831"/>
            <a:ext cx="2870199" cy="3723690"/>
          </a:xfrm>
          <a:prstGeom prst="rect">
            <a:avLst/>
          </a:prstGeom>
          <a:solidFill>
            <a:schemeClr val="bg1">
              <a:lumMod val="95000"/>
            </a:schemeClr>
          </a:solidFill>
          <a:ln w="12700" cap="flat">
            <a:noFill/>
            <a:miter lim="800000"/>
            <a:headEnd type="none" w="med" len="med"/>
            <a:tailEnd type="none" w="med" len="med"/>
          </a:ln>
          <a:effectLst/>
        </p:spPr>
        <p:txBody>
          <a:bodyPr lIns="68577" tIns="68577" rIns="68577" bIns="68577" rtlCol="0" anchor="t"/>
          <a:lstStyle/>
          <a:p>
            <a:pPr defTabSz="289304" fontAlgn="auto">
              <a:spcBef>
                <a:spcPts val="0"/>
              </a:spcBef>
              <a:spcAft>
                <a:spcPts val="0"/>
              </a:spcAft>
            </a:pPr>
            <a:endParaRPr lang="en-US" sz="800" dirty="0">
              <a:solidFill>
                <a:srgbClr val="676767"/>
              </a:solidFill>
              <a:latin typeface="Arial"/>
              <a:ea typeface="Arial" pitchFamily="-107" charset="0"/>
              <a:cs typeface="Arial" pitchFamily="-107" charset="0"/>
            </a:endParaRPr>
          </a:p>
        </p:txBody>
      </p:sp>
      <p:sp>
        <p:nvSpPr>
          <p:cNvPr id="161" name="Rectangle 160"/>
          <p:cNvSpPr/>
          <p:nvPr/>
        </p:nvSpPr>
        <p:spPr>
          <a:xfrm>
            <a:off x="3060700" y="948831"/>
            <a:ext cx="2882900" cy="3723690"/>
          </a:xfrm>
          <a:prstGeom prst="rect">
            <a:avLst/>
          </a:prstGeom>
          <a:solidFill>
            <a:schemeClr val="bg1">
              <a:lumMod val="95000"/>
            </a:schemeClr>
          </a:solidFill>
          <a:ln w="12700" cap="flat">
            <a:noFill/>
            <a:miter lim="800000"/>
            <a:headEnd type="none" w="med" len="med"/>
            <a:tailEnd type="none" w="med" len="med"/>
          </a:ln>
          <a:effectLst/>
        </p:spPr>
        <p:txBody>
          <a:bodyPr lIns="68577" tIns="68577" rIns="68577" bIns="68577" rtlCol="0" anchor="t"/>
          <a:lstStyle/>
          <a:p>
            <a:pPr defTabSz="289304" fontAlgn="auto">
              <a:spcBef>
                <a:spcPts val="0"/>
              </a:spcBef>
              <a:spcAft>
                <a:spcPts val="0"/>
              </a:spcAft>
            </a:pPr>
            <a:endParaRPr lang="en-US" sz="800" dirty="0">
              <a:solidFill>
                <a:srgbClr val="676767"/>
              </a:solidFill>
              <a:latin typeface="Arial"/>
              <a:ea typeface="Arial" pitchFamily="-107" charset="0"/>
              <a:cs typeface="Arial" pitchFamily="-107" charset="0"/>
            </a:endParaRPr>
          </a:p>
        </p:txBody>
      </p:sp>
      <p:sp>
        <p:nvSpPr>
          <p:cNvPr id="4" name="Title 3"/>
          <p:cNvSpPr>
            <a:spLocks noGrp="1"/>
          </p:cNvSpPr>
          <p:nvPr>
            <p:ph type="title"/>
          </p:nvPr>
        </p:nvSpPr>
        <p:spPr/>
        <p:txBody>
          <a:bodyPr/>
          <a:lstStyle/>
          <a:p>
            <a:r>
              <a:rPr lang="en-US" dirty="0" smtClean="0"/>
              <a:t>Cisco VTS Operational models</a:t>
            </a:r>
            <a:br>
              <a:rPr lang="en-US" dirty="0" smtClean="0"/>
            </a:br>
            <a:endParaRPr lang="en-US" dirty="0"/>
          </a:p>
        </p:txBody>
      </p:sp>
      <p:sp>
        <p:nvSpPr>
          <p:cNvPr id="5" name="Rectangle 4"/>
          <p:cNvSpPr/>
          <p:nvPr/>
        </p:nvSpPr>
        <p:spPr>
          <a:xfrm>
            <a:off x="6041085" y="956960"/>
            <a:ext cx="2947162" cy="538953"/>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685601" fontAlgn="auto">
              <a:lnSpc>
                <a:spcPct val="90000"/>
              </a:lnSpc>
              <a:spcBef>
                <a:spcPts val="0"/>
              </a:spcBef>
              <a:spcAft>
                <a:spcPts val="0"/>
              </a:spcAft>
            </a:pPr>
            <a:endParaRPr lang="en-US" sz="1100" dirty="0">
              <a:solidFill>
                <a:prstClr val="white"/>
              </a:solidFill>
            </a:endParaRPr>
          </a:p>
        </p:txBody>
      </p:sp>
      <p:sp>
        <p:nvSpPr>
          <p:cNvPr id="6" name="Rectangle 5"/>
          <p:cNvSpPr/>
          <p:nvPr/>
        </p:nvSpPr>
        <p:spPr>
          <a:xfrm>
            <a:off x="6157083" y="1015785"/>
            <a:ext cx="2536486" cy="5020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defTabSz="456798" fontAlgn="auto">
              <a:lnSpc>
                <a:spcPct val="90000"/>
              </a:lnSpc>
              <a:spcBef>
                <a:spcPts val="0"/>
              </a:spcBef>
              <a:spcAft>
                <a:spcPts val="0"/>
              </a:spcAft>
            </a:pPr>
            <a:r>
              <a:rPr lang="en-US" sz="1600" b="1" dirty="0">
                <a:solidFill>
                  <a:srgbClr val="FFFFFF"/>
                </a:solidFill>
              </a:rPr>
              <a:t>Multi </a:t>
            </a:r>
            <a:r>
              <a:rPr lang="en-US" sz="1600" b="1" dirty="0" smtClean="0">
                <a:solidFill>
                  <a:srgbClr val="FFFFFF"/>
                </a:solidFill>
              </a:rPr>
              <a:t>VMM (VTS 2.5)  </a:t>
            </a:r>
            <a:endParaRPr lang="en-US" sz="1600" b="1" dirty="0">
              <a:solidFill>
                <a:srgbClr val="FFFFFF"/>
              </a:solidFill>
            </a:endParaRPr>
          </a:p>
        </p:txBody>
      </p:sp>
      <p:sp>
        <p:nvSpPr>
          <p:cNvPr id="7" name="Rectangle 6"/>
          <p:cNvSpPr/>
          <p:nvPr/>
        </p:nvSpPr>
        <p:spPr>
          <a:xfrm>
            <a:off x="3097255" y="958405"/>
            <a:ext cx="2787151" cy="538953"/>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685601" fontAlgn="auto">
              <a:lnSpc>
                <a:spcPct val="90000"/>
              </a:lnSpc>
              <a:spcBef>
                <a:spcPts val="0"/>
              </a:spcBef>
              <a:spcAft>
                <a:spcPts val="0"/>
              </a:spcAft>
            </a:pPr>
            <a:endParaRPr lang="en-US" sz="1100" dirty="0">
              <a:solidFill>
                <a:prstClr val="white"/>
              </a:solidFill>
            </a:endParaRPr>
          </a:p>
        </p:txBody>
      </p:sp>
      <p:sp>
        <p:nvSpPr>
          <p:cNvPr id="8" name="Rectangle 7"/>
          <p:cNvSpPr/>
          <p:nvPr/>
        </p:nvSpPr>
        <p:spPr>
          <a:xfrm>
            <a:off x="3176394" y="991830"/>
            <a:ext cx="2536486" cy="5020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defTabSz="456798" fontAlgn="auto">
              <a:lnSpc>
                <a:spcPct val="90000"/>
              </a:lnSpc>
              <a:spcBef>
                <a:spcPts val="0"/>
              </a:spcBef>
              <a:spcAft>
                <a:spcPts val="0"/>
              </a:spcAft>
            </a:pPr>
            <a:r>
              <a:rPr lang="en-US" sz="1600" b="1" dirty="0">
                <a:solidFill>
                  <a:srgbClr val="FFFFFF"/>
                </a:solidFill>
              </a:rPr>
              <a:t>VMM Initiated</a:t>
            </a:r>
          </a:p>
        </p:txBody>
      </p:sp>
      <p:sp>
        <p:nvSpPr>
          <p:cNvPr id="9" name="Rectangle 8"/>
          <p:cNvSpPr/>
          <p:nvPr/>
        </p:nvSpPr>
        <p:spPr>
          <a:xfrm>
            <a:off x="0" y="950381"/>
            <a:ext cx="2961932" cy="538951"/>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685601" fontAlgn="auto">
              <a:lnSpc>
                <a:spcPct val="90000"/>
              </a:lnSpc>
              <a:spcBef>
                <a:spcPts val="0"/>
              </a:spcBef>
              <a:spcAft>
                <a:spcPts val="0"/>
              </a:spcAft>
            </a:pPr>
            <a:endParaRPr lang="en-US" sz="1100" dirty="0">
              <a:solidFill>
                <a:prstClr val="white"/>
              </a:solidFill>
            </a:endParaRPr>
          </a:p>
        </p:txBody>
      </p:sp>
      <p:sp>
        <p:nvSpPr>
          <p:cNvPr id="10" name="Rectangle 9"/>
          <p:cNvSpPr/>
          <p:nvPr/>
        </p:nvSpPr>
        <p:spPr>
          <a:xfrm>
            <a:off x="193807" y="1009206"/>
            <a:ext cx="2536486" cy="5020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defTabSz="456798" fontAlgn="auto">
              <a:lnSpc>
                <a:spcPct val="90000"/>
              </a:lnSpc>
              <a:spcBef>
                <a:spcPts val="0"/>
              </a:spcBef>
              <a:spcAft>
                <a:spcPts val="0"/>
              </a:spcAft>
            </a:pPr>
            <a:r>
              <a:rPr lang="en-US" sz="1600" b="1" dirty="0" smtClean="0">
                <a:solidFill>
                  <a:srgbClr val="FFFFFF"/>
                </a:solidFill>
              </a:rPr>
              <a:t>VTS GUI based</a:t>
            </a:r>
            <a:endParaRPr lang="en-US" sz="1600" b="1" dirty="0">
              <a:solidFill>
                <a:srgbClr val="FFFFFF"/>
              </a:solidFill>
            </a:endParaRPr>
          </a:p>
        </p:txBody>
      </p:sp>
      <p:cxnSp>
        <p:nvCxnSpPr>
          <p:cNvPr id="11" name="Straight Connector 10"/>
          <p:cNvCxnSpPr/>
          <p:nvPr/>
        </p:nvCxnSpPr>
        <p:spPr>
          <a:xfrm flipH="1" flipV="1">
            <a:off x="6819996" y="2415616"/>
            <a:ext cx="1789" cy="64082"/>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7281716" y="2499672"/>
            <a:ext cx="15470" cy="18869"/>
          </a:xfrm>
          <a:prstGeom prst="ellipse">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endParaRPr lang="en-US" sz="600" dirty="0">
              <a:solidFill>
                <a:schemeClr val="tx1">
                  <a:lumMod val="60000"/>
                  <a:lumOff val="40000"/>
                </a:schemeClr>
              </a:solidFill>
              <a:latin typeface="Arial"/>
              <a:cs typeface="Arial"/>
            </a:endParaRPr>
          </a:p>
        </p:txBody>
      </p:sp>
      <p:sp>
        <p:nvSpPr>
          <p:cNvPr id="13" name="Oval 12"/>
          <p:cNvSpPr/>
          <p:nvPr/>
        </p:nvSpPr>
        <p:spPr>
          <a:xfrm>
            <a:off x="7423480" y="2499672"/>
            <a:ext cx="15470" cy="18869"/>
          </a:xfrm>
          <a:prstGeom prst="ellipse">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endParaRPr lang="en-US" sz="600" dirty="0">
              <a:solidFill>
                <a:schemeClr val="tx1">
                  <a:lumMod val="60000"/>
                  <a:lumOff val="40000"/>
                </a:schemeClr>
              </a:solidFill>
              <a:latin typeface="Arial"/>
              <a:cs typeface="Arial"/>
            </a:endParaRPr>
          </a:p>
        </p:txBody>
      </p:sp>
      <p:grpSp>
        <p:nvGrpSpPr>
          <p:cNvPr id="14" name="Group 13"/>
          <p:cNvGrpSpPr/>
          <p:nvPr/>
        </p:nvGrpSpPr>
        <p:grpSpPr>
          <a:xfrm>
            <a:off x="1828939" y="2443253"/>
            <a:ext cx="187753" cy="45720"/>
            <a:chOff x="7198291" y="5819356"/>
            <a:chExt cx="678912" cy="139872"/>
          </a:xfrm>
        </p:grpSpPr>
        <p:sp>
          <p:nvSpPr>
            <p:cNvPr id="15" name="Freeform 11"/>
            <p:cNvSpPr>
              <a:spLocks/>
            </p:cNvSpPr>
            <p:nvPr/>
          </p:nvSpPr>
          <p:spPr bwMode="auto">
            <a:xfrm>
              <a:off x="7246754" y="5945907"/>
              <a:ext cx="24446" cy="10731"/>
            </a:xfrm>
            <a:custGeom>
              <a:avLst/>
              <a:gdLst>
                <a:gd name="T0" fmla="*/ 22 w 24"/>
                <a:gd name="T1" fmla="*/ 1 h 12"/>
                <a:gd name="T2" fmla="*/ 22 w 24"/>
                <a:gd name="T3" fmla="*/ 6 h 12"/>
                <a:gd name="T4" fmla="*/ 19 w 24"/>
                <a:gd name="T5" fmla="*/ 9 h 12"/>
                <a:gd name="T6" fmla="*/ 10 w 24"/>
                <a:gd name="T7" fmla="*/ 9 h 12"/>
                <a:gd name="T8" fmla="*/ 4 w 24"/>
                <a:gd name="T9" fmla="*/ 8 h 12"/>
                <a:gd name="T10" fmla="*/ 1 w 24"/>
                <a:gd name="T11" fmla="*/ 4 h 12"/>
                <a:gd name="T12" fmla="*/ 10 w 24"/>
                <a:gd name="T13" fmla="*/ 3 h 12"/>
                <a:gd name="T14" fmla="*/ 18 w 24"/>
                <a:gd name="T15" fmla="*/ 4 h 12"/>
                <a:gd name="T16" fmla="*/ 21 w 24"/>
                <a:gd name="T17" fmla="*/ 1 h 12"/>
                <a:gd name="T18" fmla="*/ 22 w 24"/>
                <a:gd name="T19" fmla="*/ 1 h 12"/>
                <a:gd name="T20" fmla="*/ 22 w 24"/>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2">
                  <a:moveTo>
                    <a:pt x="22" y="1"/>
                  </a:moveTo>
                  <a:cubicBezTo>
                    <a:pt x="23" y="1"/>
                    <a:pt x="24" y="3"/>
                    <a:pt x="22" y="6"/>
                  </a:cubicBezTo>
                  <a:cubicBezTo>
                    <a:pt x="22" y="7"/>
                    <a:pt x="21" y="8"/>
                    <a:pt x="19" y="9"/>
                  </a:cubicBezTo>
                  <a:cubicBezTo>
                    <a:pt x="18" y="11"/>
                    <a:pt x="14" y="12"/>
                    <a:pt x="10" y="9"/>
                  </a:cubicBezTo>
                  <a:cubicBezTo>
                    <a:pt x="7" y="8"/>
                    <a:pt x="7" y="7"/>
                    <a:pt x="4" y="8"/>
                  </a:cubicBezTo>
                  <a:cubicBezTo>
                    <a:pt x="1" y="8"/>
                    <a:pt x="0" y="6"/>
                    <a:pt x="1" y="4"/>
                  </a:cubicBezTo>
                  <a:cubicBezTo>
                    <a:pt x="2" y="2"/>
                    <a:pt x="6" y="0"/>
                    <a:pt x="10" y="3"/>
                  </a:cubicBezTo>
                  <a:cubicBezTo>
                    <a:pt x="12" y="4"/>
                    <a:pt x="15" y="6"/>
                    <a:pt x="18" y="4"/>
                  </a:cubicBezTo>
                  <a:cubicBezTo>
                    <a:pt x="19" y="3"/>
                    <a:pt x="20" y="2"/>
                    <a:pt x="21" y="1"/>
                  </a:cubicBezTo>
                  <a:cubicBezTo>
                    <a:pt x="22" y="1"/>
                    <a:pt x="22" y="1"/>
                    <a:pt x="22" y="1"/>
                  </a:cubicBezTo>
                  <a:cubicBezTo>
                    <a:pt x="22" y="1"/>
                    <a:pt x="22"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sz="900" dirty="0">
                <a:solidFill>
                  <a:srgbClr val="FFFFFF"/>
                </a:solidFill>
                <a:latin typeface="Arial"/>
                <a:cs typeface="Arial"/>
              </a:endParaRPr>
            </a:p>
          </p:txBody>
        </p:sp>
        <p:sp>
          <p:nvSpPr>
            <p:cNvPr id="16" name="Freeform 13"/>
            <p:cNvSpPr>
              <a:spLocks noEditPoints="1"/>
            </p:cNvSpPr>
            <p:nvPr/>
          </p:nvSpPr>
          <p:spPr bwMode="auto">
            <a:xfrm>
              <a:off x="7360406" y="5949607"/>
              <a:ext cx="3002" cy="4440"/>
            </a:xfrm>
            <a:custGeom>
              <a:avLst/>
              <a:gdLst>
                <a:gd name="T0" fmla="*/ 0 w 3"/>
                <a:gd name="T1" fmla="*/ 2 h 5"/>
                <a:gd name="T2" fmla="*/ 1 w 3"/>
                <a:gd name="T3" fmla="*/ 2 h 5"/>
                <a:gd name="T4" fmla="*/ 2 w 3"/>
                <a:gd name="T5" fmla="*/ 5 h 5"/>
                <a:gd name="T6" fmla="*/ 3 w 3"/>
                <a:gd name="T7" fmla="*/ 5 h 5"/>
                <a:gd name="T8" fmla="*/ 2 w 3"/>
                <a:gd name="T9" fmla="*/ 2 h 5"/>
                <a:gd name="T10" fmla="*/ 3 w 3"/>
                <a:gd name="T11" fmla="*/ 1 h 5"/>
                <a:gd name="T12" fmla="*/ 2 w 3"/>
                <a:gd name="T13" fmla="*/ 0 h 5"/>
                <a:gd name="T14" fmla="*/ 0 w 3"/>
                <a:gd name="T15" fmla="*/ 0 h 5"/>
                <a:gd name="T16" fmla="*/ 0 w 3"/>
                <a:gd name="T17" fmla="*/ 5 h 5"/>
                <a:gd name="T18" fmla="*/ 0 w 3"/>
                <a:gd name="T19" fmla="*/ 5 h 5"/>
                <a:gd name="T20" fmla="*/ 0 w 3"/>
                <a:gd name="T21" fmla="*/ 2 h 5"/>
                <a:gd name="T22" fmla="*/ 0 w 3"/>
                <a:gd name="T23" fmla="*/ 2 h 5"/>
                <a:gd name="T24" fmla="*/ 0 w 3"/>
                <a:gd name="T25" fmla="*/ 0 h 5"/>
                <a:gd name="T26" fmla="*/ 1 w 3"/>
                <a:gd name="T27" fmla="*/ 0 h 5"/>
                <a:gd name="T28" fmla="*/ 2 w 3"/>
                <a:gd name="T29" fmla="*/ 1 h 5"/>
                <a:gd name="T30" fmla="*/ 1 w 3"/>
                <a:gd name="T31" fmla="*/ 2 h 5"/>
                <a:gd name="T32" fmla="*/ 0 w 3"/>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5">
                  <a:moveTo>
                    <a:pt x="0" y="2"/>
                  </a:moveTo>
                  <a:cubicBezTo>
                    <a:pt x="1" y="2"/>
                    <a:pt x="1" y="2"/>
                    <a:pt x="1" y="2"/>
                  </a:cubicBezTo>
                  <a:cubicBezTo>
                    <a:pt x="2" y="5"/>
                    <a:pt x="2" y="5"/>
                    <a:pt x="2" y="5"/>
                  </a:cubicBezTo>
                  <a:cubicBezTo>
                    <a:pt x="3" y="5"/>
                    <a:pt x="3" y="5"/>
                    <a:pt x="3" y="5"/>
                  </a:cubicBezTo>
                  <a:cubicBezTo>
                    <a:pt x="2" y="2"/>
                    <a:pt x="2" y="2"/>
                    <a:pt x="2" y="2"/>
                  </a:cubicBezTo>
                  <a:cubicBezTo>
                    <a:pt x="3" y="2"/>
                    <a:pt x="3" y="2"/>
                    <a:pt x="3" y="1"/>
                  </a:cubicBezTo>
                  <a:cubicBezTo>
                    <a:pt x="3" y="0"/>
                    <a:pt x="3" y="0"/>
                    <a:pt x="2" y="0"/>
                  </a:cubicBezTo>
                  <a:cubicBezTo>
                    <a:pt x="0" y="0"/>
                    <a:pt x="0" y="0"/>
                    <a:pt x="0" y="0"/>
                  </a:cubicBezTo>
                  <a:cubicBezTo>
                    <a:pt x="0" y="5"/>
                    <a:pt x="0" y="5"/>
                    <a:pt x="0" y="5"/>
                  </a:cubicBezTo>
                  <a:cubicBezTo>
                    <a:pt x="0" y="5"/>
                    <a:pt x="0" y="5"/>
                    <a:pt x="0" y="5"/>
                  </a:cubicBezTo>
                  <a:cubicBezTo>
                    <a:pt x="0" y="2"/>
                    <a:pt x="0" y="2"/>
                    <a:pt x="0" y="2"/>
                  </a:cubicBezTo>
                  <a:close/>
                  <a:moveTo>
                    <a:pt x="0" y="2"/>
                  </a:moveTo>
                  <a:cubicBezTo>
                    <a:pt x="0" y="0"/>
                    <a:pt x="0" y="0"/>
                    <a:pt x="0" y="0"/>
                  </a:cubicBezTo>
                  <a:cubicBezTo>
                    <a:pt x="1" y="0"/>
                    <a:pt x="1" y="0"/>
                    <a:pt x="1" y="0"/>
                  </a:cubicBezTo>
                  <a:cubicBezTo>
                    <a:pt x="2" y="0"/>
                    <a:pt x="2" y="1"/>
                    <a:pt x="2" y="1"/>
                  </a:cubicBezTo>
                  <a:cubicBezTo>
                    <a:pt x="2" y="2"/>
                    <a:pt x="2" y="2"/>
                    <a:pt x="1" y="2"/>
                  </a:cubicBezTo>
                  <a:cubicBezTo>
                    <a:pt x="0" y="2"/>
                    <a:pt x="0" y="2"/>
                    <a:pt x="0"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sz="900" dirty="0">
                <a:solidFill>
                  <a:srgbClr val="FFFFFF"/>
                </a:solidFill>
                <a:latin typeface="Arial"/>
                <a:cs typeface="Arial"/>
              </a:endParaRPr>
            </a:p>
          </p:txBody>
        </p:sp>
        <p:sp>
          <p:nvSpPr>
            <p:cNvPr id="17" name="Freeform 14"/>
            <p:cNvSpPr>
              <a:spLocks noEditPoints="1"/>
            </p:cNvSpPr>
            <p:nvPr/>
          </p:nvSpPr>
          <p:spPr bwMode="auto">
            <a:xfrm>
              <a:off x="7357404" y="5947757"/>
              <a:ext cx="9006" cy="7771"/>
            </a:xfrm>
            <a:custGeom>
              <a:avLst/>
              <a:gdLst>
                <a:gd name="T0" fmla="*/ 9 w 9"/>
                <a:gd name="T1" fmla="*/ 4 h 9"/>
                <a:gd name="T2" fmla="*/ 4 w 9"/>
                <a:gd name="T3" fmla="*/ 9 h 9"/>
                <a:gd name="T4" fmla="*/ 0 w 9"/>
                <a:gd name="T5" fmla="*/ 4 h 9"/>
                <a:gd name="T6" fmla="*/ 4 w 9"/>
                <a:gd name="T7" fmla="*/ 0 h 9"/>
                <a:gd name="T8" fmla="*/ 9 w 9"/>
                <a:gd name="T9" fmla="*/ 4 h 9"/>
                <a:gd name="T10" fmla="*/ 4 w 9"/>
                <a:gd name="T11" fmla="*/ 0 h 9"/>
                <a:gd name="T12" fmla="*/ 0 w 9"/>
                <a:gd name="T13" fmla="*/ 4 h 9"/>
                <a:gd name="T14" fmla="*/ 4 w 9"/>
                <a:gd name="T15" fmla="*/ 8 h 9"/>
                <a:gd name="T16" fmla="*/ 8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9" y="4"/>
                  </a:moveTo>
                  <a:cubicBezTo>
                    <a:pt x="9" y="7"/>
                    <a:pt x="7" y="9"/>
                    <a:pt x="4" y="9"/>
                  </a:cubicBezTo>
                  <a:cubicBezTo>
                    <a:pt x="2" y="9"/>
                    <a:pt x="0" y="7"/>
                    <a:pt x="0" y="4"/>
                  </a:cubicBezTo>
                  <a:cubicBezTo>
                    <a:pt x="0" y="2"/>
                    <a:pt x="2" y="0"/>
                    <a:pt x="4" y="0"/>
                  </a:cubicBezTo>
                  <a:cubicBezTo>
                    <a:pt x="7" y="0"/>
                    <a:pt x="9" y="2"/>
                    <a:pt x="9" y="4"/>
                  </a:cubicBezTo>
                  <a:close/>
                  <a:moveTo>
                    <a:pt x="4" y="0"/>
                  </a:moveTo>
                  <a:cubicBezTo>
                    <a:pt x="2" y="0"/>
                    <a:pt x="0" y="2"/>
                    <a:pt x="0" y="4"/>
                  </a:cubicBezTo>
                  <a:cubicBezTo>
                    <a:pt x="0" y="6"/>
                    <a:pt x="2" y="8"/>
                    <a:pt x="4" y="8"/>
                  </a:cubicBezTo>
                  <a:cubicBezTo>
                    <a:pt x="6" y="8"/>
                    <a:pt x="8" y="6"/>
                    <a:pt x="8" y="4"/>
                  </a:cubicBezTo>
                  <a:cubicBezTo>
                    <a:pt x="8" y="2"/>
                    <a:pt x="6"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sz="900" dirty="0">
                <a:solidFill>
                  <a:srgbClr val="FFFFFF"/>
                </a:solidFill>
                <a:latin typeface="Arial"/>
                <a:cs typeface="Arial"/>
              </a:endParaRPr>
            </a:p>
          </p:txBody>
        </p:sp>
        <p:sp>
          <p:nvSpPr>
            <p:cNvPr id="18" name="Freeform 15"/>
            <p:cNvSpPr>
              <a:spLocks/>
            </p:cNvSpPr>
            <p:nvPr/>
          </p:nvSpPr>
          <p:spPr bwMode="auto">
            <a:xfrm>
              <a:off x="7198291" y="5830827"/>
              <a:ext cx="41601" cy="19982"/>
            </a:xfrm>
            <a:custGeom>
              <a:avLst/>
              <a:gdLst>
                <a:gd name="T0" fmla="*/ 34 w 41"/>
                <a:gd name="T1" fmla="*/ 14 h 23"/>
                <a:gd name="T2" fmla="*/ 16 w 41"/>
                <a:gd name="T3" fmla="*/ 19 h 23"/>
                <a:gd name="T4" fmla="*/ 7 w 41"/>
                <a:gd name="T5" fmla="*/ 14 h 23"/>
                <a:gd name="T6" fmla="*/ 2 w 41"/>
                <a:gd name="T7" fmla="*/ 4 h 23"/>
                <a:gd name="T8" fmla="*/ 9 w 41"/>
                <a:gd name="T9" fmla="*/ 3 h 23"/>
                <a:gd name="T10" fmla="*/ 17 w 41"/>
                <a:gd name="T11" fmla="*/ 7 h 23"/>
                <a:gd name="T12" fmla="*/ 31 w 41"/>
                <a:gd name="T13" fmla="*/ 6 h 23"/>
                <a:gd name="T14" fmla="*/ 41 w 41"/>
                <a:gd name="T15" fmla="*/ 10 h 23"/>
                <a:gd name="T16" fmla="*/ 34 w 41"/>
                <a:gd name="T1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34" y="14"/>
                  </a:moveTo>
                  <a:cubicBezTo>
                    <a:pt x="20" y="15"/>
                    <a:pt x="18" y="16"/>
                    <a:pt x="16" y="19"/>
                  </a:cubicBezTo>
                  <a:cubicBezTo>
                    <a:pt x="12" y="23"/>
                    <a:pt x="7" y="14"/>
                    <a:pt x="7" y="14"/>
                  </a:cubicBezTo>
                  <a:cubicBezTo>
                    <a:pt x="4" y="13"/>
                    <a:pt x="0" y="9"/>
                    <a:pt x="2" y="4"/>
                  </a:cubicBezTo>
                  <a:cubicBezTo>
                    <a:pt x="4" y="0"/>
                    <a:pt x="8" y="1"/>
                    <a:pt x="9" y="3"/>
                  </a:cubicBezTo>
                  <a:cubicBezTo>
                    <a:pt x="10" y="4"/>
                    <a:pt x="13" y="7"/>
                    <a:pt x="17" y="7"/>
                  </a:cubicBezTo>
                  <a:cubicBezTo>
                    <a:pt x="20" y="7"/>
                    <a:pt x="25" y="6"/>
                    <a:pt x="31" y="6"/>
                  </a:cubicBezTo>
                  <a:cubicBezTo>
                    <a:pt x="37" y="6"/>
                    <a:pt x="41" y="8"/>
                    <a:pt x="41" y="10"/>
                  </a:cubicBezTo>
                  <a:cubicBezTo>
                    <a:pt x="41" y="12"/>
                    <a:pt x="40" y="13"/>
                    <a:pt x="34"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sz="900" dirty="0">
                <a:solidFill>
                  <a:srgbClr val="FFFFFF"/>
                </a:solidFill>
                <a:latin typeface="Arial"/>
                <a:cs typeface="Arial"/>
              </a:endParaRPr>
            </a:p>
          </p:txBody>
        </p:sp>
        <p:sp>
          <p:nvSpPr>
            <p:cNvPr id="19" name="Freeform 16"/>
            <p:cNvSpPr>
              <a:spLocks/>
            </p:cNvSpPr>
            <p:nvPr/>
          </p:nvSpPr>
          <p:spPr bwMode="auto">
            <a:xfrm>
              <a:off x="7246754" y="5819356"/>
              <a:ext cx="31737" cy="11471"/>
            </a:xfrm>
            <a:custGeom>
              <a:avLst/>
              <a:gdLst>
                <a:gd name="T0" fmla="*/ 0 w 31"/>
                <a:gd name="T1" fmla="*/ 4 h 13"/>
                <a:gd name="T2" fmla="*/ 0 w 31"/>
                <a:gd name="T3" fmla="*/ 4 h 13"/>
                <a:gd name="T4" fmla="*/ 0 w 31"/>
                <a:gd name="T5" fmla="*/ 3 h 13"/>
                <a:gd name="T6" fmla="*/ 0 w 31"/>
                <a:gd name="T7" fmla="*/ 3 h 13"/>
                <a:gd name="T8" fmla="*/ 12 w 31"/>
                <a:gd name="T9" fmla="*/ 0 h 13"/>
                <a:gd name="T10" fmla="*/ 16 w 31"/>
                <a:gd name="T11" fmla="*/ 0 h 13"/>
                <a:gd name="T12" fmla="*/ 16 w 31"/>
                <a:gd name="T13" fmla="*/ 0 h 13"/>
                <a:gd name="T14" fmla="*/ 30 w 31"/>
                <a:gd name="T15" fmla="*/ 6 h 13"/>
                <a:gd name="T16" fmla="*/ 16 w 31"/>
                <a:gd name="T17" fmla="*/ 13 h 13"/>
                <a:gd name="T18" fmla="*/ 9 w 31"/>
                <a:gd name="T19" fmla="*/ 12 h 13"/>
                <a:gd name="T20" fmla="*/ 9 w 31"/>
                <a:gd name="T21" fmla="*/ 11 h 13"/>
                <a:gd name="T22" fmla="*/ 9 w 31"/>
                <a:gd name="T23" fmla="*/ 11 h 13"/>
                <a:gd name="T24" fmla="*/ 17 w 31"/>
                <a:gd name="T25" fmla="*/ 6 h 13"/>
                <a:gd name="T26" fmla="*/ 3 w 31"/>
                <a:gd name="T27" fmla="*/ 3 h 13"/>
                <a:gd name="T28" fmla="*/ 0 w 31"/>
                <a:gd name="T2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3">
                  <a:moveTo>
                    <a:pt x="0" y="4"/>
                  </a:moveTo>
                  <a:cubicBezTo>
                    <a:pt x="0" y="4"/>
                    <a:pt x="0" y="4"/>
                    <a:pt x="0" y="4"/>
                  </a:cubicBezTo>
                  <a:cubicBezTo>
                    <a:pt x="0" y="4"/>
                    <a:pt x="0" y="3"/>
                    <a:pt x="0" y="3"/>
                  </a:cubicBezTo>
                  <a:cubicBezTo>
                    <a:pt x="0" y="3"/>
                    <a:pt x="0" y="3"/>
                    <a:pt x="0" y="3"/>
                  </a:cubicBezTo>
                  <a:cubicBezTo>
                    <a:pt x="3" y="1"/>
                    <a:pt x="7" y="0"/>
                    <a:pt x="12" y="0"/>
                  </a:cubicBezTo>
                  <a:cubicBezTo>
                    <a:pt x="13" y="0"/>
                    <a:pt x="14" y="0"/>
                    <a:pt x="16" y="0"/>
                  </a:cubicBezTo>
                  <a:cubicBezTo>
                    <a:pt x="16" y="0"/>
                    <a:pt x="16" y="0"/>
                    <a:pt x="16" y="0"/>
                  </a:cubicBezTo>
                  <a:cubicBezTo>
                    <a:pt x="24" y="0"/>
                    <a:pt x="31" y="3"/>
                    <a:pt x="30" y="6"/>
                  </a:cubicBezTo>
                  <a:cubicBezTo>
                    <a:pt x="30" y="10"/>
                    <a:pt x="24" y="13"/>
                    <a:pt x="16" y="13"/>
                  </a:cubicBezTo>
                  <a:cubicBezTo>
                    <a:pt x="14" y="13"/>
                    <a:pt x="11" y="12"/>
                    <a:pt x="9" y="12"/>
                  </a:cubicBezTo>
                  <a:cubicBezTo>
                    <a:pt x="9" y="12"/>
                    <a:pt x="9" y="11"/>
                    <a:pt x="9" y="11"/>
                  </a:cubicBezTo>
                  <a:cubicBezTo>
                    <a:pt x="9" y="11"/>
                    <a:pt x="9" y="11"/>
                    <a:pt x="9" y="11"/>
                  </a:cubicBezTo>
                  <a:cubicBezTo>
                    <a:pt x="14" y="10"/>
                    <a:pt x="17" y="8"/>
                    <a:pt x="17" y="6"/>
                  </a:cubicBezTo>
                  <a:cubicBezTo>
                    <a:pt x="17" y="4"/>
                    <a:pt x="10" y="2"/>
                    <a:pt x="3" y="3"/>
                  </a:cubicBezTo>
                  <a:cubicBezTo>
                    <a:pt x="2" y="3"/>
                    <a:pt x="1" y="3"/>
                    <a:pt x="0"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sz="900" dirty="0">
                <a:solidFill>
                  <a:srgbClr val="FFFFFF"/>
                </a:solidFill>
                <a:latin typeface="Arial"/>
                <a:cs typeface="Arial"/>
              </a:endParaRPr>
            </a:p>
          </p:txBody>
        </p:sp>
        <p:sp>
          <p:nvSpPr>
            <p:cNvPr id="20" name="Freeform 23"/>
            <p:cNvSpPr>
              <a:spLocks noEditPoints="1"/>
            </p:cNvSpPr>
            <p:nvPr/>
          </p:nvSpPr>
          <p:spPr bwMode="auto">
            <a:xfrm>
              <a:off x="7869054" y="5952198"/>
              <a:ext cx="5147" cy="4440"/>
            </a:xfrm>
            <a:custGeom>
              <a:avLst/>
              <a:gdLst>
                <a:gd name="T0" fmla="*/ 1 w 5"/>
                <a:gd name="T1" fmla="*/ 3 h 5"/>
                <a:gd name="T2" fmla="*/ 2 w 5"/>
                <a:gd name="T3" fmla="*/ 3 h 5"/>
                <a:gd name="T4" fmla="*/ 4 w 5"/>
                <a:gd name="T5" fmla="*/ 5 h 5"/>
                <a:gd name="T6" fmla="*/ 5 w 5"/>
                <a:gd name="T7" fmla="*/ 5 h 5"/>
                <a:gd name="T8" fmla="*/ 3 w 5"/>
                <a:gd name="T9" fmla="*/ 3 h 5"/>
                <a:gd name="T10" fmla="*/ 4 w 5"/>
                <a:gd name="T11" fmla="*/ 1 h 5"/>
                <a:gd name="T12" fmla="*/ 2 w 5"/>
                <a:gd name="T13" fmla="*/ 0 h 5"/>
                <a:gd name="T14" fmla="*/ 0 w 5"/>
                <a:gd name="T15" fmla="*/ 0 h 5"/>
                <a:gd name="T16" fmla="*/ 0 w 5"/>
                <a:gd name="T17" fmla="*/ 5 h 5"/>
                <a:gd name="T18" fmla="*/ 1 w 5"/>
                <a:gd name="T19" fmla="*/ 5 h 5"/>
                <a:gd name="T20" fmla="*/ 1 w 5"/>
                <a:gd name="T21" fmla="*/ 3 h 5"/>
                <a:gd name="T22" fmla="*/ 1 w 5"/>
                <a:gd name="T23" fmla="*/ 2 h 5"/>
                <a:gd name="T24" fmla="*/ 1 w 5"/>
                <a:gd name="T25" fmla="*/ 1 h 5"/>
                <a:gd name="T26" fmla="*/ 2 w 5"/>
                <a:gd name="T27" fmla="*/ 1 h 5"/>
                <a:gd name="T28" fmla="*/ 4 w 5"/>
                <a:gd name="T29" fmla="*/ 1 h 5"/>
                <a:gd name="T30" fmla="*/ 2 w 5"/>
                <a:gd name="T31" fmla="*/ 2 h 5"/>
                <a:gd name="T32" fmla="*/ 1 w 5"/>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1" y="3"/>
                  </a:moveTo>
                  <a:cubicBezTo>
                    <a:pt x="2" y="3"/>
                    <a:pt x="2" y="3"/>
                    <a:pt x="2" y="3"/>
                  </a:cubicBezTo>
                  <a:cubicBezTo>
                    <a:pt x="4" y="5"/>
                    <a:pt x="4" y="5"/>
                    <a:pt x="4" y="5"/>
                  </a:cubicBezTo>
                  <a:cubicBezTo>
                    <a:pt x="5" y="5"/>
                    <a:pt x="5" y="5"/>
                    <a:pt x="5" y="5"/>
                  </a:cubicBezTo>
                  <a:cubicBezTo>
                    <a:pt x="3" y="3"/>
                    <a:pt x="3" y="3"/>
                    <a:pt x="3" y="3"/>
                  </a:cubicBezTo>
                  <a:cubicBezTo>
                    <a:pt x="4" y="3"/>
                    <a:pt x="4" y="2"/>
                    <a:pt x="4" y="1"/>
                  </a:cubicBezTo>
                  <a:cubicBezTo>
                    <a:pt x="4" y="0"/>
                    <a:pt x="4" y="0"/>
                    <a:pt x="2" y="0"/>
                  </a:cubicBezTo>
                  <a:cubicBezTo>
                    <a:pt x="0" y="0"/>
                    <a:pt x="0" y="0"/>
                    <a:pt x="0" y="0"/>
                  </a:cubicBezTo>
                  <a:cubicBezTo>
                    <a:pt x="0" y="5"/>
                    <a:pt x="0" y="5"/>
                    <a:pt x="0" y="5"/>
                  </a:cubicBezTo>
                  <a:cubicBezTo>
                    <a:pt x="1" y="5"/>
                    <a:pt x="1" y="5"/>
                    <a:pt x="1" y="5"/>
                  </a:cubicBezTo>
                  <a:cubicBezTo>
                    <a:pt x="1" y="3"/>
                    <a:pt x="1" y="3"/>
                    <a:pt x="1" y="3"/>
                  </a:cubicBezTo>
                  <a:close/>
                  <a:moveTo>
                    <a:pt x="1" y="2"/>
                  </a:moveTo>
                  <a:cubicBezTo>
                    <a:pt x="1" y="1"/>
                    <a:pt x="1" y="1"/>
                    <a:pt x="1" y="1"/>
                  </a:cubicBezTo>
                  <a:cubicBezTo>
                    <a:pt x="2" y="1"/>
                    <a:pt x="2" y="1"/>
                    <a:pt x="2" y="1"/>
                  </a:cubicBezTo>
                  <a:cubicBezTo>
                    <a:pt x="3" y="1"/>
                    <a:pt x="4" y="1"/>
                    <a:pt x="4" y="1"/>
                  </a:cubicBezTo>
                  <a:cubicBezTo>
                    <a:pt x="4" y="2"/>
                    <a:pt x="3" y="2"/>
                    <a:pt x="2" y="2"/>
                  </a:cubicBezTo>
                  <a:cubicBezTo>
                    <a:pt x="1" y="2"/>
                    <a:pt x="1" y="2"/>
                    <a:pt x="1"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sz="900" dirty="0">
                <a:solidFill>
                  <a:srgbClr val="FFFFFF"/>
                </a:solidFill>
                <a:latin typeface="Arial"/>
                <a:cs typeface="Arial"/>
              </a:endParaRPr>
            </a:p>
          </p:txBody>
        </p:sp>
        <p:sp>
          <p:nvSpPr>
            <p:cNvPr id="21" name="Freeform 24"/>
            <p:cNvSpPr>
              <a:spLocks noEditPoints="1"/>
            </p:cNvSpPr>
            <p:nvPr/>
          </p:nvSpPr>
          <p:spPr bwMode="auto">
            <a:xfrm>
              <a:off x="7866052" y="5949607"/>
              <a:ext cx="11151" cy="9621"/>
            </a:xfrm>
            <a:custGeom>
              <a:avLst/>
              <a:gdLst>
                <a:gd name="T0" fmla="*/ 11 w 11"/>
                <a:gd name="T1" fmla="*/ 6 h 11"/>
                <a:gd name="T2" fmla="*/ 5 w 11"/>
                <a:gd name="T3" fmla="*/ 11 h 11"/>
                <a:gd name="T4" fmla="*/ 0 w 11"/>
                <a:gd name="T5" fmla="*/ 6 h 11"/>
                <a:gd name="T6" fmla="*/ 5 w 11"/>
                <a:gd name="T7" fmla="*/ 0 h 11"/>
                <a:gd name="T8" fmla="*/ 11 w 11"/>
                <a:gd name="T9" fmla="*/ 6 h 11"/>
                <a:gd name="T10" fmla="*/ 5 w 11"/>
                <a:gd name="T11" fmla="*/ 1 h 11"/>
                <a:gd name="T12" fmla="*/ 1 w 11"/>
                <a:gd name="T13" fmla="*/ 6 h 11"/>
                <a:gd name="T14" fmla="*/ 5 w 11"/>
                <a:gd name="T15" fmla="*/ 10 h 11"/>
                <a:gd name="T16" fmla="*/ 10 w 11"/>
                <a:gd name="T17" fmla="*/ 6 h 11"/>
                <a:gd name="T18" fmla="*/ 5 w 11"/>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11" y="6"/>
                  </a:moveTo>
                  <a:cubicBezTo>
                    <a:pt x="11" y="9"/>
                    <a:pt x="8" y="11"/>
                    <a:pt x="5" y="11"/>
                  </a:cubicBezTo>
                  <a:cubicBezTo>
                    <a:pt x="2" y="11"/>
                    <a:pt x="0" y="9"/>
                    <a:pt x="0" y="6"/>
                  </a:cubicBezTo>
                  <a:cubicBezTo>
                    <a:pt x="0" y="3"/>
                    <a:pt x="2" y="0"/>
                    <a:pt x="5" y="0"/>
                  </a:cubicBezTo>
                  <a:cubicBezTo>
                    <a:pt x="8" y="0"/>
                    <a:pt x="11" y="3"/>
                    <a:pt x="11" y="6"/>
                  </a:cubicBezTo>
                  <a:close/>
                  <a:moveTo>
                    <a:pt x="5" y="1"/>
                  </a:moveTo>
                  <a:cubicBezTo>
                    <a:pt x="3" y="1"/>
                    <a:pt x="1" y="3"/>
                    <a:pt x="1" y="6"/>
                  </a:cubicBezTo>
                  <a:cubicBezTo>
                    <a:pt x="1" y="8"/>
                    <a:pt x="3" y="10"/>
                    <a:pt x="5" y="10"/>
                  </a:cubicBezTo>
                  <a:cubicBezTo>
                    <a:pt x="8" y="10"/>
                    <a:pt x="10" y="8"/>
                    <a:pt x="10" y="6"/>
                  </a:cubicBezTo>
                  <a:cubicBezTo>
                    <a:pt x="10" y="3"/>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sz="900" dirty="0">
                <a:solidFill>
                  <a:srgbClr val="FFFFFF"/>
                </a:solidFill>
                <a:latin typeface="Arial"/>
                <a:cs typeface="Arial"/>
              </a:endParaRPr>
            </a:p>
          </p:txBody>
        </p:sp>
      </p:grpSp>
      <p:grpSp>
        <p:nvGrpSpPr>
          <p:cNvPr id="22" name="Group 21"/>
          <p:cNvGrpSpPr/>
          <p:nvPr/>
        </p:nvGrpSpPr>
        <p:grpSpPr>
          <a:xfrm>
            <a:off x="820915" y="2216476"/>
            <a:ext cx="1439226" cy="655430"/>
            <a:chOff x="4884304" y="7854282"/>
            <a:chExt cx="2426523" cy="1316429"/>
          </a:xfrm>
        </p:grpSpPr>
        <p:grpSp>
          <p:nvGrpSpPr>
            <p:cNvPr id="23" name="Group 22"/>
            <p:cNvGrpSpPr/>
            <p:nvPr/>
          </p:nvGrpSpPr>
          <p:grpSpPr>
            <a:xfrm>
              <a:off x="5054967" y="8403337"/>
              <a:ext cx="2046832" cy="638387"/>
              <a:chOff x="1856748" y="4521199"/>
              <a:chExt cx="4949076" cy="323663"/>
            </a:xfrm>
          </p:grpSpPr>
          <p:cxnSp>
            <p:nvCxnSpPr>
              <p:cNvPr id="55" name="Straight Connector 54"/>
              <p:cNvCxnSpPr/>
              <p:nvPr/>
            </p:nvCxnSpPr>
            <p:spPr>
              <a:xfrm>
                <a:off x="2688974" y="4521199"/>
                <a:ext cx="157589" cy="323663"/>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856748" y="4521200"/>
                <a:ext cx="832227"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88976" y="4521200"/>
                <a:ext cx="1147402"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688975" y="4521200"/>
                <a:ext cx="2137218"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88975" y="4521200"/>
                <a:ext cx="3127033"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88975" y="4521200"/>
                <a:ext cx="411684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flipH="1">
              <a:off x="5054967" y="8403337"/>
              <a:ext cx="2046832" cy="638387"/>
              <a:chOff x="1856748" y="4521199"/>
              <a:chExt cx="4949076" cy="323663"/>
            </a:xfrm>
          </p:grpSpPr>
          <p:cxnSp>
            <p:nvCxnSpPr>
              <p:cNvPr id="49" name="Straight Connector 48"/>
              <p:cNvCxnSpPr/>
              <p:nvPr/>
            </p:nvCxnSpPr>
            <p:spPr>
              <a:xfrm>
                <a:off x="2688974" y="4521199"/>
                <a:ext cx="157589" cy="323663"/>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856748" y="4521200"/>
                <a:ext cx="832227"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88976" y="4521200"/>
                <a:ext cx="1147402"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88975" y="4521200"/>
                <a:ext cx="2137218"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88975" y="4521200"/>
                <a:ext cx="3127033"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88975" y="4521200"/>
                <a:ext cx="411684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54967" y="8403338"/>
              <a:ext cx="2046832" cy="638385"/>
              <a:chOff x="1856748" y="4521200"/>
              <a:chExt cx="4949076" cy="323662"/>
            </a:xfrm>
          </p:grpSpPr>
          <p:cxnSp>
            <p:nvCxnSpPr>
              <p:cNvPr id="43" name="Straight Connector 42"/>
              <p:cNvCxnSpPr/>
              <p:nvPr/>
            </p:nvCxnSpPr>
            <p:spPr>
              <a:xfrm flipH="1">
                <a:off x="2846563" y="4521200"/>
                <a:ext cx="937286"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856748" y="4521200"/>
                <a:ext cx="1927101"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83849" y="4521200"/>
                <a:ext cx="5252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83849" y="4521200"/>
                <a:ext cx="1042344"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83849" y="4521200"/>
                <a:ext cx="203215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83849" y="4521200"/>
                <a:ext cx="3021975"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flipH="1">
              <a:off x="5054967" y="8408927"/>
              <a:ext cx="2046832" cy="638385"/>
              <a:chOff x="1856748" y="4521200"/>
              <a:chExt cx="4949076" cy="323662"/>
            </a:xfrm>
          </p:grpSpPr>
          <p:cxnSp>
            <p:nvCxnSpPr>
              <p:cNvPr id="37" name="Straight Connector 36"/>
              <p:cNvCxnSpPr/>
              <p:nvPr/>
            </p:nvCxnSpPr>
            <p:spPr>
              <a:xfrm flipH="1">
                <a:off x="2846563" y="4521200"/>
                <a:ext cx="937286"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856748" y="4521200"/>
                <a:ext cx="1927101"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83849" y="4521200"/>
                <a:ext cx="5252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83849" y="4521200"/>
                <a:ext cx="1042344"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83849" y="4521200"/>
                <a:ext cx="203215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83849" y="4521200"/>
                <a:ext cx="3021975"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27"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9184"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8551"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7917"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7284"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6961"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9777"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2594"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410"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4304" y="9052900"/>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0528" y="9054959"/>
              <a:ext cx="370299" cy="115752"/>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Rectangle 60"/>
          <p:cNvSpPr/>
          <p:nvPr/>
        </p:nvSpPr>
        <p:spPr>
          <a:xfrm>
            <a:off x="2976509" y="3108630"/>
            <a:ext cx="3044748" cy="1577323"/>
          </a:xfrm>
          <a:prstGeom prst="rect">
            <a:avLst/>
          </a:prstGeom>
        </p:spPr>
        <p:txBody>
          <a:bodyPr wrap="square" lIns="68549" tIns="34274" rIns="68549" bIns="34274">
            <a:spAutoFit/>
          </a:bodyPr>
          <a:lstStyle/>
          <a:p>
            <a:pPr algn="ctr"/>
            <a:r>
              <a:rPr lang="en-US" sz="1400" dirty="0" smtClean="0"/>
              <a:t>VTS Plugin in VMM initiated workflow.</a:t>
            </a:r>
            <a:endParaRPr lang="en-US" sz="1400" dirty="0"/>
          </a:p>
          <a:p>
            <a:pPr algn="ctr"/>
            <a:endParaRPr lang="en-US" sz="1400" dirty="0"/>
          </a:p>
          <a:p>
            <a:pPr algn="ctr"/>
            <a:r>
              <a:rPr lang="en-US" sz="1400" dirty="0"/>
              <a:t>Network objects creation is initiated in VMM </a:t>
            </a:r>
          </a:p>
          <a:p>
            <a:pPr algn="ctr"/>
            <a:endParaRPr lang="en-US" sz="1400" dirty="0"/>
          </a:p>
          <a:p>
            <a:pPr lvl="0" algn="ctr"/>
            <a:endParaRPr lang="en-US" sz="1400" dirty="0"/>
          </a:p>
        </p:txBody>
      </p:sp>
      <p:sp>
        <p:nvSpPr>
          <p:cNvPr id="62" name="TextBox 61"/>
          <p:cNvSpPr txBox="1"/>
          <p:nvPr/>
        </p:nvSpPr>
        <p:spPr>
          <a:xfrm>
            <a:off x="6053785" y="2711802"/>
            <a:ext cx="2796901" cy="1777372"/>
          </a:xfrm>
          <a:prstGeom prst="rect">
            <a:avLst/>
          </a:prstGeom>
          <a:noFill/>
        </p:spPr>
        <p:txBody>
          <a:bodyPr wrap="square" lIns="68549" tIns="34274" rIns="68549" bIns="34274" rtlCol="0">
            <a:spAutoFit/>
          </a:bodyPr>
          <a:lstStyle/>
          <a:p>
            <a:pPr lvl="0" algn="ctr"/>
            <a:endParaRPr lang="en-US" sz="1400" dirty="0"/>
          </a:p>
          <a:p>
            <a:pPr lvl="0" algn="ctr"/>
            <a:endParaRPr lang="en-US" sz="1400" dirty="0"/>
          </a:p>
          <a:p>
            <a:pPr lvl="0" algn="ctr"/>
            <a:r>
              <a:rPr lang="en-US" sz="1400" dirty="0"/>
              <a:t>The Network segments are shared across VMMs</a:t>
            </a:r>
          </a:p>
          <a:p>
            <a:pPr algn="ctr"/>
            <a:endParaRPr lang="en-US" sz="1400" dirty="0"/>
          </a:p>
          <a:p>
            <a:pPr algn="ctr"/>
            <a:r>
              <a:rPr lang="en-US" sz="1400" dirty="0"/>
              <a:t>Network objects can be created at VMMs or at VTS</a:t>
            </a:r>
          </a:p>
          <a:p>
            <a:pPr lvl="0" algn="ctr"/>
            <a:endParaRPr lang="en-US" sz="1100" dirty="0"/>
          </a:p>
        </p:txBody>
      </p:sp>
      <p:sp>
        <p:nvSpPr>
          <p:cNvPr id="63" name="Rectangle 62"/>
          <p:cNvSpPr/>
          <p:nvPr/>
        </p:nvSpPr>
        <p:spPr>
          <a:xfrm>
            <a:off x="0" y="2897697"/>
            <a:ext cx="2986460" cy="1604248"/>
          </a:xfrm>
          <a:prstGeom prst="rect">
            <a:avLst/>
          </a:prstGeom>
        </p:spPr>
        <p:txBody>
          <a:bodyPr wrap="square" lIns="68549" tIns="34274" rIns="68549" bIns="34274">
            <a:spAutoFit/>
          </a:bodyPr>
          <a:lstStyle/>
          <a:p>
            <a:pPr lvl="0" algn="ctr"/>
            <a:r>
              <a:rPr lang="en-US" sz="1400" dirty="0"/>
              <a:t>Network and Compute groups work in Silos</a:t>
            </a:r>
          </a:p>
          <a:p>
            <a:pPr lvl="0" algn="ctr"/>
            <a:endParaRPr lang="en-US" sz="1400" dirty="0"/>
          </a:p>
          <a:p>
            <a:pPr lvl="0" algn="ctr"/>
            <a:r>
              <a:rPr lang="en-US" sz="1400" dirty="0"/>
              <a:t>Port-group and vlan information are exchanged offline as the VMs are attached.</a:t>
            </a:r>
          </a:p>
          <a:p>
            <a:pPr lvl="0" algn="ctr"/>
            <a:endParaRPr lang="en-US" sz="1400" dirty="0"/>
          </a:p>
        </p:txBody>
      </p:sp>
      <p:pic>
        <p:nvPicPr>
          <p:cNvPr id="64" name="Picture 6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6403" y="1602430"/>
            <a:ext cx="499770" cy="50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5135400" y="2082193"/>
            <a:ext cx="716096" cy="246221"/>
          </a:xfrm>
          <a:prstGeom prst="rect">
            <a:avLst/>
          </a:prstGeom>
          <a:noFill/>
        </p:spPr>
        <p:txBody>
          <a:bodyPr wrap="square" lIns="91432" tIns="45716" rIns="91432" bIns="45716" rtlCol="0">
            <a:spAutoFit/>
          </a:bodyPr>
          <a:lstStyle/>
          <a:p>
            <a:pPr algn="ctr"/>
            <a:r>
              <a:rPr lang="en-US" sz="1000" b="1" dirty="0"/>
              <a:t>VTS</a:t>
            </a:r>
          </a:p>
        </p:txBody>
      </p:sp>
      <p:cxnSp>
        <p:nvCxnSpPr>
          <p:cNvPr id="66" name="Straight Connector 65"/>
          <p:cNvCxnSpPr/>
          <p:nvPr/>
        </p:nvCxnSpPr>
        <p:spPr>
          <a:xfrm>
            <a:off x="585823" y="4609262"/>
            <a:ext cx="8249922" cy="0"/>
          </a:xfrm>
          <a:prstGeom prst="line">
            <a:avLst/>
          </a:prstGeom>
          <a:ln w="174625">
            <a:solidFill>
              <a:srgbClr val="0070C0"/>
            </a:solidFill>
            <a:tailEnd type="triangle"/>
          </a:ln>
        </p:spPr>
        <p:style>
          <a:lnRef idx="3">
            <a:schemeClr val="accent1"/>
          </a:lnRef>
          <a:fillRef idx="0">
            <a:schemeClr val="accent1"/>
          </a:fillRef>
          <a:effectRef idx="2">
            <a:schemeClr val="accent1"/>
          </a:effectRef>
          <a:fontRef idx="minor">
            <a:schemeClr val="tx1"/>
          </a:fontRef>
        </p:style>
      </p:cxnSp>
      <p:pic>
        <p:nvPicPr>
          <p:cNvPr id="67" name="Picture 6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74461" y="1553551"/>
            <a:ext cx="475361" cy="47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descr="vCenter .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806" y="1547135"/>
            <a:ext cx="588801" cy="588801"/>
          </a:xfrm>
          <a:prstGeom prst="rect">
            <a:avLst/>
          </a:prstGeom>
        </p:spPr>
      </p:pic>
      <p:pic>
        <p:nvPicPr>
          <p:cNvPr id="69" name="Picture 68" descr="vCenter .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2869" y="1623053"/>
            <a:ext cx="588801" cy="588801"/>
          </a:xfrm>
          <a:prstGeom prst="rect">
            <a:avLst/>
          </a:prstGeom>
        </p:spPr>
      </p:pic>
      <p:sp>
        <p:nvSpPr>
          <p:cNvPr id="70" name="TextBox 69"/>
          <p:cNvSpPr txBox="1"/>
          <p:nvPr/>
        </p:nvSpPr>
        <p:spPr>
          <a:xfrm>
            <a:off x="2264334" y="1999126"/>
            <a:ext cx="716096" cy="246221"/>
          </a:xfrm>
          <a:prstGeom prst="rect">
            <a:avLst/>
          </a:prstGeom>
          <a:noFill/>
        </p:spPr>
        <p:txBody>
          <a:bodyPr wrap="square" lIns="91432" tIns="45716" rIns="91432" bIns="45716" rtlCol="0">
            <a:spAutoFit/>
          </a:bodyPr>
          <a:lstStyle/>
          <a:p>
            <a:pPr algn="ctr"/>
            <a:r>
              <a:rPr lang="en-US" sz="1000" b="1" dirty="0"/>
              <a:t>VTS</a:t>
            </a:r>
          </a:p>
        </p:txBody>
      </p:sp>
      <p:sp>
        <p:nvSpPr>
          <p:cNvPr id="71" name="TextBox 70"/>
          <p:cNvSpPr txBox="1"/>
          <p:nvPr/>
        </p:nvSpPr>
        <p:spPr>
          <a:xfrm>
            <a:off x="3168199" y="2180119"/>
            <a:ext cx="716096" cy="246221"/>
          </a:xfrm>
          <a:prstGeom prst="rect">
            <a:avLst/>
          </a:prstGeom>
          <a:noFill/>
        </p:spPr>
        <p:txBody>
          <a:bodyPr wrap="square" lIns="91432" tIns="45716" rIns="91432" bIns="45716" rtlCol="0">
            <a:spAutoFit/>
          </a:bodyPr>
          <a:lstStyle/>
          <a:p>
            <a:pPr algn="ctr"/>
            <a:r>
              <a:rPr lang="en-US" sz="1000" b="1" dirty="0"/>
              <a:t>vCenter</a:t>
            </a:r>
          </a:p>
        </p:txBody>
      </p:sp>
      <p:sp>
        <p:nvSpPr>
          <p:cNvPr id="72" name="TextBox 71"/>
          <p:cNvSpPr txBox="1"/>
          <p:nvPr/>
        </p:nvSpPr>
        <p:spPr>
          <a:xfrm>
            <a:off x="78385" y="2173630"/>
            <a:ext cx="716096" cy="246221"/>
          </a:xfrm>
          <a:prstGeom prst="rect">
            <a:avLst/>
          </a:prstGeom>
          <a:noFill/>
        </p:spPr>
        <p:txBody>
          <a:bodyPr wrap="square" lIns="91432" tIns="45716" rIns="91432" bIns="45716" rtlCol="0">
            <a:spAutoFit/>
          </a:bodyPr>
          <a:lstStyle/>
          <a:p>
            <a:pPr algn="ctr"/>
            <a:r>
              <a:rPr lang="en-US" sz="1000" b="1" dirty="0"/>
              <a:t>vCenter</a:t>
            </a:r>
          </a:p>
        </p:txBody>
      </p:sp>
      <p:grpSp>
        <p:nvGrpSpPr>
          <p:cNvPr id="73" name="Group 72"/>
          <p:cNvGrpSpPr/>
          <p:nvPr/>
        </p:nvGrpSpPr>
        <p:grpSpPr>
          <a:xfrm>
            <a:off x="3717170" y="2268043"/>
            <a:ext cx="1439226" cy="655430"/>
            <a:chOff x="4884304" y="7854282"/>
            <a:chExt cx="2426523" cy="1316429"/>
          </a:xfrm>
        </p:grpSpPr>
        <p:grpSp>
          <p:nvGrpSpPr>
            <p:cNvPr id="74" name="Group 73"/>
            <p:cNvGrpSpPr/>
            <p:nvPr/>
          </p:nvGrpSpPr>
          <p:grpSpPr>
            <a:xfrm>
              <a:off x="5054967" y="8403337"/>
              <a:ext cx="2046832" cy="638387"/>
              <a:chOff x="1856748" y="4521199"/>
              <a:chExt cx="4949076" cy="323663"/>
            </a:xfrm>
          </p:grpSpPr>
          <p:cxnSp>
            <p:nvCxnSpPr>
              <p:cNvPr id="106" name="Straight Connector 105"/>
              <p:cNvCxnSpPr/>
              <p:nvPr/>
            </p:nvCxnSpPr>
            <p:spPr>
              <a:xfrm>
                <a:off x="2688974" y="4521199"/>
                <a:ext cx="157589" cy="323663"/>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856748" y="4521200"/>
                <a:ext cx="832227"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688976" y="4521200"/>
                <a:ext cx="1147402"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688975" y="4521200"/>
                <a:ext cx="2137218"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688975" y="4521200"/>
                <a:ext cx="3127033"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688975" y="4521200"/>
                <a:ext cx="411684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H="1">
              <a:off x="5054967" y="8403337"/>
              <a:ext cx="2046832" cy="638387"/>
              <a:chOff x="1856748" y="4521199"/>
              <a:chExt cx="4949076" cy="323663"/>
            </a:xfrm>
          </p:grpSpPr>
          <p:cxnSp>
            <p:nvCxnSpPr>
              <p:cNvPr id="100" name="Straight Connector 99"/>
              <p:cNvCxnSpPr/>
              <p:nvPr/>
            </p:nvCxnSpPr>
            <p:spPr>
              <a:xfrm>
                <a:off x="2688974" y="4521199"/>
                <a:ext cx="157589" cy="323663"/>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856748" y="4521200"/>
                <a:ext cx="832227"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688976" y="4521200"/>
                <a:ext cx="1147402"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88975" y="4521200"/>
                <a:ext cx="2137218"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88975" y="4521200"/>
                <a:ext cx="3127033"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688975" y="4521200"/>
                <a:ext cx="411684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5054967" y="8403338"/>
              <a:ext cx="2046832" cy="638385"/>
              <a:chOff x="1856748" y="4521200"/>
              <a:chExt cx="4949076" cy="323662"/>
            </a:xfrm>
          </p:grpSpPr>
          <p:cxnSp>
            <p:nvCxnSpPr>
              <p:cNvPr id="94" name="Straight Connector 93"/>
              <p:cNvCxnSpPr/>
              <p:nvPr/>
            </p:nvCxnSpPr>
            <p:spPr>
              <a:xfrm flipH="1">
                <a:off x="2846563" y="4521200"/>
                <a:ext cx="937286"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856748" y="4521200"/>
                <a:ext cx="1927101"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783849" y="4521200"/>
                <a:ext cx="5252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83849" y="4521200"/>
                <a:ext cx="1042344"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783849" y="4521200"/>
                <a:ext cx="203215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783849" y="4521200"/>
                <a:ext cx="3021975"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flipH="1">
              <a:off x="5054967" y="8408927"/>
              <a:ext cx="2046832" cy="638385"/>
              <a:chOff x="1856748" y="4521200"/>
              <a:chExt cx="4949076" cy="323662"/>
            </a:xfrm>
          </p:grpSpPr>
          <p:cxnSp>
            <p:nvCxnSpPr>
              <p:cNvPr id="88" name="Straight Connector 87"/>
              <p:cNvCxnSpPr/>
              <p:nvPr/>
            </p:nvCxnSpPr>
            <p:spPr>
              <a:xfrm flipH="1">
                <a:off x="2846563" y="4521200"/>
                <a:ext cx="937286"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56748" y="4521200"/>
                <a:ext cx="1927101"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783849" y="4521200"/>
                <a:ext cx="5252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83849" y="4521200"/>
                <a:ext cx="1042344"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783849" y="4521200"/>
                <a:ext cx="203215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783849" y="4521200"/>
                <a:ext cx="3021975"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78"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9184"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8551"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7917"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7284"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6961"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9777"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2594"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410"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4304" y="9052900"/>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0528" y="9054959"/>
              <a:ext cx="370299" cy="11575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2" name="Straight Arrow Connector 111"/>
          <p:cNvCxnSpPr/>
          <p:nvPr/>
        </p:nvCxnSpPr>
        <p:spPr bwMode="auto">
          <a:xfrm>
            <a:off x="3979949" y="1927354"/>
            <a:ext cx="1052468" cy="0"/>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grpSp>
        <p:nvGrpSpPr>
          <p:cNvPr id="113" name="Group 112"/>
          <p:cNvGrpSpPr/>
          <p:nvPr/>
        </p:nvGrpSpPr>
        <p:grpSpPr>
          <a:xfrm>
            <a:off x="6737689" y="2216476"/>
            <a:ext cx="1439226" cy="655430"/>
            <a:chOff x="4884304" y="7854282"/>
            <a:chExt cx="2426523" cy="1316429"/>
          </a:xfrm>
        </p:grpSpPr>
        <p:grpSp>
          <p:nvGrpSpPr>
            <p:cNvPr id="114" name="Group 113"/>
            <p:cNvGrpSpPr/>
            <p:nvPr/>
          </p:nvGrpSpPr>
          <p:grpSpPr>
            <a:xfrm>
              <a:off x="5054967" y="8403337"/>
              <a:ext cx="2046832" cy="638387"/>
              <a:chOff x="1856748" y="4521199"/>
              <a:chExt cx="4949076" cy="323663"/>
            </a:xfrm>
          </p:grpSpPr>
          <p:cxnSp>
            <p:nvCxnSpPr>
              <p:cNvPr id="146" name="Straight Connector 145"/>
              <p:cNvCxnSpPr/>
              <p:nvPr/>
            </p:nvCxnSpPr>
            <p:spPr>
              <a:xfrm>
                <a:off x="2688974" y="4521199"/>
                <a:ext cx="157589" cy="323663"/>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1856748" y="4521200"/>
                <a:ext cx="832227"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688976" y="4521200"/>
                <a:ext cx="1147402"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688975" y="4521200"/>
                <a:ext cx="2137218"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688975" y="4521200"/>
                <a:ext cx="3127033"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688975" y="4521200"/>
                <a:ext cx="411684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flipH="1">
              <a:off x="5054967" y="8403337"/>
              <a:ext cx="2046832" cy="638387"/>
              <a:chOff x="1856748" y="4521199"/>
              <a:chExt cx="4949076" cy="323663"/>
            </a:xfrm>
          </p:grpSpPr>
          <p:cxnSp>
            <p:nvCxnSpPr>
              <p:cNvPr id="140" name="Straight Connector 139"/>
              <p:cNvCxnSpPr/>
              <p:nvPr/>
            </p:nvCxnSpPr>
            <p:spPr>
              <a:xfrm>
                <a:off x="2688974" y="4521199"/>
                <a:ext cx="157589" cy="323663"/>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1856748" y="4521200"/>
                <a:ext cx="832227"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688976" y="4521200"/>
                <a:ext cx="1147402"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688975" y="4521200"/>
                <a:ext cx="2137218"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688975" y="4521200"/>
                <a:ext cx="3127033"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688975" y="4521200"/>
                <a:ext cx="411684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054967" y="8403338"/>
              <a:ext cx="2046832" cy="638385"/>
              <a:chOff x="1856748" y="4521200"/>
              <a:chExt cx="4949076" cy="323662"/>
            </a:xfrm>
          </p:grpSpPr>
          <p:cxnSp>
            <p:nvCxnSpPr>
              <p:cNvPr id="134" name="Straight Connector 133"/>
              <p:cNvCxnSpPr/>
              <p:nvPr/>
            </p:nvCxnSpPr>
            <p:spPr>
              <a:xfrm flipH="1">
                <a:off x="2846563" y="4521200"/>
                <a:ext cx="937286"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856748" y="4521200"/>
                <a:ext cx="1927101"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783849" y="4521200"/>
                <a:ext cx="5252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783849" y="4521200"/>
                <a:ext cx="1042344"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783849" y="4521200"/>
                <a:ext cx="203215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783849" y="4521200"/>
                <a:ext cx="3021975"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flipH="1">
              <a:off x="5054967" y="8408927"/>
              <a:ext cx="2046832" cy="638385"/>
              <a:chOff x="1856748" y="4521200"/>
              <a:chExt cx="4949076" cy="323662"/>
            </a:xfrm>
          </p:grpSpPr>
          <p:cxnSp>
            <p:nvCxnSpPr>
              <p:cNvPr id="128" name="Straight Connector 127"/>
              <p:cNvCxnSpPr/>
              <p:nvPr/>
            </p:nvCxnSpPr>
            <p:spPr>
              <a:xfrm flipH="1">
                <a:off x="2846563" y="4521200"/>
                <a:ext cx="937286"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856748" y="4521200"/>
                <a:ext cx="1927101"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783849" y="4521200"/>
                <a:ext cx="5252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783849" y="4521200"/>
                <a:ext cx="1042344"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783849" y="4521200"/>
                <a:ext cx="2032159"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783849" y="4521200"/>
                <a:ext cx="3021975" cy="323662"/>
              </a:xfrm>
              <a:prstGeom prst="line">
                <a:avLst/>
              </a:prstGeom>
              <a:ln w="12700" cmpd="sng">
                <a:solidFill>
                  <a:schemeClr val="bg1">
                    <a:lumMod val="50000"/>
                    <a:alpha val="36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118"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9184"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8551"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7917"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7284" y="9050133"/>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6961"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9777"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2594"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Users\rmuta\Desktop\spin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5410" y="7854282"/>
              <a:ext cx="324396" cy="549055"/>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4304" y="9052900"/>
              <a:ext cx="370299" cy="11575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 descr="C:\Users\rmuta\Desktop\leaf.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0528" y="9054959"/>
              <a:ext cx="370299" cy="115752"/>
            </a:xfrm>
            <a:prstGeom prst="rect">
              <a:avLst/>
            </a:prstGeom>
            <a:noFill/>
            <a:extLst>
              <a:ext uri="{909E8E84-426E-40dd-AFC4-6F175D3DCCD1}">
                <a14:hiddenFill xmlns:a14="http://schemas.microsoft.com/office/drawing/2010/main">
                  <a:solidFill>
                    <a:srgbClr val="FFFFFF"/>
                  </a:solidFill>
                </a14:hiddenFill>
              </a:ext>
            </a:extLst>
          </p:spPr>
        </p:pic>
      </p:grpSp>
      <p:pic>
        <p:nvPicPr>
          <p:cNvPr id="152" name="Picture 15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20912" y="1536121"/>
            <a:ext cx="613320" cy="59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152" descr="vCenter .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0537" y="1558343"/>
            <a:ext cx="588801" cy="588801"/>
          </a:xfrm>
          <a:prstGeom prst="rect">
            <a:avLst/>
          </a:prstGeom>
        </p:spPr>
      </p:pic>
      <p:cxnSp>
        <p:nvCxnSpPr>
          <p:cNvPr id="155" name="Straight Arrow Connector 154"/>
          <p:cNvCxnSpPr/>
          <p:nvPr/>
        </p:nvCxnSpPr>
        <p:spPr bwMode="auto">
          <a:xfrm>
            <a:off x="7788104" y="1747742"/>
            <a:ext cx="454397" cy="0"/>
          </a:xfrm>
          <a:prstGeom prst="straightConnector1">
            <a:avLst/>
          </a:prstGeom>
          <a:solidFill>
            <a:srgbClr val="0183B7"/>
          </a:solidFill>
          <a:ln w="38100" cap="flat" cmpd="sng" algn="ctr">
            <a:solidFill>
              <a:schemeClr val="accent1"/>
            </a:solidFill>
            <a:prstDash val="solid"/>
            <a:round/>
            <a:headEnd type="arrow" w="med" len="med"/>
            <a:tailEnd type="none"/>
          </a:ln>
          <a:effectLst/>
        </p:spPr>
      </p:cxnSp>
      <p:cxnSp>
        <p:nvCxnSpPr>
          <p:cNvPr id="156" name="Straight Arrow Connector 155"/>
          <p:cNvCxnSpPr/>
          <p:nvPr/>
        </p:nvCxnSpPr>
        <p:spPr bwMode="auto">
          <a:xfrm>
            <a:off x="6696581" y="1747742"/>
            <a:ext cx="366784" cy="0"/>
          </a:xfrm>
          <a:prstGeom prst="straightConnector1">
            <a:avLst/>
          </a:prstGeom>
          <a:solidFill>
            <a:srgbClr val="0183B7"/>
          </a:solidFill>
          <a:ln w="38100" cap="flat" cmpd="sng" algn="ctr">
            <a:solidFill>
              <a:schemeClr val="accent1"/>
            </a:solidFill>
            <a:prstDash val="solid"/>
            <a:round/>
            <a:headEnd type="arrow" w="med" len="med"/>
            <a:tailEnd type="none"/>
          </a:ln>
          <a:effectLst/>
        </p:spPr>
      </p:cxnSp>
      <p:sp>
        <p:nvSpPr>
          <p:cNvPr id="157" name="TextBox 156"/>
          <p:cNvSpPr txBox="1"/>
          <p:nvPr/>
        </p:nvSpPr>
        <p:spPr>
          <a:xfrm>
            <a:off x="7081718" y="2024033"/>
            <a:ext cx="716096" cy="246221"/>
          </a:xfrm>
          <a:prstGeom prst="rect">
            <a:avLst/>
          </a:prstGeom>
          <a:noFill/>
        </p:spPr>
        <p:txBody>
          <a:bodyPr wrap="square" lIns="91432" tIns="45716" rIns="91432" bIns="45716" rtlCol="0">
            <a:spAutoFit/>
          </a:bodyPr>
          <a:lstStyle/>
          <a:p>
            <a:pPr algn="ctr"/>
            <a:r>
              <a:rPr lang="en-US" sz="1000" b="1" dirty="0"/>
              <a:t>VTS</a:t>
            </a:r>
          </a:p>
        </p:txBody>
      </p:sp>
      <p:cxnSp>
        <p:nvCxnSpPr>
          <p:cNvPr id="158" name="Straight Arrow Connector 157"/>
          <p:cNvCxnSpPr/>
          <p:nvPr/>
        </p:nvCxnSpPr>
        <p:spPr bwMode="auto">
          <a:xfrm>
            <a:off x="7830435" y="1927354"/>
            <a:ext cx="404296" cy="0"/>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cxnSp>
        <p:nvCxnSpPr>
          <p:cNvPr id="159" name="Straight Arrow Connector 158"/>
          <p:cNvCxnSpPr/>
          <p:nvPr/>
        </p:nvCxnSpPr>
        <p:spPr bwMode="auto">
          <a:xfrm>
            <a:off x="6710426" y="1927354"/>
            <a:ext cx="365099" cy="0"/>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sp>
        <p:nvSpPr>
          <p:cNvPr id="160" name="TextBox 159"/>
          <p:cNvSpPr txBox="1"/>
          <p:nvPr/>
        </p:nvSpPr>
        <p:spPr>
          <a:xfrm>
            <a:off x="2915994" y="4447436"/>
            <a:ext cx="3074006" cy="293333"/>
          </a:xfrm>
          <a:prstGeom prst="rect">
            <a:avLst/>
          </a:prstGeom>
          <a:noFill/>
        </p:spPr>
        <p:txBody>
          <a:bodyPr wrap="square" lIns="91432" tIns="45716" rIns="91432" bIns="45716" rtlCol="0">
            <a:spAutoFit/>
          </a:bodyPr>
          <a:lstStyle/>
          <a:p>
            <a:pPr>
              <a:lnSpc>
                <a:spcPct val="90000"/>
              </a:lnSpc>
              <a:spcBef>
                <a:spcPts val="600"/>
              </a:spcBef>
            </a:pPr>
            <a:r>
              <a:rPr lang="en-US" sz="1400" i="1" dirty="0">
                <a:solidFill>
                  <a:schemeClr val="bg1"/>
                </a:solidFill>
                <a:latin typeface="American Typewriter"/>
                <a:cs typeface="American Typewriter"/>
              </a:rPr>
              <a:t>Degree of Automation</a:t>
            </a:r>
          </a:p>
        </p:txBody>
      </p:sp>
      <p:sp>
        <p:nvSpPr>
          <p:cNvPr id="166" name="Slide Number Placeholder 165"/>
          <p:cNvSpPr>
            <a:spLocks noGrp="1"/>
          </p:cNvSpPr>
          <p:nvPr>
            <p:ph type="sldNum" sz="quarter" idx="4"/>
          </p:nvPr>
        </p:nvSpPr>
        <p:spPr/>
        <p:txBody>
          <a:bodyPr/>
          <a:lstStyle/>
          <a:p>
            <a:fld id="{96A97DD0-5BE7-4856-A2A9-C42C6688E607}" type="slidenum">
              <a:rPr lang="en-US" smtClean="0"/>
              <a:pPr/>
              <a:t>24</a:t>
            </a:fld>
            <a:endParaRPr lang="en-US" dirty="0"/>
          </a:p>
        </p:txBody>
      </p:sp>
      <p:sp>
        <p:nvSpPr>
          <p:cNvPr id="167" name="Rectangle 166"/>
          <p:cNvSpPr/>
          <p:nvPr/>
        </p:nvSpPr>
        <p:spPr>
          <a:xfrm>
            <a:off x="37120" y="967932"/>
            <a:ext cx="9144000" cy="3746500"/>
          </a:xfrm>
          <a:prstGeom prst="rect">
            <a:avLst/>
          </a:prstGeom>
          <a:solidFill>
            <a:schemeClr val="accent5">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Tree>
    <p:extLst>
      <p:ext uri="{BB962C8B-B14F-4D97-AF65-F5344CB8AC3E}">
        <p14:creationId xmlns:p14="http://schemas.microsoft.com/office/powerpoint/2010/main" val="1359580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 name="Rectangle 171"/>
          <p:cNvSpPr/>
          <p:nvPr/>
        </p:nvSpPr>
        <p:spPr>
          <a:xfrm>
            <a:off x="0" y="821621"/>
            <a:ext cx="9144000" cy="4055513"/>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76" name="Rectangle 75"/>
          <p:cNvSpPr/>
          <p:nvPr/>
        </p:nvSpPr>
        <p:spPr>
          <a:xfrm>
            <a:off x="5244141" y="359147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                 TOR</a:t>
            </a:r>
          </a:p>
        </p:txBody>
      </p:sp>
      <p:cxnSp>
        <p:nvCxnSpPr>
          <p:cNvPr id="105" name="Straight Connector 104"/>
          <p:cNvCxnSpPr/>
          <p:nvPr/>
        </p:nvCxnSpPr>
        <p:spPr>
          <a:xfrm flipH="1">
            <a:off x="4369201" y="3829673"/>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281684" y="361423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ToR</a:t>
            </a:r>
          </a:p>
        </p:txBody>
      </p:sp>
      <p:sp>
        <p:nvSpPr>
          <p:cNvPr id="8" name="Rectangle 7"/>
          <p:cNvSpPr/>
          <p:nvPr/>
        </p:nvSpPr>
        <p:spPr>
          <a:xfrm>
            <a:off x="2537042" y="361423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sp>
        <p:nvSpPr>
          <p:cNvPr id="9" name="Rectangle 8"/>
          <p:cNvSpPr/>
          <p:nvPr/>
        </p:nvSpPr>
        <p:spPr>
          <a:xfrm>
            <a:off x="2030474" y="2765455"/>
            <a:ext cx="1039066" cy="256149"/>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1000" dirty="0">
              <a:solidFill>
                <a:srgbClr val="000000"/>
              </a:solidFill>
            </a:endParaRPr>
          </a:p>
        </p:txBody>
      </p:sp>
      <p:sp>
        <p:nvSpPr>
          <p:cNvPr id="10" name="Rectangle 9"/>
          <p:cNvSpPr/>
          <p:nvPr/>
        </p:nvSpPr>
        <p:spPr>
          <a:xfrm>
            <a:off x="3272594" y="2753695"/>
            <a:ext cx="1039066" cy="257563"/>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600" dirty="0" smtClean="0">
              <a:solidFill>
                <a:srgbClr val="000000"/>
              </a:solidFill>
            </a:endParaRPr>
          </a:p>
        </p:txBody>
      </p:sp>
      <p:sp>
        <p:nvSpPr>
          <p:cNvPr id="11" name="Rectangle 10"/>
          <p:cNvSpPr/>
          <p:nvPr/>
        </p:nvSpPr>
        <p:spPr>
          <a:xfrm>
            <a:off x="3894642" y="3612439"/>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cxnSp>
        <p:nvCxnSpPr>
          <p:cNvPr id="12" name="Straight Connector 11"/>
          <p:cNvCxnSpPr>
            <a:stCxn id="7" idx="0"/>
            <a:endCxn id="9" idx="2"/>
          </p:cNvCxnSpPr>
          <p:nvPr/>
        </p:nvCxnSpPr>
        <p:spPr>
          <a:xfrm flipV="1">
            <a:off x="1801217" y="3021604"/>
            <a:ext cx="748790" cy="59263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0"/>
            <a:endCxn id="10" idx="2"/>
          </p:cNvCxnSpPr>
          <p:nvPr/>
        </p:nvCxnSpPr>
        <p:spPr>
          <a:xfrm flipV="1">
            <a:off x="1801217" y="3011258"/>
            <a:ext cx="1990910" cy="60298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8" idx="0"/>
            <a:endCxn id="9" idx="2"/>
          </p:cNvCxnSpPr>
          <p:nvPr/>
        </p:nvCxnSpPr>
        <p:spPr>
          <a:xfrm flipH="1" flipV="1">
            <a:off x="2550007" y="3021604"/>
            <a:ext cx="506568" cy="59263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0"/>
            <a:endCxn id="10" idx="2"/>
          </p:cNvCxnSpPr>
          <p:nvPr/>
        </p:nvCxnSpPr>
        <p:spPr>
          <a:xfrm flipV="1">
            <a:off x="3056575" y="3011258"/>
            <a:ext cx="735552" cy="60298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1" idx="0"/>
            <a:endCxn id="9" idx="2"/>
          </p:cNvCxnSpPr>
          <p:nvPr/>
        </p:nvCxnSpPr>
        <p:spPr>
          <a:xfrm flipH="1" flipV="1">
            <a:off x="2550007" y="3021604"/>
            <a:ext cx="1864168" cy="59083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0"/>
            <a:endCxn id="10" idx="2"/>
          </p:cNvCxnSpPr>
          <p:nvPr/>
        </p:nvCxnSpPr>
        <p:spPr>
          <a:xfrm flipH="1" flipV="1">
            <a:off x="3792127" y="3011258"/>
            <a:ext cx="622048" cy="601181"/>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7" idx="2"/>
            <a:endCxn id="65" idx="0"/>
          </p:cNvCxnSpPr>
          <p:nvPr/>
        </p:nvCxnSpPr>
        <p:spPr>
          <a:xfrm>
            <a:off x="1801217" y="3871801"/>
            <a:ext cx="567" cy="309292"/>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049847" y="3871800"/>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479960" y="4184710"/>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28" name="Rectangle 27"/>
          <p:cNvSpPr/>
          <p:nvPr/>
        </p:nvSpPr>
        <p:spPr>
          <a:xfrm>
            <a:off x="2602815" y="4278338"/>
            <a:ext cx="936255" cy="169267"/>
          </a:xfrm>
          <a:prstGeom prst="rect">
            <a:avLst/>
          </a:prstGeom>
          <a:solidFill>
            <a:srgbClr val="996633"/>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KVM</a:t>
            </a:r>
            <a:endParaRPr lang="en-US" sz="500" dirty="0">
              <a:solidFill>
                <a:srgbClr val="FFFFFF"/>
              </a:solidFill>
            </a:endParaRPr>
          </a:p>
        </p:txBody>
      </p:sp>
      <p:sp>
        <p:nvSpPr>
          <p:cNvPr id="30" name="Rectangle 29"/>
          <p:cNvSpPr/>
          <p:nvPr/>
        </p:nvSpPr>
        <p:spPr>
          <a:xfrm>
            <a:off x="2602815" y="4551738"/>
            <a:ext cx="378726"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VM2</a:t>
            </a:r>
            <a:endParaRPr lang="en-US" sz="500" b="1" dirty="0">
              <a:solidFill>
                <a:srgbClr val="FFFFFF"/>
              </a:solidFill>
            </a:endParaRPr>
          </a:p>
        </p:txBody>
      </p:sp>
      <p:sp>
        <p:nvSpPr>
          <p:cNvPr id="31" name="TextBox 30"/>
          <p:cNvSpPr txBox="1"/>
          <p:nvPr/>
        </p:nvSpPr>
        <p:spPr>
          <a:xfrm>
            <a:off x="2737247" y="4727517"/>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46" name="TextBox 45"/>
          <p:cNvSpPr txBox="1"/>
          <p:nvPr/>
        </p:nvSpPr>
        <p:spPr>
          <a:xfrm>
            <a:off x="8032401" y="4661382"/>
            <a:ext cx="407980" cy="184666"/>
          </a:xfrm>
          <a:prstGeom prst="rect">
            <a:avLst/>
          </a:prstGeom>
          <a:noFill/>
        </p:spPr>
        <p:txBody>
          <a:bodyPr wrap="square" rtlCol="0">
            <a:spAutoFit/>
          </a:bodyPr>
          <a:lstStyle/>
          <a:p>
            <a:r>
              <a:rPr lang="en-US" sz="600" dirty="0" smtClean="0"/>
              <a:t>DCI</a:t>
            </a:r>
            <a:endParaRPr lang="en-US" sz="600" dirty="0"/>
          </a:p>
        </p:txBody>
      </p:sp>
      <p:sp>
        <p:nvSpPr>
          <p:cNvPr id="48" name="Flowchart: Terminator 117"/>
          <p:cNvSpPr/>
          <p:nvPr/>
        </p:nvSpPr>
        <p:spPr bwMode="auto">
          <a:xfrm>
            <a:off x="1646582" y="3669128"/>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49" name="Rectangle 48"/>
          <p:cNvSpPr/>
          <p:nvPr/>
        </p:nvSpPr>
        <p:spPr>
          <a:xfrm>
            <a:off x="1655156" y="3650457"/>
            <a:ext cx="387796" cy="169277"/>
          </a:xfrm>
          <a:prstGeom prst="rect">
            <a:avLst/>
          </a:prstGeom>
        </p:spPr>
        <p:txBody>
          <a:bodyPr wrap="none">
            <a:spAutoFit/>
          </a:bodyPr>
          <a:lstStyle/>
          <a:p>
            <a:r>
              <a:rPr lang="en-US" sz="500" b="1" dirty="0" smtClean="0">
                <a:solidFill>
                  <a:srgbClr val="FF0000"/>
                </a:solidFill>
              </a:rPr>
              <a:t>VTEP1</a:t>
            </a:r>
            <a:endParaRPr lang="en-US" sz="1200" dirty="0"/>
          </a:p>
        </p:txBody>
      </p:sp>
      <p:sp>
        <p:nvSpPr>
          <p:cNvPr id="50" name="Flowchart: Terminator 119"/>
          <p:cNvSpPr/>
          <p:nvPr/>
        </p:nvSpPr>
        <p:spPr bwMode="auto">
          <a:xfrm>
            <a:off x="2876346" y="3673021"/>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51" name="Rectangle 50"/>
          <p:cNvSpPr/>
          <p:nvPr/>
        </p:nvSpPr>
        <p:spPr>
          <a:xfrm>
            <a:off x="2884920" y="3654350"/>
            <a:ext cx="389850" cy="169277"/>
          </a:xfrm>
          <a:prstGeom prst="rect">
            <a:avLst/>
          </a:prstGeom>
        </p:spPr>
        <p:txBody>
          <a:bodyPr wrap="none">
            <a:spAutoFit/>
          </a:bodyPr>
          <a:lstStyle/>
          <a:p>
            <a:r>
              <a:rPr lang="en-US" sz="500" b="1" dirty="0" smtClean="0">
                <a:solidFill>
                  <a:srgbClr val="FF0000"/>
                </a:solidFill>
              </a:rPr>
              <a:t>VTEP2</a:t>
            </a:r>
            <a:endParaRPr lang="en-US" sz="1200" dirty="0"/>
          </a:p>
        </p:txBody>
      </p:sp>
      <p:pic>
        <p:nvPicPr>
          <p:cNvPr id="52" name="Picture 1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7210" y="3989822"/>
            <a:ext cx="462932" cy="64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 name="Rectangle 52"/>
          <p:cNvSpPr/>
          <p:nvPr/>
        </p:nvSpPr>
        <p:spPr>
          <a:xfrm>
            <a:off x="6617024" y="3593451"/>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Border Leaf</a:t>
            </a:r>
          </a:p>
        </p:txBody>
      </p:sp>
      <p:cxnSp>
        <p:nvCxnSpPr>
          <p:cNvPr id="54" name="Straight Connector 53"/>
          <p:cNvCxnSpPr/>
          <p:nvPr/>
        </p:nvCxnSpPr>
        <p:spPr>
          <a:xfrm flipH="1" flipV="1">
            <a:off x="7429500" y="3852333"/>
            <a:ext cx="550334" cy="338667"/>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grpSp>
        <p:nvGrpSpPr>
          <p:cNvPr id="243" name="Group 242"/>
          <p:cNvGrpSpPr/>
          <p:nvPr/>
        </p:nvGrpSpPr>
        <p:grpSpPr>
          <a:xfrm>
            <a:off x="7209595" y="3643426"/>
            <a:ext cx="352136" cy="169277"/>
            <a:chOff x="4764845" y="1378592"/>
            <a:chExt cx="352136" cy="169277"/>
          </a:xfrm>
        </p:grpSpPr>
        <p:sp>
          <p:nvSpPr>
            <p:cNvPr id="55" name="Flowchart: Terminator 126"/>
            <p:cNvSpPr/>
            <p:nvPr/>
          </p:nvSpPr>
          <p:spPr bwMode="auto">
            <a:xfrm>
              <a:off x="4766192" y="1397263"/>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56" name="Rectangle 55"/>
            <p:cNvSpPr/>
            <p:nvPr/>
          </p:nvSpPr>
          <p:spPr>
            <a:xfrm>
              <a:off x="4764845" y="1378592"/>
              <a:ext cx="352136" cy="169277"/>
            </a:xfrm>
            <a:prstGeom prst="rect">
              <a:avLst/>
            </a:prstGeom>
          </p:spPr>
          <p:txBody>
            <a:bodyPr wrap="none">
              <a:spAutoFit/>
            </a:bodyPr>
            <a:lstStyle/>
            <a:p>
              <a:r>
                <a:rPr lang="en-US" sz="500" b="1" dirty="0">
                  <a:solidFill>
                    <a:srgbClr val="FF0000"/>
                  </a:solidFill>
                </a:rPr>
                <a:t>VTEP</a:t>
              </a:r>
              <a:endParaRPr lang="en-US" sz="1200" dirty="0"/>
            </a:p>
          </p:txBody>
        </p:sp>
      </p:grpSp>
      <p:cxnSp>
        <p:nvCxnSpPr>
          <p:cNvPr id="57" name="Straight Connector 56"/>
          <p:cNvCxnSpPr>
            <a:stCxn id="10" idx="2"/>
          </p:cNvCxnSpPr>
          <p:nvPr/>
        </p:nvCxnSpPr>
        <p:spPr>
          <a:xfrm>
            <a:off x="3792127" y="3011258"/>
            <a:ext cx="1848790" cy="544742"/>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1214783" y="4181093"/>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66" name="Rectangle 65"/>
          <p:cNvSpPr/>
          <p:nvPr/>
        </p:nvSpPr>
        <p:spPr>
          <a:xfrm>
            <a:off x="1337638" y="4274721"/>
            <a:ext cx="936255" cy="169267"/>
          </a:xfrm>
          <a:prstGeom prst="rect">
            <a:avLst/>
          </a:prstGeom>
          <a:solidFill>
            <a:srgbClr val="996633"/>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KVM</a:t>
            </a:r>
            <a:endParaRPr lang="en-US" sz="500" dirty="0">
              <a:solidFill>
                <a:srgbClr val="FFFFFF"/>
              </a:solidFill>
            </a:endParaRPr>
          </a:p>
        </p:txBody>
      </p:sp>
      <p:sp>
        <p:nvSpPr>
          <p:cNvPr id="67" name="Rectangle 66"/>
          <p:cNvSpPr/>
          <p:nvPr/>
        </p:nvSpPr>
        <p:spPr>
          <a:xfrm>
            <a:off x="1337638" y="4548121"/>
            <a:ext cx="378726"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VM1</a:t>
            </a:r>
            <a:endParaRPr lang="en-US" sz="500" b="1" dirty="0">
              <a:solidFill>
                <a:srgbClr val="FFFFFF"/>
              </a:solidFill>
            </a:endParaRPr>
          </a:p>
        </p:txBody>
      </p:sp>
      <p:sp>
        <p:nvSpPr>
          <p:cNvPr id="68" name="TextBox 67"/>
          <p:cNvSpPr txBox="1"/>
          <p:nvPr/>
        </p:nvSpPr>
        <p:spPr>
          <a:xfrm>
            <a:off x="1472070" y="4723900"/>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73" name="Flowchart: Terminator 115"/>
          <p:cNvSpPr/>
          <p:nvPr/>
        </p:nvSpPr>
        <p:spPr bwMode="auto">
          <a:xfrm>
            <a:off x="5707905" y="3663020"/>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74" name="Rectangle 73"/>
          <p:cNvSpPr/>
          <p:nvPr/>
        </p:nvSpPr>
        <p:spPr>
          <a:xfrm>
            <a:off x="5716475" y="3644349"/>
            <a:ext cx="389850" cy="169277"/>
          </a:xfrm>
          <a:prstGeom prst="rect">
            <a:avLst/>
          </a:prstGeom>
        </p:spPr>
        <p:txBody>
          <a:bodyPr wrap="none">
            <a:spAutoFit/>
          </a:bodyPr>
          <a:lstStyle/>
          <a:p>
            <a:r>
              <a:rPr lang="en-US" sz="500" b="1" dirty="0" smtClean="0">
                <a:solidFill>
                  <a:srgbClr val="FF0000"/>
                </a:solidFill>
              </a:rPr>
              <a:t>VTEP4</a:t>
            </a:r>
            <a:endParaRPr lang="en-US" sz="1200" dirty="0"/>
          </a:p>
        </p:txBody>
      </p:sp>
      <p:cxnSp>
        <p:nvCxnSpPr>
          <p:cNvPr id="77" name="Straight Connector 76"/>
          <p:cNvCxnSpPr/>
          <p:nvPr/>
        </p:nvCxnSpPr>
        <p:spPr>
          <a:xfrm flipH="1">
            <a:off x="5800741" y="3863637"/>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76" idx="0"/>
            <a:endCxn id="10" idx="2"/>
          </p:cNvCxnSpPr>
          <p:nvPr/>
        </p:nvCxnSpPr>
        <p:spPr>
          <a:xfrm flipH="1" flipV="1">
            <a:off x="3792127" y="3011258"/>
            <a:ext cx="1971547" cy="58022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88" name="Title 1"/>
          <p:cNvSpPr>
            <a:spLocks noGrp="1"/>
          </p:cNvSpPr>
          <p:nvPr>
            <p:ph type="title"/>
          </p:nvPr>
        </p:nvSpPr>
        <p:spPr bwMode="white"/>
        <p:txBody>
          <a:bodyPr/>
          <a:lstStyle/>
          <a:p>
            <a:r>
              <a:rPr lang="en-US" sz="2800" dirty="0" smtClean="0">
                <a:solidFill>
                  <a:schemeClr val="bg1">
                    <a:lumMod val="50000"/>
                  </a:schemeClr>
                </a:solidFill>
              </a:rPr>
              <a:t>Multi VMM </a:t>
            </a:r>
            <a:r>
              <a:rPr lang="mr-IN" sz="2800" dirty="0" smtClean="0">
                <a:solidFill>
                  <a:schemeClr val="bg1">
                    <a:lumMod val="50000"/>
                  </a:schemeClr>
                </a:solidFill>
              </a:rPr>
              <a:t>–</a:t>
            </a:r>
            <a:r>
              <a:rPr lang="en-US" sz="2800" dirty="0" smtClean="0">
                <a:solidFill>
                  <a:schemeClr val="bg1">
                    <a:lumMod val="50000"/>
                  </a:schemeClr>
                </a:solidFill>
              </a:rPr>
              <a:t>Merge L2 </a:t>
            </a:r>
            <a:br>
              <a:rPr lang="en-US" sz="2800" dirty="0" smtClean="0">
                <a:solidFill>
                  <a:schemeClr val="bg1">
                    <a:lumMod val="50000"/>
                  </a:schemeClr>
                </a:solidFill>
              </a:rPr>
            </a:br>
            <a:endParaRPr lang="en-US" sz="2800" dirty="0">
              <a:solidFill>
                <a:schemeClr val="bg1">
                  <a:lumMod val="50000"/>
                </a:schemeClr>
              </a:solidFill>
            </a:endParaRPr>
          </a:p>
        </p:txBody>
      </p:sp>
      <p:sp>
        <p:nvSpPr>
          <p:cNvPr id="100" name="Rectangle 99"/>
          <p:cNvSpPr/>
          <p:nvPr/>
        </p:nvSpPr>
        <p:spPr>
          <a:xfrm>
            <a:off x="5253518" y="4176912"/>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101" name="Rectangle 100"/>
          <p:cNvSpPr/>
          <p:nvPr/>
        </p:nvSpPr>
        <p:spPr>
          <a:xfrm>
            <a:off x="5376373" y="4270540"/>
            <a:ext cx="936255" cy="169267"/>
          </a:xfrm>
          <a:prstGeom prst="rect">
            <a:avLst/>
          </a:prstGeom>
          <a:solidFill>
            <a:srgbClr val="00FFFF"/>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000000"/>
                </a:solidFill>
              </a:rPr>
              <a:t>ESXI</a:t>
            </a:r>
            <a:endParaRPr lang="en-US" sz="500" dirty="0">
              <a:solidFill>
                <a:srgbClr val="000000"/>
              </a:solidFill>
            </a:endParaRPr>
          </a:p>
        </p:txBody>
      </p:sp>
      <p:sp>
        <p:nvSpPr>
          <p:cNvPr id="104" name="TextBox 103"/>
          <p:cNvSpPr txBox="1"/>
          <p:nvPr/>
        </p:nvSpPr>
        <p:spPr>
          <a:xfrm>
            <a:off x="5510805" y="4719719"/>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107" name="Flowchart: Terminator 119"/>
          <p:cNvSpPr/>
          <p:nvPr/>
        </p:nvSpPr>
        <p:spPr bwMode="auto">
          <a:xfrm>
            <a:off x="4264344" y="3676666"/>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108" name="Rectangle 107"/>
          <p:cNvSpPr/>
          <p:nvPr/>
        </p:nvSpPr>
        <p:spPr>
          <a:xfrm>
            <a:off x="4272918" y="3669438"/>
            <a:ext cx="389850" cy="169277"/>
          </a:xfrm>
          <a:prstGeom prst="rect">
            <a:avLst/>
          </a:prstGeom>
        </p:spPr>
        <p:txBody>
          <a:bodyPr wrap="none">
            <a:spAutoFit/>
          </a:bodyPr>
          <a:lstStyle/>
          <a:p>
            <a:r>
              <a:rPr lang="en-US" sz="500" b="1" dirty="0" smtClean="0">
                <a:solidFill>
                  <a:srgbClr val="FF0000"/>
                </a:solidFill>
              </a:rPr>
              <a:t>VTEP3</a:t>
            </a:r>
            <a:endParaRPr lang="en-US" sz="1200" dirty="0"/>
          </a:p>
        </p:txBody>
      </p:sp>
      <p:sp>
        <p:nvSpPr>
          <p:cNvPr id="109" name="Rectangle 108"/>
          <p:cNvSpPr/>
          <p:nvPr/>
        </p:nvSpPr>
        <p:spPr>
          <a:xfrm>
            <a:off x="2149999" y="2515406"/>
            <a:ext cx="318113" cy="176959"/>
          </a:xfrm>
          <a:prstGeom prst="rect">
            <a:avLst/>
          </a:prstGeom>
          <a:ln>
            <a:noFill/>
          </a:ln>
        </p:spPr>
        <p:txBody>
          <a:bodyPr wrap="square" lIns="91428" tIns="45714" rIns="91428" bIns="45714">
            <a:spAutoFit/>
          </a:bodyPr>
          <a:lstStyle/>
          <a:p>
            <a:pPr algn="ctr" defTabSz="457034" eaLnBrk="0" hangingPunct="0">
              <a:lnSpc>
                <a:spcPct val="90000"/>
              </a:lnSpc>
            </a:pPr>
            <a:r>
              <a:rPr lang="en-US" sz="600" dirty="0">
                <a:solidFill>
                  <a:srgbClr val="FFFFFF">
                    <a:lumMod val="50000"/>
                  </a:srgbClr>
                </a:solidFill>
                <a:latin typeface="Arial" pitchFamily="34" charset="0"/>
              </a:rPr>
              <a:t>RR</a:t>
            </a:r>
          </a:p>
        </p:txBody>
      </p:sp>
      <p:grpSp>
        <p:nvGrpSpPr>
          <p:cNvPr id="120" name="Group 81"/>
          <p:cNvGrpSpPr>
            <a:grpSpLocks/>
          </p:cNvGrpSpPr>
          <p:nvPr/>
        </p:nvGrpSpPr>
        <p:grpSpPr bwMode="auto">
          <a:xfrm>
            <a:off x="2194891" y="2694157"/>
            <a:ext cx="202668" cy="103520"/>
            <a:chOff x="1828800" y="2952001"/>
            <a:chExt cx="838200" cy="934199"/>
          </a:xfrm>
        </p:grpSpPr>
        <p:sp>
          <p:nvSpPr>
            <p:cNvPr id="121"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22"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3"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4"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5"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6"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7"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8"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9"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0"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1"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2"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3"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4"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5"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36"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grpSp>
          <p:nvGrpSpPr>
            <p:cNvPr id="137" name="Group 119"/>
            <p:cNvGrpSpPr>
              <a:grpSpLocks noChangeAspect="1"/>
            </p:cNvGrpSpPr>
            <p:nvPr/>
          </p:nvGrpSpPr>
          <p:grpSpPr bwMode="auto">
            <a:xfrm>
              <a:off x="2015980" y="3353013"/>
              <a:ext cx="450372" cy="381034"/>
              <a:chOff x="3062" y="2021"/>
              <a:chExt cx="361" cy="317"/>
            </a:xfrm>
          </p:grpSpPr>
          <p:sp>
            <p:nvSpPr>
              <p:cNvPr id="138"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39"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0"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1"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2"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3"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4" name="Freeform 143"/>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5" name="Freeform 144"/>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6" name="Freeform 145"/>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7" name="Freeform 146"/>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8" name="Freeform 147"/>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9" name="Freeform 148"/>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0" name="Freeform 149"/>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1" name="Freeform 150"/>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2" name="Freeform 151"/>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3"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4"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5"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6"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7"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8"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9" name="Freeform 158"/>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0" name="Freeform 159"/>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1" name="Freeform 160"/>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2" name="Freeform 161"/>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3" name="Freeform 162"/>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4" name="Freeform 163"/>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5" name="Freeform 164"/>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6" name="Freeform 165"/>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7" name="Freeform 166"/>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grpSp>
      </p:grpSp>
      <p:cxnSp>
        <p:nvCxnSpPr>
          <p:cNvPr id="177" name="Straight Connector 176"/>
          <p:cNvCxnSpPr/>
          <p:nvPr/>
        </p:nvCxnSpPr>
        <p:spPr>
          <a:xfrm>
            <a:off x="4550833" y="3333750"/>
            <a:ext cx="10446" cy="333776"/>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3069167" y="3365500"/>
            <a:ext cx="2910417" cy="21167"/>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73" idx="0"/>
          </p:cNvCxnSpPr>
          <p:nvPr/>
        </p:nvCxnSpPr>
        <p:spPr>
          <a:xfrm>
            <a:off x="5873750" y="3333750"/>
            <a:ext cx="9358" cy="329270"/>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818418" y="4181145"/>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185" name="Rectangle 184"/>
          <p:cNvSpPr/>
          <p:nvPr/>
        </p:nvSpPr>
        <p:spPr>
          <a:xfrm>
            <a:off x="3941273" y="4274773"/>
            <a:ext cx="936255" cy="169267"/>
          </a:xfrm>
          <a:prstGeom prst="rect">
            <a:avLst/>
          </a:prstGeom>
          <a:solidFill>
            <a:srgbClr val="00FFFF"/>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000000"/>
                </a:solidFill>
              </a:rPr>
              <a:t>EXSI</a:t>
            </a:r>
            <a:endParaRPr lang="en-US" sz="500" dirty="0">
              <a:solidFill>
                <a:srgbClr val="000000"/>
              </a:solidFill>
            </a:endParaRPr>
          </a:p>
        </p:txBody>
      </p:sp>
      <p:sp>
        <p:nvSpPr>
          <p:cNvPr id="186" name="Rectangle 185"/>
          <p:cNvSpPr/>
          <p:nvPr/>
        </p:nvSpPr>
        <p:spPr>
          <a:xfrm>
            <a:off x="4491024" y="4546234"/>
            <a:ext cx="372058"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VM3</a:t>
            </a:r>
            <a:endParaRPr lang="en-US" sz="500" b="1" dirty="0">
              <a:solidFill>
                <a:srgbClr val="FFFFFF"/>
              </a:solidFill>
            </a:endParaRPr>
          </a:p>
        </p:txBody>
      </p:sp>
      <p:sp>
        <p:nvSpPr>
          <p:cNvPr id="187" name="TextBox 186"/>
          <p:cNvSpPr txBox="1"/>
          <p:nvPr/>
        </p:nvSpPr>
        <p:spPr>
          <a:xfrm>
            <a:off x="4075705" y="4723952"/>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cxnSp>
        <p:nvCxnSpPr>
          <p:cNvPr id="197" name="Straight Connector 196"/>
          <p:cNvCxnSpPr/>
          <p:nvPr/>
        </p:nvCxnSpPr>
        <p:spPr>
          <a:xfrm flipH="1" flipV="1">
            <a:off x="2518257" y="3021604"/>
            <a:ext cx="3213667" cy="56987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0" idx="2"/>
          </p:cNvCxnSpPr>
          <p:nvPr/>
        </p:nvCxnSpPr>
        <p:spPr>
          <a:xfrm>
            <a:off x="3792127" y="3011258"/>
            <a:ext cx="3457456" cy="5553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893650" y="4549799"/>
            <a:ext cx="372058"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VM4</a:t>
            </a:r>
            <a:endParaRPr lang="en-US" sz="500" b="1" dirty="0">
              <a:solidFill>
                <a:srgbClr val="FFFFFF"/>
              </a:solidFill>
            </a:endParaRPr>
          </a:p>
        </p:txBody>
      </p:sp>
      <p:cxnSp>
        <p:nvCxnSpPr>
          <p:cNvPr id="204" name="Straight Connector 203"/>
          <p:cNvCxnSpPr/>
          <p:nvPr/>
        </p:nvCxnSpPr>
        <p:spPr>
          <a:xfrm>
            <a:off x="1750344" y="3288894"/>
            <a:ext cx="1" cy="425198"/>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flipV="1">
            <a:off x="1623484" y="3337983"/>
            <a:ext cx="1572683" cy="27517"/>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3014242" y="3344333"/>
            <a:ext cx="2008" cy="280488"/>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pic>
        <p:nvPicPr>
          <p:cNvPr id="202" name="Picture 201" descr="vCenter .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111996" y="1746433"/>
            <a:ext cx="521892" cy="521892"/>
          </a:xfrm>
          <a:prstGeom prst="rect">
            <a:avLst/>
          </a:prstGeom>
        </p:spPr>
      </p:pic>
      <p:pic>
        <p:nvPicPr>
          <p:cNvPr id="203" name="Picture 6" descr="C:\Users\andrewg\Desktop\openstack-cloud-software-vertical-large.png"/>
          <p:cNvPicPr>
            <a:picLocks noChangeAspect="1" noChangeArrowheads="1"/>
          </p:cNvPicPr>
          <p:nvPr/>
        </p:nvPicPr>
        <p:blipFill rotWithShape="1">
          <a:blip r:embed="rId5" cstate="email">
            <a:extLst>
              <a:ext uri="{28A0092B-C50C-407E-A947-70E740481C1C}">
                <a14:useLocalDpi xmlns:a14="http://schemas.microsoft.com/office/drawing/2010/main"/>
              </a:ext>
            </a:extLst>
          </a:blip>
          <a:stretch/>
        </p:blipFill>
        <p:spPr bwMode="auto">
          <a:xfrm>
            <a:off x="800527" y="1756612"/>
            <a:ext cx="902388" cy="67841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20" name="Straight Arrow Connector 219"/>
          <p:cNvCxnSpPr/>
          <p:nvPr/>
        </p:nvCxnSpPr>
        <p:spPr bwMode="auto">
          <a:xfrm>
            <a:off x="1510987" y="2116667"/>
            <a:ext cx="1536776" cy="1"/>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cxnSp>
        <p:nvCxnSpPr>
          <p:cNvPr id="221" name="Straight Arrow Connector 220"/>
          <p:cNvCxnSpPr/>
          <p:nvPr/>
        </p:nvCxnSpPr>
        <p:spPr bwMode="auto">
          <a:xfrm flipH="1" flipV="1">
            <a:off x="4484701" y="2059701"/>
            <a:ext cx="2565389" cy="75463"/>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pic>
        <p:nvPicPr>
          <p:cNvPr id="21" name="Picture 20"/>
          <p:cNvPicPr>
            <a:picLocks noChangeAspect="1"/>
          </p:cNvPicPr>
          <p:nvPr/>
        </p:nvPicPr>
        <p:blipFill>
          <a:blip r:embed="rId6"/>
          <a:stretch>
            <a:fillRect/>
          </a:stretch>
        </p:blipFill>
        <p:spPr>
          <a:xfrm>
            <a:off x="3211295" y="1850704"/>
            <a:ext cx="1117600" cy="444500"/>
          </a:xfrm>
          <a:prstGeom prst="rect">
            <a:avLst/>
          </a:prstGeom>
        </p:spPr>
      </p:pic>
      <p:sp>
        <p:nvSpPr>
          <p:cNvPr id="222" name="Rounded Rectangle 221"/>
          <p:cNvSpPr/>
          <p:nvPr/>
        </p:nvSpPr>
        <p:spPr>
          <a:xfrm>
            <a:off x="3120846" y="842368"/>
            <a:ext cx="1293329" cy="1412758"/>
          </a:xfrm>
          <a:prstGeom prst="roundRect">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23" name="Straight Connector 222"/>
          <p:cNvCxnSpPr/>
          <p:nvPr/>
        </p:nvCxnSpPr>
        <p:spPr>
          <a:xfrm flipH="1">
            <a:off x="3792074" y="907987"/>
            <a:ext cx="6234" cy="68580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792642" y="1182322"/>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786292" y="1474413"/>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22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99256" y="1008345"/>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99256" y="1300436"/>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40071" y="1123930"/>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40071" y="1416021"/>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0" name="Straight Connector 229"/>
          <p:cNvCxnSpPr/>
          <p:nvPr/>
        </p:nvCxnSpPr>
        <p:spPr>
          <a:xfrm flipV="1">
            <a:off x="3623433" y="1068022"/>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3623433" y="1360113"/>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3317826" y="1564153"/>
            <a:ext cx="971666" cy="205184"/>
          </a:xfrm>
          <a:prstGeom prst="rect">
            <a:avLst/>
          </a:prstGeom>
          <a:noFill/>
        </p:spPr>
        <p:txBody>
          <a:bodyPr wrap="square" rtlCol="0">
            <a:spAutoFit/>
          </a:bodyPr>
          <a:lstStyle/>
          <a:p>
            <a:pPr>
              <a:lnSpc>
                <a:spcPct val="90000"/>
              </a:lnSpc>
              <a:spcBef>
                <a:spcPts val="600"/>
              </a:spcBef>
            </a:pPr>
            <a:r>
              <a:rPr lang="en-US" sz="800" dirty="0" smtClean="0"/>
              <a:t>TenantA View</a:t>
            </a:r>
          </a:p>
        </p:txBody>
      </p:sp>
      <p:sp>
        <p:nvSpPr>
          <p:cNvPr id="242" name="Rounded Rectangle 241"/>
          <p:cNvSpPr/>
          <p:nvPr/>
        </p:nvSpPr>
        <p:spPr>
          <a:xfrm>
            <a:off x="179918" y="2116667"/>
            <a:ext cx="1005416" cy="897112"/>
          </a:xfrm>
          <a:prstGeom prst="roundRect">
            <a:avLst/>
          </a:prstGeom>
          <a:solidFill>
            <a:srgbClr val="FF6600">
              <a:alpha val="18000"/>
            </a:srgbClr>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44" name="Straight Connector 243"/>
          <p:cNvCxnSpPr/>
          <p:nvPr/>
        </p:nvCxnSpPr>
        <p:spPr>
          <a:xfrm flipH="1">
            <a:off x="713318" y="2154768"/>
            <a:ext cx="6234" cy="68580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24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500" y="2255126"/>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500" y="2547217"/>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1" name="Straight Connector 250"/>
          <p:cNvCxnSpPr/>
          <p:nvPr/>
        </p:nvCxnSpPr>
        <p:spPr>
          <a:xfrm flipV="1">
            <a:off x="544677" y="2314803"/>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544677" y="2606894"/>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281401" y="2800351"/>
            <a:ext cx="925099" cy="205184"/>
          </a:xfrm>
          <a:prstGeom prst="rect">
            <a:avLst/>
          </a:prstGeom>
          <a:noFill/>
        </p:spPr>
        <p:txBody>
          <a:bodyPr wrap="square" rtlCol="0">
            <a:spAutoFit/>
          </a:bodyPr>
          <a:lstStyle/>
          <a:p>
            <a:pPr>
              <a:lnSpc>
                <a:spcPct val="90000"/>
              </a:lnSpc>
              <a:spcBef>
                <a:spcPts val="600"/>
              </a:spcBef>
            </a:pPr>
            <a:r>
              <a:rPr lang="en-US" sz="800" dirty="0" smtClean="0"/>
              <a:t>Project A View</a:t>
            </a:r>
          </a:p>
        </p:txBody>
      </p:sp>
      <p:sp>
        <p:nvSpPr>
          <p:cNvPr id="273" name="Rounded Rectangle 272"/>
          <p:cNvSpPr/>
          <p:nvPr/>
        </p:nvSpPr>
        <p:spPr>
          <a:xfrm>
            <a:off x="7408332" y="2148417"/>
            <a:ext cx="825502" cy="897113"/>
          </a:xfrm>
          <a:prstGeom prst="roundRect">
            <a:avLst/>
          </a:prstGeom>
          <a:solidFill>
            <a:schemeClr val="accent4">
              <a:lumMod val="40000"/>
              <a:lumOff val="60000"/>
              <a:alpha val="20000"/>
            </a:schemeClr>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75" name="Straight Connector 274"/>
          <p:cNvCxnSpPr/>
          <p:nvPr/>
        </p:nvCxnSpPr>
        <p:spPr>
          <a:xfrm flipV="1">
            <a:off x="7804718" y="2365605"/>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7766618" y="2657696"/>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27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52147" y="2307213"/>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0"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52147" y="2599304"/>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3" name="TextBox 282"/>
          <p:cNvSpPr txBox="1"/>
          <p:nvPr/>
        </p:nvSpPr>
        <p:spPr>
          <a:xfrm>
            <a:off x="7372232" y="2832104"/>
            <a:ext cx="925101" cy="205184"/>
          </a:xfrm>
          <a:prstGeom prst="rect">
            <a:avLst/>
          </a:prstGeom>
          <a:noFill/>
        </p:spPr>
        <p:txBody>
          <a:bodyPr wrap="square" rtlCol="0">
            <a:spAutoFit/>
          </a:bodyPr>
          <a:lstStyle/>
          <a:p>
            <a:pPr>
              <a:lnSpc>
                <a:spcPct val="90000"/>
              </a:lnSpc>
              <a:spcBef>
                <a:spcPts val="600"/>
              </a:spcBef>
            </a:pPr>
            <a:r>
              <a:rPr lang="en-US" sz="800" dirty="0" smtClean="0"/>
              <a:t>TenantA View</a:t>
            </a:r>
          </a:p>
        </p:txBody>
      </p:sp>
      <p:cxnSp>
        <p:nvCxnSpPr>
          <p:cNvPr id="284" name="Straight Connector 283"/>
          <p:cNvCxnSpPr/>
          <p:nvPr/>
        </p:nvCxnSpPr>
        <p:spPr>
          <a:xfrm flipH="1">
            <a:off x="7776633" y="2192737"/>
            <a:ext cx="8574" cy="679583"/>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4618211" y="3971513"/>
            <a:ext cx="332812" cy="138499"/>
          </a:xfrm>
          <a:prstGeom prst="rect">
            <a:avLst/>
          </a:prstGeom>
          <a:solidFill>
            <a:schemeClr val="accent4">
              <a:lumMod val="40000"/>
              <a:lumOff val="60000"/>
            </a:schemeClr>
          </a:solidFill>
        </p:spPr>
        <p:txBody>
          <a:bodyPr wrap="square" rtlCol="0">
            <a:spAutoFit/>
          </a:bodyPr>
          <a:lstStyle/>
          <a:p>
            <a:r>
              <a:rPr lang="en-US" sz="300" b="1" dirty="0" smtClean="0"/>
              <a:t>VLAN</a:t>
            </a:r>
            <a:endParaRPr lang="en-US" sz="300" b="1" dirty="0"/>
          </a:p>
        </p:txBody>
      </p:sp>
      <p:cxnSp>
        <p:nvCxnSpPr>
          <p:cNvPr id="289" name="Straight Connector 288"/>
          <p:cNvCxnSpPr/>
          <p:nvPr/>
        </p:nvCxnSpPr>
        <p:spPr>
          <a:xfrm>
            <a:off x="4511913" y="3864837"/>
            <a:ext cx="187087" cy="622496"/>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5945361" y="3912246"/>
            <a:ext cx="332812" cy="138499"/>
          </a:xfrm>
          <a:prstGeom prst="rect">
            <a:avLst/>
          </a:prstGeom>
          <a:solidFill>
            <a:schemeClr val="accent4">
              <a:lumMod val="40000"/>
              <a:lumOff val="60000"/>
            </a:schemeClr>
          </a:solidFill>
        </p:spPr>
        <p:txBody>
          <a:bodyPr wrap="square" rtlCol="0">
            <a:spAutoFit/>
          </a:bodyPr>
          <a:lstStyle/>
          <a:p>
            <a:r>
              <a:rPr lang="en-US" sz="300" b="1" dirty="0" smtClean="0"/>
              <a:t>VLAN</a:t>
            </a:r>
            <a:endParaRPr lang="en-US" sz="300" b="1" dirty="0"/>
          </a:p>
        </p:txBody>
      </p:sp>
      <p:cxnSp>
        <p:nvCxnSpPr>
          <p:cNvPr id="291" name="Straight Connector 290"/>
          <p:cNvCxnSpPr/>
          <p:nvPr/>
        </p:nvCxnSpPr>
        <p:spPr>
          <a:xfrm>
            <a:off x="5839063" y="3805570"/>
            <a:ext cx="246354" cy="681763"/>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a:off x="2766484" y="3866952"/>
            <a:ext cx="191796" cy="656364"/>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7" name="TextBox 296"/>
          <p:cNvSpPr txBox="1"/>
          <p:nvPr/>
        </p:nvSpPr>
        <p:spPr>
          <a:xfrm>
            <a:off x="2495195" y="3965163"/>
            <a:ext cx="332812" cy="138499"/>
          </a:xfrm>
          <a:prstGeom prst="rect">
            <a:avLst/>
          </a:prstGeom>
          <a:solidFill>
            <a:srgbClr val="FF6600">
              <a:alpha val="26000"/>
            </a:srgbClr>
          </a:solidFill>
        </p:spPr>
        <p:txBody>
          <a:bodyPr wrap="square" rtlCol="0">
            <a:spAutoFit/>
          </a:bodyPr>
          <a:lstStyle/>
          <a:p>
            <a:r>
              <a:rPr lang="en-US" sz="300" b="1" dirty="0" smtClean="0"/>
              <a:t>VLAN</a:t>
            </a:r>
            <a:endParaRPr lang="en-US" sz="300" b="1" dirty="0"/>
          </a:p>
        </p:txBody>
      </p:sp>
      <p:cxnSp>
        <p:nvCxnSpPr>
          <p:cNvPr id="298" name="Straight Connector 297"/>
          <p:cNvCxnSpPr/>
          <p:nvPr/>
        </p:nvCxnSpPr>
        <p:spPr>
          <a:xfrm flipH="1">
            <a:off x="1468967" y="3850018"/>
            <a:ext cx="191796" cy="656364"/>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1197678" y="3948229"/>
            <a:ext cx="332812" cy="138499"/>
          </a:xfrm>
          <a:prstGeom prst="rect">
            <a:avLst/>
          </a:prstGeom>
          <a:solidFill>
            <a:srgbClr val="FF6600">
              <a:alpha val="26000"/>
            </a:srgbClr>
          </a:solidFill>
        </p:spPr>
        <p:txBody>
          <a:bodyPr wrap="square" rtlCol="0">
            <a:spAutoFit/>
          </a:bodyPr>
          <a:lstStyle/>
          <a:p>
            <a:r>
              <a:rPr lang="en-US" sz="300" b="1" dirty="0" smtClean="0"/>
              <a:t>VLAN</a:t>
            </a:r>
            <a:endParaRPr lang="en-US" sz="300" b="1" dirty="0"/>
          </a:p>
        </p:txBody>
      </p:sp>
      <p:sp>
        <p:nvSpPr>
          <p:cNvPr id="168" name="TextBox 167"/>
          <p:cNvSpPr txBox="1"/>
          <p:nvPr/>
        </p:nvSpPr>
        <p:spPr>
          <a:xfrm>
            <a:off x="739947" y="821621"/>
            <a:ext cx="787054" cy="399434"/>
          </a:xfrm>
          <a:prstGeom prst="rect">
            <a:avLst/>
          </a:prstGeom>
          <a:solidFill>
            <a:schemeClr val="accent5">
              <a:lumMod val="50000"/>
            </a:schemeClr>
          </a:solidFill>
          <a:ln w="9525" cmpd="sng">
            <a:solidFill>
              <a:schemeClr val="bg1"/>
            </a:solidFill>
          </a:ln>
        </p:spPr>
        <p:txBody>
          <a:bodyPr wrap="square" lIns="0" tIns="0" rIns="0" bIns="0" rtlCol="0" anchor="ctr" anchorCtr="1">
            <a:normAutofit/>
          </a:bodyPr>
          <a:lstStyle/>
          <a:p>
            <a:pPr algn="ctr"/>
            <a:r>
              <a:rPr lang="en-US" sz="1100" dirty="0" smtClean="0">
                <a:solidFill>
                  <a:schemeClr val="bg1"/>
                </a:solidFill>
              </a:rPr>
              <a:t>Horizon</a:t>
            </a:r>
            <a:endParaRPr lang="en-US" sz="1100" dirty="0">
              <a:solidFill>
                <a:schemeClr val="bg1"/>
              </a:solidFill>
            </a:endParaRPr>
          </a:p>
        </p:txBody>
      </p:sp>
      <p:cxnSp>
        <p:nvCxnSpPr>
          <p:cNvPr id="241" name="Straight Arrow Connector 240"/>
          <p:cNvCxnSpPr>
            <a:endCxn id="203" idx="0"/>
          </p:cNvCxnSpPr>
          <p:nvPr/>
        </p:nvCxnSpPr>
        <p:spPr>
          <a:xfrm flipH="1">
            <a:off x="1251721" y="1216864"/>
            <a:ext cx="6696" cy="5397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flipH="1">
            <a:off x="7300037" y="1242483"/>
            <a:ext cx="6696" cy="5397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5" name="TextBox 244"/>
          <p:cNvSpPr txBox="1"/>
          <p:nvPr/>
        </p:nvSpPr>
        <p:spPr>
          <a:xfrm>
            <a:off x="402165" y="1397001"/>
            <a:ext cx="994833" cy="246221"/>
          </a:xfrm>
          <a:prstGeom prst="rect">
            <a:avLst/>
          </a:prstGeom>
          <a:noFill/>
        </p:spPr>
        <p:txBody>
          <a:bodyPr wrap="square" rtlCol="0">
            <a:spAutoFit/>
          </a:bodyPr>
          <a:lstStyle/>
          <a:p>
            <a:r>
              <a:rPr lang="en-US" sz="1000" dirty="0" err="1" smtClean="0"/>
              <a:t>ProjectA</a:t>
            </a:r>
            <a:r>
              <a:rPr lang="en-US" sz="1000" dirty="0" smtClean="0"/>
              <a:t>, N1</a:t>
            </a:r>
            <a:endParaRPr lang="en-US" sz="1000" dirty="0"/>
          </a:p>
        </p:txBody>
      </p:sp>
      <p:sp>
        <p:nvSpPr>
          <p:cNvPr id="170" name="TextBox 169"/>
          <p:cNvSpPr txBox="1"/>
          <p:nvPr/>
        </p:nvSpPr>
        <p:spPr>
          <a:xfrm>
            <a:off x="7306731" y="1401235"/>
            <a:ext cx="994833" cy="246221"/>
          </a:xfrm>
          <a:prstGeom prst="rect">
            <a:avLst/>
          </a:prstGeom>
          <a:noFill/>
        </p:spPr>
        <p:txBody>
          <a:bodyPr wrap="square" rtlCol="0">
            <a:spAutoFit/>
          </a:bodyPr>
          <a:lstStyle/>
          <a:p>
            <a:r>
              <a:rPr lang="en-US" sz="1000" dirty="0" err="1" smtClean="0"/>
              <a:t>TenA</a:t>
            </a:r>
            <a:r>
              <a:rPr lang="en-US" sz="1000" dirty="0" smtClean="0"/>
              <a:t>, N1</a:t>
            </a:r>
            <a:endParaRPr lang="en-US" sz="1000" dirty="0"/>
          </a:p>
        </p:txBody>
      </p:sp>
      <p:sp>
        <p:nvSpPr>
          <p:cNvPr id="171" name="TextBox 170"/>
          <p:cNvSpPr txBox="1"/>
          <p:nvPr/>
        </p:nvSpPr>
        <p:spPr>
          <a:xfrm>
            <a:off x="6979564" y="867947"/>
            <a:ext cx="787054" cy="399434"/>
          </a:xfrm>
          <a:prstGeom prst="rect">
            <a:avLst/>
          </a:prstGeom>
          <a:solidFill>
            <a:schemeClr val="accent5">
              <a:lumMod val="50000"/>
            </a:schemeClr>
          </a:solidFill>
          <a:ln w="9525" cmpd="sng">
            <a:solidFill>
              <a:schemeClr val="bg1"/>
            </a:solidFill>
          </a:ln>
        </p:spPr>
        <p:txBody>
          <a:bodyPr wrap="square" lIns="0" tIns="0" rIns="0" bIns="0" rtlCol="0" anchor="ctr" anchorCtr="1">
            <a:normAutofit/>
          </a:bodyPr>
          <a:lstStyle/>
          <a:p>
            <a:pPr algn="ctr"/>
            <a:r>
              <a:rPr lang="en-US" sz="1100" dirty="0" err="1" smtClean="0">
                <a:solidFill>
                  <a:schemeClr val="bg1"/>
                </a:solidFill>
              </a:rPr>
              <a:t>vCenter</a:t>
            </a:r>
            <a:r>
              <a:rPr lang="en-US" sz="1100" dirty="0" smtClean="0">
                <a:solidFill>
                  <a:schemeClr val="bg1"/>
                </a:solidFill>
              </a:rPr>
              <a:t> GUI</a:t>
            </a:r>
            <a:endParaRPr lang="en-US" sz="1100" dirty="0">
              <a:solidFill>
                <a:schemeClr val="bg1"/>
              </a:solidFill>
            </a:endParaRPr>
          </a:p>
        </p:txBody>
      </p:sp>
    </p:spTree>
    <p:extLst>
      <p:ext uri="{BB962C8B-B14F-4D97-AF65-F5344CB8AC3E}">
        <p14:creationId xmlns:p14="http://schemas.microsoft.com/office/powerpoint/2010/main" val="3169058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3" presetClass="emph" presetSubtype="0" fill="hold" nodeType="clickEffect">
                                  <p:stCondLst>
                                    <p:cond delay="0"/>
                                  </p:stCondLst>
                                  <p:childTnLst>
                                    <p:animClr clrSpc="hsl" dir="cw">
                                      <p:cBhvr override="childStyle">
                                        <p:cTn id="42" dur="500" fill="hold"/>
                                        <p:tgtEl>
                                          <p:spTgt spid="220"/>
                                        </p:tgtEl>
                                        <p:attrNameLst>
                                          <p:attrName>style.color</p:attrName>
                                        </p:attrNameLst>
                                      </p:cBhvr>
                                      <p:by>
                                        <p:hsl h="10842353" s="0" l="0"/>
                                      </p:by>
                                    </p:animClr>
                                    <p:animClr clrSpc="hsl" dir="cw">
                                      <p:cBhvr>
                                        <p:cTn id="43" dur="500" fill="hold"/>
                                        <p:tgtEl>
                                          <p:spTgt spid="220"/>
                                        </p:tgtEl>
                                        <p:attrNameLst>
                                          <p:attrName>fillcolor</p:attrName>
                                        </p:attrNameLst>
                                      </p:cBhvr>
                                      <p:by>
                                        <p:hsl h="10842353" s="0" l="0"/>
                                      </p:by>
                                    </p:animClr>
                                    <p:animClr clrSpc="hsl" dir="cw">
                                      <p:cBhvr>
                                        <p:cTn id="44" dur="500" fill="hold"/>
                                        <p:tgtEl>
                                          <p:spTgt spid="220"/>
                                        </p:tgtEl>
                                        <p:attrNameLst>
                                          <p:attrName>stroke.color</p:attrName>
                                        </p:attrNameLst>
                                      </p:cBhvr>
                                      <p:by>
                                        <p:hsl h="10842353" s="0" l="0"/>
                                      </p:by>
                                    </p:animClr>
                                    <p:set>
                                      <p:cBhvr>
                                        <p:cTn id="45" dur="500" fill="hold"/>
                                        <p:tgtEl>
                                          <p:spTgt spid="220"/>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3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2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204"/>
                                        </p:tgtEl>
                                        <p:attrNameLst>
                                          <p:attrName>style.visibility</p:attrName>
                                        </p:attrNameLst>
                                      </p:cBhvr>
                                      <p:to>
                                        <p:strVal val="visible"/>
                                      </p:to>
                                    </p:set>
                                    <p:anim calcmode="lin" valueType="num">
                                      <p:cBhvr>
                                        <p:cTn id="60" dur="1000" fill="hold"/>
                                        <p:tgtEl>
                                          <p:spTgt spid="204"/>
                                        </p:tgtEl>
                                        <p:attrNameLst>
                                          <p:attrName>ppt_w</p:attrName>
                                        </p:attrNameLst>
                                      </p:cBhvr>
                                      <p:tavLst>
                                        <p:tav tm="0">
                                          <p:val>
                                            <p:strVal val="#ppt_w*0.70"/>
                                          </p:val>
                                        </p:tav>
                                        <p:tav tm="100000">
                                          <p:val>
                                            <p:strVal val="#ppt_w"/>
                                          </p:val>
                                        </p:tav>
                                      </p:tavLst>
                                    </p:anim>
                                    <p:anim calcmode="lin" valueType="num">
                                      <p:cBhvr>
                                        <p:cTn id="61" dur="1000" fill="hold"/>
                                        <p:tgtEl>
                                          <p:spTgt spid="204"/>
                                        </p:tgtEl>
                                        <p:attrNameLst>
                                          <p:attrName>ppt_h</p:attrName>
                                        </p:attrNameLst>
                                      </p:cBhvr>
                                      <p:tavLst>
                                        <p:tav tm="0">
                                          <p:val>
                                            <p:strVal val="#ppt_h"/>
                                          </p:val>
                                        </p:tav>
                                        <p:tav tm="100000">
                                          <p:val>
                                            <p:strVal val="#ppt_h"/>
                                          </p:val>
                                        </p:tav>
                                      </p:tavLst>
                                    </p:anim>
                                    <p:animEffect transition="in" filter="fade">
                                      <p:cBhvr>
                                        <p:cTn id="62" dur="1000"/>
                                        <p:tgtEl>
                                          <p:spTgt spid="204"/>
                                        </p:tgtEl>
                                      </p:cBhvr>
                                    </p:animEffect>
                                  </p:childTnLst>
                                </p:cTn>
                              </p:par>
                              <p:par>
                                <p:cTn id="63" presetID="55" presetClass="entr" presetSubtype="0" fill="hold" nodeType="withEffect">
                                  <p:stCondLst>
                                    <p:cond delay="0"/>
                                  </p:stCondLst>
                                  <p:childTnLst>
                                    <p:set>
                                      <p:cBhvr>
                                        <p:cTn id="64" dur="1" fill="hold">
                                          <p:stCondLst>
                                            <p:cond delay="0"/>
                                          </p:stCondLst>
                                        </p:cTn>
                                        <p:tgtEl>
                                          <p:spTgt spid="298"/>
                                        </p:tgtEl>
                                        <p:attrNameLst>
                                          <p:attrName>style.visibility</p:attrName>
                                        </p:attrNameLst>
                                      </p:cBhvr>
                                      <p:to>
                                        <p:strVal val="visible"/>
                                      </p:to>
                                    </p:set>
                                    <p:anim calcmode="lin" valueType="num">
                                      <p:cBhvr>
                                        <p:cTn id="65" dur="1000" fill="hold"/>
                                        <p:tgtEl>
                                          <p:spTgt spid="298"/>
                                        </p:tgtEl>
                                        <p:attrNameLst>
                                          <p:attrName>ppt_w</p:attrName>
                                        </p:attrNameLst>
                                      </p:cBhvr>
                                      <p:tavLst>
                                        <p:tav tm="0">
                                          <p:val>
                                            <p:strVal val="#ppt_w*0.70"/>
                                          </p:val>
                                        </p:tav>
                                        <p:tav tm="100000">
                                          <p:val>
                                            <p:strVal val="#ppt_w"/>
                                          </p:val>
                                        </p:tav>
                                      </p:tavLst>
                                    </p:anim>
                                    <p:anim calcmode="lin" valueType="num">
                                      <p:cBhvr>
                                        <p:cTn id="66" dur="1000" fill="hold"/>
                                        <p:tgtEl>
                                          <p:spTgt spid="298"/>
                                        </p:tgtEl>
                                        <p:attrNameLst>
                                          <p:attrName>ppt_h</p:attrName>
                                        </p:attrNameLst>
                                      </p:cBhvr>
                                      <p:tavLst>
                                        <p:tav tm="0">
                                          <p:val>
                                            <p:strVal val="#ppt_h"/>
                                          </p:val>
                                        </p:tav>
                                        <p:tav tm="100000">
                                          <p:val>
                                            <p:strVal val="#ppt_h"/>
                                          </p:val>
                                        </p:tav>
                                      </p:tavLst>
                                    </p:anim>
                                    <p:animEffect transition="in" filter="fade">
                                      <p:cBhvr>
                                        <p:cTn id="67" dur="1000"/>
                                        <p:tgtEl>
                                          <p:spTgt spid="298"/>
                                        </p:tgtEl>
                                      </p:cBhvr>
                                    </p:animEffect>
                                  </p:childTnLst>
                                </p:cTn>
                              </p:par>
                              <p:par>
                                <p:cTn id="68" presetID="55" presetClass="entr" presetSubtype="0" fill="hold" nodeType="withEffect">
                                  <p:stCondLst>
                                    <p:cond delay="0"/>
                                  </p:stCondLst>
                                  <p:childTnLst>
                                    <p:set>
                                      <p:cBhvr>
                                        <p:cTn id="69" dur="1" fill="hold">
                                          <p:stCondLst>
                                            <p:cond delay="0"/>
                                          </p:stCondLst>
                                        </p:cTn>
                                        <p:tgtEl>
                                          <p:spTgt spid="293"/>
                                        </p:tgtEl>
                                        <p:attrNameLst>
                                          <p:attrName>style.visibility</p:attrName>
                                        </p:attrNameLst>
                                      </p:cBhvr>
                                      <p:to>
                                        <p:strVal val="visible"/>
                                      </p:to>
                                    </p:set>
                                    <p:anim calcmode="lin" valueType="num">
                                      <p:cBhvr>
                                        <p:cTn id="70" dur="1000" fill="hold"/>
                                        <p:tgtEl>
                                          <p:spTgt spid="293"/>
                                        </p:tgtEl>
                                        <p:attrNameLst>
                                          <p:attrName>ppt_w</p:attrName>
                                        </p:attrNameLst>
                                      </p:cBhvr>
                                      <p:tavLst>
                                        <p:tav tm="0">
                                          <p:val>
                                            <p:strVal val="#ppt_w*0.70"/>
                                          </p:val>
                                        </p:tav>
                                        <p:tav tm="100000">
                                          <p:val>
                                            <p:strVal val="#ppt_w"/>
                                          </p:val>
                                        </p:tav>
                                      </p:tavLst>
                                    </p:anim>
                                    <p:anim calcmode="lin" valueType="num">
                                      <p:cBhvr>
                                        <p:cTn id="71" dur="1000" fill="hold"/>
                                        <p:tgtEl>
                                          <p:spTgt spid="293"/>
                                        </p:tgtEl>
                                        <p:attrNameLst>
                                          <p:attrName>ppt_h</p:attrName>
                                        </p:attrNameLst>
                                      </p:cBhvr>
                                      <p:tavLst>
                                        <p:tav tm="0">
                                          <p:val>
                                            <p:strVal val="#ppt_h"/>
                                          </p:val>
                                        </p:tav>
                                        <p:tav tm="100000">
                                          <p:val>
                                            <p:strVal val="#ppt_h"/>
                                          </p:val>
                                        </p:tav>
                                      </p:tavLst>
                                    </p:anim>
                                    <p:animEffect transition="in" filter="fade">
                                      <p:cBhvr>
                                        <p:cTn id="72" dur="1000"/>
                                        <p:tgtEl>
                                          <p:spTgt spid="293"/>
                                        </p:tgtEl>
                                      </p:cBhvr>
                                    </p:animEffect>
                                  </p:childTnLst>
                                </p:cTn>
                              </p:par>
                              <p:par>
                                <p:cTn id="73" presetID="55" presetClass="entr" presetSubtype="0" fill="hold" nodeType="withEffect">
                                  <p:stCondLst>
                                    <p:cond delay="0"/>
                                  </p:stCondLst>
                                  <p:childTnLst>
                                    <p:set>
                                      <p:cBhvr>
                                        <p:cTn id="74" dur="1" fill="hold">
                                          <p:stCondLst>
                                            <p:cond delay="0"/>
                                          </p:stCondLst>
                                        </p:cTn>
                                        <p:tgtEl>
                                          <p:spTgt spid="206"/>
                                        </p:tgtEl>
                                        <p:attrNameLst>
                                          <p:attrName>style.visibility</p:attrName>
                                        </p:attrNameLst>
                                      </p:cBhvr>
                                      <p:to>
                                        <p:strVal val="visible"/>
                                      </p:to>
                                    </p:set>
                                    <p:anim calcmode="lin" valueType="num">
                                      <p:cBhvr>
                                        <p:cTn id="75" dur="1000" fill="hold"/>
                                        <p:tgtEl>
                                          <p:spTgt spid="206"/>
                                        </p:tgtEl>
                                        <p:attrNameLst>
                                          <p:attrName>ppt_w</p:attrName>
                                        </p:attrNameLst>
                                      </p:cBhvr>
                                      <p:tavLst>
                                        <p:tav tm="0">
                                          <p:val>
                                            <p:strVal val="#ppt_w*0.70"/>
                                          </p:val>
                                        </p:tav>
                                        <p:tav tm="100000">
                                          <p:val>
                                            <p:strVal val="#ppt_w"/>
                                          </p:val>
                                        </p:tav>
                                      </p:tavLst>
                                    </p:anim>
                                    <p:anim calcmode="lin" valueType="num">
                                      <p:cBhvr>
                                        <p:cTn id="76" dur="1000" fill="hold"/>
                                        <p:tgtEl>
                                          <p:spTgt spid="206"/>
                                        </p:tgtEl>
                                        <p:attrNameLst>
                                          <p:attrName>ppt_h</p:attrName>
                                        </p:attrNameLst>
                                      </p:cBhvr>
                                      <p:tavLst>
                                        <p:tav tm="0">
                                          <p:val>
                                            <p:strVal val="#ppt_h"/>
                                          </p:val>
                                        </p:tav>
                                        <p:tav tm="100000">
                                          <p:val>
                                            <p:strVal val="#ppt_h"/>
                                          </p:val>
                                        </p:tav>
                                      </p:tavLst>
                                    </p:anim>
                                    <p:animEffect transition="in" filter="fade">
                                      <p:cBhvr>
                                        <p:cTn id="77" dur="1000"/>
                                        <p:tgtEl>
                                          <p:spTgt spid="206"/>
                                        </p:tgtEl>
                                      </p:cBhvr>
                                    </p:animEffect>
                                  </p:childTnLst>
                                </p:cTn>
                              </p:par>
                              <p:par>
                                <p:cTn id="78" presetID="55" presetClass="entr" presetSubtype="0" fill="hold" nodeType="withEffect">
                                  <p:stCondLst>
                                    <p:cond delay="0"/>
                                  </p:stCondLst>
                                  <p:childTnLst>
                                    <p:set>
                                      <p:cBhvr>
                                        <p:cTn id="79" dur="1" fill="hold">
                                          <p:stCondLst>
                                            <p:cond delay="0"/>
                                          </p:stCondLst>
                                        </p:cTn>
                                        <p:tgtEl>
                                          <p:spTgt spid="205"/>
                                        </p:tgtEl>
                                        <p:attrNameLst>
                                          <p:attrName>style.visibility</p:attrName>
                                        </p:attrNameLst>
                                      </p:cBhvr>
                                      <p:to>
                                        <p:strVal val="visible"/>
                                      </p:to>
                                    </p:set>
                                    <p:anim calcmode="lin" valueType="num">
                                      <p:cBhvr>
                                        <p:cTn id="80" dur="1000" fill="hold"/>
                                        <p:tgtEl>
                                          <p:spTgt spid="205"/>
                                        </p:tgtEl>
                                        <p:attrNameLst>
                                          <p:attrName>ppt_w</p:attrName>
                                        </p:attrNameLst>
                                      </p:cBhvr>
                                      <p:tavLst>
                                        <p:tav tm="0">
                                          <p:val>
                                            <p:strVal val="#ppt_w*0.70"/>
                                          </p:val>
                                        </p:tav>
                                        <p:tav tm="100000">
                                          <p:val>
                                            <p:strVal val="#ppt_w"/>
                                          </p:val>
                                        </p:tav>
                                      </p:tavLst>
                                    </p:anim>
                                    <p:anim calcmode="lin" valueType="num">
                                      <p:cBhvr>
                                        <p:cTn id="81" dur="1000" fill="hold"/>
                                        <p:tgtEl>
                                          <p:spTgt spid="205"/>
                                        </p:tgtEl>
                                        <p:attrNameLst>
                                          <p:attrName>ppt_h</p:attrName>
                                        </p:attrNameLst>
                                      </p:cBhvr>
                                      <p:tavLst>
                                        <p:tav tm="0">
                                          <p:val>
                                            <p:strVal val="#ppt_h"/>
                                          </p:val>
                                        </p:tav>
                                        <p:tav tm="100000">
                                          <p:val>
                                            <p:strVal val="#ppt_h"/>
                                          </p:val>
                                        </p:tav>
                                      </p:tavLst>
                                    </p:anim>
                                    <p:animEffect transition="in" filter="fade">
                                      <p:cBhvr>
                                        <p:cTn id="82" dur="1000"/>
                                        <p:tgtEl>
                                          <p:spTgt spid="205"/>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8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nodeType="clickEffect">
                                  <p:stCondLst>
                                    <p:cond delay="0"/>
                                  </p:stCondLst>
                                  <p:childTnLst>
                                    <p:set>
                                      <p:cBhvr>
                                        <p:cTn id="98" dur="1" fill="hold">
                                          <p:stCondLst>
                                            <p:cond delay="0"/>
                                          </p:stCondLst>
                                        </p:cTn>
                                        <p:tgtEl>
                                          <p:spTgt spid="221"/>
                                        </p:tgtEl>
                                        <p:attrNameLst>
                                          <p:attrName>style.visibility</p:attrName>
                                        </p:attrNameLst>
                                      </p:cBhvr>
                                      <p:to>
                                        <p:strVal val="visible"/>
                                      </p:to>
                                    </p:set>
                                    <p:anim calcmode="lin" valueType="num">
                                      <p:cBhvr>
                                        <p:cTn id="99" dur="1000" fill="hold"/>
                                        <p:tgtEl>
                                          <p:spTgt spid="221"/>
                                        </p:tgtEl>
                                        <p:attrNameLst>
                                          <p:attrName>ppt_w</p:attrName>
                                        </p:attrNameLst>
                                      </p:cBhvr>
                                      <p:tavLst>
                                        <p:tav tm="0">
                                          <p:val>
                                            <p:strVal val="#ppt_w*0.70"/>
                                          </p:val>
                                        </p:tav>
                                        <p:tav tm="100000">
                                          <p:val>
                                            <p:strVal val="#ppt_w"/>
                                          </p:val>
                                        </p:tav>
                                      </p:tavLst>
                                    </p:anim>
                                    <p:anim calcmode="lin" valueType="num">
                                      <p:cBhvr>
                                        <p:cTn id="100" dur="1000" fill="hold"/>
                                        <p:tgtEl>
                                          <p:spTgt spid="221"/>
                                        </p:tgtEl>
                                        <p:attrNameLst>
                                          <p:attrName>ppt_h</p:attrName>
                                        </p:attrNameLst>
                                      </p:cBhvr>
                                      <p:tavLst>
                                        <p:tav tm="0">
                                          <p:val>
                                            <p:strVal val="#ppt_h"/>
                                          </p:val>
                                        </p:tav>
                                        <p:tav tm="100000">
                                          <p:val>
                                            <p:strVal val="#ppt_h"/>
                                          </p:val>
                                        </p:tav>
                                      </p:tavLst>
                                    </p:anim>
                                    <p:animEffect transition="in" filter="fade">
                                      <p:cBhvr>
                                        <p:cTn id="101" dur="1000"/>
                                        <p:tgtEl>
                                          <p:spTgt spid="221"/>
                                        </p:tgtEl>
                                      </p:cBhvr>
                                    </p:animEffect>
                                  </p:childTnLst>
                                </p:cTn>
                              </p:par>
                            </p:childTnLst>
                          </p:cTn>
                        </p:par>
                      </p:childTnLst>
                    </p:cTn>
                  </p:par>
                  <p:par>
                    <p:cTn id="102" fill="hold">
                      <p:stCondLst>
                        <p:cond delay="indefinite"/>
                      </p:stCondLst>
                      <p:childTnLst>
                        <p:par>
                          <p:cTn id="103" fill="hold">
                            <p:stCondLst>
                              <p:cond delay="0"/>
                            </p:stCondLst>
                            <p:childTnLst>
                              <p:par>
                                <p:cTn id="104" presetID="55" presetClass="entr" presetSubtype="0" fill="hold" nodeType="clickEffect">
                                  <p:stCondLst>
                                    <p:cond delay="0"/>
                                  </p:stCondLst>
                                  <p:childTnLst>
                                    <p:set>
                                      <p:cBhvr>
                                        <p:cTn id="105" dur="1" fill="hold">
                                          <p:stCondLst>
                                            <p:cond delay="0"/>
                                          </p:stCondLst>
                                        </p:cTn>
                                        <p:tgtEl>
                                          <p:spTgt spid="275"/>
                                        </p:tgtEl>
                                        <p:attrNameLst>
                                          <p:attrName>style.visibility</p:attrName>
                                        </p:attrNameLst>
                                      </p:cBhvr>
                                      <p:to>
                                        <p:strVal val="visible"/>
                                      </p:to>
                                    </p:set>
                                    <p:anim calcmode="lin" valueType="num">
                                      <p:cBhvr>
                                        <p:cTn id="106" dur="1000" fill="hold"/>
                                        <p:tgtEl>
                                          <p:spTgt spid="275"/>
                                        </p:tgtEl>
                                        <p:attrNameLst>
                                          <p:attrName>ppt_w</p:attrName>
                                        </p:attrNameLst>
                                      </p:cBhvr>
                                      <p:tavLst>
                                        <p:tav tm="0">
                                          <p:val>
                                            <p:strVal val="#ppt_w*0.70"/>
                                          </p:val>
                                        </p:tav>
                                        <p:tav tm="100000">
                                          <p:val>
                                            <p:strVal val="#ppt_w"/>
                                          </p:val>
                                        </p:tav>
                                      </p:tavLst>
                                    </p:anim>
                                    <p:anim calcmode="lin" valueType="num">
                                      <p:cBhvr>
                                        <p:cTn id="107" dur="1000" fill="hold"/>
                                        <p:tgtEl>
                                          <p:spTgt spid="275"/>
                                        </p:tgtEl>
                                        <p:attrNameLst>
                                          <p:attrName>ppt_h</p:attrName>
                                        </p:attrNameLst>
                                      </p:cBhvr>
                                      <p:tavLst>
                                        <p:tav tm="0">
                                          <p:val>
                                            <p:strVal val="#ppt_h"/>
                                          </p:val>
                                        </p:tav>
                                        <p:tav tm="100000">
                                          <p:val>
                                            <p:strVal val="#ppt_h"/>
                                          </p:val>
                                        </p:tav>
                                      </p:tavLst>
                                    </p:anim>
                                    <p:animEffect transition="in" filter="fade">
                                      <p:cBhvr>
                                        <p:cTn id="108" dur="1000"/>
                                        <p:tgtEl>
                                          <p:spTgt spid="275"/>
                                        </p:tgtEl>
                                      </p:cBhvr>
                                    </p:animEffect>
                                  </p:childTnLst>
                                </p:cTn>
                              </p:par>
                              <p:par>
                                <p:cTn id="109" presetID="55" presetClass="entr" presetSubtype="0" fill="hold" nodeType="withEffect">
                                  <p:stCondLst>
                                    <p:cond delay="0"/>
                                  </p:stCondLst>
                                  <p:childTnLst>
                                    <p:set>
                                      <p:cBhvr>
                                        <p:cTn id="110" dur="1" fill="hold">
                                          <p:stCondLst>
                                            <p:cond delay="0"/>
                                          </p:stCondLst>
                                        </p:cTn>
                                        <p:tgtEl>
                                          <p:spTgt spid="276"/>
                                        </p:tgtEl>
                                        <p:attrNameLst>
                                          <p:attrName>style.visibility</p:attrName>
                                        </p:attrNameLst>
                                      </p:cBhvr>
                                      <p:to>
                                        <p:strVal val="visible"/>
                                      </p:to>
                                    </p:set>
                                    <p:anim calcmode="lin" valueType="num">
                                      <p:cBhvr>
                                        <p:cTn id="111" dur="1000" fill="hold"/>
                                        <p:tgtEl>
                                          <p:spTgt spid="276"/>
                                        </p:tgtEl>
                                        <p:attrNameLst>
                                          <p:attrName>ppt_w</p:attrName>
                                        </p:attrNameLst>
                                      </p:cBhvr>
                                      <p:tavLst>
                                        <p:tav tm="0">
                                          <p:val>
                                            <p:strVal val="#ppt_w*0.70"/>
                                          </p:val>
                                        </p:tav>
                                        <p:tav tm="100000">
                                          <p:val>
                                            <p:strVal val="#ppt_w"/>
                                          </p:val>
                                        </p:tav>
                                      </p:tavLst>
                                    </p:anim>
                                    <p:anim calcmode="lin" valueType="num">
                                      <p:cBhvr>
                                        <p:cTn id="112" dur="1000" fill="hold"/>
                                        <p:tgtEl>
                                          <p:spTgt spid="276"/>
                                        </p:tgtEl>
                                        <p:attrNameLst>
                                          <p:attrName>ppt_h</p:attrName>
                                        </p:attrNameLst>
                                      </p:cBhvr>
                                      <p:tavLst>
                                        <p:tav tm="0">
                                          <p:val>
                                            <p:strVal val="#ppt_h"/>
                                          </p:val>
                                        </p:tav>
                                        <p:tav tm="100000">
                                          <p:val>
                                            <p:strVal val="#ppt_h"/>
                                          </p:val>
                                        </p:tav>
                                      </p:tavLst>
                                    </p:anim>
                                    <p:animEffect transition="in" filter="fade">
                                      <p:cBhvr>
                                        <p:cTn id="113" dur="1000"/>
                                        <p:tgtEl>
                                          <p:spTgt spid="276"/>
                                        </p:tgtEl>
                                      </p:cBhvr>
                                    </p:animEffect>
                                  </p:childTnLst>
                                </p:cTn>
                              </p:par>
                              <p:par>
                                <p:cTn id="114" presetID="55" presetClass="entr" presetSubtype="0" fill="hold" nodeType="withEffect">
                                  <p:stCondLst>
                                    <p:cond delay="0"/>
                                  </p:stCondLst>
                                  <p:childTnLst>
                                    <p:set>
                                      <p:cBhvr>
                                        <p:cTn id="115" dur="1" fill="hold">
                                          <p:stCondLst>
                                            <p:cond delay="0"/>
                                          </p:stCondLst>
                                        </p:cTn>
                                        <p:tgtEl>
                                          <p:spTgt spid="279"/>
                                        </p:tgtEl>
                                        <p:attrNameLst>
                                          <p:attrName>style.visibility</p:attrName>
                                        </p:attrNameLst>
                                      </p:cBhvr>
                                      <p:to>
                                        <p:strVal val="visible"/>
                                      </p:to>
                                    </p:set>
                                    <p:anim calcmode="lin" valueType="num">
                                      <p:cBhvr>
                                        <p:cTn id="116" dur="1000" fill="hold"/>
                                        <p:tgtEl>
                                          <p:spTgt spid="279"/>
                                        </p:tgtEl>
                                        <p:attrNameLst>
                                          <p:attrName>ppt_w</p:attrName>
                                        </p:attrNameLst>
                                      </p:cBhvr>
                                      <p:tavLst>
                                        <p:tav tm="0">
                                          <p:val>
                                            <p:strVal val="#ppt_w*0.70"/>
                                          </p:val>
                                        </p:tav>
                                        <p:tav tm="100000">
                                          <p:val>
                                            <p:strVal val="#ppt_w"/>
                                          </p:val>
                                        </p:tav>
                                      </p:tavLst>
                                    </p:anim>
                                    <p:anim calcmode="lin" valueType="num">
                                      <p:cBhvr>
                                        <p:cTn id="117" dur="1000" fill="hold"/>
                                        <p:tgtEl>
                                          <p:spTgt spid="279"/>
                                        </p:tgtEl>
                                        <p:attrNameLst>
                                          <p:attrName>ppt_h</p:attrName>
                                        </p:attrNameLst>
                                      </p:cBhvr>
                                      <p:tavLst>
                                        <p:tav tm="0">
                                          <p:val>
                                            <p:strVal val="#ppt_h"/>
                                          </p:val>
                                        </p:tav>
                                        <p:tav tm="100000">
                                          <p:val>
                                            <p:strVal val="#ppt_h"/>
                                          </p:val>
                                        </p:tav>
                                      </p:tavLst>
                                    </p:anim>
                                    <p:animEffect transition="in" filter="fade">
                                      <p:cBhvr>
                                        <p:cTn id="118" dur="1000"/>
                                        <p:tgtEl>
                                          <p:spTgt spid="279"/>
                                        </p:tgtEl>
                                      </p:cBhvr>
                                    </p:animEffect>
                                  </p:childTnLst>
                                </p:cTn>
                              </p:par>
                              <p:par>
                                <p:cTn id="119" presetID="55" presetClass="entr" presetSubtype="0" fill="hold" nodeType="withEffect">
                                  <p:stCondLst>
                                    <p:cond delay="0"/>
                                  </p:stCondLst>
                                  <p:childTnLst>
                                    <p:set>
                                      <p:cBhvr>
                                        <p:cTn id="120" dur="1" fill="hold">
                                          <p:stCondLst>
                                            <p:cond delay="0"/>
                                          </p:stCondLst>
                                        </p:cTn>
                                        <p:tgtEl>
                                          <p:spTgt spid="280"/>
                                        </p:tgtEl>
                                        <p:attrNameLst>
                                          <p:attrName>style.visibility</p:attrName>
                                        </p:attrNameLst>
                                      </p:cBhvr>
                                      <p:to>
                                        <p:strVal val="visible"/>
                                      </p:to>
                                    </p:set>
                                    <p:anim calcmode="lin" valueType="num">
                                      <p:cBhvr>
                                        <p:cTn id="121" dur="1000" fill="hold"/>
                                        <p:tgtEl>
                                          <p:spTgt spid="280"/>
                                        </p:tgtEl>
                                        <p:attrNameLst>
                                          <p:attrName>ppt_w</p:attrName>
                                        </p:attrNameLst>
                                      </p:cBhvr>
                                      <p:tavLst>
                                        <p:tav tm="0">
                                          <p:val>
                                            <p:strVal val="#ppt_w*0.70"/>
                                          </p:val>
                                        </p:tav>
                                        <p:tav tm="100000">
                                          <p:val>
                                            <p:strVal val="#ppt_w"/>
                                          </p:val>
                                        </p:tav>
                                      </p:tavLst>
                                    </p:anim>
                                    <p:anim calcmode="lin" valueType="num">
                                      <p:cBhvr>
                                        <p:cTn id="122" dur="1000" fill="hold"/>
                                        <p:tgtEl>
                                          <p:spTgt spid="280"/>
                                        </p:tgtEl>
                                        <p:attrNameLst>
                                          <p:attrName>ppt_h</p:attrName>
                                        </p:attrNameLst>
                                      </p:cBhvr>
                                      <p:tavLst>
                                        <p:tav tm="0">
                                          <p:val>
                                            <p:strVal val="#ppt_h"/>
                                          </p:val>
                                        </p:tav>
                                        <p:tav tm="100000">
                                          <p:val>
                                            <p:strVal val="#ppt_h"/>
                                          </p:val>
                                        </p:tav>
                                      </p:tavLst>
                                    </p:anim>
                                    <p:animEffect transition="in" filter="fade">
                                      <p:cBhvr>
                                        <p:cTn id="123" dur="1000"/>
                                        <p:tgtEl>
                                          <p:spTgt spid="280"/>
                                        </p:tgtEl>
                                      </p:cBhvr>
                                    </p:animEffect>
                                  </p:childTnLst>
                                </p:cTn>
                              </p:par>
                              <p:par>
                                <p:cTn id="124" presetID="55"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1000" fill="hold"/>
                                        <p:tgtEl>
                                          <p:spTgt spid="29"/>
                                        </p:tgtEl>
                                        <p:attrNameLst>
                                          <p:attrName>ppt_w</p:attrName>
                                        </p:attrNameLst>
                                      </p:cBhvr>
                                      <p:tavLst>
                                        <p:tav tm="0">
                                          <p:val>
                                            <p:strVal val="#ppt_w*0.70"/>
                                          </p:val>
                                        </p:tav>
                                        <p:tav tm="100000">
                                          <p:val>
                                            <p:strVal val="#ppt_w"/>
                                          </p:val>
                                        </p:tav>
                                      </p:tavLst>
                                    </p:anim>
                                    <p:anim calcmode="lin" valueType="num">
                                      <p:cBhvr>
                                        <p:cTn id="127" dur="1000" fill="hold"/>
                                        <p:tgtEl>
                                          <p:spTgt spid="29"/>
                                        </p:tgtEl>
                                        <p:attrNameLst>
                                          <p:attrName>ppt_h</p:attrName>
                                        </p:attrNameLst>
                                      </p:cBhvr>
                                      <p:tavLst>
                                        <p:tav tm="0">
                                          <p:val>
                                            <p:strVal val="#ppt_h"/>
                                          </p:val>
                                        </p:tav>
                                        <p:tav tm="100000">
                                          <p:val>
                                            <p:strVal val="#ppt_h"/>
                                          </p:val>
                                        </p:tav>
                                      </p:tavLst>
                                    </p:anim>
                                    <p:animEffect transition="in" filter="fade">
                                      <p:cBhvr>
                                        <p:cTn id="128" dur="1000"/>
                                        <p:tgtEl>
                                          <p:spTgt spid="29"/>
                                        </p:tgtEl>
                                      </p:cBhvr>
                                    </p:animEffect>
                                  </p:childTnLst>
                                </p:cTn>
                              </p:par>
                              <p:par>
                                <p:cTn id="129" presetID="55" presetClass="entr" presetSubtype="0" fill="hold" grpId="0" nodeType="withEffect">
                                  <p:stCondLst>
                                    <p:cond delay="0"/>
                                  </p:stCondLst>
                                  <p:childTnLst>
                                    <p:set>
                                      <p:cBhvr>
                                        <p:cTn id="130" dur="1" fill="hold">
                                          <p:stCondLst>
                                            <p:cond delay="0"/>
                                          </p:stCondLst>
                                        </p:cTn>
                                        <p:tgtEl>
                                          <p:spTgt spid="186"/>
                                        </p:tgtEl>
                                        <p:attrNameLst>
                                          <p:attrName>style.visibility</p:attrName>
                                        </p:attrNameLst>
                                      </p:cBhvr>
                                      <p:to>
                                        <p:strVal val="visible"/>
                                      </p:to>
                                    </p:set>
                                    <p:anim calcmode="lin" valueType="num">
                                      <p:cBhvr>
                                        <p:cTn id="131" dur="1000" fill="hold"/>
                                        <p:tgtEl>
                                          <p:spTgt spid="186"/>
                                        </p:tgtEl>
                                        <p:attrNameLst>
                                          <p:attrName>ppt_w</p:attrName>
                                        </p:attrNameLst>
                                      </p:cBhvr>
                                      <p:tavLst>
                                        <p:tav tm="0">
                                          <p:val>
                                            <p:strVal val="#ppt_w*0.70"/>
                                          </p:val>
                                        </p:tav>
                                        <p:tav tm="100000">
                                          <p:val>
                                            <p:strVal val="#ppt_w"/>
                                          </p:val>
                                        </p:tav>
                                      </p:tavLst>
                                    </p:anim>
                                    <p:anim calcmode="lin" valueType="num">
                                      <p:cBhvr>
                                        <p:cTn id="132" dur="1000" fill="hold"/>
                                        <p:tgtEl>
                                          <p:spTgt spid="186"/>
                                        </p:tgtEl>
                                        <p:attrNameLst>
                                          <p:attrName>ppt_h</p:attrName>
                                        </p:attrNameLst>
                                      </p:cBhvr>
                                      <p:tavLst>
                                        <p:tav tm="0">
                                          <p:val>
                                            <p:strVal val="#ppt_h"/>
                                          </p:val>
                                        </p:tav>
                                        <p:tav tm="100000">
                                          <p:val>
                                            <p:strVal val="#ppt_h"/>
                                          </p:val>
                                        </p:tav>
                                      </p:tavLst>
                                    </p:anim>
                                    <p:animEffect transition="in" filter="fade">
                                      <p:cBhvr>
                                        <p:cTn id="133" dur="1000"/>
                                        <p:tgtEl>
                                          <p:spTgt spid="18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mph" presetSubtype="0" fill="hold" nodeType="clickEffect">
                                  <p:stCondLst>
                                    <p:cond delay="0"/>
                                  </p:stCondLst>
                                  <p:childTnLst>
                                    <p:animClr clrSpc="hsl" dir="cw">
                                      <p:cBhvr override="childStyle">
                                        <p:cTn id="137" dur="500" fill="hold"/>
                                        <p:tgtEl>
                                          <p:spTgt spid="221"/>
                                        </p:tgtEl>
                                        <p:attrNameLst>
                                          <p:attrName>style.color</p:attrName>
                                        </p:attrNameLst>
                                      </p:cBhvr>
                                      <p:by>
                                        <p:hsl h="-7200000" s="0" l="0"/>
                                      </p:by>
                                    </p:animClr>
                                    <p:animClr clrSpc="hsl" dir="cw">
                                      <p:cBhvr>
                                        <p:cTn id="138" dur="500" fill="hold"/>
                                        <p:tgtEl>
                                          <p:spTgt spid="221"/>
                                        </p:tgtEl>
                                        <p:attrNameLst>
                                          <p:attrName>fillcolor</p:attrName>
                                        </p:attrNameLst>
                                      </p:cBhvr>
                                      <p:by>
                                        <p:hsl h="-7200000" s="0" l="0"/>
                                      </p:by>
                                    </p:animClr>
                                    <p:animClr clrSpc="hsl" dir="cw">
                                      <p:cBhvr>
                                        <p:cTn id="139" dur="500" fill="hold"/>
                                        <p:tgtEl>
                                          <p:spTgt spid="221"/>
                                        </p:tgtEl>
                                        <p:attrNameLst>
                                          <p:attrName>stroke.color</p:attrName>
                                        </p:attrNameLst>
                                      </p:cBhvr>
                                      <p:by>
                                        <p:hsl h="-7200000" s="0" l="0"/>
                                      </p:by>
                                    </p:animClr>
                                    <p:set>
                                      <p:cBhvr>
                                        <p:cTn id="140" dur="500" fill="hold"/>
                                        <p:tgtEl>
                                          <p:spTgt spid="221"/>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55" presetClass="entr" presetSubtype="0" fill="hold" nodeType="clickEffect">
                                  <p:stCondLst>
                                    <p:cond delay="0"/>
                                  </p:stCondLst>
                                  <p:childTnLst>
                                    <p:set>
                                      <p:cBhvr>
                                        <p:cTn id="144" dur="1" fill="hold">
                                          <p:stCondLst>
                                            <p:cond delay="0"/>
                                          </p:stCondLst>
                                        </p:cTn>
                                        <p:tgtEl>
                                          <p:spTgt spid="224"/>
                                        </p:tgtEl>
                                        <p:attrNameLst>
                                          <p:attrName>style.visibility</p:attrName>
                                        </p:attrNameLst>
                                      </p:cBhvr>
                                      <p:to>
                                        <p:strVal val="visible"/>
                                      </p:to>
                                    </p:set>
                                    <p:anim calcmode="lin" valueType="num">
                                      <p:cBhvr>
                                        <p:cTn id="145" dur="1000" fill="hold"/>
                                        <p:tgtEl>
                                          <p:spTgt spid="224"/>
                                        </p:tgtEl>
                                        <p:attrNameLst>
                                          <p:attrName>ppt_w</p:attrName>
                                        </p:attrNameLst>
                                      </p:cBhvr>
                                      <p:tavLst>
                                        <p:tav tm="0">
                                          <p:val>
                                            <p:strVal val="#ppt_w*0.70"/>
                                          </p:val>
                                        </p:tav>
                                        <p:tav tm="100000">
                                          <p:val>
                                            <p:strVal val="#ppt_w"/>
                                          </p:val>
                                        </p:tav>
                                      </p:tavLst>
                                    </p:anim>
                                    <p:anim calcmode="lin" valueType="num">
                                      <p:cBhvr>
                                        <p:cTn id="146" dur="1000" fill="hold"/>
                                        <p:tgtEl>
                                          <p:spTgt spid="224"/>
                                        </p:tgtEl>
                                        <p:attrNameLst>
                                          <p:attrName>ppt_h</p:attrName>
                                        </p:attrNameLst>
                                      </p:cBhvr>
                                      <p:tavLst>
                                        <p:tav tm="0">
                                          <p:val>
                                            <p:strVal val="#ppt_h"/>
                                          </p:val>
                                        </p:tav>
                                        <p:tav tm="100000">
                                          <p:val>
                                            <p:strVal val="#ppt_h"/>
                                          </p:val>
                                        </p:tav>
                                      </p:tavLst>
                                    </p:anim>
                                    <p:animEffect transition="in" filter="fade">
                                      <p:cBhvr>
                                        <p:cTn id="147" dur="1000"/>
                                        <p:tgtEl>
                                          <p:spTgt spid="224"/>
                                        </p:tgtEl>
                                      </p:cBhvr>
                                    </p:animEffect>
                                  </p:childTnLst>
                                </p:cTn>
                              </p:par>
                              <p:par>
                                <p:cTn id="148" presetID="55" presetClass="entr" presetSubtype="0" fill="hold" nodeType="with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p:cTn id="150" dur="1000" fill="hold"/>
                                        <p:tgtEl>
                                          <p:spTgt spid="225"/>
                                        </p:tgtEl>
                                        <p:attrNameLst>
                                          <p:attrName>ppt_w</p:attrName>
                                        </p:attrNameLst>
                                      </p:cBhvr>
                                      <p:tavLst>
                                        <p:tav tm="0">
                                          <p:val>
                                            <p:strVal val="#ppt_w*0.70"/>
                                          </p:val>
                                        </p:tav>
                                        <p:tav tm="100000">
                                          <p:val>
                                            <p:strVal val="#ppt_w"/>
                                          </p:val>
                                        </p:tav>
                                      </p:tavLst>
                                    </p:anim>
                                    <p:anim calcmode="lin" valueType="num">
                                      <p:cBhvr>
                                        <p:cTn id="151" dur="1000" fill="hold"/>
                                        <p:tgtEl>
                                          <p:spTgt spid="225"/>
                                        </p:tgtEl>
                                        <p:attrNameLst>
                                          <p:attrName>ppt_h</p:attrName>
                                        </p:attrNameLst>
                                      </p:cBhvr>
                                      <p:tavLst>
                                        <p:tav tm="0">
                                          <p:val>
                                            <p:strVal val="#ppt_h"/>
                                          </p:val>
                                        </p:tav>
                                        <p:tav tm="100000">
                                          <p:val>
                                            <p:strVal val="#ppt_h"/>
                                          </p:val>
                                        </p:tav>
                                      </p:tavLst>
                                    </p:anim>
                                    <p:animEffect transition="in" filter="fade">
                                      <p:cBhvr>
                                        <p:cTn id="152" dur="1000"/>
                                        <p:tgtEl>
                                          <p:spTgt spid="225"/>
                                        </p:tgtEl>
                                      </p:cBhvr>
                                    </p:animEffect>
                                  </p:childTnLst>
                                </p:cTn>
                              </p:par>
                              <p:par>
                                <p:cTn id="153" presetID="55" presetClass="entr" presetSubtype="0" fill="hold" nodeType="withEffect">
                                  <p:stCondLst>
                                    <p:cond delay="0"/>
                                  </p:stCondLst>
                                  <p:childTnLst>
                                    <p:set>
                                      <p:cBhvr>
                                        <p:cTn id="154" dur="1" fill="hold">
                                          <p:stCondLst>
                                            <p:cond delay="0"/>
                                          </p:stCondLst>
                                        </p:cTn>
                                        <p:tgtEl>
                                          <p:spTgt spid="228"/>
                                        </p:tgtEl>
                                        <p:attrNameLst>
                                          <p:attrName>style.visibility</p:attrName>
                                        </p:attrNameLst>
                                      </p:cBhvr>
                                      <p:to>
                                        <p:strVal val="visible"/>
                                      </p:to>
                                    </p:set>
                                    <p:anim calcmode="lin" valueType="num">
                                      <p:cBhvr>
                                        <p:cTn id="155" dur="1000" fill="hold"/>
                                        <p:tgtEl>
                                          <p:spTgt spid="228"/>
                                        </p:tgtEl>
                                        <p:attrNameLst>
                                          <p:attrName>ppt_w</p:attrName>
                                        </p:attrNameLst>
                                      </p:cBhvr>
                                      <p:tavLst>
                                        <p:tav tm="0">
                                          <p:val>
                                            <p:strVal val="#ppt_w*0.70"/>
                                          </p:val>
                                        </p:tav>
                                        <p:tav tm="100000">
                                          <p:val>
                                            <p:strVal val="#ppt_w"/>
                                          </p:val>
                                        </p:tav>
                                      </p:tavLst>
                                    </p:anim>
                                    <p:anim calcmode="lin" valueType="num">
                                      <p:cBhvr>
                                        <p:cTn id="156" dur="1000" fill="hold"/>
                                        <p:tgtEl>
                                          <p:spTgt spid="228"/>
                                        </p:tgtEl>
                                        <p:attrNameLst>
                                          <p:attrName>ppt_h</p:attrName>
                                        </p:attrNameLst>
                                      </p:cBhvr>
                                      <p:tavLst>
                                        <p:tav tm="0">
                                          <p:val>
                                            <p:strVal val="#ppt_h"/>
                                          </p:val>
                                        </p:tav>
                                        <p:tav tm="100000">
                                          <p:val>
                                            <p:strVal val="#ppt_h"/>
                                          </p:val>
                                        </p:tav>
                                      </p:tavLst>
                                    </p:anim>
                                    <p:animEffect transition="in" filter="fade">
                                      <p:cBhvr>
                                        <p:cTn id="157" dur="1000"/>
                                        <p:tgtEl>
                                          <p:spTgt spid="228"/>
                                        </p:tgtEl>
                                      </p:cBhvr>
                                    </p:animEffect>
                                  </p:childTnLst>
                                </p:cTn>
                              </p:par>
                              <p:par>
                                <p:cTn id="158" presetID="55" presetClass="entr" presetSubtype="0" fill="hold" nodeType="withEffect">
                                  <p:stCondLst>
                                    <p:cond delay="0"/>
                                  </p:stCondLst>
                                  <p:childTnLst>
                                    <p:set>
                                      <p:cBhvr>
                                        <p:cTn id="159" dur="1" fill="hold">
                                          <p:stCondLst>
                                            <p:cond delay="0"/>
                                          </p:stCondLst>
                                        </p:cTn>
                                        <p:tgtEl>
                                          <p:spTgt spid="229"/>
                                        </p:tgtEl>
                                        <p:attrNameLst>
                                          <p:attrName>style.visibility</p:attrName>
                                        </p:attrNameLst>
                                      </p:cBhvr>
                                      <p:to>
                                        <p:strVal val="visible"/>
                                      </p:to>
                                    </p:set>
                                    <p:anim calcmode="lin" valueType="num">
                                      <p:cBhvr>
                                        <p:cTn id="160" dur="1000" fill="hold"/>
                                        <p:tgtEl>
                                          <p:spTgt spid="229"/>
                                        </p:tgtEl>
                                        <p:attrNameLst>
                                          <p:attrName>ppt_w</p:attrName>
                                        </p:attrNameLst>
                                      </p:cBhvr>
                                      <p:tavLst>
                                        <p:tav tm="0">
                                          <p:val>
                                            <p:strVal val="#ppt_w*0.70"/>
                                          </p:val>
                                        </p:tav>
                                        <p:tav tm="100000">
                                          <p:val>
                                            <p:strVal val="#ppt_w"/>
                                          </p:val>
                                        </p:tav>
                                      </p:tavLst>
                                    </p:anim>
                                    <p:anim calcmode="lin" valueType="num">
                                      <p:cBhvr>
                                        <p:cTn id="161" dur="1000" fill="hold"/>
                                        <p:tgtEl>
                                          <p:spTgt spid="229"/>
                                        </p:tgtEl>
                                        <p:attrNameLst>
                                          <p:attrName>ppt_h</p:attrName>
                                        </p:attrNameLst>
                                      </p:cBhvr>
                                      <p:tavLst>
                                        <p:tav tm="0">
                                          <p:val>
                                            <p:strVal val="#ppt_h"/>
                                          </p:val>
                                        </p:tav>
                                        <p:tav tm="100000">
                                          <p:val>
                                            <p:strVal val="#ppt_h"/>
                                          </p:val>
                                        </p:tav>
                                      </p:tavLst>
                                    </p:anim>
                                    <p:animEffect transition="in" filter="fade">
                                      <p:cBhvr>
                                        <p:cTn id="162" dur="1000"/>
                                        <p:tgtEl>
                                          <p:spTgt spid="229"/>
                                        </p:tgtEl>
                                      </p:cBhvr>
                                    </p:animEffect>
                                  </p:childTnLst>
                                </p:cTn>
                              </p:par>
                              <p:par>
                                <p:cTn id="163" presetID="55" presetClass="entr" presetSubtype="0" fill="hold" nodeType="withEffect">
                                  <p:stCondLst>
                                    <p:cond delay="0"/>
                                  </p:stCondLst>
                                  <p:childTnLst>
                                    <p:set>
                                      <p:cBhvr>
                                        <p:cTn id="164" dur="1" fill="hold">
                                          <p:stCondLst>
                                            <p:cond delay="0"/>
                                          </p:stCondLst>
                                        </p:cTn>
                                        <p:tgtEl>
                                          <p:spTgt spid="291"/>
                                        </p:tgtEl>
                                        <p:attrNameLst>
                                          <p:attrName>style.visibility</p:attrName>
                                        </p:attrNameLst>
                                      </p:cBhvr>
                                      <p:to>
                                        <p:strVal val="visible"/>
                                      </p:to>
                                    </p:set>
                                    <p:anim calcmode="lin" valueType="num">
                                      <p:cBhvr>
                                        <p:cTn id="165" dur="1000" fill="hold"/>
                                        <p:tgtEl>
                                          <p:spTgt spid="291"/>
                                        </p:tgtEl>
                                        <p:attrNameLst>
                                          <p:attrName>ppt_w</p:attrName>
                                        </p:attrNameLst>
                                      </p:cBhvr>
                                      <p:tavLst>
                                        <p:tav tm="0">
                                          <p:val>
                                            <p:strVal val="#ppt_w*0.70"/>
                                          </p:val>
                                        </p:tav>
                                        <p:tav tm="100000">
                                          <p:val>
                                            <p:strVal val="#ppt_w"/>
                                          </p:val>
                                        </p:tav>
                                      </p:tavLst>
                                    </p:anim>
                                    <p:anim calcmode="lin" valueType="num">
                                      <p:cBhvr>
                                        <p:cTn id="166" dur="1000" fill="hold"/>
                                        <p:tgtEl>
                                          <p:spTgt spid="291"/>
                                        </p:tgtEl>
                                        <p:attrNameLst>
                                          <p:attrName>ppt_h</p:attrName>
                                        </p:attrNameLst>
                                      </p:cBhvr>
                                      <p:tavLst>
                                        <p:tav tm="0">
                                          <p:val>
                                            <p:strVal val="#ppt_h"/>
                                          </p:val>
                                        </p:tav>
                                        <p:tav tm="100000">
                                          <p:val>
                                            <p:strVal val="#ppt_h"/>
                                          </p:val>
                                        </p:tav>
                                      </p:tavLst>
                                    </p:anim>
                                    <p:animEffect transition="in" filter="fade">
                                      <p:cBhvr>
                                        <p:cTn id="167" dur="1000"/>
                                        <p:tgtEl>
                                          <p:spTgt spid="291"/>
                                        </p:tgtEl>
                                      </p:cBhvr>
                                    </p:animEffect>
                                  </p:childTnLst>
                                </p:cTn>
                              </p:par>
                              <p:par>
                                <p:cTn id="168" presetID="55" presetClass="entr" presetSubtype="0" fill="hold" nodeType="withEffect">
                                  <p:stCondLst>
                                    <p:cond delay="0"/>
                                  </p:stCondLst>
                                  <p:childTnLst>
                                    <p:set>
                                      <p:cBhvr>
                                        <p:cTn id="169" dur="1" fill="hold">
                                          <p:stCondLst>
                                            <p:cond delay="0"/>
                                          </p:stCondLst>
                                        </p:cTn>
                                        <p:tgtEl>
                                          <p:spTgt spid="289"/>
                                        </p:tgtEl>
                                        <p:attrNameLst>
                                          <p:attrName>style.visibility</p:attrName>
                                        </p:attrNameLst>
                                      </p:cBhvr>
                                      <p:to>
                                        <p:strVal val="visible"/>
                                      </p:to>
                                    </p:set>
                                    <p:anim calcmode="lin" valueType="num">
                                      <p:cBhvr>
                                        <p:cTn id="170" dur="1000" fill="hold"/>
                                        <p:tgtEl>
                                          <p:spTgt spid="289"/>
                                        </p:tgtEl>
                                        <p:attrNameLst>
                                          <p:attrName>ppt_w</p:attrName>
                                        </p:attrNameLst>
                                      </p:cBhvr>
                                      <p:tavLst>
                                        <p:tav tm="0">
                                          <p:val>
                                            <p:strVal val="#ppt_w*0.70"/>
                                          </p:val>
                                        </p:tav>
                                        <p:tav tm="100000">
                                          <p:val>
                                            <p:strVal val="#ppt_w"/>
                                          </p:val>
                                        </p:tav>
                                      </p:tavLst>
                                    </p:anim>
                                    <p:anim calcmode="lin" valueType="num">
                                      <p:cBhvr>
                                        <p:cTn id="171" dur="1000" fill="hold"/>
                                        <p:tgtEl>
                                          <p:spTgt spid="289"/>
                                        </p:tgtEl>
                                        <p:attrNameLst>
                                          <p:attrName>ppt_h</p:attrName>
                                        </p:attrNameLst>
                                      </p:cBhvr>
                                      <p:tavLst>
                                        <p:tav tm="0">
                                          <p:val>
                                            <p:strVal val="#ppt_h"/>
                                          </p:val>
                                        </p:tav>
                                        <p:tav tm="100000">
                                          <p:val>
                                            <p:strVal val="#ppt_h"/>
                                          </p:val>
                                        </p:tav>
                                      </p:tavLst>
                                    </p:anim>
                                    <p:animEffect transition="in" filter="fade">
                                      <p:cBhvr>
                                        <p:cTn id="172" dur="1000"/>
                                        <p:tgtEl>
                                          <p:spTgt spid="289"/>
                                        </p:tgtEl>
                                      </p:cBhvr>
                                    </p:animEffect>
                                  </p:childTnLst>
                                </p:cTn>
                              </p:par>
                              <p:par>
                                <p:cTn id="173" presetID="55" presetClass="entr" presetSubtype="0" fill="hold" nodeType="withEffect">
                                  <p:stCondLst>
                                    <p:cond delay="0"/>
                                  </p:stCondLst>
                                  <p:childTnLst>
                                    <p:set>
                                      <p:cBhvr>
                                        <p:cTn id="174" dur="1" fill="hold">
                                          <p:stCondLst>
                                            <p:cond delay="0"/>
                                          </p:stCondLst>
                                        </p:cTn>
                                        <p:tgtEl>
                                          <p:spTgt spid="209"/>
                                        </p:tgtEl>
                                        <p:attrNameLst>
                                          <p:attrName>style.visibility</p:attrName>
                                        </p:attrNameLst>
                                      </p:cBhvr>
                                      <p:to>
                                        <p:strVal val="visible"/>
                                      </p:to>
                                    </p:set>
                                    <p:anim calcmode="lin" valueType="num">
                                      <p:cBhvr>
                                        <p:cTn id="175" dur="1000" fill="hold"/>
                                        <p:tgtEl>
                                          <p:spTgt spid="209"/>
                                        </p:tgtEl>
                                        <p:attrNameLst>
                                          <p:attrName>ppt_w</p:attrName>
                                        </p:attrNameLst>
                                      </p:cBhvr>
                                      <p:tavLst>
                                        <p:tav tm="0">
                                          <p:val>
                                            <p:strVal val="#ppt_w*0.70"/>
                                          </p:val>
                                        </p:tav>
                                        <p:tav tm="100000">
                                          <p:val>
                                            <p:strVal val="#ppt_w"/>
                                          </p:val>
                                        </p:tav>
                                      </p:tavLst>
                                    </p:anim>
                                    <p:anim calcmode="lin" valueType="num">
                                      <p:cBhvr>
                                        <p:cTn id="176" dur="1000" fill="hold"/>
                                        <p:tgtEl>
                                          <p:spTgt spid="209"/>
                                        </p:tgtEl>
                                        <p:attrNameLst>
                                          <p:attrName>ppt_h</p:attrName>
                                        </p:attrNameLst>
                                      </p:cBhvr>
                                      <p:tavLst>
                                        <p:tav tm="0">
                                          <p:val>
                                            <p:strVal val="#ppt_h"/>
                                          </p:val>
                                        </p:tav>
                                        <p:tav tm="100000">
                                          <p:val>
                                            <p:strVal val="#ppt_h"/>
                                          </p:val>
                                        </p:tav>
                                      </p:tavLst>
                                    </p:anim>
                                    <p:animEffect transition="in" filter="fade">
                                      <p:cBhvr>
                                        <p:cTn id="177" dur="1000"/>
                                        <p:tgtEl>
                                          <p:spTgt spid="209"/>
                                        </p:tgtEl>
                                      </p:cBhvr>
                                    </p:animEffect>
                                  </p:childTnLst>
                                </p:cTn>
                              </p:par>
                              <p:par>
                                <p:cTn id="178" presetID="55" presetClass="entr" presetSubtype="0" fill="hold" nodeType="withEffect">
                                  <p:stCondLst>
                                    <p:cond delay="0"/>
                                  </p:stCondLst>
                                  <p:childTnLst>
                                    <p:set>
                                      <p:cBhvr>
                                        <p:cTn id="179" dur="1" fill="hold">
                                          <p:stCondLst>
                                            <p:cond delay="0"/>
                                          </p:stCondLst>
                                        </p:cTn>
                                        <p:tgtEl>
                                          <p:spTgt spid="177"/>
                                        </p:tgtEl>
                                        <p:attrNameLst>
                                          <p:attrName>style.visibility</p:attrName>
                                        </p:attrNameLst>
                                      </p:cBhvr>
                                      <p:to>
                                        <p:strVal val="visible"/>
                                      </p:to>
                                    </p:set>
                                    <p:anim calcmode="lin" valueType="num">
                                      <p:cBhvr>
                                        <p:cTn id="180" dur="1000" fill="hold"/>
                                        <p:tgtEl>
                                          <p:spTgt spid="177"/>
                                        </p:tgtEl>
                                        <p:attrNameLst>
                                          <p:attrName>ppt_w</p:attrName>
                                        </p:attrNameLst>
                                      </p:cBhvr>
                                      <p:tavLst>
                                        <p:tav tm="0">
                                          <p:val>
                                            <p:strVal val="#ppt_w*0.70"/>
                                          </p:val>
                                        </p:tav>
                                        <p:tav tm="100000">
                                          <p:val>
                                            <p:strVal val="#ppt_w"/>
                                          </p:val>
                                        </p:tav>
                                      </p:tavLst>
                                    </p:anim>
                                    <p:anim calcmode="lin" valueType="num">
                                      <p:cBhvr>
                                        <p:cTn id="181" dur="1000" fill="hold"/>
                                        <p:tgtEl>
                                          <p:spTgt spid="177"/>
                                        </p:tgtEl>
                                        <p:attrNameLst>
                                          <p:attrName>ppt_h</p:attrName>
                                        </p:attrNameLst>
                                      </p:cBhvr>
                                      <p:tavLst>
                                        <p:tav tm="0">
                                          <p:val>
                                            <p:strVal val="#ppt_h"/>
                                          </p:val>
                                        </p:tav>
                                        <p:tav tm="100000">
                                          <p:val>
                                            <p:strVal val="#ppt_h"/>
                                          </p:val>
                                        </p:tav>
                                      </p:tavLst>
                                    </p:anim>
                                    <p:animEffect transition="in" filter="fade">
                                      <p:cBhvr>
                                        <p:cTn id="182" dur="1000"/>
                                        <p:tgtEl>
                                          <p:spTgt spid="177"/>
                                        </p:tgtEl>
                                      </p:cBhvr>
                                    </p:animEffect>
                                  </p:childTnLst>
                                </p:cTn>
                              </p:par>
                              <p:par>
                                <p:cTn id="183" presetID="55" presetClass="entr" presetSubtype="0" fill="hold" nodeType="withEffect">
                                  <p:stCondLst>
                                    <p:cond delay="0"/>
                                  </p:stCondLst>
                                  <p:childTnLst>
                                    <p:set>
                                      <p:cBhvr>
                                        <p:cTn id="184" dur="1" fill="hold">
                                          <p:stCondLst>
                                            <p:cond delay="0"/>
                                          </p:stCondLst>
                                        </p:cTn>
                                        <p:tgtEl>
                                          <p:spTgt spid="197"/>
                                        </p:tgtEl>
                                        <p:attrNameLst>
                                          <p:attrName>style.visibility</p:attrName>
                                        </p:attrNameLst>
                                      </p:cBhvr>
                                      <p:to>
                                        <p:strVal val="visible"/>
                                      </p:to>
                                    </p:set>
                                    <p:anim calcmode="lin" valueType="num">
                                      <p:cBhvr>
                                        <p:cTn id="185" dur="1000" fill="hold"/>
                                        <p:tgtEl>
                                          <p:spTgt spid="197"/>
                                        </p:tgtEl>
                                        <p:attrNameLst>
                                          <p:attrName>ppt_w</p:attrName>
                                        </p:attrNameLst>
                                      </p:cBhvr>
                                      <p:tavLst>
                                        <p:tav tm="0">
                                          <p:val>
                                            <p:strVal val="#ppt_w*0.70"/>
                                          </p:val>
                                        </p:tav>
                                        <p:tav tm="100000">
                                          <p:val>
                                            <p:strVal val="#ppt_w"/>
                                          </p:val>
                                        </p:tav>
                                      </p:tavLst>
                                    </p:anim>
                                    <p:anim calcmode="lin" valueType="num">
                                      <p:cBhvr>
                                        <p:cTn id="186" dur="1000" fill="hold"/>
                                        <p:tgtEl>
                                          <p:spTgt spid="197"/>
                                        </p:tgtEl>
                                        <p:attrNameLst>
                                          <p:attrName>ppt_h</p:attrName>
                                        </p:attrNameLst>
                                      </p:cBhvr>
                                      <p:tavLst>
                                        <p:tav tm="0">
                                          <p:val>
                                            <p:strVal val="#ppt_h"/>
                                          </p:val>
                                        </p:tav>
                                        <p:tav tm="100000">
                                          <p:val>
                                            <p:strVal val="#ppt_h"/>
                                          </p:val>
                                        </p:tav>
                                      </p:tavLst>
                                    </p:anim>
                                    <p:animEffect transition="in" filter="fade">
                                      <p:cBhvr>
                                        <p:cTn id="187" dur="1000"/>
                                        <p:tgtEl>
                                          <p:spTgt spid="197"/>
                                        </p:tgtEl>
                                      </p:cBhvr>
                                    </p:animEffect>
                                  </p:childTnLst>
                                </p:cTn>
                              </p:par>
                              <p:par>
                                <p:cTn id="188" presetID="55" presetClass="entr" presetSubtype="0" fill="hold" nodeType="withEffect">
                                  <p:stCondLst>
                                    <p:cond delay="0"/>
                                  </p:stCondLst>
                                  <p:childTnLst>
                                    <p:set>
                                      <p:cBhvr>
                                        <p:cTn id="189" dur="1" fill="hold">
                                          <p:stCondLst>
                                            <p:cond delay="0"/>
                                          </p:stCondLst>
                                        </p:cTn>
                                        <p:tgtEl>
                                          <p:spTgt spid="208"/>
                                        </p:tgtEl>
                                        <p:attrNameLst>
                                          <p:attrName>style.visibility</p:attrName>
                                        </p:attrNameLst>
                                      </p:cBhvr>
                                      <p:to>
                                        <p:strVal val="visible"/>
                                      </p:to>
                                    </p:set>
                                    <p:anim calcmode="lin" valueType="num">
                                      <p:cBhvr>
                                        <p:cTn id="190" dur="1000" fill="hold"/>
                                        <p:tgtEl>
                                          <p:spTgt spid="208"/>
                                        </p:tgtEl>
                                        <p:attrNameLst>
                                          <p:attrName>ppt_w</p:attrName>
                                        </p:attrNameLst>
                                      </p:cBhvr>
                                      <p:tavLst>
                                        <p:tav tm="0">
                                          <p:val>
                                            <p:strVal val="#ppt_w*0.70"/>
                                          </p:val>
                                        </p:tav>
                                        <p:tav tm="100000">
                                          <p:val>
                                            <p:strVal val="#ppt_w"/>
                                          </p:val>
                                        </p:tav>
                                      </p:tavLst>
                                    </p:anim>
                                    <p:anim calcmode="lin" valueType="num">
                                      <p:cBhvr>
                                        <p:cTn id="191" dur="1000" fill="hold"/>
                                        <p:tgtEl>
                                          <p:spTgt spid="208"/>
                                        </p:tgtEl>
                                        <p:attrNameLst>
                                          <p:attrName>ppt_h</p:attrName>
                                        </p:attrNameLst>
                                      </p:cBhvr>
                                      <p:tavLst>
                                        <p:tav tm="0">
                                          <p:val>
                                            <p:strVal val="#ppt_h"/>
                                          </p:val>
                                        </p:tav>
                                        <p:tav tm="100000">
                                          <p:val>
                                            <p:strVal val="#ppt_h"/>
                                          </p:val>
                                        </p:tav>
                                      </p:tavLst>
                                    </p:anim>
                                    <p:animEffect transition="in" filter="fade">
                                      <p:cBhvr>
                                        <p:cTn id="192"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7" grpId="0" animBg="1"/>
      <p:bldP spid="186" grpId="0" animBg="1"/>
      <p:bldP spid="29" grpId="0" animBg="1"/>
      <p:bldP spid="222" grpId="0" animBg="1"/>
      <p:bldP spid="232" grpId="0"/>
      <p:bldP spid="242" grpId="0" animBg="1"/>
      <p:bldP spid="253" grpId="0"/>
      <p:bldP spid="273" grpId="0" animBg="1"/>
      <p:bldP spid="283" grpId="0"/>
      <p:bldP spid="245" grpId="0"/>
      <p:bldP spid="17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 name="Rectangle 171"/>
          <p:cNvSpPr/>
          <p:nvPr/>
        </p:nvSpPr>
        <p:spPr>
          <a:xfrm>
            <a:off x="0" y="814916"/>
            <a:ext cx="9144000" cy="407408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76" name="Rectangle 75"/>
          <p:cNvSpPr/>
          <p:nvPr/>
        </p:nvSpPr>
        <p:spPr>
          <a:xfrm>
            <a:off x="5244141" y="359147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                 TOR</a:t>
            </a:r>
          </a:p>
        </p:txBody>
      </p:sp>
      <p:cxnSp>
        <p:nvCxnSpPr>
          <p:cNvPr id="105" name="Straight Connector 104"/>
          <p:cNvCxnSpPr/>
          <p:nvPr/>
        </p:nvCxnSpPr>
        <p:spPr>
          <a:xfrm flipH="1">
            <a:off x="4369201" y="3829673"/>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281684" y="361423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ToR</a:t>
            </a:r>
          </a:p>
        </p:txBody>
      </p:sp>
      <p:sp>
        <p:nvSpPr>
          <p:cNvPr id="8" name="Rectangle 7"/>
          <p:cNvSpPr/>
          <p:nvPr/>
        </p:nvSpPr>
        <p:spPr>
          <a:xfrm>
            <a:off x="2537042" y="361423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sp>
        <p:nvSpPr>
          <p:cNvPr id="9" name="Rectangle 8"/>
          <p:cNvSpPr/>
          <p:nvPr/>
        </p:nvSpPr>
        <p:spPr>
          <a:xfrm>
            <a:off x="2305640" y="2289205"/>
            <a:ext cx="1039066" cy="256149"/>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1000" dirty="0">
              <a:solidFill>
                <a:srgbClr val="000000"/>
              </a:solidFill>
            </a:endParaRPr>
          </a:p>
        </p:txBody>
      </p:sp>
      <p:sp>
        <p:nvSpPr>
          <p:cNvPr id="10" name="Rectangle 9"/>
          <p:cNvSpPr/>
          <p:nvPr/>
        </p:nvSpPr>
        <p:spPr>
          <a:xfrm>
            <a:off x="3547760" y="2277445"/>
            <a:ext cx="1039066" cy="257563"/>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600" dirty="0" smtClean="0">
              <a:solidFill>
                <a:srgbClr val="000000"/>
              </a:solidFill>
            </a:endParaRPr>
          </a:p>
        </p:txBody>
      </p:sp>
      <p:sp>
        <p:nvSpPr>
          <p:cNvPr id="11" name="Rectangle 10"/>
          <p:cNvSpPr/>
          <p:nvPr/>
        </p:nvSpPr>
        <p:spPr>
          <a:xfrm>
            <a:off x="3894642" y="3612439"/>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cxnSp>
        <p:nvCxnSpPr>
          <p:cNvPr id="12" name="Straight Connector 11"/>
          <p:cNvCxnSpPr>
            <a:stCxn id="7" idx="0"/>
            <a:endCxn id="9" idx="2"/>
          </p:cNvCxnSpPr>
          <p:nvPr/>
        </p:nvCxnSpPr>
        <p:spPr>
          <a:xfrm flipV="1">
            <a:off x="1801217" y="2545354"/>
            <a:ext cx="1023956" cy="106888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0"/>
            <a:endCxn id="10" idx="2"/>
          </p:cNvCxnSpPr>
          <p:nvPr/>
        </p:nvCxnSpPr>
        <p:spPr>
          <a:xfrm flipV="1">
            <a:off x="1801217" y="2535008"/>
            <a:ext cx="2266076" cy="107923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8" idx="0"/>
            <a:endCxn id="9" idx="2"/>
          </p:cNvCxnSpPr>
          <p:nvPr/>
        </p:nvCxnSpPr>
        <p:spPr>
          <a:xfrm flipH="1" flipV="1">
            <a:off x="2825173" y="2545354"/>
            <a:ext cx="231402" cy="106888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0"/>
            <a:endCxn id="10" idx="2"/>
          </p:cNvCxnSpPr>
          <p:nvPr/>
        </p:nvCxnSpPr>
        <p:spPr>
          <a:xfrm flipV="1">
            <a:off x="3056575" y="2535008"/>
            <a:ext cx="1010718" cy="107923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1" idx="0"/>
            <a:endCxn id="9" idx="2"/>
          </p:cNvCxnSpPr>
          <p:nvPr/>
        </p:nvCxnSpPr>
        <p:spPr>
          <a:xfrm flipH="1" flipV="1">
            <a:off x="2825173" y="2545354"/>
            <a:ext cx="1589002" cy="106708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0"/>
            <a:endCxn id="10" idx="2"/>
          </p:cNvCxnSpPr>
          <p:nvPr/>
        </p:nvCxnSpPr>
        <p:spPr>
          <a:xfrm flipH="1" flipV="1">
            <a:off x="4067293" y="2535008"/>
            <a:ext cx="346882" cy="1077431"/>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7" idx="2"/>
            <a:endCxn id="65" idx="0"/>
          </p:cNvCxnSpPr>
          <p:nvPr/>
        </p:nvCxnSpPr>
        <p:spPr>
          <a:xfrm>
            <a:off x="1801217" y="3871801"/>
            <a:ext cx="567" cy="309292"/>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049847" y="3871800"/>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479960" y="4184710"/>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28" name="Rectangle 27"/>
          <p:cNvSpPr/>
          <p:nvPr/>
        </p:nvSpPr>
        <p:spPr>
          <a:xfrm>
            <a:off x="2602815" y="4278338"/>
            <a:ext cx="936255" cy="169267"/>
          </a:xfrm>
          <a:prstGeom prst="rect">
            <a:avLst/>
          </a:prstGeom>
          <a:solidFill>
            <a:srgbClr val="996633"/>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KVM</a:t>
            </a:r>
            <a:endParaRPr lang="en-US" sz="500" dirty="0">
              <a:solidFill>
                <a:srgbClr val="FFFFFF"/>
              </a:solidFill>
            </a:endParaRPr>
          </a:p>
        </p:txBody>
      </p:sp>
      <p:sp>
        <p:nvSpPr>
          <p:cNvPr id="30" name="Rectangle 29"/>
          <p:cNvSpPr/>
          <p:nvPr/>
        </p:nvSpPr>
        <p:spPr>
          <a:xfrm>
            <a:off x="2602815" y="4551738"/>
            <a:ext cx="378726"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VM2</a:t>
            </a:r>
            <a:endParaRPr lang="en-US" sz="500" b="1" dirty="0">
              <a:solidFill>
                <a:srgbClr val="FFFFFF"/>
              </a:solidFill>
            </a:endParaRPr>
          </a:p>
        </p:txBody>
      </p:sp>
      <p:sp>
        <p:nvSpPr>
          <p:cNvPr id="31" name="TextBox 30"/>
          <p:cNvSpPr txBox="1"/>
          <p:nvPr/>
        </p:nvSpPr>
        <p:spPr>
          <a:xfrm>
            <a:off x="2737247" y="4727517"/>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46" name="TextBox 45"/>
          <p:cNvSpPr txBox="1"/>
          <p:nvPr/>
        </p:nvSpPr>
        <p:spPr>
          <a:xfrm>
            <a:off x="7199101" y="4204096"/>
            <a:ext cx="407980" cy="184666"/>
          </a:xfrm>
          <a:prstGeom prst="rect">
            <a:avLst/>
          </a:prstGeom>
          <a:noFill/>
        </p:spPr>
        <p:txBody>
          <a:bodyPr wrap="square" rtlCol="0">
            <a:spAutoFit/>
          </a:bodyPr>
          <a:lstStyle/>
          <a:p>
            <a:r>
              <a:rPr lang="en-US" sz="600" dirty="0" smtClean="0"/>
              <a:t>DCI</a:t>
            </a:r>
            <a:endParaRPr lang="en-US" sz="600" dirty="0"/>
          </a:p>
        </p:txBody>
      </p:sp>
      <p:sp>
        <p:nvSpPr>
          <p:cNvPr id="48" name="Flowchart: Terminator 117"/>
          <p:cNvSpPr/>
          <p:nvPr/>
        </p:nvSpPr>
        <p:spPr bwMode="auto">
          <a:xfrm>
            <a:off x="1646582" y="3669128"/>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49" name="Rectangle 48"/>
          <p:cNvSpPr/>
          <p:nvPr/>
        </p:nvSpPr>
        <p:spPr>
          <a:xfrm>
            <a:off x="1655156" y="3650457"/>
            <a:ext cx="387796" cy="169277"/>
          </a:xfrm>
          <a:prstGeom prst="rect">
            <a:avLst/>
          </a:prstGeom>
        </p:spPr>
        <p:txBody>
          <a:bodyPr wrap="none">
            <a:spAutoFit/>
          </a:bodyPr>
          <a:lstStyle/>
          <a:p>
            <a:r>
              <a:rPr lang="en-US" sz="500" b="1" dirty="0" smtClean="0">
                <a:solidFill>
                  <a:srgbClr val="FF0000"/>
                </a:solidFill>
              </a:rPr>
              <a:t>VTEP1</a:t>
            </a:r>
            <a:endParaRPr lang="en-US" sz="1200" dirty="0"/>
          </a:p>
        </p:txBody>
      </p:sp>
      <p:sp>
        <p:nvSpPr>
          <p:cNvPr id="50" name="Flowchart: Terminator 119"/>
          <p:cNvSpPr/>
          <p:nvPr/>
        </p:nvSpPr>
        <p:spPr bwMode="auto">
          <a:xfrm>
            <a:off x="2876346" y="3673021"/>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51" name="Rectangle 50"/>
          <p:cNvSpPr/>
          <p:nvPr/>
        </p:nvSpPr>
        <p:spPr>
          <a:xfrm>
            <a:off x="2884920" y="3654350"/>
            <a:ext cx="389850" cy="169277"/>
          </a:xfrm>
          <a:prstGeom prst="rect">
            <a:avLst/>
          </a:prstGeom>
        </p:spPr>
        <p:txBody>
          <a:bodyPr wrap="none">
            <a:spAutoFit/>
          </a:bodyPr>
          <a:lstStyle/>
          <a:p>
            <a:r>
              <a:rPr lang="en-US" sz="500" b="1" dirty="0" smtClean="0">
                <a:solidFill>
                  <a:srgbClr val="FF0000"/>
                </a:solidFill>
              </a:rPr>
              <a:t>VTEP2</a:t>
            </a:r>
            <a:endParaRPr lang="en-US" sz="1200" dirty="0"/>
          </a:p>
        </p:txBody>
      </p:sp>
      <p:pic>
        <p:nvPicPr>
          <p:cNvPr id="52" name="Picture 1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2293" y="3545322"/>
            <a:ext cx="462932" cy="64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43" name="Group 242"/>
          <p:cNvGrpSpPr/>
          <p:nvPr/>
        </p:nvGrpSpPr>
        <p:grpSpPr>
          <a:xfrm>
            <a:off x="7209595" y="3643426"/>
            <a:ext cx="352136" cy="169277"/>
            <a:chOff x="4764845" y="1378592"/>
            <a:chExt cx="352136" cy="169277"/>
          </a:xfrm>
        </p:grpSpPr>
        <p:sp>
          <p:nvSpPr>
            <p:cNvPr id="55" name="Flowchart: Terminator 126"/>
            <p:cNvSpPr/>
            <p:nvPr/>
          </p:nvSpPr>
          <p:spPr bwMode="auto">
            <a:xfrm>
              <a:off x="4766192" y="1397263"/>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56" name="Rectangle 55"/>
            <p:cNvSpPr/>
            <p:nvPr/>
          </p:nvSpPr>
          <p:spPr>
            <a:xfrm>
              <a:off x="4764845" y="1378592"/>
              <a:ext cx="352136" cy="169277"/>
            </a:xfrm>
            <a:prstGeom prst="rect">
              <a:avLst/>
            </a:prstGeom>
          </p:spPr>
          <p:txBody>
            <a:bodyPr wrap="none">
              <a:spAutoFit/>
            </a:bodyPr>
            <a:lstStyle/>
            <a:p>
              <a:r>
                <a:rPr lang="en-US" sz="500" b="1" dirty="0">
                  <a:solidFill>
                    <a:srgbClr val="FF0000"/>
                  </a:solidFill>
                </a:rPr>
                <a:t>VTEP</a:t>
              </a:r>
              <a:endParaRPr lang="en-US" sz="1200" dirty="0"/>
            </a:p>
          </p:txBody>
        </p:sp>
      </p:grpSp>
      <p:cxnSp>
        <p:nvCxnSpPr>
          <p:cNvPr id="57" name="Straight Connector 56"/>
          <p:cNvCxnSpPr>
            <a:stCxn id="10" idx="2"/>
          </p:cNvCxnSpPr>
          <p:nvPr/>
        </p:nvCxnSpPr>
        <p:spPr>
          <a:xfrm>
            <a:off x="4067293" y="2535008"/>
            <a:ext cx="3309290" cy="1052742"/>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1214783" y="4181093"/>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66" name="Rectangle 65"/>
          <p:cNvSpPr/>
          <p:nvPr/>
        </p:nvSpPr>
        <p:spPr>
          <a:xfrm>
            <a:off x="1337638" y="4274721"/>
            <a:ext cx="936255" cy="169267"/>
          </a:xfrm>
          <a:prstGeom prst="rect">
            <a:avLst/>
          </a:prstGeom>
          <a:solidFill>
            <a:srgbClr val="996633"/>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KVM</a:t>
            </a:r>
            <a:endParaRPr lang="en-US" sz="500" dirty="0">
              <a:solidFill>
                <a:srgbClr val="FFFFFF"/>
              </a:solidFill>
            </a:endParaRPr>
          </a:p>
        </p:txBody>
      </p:sp>
      <p:sp>
        <p:nvSpPr>
          <p:cNvPr id="67" name="Rectangle 66"/>
          <p:cNvSpPr/>
          <p:nvPr/>
        </p:nvSpPr>
        <p:spPr>
          <a:xfrm>
            <a:off x="1337638" y="4548121"/>
            <a:ext cx="378726"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VM1</a:t>
            </a:r>
            <a:endParaRPr lang="en-US" sz="500" b="1" dirty="0">
              <a:solidFill>
                <a:srgbClr val="FFFFFF"/>
              </a:solidFill>
            </a:endParaRPr>
          </a:p>
        </p:txBody>
      </p:sp>
      <p:sp>
        <p:nvSpPr>
          <p:cNvPr id="68" name="TextBox 67"/>
          <p:cNvSpPr txBox="1"/>
          <p:nvPr/>
        </p:nvSpPr>
        <p:spPr>
          <a:xfrm>
            <a:off x="1472070" y="4723900"/>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73" name="Flowchart: Terminator 115"/>
          <p:cNvSpPr/>
          <p:nvPr/>
        </p:nvSpPr>
        <p:spPr bwMode="auto">
          <a:xfrm>
            <a:off x="5707905" y="3663020"/>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74" name="Rectangle 73"/>
          <p:cNvSpPr/>
          <p:nvPr/>
        </p:nvSpPr>
        <p:spPr>
          <a:xfrm>
            <a:off x="5716475" y="3644349"/>
            <a:ext cx="389850" cy="169277"/>
          </a:xfrm>
          <a:prstGeom prst="rect">
            <a:avLst/>
          </a:prstGeom>
        </p:spPr>
        <p:txBody>
          <a:bodyPr wrap="none">
            <a:spAutoFit/>
          </a:bodyPr>
          <a:lstStyle/>
          <a:p>
            <a:r>
              <a:rPr lang="en-US" sz="500" b="1" dirty="0" smtClean="0">
                <a:solidFill>
                  <a:srgbClr val="FF0000"/>
                </a:solidFill>
              </a:rPr>
              <a:t>VTEP4</a:t>
            </a:r>
            <a:endParaRPr lang="en-US" sz="1200" dirty="0"/>
          </a:p>
        </p:txBody>
      </p:sp>
      <p:cxnSp>
        <p:nvCxnSpPr>
          <p:cNvPr id="77" name="Straight Connector 76"/>
          <p:cNvCxnSpPr/>
          <p:nvPr/>
        </p:nvCxnSpPr>
        <p:spPr>
          <a:xfrm flipH="1">
            <a:off x="5800741" y="3863637"/>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76" idx="0"/>
            <a:endCxn id="10" idx="2"/>
          </p:cNvCxnSpPr>
          <p:nvPr/>
        </p:nvCxnSpPr>
        <p:spPr>
          <a:xfrm flipH="1" flipV="1">
            <a:off x="4067293" y="2535008"/>
            <a:ext cx="1696381" cy="105647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88" name="Title 1"/>
          <p:cNvSpPr>
            <a:spLocks noGrp="1"/>
          </p:cNvSpPr>
          <p:nvPr>
            <p:ph type="title"/>
          </p:nvPr>
        </p:nvSpPr>
        <p:spPr bwMode="white">
          <a:xfrm>
            <a:off x="469515" y="341316"/>
            <a:ext cx="8674485" cy="731837"/>
          </a:xfrm>
        </p:spPr>
        <p:txBody>
          <a:bodyPr/>
          <a:lstStyle/>
          <a:p>
            <a:r>
              <a:rPr lang="en-US" sz="2800" dirty="0" smtClean="0">
                <a:solidFill>
                  <a:schemeClr val="bg1">
                    <a:lumMod val="50000"/>
                  </a:schemeClr>
                </a:solidFill>
              </a:rPr>
              <a:t>Multi VMM - Merge L3</a:t>
            </a:r>
            <a:r>
              <a:rPr lang="en-US" sz="2400" dirty="0" smtClean="0">
                <a:solidFill>
                  <a:schemeClr val="bg1">
                    <a:lumMod val="50000"/>
                  </a:schemeClr>
                </a:solidFill>
              </a:rPr>
              <a:t/>
            </a:r>
            <a:br>
              <a:rPr lang="en-US" sz="2400" dirty="0" smtClean="0">
                <a:solidFill>
                  <a:schemeClr val="bg1">
                    <a:lumMod val="50000"/>
                  </a:schemeClr>
                </a:solidFill>
              </a:rPr>
            </a:br>
            <a:endParaRPr lang="en-US" sz="2400" dirty="0">
              <a:solidFill>
                <a:schemeClr val="bg1">
                  <a:lumMod val="50000"/>
                </a:schemeClr>
              </a:solidFill>
            </a:endParaRPr>
          </a:p>
        </p:txBody>
      </p:sp>
      <p:sp>
        <p:nvSpPr>
          <p:cNvPr id="100" name="Rectangle 99"/>
          <p:cNvSpPr/>
          <p:nvPr/>
        </p:nvSpPr>
        <p:spPr>
          <a:xfrm>
            <a:off x="5253518" y="4176912"/>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101" name="Rectangle 100"/>
          <p:cNvSpPr/>
          <p:nvPr/>
        </p:nvSpPr>
        <p:spPr>
          <a:xfrm>
            <a:off x="5376373" y="4270540"/>
            <a:ext cx="936255" cy="169267"/>
          </a:xfrm>
          <a:prstGeom prst="rect">
            <a:avLst/>
          </a:prstGeom>
          <a:solidFill>
            <a:srgbClr val="00FFFF"/>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000000"/>
                </a:solidFill>
              </a:rPr>
              <a:t>ESXI</a:t>
            </a:r>
            <a:endParaRPr lang="en-US" sz="500" dirty="0">
              <a:solidFill>
                <a:srgbClr val="000000"/>
              </a:solidFill>
            </a:endParaRPr>
          </a:p>
        </p:txBody>
      </p:sp>
      <p:sp>
        <p:nvSpPr>
          <p:cNvPr id="104" name="TextBox 103"/>
          <p:cNvSpPr txBox="1"/>
          <p:nvPr/>
        </p:nvSpPr>
        <p:spPr>
          <a:xfrm>
            <a:off x="5510805" y="4719719"/>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107" name="Flowchart: Terminator 119"/>
          <p:cNvSpPr/>
          <p:nvPr/>
        </p:nvSpPr>
        <p:spPr bwMode="auto">
          <a:xfrm>
            <a:off x="4264344" y="3676666"/>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108" name="Rectangle 107"/>
          <p:cNvSpPr/>
          <p:nvPr/>
        </p:nvSpPr>
        <p:spPr>
          <a:xfrm>
            <a:off x="4272918" y="3669438"/>
            <a:ext cx="389850" cy="169277"/>
          </a:xfrm>
          <a:prstGeom prst="rect">
            <a:avLst/>
          </a:prstGeom>
        </p:spPr>
        <p:txBody>
          <a:bodyPr wrap="none">
            <a:spAutoFit/>
          </a:bodyPr>
          <a:lstStyle/>
          <a:p>
            <a:r>
              <a:rPr lang="en-US" sz="500" b="1" dirty="0" smtClean="0">
                <a:solidFill>
                  <a:srgbClr val="FF0000"/>
                </a:solidFill>
              </a:rPr>
              <a:t>VTEP3</a:t>
            </a:r>
            <a:endParaRPr lang="en-US" sz="1200" dirty="0"/>
          </a:p>
        </p:txBody>
      </p:sp>
      <p:sp>
        <p:nvSpPr>
          <p:cNvPr id="109" name="Rectangle 108"/>
          <p:cNvSpPr/>
          <p:nvPr/>
        </p:nvSpPr>
        <p:spPr>
          <a:xfrm>
            <a:off x="2425165" y="2039156"/>
            <a:ext cx="318113" cy="176959"/>
          </a:xfrm>
          <a:prstGeom prst="rect">
            <a:avLst/>
          </a:prstGeom>
          <a:ln>
            <a:noFill/>
          </a:ln>
        </p:spPr>
        <p:txBody>
          <a:bodyPr wrap="square" lIns="91428" tIns="45714" rIns="91428" bIns="45714">
            <a:spAutoFit/>
          </a:bodyPr>
          <a:lstStyle/>
          <a:p>
            <a:pPr algn="ctr" defTabSz="457034" eaLnBrk="0" hangingPunct="0">
              <a:lnSpc>
                <a:spcPct val="90000"/>
              </a:lnSpc>
            </a:pPr>
            <a:r>
              <a:rPr lang="en-US" sz="600" dirty="0">
                <a:solidFill>
                  <a:srgbClr val="FFFFFF">
                    <a:lumMod val="50000"/>
                  </a:srgbClr>
                </a:solidFill>
                <a:latin typeface="Arial" pitchFamily="34" charset="0"/>
              </a:rPr>
              <a:t>RR</a:t>
            </a:r>
          </a:p>
        </p:txBody>
      </p:sp>
      <p:grpSp>
        <p:nvGrpSpPr>
          <p:cNvPr id="120" name="Group 81"/>
          <p:cNvGrpSpPr>
            <a:grpSpLocks/>
          </p:cNvGrpSpPr>
          <p:nvPr/>
        </p:nvGrpSpPr>
        <p:grpSpPr bwMode="auto">
          <a:xfrm>
            <a:off x="2470057" y="2217907"/>
            <a:ext cx="202668" cy="103520"/>
            <a:chOff x="1828800" y="2952001"/>
            <a:chExt cx="838200" cy="934199"/>
          </a:xfrm>
        </p:grpSpPr>
        <p:sp>
          <p:nvSpPr>
            <p:cNvPr id="121"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22"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3"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4"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5"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6"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7"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8"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9"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0"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1"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2"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3"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4"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5"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36"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grpSp>
          <p:nvGrpSpPr>
            <p:cNvPr id="137" name="Group 119"/>
            <p:cNvGrpSpPr>
              <a:grpSpLocks noChangeAspect="1"/>
            </p:cNvGrpSpPr>
            <p:nvPr/>
          </p:nvGrpSpPr>
          <p:grpSpPr bwMode="auto">
            <a:xfrm>
              <a:off x="2015980" y="3353013"/>
              <a:ext cx="450372" cy="381034"/>
              <a:chOff x="3062" y="2021"/>
              <a:chExt cx="361" cy="317"/>
            </a:xfrm>
          </p:grpSpPr>
          <p:sp>
            <p:nvSpPr>
              <p:cNvPr id="138"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39"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0"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1"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2"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3"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4" name="Freeform 143"/>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5" name="Freeform 144"/>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6" name="Freeform 145"/>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7" name="Freeform 146"/>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8" name="Freeform 147"/>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9" name="Freeform 148"/>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0" name="Freeform 149"/>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1" name="Freeform 150"/>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2" name="Freeform 151"/>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3"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4"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5"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6"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7"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8"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9" name="Freeform 158"/>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0" name="Freeform 159"/>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1" name="Freeform 160"/>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2" name="Freeform 161"/>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3" name="Freeform 162"/>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4" name="Freeform 163"/>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5" name="Freeform 164"/>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6" name="Freeform 165"/>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7" name="Freeform 166"/>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grpSp>
      </p:grpSp>
      <p:cxnSp>
        <p:nvCxnSpPr>
          <p:cNvPr id="177" name="Straight Connector 176"/>
          <p:cNvCxnSpPr/>
          <p:nvPr/>
        </p:nvCxnSpPr>
        <p:spPr>
          <a:xfrm flipH="1">
            <a:off x="4561278" y="3302000"/>
            <a:ext cx="139" cy="365526"/>
          </a:xfrm>
          <a:prstGeom prst="line">
            <a:avLst/>
          </a:prstGeom>
          <a:ln w="3810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4392084" y="3302000"/>
            <a:ext cx="1619250" cy="4233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73" idx="0"/>
          </p:cNvCxnSpPr>
          <p:nvPr/>
        </p:nvCxnSpPr>
        <p:spPr>
          <a:xfrm>
            <a:off x="5873750" y="3333750"/>
            <a:ext cx="9358" cy="329270"/>
          </a:xfrm>
          <a:prstGeom prst="line">
            <a:avLst/>
          </a:prstGeom>
          <a:ln w="3810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818418" y="4181145"/>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185" name="Rectangle 184"/>
          <p:cNvSpPr/>
          <p:nvPr/>
        </p:nvSpPr>
        <p:spPr>
          <a:xfrm>
            <a:off x="3941273" y="4274773"/>
            <a:ext cx="936255" cy="169267"/>
          </a:xfrm>
          <a:prstGeom prst="rect">
            <a:avLst/>
          </a:prstGeom>
          <a:solidFill>
            <a:srgbClr val="00FFFF"/>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000000"/>
                </a:solidFill>
              </a:rPr>
              <a:t>EXSI</a:t>
            </a:r>
            <a:endParaRPr lang="en-US" sz="500" dirty="0">
              <a:solidFill>
                <a:srgbClr val="000000"/>
              </a:solidFill>
            </a:endParaRPr>
          </a:p>
        </p:txBody>
      </p:sp>
      <p:sp>
        <p:nvSpPr>
          <p:cNvPr id="186" name="Rectangle 185"/>
          <p:cNvSpPr/>
          <p:nvPr/>
        </p:nvSpPr>
        <p:spPr>
          <a:xfrm>
            <a:off x="4491024" y="4546234"/>
            <a:ext cx="372058" cy="169267"/>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VM3</a:t>
            </a:r>
            <a:endParaRPr lang="en-US" sz="500" b="1" dirty="0">
              <a:solidFill>
                <a:srgbClr val="FFFFFF"/>
              </a:solidFill>
            </a:endParaRPr>
          </a:p>
        </p:txBody>
      </p:sp>
      <p:sp>
        <p:nvSpPr>
          <p:cNvPr id="187" name="TextBox 186"/>
          <p:cNvSpPr txBox="1"/>
          <p:nvPr/>
        </p:nvSpPr>
        <p:spPr>
          <a:xfrm>
            <a:off x="4075705" y="4723952"/>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cxnSp>
        <p:nvCxnSpPr>
          <p:cNvPr id="197" name="Straight Connector 196"/>
          <p:cNvCxnSpPr>
            <a:stCxn id="76" idx="0"/>
            <a:endCxn id="9" idx="2"/>
          </p:cNvCxnSpPr>
          <p:nvPr/>
        </p:nvCxnSpPr>
        <p:spPr>
          <a:xfrm flipH="1" flipV="1">
            <a:off x="2825173" y="2545354"/>
            <a:ext cx="2938501" cy="104612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2907359" y="2592157"/>
            <a:ext cx="4342224" cy="974426"/>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893650" y="4549799"/>
            <a:ext cx="372058" cy="169267"/>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VM4</a:t>
            </a:r>
            <a:endParaRPr lang="en-US" sz="500" b="1" dirty="0">
              <a:solidFill>
                <a:srgbClr val="FFFFFF"/>
              </a:solidFill>
            </a:endParaRPr>
          </a:p>
        </p:txBody>
      </p:sp>
      <p:cxnSp>
        <p:nvCxnSpPr>
          <p:cNvPr id="204" name="Straight Connector 203"/>
          <p:cNvCxnSpPr/>
          <p:nvPr/>
        </p:nvCxnSpPr>
        <p:spPr>
          <a:xfrm>
            <a:off x="1750344" y="3288894"/>
            <a:ext cx="1" cy="425198"/>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flipV="1">
            <a:off x="1623484" y="3337983"/>
            <a:ext cx="1572683" cy="27517"/>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3014242" y="3344333"/>
            <a:ext cx="2008" cy="280488"/>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pic>
        <p:nvPicPr>
          <p:cNvPr id="202" name="Picture 201" descr="vCenter .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698227" y="951486"/>
            <a:ext cx="521892" cy="521892"/>
          </a:xfrm>
          <a:prstGeom prst="rect">
            <a:avLst/>
          </a:prstGeom>
        </p:spPr>
      </p:pic>
      <p:pic>
        <p:nvPicPr>
          <p:cNvPr id="203" name="Picture 6" descr="C:\Users\andrewg\Desktop\openstack-cloud-software-vertical-large.png"/>
          <p:cNvPicPr>
            <a:picLocks noChangeAspect="1" noChangeArrowheads="1"/>
          </p:cNvPicPr>
          <p:nvPr/>
        </p:nvPicPr>
        <p:blipFill rotWithShape="1">
          <a:blip r:embed="rId5" cstate="email">
            <a:extLst>
              <a:ext uri="{28A0092B-C50C-407E-A947-70E740481C1C}">
                <a14:useLocalDpi xmlns:a14="http://schemas.microsoft.com/office/drawing/2010/main"/>
              </a:ext>
            </a:extLst>
          </a:blip>
          <a:stretch/>
        </p:blipFill>
        <p:spPr bwMode="auto">
          <a:xfrm>
            <a:off x="384552" y="961595"/>
            <a:ext cx="902388" cy="67841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20" name="Straight Arrow Connector 219"/>
          <p:cNvCxnSpPr/>
          <p:nvPr/>
        </p:nvCxnSpPr>
        <p:spPr bwMode="auto">
          <a:xfrm flipV="1">
            <a:off x="1274001" y="1969149"/>
            <a:ext cx="2481634" cy="205467"/>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cxnSp>
        <p:nvCxnSpPr>
          <p:cNvPr id="221" name="Straight Arrow Connector 220"/>
          <p:cNvCxnSpPr/>
          <p:nvPr/>
        </p:nvCxnSpPr>
        <p:spPr bwMode="auto">
          <a:xfrm flipH="1" flipV="1">
            <a:off x="4973498" y="2042985"/>
            <a:ext cx="2403085" cy="314556"/>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pic>
        <p:nvPicPr>
          <p:cNvPr id="21" name="Picture 20"/>
          <p:cNvPicPr>
            <a:picLocks noChangeAspect="1"/>
          </p:cNvPicPr>
          <p:nvPr/>
        </p:nvPicPr>
        <p:blipFill>
          <a:blip r:embed="rId6"/>
          <a:stretch>
            <a:fillRect/>
          </a:stretch>
        </p:blipFill>
        <p:spPr>
          <a:xfrm>
            <a:off x="3896784" y="1841499"/>
            <a:ext cx="1117600" cy="444500"/>
          </a:xfrm>
          <a:prstGeom prst="rect">
            <a:avLst/>
          </a:prstGeom>
        </p:spPr>
      </p:pic>
      <p:sp>
        <p:nvSpPr>
          <p:cNvPr id="222" name="Rounded Rectangle 221"/>
          <p:cNvSpPr/>
          <p:nvPr/>
        </p:nvSpPr>
        <p:spPr>
          <a:xfrm>
            <a:off x="3721100" y="814916"/>
            <a:ext cx="1515444" cy="1359700"/>
          </a:xfrm>
          <a:prstGeom prst="roundRect">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23" name="Straight Connector 222"/>
          <p:cNvCxnSpPr/>
          <p:nvPr/>
        </p:nvCxnSpPr>
        <p:spPr>
          <a:xfrm flipH="1">
            <a:off x="4254500" y="880535"/>
            <a:ext cx="6234" cy="68580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4688985" y="1059620"/>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4682635" y="1351711"/>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22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61682" y="980893"/>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61682" y="1272984"/>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36414" y="1001228"/>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36414" y="1293319"/>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0" name="Straight Connector 229"/>
          <p:cNvCxnSpPr/>
          <p:nvPr/>
        </p:nvCxnSpPr>
        <p:spPr>
          <a:xfrm flipV="1">
            <a:off x="4085859" y="1040570"/>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4085859" y="1332661"/>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4034251" y="1557868"/>
            <a:ext cx="1119832" cy="205184"/>
          </a:xfrm>
          <a:prstGeom prst="rect">
            <a:avLst/>
          </a:prstGeom>
          <a:noFill/>
        </p:spPr>
        <p:txBody>
          <a:bodyPr wrap="square" rtlCol="0">
            <a:spAutoFit/>
          </a:bodyPr>
          <a:lstStyle/>
          <a:p>
            <a:pPr>
              <a:lnSpc>
                <a:spcPct val="90000"/>
              </a:lnSpc>
              <a:spcBef>
                <a:spcPts val="600"/>
              </a:spcBef>
            </a:pPr>
            <a:r>
              <a:rPr lang="en-US" sz="800" dirty="0" smtClean="0"/>
              <a:t>TenantA View</a:t>
            </a:r>
          </a:p>
        </p:txBody>
      </p:sp>
      <p:cxnSp>
        <p:nvCxnSpPr>
          <p:cNvPr id="233" name="Straight Connector 232"/>
          <p:cNvCxnSpPr/>
          <p:nvPr/>
        </p:nvCxnSpPr>
        <p:spPr>
          <a:xfrm flipH="1">
            <a:off x="4660900" y="886752"/>
            <a:ext cx="8574" cy="67958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4546599" y="1210735"/>
            <a:ext cx="127001" cy="2961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216400" y="1223435"/>
            <a:ext cx="165599" cy="417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236" name="Picture 13"/>
          <p:cNvPicPr>
            <a:picLocks noChangeAspect="1" noChangeArrowheads="1"/>
          </p:cNvPicPr>
          <p:nvPr/>
        </p:nvPicPr>
        <p:blipFill rotWithShape="1">
          <a:blip r:embed="rId8" cstate="email">
            <a:alphaModFix amt="50000"/>
            <a:extLst>
              <a:ext uri="{28A0092B-C50C-407E-A947-70E740481C1C}">
                <a14:useLocalDpi xmlns:a14="http://schemas.microsoft.com/office/drawing/2010/main"/>
              </a:ext>
            </a:extLst>
          </a:blip>
          <a:srcRect/>
          <a:stretch/>
        </p:blipFill>
        <p:spPr bwMode="auto">
          <a:xfrm>
            <a:off x="4347633" y="1147235"/>
            <a:ext cx="245536" cy="270503"/>
          </a:xfrm>
          <a:prstGeom prst="rect">
            <a:avLst/>
          </a:prstGeom>
          <a:noFill/>
          <a:ln w="9525">
            <a:solidFill>
              <a:srgbClr val="0000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7" name="Rectangle 236"/>
          <p:cNvSpPr/>
          <p:nvPr/>
        </p:nvSpPr>
        <p:spPr>
          <a:xfrm rot="10800000" flipH="1">
            <a:off x="1598393" y="2731642"/>
            <a:ext cx="4906124" cy="98341"/>
          </a:xfrm>
          <a:prstGeom prst="rect">
            <a:avLst/>
          </a:prstGeom>
          <a:solidFill>
            <a:srgbClr val="0000FF"/>
          </a:solidFill>
          <a:ln>
            <a:solidFill>
              <a:srgbClr val="0000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600" dirty="0">
              <a:solidFill>
                <a:prstClr val="white"/>
              </a:solidFill>
              <a:latin typeface="Calibri"/>
            </a:endParaRPr>
          </a:p>
        </p:txBody>
      </p:sp>
      <p:cxnSp>
        <p:nvCxnSpPr>
          <p:cNvPr id="238" name="Straight Connector 237"/>
          <p:cNvCxnSpPr/>
          <p:nvPr/>
        </p:nvCxnSpPr>
        <p:spPr>
          <a:xfrm flipH="1" flipV="1">
            <a:off x="6043084" y="2747433"/>
            <a:ext cx="7217" cy="960587"/>
          </a:xfrm>
          <a:prstGeom prst="line">
            <a:avLst/>
          </a:prstGeom>
          <a:solidFill>
            <a:srgbClr val="F37C20"/>
          </a:solidFill>
          <a:ln w="63500">
            <a:solidFill>
              <a:srgbClr val="0000FF">
                <a:alpha val="50000"/>
              </a:srgbClr>
            </a:solidFill>
            <a:headEnd type="ova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V="1">
            <a:off x="3268012" y="2719916"/>
            <a:ext cx="2239" cy="947887"/>
          </a:xfrm>
          <a:prstGeom prst="line">
            <a:avLst/>
          </a:prstGeom>
          <a:solidFill>
            <a:srgbClr val="F37C20"/>
          </a:solidFill>
          <a:ln w="63500">
            <a:solidFill>
              <a:srgbClr val="0000FF">
                <a:alpha val="50000"/>
              </a:srgbClr>
            </a:solidFill>
            <a:headEnd type="ova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H="1" flipV="1">
            <a:off x="2015067" y="2766483"/>
            <a:ext cx="15896" cy="930300"/>
          </a:xfrm>
          <a:prstGeom prst="line">
            <a:avLst/>
          </a:prstGeom>
          <a:solidFill>
            <a:srgbClr val="F37C20"/>
          </a:solidFill>
          <a:ln w="63500">
            <a:solidFill>
              <a:srgbClr val="0000FF">
                <a:alpha val="50000"/>
              </a:srgbClr>
            </a:solidFill>
            <a:headEnd type="ova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H="1" flipV="1">
            <a:off x="4290484" y="2741083"/>
            <a:ext cx="7217" cy="960587"/>
          </a:xfrm>
          <a:prstGeom prst="line">
            <a:avLst/>
          </a:prstGeom>
          <a:solidFill>
            <a:srgbClr val="F37C20"/>
          </a:solidFill>
          <a:ln w="63500">
            <a:solidFill>
              <a:srgbClr val="0000FF">
                <a:alpha val="50000"/>
              </a:srgbClr>
            </a:solidFill>
            <a:headEnd type="oval"/>
          </a:ln>
        </p:spPr>
        <p:style>
          <a:lnRef idx="2">
            <a:schemeClr val="accent1"/>
          </a:lnRef>
          <a:fillRef idx="0">
            <a:schemeClr val="accent1"/>
          </a:fillRef>
          <a:effectRef idx="1">
            <a:schemeClr val="accent1"/>
          </a:effectRef>
          <a:fontRef idx="minor">
            <a:schemeClr val="tx1"/>
          </a:fontRef>
        </p:style>
      </p:cxnSp>
      <p:sp>
        <p:nvSpPr>
          <p:cNvPr id="242" name="Rounded Rectangle 241"/>
          <p:cNvSpPr/>
          <p:nvPr/>
        </p:nvSpPr>
        <p:spPr>
          <a:xfrm>
            <a:off x="173188" y="1704749"/>
            <a:ext cx="1005416" cy="897112"/>
          </a:xfrm>
          <a:prstGeom prst="roundRect">
            <a:avLst/>
          </a:prstGeom>
          <a:solidFill>
            <a:srgbClr val="FF6600">
              <a:alpha val="18000"/>
            </a:srgbClr>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44" name="Straight Connector 243"/>
          <p:cNvCxnSpPr/>
          <p:nvPr/>
        </p:nvCxnSpPr>
        <p:spPr>
          <a:xfrm flipH="1">
            <a:off x="706588" y="1742850"/>
            <a:ext cx="6234" cy="68580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24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3770" y="1843208"/>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3770" y="2135299"/>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1" name="Straight Connector 250"/>
          <p:cNvCxnSpPr/>
          <p:nvPr/>
        </p:nvCxnSpPr>
        <p:spPr>
          <a:xfrm flipV="1">
            <a:off x="537947" y="1902885"/>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537947" y="2194976"/>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183771" y="2388433"/>
            <a:ext cx="1047750" cy="205184"/>
          </a:xfrm>
          <a:prstGeom prst="rect">
            <a:avLst/>
          </a:prstGeom>
          <a:noFill/>
        </p:spPr>
        <p:txBody>
          <a:bodyPr wrap="square" rtlCol="0">
            <a:spAutoFit/>
          </a:bodyPr>
          <a:lstStyle/>
          <a:p>
            <a:pPr>
              <a:lnSpc>
                <a:spcPct val="90000"/>
              </a:lnSpc>
              <a:spcBef>
                <a:spcPts val="600"/>
              </a:spcBef>
            </a:pPr>
            <a:r>
              <a:rPr lang="en-US" sz="800" dirty="0" err="1" smtClean="0"/>
              <a:t>ProjectA</a:t>
            </a:r>
            <a:r>
              <a:rPr lang="en-US" sz="800" dirty="0" smtClean="0"/>
              <a:t> View</a:t>
            </a:r>
          </a:p>
        </p:txBody>
      </p:sp>
      <p:sp>
        <p:nvSpPr>
          <p:cNvPr id="273" name="Rounded Rectangle 272"/>
          <p:cNvSpPr/>
          <p:nvPr/>
        </p:nvSpPr>
        <p:spPr>
          <a:xfrm>
            <a:off x="7471980" y="1815775"/>
            <a:ext cx="943945" cy="897113"/>
          </a:xfrm>
          <a:prstGeom prst="roundRect">
            <a:avLst/>
          </a:prstGeom>
          <a:solidFill>
            <a:schemeClr val="accent4">
              <a:lumMod val="40000"/>
              <a:lumOff val="60000"/>
              <a:alpha val="20000"/>
            </a:schemeClr>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75" name="Straight Connector 274"/>
          <p:cNvCxnSpPr/>
          <p:nvPr/>
        </p:nvCxnSpPr>
        <p:spPr>
          <a:xfrm flipV="1">
            <a:off x="7868367" y="2032963"/>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7830267" y="2325054"/>
            <a:ext cx="149475"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27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15796" y="1974571"/>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0"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15796" y="2266662"/>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3" name="TextBox 282"/>
          <p:cNvSpPr txBox="1"/>
          <p:nvPr/>
        </p:nvSpPr>
        <p:spPr>
          <a:xfrm>
            <a:off x="7450815" y="2488878"/>
            <a:ext cx="1068917" cy="205184"/>
          </a:xfrm>
          <a:prstGeom prst="rect">
            <a:avLst/>
          </a:prstGeom>
          <a:noFill/>
        </p:spPr>
        <p:txBody>
          <a:bodyPr wrap="square" rtlCol="0">
            <a:spAutoFit/>
          </a:bodyPr>
          <a:lstStyle/>
          <a:p>
            <a:pPr>
              <a:lnSpc>
                <a:spcPct val="90000"/>
              </a:lnSpc>
              <a:spcBef>
                <a:spcPts val="600"/>
              </a:spcBef>
            </a:pPr>
            <a:r>
              <a:rPr lang="en-US" sz="800" dirty="0" smtClean="0"/>
              <a:t>TenantA View</a:t>
            </a:r>
          </a:p>
        </p:txBody>
      </p:sp>
      <p:cxnSp>
        <p:nvCxnSpPr>
          <p:cNvPr id="284" name="Straight Connector 283"/>
          <p:cNvCxnSpPr/>
          <p:nvPr/>
        </p:nvCxnSpPr>
        <p:spPr>
          <a:xfrm flipH="1">
            <a:off x="7840282" y="1860095"/>
            <a:ext cx="8574" cy="67958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4618211" y="3971513"/>
            <a:ext cx="332812" cy="138499"/>
          </a:xfrm>
          <a:prstGeom prst="rect">
            <a:avLst/>
          </a:prstGeom>
          <a:solidFill>
            <a:schemeClr val="accent4">
              <a:lumMod val="40000"/>
              <a:lumOff val="60000"/>
            </a:schemeClr>
          </a:solidFill>
        </p:spPr>
        <p:txBody>
          <a:bodyPr wrap="square" rtlCol="0">
            <a:spAutoFit/>
          </a:bodyPr>
          <a:lstStyle/>
          <a:p>
            <a:r>
              <a:rPr lang="en-US" sz="300" b="1" dirty="0" smtClean="0"/>
              <a:t>VLAN</a:t>
            </a:r>
            <a:endParaRPr lang="en-US" sz="300" b="1" dirty="0"/>
          </a:p>
        </p:txBody>
      </p:sp>
      <p:cxnSp>
        <p:nvCxnSpPr>
          <p:cNvPr id="289" name="Straight Connector 288"/>
          <p:cNvCxnSpPr/>
          <p:nvPr/>
        </p:nvCxnSpPr>
        <p:spPr>
          <a:xfrm>
            <a:off x="4511913" y="3864837"/>
            <a:ext cx="187087" cy="622496"/>
          </a:xfrm>
          <a:prstGeom prst="line">
            <a:avLst/>
          </a:prstGeom>
          <a:ln w="28575">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5945361" y="3912246"/>
            <a:ext cx="332812" cy="138499"/>
          </a:xfrm>
          <a:prstGeom prst="rect">
            <a:avLst/>
          </a:prstGeom>
          <a:solidFill>
            <a:schemeClr val="accent4">
              <a:lumMod val="40000"/>
              <a:lumOff val="60000"/>
            </a:schemeClr>
          </a:solidFill>
        </p:spPr>
        <p:txBody>
          <a:bodyPr wrap="square" rtlCol="0">
            <a:spAutoFit/>
          </a:bodyPr>
          <a:lstStyle/>
          <a:p>
            <a:r>
              <a:rPr lang="en-US" sz="300" b="1" dirty="0" smtClean="0"/>
              <a:t>VLAN</a:t>
            </a:r>
            <a:endParaRPr lang="en-US" sz="300" b="1" dirty="0"/>
          </a:p>
        </p:txBody>
      </p:sp>
      <p:cxnSp>
        <p:nvCxnSpPr>
          <p:cNvPr id="291" name="Straight Connector 290"/>
          <p:cNvCxnSpPr/>
          <p:nvPr/>
        </p:nvCxnSpPr>
        <p:spPr>
          <a:xfrm>
            <a:off x="5839063" y="3805570"/>
            <a:ext cx="246354" cy="681763"/>
          </a:xfrm>
          <a:prstGeom prst="line">
            <a:avLst/>
          </a:prstGeom>
          <a:ln w="28575">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a:off x="2766484" y="3866952"/>
            <a:ext cx="191796" cy="656364"/>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7" name="TextBox 296"/>
          <p:cNvSpPr txBox="1"/>
          <p:nvPr/>
        </p:nvSpPr>
        <p:spPr>
          <a:xfrm>
            <a:off x="2495195" y="3965163"/>
            <a:ext cx="332812" cy="138499"/>
          </a:xfrm>
          <a:prstGeom prst="rect">
            <a:avLst/>
          </a:prstGeom>
          <a:solidFill>
            <a:srgbClr val="FF6600">
              <a:alpha val="26000"/>
            </a:srgbClr>
          </a:solidFill>
        </p:spPr>
        <p:txBody>
          <a:bodyPr wrap="square" rtlCol="0">
            <a:spAutoFit/>
          </a:bodyPr>
          <a:lstStyle/>
          <a:p>
            <a:r>
              <a:rPr lang="en-US" sz="300" b="1" dirty="0" smtClean="0"/>
              <a:t>VLAN</a:t>
            </a:r>
            <a:endParaRPr lang="en-US" sz="300" b="1" dirty="0"/>
          </a:p>
        </p:txBody>
      </p:sp>
      <p:cxnSp>
        <p:nvCxnSpPr>
          <p:cNvPr id="298" name="Straight Connector 297"/>
          <p:cNvCxnSpPr/>
          <p:nvPr/>
        </p:nvCxnSpPr>
        <p:spPr>
          <a:xfrm flipH="1">
            <a:off x="1468967" y="3850018"/>
            <a:ext cx="191796" cy="656364"/>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1197678" y="3948229"/>
            <a:ext cx="332812" cy="138499"/>
          </a:xfrm>
          <a:prstGeom prst="rect">
            <a:avLst/>
          </a:prstGeom>
          <a:solidFill>
            <a:srgbClr val="FF6600">
              <a:alpha val="26000"/>
            </a:srgbClr>
          </a:solidFill>
        </p:spPr>
        <p:txBody>
          <a:bodyPr wrap="square" rtlCol="0">
            <a:spAutoFit/>
          </a:bodyPr>
          <a:lstStyle/>
          <a:p>
            <a:r>
              <a:rPr lang="en-US" sz="300" b="1" dirty="0" smtClean="0"/>
              <a:t>VLAN</a:t>
            </a:r>
            <a:endParaRPr lang="en-US" sz="300" b="1" dirty="0"/>
          </a:p>
        </p:txBody>
      </p:sp>
      <p:sp>
        <p:nvSpPr>
          <p:cNvPr id="36" name="Rectangular Callout 35"/>
          <p:cNvSpPr/>
          <p:nvPr/>
        </p:nvSpPr>
        <p:spPr>
          <a:xfrm>
            <a:off x="6175040" y="1137566"/>
            <a:ext cx="825499" cy="613834"/>
          </a:xfrm>
          <a:prstGeom prst="wedgeRectCallout">
            <a:avLst>
              <a:gd name="adj1" fmla="val -254571"/>
              <a:gd name="adj2" fmla="val -2543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Router is created using VTS API/GUI</a:t>
            </a:r>
          </a:p>
        </p:txBody>
      </p:sp>
      <p:sp>
        <p:nvSpPr>
          <p:cNvPr id="169" name="TextBox 168"/>
          <p:cNvSpPr txBox="1"/>
          <p:nvPr/>
        </p:nvSpPr>
        <p:spPr>
          <a:xfrm>
            <a:off x="1986620" y="3145588"/>
            <a:ext cx="582211" cy="230832"/>
          </a:xfrm>
          <a:prstGeom prst="rect">
            <a:avLst/>
          </a:prstGeom>
          <a:noFill/>
        </p:spPr>
        <p:txBody>
          <a:bodyPr wrap="none" rtlCol="0">
            <a:spAutoFit/>
          </a:bodyPr>
          <a:lstStyle/>
          <a:p>
            <a:pPr>
              <a:lnSpc>
                <a:spcPct val="90000"/>
              </a:lnSpc>
              <a:spcBef>
                <a:spcPts val="600"/>
              </a:spcBef>
            </a:pPr>
            <a:r>
              <a:rPr lang="en-US" sz="1000" b="1" dirty="0" smtClean="0"/>
              <a:t>L2 VNI</a:t>
            </a:r>
          </a:p>
        </p:txBody>
      </p:sp>
      <p:sp>
        <p:nvSpPr>
          <p:cNvPr id="170" name="TextBox 169"/>
          <p:cNvSpPr txBox="1"/>
          <p:nvPr/>
        </p:nvSpPr>
        <p:spPr>
          <a:xfrm>
            <a:off x="4821299" y="3142959"/>
            <a:ext cx="582211" cy="230832"/>
          </a:xfrm>
          <a:prstGeom prst="rect">
            <a:avLst/>
          </a:prstGeom>
          <a:noFill/>
        </p:spPr>
        <p:txBody>
          <a:bodyPr wrap="none" rtlCol="0">
            <a:spAutoFit/>
          </a:bodyPr>
          <a:lstStyle/>
          <a:p>
            <a:pPr>
              <a:lnSpc>
                <a:spcPct val="90000"/>
              </a:lnSpc>
              <a:spcBef>
                <a:spcPts val="600"/>
              </a:spcBef>
            </a:pPr>
            <a:r>
              <a:rPr lang="en-US" sz="1000" b="1" smtClean="0"/>
              <a:t>L2 VNI</a:t>
            </a:r>
            <a:endParaRPr lang="en-US" sz="1000" b="1" dirty="0" smtClean="0"/>
          </a:p>
        </p:txBody>
      </p:sp>
      <p:sp>
        <p:nvSpPr>
          <p:cNvPr id="171" name="TextBox 170"/>
          <p:cNvSpPr txBox="1"/>
          <p:nvPr/>
        </p:nvSpPr>
        <p:spPr>
          <a:xfrm>
            <a:off x="3438975" y="2579186"/>
            <a:ext cx="582211" cy="230832"/>
          </a:xfrm>
          <a:prstGeom prst="rect">
            <a:avLst/>
          </a:prstGeom>
          <a:noFill/>
        </p:spPr>
        <p:txBody>
          <a:bodyPr wrap="none" rtlCol="0">
            <a:spAutoFit/>
          </a:bodyPr>
          <a:lstStyle/>
          <a:p>
            <a:pPr>
              <a:lnSpc>
                <a:spcPct val="90000"/>
              </a:lnSpc>
              <a:spcBef>
                <a:spcPts val="600"/>
              </a:spcBef>
            </a:pPr>
            <a:r>
              <a:rPr lang="en-US" sz="1000" b="1" dirty="0" smtClean="0"/>
              <a:t>L3 VNI</a:t>
            </a:r>
          </a:p>
        </p:txBody>
      </p:sp>
    </p:spTree>
    <p:extLst>
      <p:ext uri="{BB962C8B-B14F-4D97-AF65-F5344CB8AC3E}">
        <p14:creationId xmlns:p14="http://schemas.microsoft.com/office/powerpoint/2010/main" val="3419953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p:cTn id="7" dur="1000" fill="hold"/>
                                        <p:tgtEl>
                                          <p:spTgt spid="236"/>
                                        </p:tgtEl>
                                        <p:attrNameLst>
                                          <p:attrName>ppt_w</p:attrName>
                                        </p:attrNameLst>
                                      </p:cBhvr>
                                      <p:tavLst>
                                        <p:tav tm="0">
                                          <p:val>
                                            <p:strVal val="#ppt_w*0.70"/>
                                          </p:val>
                                        </p:tav>
                                        <p:tav tm="100000">
                                          <p:val>
                                            <p:strVal val="#ppt_w"/>
                                          </p:val>
                                        </p:tav>
                                      </p:tavLst>
                                    </p:anim>
                                    <p:anim calcmode="lin" valueType="num">
                                      <p:cBhvr>
                                        <p:cTn id="8" dur="1000" fill="hold"/>
                                        <p:tgtEl>
                                          <p:spTgt spid="236"/>
                                        </p:tgtEl>
                                        <p:attrNameLst>
                                          <p:attrName>ppt_h</p:attrName>
                                        </p:attrNameLst>
                                      </p:cBhvr>
                                      <p:tavLst>
                                        <p:tav tm="0">
                                          <p:val>
                                            <p:strVal val="#ppt_h"/>
                                          </p:val>
                                        </p:tav>
                                        <p:tav tm="100000">
                                          <p:val>
                                            <p:strVal val="#ppt_h"/>
                                          </p:val>
                                        </p:tav>
                                      </p:tavLst>
                                    </p:anim>
                                    <p:animEffect transition="in" filter="fade">
                                      <p:cBhvr>
                                        <p:cTn id="9" dur="1000"/>
                                        <p:tgtEl>
                                          <p:spTgt spid="23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strVal val="#ppt_w*0.70"/>
                                          </p:val>
                                        </p:tav>
                                        <p:tav tm="100000">
                                          <p:val>
                                            <p:strVal val="#ppt_w"/>
                                          </p:val>
                                        </p:tav>
                                      </p:tavLst>
                                    </p:anim>
                                    <p:anim calcmode="lin" valueType="num">
                                      <p:cBhvr>
                                        <p:cTn id="13" dur="1000" fill="hold"/>
                                        <p:tgtEl>
                                          <p:spTgt spid="36"/>
                                        </p:tgtEl>
                                        <p:attrNameLst>
                                          <p:attrName>ppt_h</p:attrName>
                                        </p:attrNameLst>
                                      </p:cBhvr>
                                      <p:tavLst>
                                        <p:tav tm="0">
                                          <p:val>
                                            <p:strVal val="#ppt_h"/>
                                          </p:val>
                                        </p:tav>
                                        <p:tav tm="100000">
                                          <p:val>
                                            <p:strVal val="#ppt_h"/>
                                          </p:val>
                                        </p:tav>
                                      </p:tavLst>
                                    </p:anim>
                                    <p:animEffect transition="in" filter="fade">
                                      <p:cBhvr>
                                        <p:cTn id="14" dur="1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35"/>
                                        </p:tgtEl>
                                        <p:attrNameLst>
                                          <p:attrName>style.visibility</p:attrName>
                                        </p:attrNameLst>
                                      </p:cBhvr>
                                      <p:to>
                                        <p:strVal val="visible"/>
                                      </p:to>
                                    </p:set>
                                    <p:anim calcmode="lin" valueType="num">
                                      <p:cBhvr>
                                        <p:cTn id="19" dur="1000" fill="hold"/>
                                        <p:tgtEl>
                                          <p:spTgt spid="235"/>
                                        </p:tgtEl>
                                        <p:attrNameLst>
                                          <p:attrName>ppt_w</p:attrName>
                                        </p:attrNameLst>
                                      </p:cBhvr>
                                      <p:tavLst>
                                        <p:tav tm="0">
                                          <p:val>
                                            <p:strVal val="#ppt_w*0.70"/>
                                          </p:val>
                                        </p:tav>
                                        <p:tav tm="100000">
                                          <p:val>
                                            <p:strVal val="#ppt_w"/>
                                          </p:val>
                                        </p:tav>
                                      </p:tavLst>
                                    </p:anim>
                                    <p:anim calcmode="lin" valueType="num">
                                      <p:cBhvr>
                                        <p:cTn id="20" dur="1000" fill="hold"/>
                                        <p:tgtEl>
                                          <p:spTgt spid="235"/>
                                        </p:tgtEl>
                                        <p:attrNameLst>
                                          <p:attrName>ppt_h</p:attrName>
                                        </p:attrNameLst>
                                      </p:cBhvr>
                                      <p:tavLst>
                                        <p:tav tm="0">
                                          <p:val>
                                            <p:strVal val="#ppt_h"/>
                                          </p:val>
                                        </p:tav>
                                        <p:tav tm="100000">
                                          <p:val>
                                            <p:strVal val="#ppt_h"/>
                                          </p:val>
                                        </p:tav>
                                      </p:tavLst>
                                    </p:anim>
                                    <p:animEffect transition="in" filter="fade">
                                      <p:cBhvr>
                                        <p:cTn id="21" dur="1000"/>
                                        <p:tgtEl>
                                          <p:spTgt spid="23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7"/>
                                        </p:tgtEl>
                                        <p:attrNameLst>
                                          <p:attrName>style.visibility</p:attrName>
                                        </p:attrNameLst>
                                      </p:cBhvr>
                                      <p:to>
                                        <p:strVal val="visible"/>
                                      </p:to>
                                    </p:set>
                                    <p:anim calcmode="lin" valueType="num">
                                      <p:cBhvr>
                                        <p:cTn id="24" dur="1000" fill="hold"/>
                                        <p:tgtEl>
                                          <p:spTgt spid="237"/>
                                        </p:tgtEl>
                                        <p:attrNameLst>
                                          <p:attrName>ppt_w</p:attrName>
                                        </p:attrNameLst>
                                      </p:cBhvr>
                                      <p:tavLst>
                                        <p:tav tm="0">
                                          <p:val>
                                            <p:strVal val="#ppt_w*0.70"/>
                                          </p:val>
                                        </p:tav>
                                        <p:tav tm="100000">
                                          <p:val>
                                            <p:strVal val="#ppt_w"/>
                                          </p:val>
                                        </p:tav>
                                      </p:tavLst>
                                    </p:anim>
                                    <p:anim calcmode="lin" valueType="num">
                                      <p:cBhvr>
                                        <p:cTn id="25" dur="1000" fill="hold"/>
                                        <p:tgtEl>
                                          <p:spTgt spid="237"/>
                                        </p:tgtEl>
                                        <p:attrNameLst>
                                          <p:attrName>ppt_h</p:attrName>
                                        </p:attrNameLst>
                                      </p:cBhvr>
                                      <p:tavLst>
                                        <p:tav tm="0">
                                          <p:val>
                                            <p:strVal val="#ppt_h"/>
                                          </p:val>
                                        </p:tav>
                                        <p:tav tm="100000">
                                          <p:val>
                                            <p:strVal val="#ppt_h"/>
                                          </p:val>
                                        </p:tav>
                                      </p:tavLst>
                                    </p:anim>
                                    <p:animEffect transition="in" filter="fade">
                                      <p:cBhvr>
                                        <p:cTn id="26" dur="1000"/>
                                        <p:tgtEl>
                                          <p:spTgt spid="237"/>
                                        </p:tgtEl>
                                      </p:cBhvr>
                                    </p:animEffect>
                                  </p:childTnLst>
                                </p:cTn>
                              </p:par>
                              <p:par>
                                <p:cTn id="27" presetID="55" presetClass="entr" presetSubtype="0" fill="hold" nodeType="withEffect">
                                  <p:stCondLst>
                                    <p:cond delay="0"/>
                                  </p:stCondLst>
                                  <p:childTnLst>
                                    <p:set>
                                      <p:cBhvr>
                                        <p:cTn id="28" dur="1" fill="hold">
                                          <p:stCondLst>
                                            <p:cond delay="0"/>
                                          </p:stCondLst>
                                        </p:cTn>
                                        <p:tgtEl>
                                          <p:spTgt spid="239"/>
                                        </p:tgtEl>
                                        <p:attrNameLst>
                                          <p:attrName>style.visibility</p:attrName>
                                        </p:attrNameLst>
                                      </p:cBhvr>
                                      <p:to>
                                        <p:strVal val="visible"/>
                                      </p:to>
                                    </p:set>
                                    <p:anim calcmode="lin" valueType="num">
                                      <p:cBhvr>
                                        <p:cTn id="29" dur="1000" fill="hold"/>
                                        <p:tgtEl>
                                          <p:spTgt spid="239"/>
                                        </p:tgtEl>
                                        <p:attrNameLst>
                                          <p:attrName>ppt_w</p:attrName>
                                        </p:attrNameLst>
                                      </p:cBhvr>
                                      <p:tavLst>
                                        <p:tav tm="0">
                                          <p:val>
                                            <p:strVal val="#ppt_w*0.70"/>
                                          </p:val>
                                        </p:tav>
                                        <p:tav tm="100000">
                                          <p:val>
                                            <p:strVal val="#ppt_w"/>
                                          </p:val>
                                        </p:tav>
                                      </p:tavLst>
                                    </p:anim>
                                    <p:anim calcmode="lin" valueType="num">
                                      <p:cBhvr>
                                        <p:cTn id="30" dur="1000" fill="hold"/>
                                        <p:tgtEl>
                                          <p:spTgt spid="239"/>
                                        </p:tgtEl>
                                        <p:attrNameLst>
                                          <p:attrName>ppt_h</p:attrName>
                                        </p:attrNameLst>
                                      </p:cBhvr>
                                      <p:tavLst>
                                        <p:tav tm="0">
                                          <p:val>
                                            <p:strVal val="#ppt_h"/>
                                          </p:val>
                                        </p:tav>
                                        <p:tav tm="100000">
                                          <p:val>
                                            <p:strVal val="#ppt_h"/>
                                          </p:val>
                                        </p:tav>
                                      </p:tavLst>
                                    </p:anim>
                                    <p:animEffect transition="in" filter="fade">
                                      <p:cBhvr>
                                        <p:cTn id="31" dur="1000"/>
                                        <p:tgtEl>
                                          <p:spTgt spid="239"/>
                                        </p:tgtEl>
                                      </p:cBhvr>
                                    </p:animEffect>
                                  </p:childTnLst>
                                </p:cTn>
                              </p:par>
                              <p:par>
                                <p:cTn id="32" presetID="55" presetClass="entr" presetSubtype="0" fill="hold" nodeType="withEffect">
                                  <p:stCondLst>
                                    <p:cond delay="0"/>
                                  </p:stCondLst>
                                  <p:childTnLst>
                                    <p:set>
                                      <p:cBhvr>
                                        <p:cTn id="33" dur="1" fill="hold">
                                          <p:stCondLst>
                                            <p:cond delay="0"/>
                                          </p:stCondLst>
                                        </p:cTn>
                                        <p:tgtEl>
                                          <p:spTgt spid="240"/>
                                        </p:tgtEl>
                                        <p:attrNameLst>
                                          <p:attrName>style.visibility</p:attrName>
                                        </p:attrNameLst>
                                      </p:cBhvr>
                                      <p:to>
                                        <p:strVal val="visible"/>
                                      </p:to>
                                    </p:set>
                                    <p:anim calcmode="lin" valueType="num">
                                      <p:cBhvr>
                                        <p:cTn id="34" dur="1000" fill="hold"/>
                                        <p:tgtEl>
                                          <p:spTgt spid="240"/>
                                        </p:tgtEl>
                                        <p:attrNameLst>
                                          <p:attrName>ppt_w</p:attrName>
                                        </p:attrNameLst>
                                      </p:cBhvr>
                                      <p:tavLst>
                                        <p:tav tm="0">
                                          <p:val>
                                            <p:strVal val="#ppt_w*0.70"/>
                                          </p:val>
                                        </p:tav>
                                        <p:tav tm="100000">
                                          <p:val>
                                            <p:strVal val="#ppt_w"/>
                                          </p:val>
                                        </p:tav>
                                      </p:tavLst>
                                    </p:anim>
                                    <p:anim calcmode="lin" valueType="num">
                                      <p:cBhvr>
                                        <p:cTn id="35" dur="1000" fill="hold"/>
                                        <p:tgtEl>
                                          <p:spTgt spid="240"/>
                                        </p:tgtEl>
                                        <p:attrNameLst>
                                          <p:attrName>ppt_h</p:attrName>
                                        </p:attrNameLst>
                                      </p:cBhvr>
                                      <p:tavLst>
                                        <p:tav tm="0">
                                          <p:val>
                                            <p:strVal val="#ppt_h"/>
                                          </p:val>
                                        </p:tav>
                                        <p:tav tm="100000">
                                          <p:val>
                                            <p:strVal val="#ppt_h"/>
                                          </p:val>
                                        </p:tav>
                                      </p:tavLst>
                                    </p:anim>
                                    <p:animEffect transition="in" filter="fade">
                                      <p:cBhvr>
                                        <p:cTn id="36" dur="1000"/>
                                        <p:tgtEl>
                                          <p:spTgt spid="240"/>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234"/>
                                        </p:tgtEl>
                                        <p:attrNameLst>
                                          <p:attrName>style.visibility</p:attrName>
                                        </p:attrNameLst>
                                      </p:cBhvr>
                                      <p:to>
                                        <p:strVal val="visible"/>
                                      </p:to>
                                    </p:set>
                                    <p:anim calcmode="lin" valueType="num">
                                      <p:cBhvr>
                                        <p:cTn id="41" dur="1000" fill="hold"/>
                                        <p:tgtEl>
                                          <p:spTgt spid="234"/>
                                        </p:tgtEl>
                                        <p:attrNameLst>
                                          <p:attrName>ppt_w</p:attrName>
                                        </p:attrNameLst>
                                      </p:cBhvr>
                                      <p:tavLst>
                                        <p:tav tm="0">
                                          <p:val>
                                            <p:strVal val="#ppt_w*0.70"/>
                                          </p:val>
                                        </p:tav>
                                        <p:tav tm="100000">
                                          <p:val>
                                            <p:strVal val="#ppt_w"/>
                                          </p:val>
                                        </p:tav>
                                      </p:tavLst>
                                    </p:anim>
                                    <p:anim calcmode="lin" valueType="num">
                                      <p:cBhvr>
                                        <p:cTn id="42" dur="1000" fill="hold"/>
                                        <p:tgtEl>
                                          <p:spTgt spid="234"/>
                                        </p:tgtEl>
                                        <p:attrNameLst>
                                          <p:attrName>ppt_h</p:attrName>
                                        </p:attrNameLst>
                                      </p:cBhvr>
                                      <p:tavLst>
                                        <p:tav tm="0">
                                          <p:val>
                                            <p:strVal val="#ppt_h"/>
                                          </p:val>
                                        </p:tav>
                                        <p:tav tm="100000">
                                          <p:val>
                                            <p:strVal val="#ppt_h"/>
                                          </p:val>
                                        </p:tav>
                                      </p:tavLst>
                                    </p:anim>
                                    <p:animEffect transition="in" filter="fade">
                                      <p:cBhvr>
                                        <p:cTn id="43" dur="1000"/>
                                        <p:tgtEl>
                                          <p:spTgt spid="234"/>
                                        </p:tgtEl>
                                      </p:cBhvr>
                                    </p:animEffect>
                                  </p:childTnLst>
                                </p:cTn>
                              </p:par>
                              <p:par>
                                <p:cTn id="44" presetID="55" presetClass="entr" presetSubtype="0" fill="hold" nodeType="withEffect">
                                  <p:stCondLst>
                                    <p:cond delay="0"/>
                                  </p:stCondLst>
                                  <p:childTnLst>
                                    <p:set>
                                      <p:cBhvr>
                                        <p:cTn id="45" dur="1" fill="hold">
                                          <p:stCondLst>
                                            <p:cond delay="0"/>
                                          </p:stCondLst>
                                        </p:cTn>
                                        <p:tgtEl>
                                          <p:spTgt spid="238"/>
                                        </p:tgtEl>
                                        <p:attrNameLst>
                                          <p:attrName>style.visibility</p:attrName>
                                        </p:attrNameLst>
                                      </p:cBhvr>
                                      <p:to>
                                        <p:strVal val="visible"/>
                                      </p:to>
                                    </p:set>
                                    <p:anim calcmode="lin" valueType="num">
                                      <p:cBhvr>
                                        <p:cTn id="46" dur="1000" fill="hold"/>
                                        <p:tgtEl>
                                          <p:spTgt spid="238"/>
                                        </p:tgtEl>
                                        <p:attrNameLst>
                                          <p:attrName>ppt_w</p:attrName>
                                        </p:attrNameLst>
                                      </p:cBhvr>
                                      <p:tavLst>
                                        <p:tav tm="0">
                                          <p:val>
                                            <p:strVal val="#ppt_w*0.70"/>
                                          </p:val>
                                        </p:tav>
                                        <p:tav tm="100000">
                                          <p:val>
                                            <p:strVal val="#ppt_w"/>
                                          </p:val>
                                        </p:tav>
                                      </p:tavLst>
                                    </p:anim>
                                    <p:anim calcmode="lin" valueType="num">
                                      <p:cBhvr>
                                        <p:cTn id="47" dur="1000" fill="hold"/>
                                        <p:tgtEl>
                                          <p:spTgt spid="238"/>
                                        </p:tgtEl>
                                        <p:attrNameLst>
                                          <p:attrName>ppt_h</p:attrName>
                                        </p:attrNameLst>
                                      </p:cBhvr>
                                      <p:tavLst>
                                        <p:tav tm="0">
                                          <p:val>
                                            <p:strVal val="#ppt_h"/>
                                          </p:val>
                                        </p:tav>
                                        <p:tav tm="100000">
                                          <p:val>
                                            <p:strVal val="#ppt_h"/>
                                          </p:val>
                                        </p:tav>
                                      </p:tavLst>
                                    </p:anim>
                                    <p:animEffect transition="in" filter="fade">
                                      <p:cBhvr>
                                        <p:cTn id="48" dur="1000"/>
                                        <p:tgtEl>
                                          <p:spTgt spid="238"/>
                                        </p:tgtEl>
                                      </p:cBhvr>
                                    </p:animEffect>
                                  </p:childTnLst>
                                </p:cTn>
                              </p:par>
                              <p:par>
                                <p:cTn id="49" presetID="55" presetClass="entr" presetSubtype="0" fill="hold" nodeType="with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p:cTn id="51" dur="1000" fill="hold"/>
                                        <p:tgtEl>
                                          <p:spTgt spid="241"/>
                                        </p:tgtEl>
                                        <p:attrNameLst>
                                          <p:attrName>ppt_w</p:attrName>
                                        </p:attrNameLst>
                                      </p:cBhvr>
                                      <p:tavLst>
                                        <p:tav tm="0">
                                          <p:val>
                                            <p:strVal val="#ppt_w*0.70"/>
                                          </p:val>
                                        </p:tav>
                                        <p:tav tm="100000">
                                          <p:val>
                                            <p:strVal val="#ppt_w"/>
                                          </p:val>
                                        </p:tav>
                                      </p:tavLst>
                                    </p:anim>
                                    <p:anim calcmode="lin" valueType="num">
                                      <p:cBhvr>
                                        <p:cTn id="52" dur="1000" fill="hold"/>
                                        <p:tgtEl>
                                          <p:spTgt spid="241"/>
                                        </p:tgtEl>
                                        <p:attrNameLst>
                                          <p:attrName>ppt_h</p:attrName>
                                        </p:attrNameLst>
                                      </p:cBhvr>
                                      <p:tavLst>
                                        <p:tav tm="0">
                                          <p:val>
                                            <p:strVal val="#ppt_h"/>
                                          </p:val>
                                        </p:tav>
                                        <p:tav tm="100000">
                                          <p:val>
                                            <p:strVal val="#ppt_h"/>
                                          </p:val>
                                        </p:tav>
                                      </p:tavLst>
                                    </p:anim>
                                    <p:animEffect transition="in" filter="fade">
                                      <p:cBhvr>
                                        <p:cTn id="53"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 name="Rectangle 172"/>
          <p:cNvSpPr/>
          <p:nvPr/>
        </p:nvSpPr>
        <p:spPr>
          <a:xfrm>
            <a:off x="0" y="814916"/>
            <a:ext cx="9144000" cy="407408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76" name="Rectangle 75"/>
          <p:cNvSpPr/>
          <p:nvPr/>
        </p:nvSpPr>
        <p:spPr>
          <a:xfrm>
            <a:off x="5244141" y="359147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                 TOR</a:t>
            </a:r>
          </a:p>
        </p:txBody>
      </p:sp>
      <p:cxnSp>
        <p:nvCxnSpPr>
          <p:cNvPr id="105" name="Straight Connector 104"/>
          <p:cNvCxnSpPr/>
          <p:nvPr/>
        </p:nvCxnSpPr>
        <p:spPr>
          <a:xfrm flipH="1">
            <a:off x="4369201" y="3829673"/>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281684" y="361423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ToR</a:t>
            </a:r>
          </a:p>
        </p:txBody>
      </p:sp>
      <p:sp>
        <p:nvSpPr>
          <p:cNvPr id="8" name="Rectangle 7"/>
          <p:cNvSpPr/>
          <p:nvPr/>
        </p:nvSpPr>
        <p:spPr>
          <a:xfrm>
            <a:off x="2537042" y="3614238"/>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sp>
        <p:nvSpPr>
          <p:cNvPr id="9" name="Rectangle 8"/>
          <p:cNvSpPr/>
          <p:nvPr/>
        </p:nvSpPr>
        <p:spPr>
          <a:xfrm>
            <a:off x="2030474" y="2765455"/>
            <a:ext cx="1039066" cy="256149"/>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1000" dirty="0">
              <a:solidFill>
                <a:srgbClr val="000000"/>
              </a:solidFill>
            </a:endParaRPr>
          </a:p>
        </p:txBody>
      </p:sp>
      <p:sp>
        <p:nvSpPr>
          <p:cNvPr id="10" name="Rectangle 9"/>
          <p:cNvSpPr/>
          <p:nvPr/>
        </p:nvSpPr>
        <p:spPr>
          <a:xfrm>
            <a:off x="3272594" y="2753695"/>
            <a:ext cx="1039066" cy="257563"/>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600" dirty="0" smtClean="0">
              <a:solidFill>
                <a:srgbClr val="000000"/>
              </a:solidFill>
            </a:endParaRPr>
          </a:p>
        </p:txBody>
      </p:sp>
      <p:sp>
        <p:nvSpPr>
          <p:cNvPr id="11" name="Rectangle 10"/>
          <p:cNvSpPr/>
          <p:nvPr/>
        </p:nvSpPr>
        <p:spPr>
          <a:xfrm>
            <a:off x="3894642" y="3612439"/>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cxnSp>
        <p:nvCxnSpPr>
          <p:cNvPr id="12" name="Straight Connector 11"/>
          <p:cNvCxnSpPr>
            <a:stCxn id="7" idx="0"/>
            <a:endCxn id="9" idx="2"/>
          </p:cNvCxnSpPr>
          <p:nvPr/>
        </p:nvCxnSpPr>
        <p:spPr>
          <a:xfrm flipV="1">
            <a:off x="1801217" y="3021604"/>
            <a:ext cx="748790" cy="59263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0"/>
            <a:endCxn id="10" idx="2"/>
          </p:cNvCxnSpPr>
          <p:nvPr/>
        </p:nvCxnSpPr>
        <p:spPr>
          <a:xfrm flipV="1">
            <a:off x="1801217" y="3011258"/>
            <a:ext cx="1990910" cy="60298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8" idx="0"/>
            <a:endCxn id="9" idx="2"/>
          </p:cNvCxnSpPr>
          <p:nvPr/>
        </p:nvCxnSpPr>
        <p:spPr>
          <a:xfrm flipH="1" flipV="1">
            <a:off x="2550007" y="3021604"/>
            <a:ext cx="506568" cy="59263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0"/>
            <a:endCxn id="10" idx="2"/>
          </p:cNvCxnSpPr>
          <p:nvPr/>
        </p:nvCxnSpPr>
        <p:spPr>
          <a:xfrm flipV="1">
            <a:off x="3056575" y="3011258"/>
            <a:ext cx="735552" cy="60298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1" idx="0"/>
            <a:endCxn id="9" idx="2"/>
          </p:cNvCxnSpPr>
          <p:nvPr/>
        </p:nvCxnSpPr>
        <p:spPr>
          <a:xfrm flipH="1" flipV="1">
            <a:off x="2550007" y="3021604"/>
            <a:ext cx="1864168" cy="59083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0"/>
            <a:endCxn id="10" idx="2"/>
          </p:cNvCxnSpPr>
          <p:nvPr/>
        </p:nvCxnSpPr>
        <p:spPr>
          <a:xfrm flipH="1" flipV="1">
            <a:off x="3792127" y="3011258"/>
            <a:ext cx="622048" cy="601181"/>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7" idx="2"/>
            <a:endCxn id="65" idx="0"/>
          </p:cNvCxnSpPr>
          <p:nvPr/>
        </p:nvCxnSpPr>
        <p:spPr>
          <a:xfrm>
            <a:off x="1801217" y="3871801"/>
            <a:ext cx="567" cy="309292"/>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049847" y="3871800"/>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479960" y="4184710"/>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28" name="Rectangle 27"/>
          <p:cNvSpPr/>
          <p:nvPr/>
        </p:nvSpPr>
        <p:spPr>
          <a:xfrm>
            <a:off x="2602815" y="4278338"/>
            <a:ext cx="936255" cy="169267"/>
          </a:xfrm>
          <a:prstGeom prst="rect">
            <a:avLst/>
          </a:prstGeom>
          <a:solidFill>
            <a:srgbClr val="996633"/>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KVM</a:t>
            </a:r>
            <a:endParaRPr lang="en-US" sz="500" dirty="0">
              <a:solidFill>
                <a:srgbClr val="FFFFFF"/>
              </a:solidFill>
            </a:endParaRPr>
          </a:p>
        </p:txBody>
      </p:sp>
      <p:sp>
        <p:nvSpPr>
          <p:cNvPr id="30" name="Rectangle 29"/>
          <p:cNvSpPr/>
          <p:nvPr/>
        </p:nvSpPr>
        <p:spPr>
          <a:xfrm>
            <a:off x="2602815" y="4551738"/>
            <a:ext cx="378726"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VM2</a:t>
            </a:r>
            <a:endParaRPr lang="en-US" sz="500" b="1" dirty="0">
              <a:solidFill>
                <a:srgbClr val="FFFFFF"/>
              </a:solidFill>
            </a:endParaRPr>
          </a:p>
        </p:txBody>
      </p:sp>
      <p:sp>
        <p:nvSpPr>
          <p:cNvPr id="31" name="TextBox 30"/>
          <p:cNvSpPr txBox="1"/>
          <p:nvPr/>
        </p:nvSpPr>
        <p:spPr>
          <a:xfrm>
            <a:off x="2737247" y="4727517"/>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46" name="TextBox 45"/>
          <p:cNvSpPr txBox="1"/>
          <p:nvPr/>
        </p:nvSpPr>
        <p:spPr>
          <a:xfrm>
            <a:off x="8032401" y="4661382"/>
            <a:ext cx="407980" cy="184666"/>
          </a:xfrm>
          <a:prstGeom prst="rect">
            <a:avLst/>
          </a:prstGeom>
          <a:noFill/>
        </p:spPr>
        <p:txBody>
          <a:bodyPr wrap="square" rtlCol="0">
            <a:spAutoFit/>
          </a:bodyPr>
          <a:lstStyle/>
          <a:p>
            <a:r>
              <a:rPr lang="en-US" sz="600" dirty="0" smtClean="0"/>
              <a:t>DCI</a:t>
            </a:r>
            <a:endParaRPr lang="en-US" sz="600" dirty="0"/>
          </a:p>
        </p:txBody>
      </p:sp>
      <p:sp>
        <p:nvSpPr>
          <p:cNvPr id="48" name="Flowchart: Terminator 117"/>
          <p:cNvSpPr/>
          <p:nvPr/>
        </p:nvSpPr>
        <p:spPr bwMode="auto">
          <a:xfrm>
            <a:off x="1646582" y="3669128"/>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49" name="Rectangle 48"/>
          <p:cNvSpPr/>
          <p:nvPr/>
        </p:nvSpPr>
        <p:spPr>
          <a:xfrm>
            <a:off x="1655156" y="3650457"/>
            <a:ext cx="387796" cy="169277"/>
          </a:xfrm>
          <a:prstGeom prst="rect">
            <a:avLst/>
          </a:prstGeom>
        </p:spPr>
        <p:txBody>
          <a:bodyPr wrap="none">
            <a:spAutoFit/>
          </a:bodyPr>
          <a:lstStyle/>
          <a:p>
            <a:r>
              <a:rPr lang="en-US" sz="500" b="1" dirty="0" smtClean="0">
                <a:solidFill>
                  <a:srgbClr val="FF0000"/>
                </a:solidFill>
              </a:rPr>
              <a:t>VTEP1</a:t>
            </a:r>
            <a:endParaRPr lang="en-US" sz="1200" dirty="0"/>
          </a:p>
        </p:txBody>
      </p:sp>
      <p:sp>
        <p:nvSpPr>
          <p:cNvPr id="50" name="Flowchart: Terminator 119"/>
          <p:cNvSpPr/>
          <p:nvPr/>
        </p:nvSpPr>
        <p:spPr bwMode="auto">
          <a:xfrm>
            <a:off x="2876346" y="3673021"/>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51" name="Rectangle 50"/>
          <p:cNvSpPr/>
          <p:nvPr/>
        </p:nvSpPr>
        <p:spPr>
          <a:xfrm>
            <a:off x="2884920" y="3654350"/>
            <a:ext cx="389850" cy="169277"/>
          </a:xfrm>
          <a:prstGeom prst="rect">
            <a:avLst/>
          </a:prstGeom>
        </p:spPr>
        <p:txBody>
          <a:bodyPr wrap="none">
            <a:spAutoFit/>
          </a:bodyPr>
          <a:lstStyle/>
          <a:p>
            <a:r>
              <a:rPr lang="en-US" sz="500" b="1" dirty="0" smtClean="0">
                <a:solidFill>
                  <a:srgbClr val="FF0000"/>
                </a:solidFill>
              </a:rPr>
              <a:t>VTEP2</a:t>
            </a:r>
            <a:endParaRPr lang="en-US" sz="1200" dirty="0"/>
          </a:p>
        </p:txBody>
      </p:sp>
      <p:pic>
        <p:nvPicPr>
          <p:cNvPr id="52" name="Picture 1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7210" y="3989822"/>
            <a:ext cx="462932" cy="64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 name="Rectangle 52"/>
          <p:cNvSpPr/>
          <p:nvPr/>
        </p:nvSpPr>
        <p:spPr>
          <a:xfrm>
            <a:off x="6617024" y="3593451"/>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Border Leaf</a:t>
            </a:r>
          </a:p>
        </p:txBody>
      </p:sp>
      <p:cxnSp>
        <p:nvCxnSpPr>
          <p:cNvPr id="54" name="Straight Connector 53"/>
          <p:cNvCxnSpPr/>
          <p:nvPr/>
        </p:nvCxnSpPr>
        <p:spPr>
          <a:xfrm flipH="1" flipV="1">
            <a:off x="7429500" y="3852333"/>
            <a:ext cx="550334" cy="338667"/>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grpSp>
        <p:nvGrpSpPr>
          <p:cNvPr id="243" name="Group 242"/>
          <p:cNvGrpSpPr/>
          <p:nvPr/>
        </p:nvGrpSpPr>
        <p:grpSpPr>
          <a:xfrm>
            <a:off x="7209595" y="3643426"/>
            <a:ext cx="352136" cy="169277"/>
            <a:chOff x="4764845" y="1378592"/>
            <a:chExt cx="352136" cy="169277"/>
          </a:xfrm>
        </p:grpSpPr>
        <p:sp>
          <p:nvSpPr>
            <p:cNvPr id="55" name="Flowchart: Terminator 126"/>
            <p:cNvSpPr/>
            <p:nvPr/>
          </p:nvSpPr>
          <p:spPr bwMode="auto">
            <a:xfrm>
              <a:off x="4766192" y="1397263"/>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56" name="Rectangle 55"/>
            <p:cNvSpPr/>
            <p:nvPr/>
          </p:nvSpPr>
          <p:spPr>
            <a:xfrm>
              <a:off x="4764845" y="1378592"/>
              <a:ext cx="352136" cy="169277"/>
            </a:xfrm>
            <a:prstGeom prst="rect">
              <a:avLst/>
            </a:prstGeom>
          </p:spPr>
          <p:txBody>
            <a:bodyPr wrap="none">
              <a:spAutoFit/>
            </a:bodyPr>
            <a:lstStyle/>
            <a:p>
              <a:r>
                <a:rPr lang="en-US" sz="500" b="1" dirty="0">
                  <a:solidFill>
                    <a:srgbClr val="FF0000"/>
                  </a:solidFill>
                </a:rPr>
                <a:t>VTEP</a:t>
              </a:r>
              <a:endParaRPr lang="en-US" sz="1200" dirty="0"/>
            </a:p>
          </p:txBody>
        </p:sp>
      </p:grpSp>
      <p:cxnSp>
        <p:nvCxnSpPr>
          <p:cNvPr id="57" name="Straight Connector 56"/>
          <p:cNvCxnSpPr>
            <a:stCxn id="10" idx="2"/>
          </p:cNvCxnSpPr>
          <p:nvPr/>
        </p:nvCxnSpPr>
        <p:spPr>
          <a:xfrm>
            <a:off x="3792127" y="3011258"/>
            <a:ext cx="1848790" cy="544742"/>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1214783" y="4181093"/>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66" name="Rectangle 65"/>
          <p:cNvSpPr/>
          <p:nvPr/>
        </p:nvSpPr>
        <p:spPr>
          <a:xfrm>
            <a:off x="1337638" y="4274721"/>
            <a:ext cx="936255" cy="169267"/>
          </a:xfrm>
          <a:prstGeom prst="rect">
            <a:avLst/>
          </a:prstGeom>
          <a:solidFill>
            <a:srgbClr val="996633"/>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KVM</a:t>
            </a:r>
            <a:endParaRPr lang="en-US" sz="500" dirty="0">
              <a:solidFill>
                <a:srgbClr val="FFFFFF"/>
              </a:solidFill>
            </a:endParaRPr>
          </a:p>
        </p:txBody>
      </p:sp>
      <p:sp>
        <p:nvSpPr>
          <p:cNvPr id="67" name="Rectangle 66"/>
          <p:cNvSpPr/>
          <p:nvPr/>
        </p:nvSpPr>
        <p:spPr>
          <a:xfrm>
            <a:off x="1337638" y="4548121"/>
            <a:ext cx="378726"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VM1</a:t>
            </a:r>
            <a:endParaRPr lang="en-US" sz="500" b="1" dirty="0">
              <a:solidFill>
                <a:srgbClr val="FFFFFF"/>
              </a:solidFill>
            </a:endParaRPr>
          </a:p>
        </p:txBody>
      </p:sp>
      <p:sp>
        <p:nvSpPr>
          <p:cNvPr id="68" name="TextBox 67"/>
          <p:cNvSpPr txBox="1"/>
          <p:nvPr/>
        </p:nvSpPr>
        <p:spPr>
          <a:xfrm>
            <a:off x="1472070" y="4723900"/>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73" name="Flowchart: Terminator 115"/>
          <p:cNvSpPr/>
          <p:nvPr/>
        </p:nvSpPr>
        <p:spPr bwMode="auto">
          <a:xfrm>
            <a:off x="5707905" y="3663020"/>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74" name="Rectangle 73"/>
          <p:cNvSpPr/>
          <p:nvPr/>
        </p:nvSpPr>
        <p:spPr>
          <a:xfrm>
            <a:off x="5716475" y="3644349"/>
            <a:ext cx="389850" cy="169277"/>
          </a:xfrm>
          <a:prstGeom prst="rect">
            <a:avLst/>
          </a:prstGeom>
        </p:spPr>
        <p:txBody>
          <a:bodyPr wrap="none">
            <a:spAutoFit/>
          </a:bodyPr>
          <a:lstStyle/>
          <a:p>
            <a:r>
              <a:rPr lang="en-US" sz="500" b="1" dirty="0" smtClean="0">
                <a:solidFill>
                  <a:srgbClr val="FF0000"/>
                </a:solidFill>
              </a:rPr>
              <a:t>VTEP4</a:t>
            </a:r>
            <a:endParaRPr lang="en-US" sz="1200" dirty="0"/>
          </a:p>
        </p:txBody>
      </p:sp>
      <p:cxnSp>
        <p:nvCxnSpPr>
          <p:cNvPr id="77" name="Straight Connector 76"/>
          <p:cNvCxnSpPr/>
          <p:nvPr/>
        </p:nvCxnSpPr>
        <p:spPr>
          <a:xfrm flipH="1">
            <a:off x="5800741" y="3863637"/>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76" idx="0"/>
            <a:endCxn id="10" idx="2"/>
          </p:cNvCxnSpPr>
          <p:nvPr/>
        </p:nvCxnSpPr>
        <p:spPr>
          <a:xfrm flipH="1" flipV="1">
            <a:off x="3792127" y="3011258"/>
            <a:ext cx="1971547" cy="580220"/>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88" name="Title 1"/>
          <p:cNvSpPr>
            <a:spLocks noGrp="1"/>
          </p:cNvSpPr>
          <p:nvPr>
            <p:ph type="title"/>
          </p:nvPr>
        </p:nvSpPr>
        <p:spPr bwMode="white">
          <a:xfrm>
            <a:off x="95251" y="341316"/>
            <a:ext cx="8879416" cy="731837"/>
          </a:xfrm>
        </p:spPr>
        <p:txBody>
          <a:bodyPr/>
          <a:lstStyle/>
          <a:p>
            <a:r>
              <a:rPr lang="en-US" sz="2800" dirty="0" smtClean="0">
                <a:solidFill>
                  <a:schemeClr val="bg1">
                    <a:lumMod val="50000"/>
                  </a:schemeClr>
                </a:solidFill>
              </a:rPr>
              <a:t>Multi VMM  - Publish </a:t>
            </a:r>
            <a:br>
              <a:rPr lang="en-US" sz="2800" dirty="0" smtClean="0">
                <a:solidFill>
                  <a:schemeClr val="bg1">
                    <a:lumMod val="50000"/>
                  </a:schemeClr>
                </a:solidFill>
              </a:rPr>
            </a:br>
            <a:endParaRPr lang="en-US" sz="2800" dirty="0">
              <a:solidFill>
                <a:schemeClr val="bg1">
                  <a:lumMod val="50000"/>
                </a:schemeClr>
              </a:solidFill>
            </a:endParaRPr>
          </a:p>
        </p:txBody>
      </p:sp>
      <p:sp>
        <p:nvSpPr>
          <p:cNvPr id="100" name="Rectangle 99"/>
          <p:cNvSpPr/>
          <p:nvPr/>
        </p:nvSpPr>
        <p:spPr>
          <a:xfrm>
            <a:off x="5253518" y="4176912"/>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101" name="Rectangle 100"/>
          <p:cNvSpPr/>
          <p:nvPr/>
        </p:nvSpPr>
        <p:spPr>
          <a:xfrm>
            <a:off x="5376373" y="4270540"/>
            <a:ext cx="936255" cy="169267"/>
          </a:xfrm>
          <a:prstGeom prst="rect">
            <a:avLst/>
          </a:prstGeom>
          <a:solidFill>
            <a:srgbClr val="00FFFF"/>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000000"/>
                </a:solidFill>
              </a:rPr>
              <a:t>ESXI</a:t>
            </a:r>
            <a:endParaRPr lang="en-US" sz="500" dirty="0">
              <a:solidFill>
                <a:srgbClr val="000000"/>
              </a:solidFill>
            </a:endParaRPr>
          </a:p>
        </p:txBody>
      </p:sp>
      <p:sp>
        <p:nvSpPr>
          <p:cNvPr id="104" name="TextBox 103"/>
          <p:cNvSpPr txBox="1"/>
          <p:nvPr/>
        </p:nvSpPr>
        <p:spPr>
          <a:xfrm>
            <a:off x="5510805" y="4719719"/>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sp>
        <p:nvSpPr>
          <p:cNvPr id="107" name="Flowchart: Terminator 119"/>
          <p:cNvSpPr/>
          <p:nvPr/>
        </p:nvSpPr>
        <p:spPr bwMode="auto">
          <a:xfrm>
            <a:off x="4264344" y="3676666"/>
            <a:ext cx="350405" cy="136497"/>
          </a:xfrm>
          <a:prstGeom prst="flowChartTerminator">
            <a:avLst/>
          </a:prstGeom>
          <a:solidFill>
            <a:srgbClr val="FDBE24"/>
          </a:solidFill>
          <a:ln w="12700" cap="flat">
            <a:solidFill>
              <a:schemeClr val="tx2">
                <a:lumMod val="75000"/>
              </a:schemeClr>
            </a:solidFill>
            <a:miter lim="800000"/>
            <a:headEnd type="none" w="med" len="med"/>
            <a:tailEnd type="none" w="med" len="med"/>
          </a:ln>
        </p:spPr>
        <p:txBody>
          <a:bodyPr lIns="91440" tIns="45720" rIns="91440" bIns="45720" rtlCol="0" anchor="ctr"/>
          <a:lstStyle/>
          <a:p>
            <a:pPr algn="ctr" defTabSz="514350"/>
            <a:endParaRPr lang="en-US" sz="1000" dirty="0" smtClean="0">
              <a:solidFill>
                <a:schemeClr val="bg1"/>
              </a:solidFill>
              <a:ea typeface="Arial" pitchFamily="-107" charset="0"/>
              <a:cs typeface="Arial" pitchFamily="-107" charset="0"/>
              <a:sym typeface="Arial" pitchFamily="-107" charset="0"/>
            </a:endParaRPr>
          </a:p>
        </p:txBody>
      </p:sp>
      <p:sp>
        <p:nvSpPr>
          <p:cNvPr id="108" name="Rectangle 107"/>
          <p:cNvSpPr/>
          <p:nvPr/>
        </p:nvSpPr>
        <p:spPr>
          <a:xfrm>
            <a:off x="4272918" y="3669438"/>
            <a:ext cx="389850" cy="169277"/>
          </a:xfrm>
          <a:prstGeom prst="rect">
            <a:avLst/>
          </a:prstGeom>
        </p:spPr>
        <p:txBody>
          <a:bodyPr wrap="none">
            <a:spAutoFit/>
          </a:bodyPr>
          <a:lstStyle/>
          <a:p>
            <a:r>
              <a:rPr lang="en-US" sz="500" b="1" dirty="0" smtClean="0">
                <a:solidFill>
                  <a:srgbClr val="FF0000"/>
                </a:solidFill>
              </a:rPr>
              <a:t>VTEP3</a:t>
            </a:r>
            <a:endParaRPr lang="en-US" sz="1200" dirty="0"/>
          </a:p>
        </p:txBody>
      </p:sp>
      <p:sp>
        <p:nvSpPr>
          <p:cNvPr id="109" name="Rectangle 108"/>
          <p:cNvSpPr/>
          <p:nvPr/>
        </p:nvSpPr>
        <p:spPr>
          <a:xfrm>
            <a:off x="2149999" y="2515406"/>
            <a:ext cx="318113" cy="176959"/>
          </a:xfrm>
          <a:prstGeom prst="rect">
            <a:avLst/>
          </a:prstGeom>
          <a:ln>
            <a:noFill/>
          </a:ln>
        </p:spPr>
        <p:txBody>
          <a:bodyPr wrap="square" lIns="91428" tIns="45714" rIns="91428" bIns="45714">
            <a:spAutoFit/>
          </a:bodyPr>
          <a:lstStyle/>
          <a:p>
            <a:pPr algn="ctr" defTabSz="457034" eaLnBrk="0" hangingPunct="0">
              <a:lnSpc>
                <a:spcPct val="90000"/>
              </a:lnSpc>
            </a:pPr>
            <a:r>
              <a:rPr lang="en-US" sz="600" dirty="0">
                <a:solidFill>
                  <a:srgbClr val="FFFFFF">
                    <a:lumMod val="50000"/>
                  </a:srgbClr>
                </a:solidFill>
                <a:latin typeface="Arial" pitchFamily="34" charset="0"/>
              </a:rPr>
              <a:t>RR</a:t>
            </a:r>
          </a:p>
        </p:txBody>
      </p:sp>
      <p:grpSp>
        <p:nvGrpSpPr>
          <p:cNvPr id="120" name="Group 81"/>
          <p:cNvGrpSpPr>
            <a:grpSpLocks/>
          </p:cNvGrpSpPr>
          <p:nvPr/>
        </p:nvGrpSpPr>
        <p:grpSpPr bwMode="auto">
          <a:xfrm>
            <a:off x="2194891" y="2694157"/>
            <a:ext cx="202668" cy="103520"/>
            <a:chOff x="1828800" y="2952001"/>
            <a:chExt cx="838200" cy="934199"/>
          </a:xfrm>
        </p:grpSpPr>
        <p:sp>
          <p:nvSpPr>
            <p:cNvPr id="121" name="AutoShape 6"/>
            <p:cNvSpPr>
              <a:spLocks noChangeAspect="1" noChangeArrowheads="1"/>
            </p:cNvSpPr>
            <p:nvPr/>
          </p:nvSpPr>
          <p:spPr bwMode="auto">
            <a:xfrm>
              <a:off x="1828800" y="2952001"/>
              <a:ext cx="838200" cy="934199"/>
            </a:xfrm>
            <a:prstGeom prst="rect">
              <a:avLst/>
            </a:prstGeom>
            <a:noFill/>
            <a:ln w="9525">
              <a:noFill/>
              <a:miter lim="800000"/>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22" name="Freeform 7"/>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78AA"/>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3" name="Freeform 8"/>
            <p:cNvSpPr>
              <a:spLocks/>
            </p:cNvSpPr>
            <p:nvPr/>
          </p:nvSpPr>
          <p:spPr bwMode="auto">
            <a:xfrm>
              <a:off x="1835739" y="3587775"/>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4" name="Freeform 9"/>
            <p:cNvSpPr>
              <a:spLocks/>
            </p:cNvSpPr>
            <p:nvPr/>
          </p:nvSpPr>
          <p:spPr bwMode="auto">
            <a:xfrm>
              <a:off x="1834351" y="3107701"/>
              <a:ext cx="828486" cy="631449"/>
            </a:xfrm>
            <a:custGeom>
              <a:avLst/>
              <a:gdLst>
                <a:gd name="T0" fmla="*/ 0 w 597"/>
                <a:gd name="T1" fmla="*/ 0 h 438"/>
                <a:gd name="T2" fmla="*/ 0 w 597"/>
                <a:gd name="T3" fmla="*/ 910337533 h 438"/>
                <a:gd name="T4" fmla="*/ 1149730406 w 597"/>
                <a:gd name="T5" fmla="*/ 910337533 h 438"/>
                <a:gd name="T6" fmla="*/ 1149730406 w 597"/>
                <a:gd name="T7" fmla="*/ 0 h 438"/>
                <a:gd name="T8" fmla="*/ 0 w 597"/>
                <a:gd name="T9" fmla="*/ 0 h 438"/>
                <a:gd name="T10" fmla="*/ 0 w 597"/>
                <a:gd name="T11" fmla="*/ 0 h 438"/>
                <a:gd name="T12" fmla="*/ 0 60000 65536"/>
                <a:gd name="T13" fmla="*/ 0 60000 65536"/>
                <a:gd name="T14" fmla="*/ 0 60000 65536"/>
                <a:gd name="T15" fmla="*/ 0 60000 65536"/>
                <a:gd name="T16" fmla="*/ 0 60000 65536"/>
                <a:gd name="T17" fmla="*/ 0 60000 65536"/>
                <a:gd name="T18" fmla="*/ 0 w 597"/>
                <a:gd name="T19" fmla="*/ 0 h 438"/>
                <a:gd name="T20" fmla="*/ 597 w 597"/>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597" h="438">
                  <a:moveTo>
                    <a:pt x="0" y="0"/>
                  </a:moveTo>
                  <a:lnTo>
                    <a:pt x="0" y="438"/>
                  </a:lnTo>
                  <a:lnTo>
                    <a:pt x="597" y="438"/>
                  </a:lnTo>
                  <a:lnTo>
                    <a:pt x="597" y="0"/>
                  </a:lnTo>
                  <a:lnTo>
                    <a:pt x="0" y="0"/>
                  </a:lnTo>
                  <a:close/>
                </a:path>
              </a:pathLst>
            </a:custGeom>
            <a:solidFill>
              <a:srgbClr val="0078AA"/>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5" name="Freeform 10"/>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00B4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6" name="Freeform 11"/>
            <p:cNvSpPr>
              <a:spLocks/>
            </p:cNvSpPr>
            <p:nvPr/>
          </p:nvSpPr>
          <p:spPr bwMode="auto">
            <a:xfrm>
              <a:off x="1835739" y="2957768"/>
              <a:ext cx="827098" cy="294100"/>
            </a:xfrm>
            <a:custGeom>
              <a:avLst/>
              <a:gdLst>
                <a:gd name="T0" fmla="*/ 1044413896 w 655"/>
                <a:gd name="T1" fmla="*/ 193068772 h 224"/>
                <a:gd name="T2" fmla="*/ 1044413896 w 655"/>
                <a:gd name="T3" fmla="*/ 193068772 h 224"/>
                <a:gd name="T4" fmla="*/ 523003740 w 655"/>
                <a:gd name="T5" fmla="*/ 386137545 h 224"/>
                <a:gd name="T6" fmla="*/ 0 w 655"/>
                <a:gd name="T7" fmla="*/ 193068772 h 224"/>
                <a:gd name="T8" fmla="*/ 523003740 w 655"/>
                <a:gd name="T9" fmla="*/ 0 h 224"/>
                <a:gd name="T10" fmla="*/ 1044413896 w 655"/>
                <a:gd name="T11" fmla="*/ 193068772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noFill/>
            <a:ln w="4763">
              <a:solidFill>
                <a:srgbClr val="AAE6FF"/>
              </a:solid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7" name="Freeform 12"/>
            <p:cNvSpPr>
              <a:spLocks/>
            </p:cNvSpPr>
            <p:nvPr/>
          </p:nvSpPr>
          <p:spPr bwMode="auto">
            <a:xfrm>
              <a:off x="2260390" y="2996693"/>
              <a:ext cx="271999" cy="96592"/>
            </a:xfrm>
            <a:custGeom>
              <a:avLst/>
              <a:gdLst>
                <a:gd name="T0" fmla="*/ 0 w 196"/>
                <a:gd name="T1" fmla="*/ 108077798 h 67"/>
                <a:gd name="T2" fmla="*/ 82811206 w 196"/>
                <a:gd name="T3" fmla="*/ 139253947 h 67"/>
                <a:gd name="T4" fmla="*/ 283099612 w 196"/>
                <a:gd name="T5" fmla="*/ 54038178 h 67"/>
                <a:gd name="T6" fmla="*/ 377466612 w 196"/>
                <a:gd name="T7" fmla="*/ 76901649 h 67"/>
                <a:gd name="T8" fmla="*/ 327395205 w 196"/>
                <a:gd name="T9" fmla="*/ 0 h 67"/>
                <a:gd name="T10" fmla="*/ 86663600 w 196"/>
                <a:gd name="T11" fmla="*/ 0 h 67"/>
                <a:gd name="T12" fmla="*/ 186807803 w 196"/>
                <a:gd name="T13" fmla="*/ 27019810 h 67"/>
                <a:gd name="T14" fmla="*/ 0 w 196"/>
                <a:gd name="T15" fmla="*/ 108077798 h 67"/>
                <a:gd name="T16" fmla="*/ 0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8" name="Freeform 13"/>
            <p:cNvSpPr>
              <a:spLocks/>
            </p:cNvSpPr>
            <p:nvPr/>
          </p:nvSpPr>
          <p:spPr bwMode="auto">
            <a:xfrm>
              <a:off x="1962024" y="3110584"/>
              <a:ext cx="271999" cy="96592"/>
            </a:xfrm>
            <a:custGeom>
              <a:avLst/>
              <a:gdLst>
                <a:gd name="T0" fmla="*/ 377466612 w 196"/>
                <a:gd name="T1" fmla="*/ 31176149 h 67"/>
                <a:gd name="T2" fmla="*/ 294655407 w 196"/>
                <a:gd name="T3" fmla="*/ 0 h 67"/>
                <a:gd name="T4" fmla="*/ 94367000 w 196"/>
                <a:gd name="T5" fmla="*/ 87293218 h 67"/>
                <a:gd name="T6" fmla="*/ 0 w 196"/>
                <a:gd name="T7" fmla="*/ 62352299 h 67"/>
                <a:gd name="T8" fmla="*/ 50072796 w 196"/>
                <a:gd name="T9" fmla="*/ 139253947 h 67"/>
                <a:gd name="T10" fmla="*/ 290803013 w 196"/>
                <a:gd name="T11" fmla="*/ 139253947 h 67"/>
                <a:gd name="T12" fmla="*/ 188734000 w 196"/>
                <a:gd name="T13" fmla="*/ 112234137 h 67"/>
                <a:gd name="T14" fmla="*/ 377466612 w 196"/>
                <a:gd name="T15" fmla="*/ 31176149 h 67"/>
                <a:gd name="T16" fmla="*/ 377466612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29" name="Freeform 14"/>
            <p:cNvSpPr>
              <a:spLocks/>
            </p:cNvSpPr>
            <p:nvPr/>
          </p:nvSpPr>
          <p:spPr bwMode="auto">
            <a:xfrm>
              <a:off x="1977289" y="2993809"/>
              <a:ext cx="271999" cy="96592"/>
            </a:xfrm>
            <a:custGeom>
              <a:avLst/>
              <a:gdLst>
                <a:gd name="T0" fmla="*/ 0 w 196"/>
                <a:gd name="T1" fmla="*/ 31176149 h 67"/>
                <a:gd name="T2" fmla="*/ 82811206 w 196"/>
                <a:gd name="T3" fmla="*/ 0 h 67"/>
                <a:gd name="T4" fmla="*/ 283099612 w 196"/>
                <a:gd name="T5" fmla="*/ 87293218 h 67"/>
                <a:gd name="T6" fmla="*/ 377466612 w 196"/>
                <a:gd name="T7" fmla="*/ 62352299 h 67"/>
                <a:gd name="T8" fmla="*/ 329320014 w 196"/>
                <a:gd name="T9" fmla="*/ 139253947 h 67"/>
                <a:gd name="T10" fmla="*/ 86663600 w 196"/>
                <a:gd name="T11" fmla="*/ 139253947 h 67"/>
                <a:gd name="T12" fmla="*/ 188734000 w 196"/>
                <a:gd name="T13" fmla="*/ 112234137 h 67"/>
                <a:gd name="T14" fmla="*/ 0 w 196"/>
                <a:gd name="T15" fmla="*/ 31176149 h 67"/>
                <a:gd name="T16" fmla="*/ 0 w 196"/>
                <a:gd name="T17" fmla="*/ 311761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0" name="Freeform 15"/>
            <p:cNvSpPr>
              <a:spLocks/>
            </p:cNvSpPr>
            <p:nvPr/>
          </p:nvSpPr>
          <p:spPr bwMode="auto">
            <a:xfrm>
              <a:off x="2250675" y="3117792"/>
              <a:ext cx="271999" cy="95150"/>
            </a:xfrm>
            <a:custGeom>
              <a:avLst/>
              <a:gdLst>
                <a:gd name="T0" fmla="*/ 377466612 w 196"/>
                <a:gd name="T1" fmla="*/ 108077425 h 66"/>
                <a:gd name="T2" fmla="*/ 292729210 w 196"/>
                <a:gd name="T3" fmla="*/ 137174583 h 66"/>
                <a:gd name="T4" fmla="*/ 94367000 w 196"/>
                <a:gd name="T5" fmla="*/ 51960550 h 66"/>
                <a:gd name="T6" fmla="*/ 0 w 196"/>
                <a:gd name="T7" fmla="*/ 76901383 h 66"/>
                <a:gd name="T8" fmla="*/ 50072796 w 196"/>
                <a:gd name="T9" fmla="*/ 0 h 66"/>
                <a:gd name="T10" fmla="*/ 290803013 w 196"/>
                <a:gd name="T11" fmla="*/ 0 h 66"/>
                <a:gd name="T12" fmla="*/ 190658809 w 196"/>
                <a:gd name="T13" fmla="*/ 27019717 h 66"/>
                <a:gd name="T14" fmla="*/ 377466612 w 196"/>
                <a:gd name="T15" fmla="*/ 108077425 h 66"/>
                <a:gd name="T16" fmla="*/ 377466612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1" name="Freeform 16"/>
            <p:cNvSpPr>
              <a:spLocks/>
            </p:cNvSpPr>
            <p:nvPr/>
          </p:nvSpPr>
          <p:spPr bwMode="auto">
            <a:xfrm>
              <a:off x="2264553" y="3002459"/>
              <a:ext cx="271999" cy="95150"/>
            </a:xfrm>
            <a:custGeom>
              <a:avLst/>
              <a:gdLst>
                <a:gd name="T0" fmla="*/ 0 w 196"/>
                <a:gd name="T1" fmla="*/ 108077425 h 66"/>
                <a:gd name="T2" fmla="*/ 84737403 w 196"/>
                <a:gd name="T3" fmla="*/ 137174583 h 66"/>
                <a:gd name="T4" fmla="*/ 285025809 w 196"/>
                <a:gd name="T5" fmla="*/ 51960550 h 66"/>
                <a:gd name="T6" fmla="*/ 377466612 w 196"/>
                <a:gd name="T7" fmla="*/ 76901383 h 66"/>
                <a:gd name="T8" fmla="*/ 329320014 w 196"/>
                <a:gd name="T9" fmla="*/ 0 h 66"/>
                <a:gd name="T10" fmla="*/ 88589797 w 196"/>
                <a:gd name="T11" fmla="*/ 0 h 66"/>
                <a:gd name="T12" fmla="*/ 188734000 w 196"/>
                <a:gd name="T13" fmla="*/ 24940833 h 66"/>
                <a:gd name="T14" fmla="*/ 0 w 196"/>
                <a:gd name="T15" fmla="*/ 108077425 h 66"/>
                <a:gd name="T16" fmla="*/ 0 w 196"/>
                <a:gd name="T17" fmla="*/ 10807742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2" name="Freeform 17"/>
            <p:cNvSpPr>
              <a:spLocks/>
            </p:cNvSpPr>
            <p:nvPr/>
          </p:nvSpPr>
          <p:spPr bwMode="auto">
            <a:xfrm>
              <a:off x="1966187" y="3116351"/>
              <a:ext cx="273386" cy="95150"/>
            </a:xfrm>
            <a:custGeom>
              <a:avLst/>
              <a:gdLst>
                <a:gd name="T0" fmla="*/ 379390381 w 197"/>
                <a:gd name="T1" fmla="*/ 31176042 h 66"/>
                <a:gd name="T2" fmla="*/ 294653210 w 197"/>
                <a:gd name="T3" fmla="*/ 0 h 66"/>
                <a:gd name="T4" fmla="*/ 94366741 w 197"/>
                <a:gd name="T5" fmla="*/ 87292917 h 66"/>
                <a:gd name="T6" fmla="*/ 0 w 197"/>
                <a:gd name="T7" fmla="*/ 62352083 h 66"/>
                <a:gd name="T8" fmla="*/ 51997462 w 197"/>
                <a:gd name="T9" fmla="*/ 137174583 h 66"/>
                <a:gd name="T10" fmla="*/ 292727019 w 197"/>
                <a:gd name="T11" fmla="*/ 137174583 h 66"/>
                <a:gd name="T12" fmla="*/ 190658286 w 197"/>
                <a:gd name="T13" fmla="*/ 112233750 h 66"/>
                <a:gd name="T14" fmla="*/ 379390381 w 197"/>
                <a:gd name="T15" fmla="*/ 31176042 h 66"/>
                <a:gd name="T16" fmla="*/ 379390381 w 197"/>
                <a:gd name="T17" fmla="*/ 3117604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3" name="Freeform 18"/>
            <p:cNvSpPr>
              <a:spLocks/>
            </p:cNvSpPr>
            <p:nvPr/>
          </p:nvSpPr>
          <p:spPr bwMode="auto">
            <a:xfrm>
              <a:off x="1981452" y="2999576"/>
              <a:ext cx="273386" cy="95150"/>
            </a:xfrm>
            <a:custGeom>
              <a:avLst/>
              <a:gdLst>
                <a:gd name="T0" fmla="*/ 0 w 197"/>
                <a:gd name="T1" fmla="*/ 29097158 h 66"/>
                <a:gd name="T2" fmla="*/ 84737170 w 197"/>
                <a:gd name="T3" fmla="*/ 0 h 66"/>
                <a:gd name="T4" fmla="*/ 285023640 w 197"/>
                <a:gd name="T5" fmla="*/ 87292917 h 66"/>
                <a:gd name="T6" fmla="*/ 379390381 w 197"/>
                <a:gd name="T7" fmla="*/ 62352083 h 66"/>
                <a:gd name="T8" fmla="*/ 329319110 w 197"/>
                <a:gd name="T9" fmla="*/ 137174583 h 66"/>
                <a:gd name="T10" fmla="*/ 88588166 w 197"/>
                <a:gd name="T11" fmla="*/ 137174583 h 66"/>
                <a:gd name="T12" fmla="*/ 190658286 w 197"/>
                <a:gd name="T13" fmla="*/ 112233750 h 66"/>
                <a:gd name="T14" fmla="*/ 0 w 197"/>
                <a:gd name="T15" fmla="*/ 29097158 h 66"/>
                <a:gd name="T16" fmla="*/ 0 w 197"/>
                <a:gd name="T17" fmla="*/ 2909715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4" name="Freeform 19"/>
            <p:cNvSpPr>
              <a:spLocks/>
            </p:cNvSpPr>
            <p:nvPr/>
          </p:nvSpPr>
          <p:spPr bwMode="auto">
            <a:xfrm>
              <a:off x="2256226" y="3122117"/>
              <a:ext cx="271999" cy="96592"/>
            </a:xfrm>
            <a:custGeom>
              <a:avLst/>
              <a:gdLst>
                <a:gd name="T0" fmla="*/ 377466612 w 196"/>
                <a:gd name="T1" fmla="*/ 108077798 h 67"/>
                <a:gd name="T2" fmla="*/ 292729210 w 196"/>
                <a:gd name="T3" fmla="*/ 139253947 h 67"/>
                <a:gd name="T4" fmla="*/ 92440803 w 196"/>
                <a:gd name="T5" fmla="*/ 54038178 h 67"/>
                <a:gd name="T6" fmla="*/ 0 w 196"/>
                <a:gd name="T7" fmla="*/ 78980539 h 67"/>
                <a:gd name="T8" fmla="*/ 48146599 w 196"/>
                <a:gd name="T9" fmla="*/ 0 h 67"/>
                <a:gd name="T10" fmla="*/ 288878203 w 196"/>
                <a:gd name="T11" fmla="*/ 0 h 67"/>
                <a:gd name="T12" fmla="*/ 188734000 w 196"/>
                <a:gd name="T13" fmla="*/ 27019810 h 67"/>
                <a:gd name="T14" fmla="*/ 377466612 w 196"/>
                <a:gd name="T15" fmla="*/ 108077798 h 67"/>
                <a:gd name="T16" fmla="*/ 377466612 w 196"/>
                <a:gd name="T17" fmla="*/ 10807779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35" name="Line 20"/>
            <p:cNvSpPr>
              <a:spLocks noChangeShapeType="1"/>
            </p:cNvSpPr>
            <p:nvPr/>
          </p:nvSpPr>
          <p:spPr bwMode="auto">
            <a:xfrm>
              <a:off x="1835739" y="3107701"/>
              <a:ext cx="0" cy="628566"/>
            </a:xfrm>
            <a:prstGeom prst="line">
              <a:avLst/>
            </a:prstGeom>
            <a:noFill/>
            <a:ln w="4763" cap="sq">
              <a:solidFill>
                <a:srgbClr val="AAE6FF"/>
              </a:solidFill>
              <a:bevel/>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36" name="Line 38"/>
            <p:cNvSpPr>
              <a:spLocks noChangeShapeType="1"/>
            </p:cNvSpPr>
            <p:nvPr/>
          </p:nvSpPr>
          <p:spPr bwMode="auto">
            <a:xfrm>
              <a:off x="2662837" y="3107701"/>
              <a:ext cx="0" cy="628566"/>
            </a:xfrm>
            <a:prstGeom prst="line">
              <a:avLst/>
            </a:prstGeom>
            <a:noFill/>
            <a:ln w="4763" cap="sq">
              <a:solidFill>
                <a:srgbClr val="AAE6FF"/>
              </a:solidFill>
              <a:bevel/>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grpSp>
          <p:nvGrpSpPr>
            <p:cNvPr id="137" name="Group 119"/>
            <p:cNvGrpSpPr>
              <a:grpSpLocks noChangeAspect="1"/>
            </p:cNvGrpSpPr>
            <p:nvPr/>
          </p:nvGrpSpPr>
          <p:grpSpPr bwMode="auto">
            <a:xfrm>
              <a:off x="2015980" y="3353013"/>
              <a:ext cx="450372" cy="381034"/>
              <a:chOff x="3062" y="2021"/>
              <a:chExt cx="361" cy="317"/>
            </a:xfrm>
          </p:grpSpPr>
          <p:sp>
            <p:nvSpPr>
              <p:cNvPr id="138" name="Line 88"/>
              <p:cNvSpPr>
                <a:spLocks noChangeShapeType="1"/>
              </p:cNvSpPr>
              <p:nvPr/>
            </p:nvSpPr>
            <p:spPr bwMode="auto">
              <a:xfrm>
                <a:off x="3096" y="2088"/>
                <a:ext cx="327"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39" name="Line 89"/>
              <p:cNvSpPr>
                <a:spLocks noChangeShapeType="1"/>
              </p:cNvSpPr>
              <p:nvPr/>
            </p:nvSpPr>
            <p:spPr bwMode="auto">
              <a:xfrm>
                <a:off x="3080" y="2187"/>
                <a:ext cx="329"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0" name="Line 90"/>
              <p:cNvSpPr>
                <a:spLocks noChangeShapeType="1"/>
              </p:cNvSpPr>
              <p:nvPr/>
            </p:nvSpPr>
            <p:spPr bwMode="auto">
              <a:xfrm>
                <a:off x="3066" y="2282"/>
                <a:ext cx="327" cy="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1" name="Line 91"/>
              <p:cNvSpPr>
                <a:spLocks noChangeShapeType="1"/>
              </p:cNvSpPr>
              <p:nvPr/>
            </p:nvSpPr>
            <p:spPr bwMode="auto">
              <a:xfrm flipV="1">
                <a:off x="3111" y="2028"/>
                <a:ext cx="67" cy="310"/>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2" name="Line 92"/>
              <p:cNvSpPr>
                <a:spLocks noChangeShapeType="1"/>
              </p:cNvSpPr>
              <p:nvPr/>
            </p:nvSpPr>
            <p:spPr bwMode="auto">
              <a:xfrm flipV="1">
                <a:off x="3320" y="2028"/>
                <a:ext cx="68" cy="310"/>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3" name="Line 93"/>
              <p:cNvSpPr>
                <a:spLocks noChangeShapeType="1"/>
              </p:cNvSpPr>
              <p:nvPr/>
            </p:nvSpPr>
            <p:spPr bwMode="auto">
              <a:xfrm flipV="1">
                <a:off x="3216" y="2025"/>
                <a:ext cx="67" cy="311"/>
              </a:xfrm>
              <a:prstGeom prst="line">
                <a:avLst/>
              </a:prstGeom>
              <a:noFill/>
              <a:ln w="17463">
                <a:solidFill>
                  <a:srgbClr val="000000"/>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44" name="Freeform 143"/>
              <p:cNvSpPr>
                <a:spLocks/>
              </p:cNvSpPr>
              <p:nvPr/>
            </p:nvSpPr>
            <p:spPr bwMode="auto">
              <a:xfrm>
                <a:off x="3139" y="2070"/>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5" name="Freeform 144"/>
              <p:cNvSpPr>
                <a:spLocks/>
              </p:cNvSpPr>
              <p:nvPr/>
            </p:nvSpPr>
            <p:spPr bwMode="auto">
              <a:xfrm>
                <a:off x="3245" y="2065"/>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6" name="Freeform 145"/>
              <p:cNvSpPr>
                <a:spLocks/>
              </p:cNvSpPr>
              <p:nvPr/>
            </p:nvSpPr>
            <p:spPr bwMode="auto">
              <a:xfrm>
                <a:off x="3351" y="2073"/>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7" name="Freeform 146"/>
              <p:cNvSpPr>
                <a:spLocks/>
              </p:cNvSpPr>
              <p:nvPr/>
            </p:nvSpPr>
            <p:spPr bwMode="auto">
              <a:xfrm>
                <a:off x="3115" y="2171"/>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8" name="Freeform 147"/>
              <p:cNvSpPr>
                <a:spLocks/>
              </p:cNvSpPr>
              <p:nvPr/>
            </p:nvSpPr>
            <p:spPr bwMode="auto">
              <a:xfrm>
                <a:off x="3221" y="2174"/>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49" name="Freeform 148"/>
              <p:cNvSpPr>
                <a:spLocks/>
              </p:cNvSpPr>
              <p:nvPr/>
            </p:nvSpPr>
            <p:spPr bwMode="auto">
              <a:xfrm>
                <a:off x="3327" y="2169"/>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0" name="Freeform 149"/>
              <p:cNvSpPr>
                <a:spLocks/>
              </p:cNvSpPr>
              <p:nvPr/>
            </p:nvSpPr>
            <p:spPr bwMode="auto">
              <a:xfrm>
                <a:off x="3094" y="2267"/>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1" name="Freeform 150"/>
              <p:cNvSpPr>
                <a:spLocks/>
              </p:cNvSpPr>
              <p:nvPr/>
            </p:nvSpPr>
            <p:spPr bwMode="auto">
              <a:xfrm>
                <a:off x="3200" y="2268"/>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2" name="Freeform 151"/>
              <p:cNvSpPr>
                <a:spLocks/>
              </p:cNvSpPr>
              <p:nvPr/>
            </p:nvSpPr>
            <p:spPr bwMode="auto">
              <a:xfrm>
                <a:off x="3306" y="2268"/>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000000"/>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53" name="Line 103"/>
              <p:cNvSpPr>
                <a:spLocks noChangeShapeType="1"/>
              </p:cNvSpPr>
              <p:nvPr/>
            </p:nvSpPr>
            <p:spPr bwMode="auto">
              <a:xfrm>
                <a:off x="3092" y="2084"/>
                <a:ext cx="327"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4" name="Line 104"/>
              <p:cNvSpPr>
                <a:spLocks noChangeShapeType="1"/>
              </p:cNvSpPr>
              <p:nvPr/>
            </p:nvSpPr>
            <p:spPr bwMode="auto">
              <a:xfrm>
                <a:off x="3076" y="2183"/>
                <a:ext cx="329"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5" name="Line 105"/>
              <p:cNvSpPr>
                <a:spLocks noChangeShapeType="1"/>
              </p:cNvSpPr>
              <p:nvPr/>
            </p:nvSpPr>
            <p:spPr bwMode="auto">
              <a:xfrm>
                <a:off x="3062" y="2278"/>
                <a:ext cx="327" cy="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6" name="Line 106"/>
              <p:cNvSpPr>
                <a:spLocks noChangeShapeType="1"/>
              </p:cNvSpPr>
              <p:nvPr/>
            </p:nvSpPr>
            <p:spPr bwMode="auto">
              <a:xfrm flipV="1">
                <a:off x="3107" y="2024"/>
                <a:ext cx="67" cy="310"/>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7" name="Line 107"/>
              <p:cNvSpPr>
                <a:spLocks noChangeAspect="1" noChangeShapeType="1"/>
              </p:cNvSpPr>
              <p:nvPr/>
            </p:nvSpPr>
            <p:spPr bwMode="auto">
              <a:xfrm flipV="1">
                <a:off x="3316" y="2024"/>
                <a:ext cx="68" cy="310"/>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8" name="Line 108"/>
              <p:cNvSpPr>
                <a:spLocks noChangeShapeType="1"/>
              </p:cNvSpPr>
              <p:nvPr/>
            </p:nvSpPr>
            <p:spPr bwMode="auto">
              <a:xfrm flipV="1">
                <a:off x="3212" y="2021"/>
                <a:ext cx="67" cy="311"/>
              </a:xfrm>
              <a:prstGeom prst="line">
                <a:avLst/>
              </a:prstGeom>
              <a:noFill/>
              <a:ln w="17463">
                <a:solidFill>
                  <a:srgbClr val="FFFFFF"/>
                </a:solidFill>
                <a:round/>
                <a:headEnd/>
                <a:tailEnd/>
              </a:ln>
            </p:spPr>
            <p:txBody>
              <a:bodyPr/>
              <a:lstStyle/>
              <a:p>
                <a:pPr algn="ctr" rtl="0" eaLnBrk="0" fontAlgn="base" hangingPunct="0">
                  <a:lnSpc>
                    <a:spcPct val="90000"/>
                  </a:lnSpc>
                  <a:spcBef>
                    <a:spcPct val="0"/>
                  </a:spcBef>
                  <a:spcAft>
                    <a:spcPct val="0"/>
                  </a:spcAft>
                </a:pPr>
                <a:endParaRPr lang="en-US" sz="2400">
                  <a:solidFill>
                    <a:srgbClr val="000000"/>
                  </a:solidFill>
                  <a:ea typeface="ＭＳ Ｐゴシック" pitchFamily="34" charset="-128"/>
                  <a:cs typeface="+mn-cs"/>
                </a:endParaRPr>
              </a:p>
            </p:txBody>
          </p:sp>
          <p:sp>
            <p:nvSpPr>
              <p:cNvPr id="159" name="Freeform 158"/>
              <p:cNvSpPr>
                <a:spLocks/>
              </p:cNvSpPr>
              <p:nvPr/>
            </p:nvSpPr>
            <p:spPr bwMode="auto">
              <a:xfrm>
                <a:off x="3135" y="2066"/>
                <a:ext cx="51" cy="34"/>
              </a:xfrm>
              <a:custGeom>
                <a:avLst/>
                <a:gdLst>
                  <a:gd name="T0" fmla="*/ 51 w 51"/>
                  <a:gd name="T1" fmla="*/ 17 h 34"/>
                  <a:gd name="T2" fmla="*/ 51 w 51"/>
                  <a:gd name="T3" fmla="*/ 17 h 34"/>
                  <a:gd name="T4" fmla="*/ 51 w 51"/>
                  <a:gd name="T5" fmla="*/ 20 h 34"/>
                  <a:gd name="T6" fmla="*/ 49 w 51"/>
                  <a:gd name="T7" fmla="*/ 23 h 34"/>
                  <a:gd name="T8" fmla="*/ 47 w 51"/>
                  <a:gd name="T9" fmla="*/ 26 h 34"/>
                  <a:gd name="T10" fmla="*/ 44 w 51"/>
                  <a:gd name="T11" fmla="*/ 29 h 34"/>
                  <a:gd name="T12" fmla="*/ 40 w 51"/>
                  <a:gd name="T13" fmla="*/ 31 h 34"/>
                  <a:gd name="T14" fmla="*/ 36 w 51"/>
                  <a:gd name="T15" fmla="*/ 32 h 34"/>
                  <a:gd name="T16" fmla="*/ 31 w 51"/>
                  <a:gd name="T17" fmla="*/ 33 h 34"/>
                  <a:gd name="T18" fmla="*/ 26 w 51"/>
                  <a:gd name="T19" fmla="*/ 34 h 34"/>
                  <a:gd name="T20" fmla="*/ 26 w 51"/>
                  <a:gd name="T21" fmla="*/ 34 h 34"/>
                  <a:gd name="T22" fmla="*/ 21 w 51"/>
                  <a:gd name="T23" fmla="*/ 33 h 34"/>
                  <a:gd name="T24" fmla="*/ 16 w 51"/>
                  <a:gd name="T25" fmla="*/ 32 h 34"/>
                  <a:gd name="T26" fmla="*/ 11 w 51"/>
                  <a:gd name="T27" fmla="*/ 31 h 34"/>
                  <a:gd name="T28" fmla="*/ 8 w 51"/>
                  <a:gd name="T29" fmla="*/ 29 h 34"/>
                  <a:gd name="T30" fmla="*/ 4 w 51"/>
                  <a:gd name="T31" fmla="*/ 26 h 34"/>
                  <a:gd name="T32" fmla="*/ 2 w 51"/>
                  <a:gd name="T33" fmla="*/ 23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3"/>
                    </a:lnTo>
                    <a:lnTo>
                      <a:pt x="47" y="26"/>
                    </a:lnTo>
                    <a:lnTo>
                      <a:pt x="44" y="29"/>
                    </a:lnTo>
                    <a:lnTo>
                      <a:pt x="40" y="31"/>
                    </a:lnTo>
                    <a:lnTo>
                      <a:pt x="36" y="32"/>
                    </a:lnTo>
                    <a:lnTo>
                      <a:pt x="31" y="33"/>
                    </a:lnTo>
                    <a:lnTo>
                      <a:pt x="26" y="34"/>
                    </a:lnTo>
                    <a:lnTo>
                      <a:pt x="21" y="33"/>
                    </a:lnTo>
                    <a:lnTo>
                      <a:pt x="16" y="32"/>
                    </a:lnTo>
                    <a:lnTo>
                      <a:pt x="11" y="31"/>
                    </a:lnTo>
                    <a:lnTo>
                      <a:pt x="8" y="29"/>
                    </a:lnTo>
                    <a:lnTo>
                      <a:pt x="4" y="26"/>
                    </a:lnTo>
                    <a:lnTo>
                      <a:pt x="2" y="23"/>
                    </a:lnTo>
                    <a:lnTo>
                      <a:pt x="1" y="20"/>
                    </a:lnTo>
                    <a:lnTo>
                      <a:pt x="0" y="17"/>
                    </a:lnTo>
                    <a:lnTo>
                      <a:pt x="1" y="13"/>
                    </a:lnTo>
                    <a:lnTo>
                      <a:pt x="2" y="10"/>
                    </a:lnTo>
                    <a:lnTo>
                      <a:pt x="4" y="7"/>
                    </a:lnTo>
                    <a:lnTo>
                      <a:pt x="8" y="5"/>
                    </a:lnTo>
                    <a:lnTo>
                      <a:pt x="11" y="3"/>
                    </a:lnTo>
                    <a:lnTo>
                      <a:pt x="16" y="1"/>
                    </a:lnTo>
                    <a:lnTo>
                      <a:pt x="21"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0" name="Freeform 159"/>
              <p:cNvSpPr>
                <a:spLocks/>
              </p:cNvSpPr>
              <p:nvPr/>
            </p:nvSpPr>
            <p:spPr bwMode="auto">
              <a:xfrm>
                <a:off x="3241" y="2061"/>
                <a:ext cx="51" cy="35"/>
              </a:xfrm>
              <a:custGeom>
                <a:avLst/>
                <a:gdLst>
                  <a:gd name="T0" fmla="*/ 51 w 51"/>
                  <a:gd name="T1" fmla="*/ 18 h 35"/>
                  <a:gd name="T2" fmla="*/ 51 w 51"/>
                  <a:gd name="T3" fmla="*/ 18 h 35"/>
                  <a:gd name="T4" fmla="*/ 51 w 51"/>
                  <a:gd name="T5" fmla="*/ 21 h 35"/>
                  <a:gd name="T6" fmla="*/ 49 w 51"/>
                  <a:gd name="T7" fmla="*/ 24 h 35"/>
                  <a:gd name="T8" fmla="*/ 47 w 51"/>
                  <a:gd name="T9" fmla="*/ 27 h 35"/>
                  <a:gd name="T10" fmla="*/ 44 w 51"/>
                  <a:gd name="T11" fmla="*/ 30 h 35"/>
                  <a:gd name="T12" fmla="*/ 40 w 51"/>
                  <a:gd name="T13" fmla="*/ 32 h 35"/>
                  <a:gd name="T14" fmla="*/ 36 w 51"/>
                  <a:gd name="T15" fmla="*/ 33 h 35"/>
                  <a:gd name="T16" fmla="*/ 31 w 51"/>
                  <a:gd name="T17" fmla="*/ 34 h 35"/>
                  <a:gd name="T18" fmla="*/ 26 w 51"/>
                  <a:gd name="T19" fmla="*/ 35 h 35"/>
                  <a:gd name="T20" fmla="*/ 26 w 51"/>
                  <a:gd name="T21" fmla="*/ 35 h 35"/>
                  <a:gd name="T22" fmla="*/ 20 w 51"/>
                  <a:gd name="T23" fmla="*/ 34 h 35"/>
                  <a:gd name="T24" fmla="*/ 16 w 51"/>
                  <a:gd name="T25" fmla="*/ 33 h 35"/>
                  <a:gd name="T26" fmla="*/ 11 w 51"/>
                  <a:gd name="T27" fmla="*/ 32 h 35"/>
                  <a:gd name="T28" fmla="*/ 8 w 51"/>
                  <a:gd name="T29" fmla="*/ 30 h 35"/>
                  <a:gd name="T30" fmla="*/ 4 w 51"/>
                  <a:gd name="T31" fmla="*/ 27 h 35"/>
                  <a:gd name="T32" fmla="*/ 2 w 51"/>
                  <a:gd name="T33" fmla="*/ 24 h 35"/>
                  <a:gd name="T34" fmla="*/ 1 w 51"/>
                  <a:gd name="T35" fmla="*/ 21 h 35"/>
                  <a:gd name="T36" fmla="*/ 0 w 51"/>
                  <a:gd name="T37" fmla="*/ 18 h 35"/>
                  <a:gd name="T38" fmla="*/ 0 w 51"/>
                  <a:gd name="T39" fmla="*/ 18 h 35"/>
                  <a:gd name="T40" fmla="*/ 1 w 51"/>
                  <a:gd name="T41" fmla="*/ 14 h 35"/>
                  <a:gd name="T42" fmla="*/ 2 w 51"/>
                  <a:gd name="T43" fmla="*/ 11 h 35"/>
                  <a:gd name="T44" fmla="*/ 4 w 51"/>
                  <a:gd name="T45" fmla="*/ 8 h 35"/>
                  <a:gd name="T46" fmla="*/ 8 w 51"/>
                  <a:gd name="T47" fmla="*/ 5 h 35"/>
                  <a:gd name="T48" fmla="*/ 11 w 51"/>
                  <a:gd name="T49" fmla="*/ 3 h 35"/>
                  <a:gd name="T50" fmla="*/ 16 w 51"/>
                  <a:gd name="T51" fmla="*/ 2 h 35"/>
                  <a:gd name="T52" fmla="*/ 20 w 51"/>
                  <a:gd name="T53" fmla="*/ 1 h 35"/>
                  <a:gd name="T54" fmla="*/ 26 w 51"/>
                  <a:gd name="T55" fmla="*/ 0 h 35"/>
                  <a:gd name="T56" fmla="*/ 26 w 51"/>
                  <a:gd name="T57" fmla="*/ 0 h 35"/>
                  <a:gd name="T58" fmla="*/ 31 w 51"/>
                  <a:gd name="T59" fmla="*/ 1 h 35"/>
                  <a:gd name="T60" fmla="*/ 36 w 51"/>
                  <a:gd name="T61" fmla="*/ 2 h 35"/>
                  <a:gd name="T62" fmla="*/ 40 w 51"/>
                  <a:gd name="T63" fmla="*/ 3 h 35"/>
                  <a:gd name="T64" fmla="*/ 44 w 51"/>
                  <a:gd name="T65" fmla="*/ 5 h 35"/>
                  <a:gd name="T66" fmla="*/ 47 w 51"/>
                  <a:gd name="T67" fmla="*/ 8 h 35"/>
                  <a:gd name="T68" fmla="*/ 49 w 51"/>
                  <a:gd name="T69" fmla="*/ 11 h 35"/>
                  <a:gd name="T70" fmla="*/ 51 w 51"/>
                  <a:gd name="T71" fmla="*/ 14 h 35"/>
                  <a:gd name="T72" fmla="*/ 51 w 51"/>
                  <a:gd name="T73" fmla="*/ 18 h 35"/>
                  <a:gd name="T74" fmla="*/ 51 w 51"/>
                  <a:gd name="T75" fmla="*/ 18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5"/>
                  <a:gd name="T116" fmla="*/ 51 w 51"/>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5">
                    <a:moveTo>
                      <a:pt x="51" y="18"/>
                    </a:moveTo>
                    <a:lnTo>
                      <a:pt x="51" y="18"/>
                    </a:lnTo>
                    <a:lnTo>
                      <a:pt x="51" y="21"/>
                    </a:lnTo>
                    <a:lnTo>
                      <a:pt x="49" y="24"/>
                    </a:lnTo>
                    <a:lnTo>
                      <a:pt x="47" y="27"/>
                    </a:lnTo>
                    <a:lnTo>
                      <a:pt x="44" y="30"/>
                    </a:lnTo>
                    <a:lnTo>
                      <a:pt x="40" y="32"/>
                    </a:lnTo>
                    <a:lnTo>
                      <a:pt x="36" y="33"/>
                    </a:lnTo>
                    <a:lnTo>
                      <a:pt x="31" y="34"/>
                    </a:lnTo>
                    <a:lnTo>
                      <a:pt x="26" y="35"/>
                    </a:lnTo>
                    <a:lnTo>
                      <a:pt x="20" y="34"/>
                    </a:lnTo>
                    <a:lnTo>
                      <a:pt x="16" y="33"/>
                    </a:lnTo>
                    <a:lnTo>
                      <a:pt x="11" y="32"/>
                    </a:lnTo>
                    <a:lnTo>
                      <a:pt x="8" y="30"/>
                    </a:lnTo>
                    <a:lnTo>
                      <a:pt x="4" y="27"/>
                    </a:lnTo>
                    <a:lnTo>
                      <a:pt x="2" y="24"/>
                    </a:lnTo>
                    <a:lnTo>
                      <a:pt x="1" y="21"/>
                    </a:lnTo>
                    <a:lnTo>
                      <a:pt x="0" y="18"/>
                    </a:lnTo>
                    <a:lnTo>
                      <a:pt x="1" y="14"/>
                    </a:lnTo>
                    <a:lnTo>
                      <a:pt x="2" y="11"/>
                    </a:lnTo>
                    <a:lnTo>
                      <a:pt x="4" y="8"/>
                    </a:lnTo>
                    <a:lnTo>
                      <a:pt x="8" y="5"/>
                    </a:lnTo>
                    <a:lnTo>
                      <a:pt x="11" y="3"/>
                    </a:lnTo>
                    <a:lnTo>
                      <a:pt x="16" y="2"/>
                    </a:lnTo>
                    <a:lnTo>
                      <a:pt x="20" y="1"/>
                    </a:lnTo>
                    <a:lnTo>
                      <a:pt x="26" y="0"/>
                    </a:lnTo>
                    <a:lnTo>
                      <a:pt x="31" y="1"/>
                    </a:lnTo>
                    <a:lnTo>
                      <a:pt x="36" y="2"/>
                    </a:lnTo>
                    <a:lnTo>
                      <a:pt x="40" y="3"/>
                    </a:lnTo>
                    <a:lnTo>
                      <a:pt x="44" y="5"/>
                    </a:lnTo>
                    <a:lnTo>
                      <a:pt x="47" y="8"/>
                    </a:lnTo>
                    <a:lnTo>
                      <a:pt x="49" y="11"/>
                    </a:lnTo>
                    <a:lnTo>
                      <a:pt x="51" y="14"/>
                    </a:lnTo>
                    <a:lnTo>
                      <a:pt x="51" y="18"/>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1" name="Freeform 160"/>
              <p:cNvSpPr>
                <a:spLocks/>
              </p:cNvSpPr>
              <p:nvPr/>
            </p:nvSpPr>
            <p:spPr bwMode="auto">
              <a:xfrm>
                <a:off x="3347" y="2069"/>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5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5 w 51"/>
                  <a:gd name="T45" fmla="*/ 7 h 34"/>
                  <a:gd name="T46" fmla="*/ 8 w 51"/>
                  <a:gd name="T47" fmla="*/ 5 h 34"/>
                  <a:gd name="T48" fmla="*/ 11 w 51"/>
                  <a:gd name="T49" fmla="*/ 3 h 34"/>
                  <a:gd name="T50" fmla="*/ 16 w 51"/>
                  <a:gd name="T51" fmla="*/ 1 h 34"/>
                  <a:gd name="T52" fmla="*/ 21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5" y="27"/>
                    </a:lnTo>
                    <a:lnTo>
                      <a:pt x="2" y="24"/>
                    </a:lnTo>
                    <a:lnTo>
                      <a:pt x="1" y="20"/>
                    </a:lnTo>
                    <a:lnTo>
                      <a:pt x="0" y="17"/>
                    </a:lnTo>
                    <a:lnTo>
                      <a:pt x="1" y="14"/>
                    </a:lnTo>
                    <a:lnTo>
                      <a:pt x="2" y="10"/>
                    </a:lnTo>
                    <a:lnTo>
                      <a:pt x="5" y="7"/>
                    </a:lnTo>
                    <a:lnTo>
                      <a:pt x="8" y="5"/>
                    </a:lnTo>
                    <a:lnTo>
                      <a:pt x="11" y="3"/>
                    </a:lnTo>
                    <a:lnTo>
                      <a:pt x="16" y="1"/>
                    </a:lnTo>
                    <a:lnTo>
                      <a:pt x="21"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2" name="Freeform 161"/>
              <p:cNvSpPr>
                <a:spLocks/>
              </p:cNvSpPr>
              <p:nvPr/>
            </p:nvSpPr>
            <p:spPr bwMode="auto">
              <a:xfrm>
                <a:off x="3111" y="2167"/>
                <a:ext cx="51" cy="34"/>
              </a:xfrm>
              <a:custGeom>
                <a:avLst/>
                <a:gdLst>
                  <a:gd name="T0" fmla="*/ 51 w 51"/>
                  <a:gd name="T1" fmla="*/ 17 h 34"/>
                  <a:gd name="T2" fmla="*/ 51 w 51"/>
                  <a:gd name="T3" fmla="*/ 17 h 34"/>
                  <a:gd name="T4" fmla="*/ 51 w 51"/>
                  <a:gd name="T5" fmla="*/ 20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0 h 34"/>
                  <a:gd name="T36" fmla="*/ 0 w 51"/>
                  <a:gd name="T37" fmla="*/ 17 h 34"/>
                  <a:gd name="T38" fmla="*/ 0 w 51"/>
                  <a:gd name="T39" fmla="*/ 17 h 34"/>
                  <a:gd name="T40" fmla="*/ 1 w 51"/>
                  <a:gd name="T41" fmla="*/ 14 h 34"/>
                  <a:gd name="T42" fmla="*/ 2 w 51"/>
                  <a:gd name="T43" fmla="*/ 10 h 34"/>
                  <a:gd name="T44" fmla="*/ 4 w 51"/>
                  <a:gd name="T45" fmla="*/ 7 h 34"/>
                  <a:gd name="T46" fmla="*/ 8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7"/>
                    </a:lnTo>
                    <a:lnTo>
                      <a:pt x="44" y="29"/>
                    </a:lnTo>
                    <a:lnTo>
                      <a:pt x="40" y="31"/>
                    </a:lnTo>
                    <a:lnTo>
                      <a:pt x="36" y="33"/>
                    </a:lnTo>
                    <a:lnTo>
                      <a:pt x="31" y="34"/>
                    </a:lnTo>
                    <a:lnTo>
                      <a:pt x="26" y="34"/>
                    </a:lnTo>
                    <a:lnTo>
                      <a:pt x="20" y="34"/>
                    </a:lnTo>
                    <a:lnTo>
                      <a:pt x="16" y="33"/>
                    </a:lnTo>
                    <a:lnTo>
                      <a:pt x="11" y="31"/>
                    </a:lnTo>
                    <a:lnTo>
                      <a:pt x="8" y="29"/>
                    </a:lnTo>
                    <a:lnTo>
                      <a:pt x="4" y="27"/>
                    </a:lnTo>
                    <a:lnTo>
                      <a:pt x="2" y="24"/>
                    </a:lnTo>
                    <a:lnTo>
                      <a:pt x="1" y="20"/>
                    </a:lnTo>
                    <a:lnTo>
                      <a:pt x="0" y="17"/>
                    </a:lnTo>
                    <a:lnTo>
                      <a:pt x="1" y="14"/>
                    </a:lnTo>
                    <a:lnTo>
                      <a:pt x="2" y="10"/>
                    </a:lnTo>
                    <a:lnTo>
                      <a:pt x="4" y="7"/>
                    </a:lnTo>
                    <a:lnTo>
                      <a:pt x="8" y="5"/>
                    </a:lnTo>
                    <a:lnTo>
                      <a:pt x="11" y="3"/>
                    </a:lnTo>
                    <a:lnTo>
                      <a:pt x="16" y="1"/>
                    </a:lnTo>
                    <a:lnTo>
                      <a:pt x="20" y="0"/>
                    </a:lnTo>
                    <a:lnTo>
                      <a:pt x="26" y="0"/>
                    </a:lnTo>
                    <a:lnTo>
                      <a:pt x="31" y="0"/>
                    </a:lnTo>
                    <a:lnTo>
                      <a:pt x="36" y="1"/>
                    </a:lnTo>
                    <a:lnTo>
                      <a:pt x="40" y="3"/>
                    </a:lnTo>
                    <a:lnTo>
                      <a:pt x="44" y="5"/>
                    </a:lnTo>
                    <a:lnTo>
                      <a:pt x="47" y="7"/>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3" name="Freeform 162"/>
              <p:cNvSpPr>
                <a:spLocks/>
              </p:cNvSpPr>
              <p:nvPr/>
            </p:nvSpPr>
            <p:spPr bwMode="auto">
              <a:xfrm>
                <a:off x="3217" y="2170"/>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1 h 34"/>
                  <a:gd name="T44" fmla="*/ 4 w 51"/>
                  <a:gd name="T45" fmla="*/ 8 h 34"/>
                  <a:gd name="T46" fmla="*/ 7 w 51"/>
                  <a:gd name="T47" fmla="*/ 5 h 34"/>
                  <a:gd name="T48" fmla="*/ 11 w 51"/>
                  <a:gd name="T49" fmla="*/ 3 h 34"/>
                  <a:gd name="T50" fmla="*/ 16 w 51"/>
                  <a:gd name="T51" fmla="*/ 2 h 34"/>
                  <a:gd name="T52" fmla="*/ 20 w 51"/>
                  <a:gd name="T53" fmla="*/ 1 h 34"/>
                  <a:gd name="T54" fmla="*/ 26 w 51"/>
                  <a:gd name="T55" fmla="*/ 0 h 34"/>
                  <a:gd name="T56" fmla="*/ 26 w 51"/>
                  <a:gd name="T57" fmla="*/ 0 h 34"/>
                  <a:gd name="T58" fmla="*/ 31 w 51"/>
                  <a:gd name="T59" fmla="*/ 1 h 34"/>
                  <a:gd name="T60" fmla="*/ 35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6" y="34"/>
                    </a:lnTo>
                    <a:lnTo>
                      <a:pt x="20" y="34"/>
                    </a:lnTo>
                    <a:lnTo>
                      <a:pt x="16" y="33"/>
                    </a:lnTo>
                    <a:lnTo>
                      <a:pt x="11" y="31"/>
                    </a:lnTo>
                    <a:lnTo>
                      <a:pt x="7" y="29"/>
                    </a:lnTo>
                    <a:lnTo>
                      <a:pt x="4" y="27"/>
                    </a:lnTo>
                    <a:lnTo>
                      <a:pt x="2" y="24"/>
                    </a:lnTo>
                    <a:lnTo>
                      <a:pt x="0" y="21"/>
                    </a:lnTo>
                    <a:lnTo>
                      <a:pt x="0" y="17"/>
                    </a:lnTo>
                    <a:lnTo>
                      <a:pt x="0" y="14"/>
                    </a:lnTo>
                    <a:lnTo>
                      <a:pt x="2" y="11"/>
                    </a:lnTo>
                    <a:lnTo>
                      <a:pt x="4" y="8"/>
                    </a:lnTo>
                    <a:lnTo>
                      <a:pt x="7" y="5"/>
                    </a:lnTo>
                    <a:lnTo>
                      <a:pt x="11" y="3"/>
                    </a:lnTo>
                    <a:lnTo>
                      <a:pt x="16" y="2"/>
                    </a:lnTo>
                    <a:lnTo>
                      <a:pt x="20" y="1"/>
                    </a:lnTo>
                    <a:lnTo>
                      <a:pt x="26" y="0"/>
                    </a:lnTo>
                    <a:lnTo>
                      <a:pt x="31" y="1"/>
                    </a:lnTo>
                    <a:lnTo>
                      <a:pt x="35"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4" name="Freeform 163"/>
              <p:cNvSpPr>
                <a:spLocks/>
              </p:cNvSpPr>
              <p:nvPr/>
            </p:nvSpPr>
            <p:spPr bwMode="auto">
              <a:xfrm>
                <a:off x="3323" y="2165"/>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1 w 51"/>
                  <a:gd name="T23" fmla="*/ 34 h 34"/>
                  <a:gd name="T24" fmla="*/ 16 w 51"/>
                  <a:gd name="T25" fmla="*/ 33 h 34"/>
                  <a:gd name="T26" fmla="*/ 11 w 51"/>
                  <a:gd name="T27" fmla="*/ 31 h 34"/>
                  <a:gd name="T28" fmla="*/ 8 w 51"/>
                  <a:gd name="T29" fmla="*/ 29 h 34"/>
                  <a:gd name="T30" fmla="*/ 4 w 51"/>
                  <a:gd name="T31" fmla="*/ 27 h 34"/>
                  <a:gd name="T32" fmla="*/ 2 w 51"/>
                  <a:gd name="T33" fmla="*/ 24 h 34"/>
                  <a:gd name="T34" fmla="*/ 1 w 51"/>
                  <a:gd name="T35" fmla="*/ 21 h 34"/>
                  <a:gd name="T36" fmla="*/ 0 w 51"/>
                  <a:gd name="T37" fmla="*/ 17 h 34"/>
                  <a:gd name="T38" fmla="*/ 0 w 51"/>
                  <a:gd name="T39" fmla="*/ 17 h 34"/>
                  <a:gd name="T40" fmla="*/ 1 w 51"/>
                  <a:gd name="T41" fmla="*/ 14 h 34"/>
                  <a:gd name="T42" fmla="*/ 2 w 51"/>
                  <a:gd name="T43" fmla="*/ 11 h 34"/>
                  <a:gd name="T44" fmla="*/ 4 w 51"/>
                  <a:gd name="T45" fmla="*/ 8 h 34"/>
                  <a:gd name="T46" fmla="*/ 8 w 51"/>
                  <a:gd name="T47" fmla="*/ 5 h 34"/>
                  <a:gd name="T48" fmla="*/ 11 w 51"/>
                  <a:gd name="T49" fmla="*/ 3 h 34"/>
                  <a:gd name="T50" fmla="*/ 16 w 51"/>
                  <a:gd name="T51" fmla="*/ 2 h 34"/>
                  <a:gd name="T52" fmla="*/ 21 w 51"/>
                  <a:gd name="T53" fmla="*/ 1 h 34"/>
                  <a:gd name="T54" fmla="*/ 26 w 51"/>
                  <a:gd name="T55" fmla="*/ 0 h 34"/>
                  <a:gd name="T56" fmla="*/ 26 w 51"/>
                  <a:gd name="T57" fmla="*/ 0 h 34"/>
                  <a:gd name="T58" fmla="*/ 31 w 51"/>
                  <a:gd name="T59" fmla="*/ 1 h 34"/>
                  <a:gd name="T60" fmla="*/ 36 w 51"/>
                  <a:gd name="T61" fmla="*/ 2 h 34"/>
                  <a:gd name="T62" fmla="*/ 40 w 51"/>
                  <a:gd name="T63" fmla="*/ 3 h 34"/>
                  <a:gd name="T64" fmla="*/ 44 w 51"/>
                  <a:gd name="T65" fmla="*/ 5 h 34"/>
                  <a:gd name="T66" fmla="*/ 47 w 51"/>
                  <a:gd name="T67" fmla="*/ 8 h 34"/>
                  <a:gd name="T68" fmla="*/ 49 w 51"/>
                  <a:gd name="T69" fmla="*/ 11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6" y="33"/>
                    </a:lnTo>
                    <a:lnTo>
                      <a:pt x="31" y="34"/>
                    </a:lnTo>
                    <a:lnTo>
                      <a:pt x="26" y="34"/>
                    </a:lnTo>
                    <a:lnTo>
                      <a:pt x="21" y="34"/>
                    </a:lnTo>
                    <a:lnTo>
                      <a:pt x="16" y="33"/>
                    </a:lnTo>
                    <a:lnTo>
                      <a:pt x="11" y="31"/>
                    </a:lnTo>
                    <a:lnTo>
                      <a:pt x="8" y="29"/>
                    </a:lnTo>
                    <a:lnTo>
                      <a:pt x="4" y="27"/>
                    </a:lnTo>
                    <a:lnTo>
                      <a:pt x="2" y="24"/>
                    </a:lnTo>
                    <a:lnTo>
                      <a:pt x="1" y="21"/>
                    </a:lnTo>
                    <a:lnTo>
                      <a:pt x="0" y="17"/>
                    </a:lnTo>
                    <a:lnTo>
                      <a:pt x="1" y="14"/>
                    </a:lnTo>
                    <a:lnTo>
                      <a:pt x="2" y="11"/>
                    </a:lnTo>
                    <a:lnTo>
                      <a:pt x="4" y="8"/>
                    </a:lnTo>
                    <a:lnTo>
                      <a:pt x="8" y="5"/>
                    </a:lnTo>
                    <a:lnTo>
                      <a:pt x="11" y="3"/>
                    </a:lnTo>
                    <a:lnTo>
                      <a:pt x="16" y="2"/>
                    </a:lnTo>
                    <a:lnTo>
                      <a:pt x="21" y="1"/>
                    </a:lnTo>
                    <a:lnTo>
                      <a:pt x="26" y="0"/>
                    </a:lnTo>
                    <a:lnTo>
                      <a:pt x="31" y="1"/>
                    </a:lnTo>
                    <a:lnTo>
                      <a:pt x="36" y="2"/>
                    </a:lnTo>
                    <a:lnTo>
                      <a:pt x="40" y="3"/>
                    </a:lnTo>
                    <a:lnTo>
                      <a:pt x="44" y="5"/>
                    </a:lnTo>
                    <a:lnTo>
                      <a:pt x="47" y="8"/>
                    </a:lnTo>
                    <a:lnTo>
                      <a:pt x="49" y="11"/>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5" name="Freeform 164"/>
              <p:cNvSpPr>
                <a:spLocks/>
              </p:cNvSpPr>
              <p:nvPr/>
            </p:nvSpPr>
            <p:spPr bwMode="auto">
              <a:xfrm>
                <a:off x="3090" y="2263"/>
                <a:ext cx="51" cy="34"/>
              </a:xfrm>
              <a:custGeom>
                <a:avLst/>
                <a:gdLst>
                  <a:gd name="T0" fmla="*/ 51 w 51"/>
                  <a:gd name="T1" fmla="*/ 17 h 34"/>
                  <a:gd name="T2" fmla="*/ 51 w 51"/>
                  <a:gd name="T3" fmla="*/ 17 h 34"/>
                  <a:gd name="T4" fmla="*/ 51 w 51"/>
                  <a:gd name="T5" fmla="*/ 21 h 34"/>
                  <a:gd name="T6" fmla="*/ 49 w 51"/>
                  <a:gd name="T7" fmla="*/ 24 h 34"/>
                  <a:gd name="T8" fmla="*/ 47 w 51"/>
                  <a:gd name="T9" fmla="*/ 27 h 34"/>
                  <a:gd name="T10" fmla="*/ 44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6 w 51"/>
                  <a:gd name="T25" fmla="*/ 33 h 34"/>
                  <a:gd name="T26" fmla="*/ 11 w 51"/>
                  <a:gd name="T27" fmla="*/ 31 h 34"/>
                  <a:gd name="T28" fmla="*/ 7 w 51"/>
                  <a:gd name="T29" fmla="*/ 29 h 34"/>
                  <a:gd name="T30" fmla="*/ 4 w 51"/>
                  <a:gd name="T31" fmla="*/ 27 h 34"/>
                  <a:gd name="T32" fmla="*/ 2 w 51"/>
                  <a:gd name="T33" fmla="*/ 24 h 34"/>
                  <a:gd name="T34" fmla="*/ 0 w 51"/>
                  <a:gd name="T35" fmla="*/ 21 h 34"/>
                  <a:gd name="T36" fmla="*/ 0 w 51"/>
                  <a:gd name="T37" fmla="*/ 17 h 34"/>
                  <a:gd name="T38" fmla="*/ 0 w 51"/>
                  <a:gd name="T39" fmla="*/ 17 h 34"/>
                  <a:gd name="T40" fmla="*/ 0 w 51"/>
                  <a:gd name="T41" fmla="*/ 14 h 34"/>
                  <a:gd name="T42" fmla="*/ 2 w 51"/>
                  <a:gd name="T43" fmla="*/ 10 h 34"/>
                  <a:gd name="T44" fmla="*/ 4 w 51"/>
                  <a:gd name="T45" fmla="*/ 8 h 34"/>
                  <a:gd name="T46" fmla="*/ 7 w 51"/>
                  <a:gd name="T47" fmla="*/ 5 h 34"/>
                  <a:gd name="T48" fmla="*/ 11 w 51"/>
                  <a:gd name="T49" fmla="*/ 3 h 34"/>
                  <a:gd name="T50" fmla="*/ 16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4 w 51"/>
                  <a:gd name="T65" fmla="*/ 5 h 34"/>
                  <a:gd name="T66" fmla="*/ 47 w 51"/>
                  <a:gd name="T67" fmla="*/ 8 h 34"/>
                  <a:gd name="T68" fmla="*/ 49 w 51"/>
                  <a:gd name="T69" fmla="*/ 10 h 34"/>
                  <a:gd name="T70" fmla="*/ 51 w 51"/>
                  <a:gd name="T71" fmla="*/ 14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1"/>
                    </a:lnTo>
                    <a:lnTo>
                      <a:pt x="49" y="24"/>
                    </a:lnTo>
                    <a:lnTo>
                      <a:pt x="47" y="27"/>
                    </a:lnTo>
                    <a:lnTo>
                      <a:pt x="44" y="29"/>
                    </a:lnTo>
                    <a:lnTo>
                      <a:pt x="40" y="31"/>
                    </a:lnTo>
                    <a:lnTo>
                      <a:pt x="35" y="33"/>
                    </a:lnTo>
                    <a:lnTo>
                      <a:pt x="31" y="34"/>
                    </a:lnTo>
                    <a:lnTo>
                      <a:pt x="25" y="34"/>
                    </a:lnTo>
                    <a:lnTo>
                      <a:pt x="20" y="34"/>
                    </a:lnTo>
                    <a:lnTo>
                      <a:pt x="16" y="33"/>
                    </a:lnTo>
                    <a:lnTo>
                      <a:pt x="11" y="31"/>
                    </a:lnTo>
                    <a:lnTo>
                      <a:pt x="7" y="29"/>
                    </a:lnTo>
                    <a:lnTo>
                      <a:pt x="4" y="27"/>
                    </a:lnTo>
                    <a:lnTo>
                      <a:pt x="2" y="24"/>
                    </a:lnTo>
                    <a:lnTo>
                      <a:pt x="0" y="21"/>
                    </a:lnTo>
                    <a:lnTo>
                      <a:pt x="0" y="17"/>
                    </a:lnTo>
                    <a:lnTo>
                      <a:pt x="0" y="14"/>
                    </a:lnTo>
                    <a:lnTo>
                      <a:pt x="2" y="10"/>
                    </a:lnTo>
                    <a:lnTo>
                      <a:pt x="4" y="8"/>
                    </a:lnTo>
                    <a:lnTo>
                      <a:pt x="7" y="5"/>
                    </a:lnTo>
                    <a:lnTo>
                      <a:pt x="11" y="3"/>
                    </a:lnTo>
                    <a:lnTo>
                      <a:pt x="16" y="1"/>
                    </a:lnTo>
                    <a:lnTo>
                      <a:pt x="20" y="0"/>
                    </a:lnTo>
                    <a:lnTo>
                      <a:pt x="25" y="0"/>
                    </a:lnTo>
                    <a:lnTo>
                      <a:pt x="31" y="0"/>
                    </a:lnTo>
                    <a:lnTo>
                      <a:pt x="35" y="1"/>
                    </a:lnTo>
                    <a:lnTo>
                      <a:pt x="40" y="3"/>
                    </a:lnTo>
                    <a:lnTo>
                      <a:pt x="44" y="5"/>
                    </a:lnTo>
                    <a:lnTo>
                      <a:pt x="47" y="8"/>
                    </a:lnTo>
                    <a:lnTo>
                      <a:pt x="49" y="10"/>
                    </a:lnTo>
                    <a:lnTo>
                      <a:pt x="51" y="14"/>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6" name="Freeform 165"/>
              <p:cNvSpPr>
                <a:spLocks/>
              </p:cNvSpPr>
              <p:nvPr/>
            </p:nvSpPr>
            <p:spPr bwMode="auto">
              <a:xfrm>
                <a:off x="3196" y="2264"/>
                <a:ext cx="51" cy="34"/>
              </a:xfrm>
              <a:custGeom>
                <a:avLst/>
                <a:gdLst>
                  <a:gd name="T0" fmla="*/ 51 w 51"/>
                  <a:gd name="T1" fmla="*/ 17 h 34"/>
                  <a:gd name="T2" fmla="*/ 51 w 51"/>
                  <a:gd name="T3" fmla="*/ 17 h 34"/>
                  <a:gd name="T4" fmla="*/ 50 w 51"/>
                  <a:gd name="T5" fmla="*/ 20 h 34"/>
                  <a:gd name="T6" fmla="*/ 49 w 51"/>
                  <a:gd name="T7" fmla="*/ 24 h 34"/>
                  <a:gd name="T8" fmla="*/ 47 w 51"/>
                  <a:gd name="T9" fmla="*/ 26 h 34"/>
                  <a:gd name="T10" fmla="*/ 43 w 51"/>
                  <a:gd name="T11" fmla="*/ 29 h 34"/>
                  <a:gd name="T12" fmla="*/ 40 w 51"/>
                  <a:gd name="T13" fmla="*/ 31 h 34"/>
                  <a:gd name="T14" fmla="*/ 35 w 51"/>
                  <a:gd name="T15" fmla="*/ 33 h 34"/>
                  <a:gd name="T16" fmla="*/ 31 w 51"/>
                  <a:gd name="T17" fmla="*/ 34 h 34"/>
                  <a:gd name="T18" fmla="*/ 25 w 51"/>
                  <a:gd name="T19" fmla="*/ 34 h 34"/>
                  <a:gd name="T20" fmla="*/ 25 w 51"/>
                  <a:gd name="T21" fmla="*/ 34 h 34"/>
                  <a:gd name="T22" fmla="*/ 20 w 51"/>
                  <a:gd name="T23" fmla="*/ 34 h 34"/>
                  <a:gd name="T24" fmla="*/ 15 w 51"/>
                  <a:gd name="T25" fmla="*/ 33 h 34"/>
                  <a:gd name="T26" fmla="*/ 11 w 51"/>
                  <a:gd name="T27" fmla="*/ 31 h 34"/>
                  <a:gd name="T28" fmla="*/ 7 w 51"/>
                  <a:gd name="T29" fmla="*/ 29 h 34"/>
                  <a:gd name="T30" fmla="*/ 4 w 51"/>
                  <a:gd name="T31" fmla="*/ 26 h 34"/>
                  <a:gd name="T32" fmla="*/ 2 w 51"/>
                  <a:gd name="T33" fmla="*/ 24 h 34"/>
                  <a:gd name="T34" fmla="*/ 0 w 51"/>
                  <a:gd name="T35" fmla="*/ 20 h 34"/>
                  <a:gd name="T36" fmla="*/ 0 w 51"/>
                  <a:gd name="T37" fmla="*/ 17 h 34"/>
                  <a:gd name="T38" fmla="*/ 0 w 51"/>
                  <a:gd name="T39" fmla="*/ 17 h 34"/>
                  <a:gd name="T40" fmla="*/ 0 w 51"/>
                  <a:gd name="T41" fmla="*/ 13 h 34"/>
                  <a:gd name="T42" fmla="*/ 2 w 51"/>
                  <a:gd name="T43" fmla="*/ 10 h 34"/>
                  <a:gd name="T44" fmla="*/ 4 w 51"/>
                  <a:gd name="T45" fmla="*/ 7 h 34"/>
                  <a:gd name="T46" fmla="*/ 7 w 51"/>
                  <a:gd name="T47" fmla="*/ 5 h 34"/>
                  <a:gd name="T48" fmla="*/ 11 w 51"/>
                  <a:gd name="T49" fmla="*/ 3 h 34"/>
                  <a:gd name="T50" fmla="*/ 15 w 51"/>
                  <a:gd name="T51" fmla="*/ 1 h 34"/>
                  <a:gd name="T52" fmla="*/ 20 w 51"/>
                  <a:gd name="T53" fmla="*/ 0 h 34"/>
                  <a:gd name="T54" fmla="*/ 25 w 51"/>
                  <a:gd name="T55" fmla="*/ 0 h 34"/>
                  <a:gd name="T56" fmla="*/ 25 w 51"/>
                  <a:gd name="T57" fmla="*/ 0 h 34"/>
                  <a:gd name="T58" fmla="*/ 31 w 51"/>
                  <a:gd name="T59" fmla="*/ 0 h 34"/>
                  <a:gd name="T60" fmla="*/ 35 w 51"/>
                  <a:gd name="T61" fmla="*/ 1 h 34"/>
                  <a:gd name="T62" fmla="*/ 40 w 51"/>
                  <a:gd name="T63" fmla="*/ 3 h 34"/>
                  <a:gd name="T64" fmla="*/ 43 w 51"/>
                  <a:gd name="T65" fmla="*/ 5 h 34"/>
                  <a:gd name="T66" fmla="*/ 47 w 51"/>
                  <a:gd name="T67" fmla="*/ 7 h 34"/>
                  <a:gd name="T68" fmla="*/ 49 w 51"/>
                  <a:gd name="T69" fmla="*/ 10 h 34"/>
                  <a:gd name="T70" fmla="*/ 50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0" y="20"/>
                    </a:lnTo>
                    <a:lnTo>
                      <a:pt x="49" y="24"/>
                    </a:lnTo>
                    <a:lnTo>
                      <a:pt x="47" y="26"/>
                    </a:lnTo>
                    <a:lnTo>
                      <a:pt x="43" y="29"/>
                    </a:lnTo>
                    <a:lnTo>
                      <a:pt x="40" y="31"/>
                    </a:lnTo>
                    <a:lnTo>
                      <a:pt x="35" y="33"/>
                    </a:lnTo>
                    <a:lnTo>
                      <a:pt x="31" y="34"/>
                    </a:lnTo>
                    <a:lnTo>
                      <a:pt x="25" y="34"/>
                    </a:lnTo>
                    <a:lnTo>
                      <a:pt x="20" y="34"/>
                    </a:lnTo>
                    <a:lnTo>
                      <a:pt x="15" y="33"/>
                    </a:lnTo>
                    <a:lnTo>
                      <a:pt x="11" y="31"/>
                    </a:lnTo>
                    <a:lnTo>
                      <a:pt x="7" y="29"/>
                    </a:lnTo>
                    <a:lnTo>
                      <a:pt x="4" y="26"/>
                    </a:lnTo>
                    <a:lnTo>
                      <a:pt x="2" y="24"/>
                    </a:lnTo>
                    <a:lnTo>
                      <a:pt x="0" y="20"/>
                    </a:lnTo>
                    <a:lnTo>
                      <a:pt x="0" y="17"/>
                    </a:lnTo>
                    <a:lnTo>
                      <a:pt x="0" y="13"/>
                    </a:lnTo>
                    <a:lnTo>
                      <a:pt x="2" y="10"/>
                    </a:lnTo>
                    <a:lnTo>
                      <a:pt x="4" y="7"/>
                    </a:lnTo>
                    <a:lnTo>
                      <a:pt x="7" y="5"/>
                    </a:lnTo>
                    <a:lnTo>
                      <a:pt x="11" y="3"/>
                    </a:lnTo>
                    <a:lnTo>
                      <a:pt x="15" y="1"/>
                    </a:lnTo>
                    <a:lnTo>
                      <a:pt x="20" y="0"/>
                    </a:lnTo>
                    <a:lnTo>
                      <a:pt x="25" y="0"/>
                    </a:lnTo>
                    <a:lnTo>
                      <a:pt x="31" y="0"/>
                    </a:lnTo>
                    <a:lnTo>
                      <a:pt x="35" y="1"/>
                    </a:lnTo>
                    <a:lnTo>
                      <a:pt x="40" y="3"/>
                    </a:lnTo>
                    <a:lnTo>
                      <a:pt x="43" y="5"/>
                    </a:lnTo>
                    <a:lnTo>
                      <a:pt x="47" y="7"/>
                    </a:lnTo>
                    <a:lnTo>
                      <a:pt x="49" y="10"/>
                    </a:lnTo>
                    <a:lnTo>
                      <a:pt x="50"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sp>
            <p:nvSpPr>
              <p:cNvPr id="167" name="Freeform 166"/>
              <p:cNvSpPr>
                <a:spLocks/>
              </p:cNvSpPr>
              <p:nvPr/>
            </p:nvSpPr>
            <p:spPr bwMode="auto">
              <a:xfrm>
                <a:off x="3302" y="2264"/>
                <a:ext cx="51" cy="34"/>
              </a:xfrm>
              <a:custGeom>
                <a:avLst/>
                <a:gdLst>
                  <a:gd name="T0" fmla="*/ 51 w 51"/>
                  <a:gd name="T1" fmla="*/ 17 h 34"/>
                  <a:gd name="T2" fmla="*/ 51 w 51"/>
                  <a:gd name="T3" fmla="*/ 17 h 34"/>
                  <a:gd name="T4" fmla="*/ 51 w 51"/>
                  <a:gd name="T5" fmla="*/ 20 h 34"/>
                  <a:gd name="T6" fmla="*/ 49 w 51"/>
                  <a:gd name="T7" fmla="*/ 24 h 34"/>
                  <a:gd name="T8" fmla="*/ 47 w 51"/>
                  <a:gd name="T9" fmla="*/ 26 h 34"/>
                  <a:gd name="T10" fmla="*/ 44 w 51"/>
                  <a:gd name="T11" fmla="*/ 29 h 34"/>
                  <a:gd name="T12" fmla="*/ 40 w 51"/>
                  <a:gd name="T13" fmla="*/ 31 h 34"/>
                  <a:gd name="T14" fmla="*/ 36 w 51"/>
                  <a:gd name="T15" fmla="*/ 33 h 34"/>
                  <a:gd name="T16" fmla="*/ 31 w 51"/>
                  <a:gd name="T17" fmla="*/ 34 h 34"/>
                  <a:gd name="T18" fmla="*/ 26 w 51"/>
                  <a:gd name="T19" fmla="*/ 34 h 34"/>
                  <a:gd name="T20" fmla="*/ 26 w 51"/>
                  <a:gd name="T21" fmla="*/ 34 h 34"/>
                  <a:gd name="T22" fmla="*/ 20 w 51"/>
                  <a:gd name="T23" fmla="*/ 34 h 34"/>
                  <a:gd name="T24" fmla="*/ 16 w 51"/>
                  <a:gd name="T25" fmla="*/ 33 h 34"/>
                  <a:gd name="T26" fmla="*/ 11 w 51"/>
                  <a:gd name="T27" fmla="*/ 31 h 34"/>
                  <a:gd name="T28" fmla="*/ 7 w 51"/>
                  <a:gd name="T29" fmla="*/ 29 h 34"/>
                  <a:gd name="T30" fmla="*/ 4 w 51"/>
                  <a:gd name="T31" fmla="*/ 26 h 34"/>
                  <a:gd name="T32" fmla="*/ 2 w 51"/>
                  <a:gd name="T33" fmla="*/ 24 h 34"/>
                  <a:gd name="T34" fmla="*/ 1 w 51"/>
                  <a:gd name="T35" fmla="*/ 20 h 34"/>
                  <a:gd name="T36" fmla="*/ 0 w 51"/>
                  <a:gd name="T37" fmla="*/ 17 h 34"/>
                  <a:gd name="T38" fmla="*/ 0 w 51"/>
                  <a:gd name="T39" fmla="*/ 17 h 34"/>
                  <a:gd name="T40" fmla="*/ 1 w 51"/>
                  <a:gd name="T41" fmla="*/ 13 h 34"/>
                  <a:gd name="T42" fmla="*/ 2 w 51"/>
                  <a:gd name="T43" fmla="*/ 10 h 34"/>
                  <a:gd name="T44" fmla="*/ 4 w 51"/>
                  <a:gd name="T45" fmla="*/ 7 h 34"/>
                  <a:gd name="T46" fmla="*/ 7 w 51"/>
                  <a:gd name="T47" fmla="*/ 5 h 34"/>
                  <a:gd name="T48" fmla="*/ 11 w 51"/>
                  <a:gd name="T49" fmla="*/ 3 h 34"/>
                  <a:gd name="T50" fmla="*/ 16 w 51"/>
                  <a:gd name="T51" fmla="*/ 1 h 34"/>
                  <a:gd name="T52" fmla="*/ 20 w 51"/>
                  <a:gd name="T53" fmla="*/ 0 h 34"/>
                  <a:gd name="T54" fmla="*/ 26 w 51"/>
                  <a:gd name="T55" fmla="*/ 0 h 34"/>
                  <a:gd name="T56" fmla="*/ 26 w 51"/>
                  <a:gd name="T57" fmla="*/ 0 h 34"/>
                  <a:gd name="T58" fmla="*/ 31 w 51"/>
                  <a:gd name="T59" fmla="*/ 0 h 34"/>
                  <a:gd name="T60" fmla="*/ 36 w 51"/>
                  <a:gd name="T61" fmla="*/ 1 h 34"/>
                  <a:gd name="T62" fmla="*/ 40 w 51"/>
                  <a:gd name="T63" fmla="*/ 3 h 34"/>
                  <a:gd name="T64" fmla="*/ 44 w 51"/>
                  <a:gd name="T65" fmla="*/ 5 h 34"/>
                  <a:gd name="T66" fmla="*/ 47 w 51"/>
                  <a:gd name="T67" fmla="*/ 7 h 34"/>
                  <a:gd name="T68" fmla="*/ 49 w 51"/>
                  <a:gd name="T69" fmla="*/ 10 h 34"/>
                  <a:gd name="T70" fmla="*/ 51 w 51"/>
                  <a:gd name="T71" fmla="*/ 13 h 34"/>
                  <a:gd name="T72" fmla="*/ 51 w 51"/>
                  <a:gd name="T73" fmla="*/ 17 h 34"/>
                  <a:gd name="T74" fmla="*/ 51 w 51"/>
                  <a:gd name="T75" fmla="*/ 1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34"/>
                  <a:gd name="T116" fmla="*/ 51 w 51"/>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34">
                    <a:moveTo>
                      <a:pt x="51" y="17"/>
                    </a:moveTo>
                    <a:lnTo>
                      <a:pt x="51" y="17"/>
                    </a:lnTo>
                    <a:lnTo>
                      <a:pt x="51" y="20"/>
                    </a:lnTo>
                    <a:lnTo>
                      <a:pt x="49" y="24"/>
                    </a:lnTo>
                    <a:lnTo>
                      <a:pt x="47" y="26"/>
                    </a:lnTo>
                    <a:lnTo>
                      <a:pt x="44" y="29"/>
                    </a:lnTo>
                    <a:lnTo>
                      <a:pt x="40" y="31"/>
                    </a:lnTo>
                    <a:lnTo>
                      <a:pt x="36" y="33"/>
                    </a:lnTo>
                    <a:lnTo>
                      <a:pt x="31" y="34"/>
                    </a:lnTo>
                    <a:lnTo>
                      <a:pt x="26" y="34"/>
                    </a:lnTo>
                    <a:lnTo>
                      <a:pt x="20" y="34"/>
                    </a:lnTo>
                    <a:lnTo>
                      <a:pt x="16" y="33"/>
                    </a:lnTo>
                    <a:lnTo>
                      <a:pt x="11" y="31"/>
                    </a:lnTo>
                    <a:lnTo>
                      <a:pt x="7" y="29"/>
                    </a:lnTo>
                    <a:lnTo>
                      <a:pt x="4" y="26"/>
                    </a:lnTo>
                    <a:lnTo>
                      <a:pt x="2" y="24"/>
                    </a:lnTo>
                    <a:lnTo>
                      <a:pt x="1" y="20"/>
                    </a:lnTo>
                    <a:lnTo>
                      <a:pt x="0" y="17"/>
                    </a:lnTo>
                    <a:lnTo>
                      <a:pt x="1" y="13"/>
                    </a:lnTo>
                    <a:lnTo>
                      <a:pt x="2" y="10"/>
                    </a:lnTo>
                    <a:lnTo>
                      <a:pt x="4" y="7"/>
                    </a:lnTo>
                    <a:lnTo>
                      <a:pt x="7" y="5"/>
                    </a:lnTo>
                    <a:lnTo>
                      <a:pt x="11" y="3"/>
                    </a:lnTo>
                    <a:lnTo>
                      <a:pt x="16" y="1"/>
                    </a:lnTo>
                    <a:lnTo>
                      <a:pt x="20" y="0"/>
                    </a:lnTo>
                    <a:lnTo>
                      <a:pt x="26" y="0"/>
                    </a:lnTo>
                    <a:lnTo>
                      <a:pt x="31" y="0"/>
                    </a:lnTo>
                    <a:lnTo>
                      <a:pt x="36" y="1"/>
                    </a:lnTo>
                    <a:lnTo>
                      <a:pt x="40" y="3"/>
                    </a:lnTo>
                    <a:lnTo>
                      <a:pt x="44" y="5"/>
                    </a:lnTo>
                    <a:lnTo>
                      <a:pt x="47" y="7"/>
                    </a:lnTo>
                    <a:lnTo>
                      <a:pt x="49" y="10"/>
                    </a:lnTo>
                    <a:lnTo>
                      <a:pt x="51" y="13"/>
                    </a:lnTo>
                    <a:lnTo>
                      <a:pt x="51" y="17"/>
                    </a:lnTo>
                    <a:close/>
                  </a:path>
                </a:pathLst>
              </a:custGeom>
              <a:solidFill>
                <a:srgbClr val="FFFFFF"/>
              </a:solidFill>
              <a:ln w="9525">
                <a:noFill/>
                <a:round/>
                <a:headEnd/>
                <a:tailEnd/>
              </a:ln>
            </p:spPr>
            <p:txBody>
              <a:bodyPr/>
              <a:lstStyle/>
              <a:p>
                <a:pPr algn="ctr" defTabSz="814268" eaLnBrk="0" hangingPunct="0">
                  <a:lnSpc>
                    <a:spcPct val="90000"/>
                  </a:lnSpc>
                </a:pPr>
                <a:endParaRPr lang="en-US" sz="2400">
                  <a:solidFill>
                    <a:srgbClr val="000000"/>
                  </a:solidFill>
                  <a:ea typeface="ＭＳ Ｐゴシック" pitchFamily="50" charset="-128"/>
                  <a:cs typeface="+mn-cs"/>
                </a:endParaRPr>
              </a:p>
            </p:txBody>
          </p:sp>
        </p:grpSp>
      </p:grpSp>
      <p:cxnSp>
        <p:nvCxnSpPr>
          <p:cNvPr id="177" name="Straight Connector 176"/>
          <p:cNvCxnSpPr/>
          <p:nvPr/>
        </p:nvCxnSpPr>
        <p:spPr>
          <a:xfrm>
            <a:off x="4550833" y="3333750"/>
            <a:ext cx="10446" cy="333776"/>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3069167" y="3365500"/>
            <a:ext cx="2910417" cy="21167"/>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73" idx="0"/>
          </p:cNvCxnSpPr>
          <p:nvPr/>
        </p:nvCxnSpPr>
        <p:spPr>
          <a:xfrm>
            <a:off x="5873750" y="3333750"/>
            <a:ext cx="9358" cy="329270"/>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818418" y="4181145"/>
            <a:ext cx="1174002"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185" name="Rectangle 184"/>
          <p:cNvSpPr/>
          <p:nvPr/>
        </p:nvSpPr>
        <p:spPr>
          <a:xfrm>
            <a:off x="3941273" y="4274773"/>
            <a:ext cx="936255" cy="169267"/>
          </a:xfrm>
          <a:prstGeom prst="rect">
            <a:avLst/>
          </a:prstGeom>
          <a:solidFill>
            <a:srgbClr val="00FFFF"/>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000000"/>
                </a:solidFill>
              </a:rPr>
              <a:t>EXSI</a:t>
            </a:r>
            <a:endParaRPr lang="en-US" sz="500" dirty="0">
              <a:solidFill>
                <a:srgbClr val="000000"/>
              </a:solidFill>
            </a:endParaRPr>
          </a:p>
        </p:txBody>
      </p:sp>
      <p:sp>
        <p:nvSpPr>
          <p:cNvPr id="186" name="Rectangle 185"/>
          <p:cNvSpPr/>
          <p:nvPr/>
        </p:nvSpPr>
        <p:spPr>
          <a:xfrm>
            <a:off x="4491024" y="4546234"/>
            <a:ext cx="372058"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VM3</a:t>
            </a:r>
            <a:endParaRPr lang="en-US" sz="500" b="1" dirty="0">
              <a:solidFill>
                <a:srgbClr val="FFFFFF"/>
              </a:solidFill>
            </a:endParaRPr>
          </a:p>
        </p:txBody>
      </p:sp>
      <p:sp>
        <p:nvSpPr>
          <p:cNvPr id="187" name="TextBox 186"/>
          <p:cNvSpPr txBox="1"/>
          <p:nvPr/>
        </p:nvSpPr>
        <p:spPr>
          <a:xfrm>
            <a:off x="4075705" y="4723952"/>
            <a:ext cx="505267" cy="169277"/>
          </a:xfrm>
          <a:prstGeom prst="rect">
            <a:avLst/>
          </a:prstGeom>
          <a:noFill/>
        </p:spPr>
        <p:txBody>
          <a:bodyPr wrap="none" rtlCol="0">
            <a:spAutoFit/>
          </a:bodyPr>
          <a:lstStyle/>
          <a:p>
            <a:pPr defTabSz="457048"/>
            <a:r>
              <a:rPr lang="en-US" sz="500" dirty="0" smtClean="0">
                <a:solidFill>
                  <a:srgbClr val="000000"/>
                </a:solidFill>
              </a:rPr>
              <a:t>x86 Server</a:t>
            </a:r>
            <a:endParaRPr lang="en-US" sz="500" dirty="0">
              <a:solidFill>
                <a:srgbClr val="000000"/>
              </a:solidFill>
            </a:endParaRPr>
          </a:p>
        </p:txBody>
      </p:sp>
      <p:cxnSp>
        <p:nvCxnSpPr>
          <p:cNvPr id="197" name="Straight Connector 196"/>
          <p:cNvCxnSpPr/>
          <p:nvPr/>
        </p:nvCxnSpPr>
        <p:spPr>
          <a:xfrm flipH="1" flipV="1">
            <a:off x="2518257" y="3021604"/>
            <a:ext cx="3213667" cy="56987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0" idx="2"/>
          </p:cNvCxnSpPr>
          <p:nvPr/>
        </p:nvCxnSpPr>
        <p:spPr>
          <a:xfrm>
            <a:off x="3792127" y="3011258"/>
            <a:ext cx="3457456" cy="5553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893650" y="4549799"/>
            <a:ext cx="372058"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VM4</a:t>
            </a:r>
            <a:endParaRPr lang="en-US" sz="500" b="1" dirty="0">
              <a:solidFill>
                <a:srgbClr val="FFFFFF"/>
              </a:solidFill>
            </a:endParaRPr>
          </a:p>
        </p:txBody>
      </p:sp>
      <p:cxnSp>
        <p:nvCxnSpPr>
          <p:cNvPr id="204" name="Straight Connector 203"/>
          <p:cNvCxnSpPr/>
          <p:nvPr/>
        </p:nvCxnSpPr>
        <p:spPr>
          <a:xfrm>
            <a:off x="1750344" y="3288894"/>
            <a:ext cx="1" cy="425198"/>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flipV="1">
            <a:off x="1623484" y="3337983"/>
            <a:ext cx="1572683" cy="27517"/>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3014242" y="3344333"/>
            <a:ext cx="2008" cy="280488"/>
          </a:xfrm>
          <a:prstGeom prst="line">
            <a:avLst/>
          </a:prstGeom>
          <a:ln w="38100">
            <a:solidFill>
              <a:srgbClr val="FF6600"/>
            </a:solidFill>
            <a:tailEnd type="oval"/>
          </a:ln>
        </p:spPr>
        <p:style>
          <a:lnRef idx="1">
            <a:schemeClr val="accent1"/>
          </a:lnRef>
          <a:fillRef idx="0">
            <a:schemeClr val="accent1"/>
          </a:fillRef>
          <a:effectRef idx="0">
            <a:schemeClr val="accent1"/>
          </a:effectRef>
          <a:fontRef idx="minor">
            <a:schemeClr val="tx1"/>
          </a:fontRef>
        </p:style>
      </p:cxnSp>
      <p:pic>
        <p:nvPicPr>
          <p:cNvPr id="202" name="Picture 201" descr="vCenter .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111996" y="1746433"/>
            <a:ext cx="521892" cy="521892"/>
          </a:xfrm>
          <a:prstGeom prst="rect">
            <a:avLst/>
          </a:prstGeom>
        </p:spPr>
      </p:pic>
      <p:pic>
        <p:nvPicPr>
          <p:cNvPr id="203" name="Picture 6" descr="C:\Users\andrewg\Desktop\openstack-cloud-software-vertical-large.png"/>
          <p:cNvPicPr>
            <a:picLocks noChangeAspect="1" noChangeArrowheads="1"/>
          </p:cNvPicPr>
          <p:nvPr/>
        </p:nvPicPr>
        <p:blipFill rotWithShape="1">
          <a:blip r:embed="rId5" cstate="email">
            <a:extLst>
              <a:ext uri="{28A0092B-C50C-407E-A947-70E740481C1C}">
                <a14:useLocalDpi xmlns:a14="http://schemas.microsoft.com/office/drawing/2010/main"/>
              </a:ext>
            </a:extLst>
          </a:blip>
          <a:stretch/>
        </p:blipFill>
        <p:spPr bwMode="auto">
          <a:xfrm>
            <a:off x="780360" y="1777998"/>
            <a:ext cx="902388" cy="67841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20" name="Straight Arrow Connector 219"/>
          <p:cNvCxnSpPr/>
          <p:nvPr/>
        </p:nvCxnSpPr>
        <p:spPr bwMode="auto">
          <a:xfrm flipV="1">
            <a:off x="1337129" y="1542231"/>
            <a:ext cx="1701810" cy="383938"/>
          </a:xfrm>
          <a:prstGeom prst="straightConnector1">
            <a:avLst/>
          </a:prstGeom>
          <a:solidFill>
            <a:srgbClr val="0183B7"/>
          </a:solidFill>
          <a:ln w="38100" cap="flat" cmpd="sng" algn="ctr">
            <a:solidFill>
              <a:schemeClr val="accent1"/>
            </a:solidFill>
            <a:prstDash val="solid"/>
            <a:round/>
            <a:headEnd type="arrow" w="med" len="med"/>
            <a:tailEnd type="none"/>
          </a:ln>
          <a:effectLst/>
        </p:spPr>
      </p:cxnSp>
      <p:cxnSp>
        <p:nvCxnSpPr>
          <p:cNvPr id="221" name="Straight Arrow Connector 220"/>
          <p:cNvCxnSpPr/>
          <p:nvPr/>
        </p:nvCxnSpPr>
        <p:spPr bwMode="auto">
          <a:xfrm flipH="1" flipV="1">
            <a:off x="4561417" y="1513417"/>
            <a:ext cx="2518835" cy="359833"/>
          </a:xfrm>
          <a:prstGeom prst="straightConnector1">
            <a:avLst/>
          </a:prstGeom>
          <a:solidFill>
            <a:srgbClr val="0183B7"/>
          </a:solidFill>
          <a:ln w="38100" cap="flat" cmpd="sng" algn="ctr">
            <a:solidFill>
              <a:schemeClr val="accent1"/>
            </a:solidFill>
            <a:prstDash val="solid"/>
            <a:round/>
            <a:headEnd type="arrow" w="med" len="med"/>
            <a:tailEnd type="none"/>
          </a:ln>
          <a:effectLst/>
        </p:spPr>
      </p:cxnSp>
      <p:pic>
        <p:nvPicPr>
          <p:cNvPr id="21" name="Picture 20"/>
          <p:cNvPicPr>
            <a:picLocks noChangeAspect="1"/>
          </p:cNvPicPr>
          <p:nvPr/>
        </p:nvPicPr>
        <p:blipFill>
          <a:blip r:embed="rId6"/>
          <a:stretch>
            <a:fillRect/>
          </a:stretch>
        </p:blipFill>
        <p:spPr>
          <a:xfrm>
            <a:off x="3224655" y="1450396"/>
            <a:ext cx="1117600" cy="444500"/>
          </a:xfrm>
          <a:prstGeom prst="rect">
            <a:avLst/>
          </a:prstGeom>
        </p:spPr>
      </p:pic>
      <p:sp>
        <p:nvSpPr>
          <p:cNvPr id="222" name="Rounded Rectangle 221"/>
          <p:cNvSpPr/>
          <p:nvPr/>
        </p:nvSpPr>
        <p:spPr>
          <a:xfrm>
            <a:off x="3181350" y="1458587"/>
            <a:ext cx="1187851" cy="1180541"/>
          </a:xfrm>
          <a:prstGeom prst="roundRect">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23" name="Straight Connector 222"/>
          <p:cNvCxnSpPr/>
          <p:nvPr/>
        </p:nvCxnSpPr>
        <p:spPr>
          <a:xfrm flipH="1">
            <a:off x="3714750" y="1780118"/>
            <a:ext cx="6234" cy="68580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715318" y="2054453"/>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3708968" y="2346544"/>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22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21932" y="1880476"/>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21932" y="2172567"/>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62747" y="1996061"/>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62747" y="2288152"/>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0" name="Straight Connector 229"/>
          <p:cNvCxnSpPr/>
          <p:nvPr/>
        </p:nvCxnSpPr>
        <p:spPr>
          <a:xfrm flipV="1">
            <a:off x="3546109" y="1940153"/>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3546109" y="2232244"/>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3240502" y="2436284"/>
            <a:ext cx="971666" cy="205184"/>
          </a:xfrm>
          <a:prstGeom prst="rect">
            <a:avLst/>
          </a:prstGeom>
          <a:noFill/>
        </p:spPr>
        <p:txBody>
          <a:bodyPr wrap="square" rtlCol="0">
            <a:spAutoFit/>
          </a:bodyPr>
          <a:lstStyle/>
          <a:p>
            <a:pPr>
              <a:lnSpc>
                <a:spcPct val="90000"/>
              </a:lnSpc>
              <a:spcBef>
                <a:spcPts val="600"/>
              </a:spcBef>
            </a:pPr>
            <a:r>
              <a:rPr lang="en-US" sz="800" dirty="0" smtClean="0"/>
              <a:t>TenantA View</a:t>
            </a:r>
          </a:p>
        </p:txBody>
      </p:sp>
      <p:sp>
        <p:nvSpPr>
          <p:cNvPr id="242" name="Rounded Rectangle 241"/>
          <p:cNvSpPr/>
          <p:nvPr/>
        </p:nvSpPr>
        <p:spPr>
          <a:xfrm>
            <a:off x="179918" y="2116667"/>
            <a:ext cx="1005416" cy="897112"/>
          </a:xfrm>
          <a:prstGeom prst="roundRect">
            <a:avLst/>
          </a:prstGeom>
          <a:solidFill>
            <a:srgbClr val="FF6600">
              <a:alpha val="18000"/>
            </a:srgbClr>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44" name="Straight Connector 243"/>
          <p:cNvCxnSpPr/>
          <p:nvPr/>
        </p:nvCxnSpPr>
        <p:spPr>
          <a:xfrm flipH="1">
            <a:off x="713318" y="2154768"/>
            <a:ext cx="6234" cy="68580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24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500" y="2255126"/>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500" y="2547217"/>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1" name="Straight Connector 250"/>
          <p:cNvCxnSpPr/>
          <p:nvPr/>
        </p:nvCxnSpPr>
        <p:spPr>
          <a:xfrm flipV="1">
            <a:off x="544677" y="2314803"/>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544677" y="2606894"/>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281401" y="2800351"/>
            <a:ext cx="925099" cy="205184"/>
          </a:xfrm>
          <a:prstGeom prst="rect">
            <a:avLst/>
          </a:prstGeom>
          <a:noFill/>
        </p:spPr>
        <p:txBody>
          <a:bodyPr wrap="square" rtlCol="0">
            <a:spAutoFit/>
          </a:bodyPr>
          <a:lstStyle/>
          <a:p>
            <a:pPr>
              <a:lnSpc>
                <a:spcPct val="90000"/>
              </a:lnSpc>
              <a:spcBef>
                <a:spcPts val="600"/>
              </a:spcBef>
            </a:pPr>
            <a:r>
              <a:rPr lang="en-US" sz="800" dirty="0" err="1" smtClean="0"/>
              <a:t>ProjectA</a:t>
            </a:r>
            <a:r>
              <a:rPr lang="en-US" sz="800" dirty="0" smtClean="0"/>
              <a:t> View</a:t>
            </a:r>
          </a:p>
        </p:txBody>
      </p:sp>
      <p:sp>
        <p:nvSpPr>
          <p:cNvPr id="273" name="Rounded Rectangle 272"/>
          <p:cNvSpPr/>
          <p:nvPr/>
        </p:nvSpPr>
        <p:spPr>
          <a:xfrm>
            <a:off x="7408332" y="2148417"/>
            <a:ext cx="825502" cy="897113"/>
          </a:xfrm>
          <a:prstGeom prst="roundRect">
            <a:avLst/>
          </a:prstGeom>
          <a:solidFill>
            <a:schemeClr val="accent4">
              <a:lumMod val="40000"/>
              <a:lumOff val="60000"/>
              <a:alpha val="20000"/>
            </a:schemeClr>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275" name="Straight Connector 274"/>
          <p:cNvCxnSpPr/>
          <p:nvPr/>
        </p:nvCxnSpPr>
        <p:spPr>
          <a:xfrm flipV="1">
            <a:off x="7804718" y="2365605"/>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7766618" y="2657696"/>
            <a:ext cx="149475" cy="1"/>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27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52147" y="2307213"/>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0"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52147" y="2599304"/>
            <a:ext cx="249577" cy="14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3" name="TextBox 282"/>
          <p:cNvSpPr txBox="1"/>
          <p:nvPr/>
        </p:nvSpPr>
        <p:spPr>
          <a:xfrm>
            <a:off x="7372232" y="2832104"/>
            <a:ext cx="925101" cy="205184"/>
          </a:xfrm>
          <a:prstGeom prst="rect">
            <a:avLst/>
          </a:prstGeom>
          <a:noFill/>
        </p:spPr>
        <p:txBody>
          <a:bodyPr wrap="square" rtlCol="0">
            <a:spAutoFit/>
          </a:bodyPr>
          <a:lstStyle/>
          <a:p>
            <a:pPr>
              <a:lnSpc>
                <a:spcPct val="90000"/>
              </a:lnSpc>
              <a:spcBef>
                <a:spcPts val="600"/>
              </a:spcBef>
            </a:pPr>
            <a:r>
              <a:rPr lang="en-US" sz="800" dirty="0" smtClean="0"/>
              <a:t>TenantA View</a:t>
            </a:r>
          </a:p>
        </p:txBody>
      </p:sp>
      <p:cxnSp>
        <p:nvCxnSpPr>
          <p:cNvPr id="284" name="Straight Connector 283"/>
          <p:cNvCxnSpPr/>
          <p:nvPr/>
        </p:nvCxnSpPr>
        <p:spPr>
          <a:xfrm flipH="1">
            <a:off x="7776633" y="2192737"/>
            <a:ext cx="8574" cy="679583"/>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4618211" y="3971513"/>
            <a:ext cx="332812" cy="138499"/>
          </a:xfrm>
          <a:prstGeom prst="rect">
            <a:avLst/>
          </a:prstGeom>
          <a:solidFill>
            <a:schemeClr val="accent4">
              <a:lumMod val="40000"/>
              <a:lumOff val="60000"/>
            </a:schemeClr>
          </a:solidFill>
        </p:spPr>
        <p:txBody>
          <a:bodyPr wrap="square" rtlCol="0">
            <a:spAutoFit/>
          </a:bodyPr>
          <a:lstStyle/>
          <a:p>
            <a:r>
              <a:rPr lang="en-US" sz="300" b="1" dirty="0" smtClean="0"/>
              <a:t>VLAN</a:t>
            </a:r>
            <a:endParaRPr lang="en-US" sz="300" b="1" dirty="0"/>
          </a:p>
        </p:txBody>
      </p:sp>
      <p:cxnSp>
        <p:nvCxnSpPr>
          <p:cNvPr id="289" name="Straight Connector 288"/>
          <p:cNvCxnSpPr/>
          <p:nvPr/>
        </p:nvCxnSpPr>
        <p:spPr>
          <a:xfrm>
            <a:off x="4511913" y="3864837"/>
            <a:ext cx="187087" cy="622496"/>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5945361" y="3912246"/>
            <a:ext cx="332812" cy="138499"/>
          </a:xfrm>
          <a:prstGeom prst="rect">
            <a:avLst/>
          </a:prstGeom>
          <a:solidFill>
            <a:schemeClr val="accent4">
              <a:lumMod val="40000"/>
              <a:lumOff val="60000"/>
            </a:schemeClr>
          </a:solidFill>
        </p:spPr>
        <p:txBody>
          <a:bodyPr wrap="square" rtlCol="0">
            <a:spAutoFit/>
          </a:bodyPr>
          <a:lstStyle/>
          <a:p>
            <a:r>
              <a:rPr lang="en-US" sz="300" b="1" dirty="0" smtClean="0"/>
              <a:t>VLAN</a:t>
            </a:r>
            <a:endParaRPr lang="en-US" sz="300" b="1" dirty="0"/>
          </a:p>
        </p:txBody>
      </p:sp>
      <p:cxnSp>
        <p:nvCxnSpPr>
          <p:cNvPr id="291" name="Straight Connector 290"/>
          <p:cNvCxnSpPr/>
          <p:nvPr/>
        </p:nvCxnSpPr>
        <p:spPr>
          <a:xfrm>
            <a:off x="5839063" y="3805570"/>
            <a:ext cx="246354" cy="681763"/>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a:off x="2766484" y="3866952"/>
            <a:ext cx="191796" cy="656364"/>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7" name="TextBox 296"/>
          <p:cNvSpPr txBox="1"/>
          <p:nvPr/>
        </p:nvSpPr>
        <p:spPr>
          <a:xfrm>
            <a:off x="2495195" y="3965163"/>
            <a:ext cx="332812" cy="138499"/>
          </a:xfrm>
          <a:prstGeom prst="rect">
            <a:avLst/>
          </a:prstGeom>
          <a:solidFill>
            <a:srgbClr val="FF6600">
              <a:alpha val="26000"/>
            </a:srgbClr>
          </a:solidFill>
        </p:spPr>
        <p:txBody>
          <a:bodyPr wrap="square" rtlCol="0">
            <a:spAutoFit/>
          </a:bodyPr>
          <a:lstStyle/>
          <a:p>
            <a:r>
              <a:rPr lang="en-US" sz="300" b="1" dirty="0" smtClean="0"/>
              <a:t>VLAN</a:t>
            </a:r>
            <a:endParaRPr lang="en-US" sz="300" b="1" dirty="0"/>
          </a:p>
        </p:txBody>
      </p:sp>
      <p:cxnSp>
        <p:nvCxnSpPr>
          <p:cNvPr id="298" name="Straight Connector 297"/>
          <p:cNvCxnSpPr/>
          <p:nvPr/>
        </p:nvCxnSpPr>
        <p:spPr>
          <a:xfrm flipH="1">
            <a:off x="1468967" y="3850018"/>
            <a:ext cx="191796" cy="656364"/>
          </a:xfrm>
          <a:prstGeom prst="line">
            <a:avLst/>
          </a:prstGeom>
          <a:ln w="28575">
            <a:solidFill>
              <a:srgbClr val="FF66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9" name="TextBox 298"/>
          <p:cNvSpPr txBox="1"/>
          <p:nvPr/>
        </p:nvSpPr>
        <p:spPr>
          <a:xfrm>
            <a:off x="1197678" y="3948229"/>
            <a:ext cx="332812" cy="138499"/>
          </a:xfrm>
          <a:prstGeom prst="rect">
            <a:avLst/>
          </a:prstGeom>
          <a:solidFill>
            <a:srgbClr val="FF6600">
              <a:alpha val="26000"/>
            </a:srgbClr>
          </a:solidFill>
        </p:spPr>
        <p:txBody>
          <a:bodyPr wrap="square" rtlCol="0">
            <a:spAutoFit/>
          </a:bodyPr>
          <a:lstStyle/>
          <a:p>
            <a:r>
              <a:rPr lang="en-US" sz="300" b="1" dirty="0" smtClean="0"/>
              <a:t>VLAN</a:t>
            </a:r>
            <a:endParaRPr lang="en-US" sz="300" b="1" dirty="0"/>
          </a:p>
        </p:txBody>
      </p:sp>
      <p:cxnSp>
        <p:nvCxnSpPr>
          <p:cNvPr id="169" name="Straight Arrow Connector 168"/>
          <p:cNvCxnSpPr/>
          <p:nvPr/>
        </p:nvCxnSpPr>
        <p:spPr>
          <a:xfrm flipH="1">
            <a:off x="3913370" y="1195917"/>
            <a:ext cx="2463" cy="385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a:off x="3877731" y="1157819"/>
            <a:ext cx="994833" cy="246221"/>
          </a:xfrm>
          <a:prstGeom prst="rect">
            <a:avLst/>
          </a:prstGeom>
          <a:noFill/>
        </p:spPr>
        <p:txBody>
          <a:bodyPr wrap="square" rtlCol="0">
            <a:spAutoFit/>
          </a:bodyPr>
          <a:lstStyle/>
          <a:p>
            <a:r>
              <a:rPr lang="en-US" sz="1000" dirty="0" smtClean="0"/>
              <a:t>Tenant A, N1</a:t>
            </a:r>
            <a:endParaRPr lang="en-US" sz="1000" dirty="0"/>
          </a:p>
        </p:txBody>
      </p:sp>
      <p:pic>
        <p:nvPicPr>
          <p:cNvPr id="171" name="Picture 170" descr="dev.jpe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26537" y="772297"/>
            <a:ext cx="518137" cy="434429"/>
          </a:xfrm>
          <a:prstGeom prst="rect">
            <a:avLst/>
          </a:prstGeom>
        </p:spPr>
      </p:pic>
      <p:cxnSp>
        <p:nvCxnSpPr>
          <p:cNvPr id="168" name="Straight Arrow Connector 167"/>
          <p:cNvCxnSpPr/>
          <p:nvPr/>
        </p:nvCxnSpPr>
        <p:spPr bwMode="auto">
          <a:xfrm flipV="1">
            <a:off x="1434022" y="1720043"/>
            <a:ext cx="1622553" cy="376814"/>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cxnSp>
        <p:nvCxnSpPr>
          <p:cNvPr id="174" name="Straight Arrow Connector 173"/>
          <p:cNvCxnSpPr/>
          <p:nvPr/>
        </p:nvCxnSpPr>
        <p:spPr bwMode="auto">
          <a:xfrm flipH="1" flipV="1">
            <a:off x="4524375" y="1729116"/>
            <a:ext cx="2396174" cy="348395"/>
          </a:xfrm>
          <a:prstGeom prst="straightConnector1">
            <a:avLst/>
          </a:prstGeom>
          <a:solidFill>
            <a:srgbClr val="0183B7"/>
          </a:solidFill>
          <a:ln w="38100" cap="flat" cmpd="sng" algn="ctr">
            <a:solidFill>
              <a:schemeClr val="accent1"/>
            </a:solidFill>
            <a:prstDash val="solid"/>
            <a:round/>
            <a:headEnd type="none" w="med" len="med"/>
            <a:tailEnd type="arrow"/>
          </a:ln>
          <a:effectLst/>
        </p:spPr>
      </p:cxnSp>
      <p:sp>
        <p:nvSpPr>
          <p:cNvPr id="172" name="TextBox 171"/>
          <p:cNvSpPr txBox="1"/>
          <p:nvPr/>
        </p:nvSpPr>
        <p:spPr>
          <a:xfrm>
            <a:off x="1986620" y="3145588"/>
            <a:ext cx="582211" cy="230832"/>
          </a:xfrm>
          <a:prstGeom prst="rect">
            <a:avLst/>
          </a:prstGeom>
          <a:noFill/>
        </p:spPr>
        <p:txBody>
          <a:bodyPr wrap="none" rtlCol="0">
            <a:spAutoFit/>
          </a:bodyPr>
          <a:lstStyle/>
          <a:p>
            <a:pPr>
              <a:lnSpc>
                <a:spcPct val="90000"/>
              </a:lnSpc>
              <a:spcBef>
                <a:spcPts val="600"/>
              </a:spcBef>
            </a:pPr>
            <a:r>
              <a:rPr lang="en-US" sz="1000" b="1" dirty="0" smtClean="0"/>
              <a:t>L2 VNI</a:t>
            </a:r>
          </a:p>
        </p:txBody>
      </p:sp>
    </p:spTree>
    <p:extLst>
      <p:ext uri="{BB962C8B-B14F-4D97-AF65-F5344CB8AC3E}">
        <p14:creationId xmlns:p14="http://schemas.microsoft.com/office/powerpoint/2010/main" val="3151772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660400"/>
            <a:ext cx="9144000" cy="41783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2" name="Title 1"/>
          <p:cNvSpPr>
            <a:spLocks noGrp="1"/>
          </p:cNvSpPr>
          <p:nvPr>
            <p:ph type="title"/>
          </p:nvPr>
        </p:nvSpPr>
        <p:spPr>
          <a:xfrm>
            <a:off x="0" y="0"/>
            <a:ext cx="8345488" cy="731837"/>
          </a:xfrm>
          <a:noFill/>
          <a:ln>
            <a:noFill/>
          </a:ln>
        </p:spPr>
        <p:txBody>
          <a:bodyPr vert="horz" wrap="square" lIns="91424" tIns="45712" rIns="91424" bIns="45712" numCol="1" anchor="ctr" anchorCtr="0" compatLnSpc="1">
            <a:prstTxWarp prst="textNoShape">
              <a:avLst/>
            </a:prstTxWarp>
          </a:bodyPr>
          <a:lstStyle/>
          <a:p>
            <a:r>
              <a:rPr lang="en-US" sz="2800" dirty="0">
                <a:solidFill>
                  <a:schemeClr val="bg1">
                    <a:lumMod val="50000"/>
                  </a:schemeClr>
                </a:solidFill>
              </a:rPr>
              <a:t>Multi VMM</a:t>
            </a:r>
          </a:p>
        </p:txBody>
      </p:sp>
      <p:pic>
        <p:nvPicPr>
          <p:cNvPr id="3" name="Picture 2"/>
          <p:cNvPicPr>
            <a:picLocks noChangeAspect="1"/>
          </p:cNvPicPr>
          <p:nvPr/>
        </p:nvPicPr>
        <p:blipFill>
          <a:blip r:embed="rId2"/>
          <a:stretch>
            <a:fillRect/>
          </a:stretch>
        </p:blipFill>
        <p:spPr>
          <a:xfrm>
            <a:off x="-88900" y="800506"/>
            <a:ext cx="6718300" cy="4012794"/>
          </a:xfrm>
          <a:prstGeom prst="rect">
            <a:avLst/>
          </a:prstGeom>
        </p:spPr>
      </p:pic>
      <p:sp>
        <p:nvSpPr>
          <p:cNvPr id="5" name="TextBox 4"/>
          <p:cNvSpPr txBox="1"/>
          <p:nvPr/>
        </p:nvSpPr>
        <p:spPr>
          <a:xfrm>
            <a:off x="5029200" y="711200"/>
            <a:ext cx="4114800" cy="830997"/>
          </a:xfrm>
          <a:prstGeom prst="rect">
            <a:avLst/>
          </a:prstGeom>
          <a:noFill/>
        </p:spPr>
        <p:txBody>
          <a:bodyPr wrap="square" rtlCol="0">
            <a:spAutoFit/>
          </a:bodyPr>
          <a:lstStyle/>
          <a:p>
            <a:pPr marL="285750" indent="-285750">
              <a:buFont typeface="Wingdings" charset="2"/>
              <a:buChar char="ü"/>
            </a:pPr>
            <a:r>
              <a:rPr lang="en-US" sz="1600" dirty="0" smtClean="0"/>
              <a:t>Accept Network from VMM-Trusted</a:t>
            </a:r>
          </a:p>
          <a:p>
            <a:pPr marL="285750" indent="-285750">
              <a:buFont typeface="Wingdings" charset="2"/>
              <a:buChar char="ü"/>
            </a:pPr>
            <a:r>
              <a:rPr lang="en-US" sz="1600" dirty="0" smtClean="0"/>
              <a:t>Create network from VTS and push it to VTS- Untrusted</a:t>
            </a:r>
            <a:endParaRPr lang="en-US" sz="1600" dirty="0"/>
          </a:p>
        </p:txBody>
      </p:sp>
    </p:spTree>
    <p:extLst>
      <p:ext uri="{BB962C8B-B14F-4D97-AF65-F5344CB8AC3E}">
        <p14:creationId xmlns:p14="http://schemas.microsoft.com/office/powerpoint/2010/main" val="1658218403"/>
      </p:ext>
    </p:extLst>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073150"/>
            <a:ext cx="9144000" cy="36449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14" name="Rounded Rectangle 13"/>
          <p:cNvSpPr/>
          <p:nvPr/>
        </p:nvSpPr>
        <p:spPr>
          <a:xfrm rot="5400000" flipH="1">
            <a:off x="1115832" y="1822108"/>
            <a:ext cx="2225370" cy="2613320"/>
          </a:xfrm>
          <a:prstGeom prst="roundRect">
            <a:avLst>
              <a:gd name="adj" fmla="val 8122"/>
            </a:avLst>
          </a:prstGeom>
          <a:gradFill flip="none" rotWithShape="1">
            <a:gsLst>
              <a:gs pos="100000">
                <a:schemeClr val="bg2"/>
              </a:gs>
              <a:gs pos="0">
                <a:schemeClr val="accent5">
                  <a:lumMod val="20000"/>
                  <a:lumOff val="80000"/>
                </a:schemeClr>
              </a:gs>
            </a:gsLst>
            <a:lin ang="0" scaled="1"/>
            <a:tileRect/>
          </a:gradFill>
          <a:ln w="3175">
            <a:gradFill flip="none" rotWithShape="1">
              <a:gsLst>
                <a:gs pos="100000">
                  <a:schemeClr val="accent5"/>
                </a:gs>
                <a:gs pos="0">
                  <a:schemeClr val="accent1">
                    <a:tint val="23500"/>
                    <a:satMod val="16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lnSpc>
                <a:spcPct val="100000"/>
              </a:lnSpc>
              <a:spcBef>
                <a:spcPts val="480"/>
              </a:spcBef>
              <a:spcAft>
                <a:spcPts val="0"/>
              </a:spcAft>
              <a:buClr>
                <a:schemeClr val="dk1"/>
              </a:buClr>
              <a:buSzPct val="80000"/>
            </a:pPr>
            <a:endParaRPr lang="en-US" dirty="0">
              <a:solidFill>
                <a:schemeClr val="accent5">
                  <a:lumMod val="75000"/>
                </a:schemeClr>
              </a:solidFill>
              <a:latin typeface="+mj-lt"/>
            </a:endParaRPr>
          </a:p>
        </p:txBody>
      </p:sp>
      <p:sp>
        <p:nvSpPr>
          <p:cNvPr id="2" name="Title 1"/>
          <p:cNvSpPr>
            <a:spLocks noGrp="1"/>
          </p:cNvSpPr>
          <p:nvPr>
            <p:ph type="title"/>
          </p:nvPr>
        </p:nvSpPr>
        <p:spPr/>
        <p:txBody>
          <a:bodyPr/>
          <a:lstStyle/>
          <a:p>
            <a:r>
              <a:rPr lang="en-US" dirty="0" smtClean="0"/>
              <a:t>VTS Customer Use Cases</a:t>
            </a:r>
            <a:endParaRPr lang="en-US" dirty="0"/>
          </a:p>
        </p:txBody>
      </p:sp>
      <p:sp>
        <p:nvSpPr>
          <p:cNvPr id="15" name="Rounded Rectangle 14"/>
          <p:cNvSpPr/>
          <p:nvPr/>
        </p:nvSpPr>
        <p:spPr>
          <a:xfrm rot="16200000">
            <a:off x="1681185" y="1004614"/>
            <a:ext cx="993067" cy="1904639"/>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endParaRPr lang="en-US" dirty="0">
              <a:latin typeface="+mj-lt"/>
            </a:endParaRPr>
          </a:p>
        </p:txBody>
      </p:sp>
      <p:sp>
        <p:nvSpPr>
          <p:cNvPr id="16" name="Rectangle 15"/>
          <p:cNvSpPr/>
          <p:nvPr/>
        </p:nvSpPr>
        <p:spPr>
          <a:xfrm>
            <a:off x="1422202" y="1599880"/>
            <a:ext cx="1511031" cy="714106"/>
          </a:xfrm>
          <a:prstGeom prst="rect">
            <a:avLst/>
          </a:prstGeom>
        </p:spPr>
        <p:txBody>
          <a:bodyPr wrap="none" lIns="0" tIns="0" rIns="0" bIns="0" anchor="ctr" anchorCtr="0">
            <a:normAutofit/>
          </a:bodyPr>
          <a:lstStyle/>
          <a:p>
            <a:pPr algn="ctr"/>
            <a:r>
              <a:rPr lang="en-US" dirty="0" smtClean="0">
                <a:solidFill>
                  <a:schemeClr val="bg1"/>
                </a:solidFill>
                <a:latin typeface="+mj-lt"/>
                <a:cs typeface="CiscoSans ExtraLight"/>
              </a:rPr>
              <a:t>Multi-Tenant</a:t>
            </a:r>
          </a:p>
          <a:p>
            <a:pPr algn="ctr"/>
            <a:r>
              <a:rPr lang="en-US" dirty="0" smtClean="0">
                <a:solidFill>
                  <a:schemeClr val="bg1"/>
                </a:solidFill>
                <a:latin typeface="+mj-lt"/>
                <a:cs typeface="CiscoSans ExtraLight"/>
              </a:rPr>
              <a:t>Data Centers</a:t>
            </a:r>
          </a:p>
        </p:txBody>
      </p:sp>
      <p:sp>
        <p:nvSpPr>
          <p:cNvPr id="20" name="Rounded Rectangle 19"/>
          <p:cNvSpPr/>
          <p:nvPr/>
        </p:nvSpPr>
        <p:spPr>
          <a:xfrm rot="5400000" flipH="1">
            <a:off x="5273680" y="1809408"/>
            <a:ext cx="2225370" cy="2613320"/>
          </a:xfrm>
          <a:prstGeom prst="roundRect">
            <a:avLst>
              <a:gd name="adj" fmla="val 8122"/>
            </a:avLst>
          </a:prstGeom>
          <a:gradFill flip="none" rotWithShape="1">
            <a:gsLst>
              <a:gs pos="100000">
                <a:schemeClr val="bg2"/>
              </a:gs>
              <a:gs pos="0">
                <a:schemeClr val="accent5">
                  <a:lumMod val="20000"/>
                  <a:lumOff val="80000"/>
                </a:schemeClr>
              </a:gs>
            </a:gsLst>
            <a:lin ang="0" scaled="1"/>
            <a:tileRect/>
          </a:gradFill>
          <a:ln w="3175">
            <a:gradFill flip="none" rotWithShape="1">
              <a:gsLst>
                <a:gs pos="100000">
                  <a:schemeClr val="accent6"/>
                </a:gs>
                <a:gs pos="0">
                  <a:schemeClr val="accent1">
                    <a:tint val="23500"/>
                    <a:satMod val="16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lnSpc>
                <a:spcPct val="100000"/>
              </a:lnSpc>
              <a:spcBef>
                <a:spcPts val="480"/>
              </a:spcBef>
              <a:spcAft>
                <a:spcPts val="0"/>
              </a:spcAft>
              <a:buClr>
                <a:schemeClr val="dk1"/>
              </a:buClr>
              <a:buSzPct val="80000"/>
            </a:pPr>
            <a:endParaRPr lang="en-US" dirty="0">
              <a:solidFill>
                <a:schemeClr val="accent5">
                  <a:lumMod val="75000"/>
                </a:schemeClr>
              </a:solidFill>
              <a:latin typeface="+mj-lt"/>
            </a:endParaRPr>
          </a:p>
        </p:txBody>
      </p:sp>
      <p:sp>
        <p:nvSpPr>
          <p:cNvPr id="21" name="Rounded Rectangle 20"/>
          <p:cNvSpPr/>
          <p:nvPr/>
        </p:nvSpPr>
        <p:spPr>
          <a:xfrm rot="16200000">
            <a:off x="5889833" y="1007209"/>
            <a:ext cx="993070" cy="1899448"/>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endParaRPr lang="en-US" dirty="0">
              <a:latin typeface="+mj-lt"/>
            </a:endParaRPr>
          </a:p>
        </p:txBody>
      </p:sp>
      <p:sp>
        <p:nvSpPr>
          <p:cNvPr id="22" name="Rectangle 21"/>
          <p:cNvSpPr/>
          <p:nvPr/>
        </p:nvSpPr>
        <p:spPr>
          <a:xfrm>
            <a:off x="5655172" y="1486899"/>
            <a:ext cx="1462389" cy="940068"/>
          </a:xfrm>
          <a:prstGeom prst="rect">
            <a:avLst/>
          </a:prstGeom>
        </p:spPr>
        <p:txBody>
          <a:bodyPr wrap="none" lIns="0" tIns="0" rIns="0" bIns="0" anchor="ctr" anchorCtr="0">
            <a:noAutofit/>
          </a:bodyPr>
          <a:lstStyle/>
          <a:p>
            <a:pPr algn="ctr"/>
            <a:r>
              <a:rPr lang="en-US" dirty="0" smtClean="0">
                <a:solidFill>
                  <a:schemeClr val="bg1"/>
                </a:solidFill>
                <a:latin typeface="+mj-lt"/>
                <a:cs typeface="CiscoSans ExtraLight"/>
              </a:rPr>
              <a:t>Network-Function</a:t>
            </a:r>
          </a:p>
          <a:p>
            <a:pPr algn="ctr"/>
            <a:r>
              <a:rPr lang="en-US" dirty="0" smtClean="0">
                <a:solidFill>
                  <a:schemeClr val="bg1"/>
                </a:solidFill>
                <a:latin typeface="+mj-lt"/>
                <a:cs typeface="CiscoSans ExtraLight"/>
              </a:rPr>
              <a:t>Virtualization</a:t>
            </a:r>
          </a:p>
        </p:txBody>
      </p:sp>
      <p:grpSp>
        <p:nvGrpSpPr>
          <p:cNvPr id="5" name="Group 37"/>
          <p:cNvGrpSpPr/>
          <p:nvPr/>
        </p:nvGrpSpPr>
        <p:grpSpPr>
          <a:xfrm>
            <a:off x="5705296" y="2660923"/>
            <a:ext cx="1362140" cy="842543"/>
            <a:chOff x="6500495" y="2292350"/>
            <a:chExt cx="1352551" cy="836612"/>
          </a:xfrm>
        </p:grpSpPr>
        <p:sp>
          <p:nvSpPr>
            <p:cNvPr id="26" name="Freeform 21"/>
            <p:cNvSpPr>
              <a:spLocks/>
            </p:cNvSpPr>
            <p:nvPr/>
          </p:nvSpPr>
          <p:spPr bwMode="auto">
            <a:xfrm>
              <a:off x="6500495" y="2292350"/>
              <a:ext cx="1352551" cy="836612"/>
            </a:xfrm>
            <a:custGeom>
              <a:avLst/>
              <a:gdLst/>
              <a:ahLst/>
              <a:cxnLst>
                <a:cxn ang="0">
                  <a:pos x="67" y="109"/>
                </a:cxn>
                <a:cxn ang="0">
                  <a:pos x="1" y="156"/>
                </a:cxn>
                <a:cxn ang="0">
                  <a:pos x="40" y="221"/>
                </a:cxn>
                <a:cxn ang="0">
                  <a:pos x="295" y="223"/>
                </a:cxn>
                <a:cxn ang="0">
                  <a:pos x="355" y="154"/>
                </a:cxn>
                <a:cxn ang="0">
                  <a:pos x="282" y="66"/>
                </a:cxn>
                <a:cxn ang="0">
                  <a:pos x="239" y="17"/>
                </a:cxn>
                <a:cxn ang="0">
                  <a:pos x="140" y="61"/>
                </a:cxn>
                <a:cxn ang="0">
                  <a:pos x="67" y="109"/>
                </a:cxn>
              </a:cxnLst>
              <a:rect l="0" t="0" r="r" b="b"/>
              <a:pathLst>
                <a:path w="361" h="223">
                  <a:moveTo>
                    <a:pt x="67" y="109"/>
                  </a:moveTo>
                  <a:cubicBezTo>
                    <a:pt x="67" y="109"/>
                    <a:pt x="5" y="106"/>
                    <a:pt x="1" y="156"/>
                  </a:cubicBezTo>
                  <a:cubicBezTo>
                    <a:pt x="0" y="175"/>
                    <a:pt x="3" y="203"/>
                    <a:pt x="40" y="221"/>
                  </a:cubicBezTo>
                  <a:cubicBezTo>
                    <a:pt x="295" y="223"/>
                    <a:pt x="295" y="223"/>
                    <a:pt x="295" y="223"/>
                  </a:cubicBezTo>
                  <a:cubicBezTo>
                    <a:pt x="295" y="223"/>
                    <a:pt x="349" y="201"/>
                    <a:pt x="355" y="154"/>
                  </a:cubicBezTo>
                  <a:cubicBezTo>
                    <a:pt x="361" y="107"/>
                    <a:pt x="330" y="71"/>
                    <a:pt x="282" y="66"/>
                  </a:cubicBezTo>
                  <a:cubicBezTo>
                    <a:pt x="282" y="66"/>
                    <a:pt x="271" y="26"/>
                    <a:pt x="239" y="17"/>
                  </a:cubicBezTo>
                  <a:cubicBezTo>
                    <a:pt x="207" y="7"/>
                    <a:pt x="171" y="0"/>
                    <a:pt x="140" y="61"/>
                  </a:cubicBezTo>
                  <a:cubicBezTo>
                    <a:pt x="140" y="61"/>
                    <a:pt x="78" y="45"/>
                    <a:pt x="67" y="109"/>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endParaRPr lang="en-US" dirty="0">
                <a:solidFill>
                  <a:schemeClr val="lt1"/>
                </a:solidFill>
                <a:latin typeface="+mj-lt"/>
                <a:ea typeface="+mn-ea"/>
                <a:cs typeface="+mn-cs"/>
              </a:endParaRPr>
            </a:p>
          </p:txBody>
        </p:sp>
        <p:sp>
          <p:nvSpPr>
            <p:cNvPr id="27" name="Freeform 22"/>
            <p:cNvSpPr>
              <a:spLocks noEditPoints="1"/>
            </p:cNvSpPr>
            <p:nvPr/>
          </p:nvSpPr>
          <p:spPr bwMode="auto">
            <a:xfrm>
              <a:off x="7111683" y="2520950"/>
              <a:ext cx="366713" cy="366712"/>
            </a:xfrm>
            <a:custGeom>
              <a:avLst/>
              <a:gdLst/>
              <a:ahLst/>
              <a:cxnLst>
                <a:cxn ang="0">
                  <a:pos x="88" y="57"/>
                </a:cxn>
                <a:cxn ang="0">
                  <a:pos x="88" y="53"/>
                </a:cxn>
                <a:cxn ang="0">
                  <a:pos x="88" y="46"/>
                </a:cxn>
                <a:cxn ang="0">
                  <a:pos x="98" y="41"/>
                </a:cxn>
                <a:cxn ang="0">
                  <a:pos x="85" y="33"/>
                </a:cxn>
                <a:cxn ang="0">
                  <a:pos x="92" y="25"/>
                </a:cxn>
                <a:cxn ang="0">
                  <a:pos x="77" y="21"/>
                </a:cxn>
                <a:cxn ang="0">
                  <a:pos x="80" y="11"/>
                </a:cxn>
                <a:cxn ang="0">
                  <a:pos x="65" y="13"/>
                </a:cxn>
                <a:cxn ang="0">
                  <a:pos x="65" y="2"/>
                </a:cxn>
                <a:cxn ang="0">
                  <a:pos x="54" y="10"/>
                </a:cxn>
                <a:cxn ang="0">
                  <a:pos x="50" y="0"/>
                </a:cxn>
                <a:cxn ang="0">
                  <a:pos x="49" y="9"/>
                </a:cxn>
                <a:cxn ang="0">
                  <a:pos x="39" y="1"/>
                </a:cxn>
                <a:cxn ang="0">
                  <a:pos x="38" y="11"/>
                </a:cxn>
                <a:cxn ang="0">
                  <a:pos x="23" y="7"/>
                </a:cxn>
                <a:cxn ang="0">
                  <a:pos x="25" y="18"/>
                </a:cxn>
                <a:cxn ang="0">
                  <a:pos x="10" y="19"/>
                </a:cxn>
                <a:cxn ang="0">
                  <a:pos x="15" y="28"/>
                </a:cxn>
                <a:cxn ang="0">
                  <a:pos x="2" y="35"/>
                </a:cxn>
                <a:cxn ang="0">
                  <a:pos x="10" y="42"/>
                </a:cxn>
                <a:cxn ang="0">
                  <a:pos x="10" y="52"/>
                </a:cxn>
                <a:cxn ang="0">
                  <a:pos x="0" y="57"/>
                </a:cxn>
                <a:cxn ang="0">
                  <a:pos x="14" y="65"/>
                </a:cxn>
                <a:cxn ang="0">
                  <a:pos x="6" y="74"/>
                </a:cxn>
                <a:cxn ang="0">
                  <a:pos x="22" y="77"/>
                </a:cxn>
                <a:cxn ang="0">
                  <a:pos x="18" y="87"/>
                </a:cxn>
                <a:cxn ang="0">
                  <a:pos x="33" y="85"/>
                </a:cxn>
                <a:cxn ang="0">
                  <a:pos x="33" y="96"/>
                </a:cxn>
                <a:cxn ang="0">
                  <a:pos x="46" y="88"/>
                </a:cxn>
                <a:cxn ang="0">
                  <a:pos x="50" y="98"/>
                </a:cxn>
                <a:cxn ang="0">
                  <a:pos x="56" y="87"/>
                </a:cxn>
                <a:cxn ang="0">
                  <a:pos x="62" y="96"/>
                </a:cxn>
                <a:cxn ang="0">
                  <a:pos x="69" y="82"/>
                </a:cxn>
                <a:cxn ang="0">
                  <a:pos x="78" y="89"/>
                </a:cxn>
                <a:cxn ang="0">
                  <a:pos x="80" y="73"/>
                </a:cxn>
                <a:cxn ang="0">
                  <a:pos x="90" y="76"/>
                </a:cxn>
                <a:cxn ang="0">
                  <a:pos x="86" y="61"/>
                </a:cxn>
                <a:cxn ang="0">
                  <a:pos x="97" y="59"/>
                </a:cxn>
                <a:cxn ang="0">
                  <a:pos x="87" y="56"/>
                </a:cxn>
                <a:cxn ang="0">
                  <a:pos x="73" y="23"/>
                </a:cxn>
                <a:cxn ang="0">
                  <a:pos x="84" y="52"/>
                </a:cxn>
                <a:cxn ang="0">
                  <a:pos x="59" y="40"/>
                </a:cxn>
                <a:cxn ang="0">
                  <a:pos x="43" y="60"/>
                </a:cxn>
                <a:cxn ang="0">
                  <a:pos x="52" y="61"/>
                </a:cxn>
                <a:cxn ang="0">
                  <a:pos x="49" y="84"/>
                </a:cxn>
                <a:cxn ang="0">
                  <a:pos x="48" y="58"/>
                </a:cxn>
                <a:cxn ang="0">
                  <a:pos x="50" y="39"/>
                </a:cxn>
                <a:cxn ang="0">
                  <a:pos x="48" y="58"/>
                </a:cxn>
                <a:cxn ang="0">
                  <a:pos x="56" y="37"/>
                </a:cxn>
                <a:cxn ang="0">
                  <a:pos x="45" y="35"/>
                </a:cxn>
                <a:cxn ang="0">
                  <a:pos x="49" y="13"/>
                </a:cxn>
                <a:cxn ang="0">
                  <a:pos x="32" y="18"/>
                </a:cxn>
                <a:cxn ang="0">
                  <a:pos x="36" y="45"/>
                </a:cxn>
                <a:cxn ang="0">
                  <a:pos x="32" y="18"/>
                </a:cxn>
                <a:cxn ang="0">
                  <a:pos x="14" y="46"/>
                </a:cxn>
                <a:cxn ang="0">
                  <a:pos x="40" y="58"/>
                </a:cxn>
                <a:cxn ang="0">
                  <a:pos x="14" y="49"/>
                </a:cxn>
                <a:cxn ang="0">
                  <a:pos x="56" y="60"/>
                </a:cxn>
                <a:cxn ang="0">
                  <a:pos x="83" y="56"/>
                </a:cxn>
              </a:cxnLst>
              <a:rect l="0" t="0" r="r" b="b"/>
              <a:pathLst>
                <a:path w="98" h="98">
                  <a:moveTo>
                    <a:pt x="87" y="56"/>
                  </a:moveTo>
                  <a:cubicBezTo>
                    <a:pt x="88" y="57"/>
                    <a:pt x="88" y="57"/>
                    <a:pt x="88" y="57"/>
                  </a:cubicBezTo>
                  <a:cubicBezTo>
                    <a:pt x="88" y="53"/>
                    <a:pt x="88" y="53"/>
                    <a:pt x="88" y="53"/>
                  </a:cubicBezTo>
                  <a:cubicBezTo>
                    <a:pt x="88" y="53"/>
                    <a:pt x="88" y="53"/>
                    <a:pt x="88" y="53"/>
                  </a:cubicBezTo>
                  <a:cubicBezTo>
                    <a:pt x="88" y="51"/>
                    <a:pt x="88" y="50"/>
                    <a:pt x="88" y="49"/>
                  </a:cubicBezTo>
                  <a:cubicBezTo>
                    <a:pt x="88" y="48"/>
                    <a:pt x="88" y="47"/>
                    <a:pt x="88" y="46"/>
                  </a:cubicBezTo>
                  <a:cubicBezTo>
                    <a:pt x="98" y="45"/>
                    <a:pt x="98" y="45"/>
                    <a:pt x="98" y="45"/>
                  </a:cubicBezTo>
                  <a:cubicBezTo>
                    <a:pt x="98" y="41"/>
                    <a:pt x="98" y="41"/>
                    <a:pt x="98" y="41"/>
                  </a:cubicBezTo>
                  <a:cubicBezTo>
                    <a:pt x="88" y="43"/>
                    <a:pt x="88" y="43"/>
                    <a:pt x="88" y="43"/>
                  </a:cubicBezTo>
                  <a:cubicBezTo>
                    <a:pt x="87" y="39"/>
                    <a:pt x="86" y="36"/>
                    <a:pt x="85" y="33"/>
                  </a:cubicBezTo>
                  <a:cubicBezTo>
                    <a:pt x="93" y="28"/>
                    <a:pt x="93" y="28"/>
                    <a:pt x="93" y="28"/>
                  </a:cubicBezTo>
                  <a:cubicBezTo>
                    <a:pt x="92" y="25"/>
                    <a:pt x="92" y="25"/>
                    <a:pt x="92" y="25"/>
                  </a:cubicBezTo>
                  <a:cubicBezTo>
                    <a:pt x="83" y="29"/>
                    <a:pt x="83" y="29"/>
                    <a:pt x="83" y="29"/>
                  </a:cubicBezTo>
                  <a:cubicBezTo>
                    <a:pt x="81" y="26"/>
                    <a:pt x="79" y="23"/>
                    <a:pt x="77" y="21"/>
                  </a:cubicBezTo>
                  <a:cubicBezTo>
                    <a:pt x="83" y="14"/>
                    <a:pt x="83" y="14"/>
                    <a:pt x="83" y="14"/>
                  </a:cubicBezTo>
                  <a:cubicBezTo>
                    <a:pt x="80" y="11"/>
                    <a:pt x="80" y="11"/>
                    <a:pt x="80" y="11"/>
                  </a:cubicBezTo>
                  <a:cubicBezTo>
                    <a:pt x="74" y="18"/>
                    <a:pt x="74" y="18"/>
                    <a:pt x="74" y="18"/>
                  </a:cubicBezTo>
                  <a:cubicBezTo>
                    <a:pt x="71" y="16"/>
                    <a:pt x="68" y="14"/>
                    <a:pt x="65" y="13"/>
                  </a:cubicBezTo>
                  <a:cubicBezTo>
                    <a:pt x="68" y="4"/>
                    <a:pt x="68" y="4"/>
                    <a:pt x="68" y="4"/>
                  </a:cubicBezTo>
                  <a:cubicBezTo>
                    <a:pt x="65" y="2"/>
                    <a:pt x="65" y="2"/>
                    <a:pt x="65" y="2"/>
                  </a:cubicBezTo>
                  <a:cubicBezTo>
                    <a:pt x="61" y="11"/>
                    <a:pt x="61" y="11"/>
                    <a:pt x="61" y="11"/>
                  </a:cubicBezTo>
                  <a:cubicBezTo>
                    <a:pt x="59" y="10"/>
                    <a:pt x="57" y="10"/>
                    <a:pt x="54" y="10"/>
                  </a:cubicBezTo>
                  <a:cubicBezTo>
                    <a:pt x="54" y="0"/>
                    <a:pt x="54" y="0"/>
                    <a:pt x="54" y="0"/>
                  </a:cubicBezTo>
                  <a:cubicBezTo>
                    <a:pt x="50" y="0"/>
                    <a:pt x="50" y="0"/>
                    <a:pt x="50" y="0"/>
                  </a:cubicBezTo>
                  <a:cubicBezTo>
                    <a:pt x="50" y="9"/>
                    <a:pt x="50" y="9"/>
                    <a:pt x="50" y="9"/>
                  </a:cubicBezTo>
                  <a:cubicBezTo>
                    <a:pt x="50" y="9"/>
                    <a:pt x="49" y="9"/>
                    <a:pt x="49" y="9"/>
                  </a:cubicBezTo>
                  <a:cubicBezTo>
                    <a:pt x="46" y="9"/>
                    <a:pt x="44" y="10"/>
                    <a:pt x="42" y="10"/>
                  </a:cubicBezTo>
                  <a:cubicBezTo>
                    <a:pt x="39" y="1"/>
                    <a:pt x="39" y="1"/>
                    <a:pt x="39" y="1"/>
                  </a:cubicBezTo>
                  <a:cubicBezTo>
                    <a:pt x="36" y="2"/>
                    <a:pt x="36" y="2"/>
                    <a:pt x="36" y="2"/>
                  </a:cubicBezTo>
                  <a:cubicBezTo>
                    <a:pt x="38" y="11"/>
                    <a:pt x="38" y="11"/>
                    <a:pt x="38" y="11"/>
                  </a:cubicBezTo>
                  <a:cubicBezTo>
                    <a:pt x="34" y="12"/>
                    <a:pt x="31" y="13"/>
                    <a:pt x="28" y="15"/>
                  </a:cubicBezTo>
                  <a:cubicBezTo>
                    <a:pt x="23" y="7"/>
                    <a:pt x="23" y="7"/>
                    <a:pt x="23" y="7"/>
                  </a:cubicBezTo>
                  <a:cubicBezTo>
                    <a:pt x="20" y="10"/>
                    <a:pt x="20" y="10"/>
                    <a:pt x="20" y="10"/>
                  </a:cubicBezTo>
                  <a:cubicBezTo>
                    <a:pt x="25" y="18"/>
                    <a:pt x="25" y="18"/>
                    <a:pt x="25" y="18"/>
                  </a:cubicBezTo>
                  <a:cubicBezTo>
                    <a:pt x="22" y="20"/>
                    <a:pt x="20" y="22"/>
                    <a:pt x="18" y="25"/>
                  </a:cubicBezTo>
                  <a:cubicBezTo>
                    <a:pt x="10" y="19"/>
                    <a:pt x="10" y="19"/>
                    <a:pt x="10" y="19"/>
                  </a:cubicBezTo>
                  <a:cubicBezTo>
                    <a:pt x="8" y="23"/>
                    <a:pt x="8" y="23"/>
                    <a:pt x="8" y="23"/>
                  </a:cubicBezTo>
                  <a:cubicBezTo>
                    <a:pt x="15" y="28"/>
                    <a:pt x="15" y="28"/>
                    <a:pt x="15" y="28"/>
                  </a:cubicBezTo>
                  <a:cubicBezTo>
                    <a:pt x="14" y="31"/>
                    <a:pt x="12" y="34"/>
                    <a:pt x="11" y="38"/>
                  </a:cubicBezTo>
                  <a:cubicBezTo>
                    <a:pt x="2" y="35"/>
                    <a:pt x="2" y="35"/>
                    <a:pt x="2" y="35"/>
                  </a:cubicBezTo>
                  <a:cubicBezTo>
                    <a:pt x="1" y="39"/>
                    <a:pt x="1" y="39"/>
                    <a:pt x="1" y="39"/>
                  </a:cubicBezTo>
                  <a:cubicBezTo>
                    <a:pt x="10" y="42"/>
                    <a:pt x="10" y="42"/>
                    <a:pt x="10" y="42"/>
                  </a:cubicBezTo>
                  <a:cubicBezTo>
                    <a:pt x="10" y="44"/>
                    <a:pt x="10" y="46"/>
                    <a:pt x="10" y="49"/>
                  </a:cubicBezTo>
                  <a:cubicBezTo>
                    <a:pt x="10" y="50"/>
                    <a:pt x="10" y="51"/>
                    <a:pt x="10" y="52"/>
                  </a:cubicBezTo>
                  <a:cubicBezTo>
                    <a:pt x="0" y="53"/>
                    <a:pt x="0" y="53"/>
                    <a:pt x="0" y="53"/>
                  </a:cubicBezTo>
                  <a:cubicBezTo>
                    <a:pt x="0" y="57"/>
                    <a:pt x="0" y="57"/>
                    <a:pt x="0" y="57"/>
                  </a:cubicBezTo>
                  <a:cubicBezTo>
                    <a:pt x="10" y="56"/>
                    <a:pt x="10" y="56"/>
                    <a:pt x="10" y="56"/>
                  </a:cubicBezTo>
                  <a:cubicBezTo>
                    <a:pt x="11" y="59"/>
                    <a:pt x="12" y="62"/>
                    <a:pt x="14" y="65"/>
                  </a:cubicBezTo>
                  <a:cubicBezTo>
                    <a:pt x="5" y="70"/>
                    <a:pt x="5" y="70"/>
                    <a:pt x="5" y="70"/>
                  </a:cubicBezTo>
                  <a:cubicBezTo>
                    <a:pt x="6" y="74"/>
                    <a:pt x="6" y="74"/>
                    <a:pt x="6" y="74"/>
                  </a:cubicBezTo>
                  <a:cubicBezTo>
                    <a:pt x="16" y="69"/>
                    <a:pt x="16" y="69"/>
                    <a:pt x="16" y="69"/>
                  </a:cubicBezTo>
                  <a:cubicBezTo>
                    <a:pt x="17" y="72"/>
                    <a:pt x="19" y="74"/>
                    <a:pt x="22" y="77"/>
                  </a:cubicBezTo>
                  <a:cubicBezTo>
                    <a:pt x="15" y="85"/>
                    <a:pt x="15" y="85"/>
                    <a:pt x="15" y="85"/>
                  </a:cubicBezTo>
                  <a:cubicBezTo>
                    <a:pt x="18" y="87"/>
                    <a:pt x="18" y="87"/>
                    <a:pt x="18" y="87"/>
                  </a:cubicBezTo>
                  <a:cubicBezTo>
                    <a:pt x="25" y="79"/>
                    <a:pt x="25" y="79"/>
                    <a:pt x="25" y="79"/>
                  </a:cubicBezTo>
                  <a:cubicBezTo>
                    <a:pt x="27" y="81"/>
                    <a:pt x="30" y="83"/>
                    <a:pt x="33" y="85"/>
                  </a:cubicBezTo>
                  <a:cubicBezTo>
                    <a:pt x="30" y="94"/>
                    <a:pt x="30" y="94"/>
                    <a:pt x="30" y="94"/>
                  </a:cubicBezTo>
                  <a:cubicBezTo>
                    <a:pt x="33" y="96"/>
                    <a:pt x="33" y="96"/>
                    <a:pt x="33" y="96"/>
                  </a:cubicBezTo>
                  <a:cubicBezTo>
                    <a:pt x="37" y="86"/>
                    <a:pt x="37" y="86"/>
                    <a:pt x="37" y="86"/>
                  </a:cubicBezTo>
                  <a:cubicBezTo>
                    <a:pt x="40" y="87"/>
                    <a:pt x="43" y="87"/>
                    <a:pt x="46" y="88"/>
                  </a:cubicBezTo>
                  <a:cubicBezTo>
                    <a:pt x="46" y="98"/>
                    <a:pt x="46" y="98"/>
                    <a:pt x="46" y="98"/>
                  </a:cubicBezTo>
                  <a:cubicBezTo>
                    <a:pt x="50" y="98"/>
                    <a:pt x="50" y="98"/>
                    <a:pt x="50" y="98"/>
                  </a:cubicBezTo>
                  <a:cubicBezTo>
                    <a:pt x="50" y="88"/>
                    <a:pt x="50" y="88"/>
                    <a:pt x="50" y="88"/>
                  </a:cubicBezTo>
                  <a:cubicBezTo>
                    <a:pt x="52" y="88"/>
                    <a:pt x="54" y="87"/>
                    <a:pt x="56" y="87"/>
                  </a:cubicBezTo>
                  <a:cubicBezTo>
                    <a:pt x="59" y="97"/>
                    <a:pt x="59" y="97"/>
                    <a:pt x="59" y="97"/>
                  </a:cubicBezTo>
                  <a:cubicBezTo>
                    <a:pt x="62" y="96"/>
                    <a:pt x="62" y="96"/>
                    <a:pt x="62" y="96"/>
                  </a:cubicBezTo>
                  <a:cubicBezTo>
                    <a:pt x="60" y="86"/>
                    <a:pt x="60" y="86"/>
                    <a:pt x="60" y="86"/>
                  </a:cubicBezTo>
                  <a:cubicBezTo>
                    <a:pt x="63" y="85"/>
                    <a:pt x="66" y="84"/>
                    <a:pt x="69" y="82"/>
                  </a:cubicBezTo>
                  <a:cubicBezTo>
                    <a:pt x="75" y="91"/>
                    <a:pt x="75" y="91"/>
                    <a:pt x="75" y="91"/>
                  </a:cubicBezTo>
                  <a:cubicBezTo>
                    <a:pt x="78" y="89"/>
                    <a:pt x="78" y="89"/>
                    <a:pt x="78" y="89"/>
                  </a:cubicBezTo>
                  <a:cubicBezTo>
                    <a:pt x="72" y="80"/>
                    <a:pt x="72" y="80"/>
                    <a:pt x="72" y="80"/>
                  </a:cubicBezTo>
                  <a:cubicBezTo>
                    <a:pt x="75" y="78"/>
                    <a:pt x="78" y="76"/>
                    <a:pt x="80" y="73"/>
                  </a:cubicBezTo>
                  <a:cubicBezTo>
                    <a:pt x="88" y="79"/>
                    <a:pt x="88" y="79"/>
                    <a:pt x="88" y="79"/>
                  </a:cubicBezTo>
                  <a:cubicBezTo>
                    <a:pt x="90" y="76"/>
                    <a:pt x="90" y="76"/>
                    <a:pt x="90" y="76"/>
                  </a:cubicBezTo>
                  <a:cubicBezTo>
                    <a:pt x="82" y="70"/>
                    <a:pt x="82" y="70"/>
                    <a:pt x="82" y="70"/>
                  </a:cubicBezTo>
                  <a:cubicBezTo>
                    <a:pt x="84" y="67"/>
                    <a:pt x="85" y="64"/>
                    <a:pt x="86" y="61"/>
                  </a:cubicBezTo>
                  <a:cubicBezTo>
                    <a:pt x="96" y="63"/>
                    <a:pt x="96" y="63"/>
                    <a:pt x="96" y="63"/>
                  </a:cubicBezTo>
                  <a:cubicBezTo>
                    <a:pt x="97" y="59"/>
                    <a:pt x="97" y="59"/>
                    <a:pt x="97" y="59"/>
                  </a:cubicBezTo>
                  <a:cubicBezTo>
                    <a:pt x="87" y="57"/>
                    <a:pt x="87" y="57"/>
                    <a:pt x="87" y="57"/>
                  </a:cubicBezTo>
                  <a:cubicBezTo>
                    <a:pt x="87" y="57"/>
                    <a:pt x="87" y="57"/>
                    <a:pt x="87" y="56"/>
                  </a:cubicBezTo>
                  <a:close/>
                  <a:moveTo>
                    <a:pt x="59" y="40"/>
                  </a:moveTo>
                  <a:cubicBezTo>
                    <a:pt x="73" y="23"/>
                    <a:pt x="73" y="23"/>
                    <a:pt x="73" y="23"/>
                  </a:cubicBezTo>
                  <a:cubicBezTo>
                    <a:pt x="80" y="29"/>
                    <a:pt x="84" y="38"/>
                    <a:pt x="84" y="49"/>
                  </a:cubicBezTo>
                  <a:cubicBezTo>
                    <a:pt x="84" y="50"/>
                    <a:pt x="84" y="51"/>
                    <a:pt x="84" y="52"/>
                  </a:cubicBezTo>
                  <a:cubicBezTo>
                    <a:pt x="62" y="49"/>
                    <a:pt x="62" y="49"/>
                    <a:pt x="62" y="49"/>
                  </a:cubicBezTo>
                  <a:cubicBezTo>
                    <a:pt x="63" y="46"/>
                    <a:pt x="62" y="42"/>
                    <a:pt x="59" y="40"/>
                  </a:cubicBezTo>
                  <a:close/>
                  <a:moveTo>
                    <a:pt x="29" y="78"/>
                  </a:moveTo>
                  <a:cubicBezTo>
                    <a:pt x="43" y="60"/>
                    <a:pt x="43" y="60"/>
                    <a:pt x="43" y="60"/>
                  </a:cubicBezTo>
                  <a:cubicBezTo>
                    <a:pt x="44" y="61"/>
                    <a:pt x="46" y="62"/>
                    <a:pt x="47" y="62"/>
                  </a:cubicBezTo>
                  <a:cubicBezTo>
                    <a:pt x="49" y="62"/>
                    <a:pt x="51" y="62"/>
                    <a:pt x="52" y="61"/>
                  </a:cubicBezTo>
                  <a:cubicBezTo>
                    <a:pt x="63" y="81"/>
                    <a:pt x="63" y="81"/>
                    <a:pt x="63" y="81"/>
                  </a:cubicBezTo>
                  <a:cubicBezTo>
                    <a:pt x="58" y="83"/>
                    <a:pt x="54" y="84"/>
                    <a:pt x="49" y="84"/>
                  </a:cubicBezTo>
                  <a:cubicBezTo>
                    <a:pt x="42" y="84"/>
                    <a:pt x="35" y="82"/>
                    <a:pt x="29" y="78"/>
                  </a:cubicBezTo>
                  <a:close/>
                  <a:moveTo>
                    <a:pt x="48" y="58"/>
                  </a:moveTo>
                  <a:cubicBezTo>
                    <a:pt x="43" y="57"/>
                    <a:pt x="39" y="52"/>
                    <a:pt x="40" y="47"/>
                  </a:cubicBezTo>
                  <a:cubicBezTo>
                    <a:pt x="40" y="42"/>
                    <a:pt x="45" y="38"/>
                    <a:pt x="50" y="39"/>
                  </a:cubicBezTo>
                  <a:cubicBezTo>
                    <a:pt x="55" y="40"/>
                    <a:pt x="59" y="44"/>
                    <a:pt x="58" y="50"/>
                  </a:cubicBezTo>
                  <a:cubicBezTo>
                    <a:pt x="58" y="55"/>
                    <a:pt x="53" y="58"/>
                    <a:pt x="48" y="58"/>
                  </a:cubicBezTo>
                  <a:close/>
                  <a:moveTo>
                    <a:pt x="70" y="20"/>
                  </a:moveTo>
                  <a:cubicBezTo>
                    <a:pt x="56" y="37"/>
                    <a:pt x="56" y="37"/>
                    <a:pt x="56" y="37"/>
                  </a:cubicBezTo>
                  <a:cubicBezTo>
                    <a:pt x="55" y="36"/>
                    <a:pt x="53" y="35"/>
                    <a:pt x="51" y="35"/>
                  </a:cubicBezTo>
                  <a:cubicBezTo>
                    <a:pt x="49" y="35"/>
                    <a:pt x="47" y="35"/>
                    <a:pt x="45" y="35"/>
                  </a:cubicBezTo>
                  <a:cubicBezTo>
                    <a:pt x="35" y="16"/>
                    <a:pt x="35" y="16"/>
                    <a:pt x="35" y="16"/>
                  </a:cubicBezTo>
                  <a:cubicBezTo>
                    <a:pt x="40" y="14"/>
                    <a:pt x="44" y="13"/>
                    <a:pt x="49" y="13"/>
                  </a:cubicBezTo>
                  <a:cubicBezTo>
                    <a:pt x="57" y="13"/>
                    <a:pt x="64" y="16"/>
                    <a:pt x="70" y="20"/>
                  </a:cubicBezTo>
                  <a:close/>
                  <a:moveTo>
                    <a:pt x="32" y="18"/>
                  </a:moveTo>
                  <a:cubicBezTo>
                    <a:pt x="42" y="37"/>
                    <a:pt x="42" y="37"/>
                    <a:pt x="42" y="37"/>
                  </a:cubicBezTo>
                  <a:cubicBezTo>
                    <a:pt x="39" y="39"/>
                    <a:pt x="37" y="42"/>
                    <a:pt x="36" y="45"/>
                  </a:cubicBezTo>
                  <a:cubicBezTo>
                    <a:pt x="14" y="42"/>
                    <a:pt x="14" y="42"/>
                    <a:pt x="14" y="42"/>
                  </a:cubicBezTo>
                  <a:cubicBezTo>
                    <a:pt x="16" y="32"/>
                    <a:pt x="23" y="23"/>
                    <a:pt x="32" y="18"/>
                  </a:cubicBezTo>
                  <a:close/>
                  <a:moveTo>
                    <a:pt x="14" y="49"/>
                  </a:moveTo>
                  <a:cubicBezTo>
                    <a:pt x="14" y="48"/>
                    <a:pt x="14" y="47"/>
                    <a:pt x="14" y="46"/>
                  </a:cubicBezTo>
                  <a:cubicBezTo>
                    <a:pt x="36" y="49"/>
                    <a:pt x="36" y="49"/>
                    <a:pt x="36" y="49"/>
                  </a:cubicBezTo>
                  <a:cubicBezTo>
                    <a:pt x="36" y="52"/>
                    <a:pt x="37" y="56"/>
                    <a:pt x="40" y="58"/>
                  </a:cubicBezTo>
                  <a:cubicBezTo>
                    <a:pt x="26" y="75"/>
                    <a:pt x="26" y="75"/>
                    <a:pt x="26" y="75"/>
                  </a:cubicBezTo>
                  <a:cubicBezTo>
                    <a:pt x="19" y="69"/>
                    <a:pt x="14" y="59"/>
                    <a:pt x="14" y="49"/>
                  </a:cubicBezTo>
                  <a:close/>
                  <a:moveTo>
                    <a:pt x="66" y="79"/>
                  </a:moveTo>
                  <a:cubicBezTo>
                    <a:pt x="56" y="60"/>
                    <a:pt x="56" y="60"/>
                    <a:pt x="56" y="60"/>
                  </a:cubicBezTo>
                  <a:cubicBezTo>
                    <a:pt x="58" y="58"/>
                    <a:pt x="60" y="56"/>
                    <a:pt x="62" y="53"/>
                  </a:cubicBezTo>
                  <a:cubicBezTo>
                    <a:pt x="83" y="56"/>
                    <a:pt x="83" y="56"/>
                    <a:pt x="83" y="56"/>
                  </a:cubicBezTo>
                  <a:cubicBezTo>
                    <a:pt x="81" y="66"/>
                    <a:pt x="75" y="74"/>
                    <a:pt x="66"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8" name="Freeform 23"/>
            <p:cNvSpPr>
              <a:spLocks noEditPoints="1"/>
            </p:cNvSpPr>
            <p:nvPr/>
          </p:nvSpPr>
          <p:spPr bwMode="auto">
            <a:xfrm>
              <a:off x="6894195" y="2689225"/>
              <a:ext cx="206375" cy="211137"/>
            </a:xfrm>
            <a:custGeom>
              <a:avLst/>
              <a:gdLst/>
              <a:ahLst/>
              <a:cxnLst>
                <a:cxn ang="0">
                  <a:pos x="50" y="32"/>
                </a:cxn>
                <a:cxn ang="0">
                  <a:pos x="50" y="30"/>
                </a:cxn>
                <a:cxn ang="0">
                  <a:pos x="50" y="27"/>
                </a:cxn>
                <a:cxn ang="0">
                  <a:pos x="55" y="24"/>
                </a:cxn>
                <a:cxn ang="0">
                  <a:pos x="48" y="19"/>
                </a:cxn>
                <a:cxn ang="0">
                  <a:pos x="52" y="14"/>
                </a:cxn>
                <a:cxn ang="0">
                  <a:pos x="43" y="12"/>
                </a:cxn>
                <a:cxn ang="0">
                  <a:pos x="45" y="7"/>
                </a:cxn>
                <a:cxn ang="0">
                  <a:pos x="37" y="8"/>
                </a:cxn>
                <a:cxn ang="0">
                  <a:pos x="37" y="2"/>
                </a:cxn>
                <a:cxn ang="0">
                  <a:pos x="31" y="6"/>
                </a:cxn>
                <a:cxn ang="0">
                  <a:pos x="29" y="0"/>
                </a:cxn>
                <a:cxn ang="0">
                  <a:pos x="28" y="6"/>
                </a:cxn>
                <a:cxn ang="0">
                  <a:pos x="22" y="1"/>
                </a:cxn>
                <a:cxn ang="0">
                  <a:pos x="21" y="7"/>
                </a:cxn>
                <a:cxn ang="0">
                  <a:pos x="13" y="5"/>
                </a:cxn>
                <a:cxn ang="0">
                  <a:pos x="14" y="10"/>
                </a:cxn>
                <a:cxn ang="0">
                  <a:pos x="5" y="11"/>
                </a:cxn>
                <a:cxn ang="0">
                  <a:pos x="9" y="16"/>
                </a:cxn>
                <a:cxn ang="0">
                  <a:pos x="1" y="20"/>
                </a:cxn>
                <a:cxn ang="0">
                  <a:pos x="6" y="24"/>
                </a:cxn>
                <a:cxn ang="0">
                  <a:pos x="6" y="30"/>
                </a:cxn>
                <a:cxn ang="0">
                  <a:pos x="0" y="33"/>
                </a:cxn>
                <a:cxn ang="0">
                  <a:pos x="8" y="37"/>
                </a:cxn>
                <a:cxn ang="0">
                  <a:pos x="4" y="42"/>
                </a:cxn>
                <a:cxn ang="0">
                  <a:pos x="12" y="44"/>
                </a:cxn>
                <a:cxn ang="0">
                  <a:pos x="10" y="50"/>
                </a:cxn>
                <a:cxn ang="0">
                  <a:pos x="19" y="48"/>
                </a:cxn>
                <a:cxn ang="0">
                  <a:pos x="19" y="55"/>
                </a:cxn>
                <a:cxn ang="0">
                  <a:pos x="26" y="50"/>
                </a:cxn>
                <a:cxn ang="0">
                  <a:pos x="28" y="56"/>
                </a:cxn>
                <a:cxn ang="0">
                  <a:pos x="32" y="50"/>
                </a:cxn>
                <a:cxn ang="0">
                  <a:pos x="35" y="55"/>
                </a:cxn>
                <a:cxn ang="0">
                  <a:pos x="39" y="47"/>
                </a:cxn>
                <a:cxn ang="0">
                  <a:pos x="44" y="51"/>
                </a:cxn>
                <a:cxn ang="0">
                  <a:pos x="45" y="42"/>
                </a:cxn>
                <a:cxn ang="0">
                  <a:pos x="51" y="43"/>
                </a:cxn>
                <a:cxn ang="0">
                  <a:pos x="49" y="35"/>
                </a:cxn>
                <a:cxn ang="0">
                  <a:pos x="55" y="34"/>
                </a:cxn>
                <a:cxn ang="0">
                  <a:pos x="49" y="32"/>
                </a:cxn>
                <a:cxn ang="0">
                  <a:pos x="41" y="13"/>
                </a:cxn>
                <a:cxn ang="0">
                  <a:pos x="48" y="30"/>
                </a:cxn>
                <a:cxn ang="0">
                  <a:pos x="34" y="23"/>
                </a:cxn>
                <a:cxn ang="0">
                  <a:pos x="24" y="35"/>
                </a:cxn>
                <a:cxn ang="0">
                  <a:pos x="30" y="35"/>
                </a:cxn>
                <a:cxn ang="0">
                  <a:pos x="28" y="48"/>
                </a:cxn>
                <a:cxn ang="0">
                  <a:pos x="27" y="33"/>
                </a:cxn>
                <a:cxn ang="0">
                  <a:pos x="28" y="22"/>
                </a:cxn>
                <a:cxn ang="0">
                  <a:pos x="27" y="33"/>
                </a:cxn>
                <a:cxn ang="0">
                  <a:pos x="32" y="21"/>
                </a:cxn>
                <a:cxn ang="0">
                  <a:pos x="25" y="21"/>
                </a:cxn>
                <a:cxn ang="0">
                  <a:pos x="28" y="8"/>
                </a:cxn>
                <a:cxn ang="0">
                  <a:pos x="18" y="10"/>
                </a:cxn>
                <a:cxn ang="0">
                  <a:pos x="20" y="26"/>
                </a:cxn>
                <a:cxn ang="0">
                  <a:pos x="18" y="10"/>
                </a:cxn>
                <a:cxn ang="0">
                  <a:pos x="8" y="27"/>
                </a:cxn>
                <a:cxn ang="0">
                  <a:pos x="22" y="33"/>
                </a:cxn>
                <a:cxn ang="0">
                  <a:pos x="8" y="28"/>
                </a:cxn>
                <a:cxn ang="0">
                  <a:pos x="32" y="34"/>
                </a:cxn>
                <a:cxn ang="0">
                  <a:pos x="47" y="32"/>
                </a:cxn>
              </a:cxnLst>
              <a:rect l="0" t="0" r="r" b="b"/>
              <a:pathLst>
                <a:path w="55" h="56">
                  <a:moveTo>
                    <a:pt x="49" y="32"/>
                  </a:moveTo>
                  <a:cubicBezTo>
                    <a:pt x="50" y="32"/>
                    <a:pt x="50" y="32"/>
                    <a:pt x="50" y="32"/>
                  </a:cubicBezTo>
                  <a:cubicBezTo>
                    <a:pt x="50" y="30"/>
                    <a:pt x="50" y="30"/>
                    <a:pt x="50" y="30"/>
                  </a:cubicBezTo>
                  <a:cubicBezTo>
                    <a:pt x="50" y="30"/>
                    <a:pt x="50" y="30"/>
                    <a:pt x="50" y="30"/>
                  </a:cubicBezTo>
                  <a:cubicBezTo>
                    <a:pt x="50" y="29"/>
                    <a:pt x="50" y="29"/>
                    <a:pt x="50" y="28"/>
                  </a:cubicBezTo>
                  <a:cubicBezTo>
                    <a:pt x="50" y="28"/>
                    <a:pt x="50" y="27"/>
                    <a:pt x="50" y="27"/>
                  </a:cubicBezTo>
                  <a:cubicBezTo>
                    <a:pt x="55" y="26"/>
                    <a:pt x="55" y="26"/>
                    <a:pt x="55" y="26"/>
                  </a:cubicBezTo>
                  <a:cubicBezTo>
                    <a:pt x="55" y="24"/>
                    <a:pt x="55" y="24"/>
                    <a:pt x="55" y="24"/>
                  </a:cubicBezTo>
                  <a:cubicBezTo>
                    <a:pt x="50" y="25"/>
                    <a:pt x="50" y="25"/>
                    <a:pt x="50" y="25"/>
                  </a:cubicBezTo>
                  <a:cubicBezTo>
                    <a:pt x="49" y="23"/>
                    <a:pt x="49" y="21"/>
                    <a:pt x="48" y="19"/>
                  </a:cubicBezTo>
                  <a:cubicBezTo>
                    <a:pt x="53" y="16"/>
                    <a:pt x="53" y="16"/>
                    <a:pt x="53" y="16"/>
                  </a:cubicBezTo>
                  <a:cubicBezTo>
                    <a:pt x="52" y="14"/>
                    <a:pt x="52" y="14"/>
                    <a:pt x="52" y="14"/>
                  </a:cubicBezTo>
                  <a:cubicBezTo>
                    <a:pt x="47" y="17"/>
                    <a:pt x="47" y="17"/>
                    <a:pt x="47" y="17"/>
                  </a:cubicBezTo>
                  <a:cubicBezTo>
                    <a:pt x="46" y="15"/>
                    <a:pt x="45" y="14"/>
                    <a:pt x="43" y="12"/>
                  </a:cubicBezTo>
                  <a:cubicBezTo>
                    <a:pt x="47" y="8"/>
                    <a:pt x="47" y="8"/>
                    <a:pt x="47" y="8"/>
                  </a:cubicBezTo>
                  <a:cubicBezTo>
                    <a:pt x="45" y="7"/>
                    <a:pt x="45" y="7"/>
                    <a:pt x="45" y="7"/>
                  </a:cubicBezTo>
                  <a:cubicBezTo>
                    <a:pt x="42" y="11"/>
                    <a:pt x="42" y="11"/>
                    <a:pt x="42" y="11"/>
                  </a:cubicBezTo>
                  <a:cubicBezTo>
                    <a:pt x="40" y="9"/>
                    <a:pt x="39" y="8"/>
                    <a:pt x="37" y="8"/>
                  </a:cubicBezTo>
                  <a:cubicBezTo>
                    <a:pt x="39" y="3"/>
                    <a:pt x="39" y="3"/>
                    <a:pt x="39" y="3"/>
                  </a:cubicBezTo>
                  <a:cubicBezTo>
                    <a:pt x="37" y="2"/>
                    <a:pt x="37" y="2"/>
                    <a:pt x="37" y="2"/>
                  </a:cubicBezTo>
                  <a:cubicBezTo>
                    <a:pt x="35" y="7"/>
                    <a:pt x="35" y="7"/>
                    <a:pt x="35" y="7"/>
                  </a:cubicBezTo>
                  <a:cubicBezTo>
                    <a:pt x="33" y="6"/>
                    <a:pt x="32" y="6"/>
                    <a:pt x="31" y="6"/>
                  </a:cubicBezTo>
                  <a:cubicBezTo>
                    <a:pt x="31" y="0"/>
                    <a:pt x="31" y="0"/>
                    <a:pt x="31" y="0"/>
                  </a:cubicBezTo>
                  <a:cubicBezTo>
                    <a:pt x="29" y="0"/>
                    <a:pt x="29" y="0"/>
                    <a:pt x="29" y="0"/>
                  </a:cubicBezTo>
                  <a:cubicBezTo>
                    <a:pt x="28" y="6"/>
                    <a:pt x="28" y="6"/>
                    <a:pt x="28" y="6"/>
                  </a:cubicBezTo>
                  <a:cubicBezTo>
                    <a:pt x="28" y="6"/>
                    <a:pt x="28" y="6"/>
                    <a:pt x="28" y="6"/>
                  </a:cubicBezTo>
                  <a:cubicBezTo>
                    <a:pt x="26" y="6"/>
                    <a:pt x="25" y="6"/>
                    <a:pt x="24" y="6"/>
                  </a:cubicBezTo>
                  <a:cubicBezTo>
                    <a:pt x="22" y="1"/>
                    <a:pt x="22" y="1"/>
                    <a:pt x="22" y="1"/>
                  </a:cubicBezTo>
                  <a:cubicBezTo>
                    <a:pt x="20" y="1"/>
                    <a:pt x="20" y="1"/>
                    <a:pt x="20" y="1"/>
                  </a:cubicBezTo>
                  <a:cubicBezTo>
                    <a:pt x="21" y="7"/>
                    <a:pt x="21" y="7"/>
                    <a:pt x="21" y="7"/>
                  </a:cubicBezTo>
                  <a:cubicBezTo>
                    <a:pt x="19" y="7"/>
                    <a:pt x="18" y="8"/>
                    <a:pt x="16" y="9"/>
                  </a:cubicBezTo>
                  <a:cubicBezTo>
                    <a:pt x="13" y="5"/>
                    <a:pt x="13" y="5"/>
                    <a:pt x="13" y="5"/>
                  </a:cubicBezTo>
                  <a:cubicBezTo>
                    <a:pt x="11" y="6"/>
                    <a:pt x="11" y="6"/>
                    <a:pt x="11" y="6"/>
                  </a:cubicBezTo>
                  <a:cubicBezTo>
                    <a:pt x="14" y="10"/>
                    <a:pt x="14" y="10"/>
                    <a:pt x="14" y="10"/>
                  </a:cubicBezTo>
                  <a:cubicBezTo>
                    <a:pt x="13" y="12"/>
                    <a:pt x="11" y="13"/>
                    <a:pt x="10" y="15"/>
                  </a:cubicBezTo>
                  <a:cubicBezTo>
                    <a:pt x="5" y="11"/>
                    <a:pt x="5" y="11"/>
                    <a:pt x="5" y="11"/>
                  </a:cubicBezTo>
                  <a:cubicBezTo>
                    <a:pt x="4" y="13"/>
                    <a:pt x="4" y="13"/>
                    <a:pt x="4" y="13"/>
                  </a:cubicBezTo>
                  <a:cubicBezTo>
                    <a:pt x="9" y="16"/>
                    <a:pt x="9" y="16"/>
                    <a:pt x="9" y="16"/>
                  </a:cubicBezTo>
                  <a:cubicBezTo>
                    <a:pt x="8" y="18"/>
                    <a:pt x="7" y="20"/>
                    <a:pt x="6" y="22"/>
                  </a:cubicBezTo>
                  <a:cubicBezTo>
                    <a:pt x="1" y="20"/>
                    <a:pt x="1" y="20"/>
                    <a:pt x="1" y="20"/>
                  </a:cubicBezTo>
                  <a:cubicBezTo>
                    <a:pt x="0" y="23"/>
                    <a:pt x="0" y="23"/>
                    <a:pt x="0" y="23"/>
                  </a:cubicBezTo>
                  <a:cubicBezTo>
                    <a:pt x="6" y="24"/>
                    <a:pt x="6" y="24"/>
                    <a:pt x="6" y="24"/>
                  </a:cubicBezTo>
                  <a:cubicBezTo>
                    <a:pt x="6" y="25"/>
                    <a:pt x="5" y="27"/>
                    <a:pt x="5" y="28"/>
                  </a:cubicBezTo>
                  <a:cubicBezTo>
                    <a:pt x="5" y="29"/>
                    <a:pt x="6" y="29"/>
                    <a:pt x="6" y="30"/>
                  </a:cubicBezTo>
                  <a:cubicBezTo>
                    <a:pt x="0" y="30"/>
                    <a:pt x="0" y="30"/>
                    <a:pt x="0" y="30"/>
                  </a:cubicBezTo>
                  <a:cubicBezTo>
                    <a:pt x="0" y="33"/>
                    <a:pt x="0" y="33"/>
                    <a:pt x="0" y="33"/>
                  </a:cubicBezTo>
                  <a:cubicBezTo>
                    <a:pt x="6" y="32"/>
                    <a:pt x="6" y="32"/>
                    <a:pt x="6" y="32"/>
                  </a:cubicBezTo>
                  <a:cubicBezTo>
                    <a:pt x="6" y="34"/>
                    <a:pt x="7" y="36"/>
                    <a:pt x="8" y="37"/>
                  </a:cubicBezTo>
                  <a:cubicBezTo>
                    <a:pt x="3" y="40"/>
                    <a:pt x="3" y="40"/>
                    <a:pt x="3" y="40"/>
                  </a:cubicBezTo>
                  <a:cubicBezTo>
                    <a:pt x="4" y="42"/>
                    <a:pt x="4" y="42"/>
                    <a:pt x="4" y="42"/>
                  </a:cubicBezTo>
                  <a:cubicBezTo>
                    <a:pt x="9" y="39"/>
                    <a:pt x="9" y="39"/>
                    <a:pt x="9" y="39"/>
                  </a:cubicBezTo>
                  <a:cubicBezTo>
                    <a:pt x="10" y="41"/>
                    <a:pt x="11" y="43"/>
                    <a:pt x="12" y="44"/>
                  </a:cubicBezTo>
                  <a:cubicBezTo>
                    <a:pt x="8" y="48"/>
                    <a:pt x="8" y="48"/>
                    <a:pt x="8" y="48"/>
                  </a:cubicBezTo>
                  <a:cubicBezTo>
                    <a:pt x="10" y="50"/>
                    <a:pt x="10" y="50"/>
                    <a:pt x="10" y="50"/>
                  </a:cubicBezTo>
                  <a:cubicBezTo>
                    <a:pt x="14" y="45"/>
                    <a:pt x="14" y="45"/>
                    <a:pt x="14" y="45"/>
                  </a:cubicBezTo>
                  <a:cubicBezTo>
                    <a:pt x="15" y="47"/>
                    <a:pt x="17" y="48"/>
                    <a:pt x="19" y="48"/>
                  </a:cubicBezTo>
                  <a:cubicBezTo>
                    <a:pt x="17" y="54"/>
                    <a:pt x="17" y="54"/>
                    <a:pt x="17" y="54"/>
                  </a:cubicBezTo>
                  <a:cubicBezTo>
                    <a:pt x="19" y="55"/>
                    <a:pt x="19" y="55"/>
                    <a:pt x="19" y="55"/>
                  </a:cubicBezTo>
                  <a:cubicBezTo>
                    <a:pt x="21" y="49"/>
                    <a:pt x="21" y="49"/>
                    <a:pt x="21" y="49"/>
                  </a:cubicBezTo>
                  <a:cubicBezTo>
                    <a:pt x="23" y="50"/>
                    <a:pt x="24" y="50"/>
                    <a:pt x="26" y="50"/>
                  </a:cubicBezTo>
                  <a:cubicBezTo>
                    <a:pt x="26" y="56"/>
                    <a:pt x="26" y="56"/>
                    <a:pt x="26" y="56"/>
                  </a:cubicBezTo>
                  <a:cubicBezTo>
                    <a:pt x="28" y="56"/>
                    <a:pt x="28" y="56"/>
                    <a:pt x="28" y="56"/>
                  </a:cubicBezTo>
                  <a:cubicBezTo>
                    <a:pt x="28" y="50"/>
                    <a:pt x="28" y="50"/>
                    <a:pt x="28" y="50"/>
                  </a:cubicBezTo>
                  <a:cubicBezTo>
                    <a:pt x="29" y="50"/>
                    <a:pt x="31" y="50"/>
                    <a:pt x="32" y="50"/>
                  </a:cubicBezTo>
                  <a:cubicBezTo>
                    <a:pt x="33" y="56"/>
                    <a:pt x="33" y="56"/>
                    <a:pt x="33" y="56"/>
                  </a:cubicBezTo>
                  <a:cubicBezTo>
                    <a:pt x="35" y="55"/>
                    <a:pt x="35" y="55"/>
                    <a:pt x="35" y="55"/>
                  </a:cubicBezTo>
                  <a:cubicBezTo>
                    <a:pt x="34" y="49"/>
                    <a:pt x="34" y="49"/>
                    <a:pt x="34" y="49"/>
                  </a:cubicBezTo>
                  <a:cubicBezTo>
                    <a:pt x="36" y="49"/>
                    <a:pt x="37" y="48"/>
                    <a:pt x="39" y="47"/>
                  </a:cubicBezTo>
                  <a:cubicBezTo>
                    <a:pt x="42" y="52"/>
                    <a:pt x="42" y="52"/>
                    <a:pt x="42" y="52"/>
                  </a:cubicBezTo>
                  <a:cubicBezTo>
                    <a:pt x="44" y="51"/>
                    <a:pt x="44" y="51"/>
                    <a:pt x="44" y="51"/>
                  </a:cubicBezTo>
                  <a:cubicBezTo>
                    <a:pt x="41" y="46"/>
                    <a:pt x="41" y="46"/>
                    <a:pt x="41" y="46"/>
                  </a:cubicBezTo>
                  <a:cubicBezTo>
                    <a:pt x="42" y="45"/>
                    <a:pt x="44" y="43"/>
                    <a:pt x="45" y="42"/>
                  </a:cubicBezTo>
                  <a:cubicBezTo>
                    <a:pt x="50" y="45"/>
                    <a:pt x="50" y="45"/>
                    <a:pt x="50" y="45"/>
                  </a:cubicBezTo>
                  <a:cubicBezTo>
                    <a:pt x="51" y="43"/>
                    <a:pt x="51" y="43"/>
                    <a:pt x="51" y="43"/>
                  </a:cubicBezTo>
                  <a:cubicBezTo>
                    <a:pt x="46" y="40"/>
                    <a:pt x="46" y="40"/>
                    <a:pt x="46" y="40"/>
                  </a:cubicBezTo>
                  <a:cubicBezTo>
                    <a:pt x="47" y="38"/>
                    <a:pt x="48" y="37"/>
                    <a:pt x="49" y="35"/>
                  </a:cubicBezTo>
                  <a:cubicBezTo>
                    <a:pt x="54" y="36"/>
                    <a:pt x="54" y="36"/>
                    <a:pt x="54" y="36"/>
                  </a:cubicBezTo>
                  <a:cubicBezTo>
                    <a:pt x="55" y="34"/>
                    <a:pt x="55" y="34"/>
                    <a:pt x="55" y="34"/>
                  </a:cubicBezTo>
                  <a:cubicBezTo>
                    <a:pt x="49" y="33"/>
                    <a:pt x="49" y="33"/>
                    <a:pt x="49" y="33"/>
                  </a:cubicBezTo>
                  <a:cubicBezTo>
                    <a:pt x="49" y="32"/>
                    <a:pt x="49" y="32"/>
                    <a:pt x="49" y="32"/>
                  </a:cubicBezTo>
                  <a:close/>
                  <a:moveTo>
                    <a:pt x="34" y="23"/>
                  </a:moveTo>
                  <a:cubicBezTo>
                    <a:pt x="41" y="13"/>
                    <a:pt x="41" y="13"/>
                    <a:pt x="41" y="13"/>
                  </a:cubicBezTo>
                  <a:cubicBezTo>
                    <a:pt x="45" y="17"/>
                    <a:pt x="48" y="22"/>
                    <a:pt x="48" y="28"/>
                  </a:cubicBezTo>
                  <a:cubicBezTo>
                    <a:pt x="48" y="29"/>
                    <a:pt x="48" y="29"/>
                    <a:pt x="48" y="30"/>
                  </a:cubicBezTo>
                  <a:cubicBezTo>
                    <a:pt x="35" y="28"/>
                    <a:pt x="35" y="28"/>
                    <a:pt x="35" y="28"/>
                  </a:cubicBezTo>
                  <a:cubicBezTo>
                    <a:pt x="35" y="26"/>
                    <a:pt x="35" y="24"/>
                    <a:pt x="34" y="23"/>
                  </a:cubicBezTo>
                  <a:close/>
                  <a:moveTo>
                    <a:pt x="17" y="44"/>
                  </a:moveTo>
                  <a:cubicBezTo>
                    <a:pt x="24" y="35"/>
                    <a:pt x="24" y="35"/>
                    <a:pt x="24" y="35"/>
                  </a:cubicBezTo>
                  <a:cubicBezTo>
                    <a:pt x="25" y="35"/>
                    <a:pt x="26" y="35"/>
                    <a:pt x="27" y="35"/>
                  </a:cubicBezTo>
                  <a:cubicBezTo>
                    <a:pt x="28" y="36"/>
                    <a:pt x="29" y="35"/>
                    <a:pt x="30" y="35"/>
                  </a:cubicBezTo>
                  <a:cubicBezTo>
                    <a:pt x="35" y="46"/>
                    <a:pt x="35" y="46"/>
                    <a:pt x="35" y="46"/>
                  </a:cubicBezTo>
                  <a:cubicBezTo>
                    <a:pt x="33" y="47"/>
                    <a:pt x="30" y="48"/>
                    <a:pt x="28" y="48"/>
                  </a:cubicBezTo>
                  <a:cubicBezTo>
                    <a:pt x="24" y="48"/>
                    <a:pt x="20" y="47"/>
                    <a:pt x="17" y="44"/>
                  </a:cubicBezTo>
                  <a:close/>
                  <a:moveTo>
                    <a:pt x="27" y="33"/>
                  </a:moveTo>
                  <a:cubicBezTo>
                    <a:pt x="24" y="33"/>
                    <a:pt x="22" y="30"/>
                    <a:pt x="22" y="27"/>
                  </a:cubicBezTo>
                  <a:cubicBezTo>
                    <a:pt x="23" y="24"/>
                    <a:pt x="25" y="22"/>
                    <a:pt x="28" y="22"/>
                  </a:cubicBezTo>
                  <a:cubicBezTo>
                    <a:pt x="31" y="23"/>
                    <a:pt x="33" y="26"/>
                    <a:pt x="33" y="28"/>
                  </a:cubicBezTo>
                  <a:cubicBezTo>
                    <a:pt x="33" y="31"/>
                    <a:pt x="30" y="34"/>
                    <a:pt x="27" y="33"/>
                  </a:cubicBezTo>
                  <a:close/>
                  <a:moveTo>
                    <a:pt x="40" y="12"/>
                  </a:moveTo>
                  <a:cubicBezTo>
                    <a:pt x="32" y="21"/>
                    <a:pt x="32" y="21"/>
                    <a:pt x="32" y="21"/>
                  </a:cubicBezTo>
                  <a:cubicBezTo>
                    <a:pt x="31" y="21"/>
                    <a:pt x="30" y="20"/>
                    <a:pt x="29" y="20"/>
                  </a:cubicBezTo>
                  <a:cubicBezTo>
                    <a:pt x="28" y="20"/>
                    <a:pt x="26" y="20"/>
                    <a:pt x="25" y="21"/>
                  </a:cubicBezTo>
                  <a:cubicBezTo>
                    <a:pt x="20" y="9"/>
                    <a:pt x="20" y="9"/>
                    <a:pt x="20" y="9"/>
                  </a:cubicBezTo>
                  <a:cubicBezTo>
                    <a:pt x="22" y="8"/>
                    <a:pt x="25" y="8"/>
                    <a:pt x="28" y="8"/>
                  </a:cubicBezTo>
                  <a:cubicBezTo>
                    <a:pt x="32" y="8"/>
                    <a:pt x="36" y="9"/>
                    <a:pt x="40" y="12"/>
                  </a:cubicBezTo>
                  <a:close/>
                  <a:moveTo>
                    <a:pt x="18" y="10"/>
                  </a:moveTo>
                  <a:cubicBezTo>
                    <a:pt x="23" y="22"/>
                    <a:pt x="23" y="22"/>
                    <a:pt x="23" y="22"/>
                  </a:cubicBezTo>
                  <a:cubicBezTo>
                    <a:pt x="22" y="23"/>
                    <a:pt x="21" y="24"/>
                    <a:pt x="20" y="26"/>
                  </a:cubicBezTo>
                  <a:cubicBezTo>
                    <a:pt x="8" y="24"/>
                    <a:pt x="8" y="24"/>
                    <a:pt x="8" y="24"/>
                  </a:cubicBezTo>
                  <a:cubicBezTo>
                    <a:pt x="9" y="18"/>
                    <a:pt x="13" y="13"/>
                    <a:pt x="18" y="10"/>
                  </a:cubicBezTo>
                  <a:close/>
                  <a:moveTo>
                    <a:pt x="8" y="28"/>
                  </a:moveTo>
                  <a:cubicBezTo>
                    <a:pt x="8" y="27"/>
                    <a:pt x="8" y="27"/>
                    <a:pt x="8" y="27"/>
                  </a:cubicBezTo>
                  <a:cubicBezTo>
                    <a:pt x="20" y="28"/>
                    <a:pt x="20" y="28"/>
                    <a:pt x="20" y="28"/>
                  </a:cubicBezTo>
                  <a:cubicBezTo>
                    <a:pt x="20" y="30"/>
                    <a:pt x="21" y="32"/>
                    <a:pt x="22" y="33"/>
                  </a:cubicBezTo>
                  <a:cubicBezTo>
                    <a:pt x="15" y="43"/>
                    <a:pt x="15" y="43"/>
                    <a:pt x="15" y="43"/>
                  </a:cubicBezTo>
                  <a:cubicBezTo>
                    <a:pt x="10" y="39"/>
                    <a:pt x="8" y="34"/>
                    <a:pt x="8" y="28"/>
                  </a:cubicBezTo>
                  <a:close/>
                  <a:moveTo>
                    <a:pt x="37" y="45"/>
                  </a:moveTo>
                  <a:cubicBezTo>
                    <a:pt x="32" y="34"/>
                    <a:pt x="32" y="34"/>
                    <a:pt x="32" y="34"/>
                  </a:cubicBezTo>
                  <a:cubicBezTo>
                    <a:pt x="33" y="33"/>
                    <a:pt x="34" y="32"/>
                    <a:pt x="35" y="31"/>
                  </a:cubicBezTo>
                  <a:cubicBezTo>
                    <a:pt x="47" y="32"/>
                    <a:pt x="47" y="32"/>
                    <a:pt x="47" y="32"/>
                  </a:cubicBezTo>
                  <a:cubicBezTo>
                    <a:pt x="46" y="38"/>
                    <a:pt x="42" y="43"/>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9" name="Freeform 24"/>
            <p:cNvSpPr>
              <a:spLocks noEditPoints="1"/>
            </p:cNvSpPr>
            <p:nvPr/>
          </p:nvSpPr>
          <p:spPr bwMode="auto">
            <a:xfrm>
              <a:off x="7100570" y="2881312"/>
              <a:ext cx="138113" cy="141287"/>
            </a:xfrm>
            <a:custGeom>
              <a:avLst/>
              <a:gdLst/>
              <a:ahLst/>
              <a:cxnLst>
                <a:cxn ang="0">
                  <a:pos x="33" y="22"/>
                </a:cxn>
                <a:cxn ang="0">
                  <a:pos x="33" y="20"/>
                </a:cxn>
                <a:cxn ang="0">
                  <a:pos x="33" y="18"/>
                </a:cxn>
                <a:cxn ang="0">
                  <a:pos x="37" y="16"/>
                </a:cxn>
                <a:cxn ang="0">
                  <a:pos x="32" y="13"/>
                </a:cxn>
                <a:cxn ang="0">
                  <a:pos x="35" y="10"/>
                </a:cxn>
                <a:cxn ang="0">
                  <a:pos x="29" y="8"/>
                </a:cxn>
                <a:cxn ang="0">
                  <a:pos x="30" y="4"/>
                </a:cxn>
                <a:cxn ang="0">
                  <a:pos x="25" y="5"/>
                </a:cxn>
                <a:cxn ang="0">
                  <a:pos x="24" y="1"/>
                </a:cxn>
                <a:cxn ang="0">
                  <a:pos x="20" y="4"/>
                </a:cxn>
                <a:cxn ang="0">
                  <a:pos x="19" y="0"/>
                </a:cxn>
                <a:cxn ang="0">
                  <a:pos x="18" y="4"/>
                </a:cxn>
                <a:cxn ang="0">
                  <a:pos x="15" y="0"/>
                </a:cxn>
                <a:cxn ang="0">
                  <a:pos x="14" y="4"/>
                </a:cxn>
                <a:cxn ang="0">
                  <a:pos x="8" y="3"/>
                </a:cxn>
                <a:cxn ang="0">
                  <a:pos x="9" y="7"/>
                </a:cxn>
                <a:cxn ang="0">
                  <a:pos x="3" y="8"/>
                </a:cxn>
                <a:cxn ang="0">
                  <a:pos x="6" y="11"/>
                </a:cxn>
                <a:cxn ang="0">
                  <a:pos x="0" y="14"/>
                </a:cxn>
                <a:cxn ang="0">
                  <a:pos x="4" y="16"/>
                </a:cxn>
                <a:cxn ang="0">
                  <a:pos x="3" y="20"/>
                </a:cxn>
                <a:cxn ang="0">
                  <a:pos x="0" y="22"/>
                </a:cxn>
                <a:cxn ang="0">
                  <a:pos x="5" y="25"/>
                </a:cxn>
                <a:cxn ang="0">
                  <a:pos x="2" y="28"/>
                </a:cxn>
                <a:cxn ang="0">
                  <a:pos x="8" y="30"/>
                </a:cxn>
                <a:cxn ang="0">
                  <a:pos x="6" y="34"/>
                </a:cxn>
                <a:cxn ang="0">
                  <a:pos x="12" y="33"/>
                </a:cxn>
                <a:cxn ang="0">
                  <a:pos x="12" y="37"/>
                </a:cxn>
                <a:cxn ang="0">
                  <a:pos x="17" y="34"/>
                </a:cxn>
                <a:cxn ang="0">
                  <a:pos x="19" y="38"/>
                </a:cxn>
                <a:cxn ang="0">
                  <a:pos x="21" y="33"/>
                </a:cxn>
                <a:cxn ang="0">
                  <a:pos x="24" y="37"/>
                </a:cxn>
                <a:cxn ang="0">
                  <a:pos x="26" y="32"/>
                </a:cxn>
                <a:cxn ang="0">
                  <a:pos x="30" y="34"/>
                </a:cxn>
                <a:cxn ang="0">
                  <a:pos x="30" y="28"/>
                </a:cxn>
                <a:cxn ang="0">
                  <a:pos x="34" y="29"/>
                </a:cxn>
                <a:cxn ang="0">
                  <a:pos x="33" y="23"/>
                </a:cxn>
                <a:cxn ang="0">
                  <a:pos x="37" y="23"/>
                </a:cxn>
                <a:cxn ang="0">
                  <a:pos x="33" y="22"/>
                </a:cxn>
                <a:cxn ang="0">
                  <a:pos x="28" y="9"/>
                </a:cxn>
                <a:cxn ang="0">
                  <a:pos x="32" y="20"/>
                </a:cxn>
                <a:cxn ang="0">
                  <a:pos x="22" y="15"/>
                </a:cxn>
                <a:cxn ang="0">
                  <a:pos x="16" y="23"/>
                </a:cxn>
                <a:cxn ang="0">
                  <a:pos x="20" y="24"/>
                </a:cxn>
                <a:cxn ang="0">
                  <a:pos x="18" y="32"/>
                </a:cxn>
                <a:cxn ang="0">
                  <a:pos x="18" y="22"/>
                </a:cxn>
                <a:cxn ang="0">
                  <a:pos x="19" y="15"/>
                </a:cxn>
                <a:cxn ang="0">
                  <a:pos x="18" y="22"/>
                </a:cxn>
                <a:cxn ang="0">
                  <a:pos x="21" y="14"/>
                </a:cxn>
                <a:cxn ang="0">
                  <a:pos x="17" y="14"/>
                </a:cxn>
                <a:cxn ang="0">
                  <a:pos x="18" y="5"/>
                </a:cxn>
                <a:cxn ang="0">
                  <a:pos x="12" y="7"/>
                </a:cxn>
                <a:cxn ang="0">
                  <a:pos x="13" y="17"/>
                </a:cxn>
                <a:cxn ang="0">
                  <a:pos x="12" y="7"/>
                </a:cxn>
                <a:cxn ang="0">
                  <a:pos x="5" y="18"/>
                </a:cxn>
                <a:cxn ang="0">
                  <a:pos x="15" y="22"/>
                </a:cxn>
                <a:cxn ang="0">
                  <a:pos x="5" y="19"/>
                </a:cxn>
                <a:cxn ang="0">
                  <a:pos x="21" y="23"/>
                </a:cxn>
                <a:cxn ang="0">
                  <a:pos x="32" y="22"/>
                </a:cxn>
              </a:cxnLst>
              <a:rect l="0" t="0" r="r" b="b"/>
              <a:pathLst>
                <a:path w="37" h="38">
                  <a:moveTo>
                    <a:pt x="33" y="22"/>
                  </a:moveTo>
                  <a:cubicBezTo>
                    <a:pt x="33" y="22"/>
                    <a:pt x="33" y="22"/>
                    <a:pt x="33" y="22"/>
                  </a:cubicBezTo>
                  <a:cubicBezTo>
                    <a:pt x="33" y="20"/>
                    <a:pt x="33" y="20"/>
                    <a:pt x="33" y="20"/>
                  </a:cubicBezTo>
                  <a:cubicBezTo>
                    <a:pt x="33" y="20"/>
                    <a:pt x="33" y="20"/>
                    <a:pt x="33" y="20"/>
                  </a:cubicBezTo>
                  <a:cubicBezTo>
                    <a:pt x="33" y="20"/>
                    <a:pt x="33" y="19"/>
                    <a:pt x="33" y="19"/>
                  </a:cubicBezTo>
                  <a:cubicBezTo>
                    <a:pt x="33" y="18"/>
                    <a:pt x="33" y="18"/>
                    <a:pt x="33" y="18"/>
                  </a:cubicBezTo>
                  <a:cubicBezTo>
                    <a:pt x="37" y="17"/>
                    <a:pt x="37" y="17"/>
                    <a:pt x="37" y="17"/>
                  </a:cubicBezTo>
                  <a:cubicBezTo>
                    <a:pt x="37" y="16"/>
                    <a:pt x="37" y="16"/>
                    <a:pt x="37" y="16"/>
                  </a:cubicBezTo>
                  <a:cubicBezTo>
                    <a:pt x="33" y="16"/>
                    <a:pt x="33" y="16"/>
                    <a:pt x="33" y="16"/>
                  </a:cubicBezTo>
                  <a:cubicBezTo>
                    <a:pt x="33" y="15"/>
                    <a:pt x="33" y="14"/>
                    <a:pt x="32" y="13"/>
                  </a:cubicBezTo>
                  <a:cubicBezTo>
                    <a:pt x="35" y="11"/>
                    <a:pt x="35" y="11"/>
                    <a:pt x="35" y="11"/>
                  </a:cubicBezTo>
                  <a:cubicBezTo>
                    <a:pt x="35" y="10"/>
                    <a:pt x="35" y="10"/>
                    <a:pt x="35" y="10"/>
                  </a:cubicBezTo>
                  <a:cubicBezTo>
                    <a:pt x="31" y="11"/>
                    <a:pt x="31" y="11"/>
                    <a:pt x="31" y="11"/>
                  </a:cubicBezTo>
                  <a:cubicBezTo>
                    <a:pt x="31" y="10"/>
                    <a:pt x="30" y="9"/>
                    <a:pt x="29" y="8"/>
                  </a:cubicBezTo>
                  <a:cubicBezTo>
                    <a:pt x="31" y="5"/>
                    <a:pt x="31" y="5"/>
                    <a:pt x="31" y="5"/>
                  </a:cubicBezTo>
                  <a:cubicBezTo>
                    <a:pt x="30" y="4"/>
                    <a:pt x="30" y="4"/>
                    <a:pt x="30" y="4"/>
                  </a:cubicBezTo>
                  <a:cubicBezTo>
                    <a:pt x="28" y="7"/>
                    <a:pt x="28" y="7"/>
                    <a:pt x="28" y="7"/>
                  </a:cubicBezTo>
                  <a:cubicBezTo>
                    <a:pt x="27" y="6"/>
                    <a:pt x="26" y="6"/>
                    <a:pt x="25" y="5"/>
                  </a:cubicBezTo>
                  <a:cubicBezTo>
                    <a:pt x="26" y="2"/>
                    <a:pt x="26" y="2"/>
                    <a:pt x="26" y="2"/>
                  </a:cubicBezTo>
                  <a:cubicBezTo>
                    <a:pt x="24" y="1"/>
                    <a:pt x="24" y="1"/>
                    <a:pt x="24" y="1"/>
                  </a:cubicBezTo>
                  <a:cubicBezTo>
                    <a:pt x="23" y="4"/>
                    <a:pt x="23" y="4"/>
                    <a:pt x="23" y="4"/>
                  </a:cubicBezTo>
                  <a:cubicBezTo>
                    <a:pt x="22" y="4"/>
                    <a:pt x="21" y="4"/>
                    <a:pt x="20" y="4"/>
                  </a:cubicBezTo>
                  <a:cubicBezTo>
                    <a:pt x="20" y="0"/>
                    <a:pt x="20" y="0"/>
                    <a:pt x="20" y="0"/>
                  </a:cubicBezTo>
                  <a:cubicBezTo>
                    <a:pt x="19" y="0"/>
                    <a:pt x="19" y="0"/>
                    <a:pt x="19" y="0"/>
                  </a:cubicBezTo>
                  <a:cubicBezTo>
                    <a:pt x="19" y="4"/>
                    <a:pt x="19" y="4"/>
                    <a:pt x="19" y="4"/>
                  </a:cubicBezTo>
                  <a:cubicBezTo>
                    <a:pt x="19" y="4"/>
                    <a:pt x="19" y="4"/>
                    <a:pt x="18" y="4"/>
                  </a:cubicBezTo>
                  <a:cubicBezTo>
                    <a:pt x="17" y="4"/>
                    <a:pt x="16" y="4"/>
                    <a:pt x="16" y="4"/>
                  </a:cubicBezTo>
                  <a:cubicBezTo>
                    <a:pt x="15" y="0"/>
                    <a:pt x="15" y="0"/>
                    <a:pt x="15" y="0"/>
                  </a:cubicBezTo>
                  <a:cubicBezTo>
                    <a:pt x="13" y="1"/>
                    <a:pt x="13" y="1"/>
                    <a:pt x="13" y="1"/>
                  </a:cubicBezTo>
                  <a:cubicBezTo>
                    <a:pt x="14" y="4"/>
                    <a:pt x="14" y="4"/>
                    <a:pt x="14" y="4"/>
                  </a:cubicBezTo>
                  <a:cubicBezTo>
                    <a:pt x="13" y="5"/>
                    <a:pt x="12" y="5"/>
                    <a:pt x="10" y="6"/>
                  </a:cubicBezTo>
                  <a:cubicBezTo>
                    <a:pt x="8" y="3"/>
                    <a:pt x="8" y="3"/>
                    <a:pt x="8" y="3"/>
                  </a:cubicBezTo>
                  <a:cubicBezTo>
                    <a:pt x="7" y="4"/>
                    <a:pt x="7" y="4"/>
                    <a:pt x="7" y="4"/>
                  </a:cubicBezTo>
                  <a:cubicBezTo>
                    <a:pt x="9" y="7"/>
                    <a:pt x="9" y="7"/>
                    <a:pt x="9" y="7"/>
                  </a:cubicBezTo>
                  <a:cubicBezTo>
                    <a:pt x="8" y="8"/>
                    <a:pt x="7" y="9"/>
                    <a:pt x="6" y="10"/>
                  </a:cubicBezTo>
                  <a:cubicBezTo>
                    <a:pt x="3" y="8"/>
                    <a:pt x="3" y="8"/>
                    <a:pt x="3" y="8"/>
                  </a:cubicBezTo>
                  <a:cubicBezTo>
                    <a:pt x="2" y="9"/>
                    <a:pt x="2" y="9"/>
                    <a:pt x="2" y="9"/>
                  </a:cubicBezTo>
                  <a:cubicBezTo>
                    <a:pt x="6" y="11"/>
                    <a:pt x="6" y="11"/>
                    <a:pt x="6" y="11"/>
                  </a:cubicBezTo>
                  <a:cubicBezTo>
                    <a:pt x="5" y="12"/>
                    <a:pt x="4" y="13"/>
                    <a:pt x="4" y="15"/>
                  </a:cubicBezTo>
                  <a:cubicBezTo>
                    <a:pt x="0" y="14"/>
                    <a:pt x="0" y="14"/>
                    <a:pt x="0" y="14"/>
                  </a:cubicBezTo>
                  <a:cubicBezTo>
                    <a:pt x="0" y="15"/>
                    <a:pt x="0" y="15"/>
                    <a:pt x="0" y="15"/>
                  </a:cubicBezTo>
                  <a:cubicBezTo>
                    <a:pt x="4" y="16"/>
                    <a:pt x="4" y="16"/>
                    <a:pt x="4" y="16"/>
                  </a:cubicBezTo>
                  <a:cubicBezTo>
                    <a:pt x="3" y="17"/>
                    <a:pt x="3" y="18"/>
                    <a:pt x="3" y="19"/>
                  </a:cubicBezTo>
                  <a:cubicBezTo>
                    <a:pt x="3" y="19"/>
                    <a:pt x="3" y="20"/>
                    <a:pt x="3" y="20"/>
                  </a:cubicBezTo>
                  <a:cubicBezTo>
                    <a:pt x="0" y="20"/>
                    <a:pt x="0" y="20"/>
                    <a:pt x="0" y="20"/>
                  </a:cubicBezTo>
                  <a:cubicBezTo>
                    <a:pt x="0" y="22"/>
                    <a:pt x="0" y="22"/>
                    <a:pt x="0" y="22"/>
                  </a:cubicBezTo>
                  <a:cubicBezTo>
                    <a:pt x="4" y="21"/>
                    <a:pt x="4" y="21"/>
                    <a:pt x="4" y="21"/>
                  </a:cubicBezTo>
                  <a:cubicBezTo>
                    <a:pt x="4" y="23"/>
                    <a:pt x="4" y="24"/>
                    <a:pt x="5" y="25"/>
                  </a:cubicBezTo>
                  <a:cubicBezTo>
                    <a:pt x="1" y="27"/>
                    <a:pt x="1" y="27"/>
                    <a:pt x="1" y="27"/>
                  </a:cubicBezTo>
                  <a:cubicBezTo>
                    <a:pt x="2" y="28"/>
                    <a:pt x="2" y="28"/>
                    <a:pt x="2" y="28"/>
                  </a:cubicBezTo>
                  <a:cubicBezTo>
                    <a:pt x="6" y="27"/>
                    <a:pt x="6" y="27"/>
                    <a:pt x="6" y="27"/>
                  </a:cubicBezTo>
                  <a:cubicBezTo>
                    <a:pt x="6" y="28"/>
                    <a:pt x="7" y="29"/>
                    <a:pt x="8" y="30"/>
                  </a:cubicBezTo>
                  <a:cubicBezTo>
                    <a:pt x="5" y="33"/>
                    <a:pt x="5" y="33"/>
                    <a:pt x="5" y="33"/>
                  </a:cubicBezTo>
                  <a:cubicBezTo>
                    <a:pt x="6" y="34"/>
                    <a:pt x="6" y="34"/>
                    <a:pt x="6" y="34"/>
                  </a:cubicBezTo>
                  <a:cubicBezTo>
                    <a:pt x="9" y="31"/>
                    <a:pt x="9" y="31"/>
                    <a:pt x="9" y="31"/>
                  </a:cubicBezTo>
                  <a:cubicBezTo>
                    <a:pt x="10" y="31"/>
                    <a:pt x="11" y="32"/>
                    <a:pt x="12" y="33"/>
                  </a:cubicBezTo>
                  <a:cubicBezTo>
                    <a:pt x="11" y="36"/>
                    <a:pt x="11" y="36"/>
                    <a:pt x="11" y="36"/>
                  </a:cubicBezTo>
                  <a:cubicBezTo>
                    <a:pt x="12" y="37"/>
                    <a:pt x="12" y="37"/>
                    <a:pt x="12" y="37"/>
                  </a:cubicBezTo>
                  <a:cubicBezTo>
                    <a:pt x="14" y="33"/>
                    <a:pt x="14" y="33"/>
                    <a:pt x="14" y="33"/>
                  </a:cubicBezTo>
                  <a:cubicBezTo>
                    <a:pt x="15" y="33"/>
                    <a:pt x="16" y="34"/>
                    <a:pt x="17" y="34"/>
                  </a:cubicBezTo>
                  <a:cubicBezTo>
                    <a:pt x="17" y="38"/>
                    <a:pt x="17" y="38"/>
                    <a:pt x="17" y="38"/>
                  </a:cubicBezTo>
                  <a:cubicBezTo>
                    <a:pt x="19" y="38"/>
                    <a:pt x="19" y="38"/>
                    <a:pt x="19" y="38"/>
                  </a:cubicBezTo>
                  <a:cubicBezTo>
                    <a:pt x="19" y="34"/>
                    <a:pt x="19" y="34"/>
                    <a:pt x="19" y="34"/>
                  </a:cubicBezTo>
                  <a:cubicBezTo>
                    <a:pt x="20" y="34"/>
                    <a:pt x="20" y="34"/>
                    <a:pt x="21" y="33"/>
                  </a:cubicBezTo>
                  <a:cubicBezTo>
                    <a:pt x="22" y="37"/>
                    <a:pt x="22" y="37"/>
                    <a:pt x="22" y="37"/>
                  </a:cubicBezTo>
                  <a:cubicBezTo>
                    <a:pt x="24" y="37"/>
                    <a:pt x="24" y="37"/>
                    <a:pt x="24" y="37"/>
                  </a:cubicBezTo>
                  <a:cubicBezTo>
                    <a:pt x="23" y="33"/>
                    <a:pt x="23" y="33"/>
                    <a:pt x="23" y="33"/>
                  </a:cubicBezTo>
                  <a:cubicBezTo>
                    <a:pt x="24" y="33"/>
                    <a:pt x="25" y="32"/>
                    <a:pt x="26" y="32"/>
                  </a:cubicBezTo>
                  <a:cubicBezTo>
                    <a:pt x="28" y="35"/>
                    <a:pt x="28" y="35"/>
                    <a:pt x="28" y="35"/>
                  </a:cubicBezTo>
                  <a:cubicBezTo>
                    <a:pt x="30" y="34"/>
                    <a:pt x="30" y="34"/>
                    <a:pt x="30" y="34"/>
                  </a:cubicBezTo>
                  <a:cubicBezTo>
                    <a:pt x="27" y="31"/>
                    <a:pt x="27" y="31"/>
                    <a:pt x="27" y="31"/>
                  </a:cubicBezTo>
                  <a:cubicBezTo>
                    <a:pt x="28" y="30"/>
                    <a:pt x="29" y="29"/>
                    <a:pt x="30" y="28"/>
                  </a:cubicBezTo>
                  <a:cubicBezTo>
                    <a:pt x="33" y="30"/>
                    <a:pt x="33" y="30"/>
                    <a:pt x="33" y="30"/>
                  </a:cubicBezTo>
                  <a:cubicBezTo>
                    <a:pt x="34" y="29"/>
                    <a:pt x="34" y="29"/>
                    <a:pt x="34" y="29"/>
                  </a:cubicBezTo>
                  <a:cubicBezTo>
                    <a:pt x="31" y="27"/>
                    <a:pt x="31" y="27"/>
                    <a:pt x="31" y="27"/>
                  </a:cubicBezTo>
                  <a:cubicBezTo>
                    <a:pt x="32" y="26"/>
                    <a:pt x="32" y="25"/>
                    <a:pt x="33" y="23"/>
                  </a:cubicBezTo>
                  <a:cubicBezTo>
                    <a:pt x="36" y="24"/>
                    <a:pt x="36" y="24"/>
                    <a:pt x="36" y="24"/>
                  </a:cubicBezTo>
                  <a:cubicBezTo>
                    <a:pt x="37" y="23"/>
                    <a:pt x="37" y="23"/>
                    <a:pt x="37" y="23"/>
                  </a:cubicBezTo>
                  <a:cubicBezTo>
                    <a:pt x="33" y="22"/>
                    <a:pt x="33" y="22"/>
                    <a:pt x="33" y="22"/>
                  </a:cubicBezTo>
                  <a:cubicBezTo>
                    <a:pt x="33" y="22"/>
                    <a:pt x="33" y="22"/>
                    <a:pt x="33" y="22"/>
                  </a:cubicBezTo>
                  <a:close/>
                  <a:moveTo>
                    <a:pt x="22" y="15"/>
                  </a:moveTo>
                  <a:cubicBezTo>
                    <a:pt x="28" y="9"/>
                    <a:pt x="28" y="9"/>
                    <a:pt x="28" y="9"/>
                  </a:cubicBezTo>
                  <a:cubicBezTo>
                    <a:pt x="30" y="11"/>
                    <a:pt x="32" y="15"/>
                    <a:pt x="32" y="19"/>
                  </a:cubicBezTo>
                  <a:cubicBezTo>
                    <a:pt x="32" y="19"/>
                    <a:pt x="32" y="20"/>
                    <a:pt x="32" y="20"/>
                  </a:cubicBezTo>
                  <a:cubicBezTo>
                    <a:pt x="24" y="19"/>
                    <a:pt x="24" y="19"/>
                    <a:pt x="24" y="19"/>
                  </a:cubicBezTo>
                  <a:cubicBezTo>
                    <a:pt x="24" y="18"/>
                    <a:pt x="23" y="16"/>
                    <a:pt x="22" y="15"/>
                  </a:cubicBezTo>
                  <a:close/>
                  <a:moveTo>
                    <a:pt x="11" y="30"/>
                  </a:moveTo>
                  <a:cubicBezTo>
                    <a:pt x="16" y="23"/>
                    <a:pt x="16" y="23"/>
                    <a:pt x="16" y="23"/>
                  </a:cubicBezTo>
                  <a:cubicBezTo>
                    <a:pt x="17" y="24"/>
                    <a:pt x="17" y="24"/>
                    <a:pt x="18" y="24"/>
                  </a:cubicBezTo>
                  <a:cubicBezTo>
                    <a:pt x="18" y="24"/>
                    <a:pt x="19" y="24"/>
                    <a:pt x="20" y="24"/>
                  </a:cubicBezTo>
                  <a:cubicBezTo>
                    <a:pt x="24" y="31"/>
                    <a:pt x="24" y="31"/>
                    <a:pt x="24" y="31"/>
                  </a:cubicBezTo>
                  <a:cubicBezTo>
                    <a:pt x="22" y="32"/>
                    <a:pt x="20" y="32"/>
                    <a:pt x="18" y="32"/>
                  </a:cubicBezTo>
                  <a:cubicBezTo>
                    <a:pt x="16" y="32"/>
                    <a:pt x="13" y="31"/>
                    <a:pt x="11" y="30"/>
                  </a:cubicBezTo>
                  <a:close/>
                  <a:moveTo>
                    <a:pt x="18" y="22"/>
                  </a:moveTo>
                  <a:cubicBezTo>
                    <a:pt x="16" y="22"/>
                    <a:pt x="15" y="20"/>
                    <a:pt x="15" y="18"/>
                  </a:cubicBezTo>
                  <a:cubicBezTo>
                    <a:pt x="15" y="16"/>
                    <a:pt x="17" y="15"/>
                    <a:pt x="19" y="15"/>
                  </a:cubicBezTo>
                  <a:cubicBezTo>
                    <a:pt x="21" y="15"/>
                    <a:pt x="22" y="17"/>
                    <a:pt x="22" y="19"/>
                  </a:cubicBezTo>
                  <a:cubicBezTo>
                    <a:pt x="22" y="21"/>
                    <a:pt x="20" y="23"/>
                    <a:pt x="18" y="22"/>
                  </a:cubicBezTo>
                  <a:close/>
                  <a:moveTo>
                    <a:pt x="26" y="8"/>
                  </a:moveTo>
                  <a:cubicBezTo>
                    <a:pt x="21" y="14"/>
                    <a:pt x="21" y="14"/>
                    <a:pt x="21" y="14"/>
                  </a:cubicBezTo>
                  <a:cubicBezTo>
                    <a:pt x="21" y="14"/>
                    <a:pt x="20" y="14"/>
                    <a:pt x="19" y="14"/>
                  </a:cubicBezTo>
                  <a:cubicBezTo>
                    <a:pt x="18" y="13"/>
                    <a:pt x="18" y="14"/>
                    <a:pt x="17" y="14"/>
                  </a:cubicBezTo>
                  <a:cubicBezTo>
                    <a:pt x="13" y="6"/>
                    <a:pt x="13" y="6"/>
                    <a:pt x="13" y="6"/>
                  </a:cubicBezTo>
                  <a:cubicBezTo>
                    <a:pt x="15" y="6"/>
                    <a:pt x="17" y="5"/>
                    <a:pt x="18" y="5"/>
                  </a:cubicBezTo>
                  <a:cubicBezTo>
                    <a:pt x="21" y="5"/>
                    <a:pt x="24" y="6"/>
                    <a:pt x="26" y="8"/>
                  </a:cubicBezTo>
                  <a:close/>
                  <a:moveTo>
                    <a:pt x="12" y="7"/>
                  </a:moveTo>
                  <a:cubicBezTo>
                    <a:pt x="16" y="14"/>
                    <a:pt x="16" y="14"/>
                    <a:pt x="16" y="14"/>
                  </a:cubicBezTo>
                  <a:cubicBezTo>
                    <a:pt x="15" y="15"/>
                    <a:pt x="14" y="16"/>
                    <a:pt x="13" y="17"/>
                  </a:cubicBezTo>
                  <a:cubicBezTo>
                    <a:pt x="5" y="16"/>
                    <a:pt x="5" y="16"/>
                    <a:pt x="5" y="16"/>
                  </a:cubicBezTo>
                  <a:cubicBezTo>
                    <a:pt x="6" y="12"/>
                    <a:pt x="8" y="9"/>
                    <a:pt x="12" y="7"/>
                  </a:cubicBezTo>
                  <a:close/>
                  <a:moveTo>
                    <a:pt x="5" y="19"/>
                  </a:moveTo>
                  <a:cubicBezTo>
                    <a:pt x="5" y="18"/>
                    <a:pt x="5" y="18"/>
                    <a:pt x="5" y="18"/>
                  </a:cubicBezTo>
                  <a:cubicBezTo>
                    <a:pt x="13" y="19"/>
                    <a:pt x="13" y="19"/>
                    <a:pt x="13" y="19"/>
                  </a:cubicBezTo>
                  <a:cubicBezTo>
                    <a:pt x="13" y="20"/>
                    <a:pt x="14" y="21"/>
                    <a:pt x="15" y="22"/>
                  </a:cubicBezTo>
                  <a:cubicBezTo>
                    <a:pt x="10" y="29"/>
                    <a:pt x="10" y="29"/>
                    <a:pt x="10" y="29"/>
                  </a:cubicBezTo>
                  <a:cubicBezTo>
                    <a:pt x="7" y="27"/>
                    <a:pt x="5" y="23"/>
                    <a:pt x="5" y="19"/>
                  </a:cubicBezTo>
                  <a:close/>
                  <a:moveTo>
                    <a:pt x="25" y="30"/>
                  </a:moveTo>
                  <a:cubicBezTo>
                    <a:pt x="21" y="23"/>
                    <a:pt x="21" y="23"/>
                    <a:pt x="21" y="23"/>
                  </a:cubicBezTo>
                  <a:cubicBezTo>
                    <a:pt x="22" y="22"/>
                    <a:pt x="23" y="22"/>
                    <a:pt x="23" y="21"/>
                  </a:cubicBezTo>
                  <a:cubicBezTo>
                    <a:pt x="32" y="22"/>
                    <a:pt x="32" y="22"/>
                    <a:pt x="32" y="22"/>
                  </a:cubicBezTo>
                  <a:cubicBezTo>
                    <a:pt x="31" y="25"/>
                    <a:pt x="28" y="29"/>
                    <a:pt x="25"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pic>
        <p:nvPicPr>
          <p:cNvPr id="8" name="Picture 7" descr="cloud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1500" y="3035300"/>
            <a:ext cx="685800" cy="393700"/>
          </a:xfrm>
          <a:prstGeom prst="rect">
            <a:avLst/>
          </a:prstGeom>
        </p:spPr>
      </p:pic>
      <p:pic>
        <p:nvPicPr>
          <p:cNvPr id="6" name="Picture 5" descr="public-cloud-ic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1301" y="2527300"/>
            <a:ext cx="1345246" cy="1155700"/>
          </a:xfrm>
          <a:prstGeom prst="rect">
            <a:avLst/>
          </a:prstGeom>
        </p:spPr>
      </p:pic>
    </p:spTree>
    <p:extLst>
      <p:ext uri="{BB962C8B-B14F-4D97-AF65-F5344CB8AC3E}">
        <p14:creationId xmlns:p14="http://schemas.microsoft.com/office/powerpoint/2010/main" val="150504328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957938"/>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pic>
        <p:nvPicPr>
          <p:cNvPr id="144" name="Picture 1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588" y="3349651"/>
            <a:ext cx="658461" cy="513288"/>
          </a:xfrm>
          <a:prstGeom prst="rect">
            <a:avLst/>
          </a:prstGeom>
        </p:spPr>
      </p:pic>
      <p:sp>
        <p:nvSpPr>
          <p:cNvPr id="6" name="Rectangle 5"/>
          <p:cNvSpPr/>
          <p:nvPr/>
        </p:nvSpPr>
        <p:spPr>
          <a:xfrm>
            <a:off x="4506311" y="3193290"/>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smtClean="0">
                <a:solidFill>
                  <a:srgbClr val="000000"/>
                </a:solidFill>
              </a:rPr>
              <a:t>ToR</a:t>
            </a:r>
          </a:p>
        </p:txBody>
      </p:sp>
      <p:sp>
        <p:nvSpPr>
          <p:cNvPr id="7" name="Rectangle 6"/>
          <p:cNvSpPr/>
          <p:nvPr/>
        </p:nvSpPr>
        <p:spPr>
          <a:xfrm>
            <a:off x="5761669" y="3193290"/>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sp>
        <p:nvSpPr>
          <p:cNvPr id="8" name="Rectangle 7"/>
          <p:cNvSpPr/>
          <p:nvPr/>
        </p:nvSpPr>
        <p:spPr>
          <a:xfrm>
            <a:off x="5070481" y="1782414"/>
            <a:ext cx="1039066" cy="256149"/>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1000" dirty="0">
              <a:solidFill>
                <a:srgbClr val="000000"/>
              </a:solidFill>
            </a:endParaRPr>
          </a:p>
        </p:txBody>
      </p:sp>
      <p:sp>
        <p:nvSpPr>
          <p:cNvPr id="9" name="Rectangle 8"/>
          <p:cNvSpPr/>
          <p:nvPr/>
        </p:nvSpPr>
        <p:spPr>
          <a:xfrm>
            <a:off x="6359637" y="1782414"/>
            <a:ext cx="1039066" cy="257563"/>
          </a:xfrm>
          <a:prstGeom prst="rect">
            <a:avLst/>
          </a:prstGeom>
          <a:ln>
            <a:solidFill>
              <a:srgbClr val="DEDEDE"/>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600" dirty="0">
                <a:solidFill>
                  <a:srgbClr val="000000"/>
                </a:solidFill>
              </a:rPr>
              <a:t>Spine</a:t>
            </a:r>
            <a:endParaRPr lang="en-US" sz="600" dirty="0" smtClean="0">
              <a:solidFill>
                <a:srgbClr val="000000"/>
              </a:solidFill>
            </a:endParaRPr>
          </a:p>
        </p:txBody>
      </p:sp>
      <p:sp>
        <p:nvSpPr>
          <p:cNvPr id="10" name="Rectangle 9"/>
          <p:cNvSpPr/>
          <p:nvPr/>
        </p:nvSpPr>
        <p:spPr>
          <a:xfrm>
            <a:off x="7119269" y="3191491"/>
            <a:ext cx="1039066" cy="25756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en-US" sz="600" dirty="0">
                <a:solidFill>
                  <a:srgbClr val="000000"/>
                </a:solidFill>
              </a:rPr>
              <a:t>ToR</a:t>
            </a:r>
            <a:endParaRPr lang="en-US" sz="600" dirty="0" smtClean="0">
              <a:solidFill>
                <a:srgbClr val="000000"/>
              </a:solidFill>
            </a:endParaRPr>
          </a:p>
        </p:txBody>
      </p:sp>
      <p:cxnSp>
        <p:nvCxnSpPr>
          <p:cNvPr id="11" name="Straight Connector 10"/>
          <p:cNvCxnSpPr>
            <a:stCxn id="6" idx="0"/>
            <a:endCxn id="8" idx="2"/>
          </p:cNvCxnSpPr>
          <p:nvPr/>
        </p:nvCxnSpPr>
        <p:spPr>
          <a:xfrm flipV="1">
            <a:off x="5025844" y="2038563"/>
            <a:ext cx="564170" cy="1154727"/>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6" idx="0"/>
            <a:endCxn id="9" idx="2"/>
          </p:cNvCxnSpPr>
          <p:nvPr/>
        </p:nvCxnSpPr>
        <p:spPr>
          <a:xfrm flipV="1">
            <a:off x="5025844" y="2039977"/>
            <a:ext cx="1853326" cy="1153313"/>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0"/>
            <a:endCxn id="8" idx="2"/>
          </p:cNvCxnSpPr>
          <p:nvPr/>
        </p:nvCxnSpPr>
        <p:spPr>
          <a:xfrm flipH="1" flipV="1">
            <a:off x="5590014" y="2038563"/>
            <a:ext cx="691188" cy="1154727"/>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0"/>
            <a:endCxn id="9" idx="2"/>
          </p:cNvCxnSpPr>
          <p:nvPr/>
        </p:nvCxnSpPr>
        <p:spPr>
          <a:xfrm flipV="1">
            <a:off x="6281202" y="2039977"/>
            <a:ext cx="597968" cy="1153313"/>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0"/>
            <a:endCxn id="8" idx="2"/>
          </p:cNvCxnSpPr>
          <p:nvPr/>
        </p:nvCxnSpPr>
        <p:spPr>
          <a:xfrm flipH="1" flipV="1">
            <a:off x="5590014" y="2038561"/>
            <a:ext cx="2048788" cy="1152928"/>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0"/>
            <a:endCxn id="9" idx="2"/>
          </p:cNvCxnSpPr>
          <p:nvPr/>
        </p:nvCxnSpPr>
        <p:spPr>
          <a:xfrm flipH="1" flipV="1">
            <a:off x="6879170" y="2039975"/>
            <a:ext cx="759632" cy="1151514"/>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4439410" y="3788572"/>
            <a:ext cx="1174002" cy="742862"/>
            <a:chOff x="371645" y="3838520"/>
            <a:chExt cx="1236785" cy="742862"/>
          </a:xfrm>
        </p:grpSpPr>
        <p:sp>
          <p:nvSpPr>
            <p:cNvPr id="18" name="Rectangle 17"/>
            <p:cNvSpPr/>
            <p:nvPr/>
          </p:nvSpPr>
          <p:spPr>
            <a:xfrm>
              <a:off x="371645" y="3838520"/>
              <a:ext cx="1236785"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19" name="Rectangle 18"/>
            <p:cNvSpPr/>
            <p:nvPr/>
          </p:nvSpPr>
          <p:spPr>
            <a:xfrm>
              <a:off x="501070" y="3932148"/>
              <a:ext cx="986324" cy="169267"/>
            </a:xfrm>
            <a:prstGeom prst="rect">
              <a:avLst/>
            </a:prstGeom>
            <a:solidFill>
              <a:srgbClr val="460047"/>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Hypervisor</a:t>
              </a:r>
              <a:endParaRPr lang="en-US" sz="500" dirty="0">
                <a:solidFill>
                  <a:srgbClr val="FFFFFF"/>
                </a:solidFill>
              </a:endParaRPr>
            </a:p>
          </p:txBody>
        </p:sp>
        <p:sp>
          <p:nvSpPr>
            <p:cNvPr id="20" name="Rectangle 19"/>
            <p:cNvSpPr/>
            <p:nvPr/>
          </p:nvSpPr>
          <p:spPr>
            <a:xfrm>
              <a:off x="501070" y="4205548"/>
              <a:ext cx="398979"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a:t>
              </a:r>
              <a:endParaRPr lang="en-US" sz="500" b="1" dirty="0">
                <a:solidFill>
                  <a:srgbClr val="FFFFFF"/>
                </a:solidFill>
              </a:endParaRPr>
            </a:p>
          </p:txBody>
        </p:sp>
        <p:sp>
          <p:nvSpPr>
            <p:cNvPr id="21" name="TextBox 20"/>
            <p:cNvSpPr txBox="1"/>
            <p:nvPr/>
          </p:nvSpPr>
          <p:spPr>
            <a:xfrm>
              <a:off x="642691" y="4381327"/>
              <a:ext cx="667386" cy="200055"/>
            </a:xfrm>
            <a:prstGeom prst="rect">
              <a:avLst/>
            </a:prstGeom>
            <a:noFill/>
          </p:spPr>
          <p:txBody>
            <a:bodyPr wrap="none" rtlCol="0">
              <a:spAutoFit/>
            </a:bodyPr>
            <a:lstStyle/>
            <a:p>
              <a:pPr defTabSz="457048"/>
              <a:r>
                <a:rPr lang="en-US" sz="700" dirty="0" smtClean="0">
                  <a:solidFill>
                    <a:srgbClr val="000000"/>
                  </a:solidFill>
                </a:rPr>
                <a:t>x86 Server</a:t>
              </a:r>
              <a:endParaRPr lang="en-US" sz="700" dirty="0">
                <a:solidFill>
                  <a:srgbClr val="000000"/>
                </a:solidFill>
              </a:endParaRPr>
            </a:p>
          </p:txBody>
        </p:sp>
      </p:grpSp>
      <p:cxnSp>
        <p:nvCxnSpPr>
          <p:cNvPr id="22" name="Straight Connector 21"/>
          <p:cNvCxnSpPr>
            <a:stCxn id="6" idx="2"/>
            <a:endCxn id="18" idx="0"/>
          </p:cNvCxnSpPr>
          <p:nvPr/>
        </p:nvCxnSpPr>
        <p:spPr>
          <a:xfrm>
            <a:off x="5025848" y="3450853"/>
            <a:ext cx="567" cy="337723"/>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274474" y="3450852"/>
            <a:ext cx="6728" cy="33772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055598" y="3650557"/>
            <a:ext cx="1174002" cy="84929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25" name="Rectangle 24"/>
          <p:cNvSpPr/>
          <p:nvPr/>
        </p:nvSpPr>
        <p:spPr>
          <a:xfrm>
            <a:off x="7178457" y="3957773"/>
            <a:ext cx="936255" cy="169267"/>
          </a:xfrm>
          <a:prstGeom prst="rect">
            <a:avLst/>
          </a:prstGeom>
          <a:solidFill>
            <a:srgbClr val="460047"/>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Hypervisor</a:t>
            </a:r>
            <a:endParaRPr lang="en-US" sz="500" dirty="0">
              <a:solidFill>
                <a:srgbClr val="FFFFFF"/>
              </a:solidFill>
            </a:endParaRPr>
          </a:p>
        </p:txBody>
      </p:sp>
      <p:sp>
        <p:nvSpPr>
          <p:cNvPr id="26" name="Rectangle 25"/>
          <p:cNvSpPr/>
          <p:nvPr/>
        </p:nvSpPr>
        <p:spPr>
          <a:xfrm>
            <a:off x="7456570" y="4205727"/>
            <a:ext cx="372058" cy="169267"/>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a:t>
            </a:r>
            <a:endParaRPr lang="en-US" sz="500" b="1" dirty="0">
              <a:solidFill>
                <a:srgbClr val="FFFFFF"/>
              </a:solidFill>
            </a:endParaRPr>
          </a:p>
        </p:txBody>
      </p:sp>
      <p:sp>
        <p:nvSpPr>
          <p:cNvPr id="27" name="TextBox 26"/>
          <p:cNvSpPr txBox="1"/>
          <p:nvPr/>
        </p:nvSpPr>
        <p:spPr>
          <a:xfrm>
            <a:off x="7387952" y="4368284"/>
            <a:ext cx="556725" cy="184666"/>
          </a:xfrm>
          <a:prstGeom prst="rect">
            <a:avLst/>
          </a:prstGeom>
          <a:noFill/>
        </p:spPr>
        <p:txBody>
          <a:bodyPr wrap="none" rtlCol="0">
            <a:spAutoFit/>
          </a:bodyPr>
          <a:lstStyle/>
          <a:p>
            <a:pPr defTabSz="457048"/>
            <a:r>
              <a:rPr lang="en-US" sz="600" dirty="0" smtClean="0">
                <a:solidFill>
                  <a:srgbClr val="000000"/>
                </a:solidFill>
              </a:rPr>
              <a:t>x86 Server</a:t>
            </a:r>
            <a:endParaRPr lang="en-US" sz="600" dirty="0">
              <a:solidFill>
                <a:srgbClr val="000000"/>
              </a:solidFill>
            </a:endParaRPr>
          </a:p>
        </p:txBody>
      </p:sp>
      <p:cxnSp>
        <p:nvCxnSpPr>
          <p:cNvPr id="28" name="Straight Connector 27"/>
          <p:cNvCxnSpPr>
            <a:stCxn id="10" idx="2"/>
            <a:endCxn id="24" idx="0"/>
          </p:cNvCxnSpPr>
          <p:nvPr/>
        </p:nvCxnSpPr>
        <p:spPr>
          <a:xfrm>
            <a:off x="7638806" y="3449052"/>
            <a:ext cx="3797" cy="201505"/>
          </a:xfrm>
          <a:prstGeom prst="line">
            <a:avLst/>
          </a:prstGeom>
          <a:ln w="3175">
            <a:solidFill>
              <a:srgbClr val="FDFDFD"/>
            </a:solidFill>
          </a:ln>
        </p:spPr>
        <p:style>
          <a:lnRef idx="2">
            <a:schemeClr val="accent1"/>
          </a:lnRef>
          <a:fillRef idx="0">
            <a:schemeClr val="accent1"/>
          </a:fillRef>
          <a:effectRef idx="1">
            <a:schemeClr val="accent1"/>
          </a:effectRef>
          <a:fontRef idx="minor">
            <a:schemeClr val="tx1"/>
          </a:fontRef>
        </p:style>
      </p:cxnSp>
      <p:sp>
        <p:nvSpPr>
          <p:cNvPr id="51" name="Slide Number Placeholder 50"/>
          <p:cNvSpPr>
            <a:spLocks noGrp="1"/>
          </p:cNvSpPr>
          <p:nvPr>
            <p:ph type="sldNum" sz="quarter" idx="4"/>
          </p:nvPr>
        </p:nvSpPr>
        <p:spPr/>
        <p:txBody>
          <a:bodyPr/>
          <a:lstStyle/>
          <a:p>
            <a:pPr defTabSz="457200" fontAlgn="base">
              <a:spcBef>
                <a:spcPct val="0"/>
              </a:spcBef>
              <a:spcAft>
                <a:spcPct val="0"/>
              </a:spcAft>
            </a:pPr>
            <a:fld id="{96A97DD0-5BE7-4856-A2A9-C42C6688E607}" type="slidenum">
              <a:rPr lang="en-US" smtClean="0"/>
              <a:pPr defTabSz="457200" fontAlgn="base">
                <a:spcBef>
                  <a:spcPct val="0"/>
                </a:spcBef>
                <a:spcAft>
                  <a:spcPct val="0"/>
                </a:spcAft>
              </a:pPr>
              <a:t>3</a:t>
            </a:fld>
            <a:endParaRPr lang="en-US" dirty="0"/>
          </a:p>
        </p:txBody>
      </p:sp>
      <p:sp>
        <p:nvSpPr>
          <p:cNvPr id="56" name="Title 55"/>
          <p:cNvSpPr>
            <a:spLocks noGrp="1"/>
          </p:cNvSpPr>
          <p:nvPr>
            <p:ph type="title"/>
          </p:nvPr>
        </p:nvSpPr>
        <p:spPr>
          <a:xfrm>
            <a:off x="197285" y="-136684"/>
            <a:ext cx="8513064" cy="76543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Service Orchestration velocity hindered by manual network process </a:t>
            </a:r>
            <a:r>
              <a:rPr lang="en-US" dirty="0"/>
              <a:t/>
            </a:r>
            <a:br>
              <a:rPr lang="en-US" dirty="0"/>
            </a:br>
            <a:endParaRPr lang="en-US" dirty="0"/>
          </a:p>
        </p:txBody>
      </p:sp>
      <p:sp>
        <p:nvSpPr>
          <p:cNvPr id="57" name="TextBox 56"/>
          <p:cNvSpPr txBox="1"/>
          <p:nvPr/>
        </p:nvSpPr>
        <p:spPr>
          <a:xfrm>
            <a:off x="104071" y="956653"/>
            <a:ext cx="2913990" cy="357638"/>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defTabSz="457113"/>
            <a:r>
              <a:rPr lang="en-US" sz="1000" dirty="0" smtClean="0">
                <a:solidFill>
                  <a:srgbClr val="FFFFFF"/>
                </a:solidFill>
                <a:latin typeface="CiscoSansTT Light"/>
              </a:rPr>
              <a:t>Service Orchestration</a:t>
            </a:r>
            <a:endParaRPr lang="en-US" sz="1000" dirty="0">
              <a:solidFill>
                <a:srgbClr val="FFFFFF"/>
              </a:solidFill>
              <a:latin typeface="CiscoSansTT Light"/>
            </a:endParaRPr>
          </a:p>
        </p:txBody>
      </p:sp>
      <p:pic>
        <p:nvPicPr>
          <p:cNvPr id="59" name="Picture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9438" y="4199744"/>
            <a:ext cx="658452" cy="617623"/>
          </a:xfrm>
          <a:prstGeom prst="rect">
            <a:avLst/>
          </a:prstGeom>
        </p:spPr>
      </p:pic>
      <p:cxnSp>
        <p:nvCxnSpPr>
          <p:cNvPr id="49" name="Elbow Connector 48"/>
          <p:cNvCxnSpPr/>
          <p:nvPr/>
        </p:nvCxnSpPr>
        <p:spPr bwMode="auto">
          <a:xfrm>
            <a:off x="561546" y="2303628"/>
            <a:ext cx="3844055" cy="1856680"/>
          </a:xfrm>
          <a:prstGeom prst="bentConnector3">
            <a:avLst>
              <a:gd name="adj1" fmla="val 2"/>
            </a:avLst>
          </a:prstGeom>
          <a:solidFill>
            <a:srgbClr val="0183B7"/>
          </a:solidFill>
          <a:ln w="9525" cap="flat" cmpd="sng" algn="ctr">
            <a:solidFill>
              <a:schemeClr val="tx1"/>
            </a:solidFill>
            <a:prstDash val="lgDash"/>
            <a:round/>
            <a:headEnd type="none" w="med" len="med"/>
            <a:tailEnd type="triangle"/>
          </a:ln>
          <a:effectLst/>
        </p:spPr>
      </p:cxnSp>
      <p:pic>
        <p:nvPicPr>
          <p:cNvPr id="60" name="Picture 5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671" y="2390598"/>
            <a:ext cx="439779" cy="439779"/>
          </a:xfrm>
          <a:prstGeom prst="rect">
            <a:avLst/>
          </a:prstGeom>
        </p:spPr>
      </p:pic>
      <p:sp>
        <p:nvSpPr>
          <p:cNvPr id="65" name="TextBox 64"/>
          <p:cNvSpPr txBox="1"/>
          <p:nvPr/>
        </p:nvSpPr>
        <p:spPr>
          <a:xfrm>
            <a:off x="121017" y="1354538"/>
            <a:ext cx="1239258" cy="357638"/>
          </a:xfrm>
          <a:prstGeom prst="rect">
            <a:avLst/>
          </a:prstGeom>
          <a:solidFill>
            <a:schemeClr val="accent3">
              <a:lumMod val="75000"/>
            </a:schemeClr>
          </a:solidFill>
          <a:ln>
            <a:solidFill>
              <a:srgbClr val="FFFFFF"/>
            </a:solidFill>
          </a:ln>
        </p:spPr>
        <p:txBody>
          <a:bodyPr wrap="square" lIns="0" tIns="0" rIns="0" bIns="0" rtlCol="0" anchor="ctr" anchorCtr="1">
            <a:normAutofit/>
          </a:bodyPr>
          <a:lstStyle/>
          <a:p>
            <a:pPr algn="ctr" defTabSz="457113"/>
            <a:r>
              <a:rPr lang="en-US" sz="1000" dirty="0" smtClean="0">
                <a:solidFill>
                  <a:srgbClr val="FFFFFF"/>
                </a:solidFill>
                <a:latin typeface="CiscoSansTT Light"/>
              </a:rPr>
              <a:t>Compute Orchestration</a:t>
            </a:r>
            <a:endParaRPr lang="en-US" sz="1000" dirty="0">
              <a:solidFill>
                <a:srgbClr val="FFFFFF"/>
              </a:solidFill>
              <a:latin typeface="CiscoSansTT Light"/>
            </a:endParaRPr>
          </a:p>
        </p:txBody>
      </p:sp>
      <p:sp>
        <p:nvSpPr>
          <p:cNvPr id="66" name="TextBox 65"/>
          <p:cNvSpPr txBox="1"/>
          <p:nvPr/>
        </p:nvSpPr>
        <p:spPr>
          <a:xfrm>
            <a:off x="1609487" y="1366171"/>
            <a:ext cx="1286113" cy="357638"/>
          </a:xfrm>
          <a:prstGeom prst="rect">
            <a:avLst/>
          </a:prstGeom>
          <a:solidFill>
            <a:srgbClr val="FF0000"/>
          </a:solidFill>
          <a:ln>
            <a:solidFill>
              <a:srgbClr val="FFFFFF"/>
            </a:solidFill>
          </a:ln>
        </p:spPr>
        <p:txBody>
          <a:bodyPr wrap="square" lIns="0" tIns="0" rIns="0" bIns="0" rtlCol="0" anchor="ctr" anchorCtr="1">
            <a:normAutofit/>
          </a:bodyPr>
          <a:lstStyle/>
          <a:p>
            <a:pPr algn="ctr" defTabSz="457113"/>
            <a:r>
              <a:rPr lang="en-US" sz="1000" dirty="0" smtClean="0">
                <a:solidFill>
                  <a:srgbClr val="FFFFFF"/>
                </a:solidFill>
                <a:latin typeface="CiscoSansTT Light"/>
              </a:rPr>
              <a:t>Network Orchestration</a:t>
            </a:r>
            <a:endParaRPr lang="en-US" sz="1000" dirty="0">
              <a:solidFill>
                <a:srgbClr val="FFFFFF"/>
              </a:solidFill>
              <a:latin typeface="CiscoSansTT Light"/>
            </a:endParaRPr>
          </a:p>
        </p:txBody>
      </p:sp>
      <p:cxnSp>
        <p:nvCxnSpPr>
          <p:cNvPr id="67" name="Elbow Connector 66"/>
          <p:cNvCxnSpPr/>
          <p:nvPr/>
        </p:nvCxnSpPr>
        <p:spPr bwMode="auto">
          <a:xfrm>
            <a:off x="2112040" y="2296497"/>
            <a:ext cx="2341777" cy="944959"/>
          </a:xfrm>
          <a:prstGeom prst="bentConnector3">
            <a:avLst>
              <a:gd name="adj1" fmla="val 468"/>
            </a:avLst>
          </a:prstGeom>
          <a:solidFill>
            <a:srgbClr val="0183B7"/>
          </a:solidFill>
          <a:ln w="9525" cap="flat" cmpd="sng" algn="ctr">
            <a:solidFill>
              <a:schemeClr val="tx1"/>
            </a:solidFill>
            <a:prstDash val="lgDash"/>
            <a:round/>
            <a:headEnd type="none" w="med" len="med"/>
            <a:tailEnd type="triangle"/>
          </a:ln>
          <a:effectLst/>
        </p:spPr>
      </p:cxnSp>
      <p:pic>
        <p:nvPicPr>
          <p:cNvPr id="118" name="Picture 117"/>
          <p:cNvPicPr>
            <a:picLocks noChangeAspect="1"/>
          </p:cNvPicPr>
          <p:nvPr/>
        </p:nvPicPr>
        <p:blipFill>
          <a:blip r:embed="rId6"/>
          <a:stretch>
            <a:fillRect/>
          </a:stretch>
        </p:blipFill>
        <p:spPr>
          <a:xfrm>
            <a:off x="84595" y="1808820"/>
            <a:ext cx="1379251" cy="601970"/>
          </a:xfrm>
          <a:prstGeom prst="rect">
            <a:avLst/>
          </a:prstGeom>
        </p:spPr>
      </p:pic>
      <p:pic>
        <p:nvPicPr>
          <p:cNvPr id="134" name="Picture 133"/>
          <p:cNvPicPr>
            <a:picLocks noChangeAspect="1"/>
          </p:cNvPicPr>
          <p:nvPr/>
        </p:nvPicPr>
        <p:blipFill>
          <a:blip r:embed="rId7"/>
          <a:stretch>
            <a:fillRect/>
          </a:stretch>
        </p:blipFill>
        <p:spPr>
          <a:xfrm>
            <a:off x="1584626" y="1813550"/>
            <a:ext cx="1358765" cy="565730"/>
          </a:xfrm>
          <a:prstGeom prst="rect">
            <a:avLst/>
          </a:prstGeom>
        </p:spPr>
      </p:pic>
      <p:graphicFrame>
        <p:nvGraphicFramePr>
          <p:cNvPr id="149" name="Diagram 148"/>
          <p:cNvGraphicFramePr/>
          <p:nvPr>
            <p:extLst/>
          </p:nvPr>
        </p:nvGraphicFramePr>
        <p:xfrm>
          <a:off x="2451367" y="3314855"/>
          <a:ext cx="1280029" cy="6049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1" name="Picture 6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1661935" y="2397310"/>
            <a:ext cx="441769" cy="441769"/>
          </a:xfrm>
          <a:prstGeom prst="rect">
            <a:avLst/>
          </a:prstGeom>
        </p:spPr>
      </p:pic>
      <p:graphicFrame>
        <p:nvGraphicFramePr>
          <p:cNvPr id="72" name="Diagram 71"/>
          <p:cNvGraphicFramePr/>
          <p:nvPr>
            <p:extLst/>
          </p:nvPr>
        </p:nvGraphicFramePr>
        <p:xfrm>
          <a:off x="2449636" y="4216719"/>
          <a:ext cx="1280029" cy="45200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3" name="Left Brace 42"/>
          <p:cNvSpPr/>
          <p:nvPr/>
        </p:nvSpPr>
        <p:spPr>
          <a:xfrm>
            <a:off x="4408635" y="2220753"/>
            <a:ext cx="104155" cy="10982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 name="Group 79"/>
          <p:cNvGrpSpPr/>
          <p:nvPr/>
        </p:nvGrpSpPr>
        <p:grpSpPr>
          <a:xfrm>
            <a:off x="5726611" y="3788572"/>
            <a:ext cx="1174002" cy="742862"/>
            <a:chOff x="371645" y="3838520"/>
            <a:chExt cx="1236785" cy="742862"/>
          </a:xfrm>
        </p:grpSpPr>
        <p:sp>
          <p:nvSpPr>
            <p:cNvPr id="81" name="Rectangle 80"/>
            <p:cNvSpPr/>
            <p:nvPr/>
          </p:nvSpPr>
          <p:spPr>
            <a:xfrm>
              <a:off x="371645" y="3838520"/>
              <a:ext cx="1236785" cy="685912"/>
            </a:xfrm>
            <a:prstGeom prst="rect">
              <a:avLst/>
            </a:prstGeom>
            <a:solidFill>
              <a:schemeClr val="bg1">
                <a:lumMod val="75000"/>
              </a:scheme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048"/>
              <a:endParaRPr lang="en-US">
                <a:solidFill>
                  <a:srgbClr val="FFFFFF"/>
                </a:solidFill>
              </a:endParaRPr>
            </a:p>
          </p:txBody>
        </p:sp>
        <p:sp>
          <p:nvSpPr>
            <p:cNvPr id="82" name="Rectangle 81"/>
            <p:cNvSpPr/>
            <p:nvPr/>
          </p:nvSpPr>
          <p:spPr>
            <a:xfrm>
              <a:off x="501070" y="3932148"/>
              <a:ext cx="986324" cy="169267"/>
            </a:xfrm>
            <a:prstGeom prst="rect">
              <a:avLst/>
            </a:prstGeom>
            <a:solidFill>
              <a:srgbClr val="460047"/>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dirty="0" smtClean="0">
                  <a:solidFill>
                    <a:srgbClr val="FFFFFF"/>
                  </a:solidFill>
                </a:rPr>
                <a:t>Hypervisor</a:t>
              </a:r>
              <a:endParaRPr lang="en-US" sz="500" dirty="0">
                <a:solidFill>
                  <a:srgbClr val="FFFFFF"/>
                </a:solidFill>
              </a:endParaRPr>
            </a:p>
          </p:txBody>
        </p:sp>
        <p:sp>
          <p:nvSpPr>
            <p:cNvPr id="83" name="Rectangle 82"/>
            <p:cNvSpPr/>
            <p:nvPr/>
          </p:nvSpPr>
          <p:spPr>
            <a:xfrm>
              <a:off x="501070" y="4205548"/>
              <a:ext cx="398979" cy="169267"/>
            </a:xfrm>
            <a:prstGeom prst="rect">
              <a:avLst/>
            </a:prstGeom>
            <a:solidFill>
              <a:srgbClr val="FF660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a:t>
              </a:r>
              <a:endParaRPr lang="en-US" sz="500" b="1" dirty="0">
                <a:solidFill>
                  <a:srgbClr val="FFFFFF"/>
                </a:solidFill>
              </a:endParaRPr>
            </a:p>
          </p:txBody>
        </p:sp>
        <p:sp>
          <p:nvSpPr>
            <p:cNvPr id="84" name="TextBox 83"/>
            <p:cNvSpPr txBox="1"/>
            <p:nvPr/>
          </p:nvSpPr>
          <p:spPr>
            <a:xfrm>
              <a:off x="642691" y="4381327"/>
              <a:ext cx="667386" cy="200055"/>
            </a:xfrm>
            <a:prstGeom prst="rect">
              <a:avLst/>
            </a:prstGeom>
            <a:noFill/>
          </p:spPr>
          <p:txBody>
            <a:bodyPr wrap="none" rtlCol="0">
              <a:spAutoFit/>
            </a:bodyPr>
            <a:lstStyle/>
            <a:p>
              <a:pPr defTabSz="457048"/>
              <a:r>
                <a:rPr lang="en-US" sz="700" dirty="0" smtClean="0">
                  <a:solidFill>
                    <a:srgbClr val="000000"/>
                  </a:solidFill>
                </a:rPr>
                <a:t>x86 Server</a:t>
              </a:r>
              <a:endParaRPr lang="en-US" sz="700" dirty="0">
                <a:solidFill>
                  <a:srgbClr val="000000"/>
                </a:solidFill>
              </a:endParaRPr>
            </a:p>
          </p:txBody>
        </p:sp>
      </p:grpSp>
      <p:sp>
        <p:nvSpPr>
          <p:cNvPr id="85" name="Rectangle 84"/>
          <p:cNvSpPr/>
          <p:nvPr/>
        </p:nvSpPr>
        <p:spPr>
          <a:xfrm>
            <a:off x="6427436" y="4155599"/>
            <a:ext cx="372058" cy="169267"/>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1430" tIns="45715" rIns="91430" bIns="45715" rtlCol="0" anchor="ctr">
            <a:spAutoFit/>
          </a:bodyPr>
          <a:lstStyle/>
          <a:p>
            <a:pPr algn="ctr" defTabSz="457048"/>
            <a:r>
              <a:rPr lang="en-US" sz="500" b="1" dirty="0" smtClean="0">
                <a:solidFill>
                  <a:srgbClr val="FFFFFF"/>
                </a:solidFill>
              </a:rPr>
              <a:t>VM</a:t>
            </a:r>
            <a:endParaRPr lang="en-US" sz="500" b="1" dirty="0">
              <a:solidFill>
                <a:srgbClr val="FFFFFF"/>
              </a:solidFill>
            </a:endParaRPr>
          </a:p>
        </p:txBody>
      </p:sp>
      <p:sp>
        <p:nvSpPr>
          <p:cNvPr id="50" name="TextBox 49"/>
          <p:cNvSpPr txBox="1"/>
          <p:nvPr/>
        </p:nvSpPr>
        <p:spPr>
          <a:xfrm>
            <a:off x="602114" y="2391525"/>
            <a:ext cx="838935" cy="846386"/>
          </a:xfrm>
          <a:prstGeom prst="rect">
            <a:avLst/>
          </a:prstGeom>
          <a:noFill/>
        </p:spPr>
        <p:txBody>
          <a:bodyPr wrap="square" rtlCol="0">
            <a:spAutoFit/>
          </a:bodyPr>
          <a:lstStyle/>
          <a:p>
            <a:pPr algn="ctr"/>
            <a:r>
              <a:rPr lang="en-US" sz="700" dirty="0">
                <a:solidFill>
                  <a:srgbClr val="000000"/>
                </a:solidFill>
              </a:rPr>
              <a:t>Compute is completely Virtualized</a:t>
            </a:r>
          </a:p>
          <a:p>
            <a:pPr algn="ctr"/>
            <a:r>
              <a:rPr lang="en-US" sz="700" dirty="0">
                <a:solidFill>
                  <a:srgbClr val="000000"/>
                </a:solidFill>
              </a:rPr>
              <a:t>Compute Request completed in Seconds</a:t>
            </a:r>
          </a:p>
        </p:txBody>
      </p:sp>
      <p:sp>
        <p:nvSpPr>
          <p:cNvPr id="52" name="Rounded Rectangle 51"/>
          <p:cNvSpPr/>
          <p:nvPr/>
        </p:nvSpPr>
        <p:spPr>
          <a:xfrm>
            <a:off x="637684" y="2352089"/>
            <a:ext cx="743801" cy="831105"/>
          </a:xfrm>
          <a:prstGeom prst="roundRect">
            <a:avLst>
              <a:gd name="adj" fmla="val 0"/>
            </a:avLst>
          </a:prstGeom>
          <a:noFill/>
          <a:ln>
            <a:solidFill>
              <a:schemeClr val="accent4">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endParaRPr>
          </a:p>
        </p:txBody>
      </p:sp>
      <p:sp>
        <p:nvSpPr>
          <p:cNvPr id="58" name="TextBox 57"/>
          <p:cNvSpPr txBox="1"/>
          <p:nvPr/>
        </p:nvSpPr>
        <p:spPr>
          <a:xfrm>
            <a:off x="2160358" y="2354769"/>
            <a:ext cx="871407" cy="846386"/>
          </a:xfrm>
          <a:prstGeom prst="rect">
            <a:avLst/>
          </a:prstGeom>
          <a:noFill/>
        </p:spPr>
        <p:txBody>
          <a:bodyPr wrap="square" rtlCol="0">
            <a:spAutoFit/>
          </a:bodyPr>
          <a:lstStyle/>
          <a:p>
            <a:pPr algn="ctr"/>
            <a:r>
              <a:rPr lang="en-US" sz="700" dirty="0" smtClean="0">
                <a:solidFill>
                  <a:srgbClr val="000000"/>
                </a:solidFill>
              </a:rPr>
              <a:t>Network </a:t>
            </a:r>
            <a:r>
              <a:rPr lang="en-US" sz="700" dirty="0">
                <a:solidFill>
                  <a:srgbClr val="000000"/>
                </a:solidFill>
              </a:rPr>
              <a:t>is </a:t>
            </a:r>
            <a:r>
              <a:rPr lang="en-US" sz="700" dirty="0" smtClean="0">
                <a:solidFill>
                  <a:srgbClr val="000000"/>
                </a:solidFill>
              </a:rPr>
              <a:t>partially </a:t>
            </a:r>
            <a:r>
              <a:rPr lang="en-US" sz="700" dirty="0">
                <a:solidFill>
                  <a:srgbClr val="000000"/>
                </a:solidFill>
              </a:rPr>
              <a:t>Virtualized</a:t>
            </a:r>
          </a:p>
          <a:p>
            <a:pPr algn="ctr"/>
            <a:r>
              <a:rPr lang="en-US" sz="700" dirty="0" smtClean="0">
                <a:solidFill>
                  <a:srgbClr val="000000"/>
                </a:solidFill>
              </a:rPr>
              <a:t>Network Change Request </a:t>
            </a:r>
            <a:r>
              <a:rPr lang="en-US" sz="700" dirty="0">
                <a:solidFill>
                  <a:srgbClr val="000000"/>
                </a:solidFill>
              </a:rPr>
              <a:t>completed in </a:t>
            </a:r>
            <a:r>
              <a:rPr lang="en-US" sz="700" dirty="0" smtClean="0">
                <a:solidFill>
                  <a:srgbClr val="000000"/>
                </a:solidFill>
              </a:rPr>
              <a:t>days/weeks</a:t>
            </a:r>
            <a:endParaRPr lang="en-US" sz="700" dirty="0">
              <a:solidFill>
                <a:srgbClr val="000000"/>
              </a:solidFill>
            </a:endParaRPr>
          </a:p>
        </p:txBody>
      </p:sp>
      <p:sp>
        <p:nvSpPr>
          <p:cNvPr id="62" name="Rounded Rectangle 61"/>
          <p:cNvSpPr/>
          <p:nvPr/>
        </p:nvSpPr>
        <p:spPr>
          <a:xfrm>
            <a:off x="2207926" y="2336464"/>
            <a:ext cx="743801" cy="831105"/>
          </a:xfrm>
          <a:prstGeom prst="roundRect">
            <a:avLst>
              <a:gd name="adj" fmla="val 0"/>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endParaRPr>
          </a:p>
        </p:txBody>
      </p:sp>
      <p:sp>
        <p:nvSpPr>
          <p:cNvPr id="53" name="TextBox 52"/>
          <p:cNvSpPr txBox="1"/>
          <p:nvPr/>
        </p:nvSpPr>
        <p:spPr>
          <a:xfrm>
            <a:off x="0" y="4697961"/>
            <a:ext cx="9144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200" b="1" dirty="0"/>
              <a:t>Application and </a:t>
            </a:r>
            <a:r>
              <a:rPr lang="en-US" sz="1200" b="1" dirty="0" smtClean="0"/>
              <a:t>Network Services migration </a:t>
            </a:r>
            <a:r>
              <a:rPr lang="en-US" sz="1200" b="1" dirty="0"/>
              <a:t>towards virtualization &amp; </a:t>
            </a:r>
            <a:r>
              <a:rPr lang="en-US" sz="1200" b="1" dirty="0" smtClean="0"/>
              <a:t>cloud create requirements for agile </a:t>
            </a:r>
            <a:r>
              <a:rPr lang="en-US" sz="1200" b="1" smtClean="0"/>
              <a:t>&amp; automated networks</a:t>
            </a:r>
            <a:endParaRPr lang="en-US" sz="1200" b="1" dirty="0"/>
          </a:p>
        </p:txBody>
      </p:sp>
      <p:sp>
        <p:nvSpPr>
          <p:cNvPr id="55" name="Oval 54"/>
          <p:cNvSpPr/>
          <p:nvPr/>
        </p:nvSpPr>
        <p:spPr>
          <a:xfrm>
            <a:off x="3729665" y="964033"/>
            <a:ext cx="4919923" cy="3766619"/>
          </a:xfrm>
          <a:prstGeom prst="ellipse">
            <a:avLst/>
          </a:prstGeom>
          <a:solidFill>
            <a:schemeClr val="tx1">
              <a:lumMod val="75000"/>
              <a:alpha val="7000"/>
            </a:schemeClr>
          </a:solidFill>
          <a:ln w="57150">
            <a:solidFill>
              <a:schemeClr val="bg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Tree>
    <p:extLst>
      <p:ext uri="{BB962C8B-B14F-4D97-AF65-F5344CB8AC3E}">
        <p14:creationId xmlns:p14="http://schemas.microsoft.com/office/powerpoint/2010/main" val="13352944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4" name="Rectangle 243"/>
          <p:cNvSpPr/>
          <p:nvPr/>
        </p:nvSpPr>
        <p:spPr>
          <a:xfrm>
            <a:off x="0" y="1092371"/>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2" name="Title 1"/>
          <p:cNvSpPr>
            <a:spLocks noGrp="1"/>
          </p:cNvSpPr>
          <p:nvPr>
            <p:ph type="title"/>
          </p:nvPr>
        </p:nvSpPr>
        <p:spPr/>
        <p:txBody>
          <a:bodyPr/>
          <a:lstStyle/>
          <a:p>
            <a:r>
              <a:rPr lang="en-US" dirty="0" smtClean="0"/>
              <a:t/>
            </a:r>
            <a:br>
              <a:rPr lang="en-US" dirty="0" smtClean="0"/>
            </a:br>
            <a:r>
              <a:rPr lang="en-US" dirty="0" smtClean="0"/>
              <a:t>Customer </a:t>
            </a:r>
            <a:r>
              <a:rPr lang="en-US" dirty="0"/>
              <a:t>Proof Points</a:t>
            </a:r>
          </a:p>
        </p:txBody>
      </p:sp>
      <p:sp>
        <p:nvSpPr>
          <p:cNvPr id="4" name="Text Placeholder 3"/>
          <p:cNvSpPr>
            <a:spLocks noGrp="1"/>
          </p:cNvSpPr>
          <p:nvPr>
            <p:ph type="body" sz="quarter" idx="12"/>
          </p:nvPr>
        </p:nvSpPr>
        <p:spPr/>
        <p:txBody>
          <a:bodyPr/>
          <a:lstStyle/>
          <a:p>
            <a:r>
              <a:rPr lang="en-US" dirty="0" smtClean="0"/>
              <a:t>Customer#1</a:t>
            </a:r>
            <a:endParaRPr lang="en-US" dirty="0"/>
          </a:p>
        </p:txBody>
      </p:sp>
      <p:sp>
        <p:nvSpPr>
          <p:cNvPr id="10" name="TextBox 9"/>
          <p:cNvSpPr txBox="1"/>
          <p:nvPr/>
        </p:nvSpPr>
        <p:spPr>
          <a:xfrm>
            <a:off x="5304847" y="1158228"/>
            <a:ext cx="3309124" cy="3373231"/>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ct val="90000"/>
              </a:lnSpc>
              <a:spcBef>
                <a:spcPts val="600"/>
              </a:spcBef>
            </a:pPr>
            <a:r>
              <a:rPr lang="en-US" b="1" dirty="0" smtClean="0">
                <a:solidFill>
                  <a:schemeClr val="accent1">
                    <a:lumMod val="75000"/>
                  </a:schemeClr>
                </a:solidFill>
              </a:rPr>
              <a:t>Workload Agnostic Overlay </a:t>
            </a:r>
          </a:p>
          <a:p>
            <a:pPr marL="285750" indent="-285750">
              <a:lnSpc>
                <a:spcPct val="90000"/>
              </a:lnSpc>
              <a:spcBef>
                <a:spcPts val="600"/>
              </a:spcBef>
              <a:buFont typeface="Arial" charset="0"/>
              <a:buChar char="•"/>
            </a:pPr>
            <a:r>
              <a:rPr lang="en-US" sz="1400" dirty="0" smtClean="0"/>
              <a:t>Support for both VM and Bare Metal Workloads</a:t>
            </a:r>
            <a:endParaRPr lang="en-US" sz="1400" b="1" dirty="0" smtClean="0">
              <a:solidFill>
                <a:schemeClr val="accent1">
                  <a:lumMod val="75000"/>
                </a:schemeClr>
              </a:solidFill>
            </a:endParaRPr>
          </a:p>
          <a:p>
            <a:pPr>
              <a:lnSpc>
                <a:spcPct val="90000"/>
              </a:lnSpc>
              <a:spcBef>
                <a:spcPts val="600"/>
              </a:spcBef>
            </a:pPr>
            <a:r>
              <a:rPr lang="en-US" b="1" dirty="0" smtClean="0">
                <a:solidFill>
                  <a:schemeClr val="accent1">
                    <a:lumMod val="75000"/>
                  </a:schemeClr>
                </a:solidFill>
              </a:rPr>
              <a:t>Versatile</a:t>
            </a:r>
          </a:p>
          <a:p>
            <a:pPr marL="285750" indent="-285750">
              <a:lnSpc>
                <a:spcPct val="90000"/>
              </a:lnSpc>
              <a:spcBef>
                <a:spcPts val="600"/>
              </a:spcBef>
              <a:buFont typeface="Arial"/>
              <a:buChar char="•"/>
            </a:pPr>
            <a:r>
              <a:rPr lang="en-US" sz="1400" dirty="0" smtClean="0"/>
              <a:t>Support for Multiple VMMs (</a:t>
            </a:r>
            <a:r>
              <a:rPr lang="en-US" sz="1400" dirty="0" err="1" smtClean="0"/>
              <a:t>openstack</a:t>
            </a:r>
            <a:r>
              <a:rPr lang="en-US" sz="1400" dirty="0" smtClean="0"/>
              <a:t> and VMWare)</a:t>
            </a:r>
          </a:p>
          <a:p>
            <a:pPr>
              <a:lnSpc>
                <a:spcPct val="90000"/>
              </a:lnSpc>
              <a:spcBef>
                <a:spcPts val="600"/>
              </a:spcBef>
            </a:pPr>
            <a:r>
              <a:rPr lang="en-US" b="1" dirty="0" smtClean="0">
                <a:solidFill>
                  <a:schemeClr val="accent1">
                    <a:lumMod val="75000"/>
                  </a:schemeClr>
                </a:solidFill>
              </a:rPr>
              <a:t>Dual Stack Enabled</a:t>
            </a:r>
          </a:p>
          <a:p>
            <a:pPr marL="285750" indent="-285750">
              <a:lnSpc>
                <a:spcPct val="90000"/>
              </a:lnSpc>
              <a:spcBef>
                <a:spcPts val="600"/>
              </a:spcBef>
              <a:buFont typeface="Arial"/>
              <a:buChar char="•"/>
            </a:pPr>
            <a:r>
              <a:rPr lang="en-US" sz="1400" dirty="0" smtClean="0"/>
              <a:t>Tenancy based on IPv4/IPv6(dual stack) capable overlay networks</a:t>
            </a:r>
            <a:endParaRPr lang="en-US" b="1" dirty="0" smtClean="0">
              <a:solidFill>
                <a:schemeClr val="accent1"/>
              </a:solidFill>
            </a:endParaRPr>
          </a:p>
          <a:p>
            <a:pPr>
              <a:lnSpc>
                <a:spcPct val="90000"/>
              </a:lnSpc>
              <a:spcBef>
                <a:spcPts val="600"/>
              </a:spcBef>
            </a:pPr>
            <a:r>
              <a:rPr lang="en-US" b="1" dirty="0" smtClean="0">
                <a:solidFill>
                  <a:schemeClr val="accent1">
                    <a:lumMod val="75000"/>
                  </a:schemeClr>
                </a:solidFill>
              </a:rPr>
              <a:t>Custom Service Integrated</a:t>
            </a:r>
          </a:p>
          <a:p>
            <a:pPr marL="285750" indent="-285750">
              <a:lnSpc>
                <a:spcPct val="90000"/>
              </a:lnSpc>
              <a:spcBef>
                <a:spcPts val="600"/>
              </a:spcBef>
              <a:buFont typeface="Arial"/>
              <a:buChar char="•"/>
            </a:pPr>
            <a:r>
              <a:rPr lang="en-US" sz="1400" dirty="0" smtClean="0"/>
              <a:t>Redirect select traffic to the services connected to the Border Leaf</a:t>
            </a:r>
          </a:p>
        </p:txBody>
      </p:sp>
      <p:pic>
        <p:nvPicPr>
          <p:cNvPr id="5" name="Picture 4"/>
          <p:cNvPicPr>
            <a:picLocks noChangeAspect="1"/>
          </p:cNvPicPr>
          <p:nvPr/>
        </p:nvPicPr>
        <p:blipFill>
          <a:blip r:embed="rId3"/>
          <a:stretch>
            <a:fillRect/>
          </a:stretch>
        </p:blipFill>
        <p:spPr>
          <a:xfrm>
            <a:off x="356616" y="1203960"/>
            <a:ext cx="4264475" cy="3523323"/>
          </a:xfrm>
          <a:prstGeom prst="rect">
            <a:avLst/>
          </a:prstGeom>
        </p:spPr>
      </p:pic>
    </p:spTree>
    <p:extLst>
      <p:ext uri="{BB962C8B-B14F-4D97-AF65-F5344CB8AC3E}">
        <p14:creationId xmlns:p14="http://schemas.microsoft.com/office/powerpoint/2010/main" val="1227732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3" name="Slide Number Placeholder 2"/>
          <p:cNvSpPr>
            <a:spLocks noGrp="1"/>
          </p:cNvSpPr>
          <p:nvPr>
            <p:ph type="sldNum" sz="quarter" idx="4"/>
          </p:nvPr>
        </p:nvSpPr>
        <p:spPr/>
        <p:txBody>
          <a:bodyPr/>
          <a:lstStyle/>
          <a:p>
            <a:fld id="{96A97DD0-5BE7-4856-A2A9-C42C6688E607}" type="slidenum">
              <a:rPr lang="en-US" smtClean="0"/>
              <a:pPr/>
              <a:t>31</a:t>
            </a:fld>
            <a:endParaRPr lang="en-US" dirty="0"/>
          </a:p>
        </p:txBody>
      </p:sp>
      <p:sp>
        <p:nvSpPr>
          <p:cNvPr id="8" name="Title 1"/>
          <p:cNvSpPr>
            <a:spLocks noGrp="1"/>
          </p:cNvSpPr>
          <p:nvPr>
            <p:ph type="title"/>
          </p:nvPr>
        </p:nvSpPr>
        <p:spPr/>
        <p:txBody>
          <a:bodyPr/>
          <a:lstStyle/>
          <a:p>
            <a:r>
              <a:rPr lang="en-US" dirty="0" smtClean="0"/>
              <a:t>Customer Proof Points</a:t>
            </a:r>
            <a:endParaRPr lang="en-US" dirty="0"/>
          </a:p>
        </p:txBody>
      </p:sp>
      <p:sp>
        <p:nvSpPr>
          <p:cNvPr id="2" name="Text Placeholder 1"/>
          <p:cNvSpPr>
            <a:spLocks noGrp="1"/>
          </p:cNvSpPr>
          <p:nvPr>
            <p:ph type="body" sz="quarter" idx="12"/>
          </p:nvPr>
        </p:nvSpPr>
        <p:spPr/>
        <p:txBody>
          <a:bodyPr/>
          <a:lstStyle/>
          <a:p>
            <a:r>
              <a:rPr lang="en-US" dirty="0" smtClean="0"/>
              <a:t>Customer #2</a:t>
            </a:r>
            <a:endParaRPr lang="en-US" dirty="0"/>
          </a:p>
        </p:txBody>
      </p:sp>
      <p:pic>
        <p:nvPicPr>
          <p:cNvPr id="4" name="Picture 3" descr="Screen Shot 2016-10-10 at 12.21.43 PM.png"/>
          <p:cNvPicPr>
            <a:picLocks noChangeAspect="1"/>
          </p:cNvPicPr>
          <p:nvPr/>
        </p:nvPicPr>
        <p:blipFill rotWithShape="1">
          <a:blip r:embed="rId2" cstate="email">
            <a:extLst>
              <a:ext uri="{28A0092B-C50C-407E-A947-70E740481C1C}">
                <a14:useLocalDpi xmlns:a14="http://schemas.microsoft.com/office/drawing/2010/main"/>
              </a:ext>
            </a:extLst>
          </a:blip>
          <a:srcRect t="-331"/>
          <a:stretch/>
        </p:blipFill>
        <p:spPr>
          <a:xfrm>
            <a:off x="442887" y="1021937"/>
            <a:ext cx="5165685" cy="3534618"/>
          </a:xfrm>
          <a:prstGeom prst="rect">
            <a:avLst/>
          </a:prstGeom>
        </p:spPr>
      </p:pic>
      <p:sp>
        <p:nvSpPr>
          <p:cNvPr id="9" name="TextBox 8"/>
          <p:cNvSpPr txBox="1"/>
          <p:nvPr/>
        </p:nvSpPr>
        <p:spPr>
          <a:xfrm>
            <a:off x="5822849" y="1022762"/>
            <a:ext cx="3106874" cy="3644075"/>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ct val="90000"/>
              </a:lnSpc>
              <a:spcBef>
                <a:spcPts val="600"/>
              </a:spcBef>
            </a:pPr>
            <a:r>
              <a:rPr lang="en-US" b="1" dirty="0" smtClean="0">
                <a:solidFill>
                  <a:schemeClr val="accent1">
                    <a:lumMod val="75000"/>
                  </a:schemeClr>
                </a:solidFill>
              </a:rPr>
              <a:t>Multi-Tenant</a:t>
            </a:r>
          </a:p>
          <a:p>
            <a:pPr marL="285750" indent="-285750">
              <a:lnSpc>
                <a:spcPct val="90000"/>
              </a:lnSpc>
              <a:spcBef>
                <a:spcPts val="600"/>
              </a:spcBef>
              <a:buFont typeface="Arial" charset="0"/>
              <a:buChar char="•"/>
            </a:pPr>
            <a:r>
              <a:rPr lang="en-US" sz="1400" dirty="0" smtClean="0"/>
              <a:t>Support Colocation of Tenants in Common Environment</a:t>
            </a:r>
            <a:endParaRPr lang="en-US" sz="1400" b="1" dirty="0" smtClean="0">
              <a:solidFill>
                <a:schemeClr val="accent1">
                  <a:lumMod val="75000"/>
                </a:schemeClr>
              </a:solidFill>
            </a:endParaRPr>
          </a:p>
          <a:p>
            <a:pPr>
              <a:lnSpc>
                <a:spcPct val="90000"/>
              </a:lnSpc>
              <a:spcBef>
                <a:spcPts val="600"/>
              </a:spcBef>
            </a:pPr>
            <a:r>
              <a:rPr lang="en-US" b="1" dirty="0" smtClean="0">
                <a:solidFill>
                  <a:schemeClr val="accent1">
                    <a:lumMod val="75000"/>
                  </a:schemeClr>
                </a:solidFill>
              </a:rPr>
              <a:t>Services</a:t>
            </a:r>
          </a:p>
          <a:p>
            <a:pPr marL="285750" indent="-285750">
              <a:lnSpc>
                <a:spcPct val="90000"/>
              </a:lnSpc>
              <a:spcBef>
                <a:spcPts val="600"/>
              </a:spcBef>
              <a:buFont typeface="Arial" charset="0"/>
              <a:buChar char="•"/>
            </a:pPr>
            <a:r>
              <a:rPr lang="en-US" sz="1400" dirty="0"/>
              <a:t>I</a:t>
            </a:r>
            <a:r>
              <a:rPr lang="en-US" sz="1400" dirty="0" smtClean="0"/>
              <a:t>nternet and VPN as Service Offerings</a:t>
            </a:r>
          </a:p>
          <a:p>
            <a:pPr marL="285750" indent="-285750">
              <a:lnSpc>
                <a:spcPct val="90000"/>
              </a:lnSpc>
              <a:spcBef>
                <a:spcPts val="600"/>
              </a:spcBef>
              <a:buFont typeface="Arial" charset="0"/>
              <a:buChar char="•"/>
            </a:pPr>
            <a:r>
              <a:rPr lang="en-US" sz="1400" dirty="0"/>
              <a:t>F</a:t>
            </a:r>
            <a:r>
              <a:rPr lang="en-US" sz="1400" dirty="0" smtClean="0"/>
              <a:t>irewall and Load Balancing within the Fabric</a:t>
            </a:r>
          </a:p>
          <a:p>
            <a:pPr>
              <a:lnSpc>
                <a:spcPct val="90000"/>
              </a:lnSpc>
              <a:spcBef>
                <a:spcPts val="600"/>
              </a:spcBef>
            </a:pPr>
            <a:r>
              <a:rPr lang="en-US" b="1" dirty="0" smtClean="0">
                <a:solidFill>
                  <a:schemeClr val="accent1">
                    <a:lumMod val="75000"/>
                  </a:schemeClr>
                </a:solidFill>
              </a:rPr>
              <a:t>Resilient</a:t>
            </a:r>
          </a:p>
          <a:p>
            <a:pPr marL="285750" indent="-285750">
              <a:lnSpc>
                <a:spcPct val="90000"/>
              </a:lnSpc>
              <a:spcBef>
                <a:spcPts val="600"/>
              </a:spcBef>
              <a:buFont typeface="Arial"/>
              <a:buChar char="•"/>
            </a:pPr>
            <a:r>
              <a:rPr lang="en-US" sz="1400" dirty="0" smtClean="0"/>
              <a:t>Ability to Connect the Same Customers across Multiple Data Centers</a:t>
            </a:r>
            <a:endParaRPr lang="en-US" b="1" dirty="0" smtClean="0">
              <a:solidFill>
                <a:schemeClr val="accent1"/>
              </a:solidFill>
            </a:endParaRPr>
          </a:p>
          <a:p>
            <a:pPr>
              <a:lnSpc>
                <a:spcPct val="90000"/>
              </a:lnSpc>
              <a:spcBef>
                <a:spcPts val="600"/>
              </a:spcBef>
            </a:pPr>
            <a:r>
              <a:rPr lang="en-US" b="1" dirty="0" smtClean="0">
                <a:solidFill>
                  <a:schemeClr val="accent1">
                    <a:lumMod val="75000"/>
                  </a:schemeClr>
                </a:solidFill>
              </a:rPr>
              <a:t>Support Bare Metal</a:t>
            </a:r>
          </a:p>
          <a:p>
            <a:pPr marL="285750" indent="-285750">
              <a:lnSpc>
                <a:spcPct val="90000"/>
              </a:lnSpc>
              <a:spcBef>
                <a:spcPts val="600"/>
              </a:spcBef>
              <a:buFont typeface="Arial"/>
              <a:buChar char="•"/>
            </a:pPr>
            <a:r>
              <a:rPr lang="en-US" sz="1400" dirty="0" smtClean="0"/>
              <a:t>Bare Metal attach to Fabric</a:t>
            </a:r>
          </a:p>
        </p:txBody>
      </p:sp>
    </p:spTree>
    <p:extLst>
      <p:ext uri="{BB962C8B-B14F-4D97-AF65-F5344CB8AC3E}">
        <p14:creationId xmlns:p14="http://schemas.microsoft.com/office/powerpoint/2010/main" val="21026737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 name="Rectangle 118"/>
          <p:cNvSpPr/>
          <p:nvPr/>
        </p:nvSpPr>
        <p:spPr>
          <a:xfrm>
            <a:off x="1" y="1057827"/>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2" name="TextBox 1"/>
          <p:cNvSpPr txBox="1"/>
          <p:nvPr/>
        </p:nvSpPr>
        <p:spPr>
          <a:xfrm>
            <a:off x="7786924" y="1235475"/>
            <a:ext cx="1357077" cy="807905"/>
          </a:xfrm>
          <a:prstGeom prst="rect">
            <a:avLst/>
          </a:prstGeom>
          <a:noFill/>
          <a:ln>
            <a:solidFill>
              <a:schemeClr val="bg1"/>
            </a:solidFill>
          </a:ln>
        </p:spPr>
        <p:txBody>
          <a:bodyPr wrap="none" lIns="68568" tIns="34285" rIns="68568" bIns="34285" rtlCol="0">
            <a:spAutoFit/>
          </a:bodyPr>
          <a:lstStyle/>
          <a:p>
            <a:pPr defTabSz="457113"/>
            <a:r>
              <a:rPr lang="en-US" altLang="ja-JP" sz="600" dirty="0">
                <a:latin typeface="CiscoSansTT Light"/>
              </a:rPr>
              <a:t>NSO: Network Service Orchestrator</a:t>
            </a:r>
          </a:p>
          <a:p>
            <a:pPr defTabSz="457113"/>
            <a:r>
              <a:rPr lang="en-US" sz="600" dirty="0">
                <a:latin typeface="CiscoSansTT Light"/>
              </a:rPr>
              <a:t>VTS: Virtual Topology System</a:t>
            </a:r>
          </a:p>
          <a:p>
            <a:pPr defTabSz="457113"/>
            <a:r>
              <a:rPr lang="en-US" sz="600" dirty="0">
                <a:latin typeface="CiscoSansTT Light"/>
              </a:rPr>
              <a:t>VTS: Virtual Topology System</a:t>
            </a:r>
          </a:p>
          <a:p>
            <a:pPr defTabSz="457113"/>
            <a:r>
              <a:rPr lang="en-US" sz="600" dirty="0" err="1">
                <a:latin typeface="CiscoSansTT Light"/>
              </a:rPr>
              <a:t>ToR</a:t>
            </a:r>
            <a:r>
              <a:rPr lang="en-US" sz="600" dirty="0">
                <a:latin typeface="CiscoSansTT Light"/>
              </a:rPr>
              <a:t>: Top of Rack switch</a:t>
            </a:r>
          </a:p>
          <a:p>
            <a:pPr defTabSz="457113"/>
            <a:r>
              <a:rPr lang="en-US" sz="600" dirty="0">
                <a:latin typeface="CiscoSansTT Light"/>
              </a:rPr>
              <a:t>PNF: Physical Network Function</a:t>
            </a:r>
          </a:p>
          <a:p>
            <a:pPr defTabSz="457113"/>
            <a:r>
              <a:rPr lang="en-US" sz="600" dirty="0">
                <a:latin typeface="CiscoSansTT Light"/>
              </a:rPr>
              <a:t>VNF: Virtual Network Function</a:t>
            </a:r>
          </a:p>
          <a:p>
            <a:pPr defTabSz="457113"/>
            <a:r>
              <a:rPr lang="en-US" sz="600" dirty="0" err="1">
                <a:latin typeface="CiscoSansTT Light"/>
              </a:rPr>
              <a:t>dVS</a:t>
            </a:r>
            <a:r>
              <a:rPr lang="en-US" sz="600" dirty="0">
                <a:latin typeface="CiscoSansTT Light"/>
              </a:rPr>
              <a:t>: distributed Virtual Switch</a:t>
            </a:r>
          </a:p>
          <a:p>
            <a:pPr defTabSz="457113"/>
            <a:r>
              <a:rPr lang="en-US" sz="600" dirty="0">
                <a:latin typeface="CiscoSansTT Light"/>
              </a:rPr>
              <a:t>PE: Provider Edge</a:t>
            </a:r>
          </a:p>
        </p:txBody>
      </p:sp>
      <p:sp>
        <p:nvSpPr>
          <p:cNvPr id="6" name="Slide Number Placeholder 5"/>
          <p:cNvSpPr>
            <a:spLocks noGrp="1"/>
          </p:cNvSpPr>
          <p:nvPr>
            <p:ph type="sldNum" sz="quarter" idx="4"/>
          </p:nvPr>
        </p:nvSpPr>
        <p:spPr/>
        <p:txBody>
          <a:bodyPr/>
          <a:lstStyle/>
          <a:p>
            <a:fld id="{96A97DD0-5BE7-4856-A2A9-C42C6688E607}" type="slidenum">
              <a:rPr lang="en-US" smtClean="0"/>
              <a:pPr/>
              <a:t>32</a:t>
            </a:fld>
            <a:endParaRPr lang="en-US" dirty="0"/>
          </a:p>
        </p:txBody>
      </p:sp>
      <p:sp>
        <p:nvSpPr>
          <p:cNvPr id="30" name="Title 29"/>
          <p:cNvSpPr>
            <a:spLocks noGrp="1"/>
          </p:cNvSpPr>
          <p:nvPr>
            <p:ph type="title"/>
          </p:nvPr>
        </p:nvSpPr>
        <p:spPr/>
        <p:txBody>
          <a:bodyPr/>
          <a:lstStyle/>
          <a:p>
            <a:r>
              <a:rPr lang="en-US" dirty="0" smtClean="0"/>
              <a:t>Customer Proof Point</a:t>
            </a:r>
            <a:endParaRPr lang="en-US" dirty="0"/>
          </a:p>
        </p:txBody>
      </p:sp>
      <p:sp>
        <p:nvSpPr>
          <p:cNvPr id="102" name="Text Placeholder 101"/>
          <p:cNvSpPr>
            <a:spLocks noGrp="1"/>
          </p:cNvSpPr>
          <p:nvPr>
            <p:ph type="body" sz="quarter" idx="12"/>
          </p:nvPr>
        </p:nvSpPr>
        <p:spPr/>
        <p:txBody>
          <a:bodyPr/>
          <a:lstStyle/>
          <a:p>
            <a:r>
              <a:rPr lang="en-US" dirty="0" smtClean="0"/>
              <a:t>NFV Customer</a:t>
            </a:r>
            <a:endParaRPr lang="en-US" dirty="0"/>
          </a:p>
        </p:txBody>
      </p:sp>
      <p:grpSp>
        <p:nvGrpSpPr>
          <p:cNvPr id="8" name="Group 7"/>
          <p:cNvGrpSpPr/>
          <p:nvPr/>
        </p:nvGrpSpPr>
        <p:grpSpPr>
          <a:xfrm>
            <a:off x="476931" y="1171154"/>
            <a:ext cx="7031993" cy="3713835"/>
            <a:chOff x="142294" y="683573"/>
            <a:chExt cx="7031993" cy="4147862"/>
          </a:xfrm>
        </p:grpSpPr>
        <p:grpSp>
          <p:nvGrpSpPr>
            <p:cNvPr id="18" name="Group 34"/>
            <p:cNvGrpSpPr>
              <a:grpSpLocks noChangeAspect="1"/>
            </p:cNvGrpSpPr>
            <p:nvPr/>
          </p:nvGrpSpPr>
          <p:grpSpPr bwMode="auto">
            <a:xfrm>
              <a:off x="2654403" y="2197498"/>
              <a:ext cx="4495317" cy="1932035"/>
              <a:chOff x="240" y="2688"/>
              <a:chExt cx="1392" cy="960"/>
            </a:xfrm>
            <a:solidFill>
              <a:schemeClr val="tx1">
                <a:lumMod val="75000"/>
                <a:lumOff val="25000"/>
              </a:schemeClr>
            </a:solidFill>
          </p:grpSpPr>
          <p:sp>
            <p:nvSpPr>
              <p:cNvPr id="19" name="Oval 24"/>
              <p:cNvSpPr>
                <a:spLocks noChangeArrowheads="1"/>
              </p:cNvSpPr>
              <p:nvPr/>
            </p:nvSpPr>
            <p:spPr bwMode="auto">
              <a:xfrm>
                <a:off x="432" y="2928"/>
                <a:ext cx="1056" cy="62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0" name="Oval 25"/>
              <p:cNvSpPr>
                <a:spLocks noChangeArrowheads="1"/>
              </p:cNvSpPr>
              <p:nvPr/>
            </p:nvSpPr>
            <p:spPr bwMode="auto">
              <a:xfrm>
                <a:off x="864" y="3264"/>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1" name="Oval 26"/>
              <p:cNvSpPr>
                <a:spLocks noChangeArrowheads="1"/>
              </p:cNvSpPr>
              <p:nvPr/>
            </p:nvSpPr>
            <p:spPr bwMode="auto">
              <a:xfrm>
                <a:off x="240" y="3072"/>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2" name="Oval 27"/>
              <p:cNvSpPr>
                <a:spLocks noChangeArrowheads="1"/>
              </p:cNvSpPr>
              <p:nvPr/>
            </p:nvSpPr>
            <p:spPr bwMode="auto">
              <a:xfrm>
                <a:off x="1200" y="3168"/>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3" name="Oval 28"/>
              <p:cNvSpPr>
                <a:spLocks noChangeArrowheads="1"/>
              </p:cNvSpPr>
              <p:nvPr/>
            </p:nvSpPr>
            <p:spPr bwMode="auto">
              <a:xfrm>
                <a:off x="624" y="2784"/>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4" name="Oval 29"/>
              <p:cNvSpPr>
                <a:spLocks noChangeArrowheads="1"/>
              </p:cNvSpPr>
              <p:nvPr/>
            </p:nvSpPr>
            <p:spPr bwMode="auto">
              <a:xfrm>
                <a:off x="960" y="2688"/>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5" name="Oval 30"/>
              <p:cNvSpPr>
                <a:spLocks noChangeArrowheads="1"/>
              </p:cNvSpPr>
              <p:nvPr/>
            </p:nvSpPr>
            <p:spPr bwMode="auto">
              <a:xfrm>
                <a:off x="1200" y="2880"/>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6" name="Oval 32"/>
              <p:cNvSpPr>
                <a:spLocks noChangeArrowheads="1"/>
              </p:cNvSpPr>
              <p:nvPr/>
            </p:nvSpPr>
            <p:spPr bwMode="auto">
              <a:xfrm>
                <a:off x="288" y="2784"/>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27" name="Oval 33"/>
              <p:cNvSpPr>
                <a:spLocks noChangeArrowheads="1"/>
              </p:cNvSpPr>
              <p:nvPr/>
            </p:nvSpPr>
            <p:spPr bwMode="auto">
              <a:xfrm>
                <a:off x="432" y="3216"/>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grpSp>
        <p:sp>
          <p:nvSpPr>
            <p:cNvPr id="88" name="Rectangle 87"/>
            <p:cNvSpPr/>
            <p:nvPr/>
          </p:nvSpPr>
          <p:spPr>
            <a:xfrm>
              <a:off x="2778537" y="1270000"/>
              <a:ext cx="4395750" cy="1204836"/>
            </a:xfrm>
            <a:prstGeom prst="rect">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defTabSz="457113"/>
              <a:endParaRPr lang="en-US" dirty="0">
                <a:solidFill>
                  <a:srgbClr val="FFFFFF"/>
                </a:solidFill>
                <a:latin typeface="CiscoSansTT Light"/>
              </a:endParaRPr>
            </a:p>
          </p:txBody>
        </p:sp>
        <p:sp>
          <p:nvSpPr>
            <p:cNvPr id="4" name="TextBox 3"/>
            <p:cNvSpPr txBox="1"/>
            <p:nvPr/>
          </p:nvSpPr>
          <p:spPr>
            <a:xfrm>
              <a:off x="3121097" y="3642604"/>
              <a:ext cx="1721259" cy="209966"/>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defTabSz="457113"/>
              <a:r>
                <a:rPr lang="en-US" sz="1000" dirty="0">
                  <a:solidFill>
                    <a:srgbClr val="FFFFFF"/>
                  </a:solidFill>
                  <a:latin typeface="CiscoSansTT Light"/>
                </a:rPr>
                <a:t>Nexus 9300 (ToR)</a:t>
              </a:r>
            </a:p>
          </p:txBody>
        </p:sp>
        <p:sp>
          <p:nvSpPr>
            <p:cNvPr id="5" name="TextBox 4"/>
            <p:cNvSpPr txBox="1"/>
            <p:nvPr/>
          </p:nvSpPr>
          <p:spPr>
            <a:xfrm>
              <a:off x="5140267" y="3656938"/>
              <a:ext cx="1716670" cy="209966"/>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defTabSz="457113"/>
              <a:r>
                <a:rPr lang="en-US" sz="1000" dirty="0">
                  <a:solidFill>
                    <a:srgbClr val="FFFFFF"/>
                  </a:solidFill>
                  <a:latin typeface="CiscoSansTT Light"/>
                </a:rPr>
                <a:t>Nexus 9300 (ToR)</a:t>
              </a:r>
            </a:p>
          </p:txBody>
        </p:sp>
        <p:sp>
          <p:nvSpPr>
            <p:cNvPr id="7" name="Rectangle 6"/>
            <p:cNvSpPr/>
            <p:nvPr/>
          </p:nvSpPr>
          <p:spPr>
            <a:xfrm>
              <a:off x="3121093" y="4172689"/>
              <a:ext cx="636047" cy="402587"/>
            </a:xfrm>
            <a:prstGeom prst="rect">
              <a:avLst/>
            </a:prstGeom>
            <a:solidFill>
              <a:srgbClr val="FF6600"/>
            </a:solidFill>
            <a:ln w="9525" cmpd="sng">
              <a:solidFill>
                <a:srgbClr val="F7972A"/>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defTabSz="457113"/>
              <a:r>
                <a:rPr lang="en-US" sz="1000" dirty="0">
                  <a:ln w="9525" cmpd="sng">
                    <a:noFill/>
                  </a:ln>
                  <a:solidFill>
                    <a:srgbClr val="FFFFFF"/>
                  </a:solidFill>
                  <a:latin typeface="CiscoSansTT Light"/>
                </a:rPr>
                <a:t>PNF1</a:t>
              </a:r>
            </a:p>
          </p:txBody>
        </p:sp>
        <p:sp>
          <p:nvSpPr>
            <p:cNvPr id="9" name="TextBox 8"/>
            <p:cNvSpPr txBox="1"/>
            <p:nvPr/>
          </p:nvSpPr>
          <p:spPr>
            <a:xfrm>
              <a:off x="3828044" y="4165821"/>
              <a:ext cx="1014309" cy="665614"/>
            </a:xfrm>
            <a:prstGeom prst="rect">
              <a:avLst/>
            </a:prstGeom>
            <a:solidFill>
              <a:schemeClr val="accent4">
                <a:lumMod val="75000"/>
              </a:schemeClr>
            </a:solidFill>
            <a:ln>
              <a:solidFill>
                <a:srgbClr val="FFFFFF"/>
              </a:solidFill>
            </a:ln>
          </p:spPr>
          <p:txBody>
            <a:bodyPr wrap="square" lIns="0" tIns="0" rIns="0" bIns="0" rtlCol="0" anchor="ctr" anchorCtr="1">
              <a:normAutofit/>
            </a:bodyPr>
            <a:lstStyle/>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p:txBody>
        </p:sp>
        <p:sp>
          <p:nvSpPr>
            <p:cNvPr id="10" name="Rectangle 9"/>
            <p:cNvSpPr/>
            <p:nvPr/>
          </p:nvSpPr>
          <p:spPr>
            <a:xfrm>
              <a:off x="3877681" y="4568405"/>
              <a:ext cx="443351" cy="200025"/>
            </a:xfrm>
            <a:prstGeom prst="rect">
              <a:avLst/>
            </a:prstGeom>
            <a:solidFill>
              <a:srgbClr val="FF6600"/>
            </a:solidFill>
            <a:ln w="9525" cmpd="sng">
              <a:solidFill>
                <a:srgbClr val="F7972A"/>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defTabSz="457113"/>
              <a:r>
                <a:rPr lang="en-US" sz="700" dirty="0">
                  <a:ln w="9525" cmpd="sng">
                    <a:noFill/>
                  </a:ln>
                  <a:solidFill>
                    <a:srgbClr val="FFFFFF"/>
                  </a:solidFill>
                  <a:latin typeface="CiscoSansTT Light"/>
                </a:rPr>
                <a:t>VNF1</a:t>
              </a:r>
            </a:p>
          </p:txBody>
        </p:sp>
        <p:sp>
          <p:nvSpPr>
            <p:cNvPr id="11" name="Rectangle 10"/>
            <p:cNvSpPr/>
            <p:nvPr/>
          </p:nvSpPr>
          <p:spPr>
            <a:xfrm>
              <a:off x="4357837" y="4572198"/>
              <a:ext cx="443351" cy="200026"/>
            </a:xfrm>
            <a:prstGeom prst="rect">
              <a:avLst/>
            </a:prstGeom>
            <a:solidFill>
              <a:srgbClr val="008000"/>
            </a:solidFill>
            <a:ln w="9525" cmpd="sng">
              <a:solidFill>
                <a:schemeClr val="tx2">
                  <a:lumMod val="60000"/>
                  <a:lumOff val="4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6988" tIns="0" rIns="26988" bIns="0" rtlCol="0" anchor="ctr">
              <a:normAutofit/>
            </a:bodyPr>
            <a:lstStyle/>
            <a:p>
              <a:pPr algn="ctr" defTabSz="457113"/>
              <a:r>
                <a:rPr lang="en-US" sz="700" dirty="0">
                  <a:solidFill>
                    <a:srgbClr val="FFFFFF"/>
                  </a:solidFill>
                  <a:latin typeface="CiscoSansTT Light"/>
                </a:rPr>
                <a:t>VNF2</a:t>
              </a:r>
            </a:p>
          </p:txBody>
        </p:sp>
        <p:sp>
          <p:nvSpPr>
            <p:cNvPr id="12" name="Rectangle 11"/>
            <p:cNvSpPr/>
            <p:nvPr/>
          </p:nvSpPr>
          <p:spPr>
            <a:xfrm>
              <a:off x="3887027" y="4255179"/>
              <a:ext cx="914156" cy="200026"/>
            </a:xfrm>
            <a:prstGeom prst="rect">
              <a:avLst/>
            </a:prstGeom>
            <a:solidFill>
              <a:schemeClr val="tx2">
                <a:lumMod val="60000"/>
                <a:lumOff val="40000"/>
              </a:schemeClr>
            </a:solidFill>
            <a:ln w="9525" cmpd="sng">
              <a:solidFill>
                <a:schemeClr val="tx2">
                  <a:lumMod val="60000"/>
                  <a:lumOff val="4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6988" tIns="0" rIns="26988" bIns="0" rtlCol="0" anchor="ctr">
              <a:normAutofit/>
            </a:bodyPr>
            <a:lstStyle/>
            <a:p>
              <a:pPr algn="ctr" defTabSz="457113"/>
              <a:r>
                <a:rPr lang="en-US" sz="700" dirty="0">
                  <a:solidFill>
                    <a:schemeClr val="tx1"/>
                  </a:solidFill>
                  <a:latin typeface="CiscoSansTT Light"/>
                </a:rPr>
                <a:t>dVS</a:t>
              </a:r>
            </a:p>
          </p:txBody>
        </p:sp>
        <p:sp>
          <p:nvSpPr>
            <p:cNvPr id="13" name="Rectangle 12"/>
            <p:cNvSpPr/>
            <p:nvPr/>
          </p:nvSpPr>
          <p:spPr>
            <a:xfrm>
              <a:off x="6220885" y="4169614"/>
              <a:ext cx="636047" cy="402587"/>
            </a:xfrm>
            <a:prstGeom prst="rect">
              <a:avLst/>
            </a:prstGeom>
            <a:solidFill>
              <a:srgbClr val="008000"/>
            </a:solidFill>
            <a:ln w="9525" cmpd="sng">
              <a:solidFill>
                <a:srgbClr val="F7972A"/>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defTabSz="457113"/>
              <a:r>
                <a:rPr lang="en-US" sz="1000" dirty="0">
                  <a:ln w="9525" cmpd="sng">
                    <a:noFill/>
                  </a:ln>
                  <a:solidFill>
                    <a:srgbClr val="FFFFFF"/>
                  </a:solidFill>
                  <a:latin typeface="CiscoSansTT Light"/>
                </a:rPr>
                <a:t>PNF2</a:t>
              </a:r>
            </a:p>
          </p:txBody>
        </p:sp>
        <p:sp>
          <p:nvSpPr>
            <p:cNvPr id="14" name="TextBox 13"/>
            <p:cNvSpPr txBox="1"/>
            <p:nvPr/>
          </p:nvSpPr>
          <p:spPr>
            <a:xfrm>
              <a:off x="5140265" y="4165821"/>
              <a:ext cx="1014309" cy="665614"/>
            </a:xfrm>
            <a:prstGeom prst="rect">
              <a:avLst/>
            </a:prstGeom>
            <a:solidFill>
              <a:schemeClr val="accent4">
                <a:lumMod val="75000"/>
              </a:schemeClr>
            </a:solidFill>
            <a:ln>
              <a:solidFill>
                <a:srgbClr val="FFFFFF"/>
              </a:solidFill>
            </a:ln>
          </p:spPr>
          <p:txBody>
            <a:bodyPr wrap="square" lIns="0" tIns="0" rIns="0" bIns="0" rtlCol="0" anchor="ctr" anchorCtr="1">
              <a:normAutofit/>
            </a:bodyPr>
            <a:lstStyle/>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a:p>
              <a:pPr algn="ctr" defTabSz="457113"/>
              <a:endParaRPr lang="en-US" sz="700" dirty="0">
                <a:solidFill>
                  <a:srgbClr val="FFFFFF"/>
                </a:solidFill>
                <a:latin typeface="CiscoSansTT Light"/>
              </a:endParaRPr>
            </a:p>
          </p:txBody>
        </p:sp>
        <p:sp>
          <p:nvSpPr>
            <p:cNvPr id="15" name="Rectangle 14"/>
            <p:cNvSpPr/>
            <p:nvPr/>
          </p:nvSpPr>
          <p:spPr>
            <a:xfrm>
              <a:off x="5189901" y="4568405"/>
              <a:ext cx="443351" cy="200025"/>
            </a:xfrm>
            <a:prstGeom prst="rect">
              <a:avLst/>
            </a:prstGeom>
            <a:solidFill>
              <a:srgbClr val="FF6600"/>
            </a:solidFill>
            <a:ln w="9525" cmpd="sng">
              <a:solidFill>
                <a:srgbClr val="F7972A"/>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defTabSz="457113"/>
              <a:r>
                <a:rPr lang="en-US" sz="700" dirty="0">
                  <a:ln w="9525" cmpd="sng">
                    <a:noFill/>
                  </a:ln>
                  <a:solidFill>
                    <a:srgbClr val="FFFFFF"/>
                  </a:solidFill>
                  <a:latin typeface="CiscoSansTT Light"/>
                </a:rPr>
                <a:t>VNF1</a:t>
              </a:r>
            </a:p>
          </p:txBody>
        </p:sp>
        <p:sp>
          <p:nvSpPr>
            <p:cNvPr id="16" name="Rectangle 15"/>
            <p:cNvSpPr/>
            <p:nvPr/>
          </p:nvSpPr>
          <p:spPr>
            <a:xfrm>
              <a:off x="5670057" y="4572198"/>
              <a:ext cx="443351" cy="200026"/>
            </a:xfrm>
            <a:prstGeom prst="rect">
              <a:avLst/>
            </a:prstGeom>
            <a:solidFill>
              <a:srgbClr val="008000"/>
            </a:solidFill>
            <a:ln w="9525" cmpd="sng">
              <a:solidFill>
                <a:schemeClr val="tx2">
                  <a:lumMod val="60000"/>
                  <a:lumOff val="4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6988" tIns="0" rIns="26988" bIns="0" rtlCol="0" anchor="ctr">
              <a:normAutofit/>
            </a:bodyPr>
            <a:lstStyle/>
            <a:p>
              <a:pPr algn="ctr" defTabSz="457113"/>
              <a:r>
                <a:rPr lang="en-US" sz="700" dirty="0">
                  <a:solidFill>
                    <a:srgbClr val="FFFFFF"/>
                  </a:solidFill>
                  <a:latin typeface="CiscoSansTT Light"/>
                </a:rPr>
                <a:t>VNF2</a:t>
              </a:r>
            </a:p>
          </p:txBody>
        </p:sp>
        <p:sp>
          <p:nvSpPr>
            <p:cNvPr id="17" name="Rectangle 16"/>
            <p:cNvSpPr/>
            <p:nvPr/>
          </p:nvSpPr>
          <p:spPr>
            <a:xfrm>
              <a:off x="5199247" y="4255179"/>
              <a:ext cx="914156" cy="200026"/>
            </a:xfrm>
            <a:prstGeom prst="rect">
              <a:avLst/>
            </a:prstGeom>
            <a:solidFill>
              <a:schemeClr val="tx2">
                <a:lumMod val="60000"/>
                <a:lumOff val="40000"/>
              </a:schemeClr>
            </a:solidFill>
            <a:ln w="9525" cmpd="sng">
              <a:solidFill>
                <a:schemeClr val="tx2">
                  <a:lumMod val="60000"/>
                  <a:lumOff val="4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6988" tIns="0" rIns="26988" bIns="0" rtlCol="0" anchor="ctr">
              <a:normAutofit/>
            </a:bodyPr>
            <a:lstStyle/>
            <a:p>
              <a:pPr algn="ctr" defTabSz="457113"/>
              <a:r>
                <a:rPr lang="en-US" sz="700" dirty="0">
                  <a:solidFill>
                    <a:schemeClr val="tx1"/>
                  </a:solidFill>
                  <a:latin typeface="CiscoSansTT Light"/>
                </a:rPr>
                <a:t>dVS</a:t>
              </a:r>
            </a:p>
          </p:txBody>
        </p:sp>
        <p:cxnSp>
          <p:nvCxnSpPr>
            <p:cNvPr id="29" name="Elbow Connector 28"/>
            <p:cNvCxnSpPr>
              <a:stCxn id="4" idx="0"/>
              <a:endCxn id="5" idx="0"/>
            </p:cNvCxnSpPr>
            <p:nvPr/>
          </p:nvCxnSpPr>
          <p:spPr>
            <a:xfrm rot="16200000" flipH="1">
              <a:off x="4982993" y="2641330"/>
              <a:ext cx="14334" cy="2016876"/>
            </a:xfrm>
            <a:prstGeom prst="bentConnector3">
              <a:avLst>
                <a:gd name="adj1" fmla="val -3271041"/>
              </a:avLst>
            </a:prstGeom>
            <a:ln w="38100" cmpd="dbl">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36" name="Group 34"/>
            <p:cNvGrpSpPr>
              <a:grpSpLocks noChangeAspect="1"/>
            </p:cNvGrpSpPr>
            <p:nvPr/>
          </p:nvGrpSpPr>
          <p:grpSpPr bwMode="auto">
            <a:xfrm>
              <a:off x="1368535" y="2529763"/>
              <a:ext cx="1680378" cy="1487213"/>
              <a:chOff x="240" y="2688"/>
              <a:chExt cx="1392" cy="960"/>
            </a:xfrm>
            <a:solidFill>
              <a:srgbClr val="0096D6"/>
            </a:solidFill>
          </p:grpSpPr>
          <p:sp>
            <p:nvSpPr>
              <p:cNvPr id="37" name="Oval 24"/>
              <p:cNvSpPr>
                <a:spLocks noChangeArrowheads="1"/>
              </p:cNvSpPr>
              <p:nvPr/>
            </p:nvSpPr>
            <p:spPr bwMode="auto">
              <a:xfrm>
                <a:off x="432" y="2928"/>
                <a:ext cx="1056" cy="62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38" name="Oval 25"/>
              <p:cNvSpPr>
                <a:spLocks noChangeArrowheads="1"/>
              </p:cNvSpPr>
              <p:nvPr/>
            </p:nvSpPr>
            <p:spPr bwMode="auto">
              <a:xfrm>
                <a:off x="864" y="3264"/>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39" name="Oval 26"/>
              <p:cNvSpPr>
                <a:spLocks noChangeArrowheads="1"/>
              </p:cNvSpPr>
              <p:nvPr/>
            </p:nvSpPr>
            <p:spPr bwMode="auto">
              <a:xfrm>
                <a:off x="240" y="3072"/>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40" name="Oval 27"/>
              <p:cNvSpPr>
                <a:spLocks noChangeArrowheads="1"/>
              </p:cNvSpPr>
              <p:nvPr/>
            </p:nvSpPr>
            <p:spPr bwMode="auto">
              <a:xfrm>
                <a:off x="1200" y="3168"/>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41" name="Oval 28"/>
              <p:cNvSpPr>
                <a:spLocks noChangeArrowheads="1"/>
              </p:cNvSpPr>
              <p:nvPr/>
            </p:nvSpPr>
            <p:spPr bwMode="auto">
              <a:xfrm>
                <a:off x="624" y="2784"/>
                <a:ext cx="432" cy="384"/>
              </a:xfrm>
              <a:prstGeom prst="ellipse">
                <a:avLst/>
              </a:prstGeom>
              <a:grpFill/>
              <a:ln w="9525">
                <a:noFill/>
                <a:round/>
                <a:headEnd/>
                <a:tailEnd/>
              </a:ln>
              <a:effectLst/>
            </p:spPr>
            <p:txBody>
              <a:bodyPr wrap="none" anchor="ctr"/>
              <a:lstStyle/>
              <a:p>
                <a:pPr defTabSz="685685">
                  <a:defRPr/>
                </a:pPr>
                <a:endParaRPr lang="en-US" kern="0" dirty="0">
                  <a:solidFill>
                    <a:sysClr val="windowText" lastClr="000000"/>
                  </a:solidFill>
                  <a:latin typeface="CiscoSansTT Light"/>
                </a:endParaRPr>
              </a:p>
            </p:txBody>
          </p:sp>
          <p:sp>
            <p:nvSpPr>
              <p:cNvPr id="42" name="Oval 29"/>
              <p:cNvSpPr>
                <a:spLocks noChangeArrowheads="1"/>
              </p:cNvSpPr>
              <p:nvPr/>
            </p:nvSpPr>
            <p:spPr bwMode="auto">
              <a:xfrm>
                <a:off x="960" y="2688"/>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43" name="Oval 30"/>
              <p:cNvSpPr>
                <a:spLocks noChangeArrowheads="1"/>
              </p:cNvSpPr>
              <p:nvPr/>
            </p:nvSpPr>
            <p:spPr bwMode="auto">
              <a:xfrm>
                <a:off x="1200" y="2880"/>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44" name="Oval 32"/>
              <p:cNvSpPr>
                <a:spLocks noChangeArrowheads="1"/>
              </p:cNvSpPr>
              <p:nvPr/>
            </p:nvSpPr>
            <p:spPr bwMode="auto">
              <a:xfrm>
                <a:off x="288" y="2784"/>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sp>
            <p:nvSpPr>
              <p:cNvPr id="45" name="Oval 33"/>
              <p:cNvSpPr>
                <a:spLocks noChangeArrowheads="1"/>
              </p:cNvSpPr>
              <p:nvPr/>
            </p:nvSpPr>
            <p:spPr bwMode="auto">
              <a:xfrm>
                <a:off x="432" y="3216"/>
                <a:ext cx="432" cy="384"/>
              </a:xfrm>
              <a:prstGeom prst="ellipse">
                <a:avLst/>
              </a:prstGeom>
              <a:grpFill/>
              <a:ln w="9525">
                <a:noFill/>
                <a:round/>
                <a:headEnd/>
                <a:tailEnd/>
              </a:ln>
              <a:effectLst/>
            </p:spPr>
            <p:txBody>
              <a:bodyPr wrap="none" anchor="ctr"/>
              <a:lstStyle/>
              <a:p>
                <a:pPr defTabSz="685685">
                  <a:defRPr/>
                </a:pPr>
                <a:endParaRPr lang="en-US" kern="0">
                  <a:solidFill>
                    <a:sysClr val="windowText" lastClr="000000"/>
                  </a:solidFill>
                  <a:latin typeface="CiscoSansTT Light"/>
                </a:endParaRPr>
              </a:p>
            </p:txBody>
          </p:sp>
        </p:grpSp>
        <p:grpSp>
          <p:nvGrpSpPr>
            <p:cNvPr id="46" name="Group 45"/>
            <p:cNvGrpSpPr>
              <a:grpSpLocks noChangeAspect="1"/>
            </p:cNvGrpSpPr>
            <p:nvPr/>
          </p:nvGrpSpPr>
          <p:grpSpPr>
            <a:xfrm>
              <a:off x="2509773" y="2963703"/>
              <a:ext cx="394377" cy="438163"/>
              <a:chOff x="5455446" y="3017320"/>
              <a:chExt cx="1211912" cy="1346114"/>
            </a:xfrm>
          </p:grpSpPr>
          <p:sp>
            <p:nvSpPr>
              <p:cNvPr id="47" name="Can 46"/>
              <p:cNvSpPr>
                <a:spLocks noChangeAspect="1"/>
              </p:cNvSpPr>
              <p:nvPr/>
            </p:nvSpPr>
            <p:spPr bwMode="auto">
              <a:xfrm>
                <a:off x="5455446" y="3017320"/>
                <a:ext cx="1211912" cy="1346114"/>
              </a:xfrm>
              <a:prstGeom prst="can">
                <a:avLst>
                  <a:gd name="adj" fmla="val 34256"/>
                </a:avLst>
              </a:prstGeom>
              <a:solidFill>
                <a:srgbClr val="0079AD"/>
              </a:solidFill>
              <a:ln w="3175" cmpd="sng">
                <a:solidFill>
                  <a:srgbClr val="FFFFFF"/>
                </a:solidFill>
                <a:round/>
                <a:headEnd/>
                <a:tailEnd/>
              </a:ln>
            </p:spPr>
            <p:txBody>
              <a:bodyPr wrap="none" lIns="0" tIns="0" rIns="0" bIns="0" anchor="ctr">
                <a:prstTxWarp prst="textNoShape">
                  <a:avLst/>
                </a:prstTxWarp>
              </a:bodyPr>
              <a:lstStyle/>
              <a:p>
                <a:pPr algn="ctr" defTabSz="813927" eaLnBrk="0" hangingPunct="0">
                  <a:lnSpc>
                    <a:spcPct val="90000"/>
                  </a:lnSpc>
                </a:pPr>
                <a:endParaRPr lang="en-US" sz="6700">
                  <a:solidFill>
                    <a:srgbClr val="000000"/>
                  </a:solidFill>
                  <a:latin typeface="CiscoSansTT Light"/>
                </a:endParaRPr>
              </a:p>
            </p:txBody>
          </p:sp>
          <p:sp>
            <p:nvSpPr>
              <p:cNvPr id="48" name="Freeform 47"/>
              <p:cNvSpPr>
                <a:spLocks/>
              </p:cNvSpPr>
              <p:nvPr/>
            </p:nvSpPr>
            <p:spPr bwMode="auto">
              <a:xfrm>
                <a:off x="6065070" y="3063298"/>
                <a:ext cx="398922" cy="132366"/>
              </a:xfrm>
              <a:custGeom>
                <a:avLst/>
                <a:gdLst>
                  <a:gd name="T0" fmla="*/ 0 w 196"/>
                  <a:gd name="T1" fmla="*/ 2147483647 h 67"/>
                  <a:gd name="T2" fmla="*/ 2147483647 w 196"/>
                  <a:gd name="T3" fmla="*/ 2147483647 h 67"/>
                  <a:gd name="T4" fmla="*/ 2147483647 w 196"/>
                  <a:gd name="T5" fmla="*/ 2147483647 h 67"/>
                  <a:gd name="T6" fmla="*/ 2147483647 w 196"/>
                  <a:gd name="T7" fmla="*/ 2147483647 h 67"/>
                  <a:gd name="T8" fmla="*/ 2147483647 w 196"/>
                  <a:gd name="T9" fmla="*/ 0 h 67"/>
                  <a:gd name="T10" fmla="*/ 2147483647 w 196"/>
                  <a:gd name="T11" fmla="*/ 0 h 67"/>
                  <a:gd name="T12" fmla="*/ 2147483647 w 196"/>
                  <a:gd name="T13" fmla="*/ 2147483647 h 67"/>
                  <a:gd name="T14" fmla="*/ 0 w 196"/>
                  <a:gd name="T15" fmla="*/ 2147483647 h 67"/>
                  <a:gd name="T16" fmla="*/ 0 w 19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52"/>
                    </a:moveTo>
                    <a:lnTo>
                      <a:pt x="43" y="67"/>
                    </a:lnTo>
                    <a:lnTo>
                      <a:pt x="147" y="26"/>
                    </a:lnTo>
                    <a:lnTo>
                      <a:pt x="196" y="37"/>
                    </a:lnTo>
                    <a:lnTo>
                      <a:pt x="170" y="0"/>
                    </a:lnTo>
                    <a:lnTo>
                      <a:pt x="45" y="0"/>
                    </a:lnTo>
                    <a:lnTo>
                      <a:pt x="97" y="13"/>
                    </a:lnTo>
                    <a:lnTo>
                      <a:pt x="0" y="52"/>
                    </a:lnTo>
                    <a:close/>
                  </a:path>
                </a:pathLst>
              </a:custGeom>
              <a:solidFill>
                <a:srgbClr val="000000"/>
              </a:solidFill>
              <a:ln w="9525">
                <a:noFill/>
                <a:round/>
                <a:headEnd/>
                <a:tailEnd/>
              </a:ln>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49" name="Freeform 48"/>
              <p:cNvSpPr>
                <a:spLocks/>
              </p:cNvSpPr>
              <p:nvPr/>
            </p:nvSpPr>
            <p:spPr bwMode="auto">
              <a:xfrm>
                <a:off x="5628533" y="3218519"/>
                <a:ext cx="397932" cy="132365"/>
              </a:xfrm>
              <a:custGeom>
                <a:avLst/>
                <a:gdLst>
                  <a:gd name="T0" fmla="*/ 2147483647 w 196"/>
                  <a:gd name="T1" fmla="*/ 2147483647 h 67"/>
                  <a:gd name="T2" fmla="*/ 2147483647 w 196"/>
                  <a:gd name="T3" fmla="*/ 0 h 67"/>
                  <a:gd name="T4" fmla="*/ 2147483647 w 196"/>
                  <a:gd name="T5" fmla="*/ 2147483647 h 67"/>
                  <a:gd name="T6" fmla="*/ 0 w 196"/>
                  <a:gd name="T7" fmla="*/ 2147483647 h 67"/>
                  <a:gd name="T8" fmla="*/ 2147483647 w 196"/>
                  <a:gd name="T9" fmla="*/ 2147483647 h 67"/>
                  <a:gd name="T10" fmla="*/ 2147483647 w 196"/>
                  <a:gd name="T11" fmla="*/ 2147483647 h 67"/>
                  <a:gd name="T12" fmla="*/ 2147483647 w 196"/>
                  <a:gd name="T13" fmla="*/ 2147483647 h 67"/>
                  <a:gd name="T14" fmla="*/ 2147483647 w 196"/>
                  <a:gd name="T15" fmla="*/ 2147483647 h 67"/>
                  <a:gd name="T16" fmla="*/ 2147483647 w 19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15"/>
                    </a:moveTo>
                    <a:lnTo>
                      <a:pt x="153" y="0"/>
                    </a:lnTo>
                    <a:lnTo>
                      <a:pt x="49" y="42"/>
                    </a:lnTo>
                    <a:lnTo>
                      <a:pt x="0" y="30"/>
                    </a:lnTo>
                    <a:lnTo>
                      <a:pt x="26" y="67"/>
                    </a:lnTo>
                    <a:lnTo>
                      <a:pt x="151" y="67"/>
                    </a:lnTo>
                    <a:lnTo>
                      <a:pt x="98" y="54"/>
                    </a:lnTo>
                    <a:lnTo>
                      <a:pt x="196" y="15"/>
                    </a:lnTo>
                    <a:close/>
                  </a:path>
                </a:pathLst>
              </a:custGeom>
              <a:solidFill>
                <a:srgbClr val="000000"/>
              </a:solidFill>
              <a:ln w="9525">
                <a:noFill/>
                <a:round/>
                <a:headEnd/>
                <a:tailEnd/>
              </a:ln>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50" name="Freeform 49"/>
              <p:cNvSpPr>
                <a:spLocks/>
              </p:cNvSpPr>
              <p:nvPr/>
            </p:nvSpPr>
            <p:spPr bwMode="auto">
              <a:xfrm>
                <a:off x="5651300" y="3059490"/>
                <a:ext cx="397932" cy="131414"/>
              </a:xfrm>
              <a:custGeom>
                <a:avLst/>
                <a:gdLst>
                  <a:gd name="T0" fmla="*/ 0 w 196"/>
                  <a:gd name="T1" fmla="*/ 2147483647 h 67"/>
                  <a:gd name="T2" fmla="*/ 2147483647 w 196"/>
                  <a:gd name="T3" fmla="*/ 0 h 67"/>
                  <a:gd name="T4" fmla="*/ 2147483647 w 196"/>
                  <a:gd name="T5" fmla="*/ 2147483647 h 67"/>
                  <a:gd name="T6" fmla="*/ 2147483647 w 196"/>
                  <a:gd name="T7" fmla="*/ 2147483647 h 67"/>
                  <a:gd name="T8" fmla="*/ 2147483647 w 196"/>
                  <a:gd name="T9" fmla="*/ 2147483647 h 67"/>
                  <a:gd name="T10" fmla="*/ 2147483647 w 196"/>
                  <a:gd name="T11" fmla="*/ 2147483647 h 67"/>
                  <a:gd name="T12" fmla="*/ 2147483647 w 196"/>
                  <a:gd name="T13" fmla="*/ 2147483647 h 67"/>
                  <a:gd name="T14" fmla="*/ 0 w 196"/>
                  <a:gd name="T15" fmla="*/ 2147483647 h 67"/>
                  <a:gd name="T16" fmla="*/ 0 w 19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0" y="15"/>
                    </a:moveTo>
                    <a:lnTo>
                      <a:pt x="43" y="0"/>
                    </a:lnTo>
                    <a:lnTo>
                      <a:pt x="147" y="42"/>
                    </a:lnTo>
                    <a:lnTo>
                      <a:pt x="196" y="30"/>
                    </a:lnTo>
                    <a:lnTo>
                      <a:pt x="171" y="67"/>
                    </a:lnTo>
                    <a:lnTo>
                      <a:pt x="45" y="67"/>
                    </a:lnTo>
                    <a:lnTo>
                      <a:pt x="98" y="54"/>
                    </a:lnTo>
                    <a:lnTo>
                      <a:pt x="0" y="15"/>
                    </a:lnTo>
                    <a:close/>
                  </a:path>
                </a:pathLst>
              </a:custGeom>
              <a:solidFill>
                <a:srgbClr val="000000"/>
              </a:solidFill>
              <a:ln w="9525">
                <a:noFill/>
                <a:round/>
                <a:headEnd/>
                <a:tailEnd/>
              </a:ln>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51" name="Freeform 50"/>
              <p:cNvSpPr>
                <a:spLocks/>
              </p:cNvSpPr>
              <p:nvPr/>
            </p:nvSpPr>
            <p:spPr bwMode="auto">
              <a:xfrm>
                <a:off x="6051211" y="3228993"/>
                <a:ext cx="397932" cy="129508"/>
              </a:xfrm>
              <a:custGeom>
                <a:avLst/>
                <a:gdLst>
                  <a:gd name="T0" fmla="*/ 2147483647 w 196"/>
                  <a:gd name="T1" fmla="*/ 2147483647 h 66"/>
                  <a:gd name="T2" fmla="*/ 2147483647 w 196"/>
                  <a:gd name="T3" fmla="*/ 2147483647 h 66"/>
                  <a:gd name="T4" fmla="*/ 2147483647 w 196"/>
                  <a:gd name="T5" fmla="*/ 2147483647 h 66"/>
                  <a:gd name="T6" fmla="*/ 0 w 196"/>
                  <a:gd name="T7" fmla="*/ 2147483647 h 66"/>
                  <a:gd name="T8" fmla="*/ 2147483647 w 196"/>
                  <a:gd name="T9" fmla="*/ 0 h 66"/>
                  <a:gd name="T10" fmla="*/ 2147483647 w 196"/>
                  <a:gd name="T11" fmla="*/ 0 h 66"/>
                  <a:gd name="T12" fmla="*/ 2147483647 w 196"/>
                  <a:gd name="T13" fmla="*/ 2147483647 h 66"/>
                  <a:gd name="T14" fmla="*/ 2147483647 w 196"/>
                  <a:gd name="T15" fmla="*/ 2147483647 h 66"/>
                  <a:gd name="T16" fmla="*/ 2147483647 w 196"/>
                  <a:gd name="T17" fmla="*/ 21474836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196" y="52"/>
                    </a:moveTo>
                    <a:lnTo>
                      <a:pt x="152" y="66"/>
                    </a:lnTo>
                    <a:lnTo>
                      <a:pt x="49" y="25"/>
                    </a:lnTo>
                    <a:lnTo>
                      <a:pt x="0" y="37"/>
                    </a:lnTo>
                    <a:lnTo>
                      <a:pt x="26" y="0"/>
                    </a:lnTo>
                    <a:lnTo>
                      <a:pt x="151" y="0"/>
                    </a:lnTo>
                    <a:lnTo>
                      <a:pt x="99" y="13"/>
                    </a:lnTo>
                    <a:lnTo>
                      <a:pt x="196" y="52"/>
                    </a:lnTo>
                    <a:close/>
                  </a:path>
                </a:pathLst>
              </a:custGeom>
              <a:solidFill>
                <a:srgbClr val="000000"/>
              </a:solidFill>
              <a:ln w="9525">
                <a:noFill/>
                <a:round/>
                <a:headEnd/>
                <a:tailEnd/>
              </a:ln>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52" name="Freeform 51"/>
              <p:cNvSpPr>
                <a:spLocks/>
              </p:cNvSpPr>
              <p:nvPr/>
            </p:nvSpPr>
            <p:spPr bwMode="auto">
              <a:xfrm>
                <a:off x="6071999" y="3070917"/>
                <a:ext cx="397932" cy="130461"/>
              </a:xfrm>
              <a:custGeom>
                <a:avLst/>
                <a:gdLst>
                  <a:gd name="T0" fmla="*/ 0 w 196"/>
                  <a:gd name="T1" fmla="*/ 2147483647 h 66"/>
                  <a:gd name="T2" fmla="*/ 2147483647 w 196"/>
                  <a:gd name="T3" fmla="*/ 2147483647 h 66"/>
                  <a:gd name="T4" fmla="*/ 2147483647 w 196"/>
                  <a:gd name="T5" fmla="*/ 2147483647 h 66"/>
                  <a:gd name="T6" fmla="*/ 2147483647 w 196"/>
                  <a:gd name="T7" fmla="*/ 2147483647 h 66"/>
                  <a:gd name="T8" fmla="*/ 2147483647 w 196"/>
                  <a:gd name="T9" fmla="*/ 0 h 66"/>
                  <a:gd name="T10" fmla="*/ 2147483647 w 196"/>
                  <a:gd name="T11" fmla="*/ 0 h 66"/>
                  <a:gd name="T12" fmla="*/ 2147483647 w 196"/>
                  <a:gd name="T13" fmla="*/ 2147483647 h 66"/>
                  <a:gd name="T14" fmla="*/ 0 w 196"/>
                  <a:gd name="T15" fmla="*/ 2147483647 h 66"/>
                  <a:gd name="T16" fmla="*/ 0 w 196"/>
                  <a:gd name="T17" fmla="*/ 21474836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6"/>
                  <a:gd name="T29" fmla="*/ 196 w 19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6">
                    <a:moveTo>
                      <a:pt x="0" y="52"/>
                    </a:moveTo>
                    <a:lnTo>
                      <a:pt x="44" y="66"/>
                    </a:lnTo>
                    <a:lnTo>
                      <a:pt x="148" y="25"/>
                    </a:lnTo>
                    <a:lnTo>
                      <a:pt x="196" y="37"/>
                    </a:lnTo>
                    <a:lnTo>
                      <a:pt x="171" y="0"/>
                    </a:lnTo>
                    <a:lnTo>
                      <a:pt x="46" y="0"/>
                    </a:lnTo>
                    <a:lnTo>
                      <a:pt x="98" y="12"/>
                    </a:lnTo>
                    <a:lnTo>
                      <a:pt x="0" y="52"/>
                    </a:lnTo>
                    <a:close/>
                  </a:path>
                </a:pathLst>
              </a:custGeom>
              <a:solidFill>
                <a:srgbClr val="FFFFFF"/>
              </a:solidFill>
              <a:ln w="9525">
                <a:noFill/>
                <a:round/>
                <a:headEnd/>
                <a:tailEnd/>
              </a:ln>
              <a:effectLst/>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53" name="Freeform 52"/>
              <p:cNvSpPr>
                <a:spLocks/>
              </p:cNvSpPr>
              <p:nvPr/>
            </p:nvSpPr>
            <p:spPr bwMode="auto">
              <a:xfrm>
                <a:off x="5634472" y="3227089"/>
                <a:ext cx="400901" cy="129508"/>
              </a:xfrm>
              <a:custGeom>
                <a:avLst/>
                <a:gdLst>
                  <a:gd name="T0" fmla="*/ 2147483647 w 197"/>
                  <a:gd name="T1" fmla="*/ 2147483647 h 66"/>
                  <a:gd name="T2" fmla="*/ 2147483647 w 197"/>
                  <a:gd name="T3" fmla="*/ 0 h 66"/>
                  <a:gd name="T4" fmla="*/ 2147483647 w 197"/>
                  <a:gd name="T5" fmla="*/ 2147483647 h 66"/>
                  <a:gd name="T6" fmla="*/ 0 w 197"/>
                  <a:gd name="T7" fmla="*/ 2147483647 h 66"/>
                  <a:gd name="T8" fmla="*/ 2147483647 w 197"/>
                  <a:gd name="T9" fmla="*/ 2147483647 h 66"/>
                  <a:gd name="T10" fmla="*/ 2147483647 w 197"/>
                  <a:gd name="T11" fmla="*/ 2147483647 h 66"/>
                  <a:gd name="T12" fmla="*/ 2147483647 w 197"/>
                  <a:gd name="T13" fmla="*/ 2147483647 h 66"/>
                  <a:gd name="T14" fmla="*/ 2147483647 w 197"/>
                  <a:gd name="T15" fmla="*/ 2147483647 h 66"/>
                  <a:gd name="T16" fmla="*/ 2147483647 w 197"/>
                  <a:gd name="T17" fmla="*/ 21474836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197" y="15"/>
                    </a:moveTo>
                    <a:lnTo>
                      <a:pt x="153" y="0"/>
                    </a:lnTo>
                    <a:lnTo>
                      <a:pt x="49" y="42"/>
                    </a:lnTo>
                    <a:lnTo>
                      <a:pt x="0" y="30"/>
                    </a:lnTo>
                    <a:lnTo>
                      <a:pt x="27" y="66"/>
                    </a:lnTo>
                    <a:lnTo>
                      <a:pt x="152" y="66"/>
                    </a:lnTo>
                    <a:lnTo>
                      <a:pt x="99" y="54"/>
                    </a:lnTo>
                    <a:lnTo>
                      <a:pt x="197" y="15"/>
                    </a:lnTo>
                    <a:close/>
                  </a:path>
                </a:pathLst>
              </a:custGeom>
              <a:solidFill>
                <a:srgbClr val="FFFFFF"/>
              </a:solidFill>
              <a:ln w="9525">
                <a:noFill/>
                <a:round/>
                <a:headEnd/>
                <a:tailEnd/>
              </a:ln>
              <a:effectLst/>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54" name="Freeform 53"/>
              <p:cNvSpPr>
                <a:spLocks/>
              </p:cNvSpPr>
              <p:nvPr/>
            </p:nvSpPr>
            <p:spPr bwMode="auto">
              <a:xfrm>
                <a:off x="5657239" y="3067107"/>
                <a:ext cx="399912" cy="130461"/>
              </a:xfrm>
              <a:custGeom>
                <a:avLst/>
                <a:gdLst>
                  <a:gd name="T0" fmla="*/ 0 w 197"/>
                  <a:gd name="T1" fmla="*/ 2147483647 h 66"/>
                  <a:gd name="T2" fmla="*/ 2147483647 w 197"/>
                  <a:gd name="T3" fmla="*/ 0 h 66"/>
                  <a:gd name="T4" fmla="*/ 2147483647 w 197"/>
                  <a:gd name="T5" fmla="*/ 2147483647 h 66"/>
                  <a:gd name="T6" fmla="*/ 2147483647 w 197"/>
                  <a:gd name="T7" fmla="*/ 2147483647 h 66"/>
                  <a:gd name="T8" fmla="*/ 2147483647 w 197"/>
                  <a:gd name="T9" fmla="*/ 2147483647 h 66"/>
                  <a:gd name="T10" fmla="*/ 2147483647 w 197"/>
                  <a:gd name="T11" fmla="*/ 2147483647 h 66"/>
                  <a:gd name="T12" fmla="*/ 2147483647 w 197"/>
                  <a:gd name="T13" fmla="*/ 2147483647 h 66"/>
                  <a:gd name="T14" fmla="*/ 0 w 197"/>
                  <a:gd name="T15" fmla="*/ 2147483647 h 66"/>
                  <a:gd name="T16" fmla="*/ 0 w 197"/>
                  <a:gd name="T17" fmla="*/ 21474836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66"/>
                  <a:gd name="T29" fmla="*/ 197 w 19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66">
                    <a:moveTo>
                      <a:pt x="0" y="14"/>
                    </a:moveTo>
                    <a:lnTo>
                      <a:pt x="44" y="0"/>
                    </a:lnTo>
                    <a:lnTo>
                      <a:pt x="148" y="42"/>
                    </a:lnTo>
                    <a:lnTo>
                      <a:pt x="197" y="30"/>
                    </a:lnTo>
                    <a:lnTo>
                      <a:pt x="171" y="66"/>
                    </a:lnTo>
                    <a:lnTo>
                      <a:pt x="46" y="66"/>
                    </a:lnTo>
                    <a:lnTo>
                      <a:pt x="99" y="54"/>
                    </a:lnTo>
                    <a:lnTo>
                      <a:pt x="0" y="14"/>
                    </a:lnTo>
                    <a:close/>
                  </a:path>
                </a:pathLst>
              </a:custGeom>
              <a:solidFill>
                <a:srgbClr val="FFFFFF"/>
              </a:solidFill>
              <a:ln w="9525">
                <a:noFill/>
                <a:round/>
                <a:headEnd/>
                <a:tailEnd/>
              </a:ln>
              <a:effectLst/>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55" name="Freeform 54"/>
              <p:cNvSpPr>
                <a:spLocks/>
              </p:cNvSpPr>
              <p:nvPr/>
            </p:nvSpPr>
            <p:spPr bwMode="auto">
              <a:xfrm>
                <a:off x="6059131" y="3234707"/>
                <a:ext cx="398922" cy="131414"/>
              </a:xfrm>
              <a:custGeom>
                <a:avLst/>
                <a:gdLst>
                  <a:gd name="T0" fmla="*/ 2147483647 w 196"/>
                  <a:gd name="T1" fmla="*/ 2147483647 h 67"/>
                  <a:gd name="T2" fmla="*/ 2147483647 w 196"/>
                  <a:gd name="T3" fmla="*/ 2147483647 h 67"/>
                  <a:gd name="T4" fmla="*/ 2147483647 w 196"/>
                  <a:gd name="T5" fmla="*/ 2147483647 h 67"/>
                  <a:gd name="T6" fmla="*/ 0 w 196"/>
                  <a:gd name="T7" fmla="*/ 2147483647 h 67"/>
                  <a:gd name="T8" fmla="*/ 2147483647 w 196"/>
                  <a:gd name="T9" fmla="*/ 0 h 67"/>
                  <a:gd name="T10" fmla="*/ 2147483647 w 196"/>
                  <a:gd name="T11" fmla="*/ 0 h 67"/>
                  <a:gd name="T12" fmla="*/ 2147483647 w 196"/>
                  <a:gd name="T13" fmla="*/ 2147483647 h 67"/>
                  <a:gd name="T14" fmla="*/ 2147483647 w 196"/>
                  <a:gd name="T15" fmla="*/ 2147483647 h 67"/>
                  <a:gd name="T16" fmla="*/ 2147483647 w 19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67"/>
                  <a:gd name="T29" fmla="*/ 196 w 19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67">
                    <a:moveTo>
                      <a:pt x="196" y="52"/>
                    </a:moveTo>
                    <a:lnTo>
                      <a:pt x="152" y="67"/>
                    </a:lnTo>
                    <a:lnTo>
                      <a:pt x="48" y="26"/>
                    </a:lnTo>
                    <a:lnTo>
                      <a:pt x="0" y="38"/>
                    </a:lnTo>
                    <a:lnTo>
                      <a:pt x="25" y="0"/>
                    </a:lnTo>
                    <a:lnTo>
                      <a:pt x="150" y="0"/>
                    </a:lnTo>
                    <a:lnTo>
                      <a:pt x="98" y="13"/>
                    </a:lnTo>
                    <a:lnTo>
                      <a:pt x="196" y="52"/>
                    </a:lnTo>
                    <a:close/>
                  </a:path>
                </a:pathLst>
              </a:custGeom>
              <a:solidFill>
                <a:srgbClr val="FFFFFF"/>
              </a:solidFill>
              <a:ln w="9525">
                <a:noFill/>
                <a:round/>
                <a:headEnd/>
                <a:tailEnd/>
              </a:ln>
              <a:effectLst/>
            </p:spPr>
            <p:txBody>
              <a:bodyPr wrap="none" lIns="0" tIns="0" rIns="0" bIns="0">
                <a:prstTxWarp prst="textNoShape">
                  <a:avLst/>
                </a:prstTxWarp>
              </a:bodyPr>
              <a:lstStyle/>
              <a:p>
                <a:pPr defTabSz="457113"/>
                <a:endParaRPr lang="en-US" sz="6700">
                  <a:solidFill>
                    <a:srgbClr val="000000"/>
                  </a:solidFill>
                  <a:latin typeface="CiscoSansTT Light"/>
                </a:endParaRPr>
              </a:p>
            </p:txBody>
          </p:sp>
          <p:sp>
            <p:nvSpPr>
              <p:cNvPr id="56" name="Freeform 55"/>
              <p:cNvSpPr>
                <a:spLocks/>
              </p:cNvSpPr>
              <p:nvPr/>
            </p:nvSpPr>
            <p:spPr bwMode="auto">
              <a:xfrm>
                <a:off x="5467402" y="3941092"/>
                <a:ext cx="1188000" cy="410492"/>
              </a:xfrm>
              <a:custGeom>
                <a:avLst/>
                <a:gdLst>
                  <a:gd name="T0" fmla="*/ 2147483647 w 655"/>
                  <a:gd name="T1" fmla="*/ 2147483647 h 224"/>
                  <a:gd name="T2" fmla="*/ 2147483647 w 655"/>
                  <a:gd name="T3" fmla="*/ 2147483647 h 224"/>
                  <a:gd name="T4" fmla="*/ 2147483647 w 655"/>
                  <a:gd name="T5" fmla="*/ 2147483647 h 224"/>
                  <a:gd name="T6" fmla="*/ 0 w 655"/>
                  <a:gd name="T7" fmla="*/ 2147483647 h 224"/>
                  <a:gd name="T8" fmla="*/ 2147483647 w 655"/>
                  <a:gd name="T9" fmla="*/ 0 h 224"/>
                  <a:gd name="T10" fmla="*/ 2147483647 w 655"/>
                  <a:gd name="T11" fmla="*/ 2147483647 h 224"/>
                  <a:gd name="T12" fmla="*/ 0 60000 65536"/>
                  <a:gd name="T13" fmla="*/ 0 60000 65536"/>
                  <a:gd name="T14" fmla="*/ 0 60000 65536"/>
                  <a:gd name="T15" fmla="*/ 0 60000 65536"/>
                  <a:gd name="T16" fmla="*/ 0 60000 65536"/>
                  <a:gd name="T17" fmla="*/ 0 60000 65536"/>
                  <a:gd name="T18" fmla="*/ 0 w 655"/>
                  <a:gd name="T19" fmla="*/ 0 h 224"/>
                  <a:gd name="T20" fmla="*/ 655 w 65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655" h="224">
                    <a:moveTo>
                      <a:pt x="655" y="112"/>
                    </a:moveTo>
                    <a:cubicBezTo>
                      <a:pt x="655" y="112"/>
                      <a:pt x="655" y="112"/>
                      <a:pt x="655" y="112"/>
                    </a:cubicBezTo>
                    <a:cubicBezTo>
                      <a:pt x="655" y="174"/>
                      <a:pt x="508" y="224"/>
                      <a:pt x="328" y="224"/>
                    </a:cubicBezTo>
                    <a:cubicBezTo>
                      <a:pt x="147" y="224"/>
                      <a:pt x="0" y="174"/>
                      <a:pt x="0" y="112"/>
                    </a:cubicBezTo>
                    <a:cubicBezTo>
                      <a:pt x="0" y="50"/>
                      <a:pt x="147" y="0"/>
                      <a:pt x="328" y="0"/>
                    </a:cubicBezTo>
                    <a:cubicBezTo>
                      <a:pt x="508" y="0"/>
                      <a:pt x="655" y="50"/>
                      <a:pt x="655" y="112"/>
                    </a:cubicBezTo>
                    <a:close/>
                  </a:path>
                </a:pathLst>
              </a:custGeom>
              <a:solidFill>
                <a:srgbClr val="236F9B"/>
              </a:solidFill>
              <a:ln w="3175" cmpd="sng">
                <a:noFill/>
                <a:round/>
                <a:headEnd/>
                <a:tailEnd/>
              </a:ln>
            </p:spPr>
            <p:txBody>
              <a:bodyPr wrap="none" lIns="0" tIns="0" rIns="0" bIns="0">
                <a:prstTxWarp prst="textNoShape">
                  <a:avLst/>
                </a:prstTxWarp>
              </a:bodyPr>
              <a:lstStyle/>
              <a:p>
                <a:pPr defTabSz="457113"/>
                <a:endParaRPr lang="en-US" sz="6700">
                  <a:solidFill>
                    <a:srgbClr val="000000"/>
                  </a:solidFill>
                  <a:latin typeface="CiscoSansTT Light"/>
                </a:endParaRPr>
              </a:p>
            </p:txBody>
          </p:sp>
          <p:grpSp>
            <p:nvGrpSpPr>
              <p:cNvPr id="57" name="Group 56"/>
              <p:cNvGrpSpPr/>
              <p:nvPr/>
            </p:nvGrpSpPr>
            <p:grpSpPr>
              <a:xfrm>
                <a:off x="5706881" y="3511954"/>
                <a:ext cx="685803" cy="624754"/>
                <a:chOff x="5641196" y="4438735"/>
                <a:chExt cx="685803" cy="624754"/>
              </a:xfrm>
              <a:solidFill>
                <a:srgbClr val="FFFFFF"/>
              </a:solidFill>
            </p:grpSpPr>
            <p:cxnSp>
              <p:nvCxnSpPr>
                <p:cNvPr id="58" name="Straight Connector 57"/>
                <p:cNvCxnSpPr/>
                <p:nvPr/>
              </p:nvCxnSpPr>
              <p:spPr>
                <a:xfrm flipH="1">
                  <a:off x="5742810" y="4438735"/>
                  <a:ext cx="124950" cy="624754"/>
                </a:xfrm>
                <a:prstGeom prst="line">
                  <a:avLst/>
                </a:prstGeom>
                <a:grpFill/>
                <a:ln w="9525" cap="rnd" cmpd="sng">
                  <a:solidFill>
                    <a:srgbClr val="FFFFFF"/>
                  </a:solidFill>
                  <a:roun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5935393" y="4438735"/>
                  <a:ext cx="124950" cy="624754"/>
                </a:xfrm>
                <a:prstGeom prst="line">
                  <a:avLst/>
                </a:prstGeom>
                <a:grpFill/>
                <a:ln w="9525" cap="rnd" cmpd="sng">
                  <a:solidFill>
                    <a:srgbClr val="FFFFFF"/>
                  </a:solidFill>
                  <a:roun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6127976" y="4438735"/>
                  <a:ext cx="124950" cy="624754"/>
                </a:xfrm>
                <a:prstGeom prst="line">
                  <a:avLst/>
                </a:prstGeom>
                <a:grpFill/>
                <a:ln w="9525" cap="rnd" cmpd="sng">
                  <a:solidFill>
                    <a:srgbClr val="FFFFFF"/>
                  </a:solidFill>
                  <a:roun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717170" y="4560352"/>
                  <a:ext cx="609829" cy="2015"/>
                </a:xfrm>
                <a:prstGeom prst="line">
                  <a:avLst/>
                </a:prstGeom>
                <a:grpFill/>
                <a:ln w="9525" cap="rnd" cmpd="sng">
                  <a:solidFill>
                    <a:srgbClr val="FFFFFF"/>
                  </a:solidFill>
                  <a:roun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678916" y="4755803"/>
                  <a:ext cx="609829" cy="2015"/>
                </a:xfrm>
                <a:prstGeom prst="line">
                  <a:avLst/>
                </a:prstGeom>
                <a:grpFill/>
                <a:ln w="9525" cap="rnd" cmpd="sng">
                  <a:solidFill>
                    <a:srgbClr val="FFFFFF"/>
                  </a:solidFill>
                  <a:roun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641196" y="4951254"/>
                  <a:ext cx="609829" cy="2015"/>
                </a:xfrm>
                <a:prstGeom prst="line">
                  <a:avLst/>
                </a:prstGeom>
                <a:grpFill/>
                <a:ln w="9525" cap="rnd" cmpd="sng">
                  <a:solidFill>
                    <a:srgbClr val="FFFFFF"/>
                  </a:solidFill>
                  <a:round/>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5787061" y="4524352"/>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65" name="Oval 64"/>
                <p:cNvSpPr/>
                <p:nvPr/>
              </p:nvSpPr>
              <p:spPr>
                <a:xfrm>
                  <a:off x="6174775" y="4524352"/>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66" name="Oval 65"/>
                <p:cNvSpPr/>
                <p:nvPr/>
              </p:nvSpPr>
              <p:spPr>
                <a:xfrm>
                  <a:off x="5980918" y="4524352"/>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67" name="Oval 66"/>
                <p:cNvSpPr/>
                <p:nvPr/>
              </p:nvSpPr>
              <p:spPr>
                <a:xfrm>
                  <a:off x="5750004" y="4719803"/>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68" name="Oval 67"/>
                <p:cNvSpPr/>
                <p:nvPr/>
              </p:nvSpPr>
              <p:spPr>
                <a:xfrm>
                  <a:off x="6137718" y="4719803"/>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69" name="Oval 68"/>
                <p:cNvSpPr/>
                <p:nvPr/>
              </p:nvSpPr>
              <p:spPr>
                <a:xfrm>
                  <a:off x="5943861" y="4719803"/>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70" name="Oval 69"/>
                <p:cNvSpPr/>
                <p:nvPr/>
              </p:nvSpPr>
              <p:spPr>
                <a:xfrm>
                  <a:off x="5708547" y="4917269"/>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71" name="Oval 70"/>
                <p:cNvSpPr/>
                <p:nvPr/>
              </p:nvSpPr>
              <p:spPr>
                <a:xfrm>
                  <a:off x="6096261" y="4917269"/>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sp>
              <p:nvSpPr>
                <p:cNvPr id="72" name="Oval 71"/>
                <p:cNvSpPr/>
                <p:nvPr/>
              </p:nvSpPr>
              <p:spPr>
                <a:xfrm>
                  <a:off x="5902404" y="4917269"/>
                  <a:ext cx="108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13"/>
                  <a:endParaRPr lang="en-US">
                    <a:solidFill>
                      <a:srgbClr val="FFFFFF"/>
                    </a:solidFill>
                    <a:latin typeface="CiscoSansTT Light"/>
                  </a:endParaRPr>
                </a:p>
              </p:txBody>
            </p:sp>
          </p:grpSp>
        </p:grpSp>
        <p:sp>
          <p:nvSpPr>
            <p:cNvPr id="73" name="Rectangle 72"/>
            <p:cNvSpPr/>
            <p:nvPr/>
          </p:nvSpPr>
          <p:spPr>
            <a:xfrm>
              <a:off x="1510501" y="3034987"/>
              <a:ext cx="971747" cy="327023"/>
            </a:xfrm>
            <a:prstGeom prst="rect">
              <a:avLst/>
            </a:prstGeom>
            <a:noFill/>
            <a:ln w="9525" cap="flat" cmpd="sng" algn="ctr">
              <a:noFill/>
              <a:prstDash val="solid"/>
            </a:ln>
            <a:effectLst>
              <a:outerShdw blurRad="76200" dist="50800" dir="5400000" algn="ctr" rotWithShape="0">
                <a:srgbClr val="000000">
                  <a:alpha val="27000"/>
                </a:srgbClr>
              </a:outerShdw>
            </a:effectLst>
          </p:spPr>
          <p:txBody>
            <a:bodyPr lIns="35984" tIns="0" rIns="35984" bIns="0" rtlCol="0" anchor="ctr">
              <a:normAutofit/>
            </a:bodyPr>
            <a:lstStyle/>
            <a:p>
              <a:pPr algn="ctr" defTabSz="685685">
                <a:defRPr/>
              </a:pPr>
              <a:r>
                <a:rPr lang="en-US" sz="900" kern="0" dirty="0">
                  <a:solidFill>
                    <a:srgbClr val="FFFFFF"/>
                  </a:solidFill>
                  <a:latin typeface="Arial"/>
                </a:rPr>
                <a:t>MPLS VPN Network</a:t>
              </a:r>
            </a:p>
          </p:txBody>
        </p:sp>
        <p:sp>
          <p:nvSpPr>
            <p:cNvPr id="74" name="Rectangle 73"/>
            <p:cNvSpPr/>
            <p:nvPr/>
          </p:nvSpPr>
          <p:spPr>
            <a:xfrm>
              <a:off x="2395932" y="3373969"/>
              <a:ext cx="620586" cy="515566"/>
            </a:xfrm>
            <a:prstGeom prst="rect">
              <a:avLst/>
            </a:prstGeom>
          </p:spPr>
          <p:txBody>
            <a:bodyPr wrap="none" lIns="91392" tIns="45697" rIns="91392" bIns="45697">
              <a:spAutoFit/>
            </a:bodyPr>
            <a:lstStyle/>
            <a:p>
              <a:pPr algn="ctr" defTabSz="457113"/>
              <a:r>
                <a:rPr lang="en-US" sz="800" dirty="0">
                  <a:solidFill>
                    <a:schemeClr val="bg1"/>
                  </a:solidFill>
                  <a:latin typeface="CiscoSansTT Light"/>
                </a:rPr>
                <a:t>VPN PE</a:t>
              </a:r>
            </a:p>
            <a:p>
              <a:pPr algn="ctr" defTabSz="457113"/>
              <a:r>
                <a:rPr lang="en-US" sz="800" dirty="0">
                  <a:solidFill>
                    <a:schemeClr val="bg1"/>
                  </a:solidFill>
                  <a:latin typeface="CiscoSansTT Light"/>
                </a:rPr>
                <a:t>&amp; VXLAN </a:t>
              </a:r>
              <a:br>
                <a:rPr lang="en-US" sz="800" dirty="0">
                  <a:solidFill>
                    <a:schemeClr val="bg1"/>
                  </a:solidFill>
                  <a:latin typeface="CiscoSansTT Light"/>
                </a:rPr>
              </a:br>
              <a:r>
                <a:rPr lang="en-US" sz="800" dirty="0">
                  <a:solidFill>
                    <a:schemeClr val="bg1"/>
                  </a:solidFill>
                  <a:latin typeface="CiscoSansTT Light"/>
                </a:rPr>
                <a:t>Gateway</a:t>
              </a:r>
              <a:endParaRPr lang="en-US" dirty="0">
                <a:solidFill>
                  <a:schemeClr val="bg1"/>
                </a:solidFill>
                <a:latin typeface="CiscoSansTT Light"/>
              </a:endParaRPr>
            </a:p>
          </p:txBody>
        </p:sp>
        <p:cxnSp>
          <p:nvCxnSpPr>
            <p:cNvPr id="28" name="Straight Arrow Connector 7"/>
            <p:cNvCxnSpPr>
              <a:stCxn id="47" idx="4"/>
            </p:cNvCxnSpPr>
            <p:nvPr/>
          </p:nvCxnSpPr>
          <p:spPr>
            <a:xfrm>
              <a:off x="2904151" y="3182784"/>
              <a:ext cx="613886" cy="459821"/>
            </a:xfrm>
            <a:prstGeom prst="bentConnector3">
              <a:avLst>
                <a:gd name="adj1" fmla="val 95837"/>
              </a:avLst>
            </a:prstGeom>
            <a:ln w="38100" cmpd="dbl">
              <a:solidFill>
                <a:srgbClr val="FFFF00"/>
              </a:solidFill>
              <a:headEnd type="triangle"/>
              <a:tailEnd type="triangl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439961" y="3860446"/>
              <a:ext cx="0"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336126" y="3866299"/>
              <a:ext cx="0" cy="388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529718" y="3860446"/>
              <a:ext cx="0" cy="32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675390" y="3860449"/>
              <a:ext cx="0" cy="388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Arrow Connector 7"/>
            <p:cNvCxnSpPr/>
            <p:nvPr/>
          </p:nvCxnSpPr>
          <p:spPr>
            <a:xfrm>
              <a:off x="2900263" y="3074136"/>
              <a:ext cx="3629456" cy="568468"/>
            </a:xfrm>
            <a:prstGeom prst="bentConnector3">
              <a:avLst>
                <a:gd name="adj1" fmla="val 99353"/>
              </a:avLst>
            </a:prstGeom>
            <a:ln w="38100" cmpd="dbl">
              <a:solidFill>
                <a:srgbClr val="FFFF00"/>
              </a:solidFill>
              <a:headEnd type="triangle"/>
              <a:tailEnd type="triangle" w="med" len="med"/>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591893" y="3138842"/>
              <a:ext cx="474912" cy="214832"/>
            </a:xfrm>
            <a:prstGeom prst="rect">
              <a:avLst/>
            </a:prstGeom>
            <a:noFill/>
          </p:spPr>
          <p:txBody>
            <a:bodyPr wrap="none" lIns="68571" tIns="34286" rIns="68571" bIns="34286" rtlCol="0">
              <a:spAutoFit/>
            </a:bodyPr>
            <a:lstStyle/>
            <a:p>
              <a:pPr defTabSz="457113"/>
              <a:r>
                <a:rPr lang="en-US" sz="800" dirty="0">
                  <a:solidFill>
                    <a:srgbClr val="FFFFFF"/>
                  </a:solidFill>
                  <a:latin typeface="CiscoSansTT Light"/>
                </a:rPr>
                <a:t>VXLAN</a:t>
              </a:r>
            </a:p>
          </p:txBody>
        </p:sp>
        <p:sp>
          <p:nvSpPr>
            <p:cNvPr id="90" name="TextBox 89"/>
            <p:cNvSpPr txBox="1"/>
            <p:nvPr/>
          </p:nvSpPr>
          <p:spPr>
            <a:xfrm>
              <a:off x="5754622" y="1997779"/>
              <a:ext cx="1047407" cy="399434"/>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defTabSz="457113"/>
              <a:r>
                <a:rPr lang="en-US" sz="1000" dirty="0">
                  <a:solidFill>
                    <a:srgbClr val="FFFFFF"/>
                  </a:solidFill>
                  <a:latin typeface="CiscoSansTT Light"/>
                </a:rPr>
                <a:t>VTS</a:t>
              </a:r>
            </a:p>
          </p:txBody>
        </p:sp>
        <p:sp>
          <p:nvSpPr>
            <p:cNvPr id="91" name="TextBox 90"/>
            <p:cNvSpPr txBox="1"/>
            <p:nvPr/>
          </p:nvSpPr>
          <p:spPr>
            <a:xfrm>
              <a:off x="4043772" y="1968281"/>
              <a:ext cx="1129198" cy="399434"/>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defTabSz="457113"/>
              <a:r>
                <a:rPr lang="en-US" sz="1000" dirty="0">
                  <a:solidFill>
                    <a:srgbClr val="FFFFFF"/>
                  </a:solidFill>
                  <a:latin typeface="CiscoSansTT Light"/>
                </a:rPr>
                <a:t>vCenter</a:t>
              </a:r>
            </a:p>
          </p:txBody>
        </p:sp>
        <p:sp>
          <p:nvSpPr>
            <p:cNvPr id="92" name="TextBox 91"/>
            <p:cNvSpPr txBox="1"/>
            <p:nvPr/>
          </p:nvSpPr>
          <p:spPr>
            <a:xfrm>
              <a:off x="4869887" y="2052014"/>
              <a:ext cx="315476" cy="207316"/>
            </a:xfrm>
            <a:prstGeom prst="rect">
              <a:avLst/>
            </a:prstGeom>
            <a:solidFill>
              <a:schemeClr val="accent1">
                <a:lumMod val="75000"/>
              </a:schemeClr>
            </a:solidFill>
            <a:ln>
              <a:solidFill>
                <a:srgbClr val="FFFFFF"/>
              </a:solidFill>
            </a:ln>
          </p:spPr>
          <p:txBody>
            <a:bodyPr wrap="square" lIns="0" tIns="0" rIns="0" bIns="0" rtlCol="0" anchor="ctr" anchorCtr="1">
              <a:normAutofit/>
            </a:bodyPr>
            <a:lstStyle/>
            <a:p>
              <a:pPr algn="ctr" defTabSz="457113"/>
              <a:r>
                <a:rPr lang="en-US" sz="600" dirty="0">
                  <a:solidFill>
                    <a:srgbClr val="FFFFFF"/>
                  </a:solidFill>
                  <a:latin typeface="CiscoSansTT Light"/>
                </a:rPr>
                <a:t>VTS </a:t>
              </a:r>
            </a:p>
            <a:p>
              <a:pPr algn="ctr" defTabSz="457113"/>
              <a:r>
                <a:rPr lang="en-US" sz="600" dirty="0">
                  <a:solidFill>
                    <a:srgbClr val="FFFFFF"/>
                  </a:solidFill>
                  <a:latin typeface="CiscoSansTT Light"/>
                </a:rPr>
                <a:t>Plug-in</a:t>
              </a:r>
            </a:p>
          </p:txBody>
        </p:sp>
        <p:cxnSp>
          <p:nvCxnSpPr>
            <p:cNvPr id="94" name="Straight Connector 93"/>
            <p:cNvCxnSpPr>
              <a:endCxn id="90" idx="1"/>
            </p:cNvCxnSpPr>
            <p:nvPr/>
          </p:nvCxnSpPr>
          <p:spPr>
            <a:xfrm>
              <a:off x="5199247" y="2193886"/>
              <a:ext cx="555375" cy="3610"/>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6" name="Elbow Connector 95"/>
            <p:cNvCxnSpPr>
              <a:stCxn id="89" idx="1"/>
              <a:endCxn id="47" idx="1"/>
            </p:cNvCxnSpPr>
            <p:nvPr/>
          </p:nvCxnSpPr>
          <p:spPr>
            <a:xfrm rot="10800000" flipV="1">
              <a:off x="2706964" y="1633202"/>
              <a:ext cx="427004" cy="1330494"/>
            </a:xfrm>
            <a:prstGeom prst="bentConnector2">
              <a:avLst/>
            </a:prstGeom>
            <a:ln w="9525" cmpd="sng">
              <a:solidFill>
                <a:schemeClr val="tx1"/>
              </a:solidFill>
              <a:prstDash val="dash"/>
              <a:headEnd type="none"/>
              <a:tailEnd type="arrow"/>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0" idx="2"/>
              <a:endCxn id="5" idx="0"/>
            </p:cNvCxnSpPr>
            <p:nvPr/>
          </p:nvCxnSpPr>
          <p:spPr>
            <a:xfrm flipH="1">
              <a:off x="5998600" y="2397213"/>
              <a:ext cx="279725" cy="1259725"/>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90" idx="2"/>
              <a:endCxn id="4" idx="0"/>
            </p:cNvCxnSpPr>
            <p:nvPr/>
          </p:nvCxnSpPr>
          <p:spPr>
            <a:xfrm flipH="1">
              <a:off x="3981724" y="2397214"/>
              <a:ext cx="2296601" cy="1245391"/>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90" idx="2"/>
              <a:endCxn id="47" idx="1"/>
            </p:cNvCxnSpPr>
            <p:nvPr/>
          </p:nvCxnSpPr>
          <p:spPr>
            <a:xfrm flipH="1">
              <a:off x="2706961" y="2397210"/>
              <a:ext cx="3571362" cy="566488"/>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271884" y="4006957"/>
              <a:ext cx="420610" cy="197644"/>
            </a:xfrm>
            <a:prstGeom prst="rect">
              <a:avLst/>
            </a:prstGeom>
            <a:noFill/>
            <a:effectLst/>
          </p:spPr>
          <p:txBody>
            <a:bodyPr wrap="none" lIns="68571" tIns="34286" rIns="68571" bIns="34286" rtlCol="0">
              <a:spAutoFit/>
            </a:bodyPr>
            <a:lstStyle/>
            <a:p>
              <a:pPr defTabSz="457113"/>
              <a:r>
                <a:rPr lang="en-US" sz="700" dirty="0">
                  <a:latin typeface="CiscoSansTT Light"/>
                </a:rPr>
                <a:t>VLANs</a:t>
              </a:r>
            </a:p>
          </p:txBody>
        </p:sp>
        <p:sp>
          <p:nvSpPr>
            <p:cNvPr id="111" name="TextBox 110"/>
            <p:cNvSpPr txBox="1"/>
            <p:nvPr/>
          </p:nvSpPr>
          <p:spPr>
            <a:xfrm>
              <a:off x="3372528" y="4006957"/>
              <a:ext cx="420610" cy="197644"/>
            </a:xfrm>
            <a:prstGeom prst="rect">
              <a:avLst/>
            </a:prstGeom>
            <a:noFill/>
            <a:effectLst/>
          </p:spPr>
          <p:txBody>
            <a:bodyPr wrap="none" lIns="68571" tIns="34286" rIns="68571" bIns="34286" rtlCol="0">
              <a:spAutoFit/>
            </a:bodyPr>
            <a:lstStyle/>
            <a:p>
              <a:pPr defTabSz="457113"/>
              <a:r>
                <a:rPr lang="en-US" sz="700" dirty="0">
                  <a:latin typeface="CiscoSansTT Light"/>
                </a:rPr>
                <a:t>VLANs</a:t>
              </a:r>
            </a:p>
          </p:txBody>
        </p:sp>
        <p:sp>
          <p:nvSpPr>
            <p:cNvPr id="112" name="TextBox 111"/>
            <p:cNvSpPr txBox="1"/>
            <p:nvPr/>
          </p:nvSpPr>
          <p:spPr>
            <a:xfrm>
              <a:off x="6467950" y="4004234"/>
              <a:ext cx="420610" cy="197644"/>
            </a:xfrm>
            <a:prstGeom prst="rect">
              <a:avLst/>
            </a:prstGeom>
            <a:noFill/>
            <a:effectLst/>
          </p:spPr>
          <p:txBody>
            <a:bodyPr wrap="none" lIns="68571" tIns="34286" rIns="68571" bIns="34286" rtlCol="0">
              <a:spAutoFit/>
            </a:bodyPr>
            <a:lstStyle/>
            <a:p>
              <a:pPr defTabSz="457113"/>
              <a:r>
                <a:rPr lang="en-US" sz="700" dirty="0">
                  <a:latin typeface="CiscoSansTT Light"/>
                </a:rPr>
                <a:t>VLANs</a:t>
              </a:r>
            </a:p>
          </p:txBody>
        </p:sp>
        <p:sp>
          <p:nvSpPr>
            <p:cNvPr id="113" name="TextBox 112"/>
            <p:cNvSpPr txBox="1"/>
            <p:nvPr/>
          </p:nvSpPr>
          <p:spPr>
            <a:xfrm>
              <a:off x="5616637" y="4017964"/>
              <a:ext cx="420610" cy="197644"/>
            </a:xfrm>
            <a:prstGeom prst="rect">
              <a:avLst/>
            </a:prstGeom>
            <a:noFill/>
            <a:effectLst/>
          </p:spPr>
          <p:txBody>
            <a:bodyPr wrap="none" lIns="68571" tIns="34286" rIns="68571" bIns="34286" rtlCol="0">
              <a:spAutoFit/>
            </a:bodyPr>
            <a:lstStyle/>
            <a:p>
              <a:pPr defTabSz="457113"/>
              <a:r>
                <a:rPr lang="en-US" sz="700" dirty="0">
                  <a:latin typeface="CiscoSansTT Light"/>
                </a:rPr>
                <a:t>VLANs</a:t>
              </a:r>
            </a:p>
          </p:txBody>
        </p:sp>
        <p:sp>
          <p:nvSpPr>
            <p:cNvPr id="114" name="Rectangle 113"/>
            <p:cNvSpPr/>
            <p:nvPr/>
          </p:nvSpPr>
          <p:spPr>
            <a:xfrm>
              <a:off x="2949608" y="716377"/>
              <a:ext cx="1043192" cy="3130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rtlCol="0" anchor="ctr"/>
            <a:lstStyle/>
            <a:p>
              <a:pPr algn="ctr" defTabSz="457113"/>
              <a:r>
                <a:rPr lang="en-US" sz="1100" dirty="0">
                  <a:solidFill>
                    <a:srgbClr val="FFFFFF"/>
                  </a:solidFill>
                  <a:latin typeface="CiscoSansTT Light"/>
                </a:rPr>
                <a:t>Admin Tools</a:t>
              </a:r>
            </a:p>
          </p:txBody>
        </p:sp>
        <p:sp>
          <p:nvSpPr>
            <p:cNvPr id="115" name="Rectangle 114"/>
            <p:cNvSpPr/>
            <p:nvPr/>
          </p:nvSpPr>
          <p:spPr>
            <a:xfrm>
              <a:off x="4444196" y="683573"/>
              <a:ext cx="1043192" cy="3130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rtlCol="0" anchor="ctr"/>
            <a:lstStyle/>
            <a:p>
              <a:pPr algn="ctr" defTabSz="457113"/>
              <a:r>
                <a:rPr lang="en-US" sz="1100" dirty="0">
                  <a:solidFill>
                    <a:srgbClr val="FFFFFF"/>
                  </a:solidFill>
                  <a:latin typeface="CiscoSansTT Light"/>
                </a:rPr>
                <a:t>Customer Portal</a:t>
              </a:r>
            </a:p>
          </p:txBody>
        </p:sp>
        <p:sp>
          <p:nvSpPr>
            <p:cNvPr id="116" name="Rectangle 115"/>
            <p:cNvSpPr/>
            <p:nvPr/>
          </p:nvSpPr>
          <p:spPr>
            <a:xfrm>
              <a:off x="6053389" y="716377"/>
              <a:ext cx="1043192" cy="3130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28" tIns="45714" rIns="91428" bIns="45714" rtlCol="0" anchor="ctr"/>
            <a:lstStyle/>
            <a:p>
              <a:pPr algn="ctr" defTabSz="457113"/>
              <a:r>
                <a:rPr lang="en-US" sz="1100" dirty="0">
                  <a:solidFill>
                    <a:srgbClr val="FFFFFF"/>
                  </a:solidFill>
                  <a:latin typeface="CiscoSansTT Light"/>
                </a:rPr>
                <a:t>OSS/BSS</a:t>
              </a:r>
            </a:p>
          </p:txBody>
        </p:sp>
        <p:sp>
          <p:nvSpPr>
            <p:cNvPr id="118" name="TextBox 117"/>
            <p:cNvSpPr txBox="1"/>
            <p:nvPr/>
          </p:nvSpPr>
          <p:spPr>
            <a:xfrm>
              <a:off x="4465185" y="1034363"/>
              <a:ext cx="943266" cy="240608"/>
            </a:xfrm>
            <a:prstGeom prst="rect">
              <a:avLst/>
            </a:prstGeom>
            <a:noFill/>
          </p:spPr>
          <p:txBody>
            <a:bodyPr wrap="square" lIns="91428" tIns="45714" rIns="91428" bIns="45714" rtlCol="0">
              <a:spAutoFit/>
            </a:bodyPr>
            <a:lstStyle/>
            <a:p>
              <a:pPr algn="ctr" defTabSz="457113"/>
              <a:r>
                <a:rPr lang="en-US" sz="800" dirty="0">
                  <a:solidFill>
                    <a:srgbClr val="FFFFFF"/>
                  </a:solidFill>
                  <a:latin typeface="CiscoSansTT Light"/>
                </a:rPr>
                <a:t>REST API</a:t>
              </a:r>
            </a:p>
          </p:txBody>
        </p:sp>
        <p:sp>
          <p:nvSpPr>
            <p:cNvPr id="121" name="TextBox 120"/>
            <p:cNvSpPr txBox="1"/>
            <p:nvPr/>
          </p:nvSpPr>
          <p:spPr>
            <a:xfrm>
              <a:off x="5478716" y="2550352"/>
              <a:ext cx="602400" cy="197644"/>
            </a:xfrm>
            <a:prstGeom prst="rect">
              <a:avLst/>
            </a:prstGeom>
            <a:noFill/>
          </p:spPr>
          <p:txBody>
            <a:bodyPr wrap="none" lIns="68571" tIns="34286" rIns="68571" bIns="34286" rtlCol="0">
              <a:spAutoFit/>
            </a:bodyPr>
            <a:lstStyle/>
            <a:p>
              <a:pPr defTabSz="457113"/>
              <a:r>
                <a:rPr lang="en-US" sz="700" dirty="0">
                  <a:solidFill>
                    <a:srgbClr val="FFFFFF"/>
                  </a:solidFill>
                  <a:latin typeface="CiscoSansTT Light"/>
                </a:rPr>
                <a:t>BGP-EVPN</a:t>
              </a:r>
            </a:p>
          </p:txBody>
        </p:sp>
        <p:cxnSp>
          <p:nvCxnSpPr>
            <p:cNvPr id="131" name="Straight Connector 130"/>
            <p:cNvCxnSpPr/>
            <p:nvPr/>
          </p:nvCxnSpPr>
          <p:spPr>
            <a:xfrm>
              <a:off x="4111270" y="4437852"/>
              <a:ext cx="0" cy="15115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4571770" y="4437852"/>
              <a:ext cx="0" cy="15115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5437216" y="4432234"/>
              <a:ext cx="0" cy="15115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5897716" y="4432234"/>
              <a:ext cx="0" cy="151153"/>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142295" y="1280099"/>
              <a:ext cx="2041484" cy="249207"/>
            </a:xfrm>
            <a:prstGeom prst="rect">
              <a:avLst/>
            </a:prstGeom>
            <a:noFill/>
          </p:spPr>
          <p:txBody>
            <a:bodyPr wrap="none" lIns="68571" tIns="34286" rIns="68571" bIns="34286" rtlCol="0">
              <a:spAutoFit/>
            </a:bodyPr>
            <a:lstStyle/>
            <a:p>
              <a:pPr defTabSz="457113"/>
              <a:r>
                <a:rPr lang="en-US" sz="1000" dirty="0">
                  <a:latin typeface="CiscoSansTT Light"/>
                </a:rPr>
                <a:t>Orchestration &amp; Controllers Layer</a:t>
              </a:r>
            </a:p>
          </p:txBody>
        </p:sp>
        <p:cxnSp>
          <p:nvCxnSpPr>
            <p:cNvPr id="106" name="Straight Connector 105"/>
            <p:cNvCxnSpPr/>
            <p:nvPr/>
          </p:nvCxnSpPr>
          <p:spPr>
            <a:xfrm>
              <a:off x="4979567" y="1981582"/>
              <a:ext cx="0" cy="2593693"/>
            </a:xfrm>
            <a:prstGeom prst="line">
              <a:avLst/>
            </a:prstGeom>
            <a:ln w="12700" cmpd="sng">
              <a:solidFill>
                <a:srgbClr val="008000"/>
              </a:solidFill>
              <a:prstDash val="dash"/>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a:endCxn id="15" idx="1"/>
            </p:cNvCxnSpPr>
            <p:nvPr/>
          </p:nvCxnSpPr>
          <p:spPr>
            <a:xfrm>
              <a:off x="4979568" y="4568410"/>
              <a:ext cx="210329" cy="100013"/>
            </a:xfrm>
            <a:prstGeom prst="line">
              <a:avLst/>
            </a:prstGeom>
            <a:ln w="12700" cmpd="sng">
              <a:solidFill>
                <a:srgbClr val="008000"/>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H="1">
              <a:off x="4801184" y="4589002"/>
              <a:ext cx="177245" cy="79418"/>
            </a:xfrm>
            <a:prstGeom prst="line">
              <a:avLst/>
            </a:prstGeom>
            <a:ln w="12700" cmpd="sng">
              <a:solidFill>
                <a:srgbClr val="008000"/>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3643222" y="3868254"/>
              <a:ext cx="1335209" cy="484667"/>
            </a:xfrm>
            <a:prstGeom prst="line">
              <a:avLst/>
            </a:prstGeom>
            <a:ln w="12700" cmpd="sng">
              <a:solidFill>
                <a:srgbClr val="008000"/>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4979569" y="3868255"/>
              <a:ext cx="1395098" cy="386927"/>
            </a:xfrm>
            <a:prstGeom prst="line">
              <a:avLst/>
            </a:prstGeom>
            <a:ln w="12700" cmpd="sng">
              <a:solidFill>
                <a:srgbClr val="008000"/>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142295" y="2442632"/>
              <a:ext cx="2010789" cy="249207"/>
            </a:xfrm>
            <a:prstGeom prst="rect">
              <a:avLst/>
            </a:prstGeom>
            <a:noFill/>
          </p:spPr>
          <p:txBody>
            <a:bodyPr wrap="none" lIns="68571" tIns="34286" rIns="68571" bIns="34286" rtlCol="0">
              <a:spAutoFit/>
            </a:bodyPr>
            <a:lstStyle/>
            <a:p>
              <a:pPr defTabSz="457113"/>
              <a:r>
                <a:rPr lang="en-US" altLang="ja-JP" sz="1000" dirty="0">
                  <a:latin typeface="CiscoSansTT Light"/>
                </a:rPr>
                <a:t>Virtual Overlay Networking Layer</a:t>
              </a:r>
              <a:endParaRPr lang="en-US" sz="1000" dirty="0">
                <a:latin typeface="CiscoSansTT Light"/>
              </a:endParaRPr>
            </a:p>
          </p:txBody>
        </p:sp>
        <p:sp>
          <p:nvSpPr>
            <p:cNvPr id="127" name="TextBox 126"/>
            <p:cNvSpPr txBox="1"/>
            <p:nvPr/>
          </p:nvSpPr>
          <p:spPr>
            <a:xfrm>
              <a:off x="142294" y="4294536"/>
              <a:ext cx="2388196" cy="249207"/>
            </a:xfrm>
            <a:prstGeom prst="rect">
              <a:avLst/>
            </a:prstGeom>
            <a:noFill/>
          </p:spPr>
          <p:txBody>
            <a:bodyPr wrap="none" lIns="68571" tIns="34286" rIns="68571" bIns="34286" rtlCol="0">
              <a:spAutoFit/>
            </a:bodyPr>
            <a:lstStyle/>
            <a:p>
              <a:pPr defTabSz="457113"/>
              <a:r>
                <a:rPr lang="en-US" altLang="ja-JP" sz="1000" dirty="0">
                  <a:latin typeface="CiscoSansTT Light"/>
                </a:rPr>
                <a:t>Virtual Infrastructure, VNF &amp; PNF Layer</a:t>
              </a:r>
              <a:endParaRPr lang="en-US" sz="1000" dirty="0">
                <a:latin typeface="CiscoSansTT Light"/>
              </a:endParaRPr>
            </a:p>
          </p:txBody>
        </p:sp>
        <p:cxnSp>
          <p:nvCxnSpPr>
            <p:cNvPr id="85" name="Straight Connector 84"/>
            <p:cNvCxnSpPr/>
            <p:nvPr/>
          </p:nvCxnSpPr>
          <p:spPr>
            <a:xfrm>
              <a:off x="142298" y="1563746"/>
              <a:ext cx="264836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42298" y="2700277"/>
              <a:ext cx="264836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42294" y="4572194"/>
              <a:ext cx="287415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0" name="Elbow Connector 129"/>
            <p:cNvCxnSpPr>
              <a:stCxn id="116" idx="2"/>
              <a:endCxn id="88" idx="0"/>
            </p:cNvCxnSpPr>
            <p:nvPr/>
          </p:nvCxnSpPr>
          <p:spPr bwMode="auto">
            <a:xfrm rot="5400000">
              <a:off x="5655404" y="350418"/>
              <a:ext cx="240591" cy="1598573"/>
            </a:xfrm>
            <a:prstGeom prst="bentConnector3">
              <a:avLst>
                <a:gd name="adj1" fmla="val 50000"/>
              </a:avLst>
            </a:prstGeom>
            <a:solidFill>
              <a:srgbClr val="0183B7"/>
            </a:solidFill>
            <a:ln w="9525" cap="flat" cmpd="sng" algn="ctr">
              <a:solidFill>
                <a:schemeClr val="accent1"/>
              </a:solidFill>
              <a:prstDash val="solid"/>
              <a:round/>
              <a:headEnd type="none" w="med" len="med"/>
              <a:tailEnd type="triangle"/>
            </a:ln>
            <a:effectLst/>
          </p:spPr>
        </p:cxnSp>
        <p:cxnSp>
          <p:nvCxnSpPr>
            <p:cNvPr id="135" name="Elbow Connector 134"/>
            <p:cNvCxnSpPr>
              <a:stCxn id="114" idx="2"/>
              <a:endCxn id="88" idx="0"/>
            </p:cNvCxnSpPr>
            <p:nvPr/>
          </p:nvCxnSpPr>
          <p:spPr bwMode="auto">
            <a:xfrm rot="16200000" flipH="1">
              <a:off x="4103513" y="397100"/>
              <a:ext cx="240591" cy="1505208"/>
            </a:xfrm>
            <a:prstGeom prst="bentConnector3">
              <a:avLst>
                <a:gd name="adj1" fmla="val 50000"/>
              </a:avLst>
            </a:prstGeom>
            <a:solidFill>
              <a:srgbClr val="0183B7"/>
            </a:solidFill>
            <a:ln w="9525" cap="flat" cmpd="sng" algn="ctr">
              <a:solidFill>
                <a:schemeClr val="accent1"/>
              </a:solidFill>
              <a:prstDash val="solid"/>
              <a:round/>
              <a:headEnd type="none" w="med" len="med"/>
              <a:tailEnd type="triangle"/>
            </a:ln>
            <a:effectLst/>
          </p:spPr>
        </p:cxnSp>
        <p:sp>
          <p:nvSpPr>
            <p:cNvPr id="89" name="TextBox 88"/>
            <p:cNvSpPr txBox="1"/>
            <p:nvPr/>
          </p:nvSpPr>
          <p:spPr>
            <a:xfrm>
              <a:off x="3133970" y="1433488"/>
              <a:ext cx="3668062" cy="399434"/>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defTabSz="457113"/>
              <a:r>
                <a:rPr lang="en-US" sz="1000" dirty="0" smtClean="0">
                  <a:solidFill>
                    <a:srgbClr val="FFFFFF"/>
                  </a:solidFill>
                  <a:latin typeface="CiscoSansTT Light"/>
                </a:rPr>
                <a:t>NSO</a:t>
              </a:r>
              <a:endParaRPr lang="en-US" sz="1000" dirty="0">
                <a:solidFill>
                  <a:srgbClr val="FFFFFF"/>
                </a:solidFill>
                <a:latin typeface="CiscoSansTT Light"/>
              </a:endParaRPr>
            </a:p>
          </p:txBody>
        </p:sp>
      </p:grpSp>
      <p:sp>
        <p:nvSpPr>
          <p:cNvPr id="137" name="TextBox 136"/>
          <p:cNvSpPr txBox="1"/>
          <p:nvPr/>
        </p:nvSpPr>
        <p:spPr>
          <a:xfrm>
            <a:off x="3455730" y="2330083"/>
            <a:ext cx="657299" cy="349196"/>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a:r>
              <a:rPr lang="en-US" sz="1000" smtClean="0">
                <a:solidFill>
                  <a:schemeClr val="bg1"/>
                </a:solidFill>
              </a:rPr>
              <a:t>ESC</a:t>
            </a:r>
            <a:endParaRPr lang="en-US" sz="1000" dirty="0">
              <a:solidFill>
                <a:schemeClr val="bg1"/>
              </a:solidFill>
            </a:endParaRPr>
          </a:p>
        </p:txBody>
      </p:sp>
      <p:cxnSp>
        <p:nvCxnSpPr>
          <p:cNvPr id="86" name="Straight Connector 85"/>
          <p:cNvCxnSpPr>
            <a:stCxn id="137" idx="3"/>
            <a:endCxn id="91" idx="1"/>
          </p:cNvCxnSpPr>
          <p:nvPr/>
        </p:nvCxnSpPr>
        <p:spPr bwMode="auto">
          <a:xfrm flipV="1">
            <a:off x="4113029" y="2500251"/>
            <a:ext cx="265380" cy="4430"/>
          </a:xfrm>
          <a:prstGeom prst="line">
            <a:avLst/>
          </a:prstGeom>
          <a:solidFill>
            <a:srgbClr val="0183B7"/>
          </a:solidFill>
          <a:ln w="19050" cap="flat" cmpd="sng" algn="ctr">
            <a:solidFill>
              <a:schemeClr val="accent1"/>
            </a:solidFill>
            <a:prstDash val="solid"/>
            <a:round/>
            <a:headEnd type="none" w="med" len="med"/>
            <a:tailEnd type="triangle" w="med" len="med"/>
          </a:ln>
          <a:effectLst/>
        </p:spPr>
      </p:cxnSp>
      <p:cxnSp>
        <p:nvCxnSpPr>
          <p:cNvPr id="138" name="Elbow Connector 137"/>
          <p:cNvCxnSpPr/>
          <p:nvPr/>
        </p:nvCxnSpPr>
        <p:spPr bwMode="auto">
          <a:xfrm rot="5400000">
            <a:off x="5896985" y="1433326"/>
            <a:ext cx="215416" cy="1598573"/>
          </a:xfrm>
          <a:prstGeom prst="bentConnector3">
            <a:avLst>
              <a:gd name="adj1" fmla="val 50000"/>
            </a:avLst>
          </a:prstGeom>
          <a:solidFill>
            <a:srgbClr val="0183B7"/>
          </a:solidFill>
          <a:ln w="9525" cap="flat" cmpd="sng" algn="ctr">
            <a:solidFill>
              <a:schemeClr val="accent1"/>
            </a:solidFill>
            <a:prstDash val="solid"/>
            <a:round/>
            <a:headEnd type="none" w="med" len="med"/>
            <a:tailEnd type="triangle"/>
          </a:ln>
          <a:effectLst/>
        </p:spPr>
      </p:cxnSp>
      <p:cxnSp>
        <p:nvCxnSpPr>
          <p:cNvPr id="139" name="Elbow Connector 138"/>
          <p:cNvCxnSpPr/>
          <p:nvPr/>
        </p:nvCxnSpPr>
        <p:spPr bwMode="auto">
          <a:xfrm rot="16200000" flipH="1">
            <a:off x="4345094" y="1480008"/>
            <a:ext cx="215416" cy="1505208"/>
          </a:xfrm>
          <a:prstGeom prst="bentConnector3">
            <a:avLst>
              <a:gd name="adj1" fmla="val 50000"/>
            </a:avLst>
          </a:prstGeom>
          <a:solidFill>
            <a:srgbClr val="0183B7"/>
          </a:solidFill>
          <a:ln w="9525" cap="flat" cmpd="sng" algn="ctr">
            <a:solidFill>
              <a:schemeClr val="accent1"/>
            </a:solidFill>
            <a:prstDash val="solid"/>
            <a:round/>
            <a:headEnd type="none" w="med" len="med"/>
            <a:tailEnd type="triangle"/>
          </a:ln>
          <a:effectLst/>
        </p:spPr>
      </p:cxnSp>
      <p:cxnSp>
        <p:nvCxnSpPr>
          <p:cNvPr id="100" name="Straight Arrow Connector 99"/>
          <p:cNvCxnSpPr/>
          <p:nvPr/>
        </p:nvCxnSpPr>
        <p:spPr bwMode="auto">
          <a:xfrm>
            <a:off x="6617705" y="2251725"/>
            <a:ext cx="0" cy="96118"/>
          </a:xfrm>
          <a:prstGeom prst="straightConnector1">
            <a:avLst/>
          </a:prstGeom>
          <a:solidFill>
            <a:srgbClr val="0183B7"/>
          </a:solidFill>
          <a:ln w="9525" cap="flat" cmpd="sng" algn="ctr">
            <a:solidFill>
              <a:schemeClr val="accent1"/>
            </a:solidFill>
            <a:prstDash val="solid"/>
            <a:round/>
            <a:headEnd type="none" w="med" len="med"/>
            <a:tailEnd type="triangle"/>
          </a:ln>
          <a:effectLst/>
        </p:spPr>
      </p:cxnSp>
      <p:cxnSp>
        <p:nvCxnSpPr>
          <p:cNvPr id="141" name="Straight Arrow Connector 140"/>
          <p:cNvCxnSpPr/>
          <p:nvPr/>
        </p:nvCxnSpPr>
        <p:spPr bwMode="auto">
          <a:xfrm>
            <a:off x="3784379" y="2261498"/>
            <a:ext cx="0" cy="96118"/>
          </a:xfrm>
          <a:prstGeom prst="straightConnector1">
            <a:avLst/>
          </a:prstGeom>
          <a:solidFill>
            <a:srgbClr val="0183B7"/>
          </a:solidFill>
          <a:ln w="9525"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647073323"/>
      </p:ext>
    </p:extLst>
  </p:cSld>
  <p:clrMapOvr>
    <a:masterClrMapping/>
  </p:clrMapOvr>
  <mc:AlternateContent xmlns:mc="http://schemas.openxmlformats.org/markup-compatibility/2006">
    <mc:Choice xmlns:p14="http://schemas.microsoft.com/office/powerpoint/2010/main" Requires="p14">
      <p:transition spd="slow" p14:dur="1500">
        <p:wipe dir="r"/>
      </p:transition>
    </mc:Choice>
    <mc:Fallback>
      <p:transition xmlns:p14="http://schemas.microsoft.com/office/powerpoint/2010/main" spd="slow">
        <p:wipe dir="r"/>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VTS Demo</a:t>
            </a:r>
            <a:endParaRPr lang="en-US" dirty="0"/>
          </a:p>
        </p:txBody>
      </p:sp>
    </p:spTree>
    <p:extLst>
      <p:ext uri="{BB962C8B-B14F-4D97-AF65-F5344CB8AC3E}">
        <p14:creationId xmlns:p14="http://schemas.microsoft.com/office/powerpoint/2010/main" val="19817678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9715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94" name="Rectangle 93"/>
          <p:cNvSpPr/>
          <p:nvPr/>
        </p:nvSpPr>
        <p:spPr>
          <a:xfrm>
            <a:off x="319132" y="1034412"/>
            <a:ext cx="3225111" cy="942308"/>
          </a:xfrm>
          <a:prstGeom prst="rect">
            <a:avLst/>
          </a:prstGeom>
          <a:solidFill>
            <a:schemeClr val="tx2"/>
          </a:solidFill>
          <a:ln>
            <a:gradFill flip="none" rotWithShape="1">
              <a:gsLst>
                <a:gs pos="0">
                  <a:schemeClr val="accent1">
                    <a:shade val="95000"/>
                    <a:satMod val="105000"/>
                  </a:schemeClr>
                </a:gs>
                <a:gs pos="100000">
                  <a:srgbClr val="FFFFFF"/>
                </a:gs>
              </a:gsLst>
              <a:lin ang="0" scaled="1"/>
              <a:tileRect/>
            </a:gradFill>
          </a:ln>
          <a:effectLst>
            <a:outerShdw blurRad="50800" dist="38100" dir="2700000" algn="tl" rotWithShape="0">
              <a:scrgbClr r="0" g="0" b="0">
                <a:alpha val="43000"/>
              </a:sc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sz="1600" dirty="0">
                <a:solidFill>
                  <a:schemeClr val="bg1"/>
                </a:solidFill>
              </a:rPr>
              <a:t>NFV Ecosystem</a:t>
            </a:r>
          </a:p>
        </p:txBody>
      </p:sp>
      <p:sp>
        <p:nvSpPr>
          <p:cNvPr id="95" name="Rectangle 94"/>
          <p:cNvSpPr/>
          <p:nvPr/>
        </p:nvSpPr>
        <p:spPr>
          <a:xfrm>
            <a:off x="3106908" y="1034412"/>
            <a:ext cx="5761684" cy="355936"/>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Full stack NFV solution</a:t>
            </a:r>
          </a:p>
        </p:txBody>
      </p:sp>
      <p:sp>
        <p:nvSpPr>
          <p:cNvPr id="96" name="L-Shape 95"/>
          <p:cNvSpPr/>
          <p:nvPr/>
        </p:nvSpPr>
        <p:spPr>
          <a:xfrm rot="18845764" flipH="1">
            <a:off x="3395457" y="1106027"/>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97" name="Rectangle 96"/>
          <p:cNvSpPr/>
          <p:nvPr/>
        </p:nvSpPr>
        <p:spPr>
          <a:xfrm>
            <a:off x="3106912" y="1378591"/>
            <a:ext cx="5608305" cy="299875"/>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Integration with NSO and VNF life-cycle manager ESC</a:t>
            </a:r>
          </a:p>
        </p:txBody>
      </p:sp>
      <p:sp>
        <p:nvSpPr>
          <p:cNvPr id="98" name="Rectangle 97"/>
          <p:cNvSpPr/>
          <p:nvPr/>
        </p:nvSpPr>
        <p:spPr>
          <a:xfrm>
            <a:off x="3106908" y="1676846"/>
            <a:ext cx="4574018" cy="299875"/>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Dynamic service chaining capabilities</a:t>
            </a:r>
          </a:p>
        </p:txBody>
      </p:sp>
      <p:sp>
        <p:nvSpPr>
          <p:cNvPr id="99" name="L-Shape 98"/>
          <p:cNvSpPr/>
          <p:nvPr/>
        </p:nvSpPr>
        <p:spPr>
          <a:xfrm rot="18845764" flipH="1">
            <a:off x="3414165" y="1447790"/>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100" name="L-Shape 99"/>
          <p:cNvSpPr/>
          <p:nvPr/>
        </p:nvSpPr>
        <p:spPr>
          <a:xfrm rot="18845764" flipH="1">
            <a:off x="3421733" y="1767275"/>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23" name="Rectangle 22"/>
          <p:cNvSpPr/>
          <p:nvPr/>
        </p:nvSpPr>
        <p:spPr>
          <a:xfrm>
            <a:off x="311561" y="2173380"/>
            <a:ext cx="3232678" cy="597011"/>
          </a:xfrm>
          <a:prstGeom prst="rect">
            <a:avLst/>
          </a:prstGeom>
          <a:solidFill>
            <a:schemeClr val="tx2"/>
          </a:solidFill>
          <a:ln>
            <a:gradFill flip="none" rotWithShape="1">
              <a:gsLst>
                <a:gs pos="0">
                  <a:schemeClr val="accent1">
                    <a:shade val="95000"/>
                    <a:satMod val="105000"/>
                  </a:schemeClr>
                </a:gs>
                <a:gs pos="100000">
                  <a:srgbClr val="FFFFFF"/>
                </a:gs>
              </a:gsLst>
              <a:lin ang="0" scaled="1"/>
              <a:tileRect/>
            </a:gradFill>
          </a:ln>
          <a:effectLst>
            <a:outerShdw blurRad="50800" dist="38100" dir="2700000" algn="tl" rotWithShape="0">
              <a:scrgbClr r="0" g="0" b="0">
                <a:alpha val="43000"/>
              </a:sc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sz="1600" dirty="0">
                <a:solidFill>
                  <a:srgbClr val="FFFFFF"/>
                </a:solidFill>
              </a:rPr>
              <a:t>Virtual Topology System</a:t>
            </a:r>
          </a:p>
          <a:p>
            <a:pPr algn="ctr"/>
            <a:r>
              <a:rPr lang="en-US" sz="1600" dirty="0">
                <a:solidFill>
                  <a:srgbClr val="FFFFFF"/>
                </a:solidFill>
              </a:rPr>
              <a:t>(Policy Plane &amp; Control Plane)</a:t>
            </a:r>
          </a:p>
        </p:txBody>
      </p:sp>
      <p:sp>
        <p:nvSpPr>
          <p:cNvPr id="25" name="Rectangle 24"/>
          <p:cNvSpPr/>
          <p:nvPr/>
        </p:nvSpPr>
        <p:spPr>
          <a:xfrm>
            <a:off x="3099340" y="2173382"/>
            <a:ext cx="5769252" cy="299875"/>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Transactional policy models; </a:t>
            </a:r>
            <a:r>
              <a:rPr lang="en-US" sz="1200" kern="0" dirty="0" smtClean="0">
                <a:solidFill>
                  <a:srgbClr val="000000">
                    <a:lumMod val="75000"/>
                    <a:lumOff val="25000"/>
                  </a:srgbClr>
                </a:solidFill>
                <a:latin typeface="Arial"/>
                <a:ea typeface="Apple LiGothic Medium"/>
                <a:cs typeface="Arial"/>
              </a:rPr>
              <a:t>flag </a:t>
            </a:r>
            <a:r>
              <a:rPr lang="en-US" sz="1200" kern="0" dirty="0">
                <a:solidFill>
                  <a:srgbClr val="000000">
                    <a:lumMod val="75000"/>
                    <a:lumOff val="25000"/>
                  </a:srgbClr>
                </a:solidFill>
                <a:latin typeface="Arial"/>
                <a:ea typeface="Apple LiGothic Medium"/>
                <a:cs typeface="Arial"/>
              </a:rPr>
              <a:t>transaction errors &amp; rollback</a:t>
            </a:r>
          </a:p>
        </p:txBody>
      </p:sp>
      <p:sp>
        <p:nvSpPr>
          <p:cNvPr id="26" name="L-Shape 25"/>
          <p:cNvSpPr/>
          <p:nvPr/>
        </p:nvSpPr>
        <p:spPr>
          <a:xfrm rot="18845764" flipH="1">
            <a:off x="3387891" y="2244993"/>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27" name="Rectangle 26"/>
          <p:cNvSpPr/>
          <p:nvPr/>
        </p:nvSpPr>
        <p:spPr>
          <a:xfrm>
            <a:off x="3099341" y="2470517"/>
            <a:ext cx="5133491" cy="299875"/>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Architecture to </a:t>
            </a:r>
            <a:r>
              <a:rPr lang="en-US" sz="1200" kern="0" dirty="0" smtClean="0">
                <a:solidFill>
                  <a:srgbClr val="000000">
                    <a:lumMod val="75000"/>
                    <a:lumOff val="25000"/>
                  </a:srgbClr>
                </a:solidFill>
                <a:latin typeface="Arial"/>
                <a:ea typeface="Apple LiGothic Medium"/>
                <a:cs typeface="Arial"/>
              </a:rPr>
              <a:t>integrate </a:t>
            </a:r>
            <a:r>
              <a:rPr lang="en-US" sz="1200" kern="0" dirty="0">
                <a:solidFill>
                  <a:srgbClr val="000000">
                    <a:lumMod val="75000"/>
                    <a:lumOff val="25000"/>
                  </a:srgbClr>
                </a:solidFill>
                <a:latin typeface="Arial"/>
                <a:ea typeface="Apple LiGothic Medium"/>
                <a:cs typeface="Arial"/>
              </a:rPr>
              <a:t>third party network elements</a:t>
            </a:r>
          </a:p>
        </p:txBody>
      </p:sp>
      <p:sp>
        <p:nvSpPr>
          <p:cNvPr id="28" name="L-Shape 27"/>
          <p:cNvSpPr/>
          <p:nvPr/>
        </p:nvSpPr>
        <p:spPr>
          <a:xfrm rot="18845764" flipH="1">
            <a:off x="3406598" y="2551476"/>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29" name="Rectangle 28"/>
          <p:cNvSpPr/>
          <p:nvPr/>
        </p:nvSpPr>
        <p:spPr>
          <a:xfrm>
            <a:off x="319129" y="3005019"/>
            <a:ext cx="3244058" cy="895889"/>
          </a:xfrm>
          <a:prstGeom prst="rect">
            <a:avLst/>
          </a:prstGeom>
          <a:solidFill>
            <a:schemeClr val="tx2"/>
          </a:solidFill>
          <a:ln>
            <a:gradFill flip="none" rotWithShape="1">
              <a:gsLst>
                <a:gs pos="0">
                  <a:schemeClr val="accent1">
                    <a:shade val="95000"/>
                    <a:satMod val="105000"/>
                  </a:schemeClr>
                </a:gs>
                <a:gs pos="100000">
                  <a:srgbClr val="FFFFFF"/>
                </a:gs>
              </a:gsLst>
              <a:lin ang="0" scaled="1"/>
              <a:tileRect/>
            </a:gradFill>
          </a:ln>
          <a:effectLst>
            <a:outerShdw blurRad="50800" dist="38100" dir="2700000" algn="tl" rotWithShape="0">
              <a:scrgbClr r="0" g="0" b="0">
                <a:alpha val="43000"/>
              </a:sc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sz="1600" dirty="0">
                <a:solidFill>
                  <a:srgbClr val="FFFFFF"/>
                </a:solidFill>
              </a:rPr>
              <a:t>Virtual Topology Forwarder</a:t>
            </a:r>
          </a:p>
        </p:txBody>
      </p:sp>
      <p:sp>
        <p:nvSpPr>
          <p:cNvPr id="30" name="Rectangle 29"/>
          <p:cNvSpPr/>
          <p:nvPr/>
        </p:nvSpPr>
        <p:spPr>
          <a:xfrm>
            <a:off x="3106909" y="3005018"/>
            <a:ext cx="4574018" cy="299875"/>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User space without any kernel modifications</a:t>
            </a:r>
          </a:p>
        </p:txBody>
      </p:sp>
      <p:sp>
        <p:nvSpPr>
          <p:cNvPr id="31" name="L-Shape 30"/>
          <p:cNvSpPr/>
          <p:nvPr/>
        </p:nvSpPr>
        <p:spPr>
          <a:xfrm rot="18845764" flipH="1">
            <a:off x="3395459" y="3076631"/>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32" name="Rectangle 31"/>
          <p:cNvSpPr/>
          <p:nvPr/>
        </p:nvSpPr>
        <p:spPr>
          <a:xfrm>
            <a:off x="3106909" y="3298884"/>
            <a:ext cx="5696130" cy="302146"/>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Multi-tenanted, L2/L3 capable including VXLAN &amp; MPLS</a:t>
            </a:r>
          </a:p>
        </p:txBody>
      </p:sp>
      <p:sp>
        <p:nvSpPr>
          <p:cNvPr id="33" name="Rectangle 32"/>
          <p:cNvSpPr/>
          <p:nvPr/>
        </p:nvSpPr>
        <p:spPr>
          <a:xfrm>
            <a:off x="3106909" y="3601033"/>
            <a:ext cx="4574018" cy="299875"/>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5400000" algn="t" rotWithShape="0">
              <a:prstClr val="black">
                <a:alpha val="17000"/>
              </a:prst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Line rate packet forwarder</a:t>
            </a:r>
          </a:p>
        </p:txBody>
      </p:sp>
      <p:sp>
        <p:nvSpPr>
          <p:cNvPr id="34" name="L-Shape 33"/>
          <p:cNvSpPr/>
          <p:nvPr/>
        </p:nvSpPr>
        <p:spPr>
          <a:xfrm rot="18845764" flipH="1">
            <a:off x="3414166" y="3394874"/>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35" name="L-Shape 34"/>
          <p:cNvSpPr/>
          <p:nvPr/>
        </p:nvSpPr>
        <p:spPr>
          <a:xfrm rot="18845764" flipH="1">
            <a:off x="3421733" y="3690839"/>
            <a:ext cx="123368"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36" name="Rectangle 35"/>
          <p:cNvSpPr/>
          <p:nvPr/>
        </p:nvSpPr>
        <p:spPr>
          <a:xfrm>
            <a:off x="311566" y="4122068"/>
            <a:ext cx="3345815" cy="551921"/>
          </a:xfrm>
          <a:prstGeom prst="rect">
            <a:avLst/>
          </a:prstGeom>
          <a:solidFill>
            <a:schemeClr val="tx2"/>
          </a:solidFill>
          <a:ln>
            <a:gradFill flip="none" rotWithShape="1">
              <a:gsLst>
                <a:gs pos="0">
                  <a:schemeClr val="accent1">
                    <a:shade val="95000"/>
                    <a:satMod val="105000"/>
                  </a:schemeClr>
                </a:gs>
                <a:gs pos="100000">
                  <a:srgbClr val="FFFFFF"/>
                </a:gs>
              </a:gsLst>
              <a:lin ang="0" scaled="1"/>
              <a:tileRect/>
            </a:gradFill>
          </a:ln>
          <a:effectLst>
            <a:outerShdw blurRad="50800" dist="38100" dir="2700000" algn="tl" rotWithShape="0">
              <a:scrgbClr r="0" g="0" b="0">
                <a:alpha val="43000"/>
              </a:scrgbClr>
            </a:outerShdw>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sz="1600" dirty="0">
                <a:solidFill>
                  <a:srgbClr val="FFFFFF"/>
                </a:solidFill>
              </a:rPr>
              <a:t>Network Endpoint </a:t>
            </a:r>
          </a:p>
          <a:p>
            <a:pPr algn="ctr"/>
            <a:r>
              <a:rPr lang="en-US" sz="1600" dirty="0">
                <a:solidFill>
                  <a:srgbClr val="FFFFFF"/>
                </a:solidFill>
              </a:rPr>
              <a:t>Ecosystems</a:t>
            </a:r>
          </a:p>
        </p:txBody>
      </p:sp>
      <p:sp>
        <p:nvSpPr>
          <p:cNvPr id="37" name="Rectangle 36"/>
          <p:cNvSpPr/>
          <p:nvPr/>
        </p:nvSpPr>
        <p:spPr>
          <a:xfrm>
            <a:off x="3106913" y="4122067"/>
            <a:ext cx="5696131" cy="274274"/>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2700000" algn="tl" rotWithShape="0">
              <a:scrgbClr r="0" g="0" b="0">
                <a:alpha val="43000"/>
              </a:scrgb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smtClean="0">
                <a:solidFill>
                  <a:srgbClr val="000000">
                    <a:lumMod val="75000"/>
                    <a:lumOff val="25000"/>
                  </a:srgbClr>
                </a:solidFill>
                <a:latin typeface="Arial"/>
                <a:ea typeface="Apple LiGothic Medium"/>
                <a:cs typeface="Arial"/>
              </a:rPr>
              <a:t>SW </a:t>
            </a:r>
            <a:r>
              <a:rPr lang="en-US" sz="1200" kern="0" dirty="0">
                <a:solidFill>
                  <a:srgbClr val="000000">
                    <a:lumMod val="75000"/>
                    <a:lumOff val="25000"/>
                  </a:srgbClr>
                </a:solidFill>
                <a:latin typeface="Arial"/>
                <a:ea typeface="Apple LiGothic Medium"/>
                <a:cs typeface="Arial"/>
              </a:rPr>
              <a:t>and HW overlays in bare-metal and virtualized environment</a:t>
            </a:r>
          </a:p>
        </p:txBody>
      </p:sp>
      <p:sp>
        <p:nvSpPr>
          <p:cNvPr id="38" name="Rectangle 37"/>
          <p:cNvSpPr/>
          <p:nvPr/>
        </p:nvSpPr>
        <p:spPr>
          <a:xfrm>
            <a:off x="3106909" y="4399717"/>
            <a:ext cx="5696130" cy="274274"/>
          </a:xfrm>
          <a:prstGeom prst="rect">
            <a:avLst/>
          </a:prstGeom>
          <a:gradFill>
            <a:gsLst>
              <a:gs pos="7500">
                <a:srgbClr val="EBEBF5"/>
              </a:gs>
              <a:gs pos="100000">
                <a:srgbClr val="FFFFFF">
                  <a:alpha val="0"/>
                </a:srgbClr>
              </a:gs>
              <a:gs pos="0">
                <a:srgbClr val="00A3DE">
                  <a:tint val="23500"/>
                  <a:satMod val="160000"/>
                  <a:alpha val="0"/>
                </a:srgbClr>
              </a:gs>
            </a:gsLst>
            <a:lin ang="21594000" scaled="0"/>
          </a:gradFill>
          <a:ln w="25400" cap="flat" cmpd="sng" algn="ctr">
            <a:noFill/>
            <a:prstDash val="solid"/>
          </a:ln>
          <a:effectLst>
            <a:outerShdw blurRad="50800" dist="38100" dir="2700000" algn="tl" rotWithShape="0">
              <a:scrgbClr r="0" g="0" b="0">
                <a:alpha val="43000"/>
              </a:scrgbClr>
            </a:outerShdw>
          </a:effectLst>
        </p:spPr>
        <p:txBody>
          <a:bodyPr lIns="1097234" tIns="45718" rIns="91436" bIns="45718" rtlCol="0" anchor="ctr"/>
          <a:lstStyle/>
          <a:p>
            <a:pPr defTabSz="457086" fontAlgn="auto">
              <a:spcBef>
                <a:spcPts val="450"/>
              </a:spcBef>
              <a:spcAft>
                <a:spcPts val="0"/>
              </a:spcAft>
              <a:buClr>
                <a:srgbClr val="70D1D6"/>
              </a:buClr>
              <a:defRPr/>
            </a:pPr>
            <a:r>
              <a:rPr lang="en-US" sz="1200" kern="0" dirty="0">
                <a:solidFill>
                  <a:srgbClr val="000000">
                    <a:lumMod val="75000"/>
                    <a:lumOff val="25000"/>
                  </a:srgbClr>
                </a:solidFill>
                <a:latin typeface="Arial"/>
                <a:ea typeface="Apple LiGothic Medium"/>
                <a:cs typeface="Arial"/>
              </a:rPr>
              <a:t>N2k-N9k, ASR 9K, and Virtual forwarder support</a:t>
            </a:r>
          </a:p>
        </p:txBody>
      </p:sp>
      <p:sp>
        <p:nvSpPr>
          <p:cNvPr id="39" name="L-Shape 38"/>
          <p:cNvSpPr/>
          <p:nvPr/>
        </p:nvSpPr>
        <p:spPr>
          <a:xfrm rot="18845764" flipH="1">
            <a:off x="3415770" y="4191012"/>
            <a:ext cx="112836"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a:outerShdw blurRad="50800" dist="38100" dir="2700000" algn="tl" rotWithShape="0">
              <a:scrgbClr r="0" g="0" b="0">
                <a:alpha val="4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40" name="L-Shape 39"/>
          <p:cNvSpPr/>
          <p:nvPr/>
        </p:nvSpPr>
        <p:spPr>
          <a:xfrm rot="18845764" flipH="1">
            <a:off x="3423337" y="4463457"/>
            <a:ext cx="112836" cy="123016"/>
          </a:xfrm>
          <a:prstGeom prst="corner">
            <a:avLst>
              <a:gd name="adj1" fmla="val 35922"/>
              <a:gd name="adj2" fmla="val 34783"/>
            </a:avLst>
          </a:prstGeom>
          <a:gradFill>
            <a:gsLst>
              <a:gs pos="0">
                <a:schemeClr val="accent5"/>
              </a:gs>
              <a:gs pos="100000">
                <a:schemeClr val="accent5">
                  <a:lumMod val="75000"/>
                </a:schemeClr>
              </a:gs>
            </a:gsLst>
            <a:lin ang="18600000" scaled="0"/>
          </a:gradFill>
          <a:ln>
            <a:noFill/>
          </a:ln>
          <a:effectLst>
            <a:outerShdw blurRad="50800" dist="38100" dir="2700000" algn="tl" rotWithShape="0">
              <a:scrgbClr r="0" g="0" b="0">
                <a:alpha val="4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dirty="0" smtClean="0">
              <a:solidFill>
                <a:prstClr val="white"/>
              </a:solidFill>
            </a:endParaRPr>
          </a:p>
          <a:p>
            <a:pPr algn="ctr" fontAlgn="auto">
              <a:spcBef>
                <a:spcPts val="0"/>
              </a:spcBef>
              <a:spcAft>
                <a:spcPts val="0"/>
              </a:spcAft>
            </a:pPr>
            <a:endParaRPr lang="en-US" dirty="0" smtClean="0">
              <a:solidFill>
                <a:prstClr val="white"/>
              </a:solidFill>
            </a:endParaRPr>
          </a:p>
        </p:txBody>
      </p:sp>
      <p:sp>
        <p:nvSpPr>
          <p:cNvPr id="41" name="Title 1"/>
          <p:cNvSpPr txBox="1">
            <a:spLocks/>
          </p:cNvSpPr>
          <p:nvPr/>
        </p:nvSpPr>
        <p:spPr bwMode="white">
          <a:xfrm>
            <a:off x="437766" y="341317"/>
            <a:ext cx="8345488" cy="731837"/>
          </a:xfrm>
          <a:prstGeom prst="rect">
            <a:avLst/>
          </a:prstGeom>
        </p:spPr>
        <p:txBody>
          <a:bodyPr lIns="91436" tIns="45718" rIns="91436" bIns="45718"/>
          <a:lstStyle>
            <a:lvl1pPr algn="l" defTabSz="684213" rtl="0" eaLnBrk="1" fontAlgn="base" hangingPunct="1">
              <a:lnSpc>
                <a:spcPct val="80000"/>
              </a:lnSpc>
              <a:spcBef>
                <a:spcPct val="0"/>
              </a:spcBef>
              <a:spcAft>
                <a:spcPct val="0"/>
              </a:spcAft>
              <a:defRPr lang="en-US" sz="28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smtClean="0"/>
              <a:t>Cisco Differentiation</a:t>
            </a:r>
            <a:endParaRPr lang="en-US" sz="1600" dirty="0">
              <a:solidFill>
                <a:schemeClr val="bg1">
                  <a:lumMod val="50000"/>
                </a:schemeClr>
              </a:solidFill>
            </a:endParaRPr>
          </a:p>
        </p:txBody>
      </p:sp>
    </p:spTree>
    <p:extLst>
      <p:ext uri="{BB962C8B-B14F-4D97-AF65-F5344CB8AC3E}">
        <p14:creationId xmlns:p14="http://schemas.microsoft.com/office/powerpoint/2010/main" val="919498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0645" y="1042947"/>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71" name="Oval 70"/>
          <p:cNvSpPr/>
          <p:nvPr/>
        </p:nvSpPr>
        <p:spPr>
          <a:xfrm>
            <a:off x="7839929" y="1062578"/>
            <a:ext cx="718298" cy="711294"/>
          </a:xfrm>
          <a:prstGeom prst="ellipse">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3"/>
              </a:solidFill>
            </a:endParaRPr>
          </a:p>
        </p:txBody>
      </p:sp>
      <p:sp>
        <p:nvSpPr>
          <p:cNvPr id="70" name="Oval 69"/>
          <p:cNvSpPr/>
          <p:nvPr/>
        </p:nvSpPr>
        <p:spPr>
          <a:xfrm>
            <a:off x="6630441" y="1056139"/>
            <a:ext cx="718298" cy="711294"/>
          </a:xfrm>
          <a:prstGeom prst="ellipse">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3"/>
              </a:solidFill>
            </a:endParaRPr>
          </a:p>
        </p:txBody>
      </p:sp>
      <p:sp>
        <p:nvSpPr>
          <p:cNvPr id="69" name="Oval 68"/>
          <p:cNvSpPr/>
          <p:nvPr/>
        </p:nvSpPr>
        <p:spPr>
          <a:xfrm>
            <a:off x="554196" y="1068062"/>
            <a:ext cx="718298" cy="711294"/>
          </a:xfrm>
          <a:prstGeom prst="ellipse">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3"/>
              </a:solidFill>
            </a:endParaRPr>
          </a:p>
        </p:txBody>
      </p:sp>
      <p:sp>
        <p:nvSpPr>
          <p:cNvPr id="67" name="Oval 66"/>
          <p:cNvSpPr/>
          <p:nvPr/>
        </p:nvSpPr>
        <p:spPr>
          <a:xfrm>
            <a:off x="1669143" y="1050523"/>
            <a:ext cx="718298" cy="711294"/>
          </a:xfrm>
          <a:prstGeom prst="ellipse">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3"/>
              </a:solidFill>
            </a:endParaRPr>
          </a:p>
        </p:txBody>
      </p:sp>
      <p:sp>
        <p:nvSpPr>
          <p:cNvPr id="61" name="Oval 60"/>
          <p:cNvSpPr/>
          <p:nvPr/>
        </p:nvSpPr>
        <p:spPr>
          <a:xfrm>
            <a:off x="2990749" y="1073150"/>
            <a:ext cx="718298" cy="711294"/>
          </a:xfrm>
          <a:prstGeom prst="ellipse">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3"/>
              </a:solidFill>
            </a:endParaRPr>
          </a:p>
        </p:txBody>
      </p:sp>
      <p:sp>
        <p:nvSpPr>
          <p:cNvPr id="60" name="Oval 59"/>
          <p:cNvSpPr/>
          <p:nvPr/>
        </p:nvSpPr>
        <p:spPr>
          <a:xfrm>
            <a:off x="4176774" y="1048563"/>
            <a:ext cx="718298" cy="711294"/>
          </a:xfrm>
          <a:prstGeom prst="ellipse">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3"/>
              </a:solidFill>
            </a:endParaRPr>
          </a:p>
        </p:txBody>
      </p:sp>
      <p:sp>
        <p:nvSpPr>
          <p:cNvPr id="58" name="Oval 57"/>
          <p:cNvSpPr/>
          <p:nvPr/>
        </p:nvSpPr>
        <p:spPr>
          <a:xfrm>
            <a:off x="5404896" y="1068062"/>
            <a:ext cx="718298" cy="711294"/>
          </a:xfrm>
          <a:prstGeom prst="ellipse">
            <a:avLst/>
          </a:prstGeom>
          <a:solidFill>
            <a:schemeClr val="bg1"/>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3"/>
              </a:solidFill>
            </a:endParaRPr>
          </a:p>
        </p:txBody>
      </p:sp>
      <p:sp>
        <p:nvSpPr>
          <p:cNvPr id="21" name="Freeform 16"/>
          <p:cNvSpPr>
            <a:spLocks noEditPoints="1"/>
          </p:cNvSpPr>
          <p:nvPr/>
        </p:nvSpPr>
        <p:spPr bwMode="auto">
          <a:xfrm>
            <a:off x="5543865" y="1247442"/>
            <a:ext cx="410881" cy="411575"/>
          </a:xfrm>
          <a:custGeom>
            <a:avLst/>
            <a:gdLst>
              <a:gd name="T0" fmla="*/ 871 w 875"/>
              <a:gd name="T1" fmla="*/ 125 h 1019"/>
              <a:gd name="T2" fmla="*/ 856 w 875"/>
              <a:gd name="T3" fmla="*/ 114 h 1019"/>
              <a:gd name="T4" fmla="*/ 441 w 875"/>
              <a:gd name="T5" fmla="*/ 0 h 1019"/>
              <a:gd name="T6" fmla="*/ 435 w 875"/>
              <a:gd name="T7" fmla="*/ 0 h 1019"/>
              <a:gd name="T8" fmla="*/ 20 w 875"/>
              <a:gd name="T9" fmla="*/ 114 h 1019"/>
              <a:gd name="T10" fmla="*/ 6 w 875"/>
              <a:gd name="T11" fmla="*/ 125 h 1019"/>
              <a:gd name="T12" fmla="*/ 435 w 875"/>
              <a:gd name="T13" fmla="*/ 1019 h 1019"/>
              <a:gd name="T14" fmla="*/ 441 w 875"/>
              <a:gd name="T15" fmla="*/ 1019 h 1019"/>
              <a:gd name="T16" fmla="*/ 871 w 875"/>
              <a:gd name="T17" fmla="*/ 125 h 1019"/>
              <a:gd name="T18" fmla="*/ 478 w 875"/>
              <a:gd name="T19" fmla="*/ 660 h 1019"/>
              <a:gd name="T20" fmla="*/ 478 w 875"/>
              <a:gd name="T21" fmla="*/ 720 h 1019"/>
              <a:gd name="T22" fmla="*/ 398 w 875"/>
              <a:gd name="T23" fmla="*/ 720 h 1019"/>
              <a:gd name="T24" fmla="*/ 398 w 875"/>
              <a:gd name="T25" fmla="*/ 658 h 1019"/>
              <a:gd name="T26" fmla="*/ 292 w 875"/>
              <a:gd name="T27" fmla="*/ 548 h 1019"/>
              <a:gd name="T28" fmla="*/ 389 w 875"/>
              <a:gd name="T29" fmla="*/ 548 h 1019"/>
              <a:gd name="T30" fmla="*/ 441 w 875"/>
              <a:gd name="T31" fmla="*/ 593 h 1019"/>
              <a:gd name="T32" fmla="*/ 485 w 875"/>
              <a:gd name="T33" fmla="*/ 564 h 1019"/>
              <a:gd name="T34" fmla="*/ 418 w 875"/>
              <a:gd name="T35" fmla="*/ 520 h 1019"/>
              <a:gd name="T36" fmla="*/ 304 w 875"/>
              <a:gd name="T37" fmla="*/ 410 h 1019"/>
              <a:gd name="T38" fmla="*/ 398 w 875"/>
              <a:gd name="T39" fmla="*/ 311 h 1019"/>
              <a:gd name="T40" fmla="*/ 398 w 875"/>
              <a:gd name="T41" fmla="*/ 253 h 1019"/>
              <a:gd name="T42" fmla="*/ 478 w 875"/>
              <a:gd name="T43" fmla="*/ 253 h 1019"/>
              <a:gd name="T44" fmla="*/ 478 w 875"/>
              <a:gd name="T45" fmla="*/ 311 h 1019"/>
              <a:gd name="T46" fmla="*/ 578 w 875"/>
              <a:gd name="T47" fmla="*/ 412 h 1019"/>
              <a:gd name="T48" fmla="*/ 484 w 875"/>
              <a:gd name="T49" fmla="*/ 412 h 1019"/>
              <a:gd name="T50" fmla="*/ 439 w 875"/>
              <a:gd name="T51" fmla="*/ 375 h 1019"/>
              <a:gd name="T52" fmla="*/ 405 w 875"/>
              <a:gd name="T53" fmla="*/ 401 h 1019"/>
              <a:gd name="T54" fmla="*/ 459 w 875"/>
              <a:gd name="T55" fmla="*/ 439 h 1019"/>
              <a:gd name="T56" fmla="*/ 585 w 875"/>
              <a:gd name="T57" fmla="*/ 553 h 1019"/>
              <a:gd name="T58" fmla="*/ 478 w 875"/>
              <a:gd name="T59" fmla="*/ 66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5" h="1019">
                <a:moveTo>
                  <a:pt x="871" y="125"/>
                </a:moveTo>
                <a:cubicBezTo>
                  <a:pt x="869" y="117"/>
                  <a:pt x="864" y="112"/>
                  <a:pt x="856" y="114"/>
                </a:cubicBezTo>
                <a:cubicBezTo>
                  <a:pt x="589" y="195"/>
                  <a:pt x="441" y="0"/>
                  <a:pt x="441" y="0"/>
                </a:cubicBezTo>
                <a:cubicBezTo>
                  <a:pt x="435" y="0"/>
                  <a:pt x="435" y="0"/>
                  <a:pt x="435" y="0"/>
                </a:cubicBezTo>
                <a:cubicBezTo>
                  <a:pt x="435" y="0"/>
                  <a:pt x="289" y="195"/>
                  <a:pt x="20" y="114"/>
                </a:cubicBezTo>
                <a:cubicBezTo>
                  <a:pt x="12" y="112"/>
                  <a:pt x="6" y="117"/>
                  <a:pt x="6" y="125"/>
                </a:cubicBezTo>
                <a:cubicBezTo>
                  <a:pt x="2" y="227"/>
                  <a:pt x="0" y="808"/>
                  <a:pt x="435" y="1019"/>
                </a:cubicBezTo>
                <a:cubicBezTo>
                  <a:pt x="441" y="1019"/>
                  <a:pt x="441" y="1019"/>
                  <a:pt x="441" y="1019"/>
                </a:cubicBezTo>
                <a:cubicBezTo>
                  <a:pt x="875" y="808"/>
                  <a:pt x="873" y="227"/>
                  <a:pt x="871" y="125"/>
                </a:cubicBezTo>
                <a:close/>
                <a:moveTo>
                  <a:pt x="478" y="660"/>
                </a:moveTo>
                <a:cubicBezTo>
                  <a:pt x="478" y="720"/>
                  <a:pt x="478" y="720"/>
                  <a:pt x="478" y="720"/>
                </a:cubicBezTo>
                <a:cubicBezTo>
                  <a:pt x="398" y="720"/>
                  <a:pt x="398" y="720"/>
                  <a:pt x="398" y="720"/>
                </a:cubicBezTo>
                <a:cubicBezTo>
                  <a:pt x="398" y="658"/>
                  <a:pt x="398" y="658"/>
                  <a:pt x="398" y="658"/>
                </a:cubicBezTo>
                <a:cubicBezTo>
                  <a:pt x="322" y="643"/>
                  <a:pt x="299" y="591"/>
                  <a:pt x="292" y="548"/>
                </a:cubicBezTo>
                <a:cubicBezTo>
                  <a:pt x="389" y="548"/>
                  <a:pt x="389" y="548"/>
                  <a:pt x="389" y="548"/>
                </a:cubicBezTo>
                <a:cubicBezTo>
                  <a:pt x="394" y="576"/>
                  <a:pt x="412" y="593"/>
                  <a:pt x="441" y="593"/>
                </a:cubicBezTo>
                <a:cubicBezTo>
                  <a:pt x="469" y="593"/>
                  <a:pt x="485" y="584"/>
                  <a:pt x="485" y="564"/>
                </a:cubicBezTo>
                <a:cubicBezTo>
                  <a:pt x="485" y="541"/>
                  <a:pt x="468" y="533"/>
                  <a:pt x="418" y="520"/>
                </a:cubicBezTo>
                <a:cubicBezTo>
                  <a:pt x="339" y="501"/>
                  <a:pt x="304" y="469"/>
                  <a:pt x="304" y="410"/>
                </a:cubicBezTo>
                <a:cubicBezTo>
                  <a:pt x="304" y="363"/>
                  <a:pt x="332" y="323"/>
                  <a:pt x="398" y="311"/>
                </a:cubicBezTo>
                <a:cubicBezTo>
                  <a:pt x="398" y="253"/>
                  <a:pt x="398" y="253"/>
                  <a:pt x="398" y="253"/>
                </a:cubicBezTo>
                <a:cubicBezTo>
                  <a:pt x="478" y="253"/>
                  <a:pt x="478" y="253"/>
                  <a:pt x="478" y="253"/>
                </a:cubicBezTo>
                <a:cubicBezTo>
                  <a:pt x="478" y="311"/>
                  <a:pt x="478" y="311"/>
                  <a:pt x="478" y="311"/>
                </a:cubicBezTo>
                <a:cubicBezTo>
                  <a:pt x="543" y="322"/>
                  <a:pt x="570" y="360"/>
                  <a:pt x="578" y="412"/>
                </a:cubicBezTo>
                <a:cubicBezTo>
                  <a:pt x="484" y="412"/>
                  <a:pt x="484" y="412"/>
                  <a:pt x="484" y="412"/>
                </a:cubicBezTo>
                <a:cubicBezTo>
                  <a:pt x="479" y="382"/>
                  <a:pt x="461" y="375"/>
                  <a:pt x="439" y="375"/>
                </a:cubicBezTo>
                <a:cubicBezTo>
                  <a:pt x="419" y="375"/>
                  <a:pt x="405" y="384"/>
                  <a:pt x="405" y="401"/>
                </a:cubicBezTo>
                <a:cubicBezTo>
                  <a:pt x="405" y="423"/>
                  <a:pt x="415" y="430"/>
                  <a:pt x="459" y="439"/>
                </a:cubicBezTo>
                <a:cubicBezTo>
                  <a:pt x="549" y="459"/>
                  <a:pt x="585" y="492"/>
                  <a:pt x="585" y="553"/>
                </a:cubicBezTo>
                <a:cubicBezTo>
                  <a:pt x="585" y="599"/>
                  <a:pt x="559" y="648"/>
                  <a:pt x="478" y="660"/>
                </a:cubicBezTo>
                <a:close/>
              </a:path>
            </a:pathLst>
          </a:custGeom>
          <a:solidFill>
            <a:schemeClr val="tx2"/>
          </a:solidFill>
          <a:ln>
            <a:noFill/>
          </a:ln>
        </p:spPr>
        <p:txBody>
          <a:bodyPr vert="horz" wrap="square" lIns="91436" tIns="45718" rIns="91436" bIns="45718" numCol="1" anchor="t" anchorCtr="0" compatLnSpc="1">
            <a:prstTxWarp prst="textNoShape">
              <a:avLst/>
            </a:prstTxWarp>
          </a:bodyPr>
          <a:lstStyle/>
          <a:p>
            <a:endParaRPr lang="en-US"/>
          </a:p>
        </p:txBody>
      </p:sp>
      <p:grpSp>
        <p:nvGrpSpPr>
          <p:cNvPr id="22" name="Group 20"/>
          <p:cNvGrpSpPr>
            <a:grpSpLocks noChangeAspect="1"/>
          </p:cNvGrpSpPr>
          <p:nvPr/>
        </p:nvGrpSpPr>
        <p:grpSpPr bwMode="auto">
          <a:xfrm>
            <a:off x="4267200" y="1190438"/>
            <a:ext cx="592340" cy="496935"/>
            <a:chOff x="1882" y="782"/>
            <a:chExt cx="1993" cy="1672"/>
          </a:xfrm>
          <a:solidFill>
            <a:schemeClr val="tx2"/>
          </a:solidFill>
        </p:grpSpPr>
        <p:sp>
          <p:nvSpPr>
            <p:cNvPr id="23" name="Freeform 21"/>
            <p:cNvSpPr>
              <a:spLocks noEditPoints="1"/>
            </p:cNvSpPr>
            <p:nvPr/>
          </p:nvSpPr>
          <p:spPr bwMode="auto">
            <a:xfrm>
              <a:off x="1882" y="1358"/>
              <a:ext cx="1095" cy="1096"/>
            </a:xfrm>
            <a:custGeom>
              <a:avLst/>
              <a:gdLst>
                <a:gd name="T0" fmla="*/ 462 w 464"/>
                <a:gd name="T1" fmla="*/ 204 h 464"/>
                <a:gd name="T2" fmla="*/ 421 w 464"/>
                <a:gd name="T3" fmla="*/ 189 h 464"/>
                <a:gd name="T4" fmla="*/ 396 w 464"/>
                <a:gd name="T5" fmla="*/ 129 h 464"/>
                <a:gd name="T6" fmla="*/ 415 w 464"/>
                <a:gd name="T7" fmla="*/ 89 h 464"/>
                <a:gd name="T8" fmla="*/ 375 w 464"/>
                <a:gd name="T9" fmla="*/ 49 h 464"/>
                <a:gd name="T10" fmla="*/ 335 w 464"/>
                <a:gd name="T11" fmla="*/ 68 h 464"/>
                <a:gd name="T12" fmla="*/ 275 w 464"/>
                <a:gd name="T13" fmla="*/ 43 h 464"/>
                <a:gd name="T14" fmla="*/ 260 w 464"/>
                <a:gd name="T15" fmla="*/ 2 h 464"/>
                <a:gd name="T16" fmla="*/ 232 w 464"/>
                <a:gd name="T17" fmla="*/ 0 h 464"/>
                <a:gd name="T18" fmla="*/ 204 w 464"/>
                <a:gd name="T19" fmla="*/ 2 h 464"/>
                <a:gd name="T20" fmla="*/ 189 w 464"/>
                <a:gd name="T21" fmla="*/ 43 h 464"/>
                <a:gd name="T22" fmla="*/ 129 w 464"/>
                <a:gd name="T23" fmla="*/ 68 h 464"/>
                <a:gd name="T24" fmla="*/ 89 w 464"/>
                <a:gd name="T25" fmla="*/ 49 h 464"/>
                <a:gd name="T26" fmla="*/ 49 w 464"/>
                <a:gd name="T27" fmla="*/ 89 h 464"/>
                <a:gd name="T28" fmla="*/ 68 w 464"/>
                <a:gd name="T29" fmla="*/ 129 h 464"/>
                <a:gd name="T30" fmla="*/ 43 w 464"/>
                <a:gd name="T31" fmla="*/ 189 h 464"/>
                <a:gd name="T32" fmla="*/ 2 w 464"/>
                <a:gd name="T33" fmla="*/ 204 h 464"/>
                <a:gd name="T34" fmla="*/ 0 w 464"/>
                <a:gd name="T35" fmla="*/ 232 h 464"/>
                <a:gd name="T36" fmla="*/ 2 w 464"/>
                <a:gd name="T37" fmla="*/ 260 h 464"/>
                <a:gd name="T38" fmla="*/ 43 w 464"/>
                <a:gd name="T39" fmla="*/ 275 h 464"/>
                <a:gd name="T40" fmla="*/ 68 w 464"/>
                <a:gd name="T41" fmla="*/ 335 h 464"/>
                <a:gd name="T42" fmla="*/ 49 w 464"/>
                <a:gd name="T43" fmla="*/ 375 h 464"/>
                <a:gd name="T44" fmla="*/ 89 w 464"/>
                <a:gd name="T45" fmla="*/ 415 h 464"/>
                <a:gd name="T46" fmla="*/ 129 w 464"/>
                <a:gd name="T47" fmla="*/ 396 h 464"/>
                <a:gd name="T48" fmla="*/ 189 w 464"/>
                <a:gd name="T49" fmla="*/ 421 h 464"/>
                <a:gd name="T50" fmla="*/ 204 w 464"/>
                <a:gd name="T51" fmla="*/ 462 h 464"/>
                <a:gd name="T52" fmla="*/ 232 w 464"/>
                <a:gd name="T53" fmla="*/ 464 h 464"/>
                <a:gd name="T54" fmla="*/ 260 w 464"/>
                <a:gd name="T55" fmla="*/ 462 h 464"/>
                <a:gd name="T56" fmla="*/ 275 w 464"/>
                <a:gd name="T57" fmla="*/ 421 h 464"/>
                <a:gd name="T58" fmla="*/ 335 w 464"/>
                <a:gd name="T59" fmla="*/ 396 h 464"/>
                <a:gd name="T60" fmla="*/ 375 w 464"/>
                <a:gd name="T61" fmla="*/ 415 h 464"/>
                <a:gd name="T62" fmla="*/ 415 w 464"/>
                <a:gd name="T63" fmla="*/ 375 h 464"/>
                <a:gd name="T64" fmla="*/ 396 w 464"/>
                <a:gd name="T65" fmla="*/ 335 h 464"/>
                <a:gd name="T66" fmla="*/ 421 w 464"/>
                <a:gd name="T67" fmla="*/ 275 h 464"/>
                <a:gd name="T68" fmla="*/ 462 w 464"/>
                <a:gd name="T69" fmla="*/ 260 h 464"/>
                <a:gd name="T70" fmla="*/ 464 w 464"/>
                <a:gd name="T71" fmla="*/ 232 h 464"/>
                <a:gd name="T72" fmla="*/ 462 w 464"/>
                <a:gd name="T73" fmla="*/ 204 h 464"/>
                <a:gd name="T74" fmla="*/ 232 w 464"/>
                <a:gd name="T75" fmla="*/ 344 h 464"/>
                <a:gd name="T76" fmla="*/ 120 w 464"/>
                <a:gd name="T77" fmla="*/ 232 h 464"/>
                <a:gd name="T78" fmla="*/ 232 w 464"/>
                <a:gd name="T79" fmla="*/ 120 h 464"/>
                <a:gd name="T80" fmla="*/ 344 w 464"/>
                <a:gd name="T81" fmla="*/ 232 h 464"/>
                <a:gd name="T82" fmla="*/ 232 w 464"/>
                <a:gd name="T83" fmla="*/ 3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4" h="464">
                  <a:moveTo>
                    <a:pt x="462" y="204"/>
                  </a:moveTo>
                  <a:cubicBezTo>
                    <a:pt x="421" y="189"/>
                    <a:pt x="421" y="189"/>
                    <a:pt x="421" y="189"/>
                  </a:cubicBezTo>
                  <a:cubicBezTo>
                    <a:pt x="416" y="167"/>
                    <a:pt x="408" y="147"/>
                    <a:pt x="396" y="129"/>
                  </a:cubicBezTo>
                  <a:cubicBezTo>
                    <a:pt x="415" y="89"/>
                    <a:pt x="415" y="89"/>
                    <a:pt x="415" y="89"/>
                  </a:cubicBezTo>
                  <a:cubicBezTo>
                    <a:pt x="403" y="74"/>
                    <a:pt x="390" y="61"/>
                    <a:pt x="375" y="49"/>
                  </a:cubicBezTo>
                  <a:cubicBezTo>
                    <a:pt x="335" y="68"/>
                    <a:pt x="335" y="68"/>
                    <a:pt x="335" y="68"/>
                  </a:cubicBezTo>
                  <a:cubicBezTo>
                    <a:pt x="317" y="56"/>
                    <a:pt x="297" y="48"/>
                    <a:pt x="275" y="43"/>
                  </a:cubicBezTo>
                  <a:cubicBezTo>
                    <a:pt x="260" y="2"/>
                    <a:pt x="260" y="2"/>
                    <a:pt x="260" y="2"/>
                  </a:cubicBezTo>
                  <a:cubicBezTo>
                    <a:pt x="251" y="1"/>
                    <a:pt x="242" y="0"/>
                    <a:pt x="232" y="0"/>
                  </a:cubicBezTo>
                  <a:cubicBezTo>
                    <a:pt x="222" y="0"/>
                    <a:pt x="213" y="1"/>
                    <a:pt x="204" y="2"/>
                  </a:cubicBezTo>
                  <a:cubicBezTo>
                    <a:pt x="189" y="43"/>
                    <a:pt x="189" y="43"/>
                    <a:pt x="189" y="43"/>
                  </a:cubicBezTo>
                  <a:cubicBezTo>
                    <a:pt x="167" y="48"/>
                    <a:pt x="147" y="56"/>
                    <a:pt x="129" y="68"/>
                  </a:cubicBezTo>
                  <a:cubicBezTo>
                    <a:pt x="89" y="49"/>
                    <a:pt x="89" y="49"/>
                    <a:pt x="89" y="49"/>
                  </a:cubicBezTo>
                  <a:cubicBezTo>
                    <a:pt x="74" y="61"/>
                    <a:pt x="61" y="74"/>
                    <a:pt x="49" y="89"/>
                  </a:cubicBezTo>
                  <a:cubicBezTo>
                    <a:pt x="68" y="129"/>
                    <a:pt x="68" y="129"/>
                    <a:pt x="68" y="129"/>
                  </a:cubicBezTo>
                  <a:cubicBezTo>
                    <a:pt x="56" y="147"/>
                    <a:pt x="48" y="167"/>
                    <a:pt x="43" y="189"/>
                  </a:cubicBezTo>
                  <a:cubicBezTo>
                    <a:pt x="2" y="204"/>
                    <a:pt x="2" y="204"/>
                    <a:pt x="2" y="204"/>
                  </a:cubicBezTo>
                  <a:cubicBezTo>
                    <a:pt x="1" y="213"/>
                    <a:pt x="0" y="222"/>
                    <a:pt x="0" y="232"/>
                  </a:cubicBezTo>
                  <a:cubicBezTo>
                    <a:pt x="0" y="242"/>
                    <a:pt x="1" y="251"/>
                    <a:pt x="2" y="260"/>
                  </a:cubicBezTo>
                  <a:cubicBezTo>
                    <a:pt x="43" y="275"/>
                    <a:pt x="43" y="275"/>
                    <a:pt x="43" y="275"/>
                  </a:cubicBezTo>
                  <a:cubicBezTo>
                    <a:pt x="48" y="297"/>
                    <a:pt x="56" y="317"/>
                    <a:pt x="68" y="335"/>
                  </a:cubicBezTo>
                  <a:cubicBezTo>
                    <a:pt x="49" y="375"/>
                    <a:pt x="49" y="375"/>
                    <a:pt x="49" y="375"/>
                  </a:cubicBezTo>
                  <a:cubicBezTo>
                    <a:pt x="61" y="390"/>
                    <a:pt x="74" y="403"/>
                    <a:pt x="89" y="415"/>
                  </a:cubicBezTo>
                  <a:cubicBezTo>
                    <a:pt x="129" y="396"/>
                    <a:pt x="129" y="396"/>
                    <a:pt x="129" y="396"/>
                  </a:cubicBezTo>
                  <a:cubicBezTo>
                    <a:pt x="147" y="408"/>
                    <a:pt x="167" y="416"/>
                    <a:pt x="189" y="421"/>
                  </a:cubicBezTo>
                  <a:cubicBezTo>
                    <a:pt x="204" y="462"/>
                    <a:pt x="204" y="462"/>
                    <a:pt x="204" y="462"/>
                  </a:cubicBezTo>
                  <a:cubicBezTo>
                    <a:pt x="213" y="463"/>
                    <a:pt x="222" y="464"/>
                    <a:pt x="232" y="464"/>
                  </a:cubicBezTo>
                  <a:cubicBezTo>
                    <a:pt x="242" y="464"/>
                    <a:pt x="251" y="463"/>
                    <a:pt x="260" y="462"/>
                  </a:cubicBezTo>
                  <a:cubicBezTo>
                    <a:pt x="275" y="421"/>
                    <a:pt x="275" y="421"/>
                    <a:pt x="275" y="421"/>
                  </a:cubicBezTo>
                  <a:cubicBezTo>
                    <a:pt x="297" y="416"/>
                    <a:pt x="317" y="408"/>
                    <a:pt x="335" y="396"/>
                  </a:cubicBezTo>
                  <a:cubicBezTo>
                    <a:pt x="375" y="415"/>
                    <a:pt x="375" y="415"/>
                    <a:pt x="375" y="415"/>
                  </a:cubicBezTo>
                  <a:cubicBezTo>
                    <a:pt x="390" y="403"/>
                    <a:pt x="403" y="390"/>
                    <a:pt x="415" y="375"/>
                  </a:cubicBezTo>
                  <a:cubicBezTo>
                    <a:pt x="396" y="335"/>
                    <a:pt x="396" y="335"/>
                    <a:pt x="396" y="335"/>
                  </a:cubicBezTo>
                  <a:cubicBezTo>
                    <a:pt x="408" y="317"/>
                    <a:pt x="416" y="297"/>
                    <a:pt x="421" y="275"/>
                  </a:cubicBezTo>
                  <a:cubicBezTo>
                    <a:pt x="462" y="260"/>
                    <a:pt x="462" y="260"/>
                    <a:pt x="462" y="260"/>
                  </a:cubicBezTo>
                  <a:cubicBezTo>
                    <a:pt x="463" y="251"/>
                    <a:pt x="464" y="242"/>
                    <a:pt x="464" y="232"/>
                  </a:cubicBezTo>
                  <a:cubicBezTo>
                    <a:pt x="464" y="222"/>
                    <a:pt x="463" y="213"/>
                    <a:pt x="462" y="204"/>
                  </a:cubicBezTo>
                  <a:close/>
                  <a:moveTo>
                    <a:pt x="232" y="344"/>
                  </a:moveTo>
                  <a:cubicBezTo>
                    <a:pt x="170" y="344"/>
                    <a:pt x="120" y="294"/>
                    <a:pt x="120" y="232"/>
                  </a:cubicBezTo>
                  <a:cubicBezTo>
                    <a:pt x="120" y="170"/>
                    <a:pt x="170" y="120"/>
                    <a:pt x="232" y="120"/>
                  </a:cubicBezTo>
                  <a:cubicBezTo>
                    <a:pt x="294" y="120"/>
                    <a:pt x="344" y="170"/>
                    <a:pt x="344" y="232"/>
                  </a:cubicBezTo>
                  <a:cubicBezTo>
                    <a:pt x="344" y="294"/>
                    <a:pt x="294" y="344"/>
                    <a:pt x="232" y="3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noEditPoints="1"/>
            </p:cNvSpPr>
            <p:nvPr/>
          </p:nvSpPr>
          <p:spPr bwMode="auto">
            <a:xfrm>
              <a:off x="2779" y="782"/>
              <a:ext cx="1096" cy="1095"/>
            </a:xfrm>
            <a:custGeom>
              <a:avLst/>
              <a:gdLst>
                <a:gd name="T0" fmla="*/ 462 w 464"/>
                <a:gd name="T1" fmla="*/ 204 h 464"/>
                <a:gd name="T2" fmla="*/ 421 w 464"/>
                <a:gd name="T3" fmla="*/ 189 h 464"/>
                <a:gd name="T4" fmla="*/ 396 w 464"/>
                <a:gd name="T5" fmla="*/ 129 h 464"/>
                <a:gd name="T6" fmla="*/ 415 w 464"/>
                <a:gd name="T7" fmla="*/ 89 h 464"/>
                <a:gd name="T8" fmla="*/ 375 w 464"/>
                <a:gd name="T9" fmla="*/ 49 h 464"/>
                <a:gd name="T10" fmla="*/ 335 w 464"/>
                <a:gd name="T11" fmla="*/ 68 h 464"/>
                <a:gd name="T12" fmla="*/ 275 w 464"/>
                <a:gd name="T13" fmla="*/ 43 h 464"/>
                <a:gd name="T14" fmla="*/ 260 w 464"/>
                <a:gd name="T15" fmla="*/ 2 h 464"/>
                <a:gd name="T16" fmla="*/ 232 w 464"/>
                <a:gd name="T17" fmla="*/ 0 h 464"/>
                <a:gd name="T18" fmla="*/ 204 w 464"/>
                <a:gd name="T19" fmla="*/ 2 h 464"/>
                <a:gd name="T20" fmla="*/ 189 w 464"/>
                <a:gd name="T21" fmla="*/ 43 h 464"/>
                <a:gd name="T22" fmla="*/ 129 w 464"/>
                <a:gd name="T23" fmla="*/ 68 h 464"/>
                <a:gd name="T24" fmla="*/ 89 w 464"/>
                <a:gd name="T25" fmla="*/ 49 h 464"/>
                <a:gd name="T26" fmla="*/ 49 w 464"/>
                <a:gd name="T27" fmla="*/ 89 h 464"/>
                <a:gd name="T28" fmla="*/ 68 w 464"/>
                <a:gd name="T29" fmla="*/ 129 h 464"/>
                <a:gd name="T30" fmla="*/ 43 w 464"/>
                <a:gd name="T31" fmla="*/ 189 h 464"/>
                <a:gd name="T32" fmla="*/ 2 w 464"/>
                <a:gd name="T33" fmla="*/ 204 h 464"/>
                <a:gd name="T34" fmla="*/ 0 w 464"/>
                <a:gd name="T35" fmla="*/ 232 h 464"/>
                <a:gd name="T36" fmla="*/ 2 w 464"/>
                <a:gd name="T37" fmla="*/ 260 h 464"/>
                <a:gd name="T38" fmla="*/ 43 w 464"/>
                <a:gd name="T39" fmla="*/ 275 h 464"/>
                <a:gd name="T40" fmla="*/ 68 w 464"/>
                <a:gd name="T41" fmla="*/ 335 h 464"/>
                <a:gd name="T42" fmla="*/ 49 w 464"/>
                <a:gd name="T43" fmla="*/ 375 h 464"/>
                <a:gd name="T44" fmla="*/ 89 w 464"/>
                <a:gd name="T45" fmla="*/ 415 h 464"/>
                <a:gd name="T46" fmla="*/ 129 w 464"/>
                <a:gd name="T47" fmla="*/ 396 h 464"/>
                <a:gd name="T48" fmla="*/ 189 w 464"/>
                <a:gd name="T49" fmla="*/ 421 h 464"/>
                <a:gd name="T50" fmla="*/ 204 w 464"/>
                <a:gd name="T51" fmla="*/ 462 h 464"/>
                <a:gd name="T52" fmla="*/ 232 w 464"/>
                <a:gd name="T53" fmla="*/ 464 h 464"/>
                <a:gd name="T54" fmla="*/ 260 w 464"/>
                <a:gd name="T55" fmla="*/ 462 h 464"/>
                <a:gd name="T56" fmla="*/ 275 w 464"/>
                <a:gd name="T57" fmla="*/ 421 h 464"/>
                <a:gd name="T58" fmla="*/ 335 w 464"/>
                <a:gd name="T59" fmla="*/ 396 h 464"/>
                <a:gd name="T60" fmla="*/ 375 w 464"/>
                <a:gd name="T61" fmla="*/ 415 h 464"/>
                <a:gd name="T62" fmla="*/ 415 w 464"/>
                <a:gd name="T63" fmla="*/ 375 h 464"/>
                <a:gd name="T64" fmla="*/ 396 w 464"/>
                <a:gd name="T65" fmla="*/ 335 h 464"/>
                <a:gd name="T66" fmla="*/ 421 w 464"/>
                <a:gd name="T67" fmla="*/ 275 h 464"/>
                <a:gd name="T68" fmla="*/ 462 w 464"/>
                <a:gd name="T69" fmla="*/ 260 h 464"/>
                <a:gd name="T70" fmla="*/ 464 w 464"/>
                <a:gd name="T71" fmla="*/ 232 h 464"/>
                <a:gd name="T72" fmla="*/ 462 w 464"/>
                <a:gd name="T73" fmla="*/ 204 h 464"/>
                <a:gd name="T74" fmla="*/ 232 w 464"/>
                <a:gd name="T75" fmla="*/ 344 h 464"/>
                <a:gd name="T76" fmla="*/ 120 w 464"/>
                <a:gd name="T77" fmla="*/ 232 h 464"/>
                <a:gd name="T78" fmla="*/ 232 w 464"/>
                <a:gd name="T79" fmla="*/ 120 h 464"/>
                <a:gd name="T80" fmla="*/ 344 w 464"/>
                <a:gd name="T81" fmla="*/ 232 h 464"/>
                <a:gd name="T82" fmla="*/ 232 w 464"/>
                <a:gd name="T83" fmla="*/ 3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4" h="464">
                  <a:moveTo>
                    <a:pt x="462" y="204"/>
                  </a:moveTo>
                  <a:cubicBezTo>
                    <a:pt x="421" y="189"/>
                    <a:pt x="421" y="189"/>
                    <a:pt x="421" y="189"/>
                  </a:cubicBezTo>
                  <a:cubicBezTo>
                    <a:pt x="416" y="167"/>
                    <a:pt x="408" y="147"/>
                    <a:pt x="396" y="129"/>
                  </a:cubicBezTo>
                  <a:cubicBezTo>
                    <a:pt x="415" y="89"/>
                    <a:pt x="415" y="89"/>
                    <a:pt x="415" y="89"/>
                  </a:cubicBezTo>
                  <a:cubicBezTo>
                    <a:pt x="403" y="74"/>
                    <a:pt x="390" y="61"/>
                    <a:pt x="375" y="49"/>
                  </a:cubicBezTo>
                  <a:cubicBezTo>
                    <a:pt x="335" y="68"/>
                    <a:pt x="335" y="68"/>
                    <a:pt x="335" y="68"/>
                  </a:cubicBezTo>
                  <a:cubicBezTo>
                    <a:pt x="317" y="56"/>
                    <a:pt x="297" y="48"/>
                    <a:pt x="275" y="43"/>
                  </a:cubicBezTo>
                  <a:cubicBezTo>
                    <a:pt x="260" y="2"/>
                    <a:pt x="260" y="2"/>
                    <a:pt x="260" y="2"/>
                  </a:cubicBezTo>
                  <a:cubicBezTo>
                    <a:pt x="251" y="1"/>
                    <a:pt x="242" y="0"/>
                    <a:pt x="232" y="0"/>
                  </a:cubicBezTo>
                  <a:cubicBezTo>
                    <a:pt x="222" y="0"/>
                    <a:pt x="213" y="1"/>
                    <a:pt x="204" y="2"/>
                  </a:cubicBezTo>
                  <a:cubicBezTo>
                    <a:pt x="189" y="43"/>
                    <a:pt x="189" y="43"/>
                    <a:pt x="189" y="43"/>
                  </a:cubicBezTo>
                  <a:cubicBezTo>
                    <a:pt x="167" y="48"/>
                    <a:pt x="147" y="56"/>
                    <a:pt x="129" y="68"/>
                  </a:cubicBezTo>
                  <a:cubicBezTo>
                    <a:pt x="89" y="49"/>
                    <a:pt x="89" y="49"/>
                    <a:pt x="89" y="49"/>
                  </a:cubicBezTo>
                  <a:cubicBezTo>
                    <a:pt x="74" y="61"/>
                    <a:pt x="61" y="74"/>
                    <a:pt x="49" y="89"/>
                  </a:cubicBezTo>
                  <a:cubicBezTo>
                    <a:pt x="68" y="129"/>
                    <a:pt x="68" y="129"/>
                    <a:pt x="68" y="129"/>
                  </a:cubicBezTo>
                  <a:cubicBezTo>
                    <a:pt x="56" y="147"/>
                    <a:pt x="48" y="167"/>
                    <a:pt x="43" y="189"/>
                  </a:cubicBezTo>
                  <a:cubicBezTo>
                    <a:pt x="2" y="204"/>
                    <a:pt x="2" y="204"/>
                    <a:pt x="2" y="204"/>
                  </a:cubicBezTo>
                  <a:cubicBezTo>
                    <a:pt x="1" y="213"/>
                    <a:pt x="0" y="222"/>
                    <a:pt x="0" y="232"/>
                  </a:cubicBezTo>
                  <a:cubicBezTo>
                    <a:pt x="0" y="242"/>
                    <a:pt x="1" y="251"/>
                    <a:pt x="2" y="260"/>
                  </a:cubicBezTo>
                  <a:cubicBezTo>
                    <a:pt x="43" y="275"/>
                    <a:pt x="43" y="275"/>
                    <a:pt x="43" y="275"/>
                  </a:cubicBezTo>
                  <a:cubicBezTo>
                    <a:pt x="48" y="297"/>
                    <a:pt x="56" y="317"/>
                    <a:pt x="68" y="335"/>
                  </a:cubicBezTo>
                  <a:cubicBezTo>
                    <a:pt x="49" y="375"/>
                    <a:pt x="49" y="375"/>
                    <a:pt x="49" y="375"/>
                  </a:cubicBezTo>
                  <a:cubicBezTo>
                    <a:pt x="61" y="390"/>
                    <a:pt x="74" y="403"/>
                    <a:pt x="89" y="415"/>
                  </a:cubicBezTo>
                  <a:cubicBezTo>
                    <a:pt x="129" y="396"/>
                    <a:pt x="129" y="396"/>
                    <a:pt x="129" y="396"/>
                  </a:cubicBezTo>
                  <a:cubicBezTo>
                    <a:pt x="147" y="408"/>
                    <a:pt x="167" y="416"/>
                    <a:pt x="189" y="421"/>
                  </a:cubicBezTo>
                  <a:cubicBezTo>
                    <a:pt x="204" y="462"/>
                    <a:pt x="204" y="462"/>
                    <a:pt x="204" y="462"/>
                  </a:cubicBezTo>
                  <a:cubicBezTo>
                    <a:pt x="213" y="463"/>
                    <a:pt x="222" y="464"/>
                    <a:pt x="232" y="464"/>
                  </a:cubicBezTo>
                  <a:cubicBezTo>
                    <a:pt x="242" y="464"/>
                    <a:pt x="251" y="463"/>
                    <a:pt x="260" y="462"/>
                  </a:cubicBezTo>
                  <a:cubicBezTo>
                    <a:pt x="275" y="421"/>
                    <a:pt x="275" y="421"/>
                    <a:pt x="275" y="421"/>
                  </a:cubicBezTo>
                  <a:cubicBezTo>
                    <a:pt x="297" y="416"/>
                    <a:pt x="317" y="408"/>
                    <a:pt x="335" y="396"/>
                  </a:cubicBezTo>
                  <a:cubicBezTo>
                    <a:pt x="375" y="415"/>
                    <a:pt x="375" y="415"/>
                    <a:pt x="375" y="415"/>
                  </a:cubicBezTo>
                  <a:cubicBezTo>
                    <a:pt x="390" y="403"/>
                    <a:pt x="403" y="390"/>
                    <a:pt x="415" y="375"/>
                  </a:cubicBezTo>
                  <a:cubicBezTo>
                    <a:pt x="396" y="335"/>
                    <a:pt x="396" y="335"/>
                    <a:pt x="396" y="335"/>
                  </a:cubicBezTo>
                  <a:cubicBezTo>
                    <a:pt x="408" y="317"/>
                    <a:pt x="416" y="297"/>
                    <a:pt x="421" y="275"/>
                  </a:cubicBezTo>
                  <a:cubicBezTo>
                    <a:pt x="462" y="260"/>
                    <a:pt x="462" y="260"/>
                    <a:pt x="462" y="260"/>
                  </a:cubicBezTo>
                  <a:cubicBezTo>
                    <a:pt x="463" y="251"/>
                    <a:pt x="464" y="242"/>
                    <a:pt x="464" y="232"/>
                  </a:cubicBezTo>
                  <a:cubicBezTo>
                    <a:pt x="464" y="222"/>
                    <a:pt x="463" y="213"/>
                    <a:pt x="462" y="204"/>
                  </a:cubicBezTo>
                  <a:close/>
                  <a:moveTo>
                    <a:pt x="232" y="344"/>
                  </a:moveTo>
                  <a:cubicBezTo>
                    <a:pt x="170" y="344"/>
                    <a:pt x="120" y="294"/>
                    <a:pt x="120" y="232"/>
                  </a:cubicBezTo>
                  <a:cubicBezTo>
                    <a:pt x="120" y="170"/>
                    <a:pt x="170" y="120"/>
                    <a:pt x="232" y="120"/>
                  </a:cubicBezTo>
                  <a:cubicBezTo>
                    <a:pt x="294" y="120"/>
                    <a:pt x="344" y="170"/>
                    <a:pt x="344" y="232"/>
                  </a:cubicBezTo>
                  <a:cubicBezTo>
                    <a:pt x="344" y="294"/>
                    <a:pt x="294" y="344"/>
                    <a:pt x="232" y="3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7113" y="1263691"/>
            <a:ext cx="513845" cy="358802"/>
          </a:xfrm>
          <a:prstGeom prst="rect">
            <a:avLst/>
          </a:prstGeom>
          <a:solidFill>
            <a:schemeClr val="tx2"/>
          </a:solidFill>
        </p:spPr>
      </p:pic>
      <p:sp>
        <p:nvSpPr>
          <p:cNvPr id="32" name="Freeform 9"/>
          <p:cNvSpPr>
            <a:spLocks noEditPoints="1"/>
          </p:cNvSpPr>
          <p:nvPr/>
        </p:nvSpPr>
        <p:spPr bwMode="auto">
          <a:xfrm>
            <a:off x="1732301" y="1175619"/>
            <a:ext cx="523146" cy="461102"/>
          </a:xfrm>
          <a:custGeom>
            <a:avLst/>
            <a:gdLst>
              <a:gd name="T0" fmla="*/ 1344 w 2055"/>
              <a:gd name="T1" fmla="*/ 893 h 1536"/>
              <a:gd name="T2" fmla="*/ 2055 w 2055"/>
              <a:gd name="T3" fmla="*/ 600 h 1536"/>
              <a:gd name="T4" fmla="*/ 1776 w 2055"/>
              <a:gd name="T5" fmla="*/ 312 h 1536"/>
              <a:gd name="T6" fmla="*/ 1776 w 2055"/>
              <a:gd name="T7" fmla="*/ 307 h 1536"/>
              <a:gd name="T8" fmla="*/ 1030 w 2055"/>
              <a:gd name="T9" fmla="*/ 0 h 1536"/>
              <a:gd name="T10" fmla="*/ 283 w 2055"/>
              <a:gd name="T11" fmla="*/ 307 h 1536"/>
              <a:gd name="T12" fmla="*/ 0 w 2055"/>
              <a:gd name="T13" fmla="*/ 600 h 1536"/>
              <a:gd name="T14" fmla="*/ 283 w 2055"/>
              <a:gd name="T15" fmla="*/ 718 h 1536"/>
              <a:gd name="T16" fmla="*/ 283 w 2055"/>
              <a:gd name="T17" fmla="*/ 1228 h 1536"/>
              <a:gd name="T18" fmla="*/ 1030 w 2055"/>
              <a:gd name="T19" fmla="*/ 1536 h 1536"/>
              <a:gd name="T20" fmla="*/ 1030 w 2055"/>
              <a:gd name="T21" fmla="*/ 1536 h 1536"/>
              <a:gd name="T22" fmla="*/ 1030 w 2055"/>
              <a:gd name="T23" fmla="*/ 1536 h 1536"/>
              <a:gd name="T24" fmla="*/ 1030 w 2055"/>
              <a:gd name="T25" fmla="*/ 1536 h 1536"/>
              <a:gd name="T26" fmla="*/ 1030 w 2055"/>
              <a:gd name="T27" fmla="*/ 1536 h 1536"/>
              <a:gd name="T28" fmla="*/ 1776 w 2055"/>
              <a:gd name="T29" fmla="*/ 1228 h 1536"/>
              <a:gd name="T30" fmla="*/ 1776 w 2055"/>
              <a:gd name="T31" fmla="*/ 763 h 1536"/>
              <a:gd name="T32" fmla="*/ 1377 w 2055"/>
              <a:gd name="T33" fmla="*/ 928 h 1536"/>
              <a:gd name="T34" fmla="*/ 1344 w 2055"/>
              <a:gd name="T35" fmla="*/ 893 h 1536"/>
              <a:gd name="T36" fmla="*/ 1616 w 2055"/>
              <a:gd name="T37" fmla="*/ 371 h 1536"/>
              <a:gd name="T38" fmla="*/ 1027 w 2055"/>
              <a:gd name="T39" fmla="*/ 614 h 1536"/>
              <a:gd name="T40" fmla="*/ 439 w 2055"/>
              <a:gd name="T41" fmla="*/ 371 h 1536"/>
              <a:gd name="T42" fmla="*/ 1030 w 2055"/>
              <a:gd name="T43" fmla="*/ 130 h 1536"/>
              <a:gd name="T44" fmla="*/ 1616 w 2055"/>
              <a:gd name="T45" fmla="*/ 371 h 1536"/>
              <a:gd name="T46" fmla="*/ 815 w 2055"/>
              <a:gd name="T47" fmla="*/ 909 h 1536"/>
              <a:gd name="T48" fmla="*/ 765 w 2055"/>
              <a:gd name="T49" fmla="*/ 888 h 1536"/>
              <a:gd name="T50" fmla="*/ 1027 w 2055"/>
              <a:gd name="T51" fmla="*/ 617 h 1536"/>
              <a:gd name="T52" fmla="*/ 1063 w 2055"/>
              <a:gd name="T53" fmla="*/ 652 h 1536"/>
              <a:gd name="T54" fmla="*/ 815 w 2055"/>
              <a:gd name="T55" fmla="*/ 90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55" h="1536">
                <a:moveTo>
                  <a:pt x="1344" y="893"/>
                </a:moveTo>
                <a:lnTo>
                  <a:pt x="2055" y="600"/>
                </a:lnTo>
                <a:lnTo>
                  <a:pt x="1776" y="312"/>
                </a:lnTo>
                <a:lnTo>
                  <a:pt x="1776" y="307"/>
                </a:lnTo>
                <a:lnTo>
                  <a:pt x="1030" y="0"/>
                </a:lnTo>
                <a:lnTo>
                  <a:pt x="283" y="307"/>
                </a:lnTo>
                <a:lnTo>
                  <a:pt x="0" y="600"/>
                </a:lnTo>
                <a:lnTo>
                  <a:pt x="283" y="718"/>
                </a:lnTo>
                <a:lnTo>
                  <a:pt x="283" y="1228"/>
                </a:lnTo>
                <a:lnTo>
                  <a:pt x="1030" y="1536"/>
                </a:lnTo>
                <a:lnTo>
                  <a:pt x="1030" y="1536"/>
                </a:lnTo>
                <a:lnTo>
                  <a:pt x="1030" y="1536"/>
                </a:lnTo>
                <a:lnTo>
                  <a:pt x="1030" y="1536"/>
                </a:lnTo>
                <a:lnTo>
                  <a:pt x="1030" y="1536"/>
                </a:lnTo>
                <a:lnTo>
                  <a:pt x="1776" y="1228"/>
                </a:lnTo>
                <a:lnTo>
                  <a:pt x="1776" y="763"/>
                </a:lnTo>
                <a:lnTo>
                  <a:pt x="1377" y="928"/>
                </a:lnTo>
                <a:lnTo>
                  <a:pt x="1344" y="893"/>
                </a:lnTo>
                <a:close/>
                <a:moveTo>
                  <a:pt x="1616" y="371"/>
                </a:moveTo>
                <a:lnTo>
                  <a:pt x="1027" y="614"/>
                </a:lnTo>
                <a:lnTo>
                  <a:pt x="439" y="371"/>
                </a:lnTo>
                <a:lnTo>
                  <a:pt x="1030" y="130"/>
                </a:lnTo>
                <a:lnTo>
                  <a:pt x="1616" y="371"/>
                </a:lnTo>
                <a:close/>
                <a:moveTo>
                  <a:pt x="815" y="909"/>
                </a:moveTo>
                <a:lnTo>
                  <a:pt x="765" y="888"/>
                </a:lnTo>
                <a:lnTo>
                  <a:pt x="1027" y="617"/>
                </a:lnTo>
                <a:lnTo>
                  <a:pt x="1063" y="652"/>
                </a:lnTo>
                <a:lnTo>
                  <a:pt x="815" y="90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6" tIns="45718" rIns="91436" bIns="45718" numCol="1" anchor="t" anchorCtr="0" compatLnSpc="1">
            <a:prstTxWarp prst="textNoShape">
              <a:avLst/>
            </a:prstTxWarp>
          </a:bodyPr>
          <a:lstStyle/>
          <a:p>
            <a:endParaRPr lang="en-US"/>
          </a:p>
        </p:txBody>
      </p:sp>
      <p:grpSp>
        <p:nvGrpSpPr>
          <p:cNvPr id="8" name="Group 7"/>
          <p:cNvGrpSpPr/>
          <p:nvPr/>
        </p:nvGrpSpPr>
        <p:grpSpPr>
          <a:xfrm>
            <a:off x="657709" y="1204224"/>
            <a:ext cx="549157" cy="376391"/>
            <a:chOff x="3509317" y="3447869"/>
            <a:chExt cx="549157" cy="376391"/>
          </a:xfrm>
        </p:grpSpPr>
        <p:sp>
          <p:nvSpPr>
            <p:cNvPr id="33" name="Freeform 8"/>
            <p:cNvSpPr>
              <a:spLocks noEditPoints="1"/>
            </p:cNvSpPr>
            <p:nvPr/>
          </p:nvSpPr>
          <p:spPr bwMode="auto">
            <a:xfrm>
              <a:off x="3509317" y="3447869"/>
              <a:ext cx="549157" cy="376391"/>
            </a:xfrm>
            <a:custGeom>
              <a:avLst/>
              <a:gdLst>
                <a:gd name="T0" fmla="*/ 1143 w 2286"/>
                <a:gd name="T1" fmla="*/ 0 h 1760"/>
                <a:gd name="T2" fmla="*/ 0 w 2286"/>
                <a:gd name="T3" fmla="*/ 1143 h 1760"/>
                <a:gd name="T4" fmla="*/ 182 w 2286"/>
                <a:gd name="T5" fmla="*/ 1760 h 1760"/>
                <a:gd name="T6" fmla="*/ 189 w 2286"/>
                <a:gd name="T7" fmla="*/ 1760 h 1760"/>
                <a:gd name="T8" fmla="*/ 459 w 2286"/>
                <a:gd name="T9" fmla="*/ 1760 h 1760"/>
                <a:gd name="T10" fmla="*/ 1829 w 2286"/>
                <a:gd name="T11" fmla="*/ 1760 h 1760"/>
                <a:gd name="T12" fmla="*/ 2048 w 2286"/>
                <a:gd name="T13" fmla="*/ 1760 h 1760"/>
                <a:gd name="T14" fmla="*/ 2104 w 2286"/>
                <a:gd name="T15" fmla="*/ 1760 h 1760"/>
                <a:gd name="T16" fmla="*/ 2286 w 2286"/>
                <a:gd name="T17" fmla="*/ 1143 h 1760"/>
                <a:gd name="T18" fmla="*/ 1143 w 2286"/>
                <a:gd name="T19" fmla="*/ 0 h 1760"/>
                <a:gd name="T20" fmla="*/ 2069 w 2286"/>
                <a:gd name="T21" fmla="*/ 1177 h 1760"/>
                <a:gd name="T22" fmla="*/ 1973 w 2286"/>
                <a:gd name="T23" fmla="*/ 1555 h 1760"/>
                <a:gd name="T24" fmla="*/ 317 w 2286"/>
                <a:gd name="T25" fmla="*/ 1555 h 1760"/>
                <a:gd name="T26" fmla="*/ 217 w 2286"/>
                <a:gd name="T27" fmla="*/ 1177 h 1760"/>
                <a:gd name="T28" fmla="*/ 423 w 2286"/>
                <a:gd name="T29" fmla="*/ 1177 h 1760"/>
                <a:gd name="T30" fmla="*/ 423 w 2286"/>
                <a:gd name="T31" fmla="*/ 1097 h 1760"/>
                <a:gd name="T32" fmla="*/ 217 w 2286"/>
                <a:gd name="T33" fmla="*/ 1097 h 1760"/>
                <a:gd name="T34" fmla="*/ 309 w 2286"/>
                <a:gd name="T35" fmla="*/ 738 h 1760"/>
                <a:gd name="T36" fmla="*/ 451 w 2286"/>
                <a:gd name="T37" fmla="*/ 828 h 1760"/>
                <a:gd name="T38" fmla="*/ 494 w 2286"/>
                <a:gd name="T39" fmla="*/ 761 h 1760"/>
                <a:gd name="T40" fmla="*/ 348 w 2286"/>
                <a:gd name="T41" fmla="*/ 668 h 1760"/>
                <a:gd name="T42" fmla="*/ 491 w 2286"/>
                <a:gd name="T43" fmla="*/ 492 h 1760"/>
                <a:gd name="T44" fmla="*/ 637 w 2286"/>
                <a:gd name="T45" fmla="*/ 373 h 1760"/>
                <a:gd name="T46" fmla="*/ 713 w 2286"/>
                <a:gd name="T47" fmla="*/ 534 h 1760"/>
                <a:gd name="T48" fmla="*/ 785 w 2286"/>
                <a:gd name="T49" fmla="*/ 500 h 1760"/>
                <a:gd name="T50" fmla="*/ 706 w 2286"/>
                <a:gd name="T51" fmla="*/ 331 h 1760"/>
                <a:gd name="T52" fmla="*/ 1109 w 2286"/>
                <a:gd name="T53" fmla="*/ 217 h 1760"/>
                <a:gd name="T54" fmla="*/ 1109 w 2286"/>
                <a:gd name="T55" fmla="*/ 412 h 1760"/>
                <a:gd name="T56" fmla="*/ 1189 w 2286"/>
                <a:gd name="T57" fmla="*/ 412 h 1760"/>
                <a:gd name="T58" fmla="*/ 1189 w 2286"/>
                <a:gd name="T59" fmla="*/ 217 h 1760"/>
                <a:gd name="T60" fmla="*/ 1563 w 2286"/>
                <a:gd name="T61" fmla="*/ 317 h 1760"/>
                <a:gd name="T62" fmla="*/ 1487 w 2286"/>
                <a:gd name="T63" fmla="*/ 479 h 1760"/>
                <a:gd name="T64" fmla="*/ 1559 w 2286"/>
                <a:gd name="T65" fmla="*/ 513 h 1760"/>
                <a:gd name="T66" fmla="*/ 1633 w 2286"/>
                <a:gd name="T67" fmla="*/ 357 h 1760"/>
                <a:gd name="T68" fmla="*/ 1794 w 2286"/>
                <a:gd name="T69" fmla="*/ 492 h 1760"/>
                <a:gd name="T70" fmla="*/ 1925 w 2286"/>
                <a:gd name="T71" fmla="*/ 647 h 1760"/>
                <a:gd name="T72" fmla="*/ 1779 w 2286"/>
                <a:gd name="T73" fmla="*/ 740 h 1760"/>
                <a:gd name="T74" fmla="*/ 1821 w 2286"/>
                <a:gd name="T75" fmla="*/ 807 h 1760"/>
                <a:gd name="T76" fmla="*/ 1965 w 2286"/>
                <a:gd name="T77" fmla="*/ 716 h 1760"/>
                <a:gd name="T78" fmla="*/ 2069 w 2286"/>
                <a:gd name="T79" fmla="*/ 1097 h 1760"/>
                <a:gd name="T80" fmla="*/ 1863 w 2286"/>
                <a:gd name="T81" fmla="*/ 1097 h 1760"/>
                <a:gd name="T82" fmla="*/ 1863 w 2286"/>
                <a:gd name="T83" fmla="*/ 1177 h 1760"/>
                <a:gd name="T84" fmla="*/ 2069 w 2286"/>
                <a:gd name="T85" fmla="*/ 1177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6" h="1760">
                  <a:moveTo>
                    <a:pt x="1143" y="0"/>
                  </a:moveTo>
                  <a:cubicBezTo>
                    <a:pt x="514" y="0"/>
                    <a:pt x="0" y="515"/>
                    <a:pt x="0" y="1143"/>
                  </a:cubicBezTo>
                  <a:cubicBezTo>
                    <a:pt x="0" y="1370"/>
                    <a:pt x="67" y="1582"/>
                    <a:pt x="182" y="1760"/>
                  </a:cubicBezTo>
                  <a:cubicBezTo>
                    <a:pt x="189" y="1760"/>
                    <a:pt x="189" y="1760"/>
                    <a:pt x="189" y="1760"/>
                  </a:cubicBezTo>
                  <a:cubicBezTo>
                    <a:pt x="459" y="1760"/>
                    <a:pt x="459" y="1760"/>
                    <a:pt x="459" y="1760"/>
                  </a:cubicBezTo>
                  <a:cubicBezTo>
                    <a:pt x="1829" y="1760"/>
                    <a:pt x="1829" y="1760"/>
                    <a:pt x="1829" y="1760"/>
                  </a:cubicBezTo>
                  <a:cubicBezTo>
                    <a:pt x="2048" y="1760"/>
                    <a:pt x="2048" y="1760"/>
                    <a:pt x="2048" y="1760"/>
                  </a:cubicBezTo>
                  <a:cubicBezTo>
                    <a:pt x="2104" y="1760"/>
                    <a:pt x="2104" y="1760"/>
                    <a:pt x="2104" y="1760"/>
                  </a:cubicBezTo>
                  <a:cubicBezTo>
                    <a:pt x="2219" y="1582"/>
                    <a:pt x="2286" y="1370"/>
                    <a:pt x="2286" y="1143"/>
                  </a:cubicBezTo>
                  <a:cubicBezTo>
                    <a:pt x="2286" y="515"/>
                    <a:pt x="1772" y="0"/>
                    <a:pt x="1143" y="0"/>
                  </a:cubicBezTo>
                  <a:close/>
                  <a:moveTo>
                    <a:pt x="2069" y="1177"/>
                  </a:moveTo>
                  <a:cubicBezTo>
                    <a:pt x="2062" y="1313"/>
                    <a:pt x="2030" y="1440"/>
                    <a:pt x="1973" y="1555"/>
                  </a:cubicBezTo>
                  <a:cubicBezTo>
                    <a:pt x="317" y="1555"/>
                    <a:pt x="317" y="1555"/>
                    <a:pt x="317" y="1555"/>
                  </a:cubicBezTo>
                  <a:cubicBezTo>
                    <a:pt x="259" y="1440"/>
                    <a:pt x="224" y="1313"/>
                    <a:pt x="217" y="1177"/>
                  </a:cubicBezTo>
                  <a:cubicBezTo>
                    <a:pt x="423" y="1177"/>
                    <a:pt x="423" y="1177"/>
                    <a:pt x="423" y="1177"/>
                  </a:cubicBezTo>
                  <a:cubicBezTo>
                    <a:pt x="423" y="1097"/>
                    <a:pt x="423" y="1097"/>
                    <a:pt x="423" y="1097"/>
                  </a:cubicBezTo>
                  <a:cubicBezTo>
                    <a:pt x="217" y="1097"/>
                    <a:pt x="217" y="1097"/>
                    <a:pt x="217" y="1097"/>
                  </a:cubicBezTo>
                  <a:cubicBezTo>
                    <a:pt x="223" y="969"/>
                    <a:pt x="256" y="847"/>
                    <a:pt x="309" y="738"/>
                  </a:cubicBezTo>
                  <a:cubicBezTo>
                    <a:pt x="451" y="828"/>
                    <a:pt x="451" y="828"/>
                    <a:pt x="451" y="828"/>
                  </a:cubicBezTo>
                  <a:cubicBezTo>
                    <a:pt x="494" y="761"/>
                    <a:pt x="494" y="761"/>
                    <a:pt x="494" y="761"/>
                  </a:cubicBezTo>
                  <a:cubicBezTo>
                    <a:pt x="348" y="668"/>
                    <a:pt x="348" y="668"/>
                    <a:pt x="348" y="668"/>
                  </a:cubicBezTo>
                  <a:cubicBezTo>
                    <a:pt x="388" y="602"/>
                    <a:pt x="436" y="543"/>
                    <a:pt x="491" y="492"/>
                  </a:cubicBezTo>
                  <a:cubicBezTo>
                    <a:pt x="536" y="447"/>
                    <a:pt x="585" y="407"/>
                    <a:pt x="637" y="373"/>
                  </a:cubicBezTo>
                  <a:cubicBezTo>
                    <a:pt x="713" y="534"/>
                    <a:pt x="713" y="534"/>
                    <a:pt x="713" y="534"/>
                  </a:cubicBezTo>
                  <a:cubicBezTo>
                    <a:pt x="785" y="500"/>
                    <a:pt x="785" y="500"/>
                    <a:pt x="785" y="500"/>
                  </a:cubicBezTo>
                  <a:cubicBezTo>
                    <a:pt x="706" y="331"/>
                    <a:pt x="706" y="331"/>
                    <a:pt x="706" y="331"/>
                  </a:cubicBezTo>
                  <a:cubicBezTo>
                    <a:pt x="827" y="265"/>
                    <a:pt x="963" y="224"/>
                    <a:pt x="1109" y="217"/>
                  </a:cubicBezTo>
                  <a:cubicBezTo>
                    <a:pt x="1109" y="412"/>
                    <a:pt x="1109" y="412"/>
                    <a:pt x="1109" y="412"/>
                  </a:cubicBezTo>
                  <a:cubicBezTo>
                    <a:pt x="1189" y="412"/>
                    <a:pt x="1189" y="412"/>
                    <a:pt x="1189" y="412"/>
                  </a:cubicBezTo>
                  <a:cubicBezTo>
                    <a:pt x="1189" y="217"/>
                    <a:pt x="1189" y="217"/>
                    <a:pt x="1189" y="217"/>
                  </a:cubicBezTo>
                  <a:cubicBezTo>
                    <a:pt x="1323" y="224"/>
                    <a:pt x="1451" y="259"/>
                    <a:pt x="1563" y="317"/>
                  </a:cubicBezTo>
                  <a:cubicBezTo>
                    <a:pt x="1487" y="479"/>
                    <a:pt x="1487" y="479"/>
                    <a:pt x="1487" y="479"/>
                  </a:cubicBezTo>
                  <a:cubicBezTo>
                    <a:pt x="1559" y="513"/>
                    <a:pt x="1559" y="513"/>
                    <a:pt x="1559" y="513"/>
                  </a:cubicBezTo>
                  <a:cubicBezTo>
                    <a:pt x="1633" y="357"/>
                    <a:pt x="1633" y="357"/>
                    <a:pt x="1633" y="357"/>
                  </a:cubicBezTo>
                  <a:cubicBezTo>
                    <a:pt x="1693" y="395"/>
                    <a:pt x="1747" y="441"/>
                    <a:pt x="1794" y="492"/>
                  </a:cubicBezTo>
                  <a:cubicBezTo>
                    <a:pt x="1844" y="537"/>
                    <a:pt x="1887" y="589"/>
                    <a:pt x="1925" y="647"/>
                  </a:cubicBezTo>
                  <a:cubicBezTo>
                    <a:pt x="1779" y="740"/>
                    <a:pt x="1779" y="740"/>
                    <a:pt x="1779" y="740"/>
                  </a:cubicBezTo>
                  <a:cubicBezTo>
                    <a:pt x="1821" y="807"/>
                    <a:pt x="1821" y="807"/>
                    <a:pt x="1821" y="807"/>
                  </a:cubicBezTo>
                  <a:cubicBezTo>
                    <a:pt x="1965" y="716"/>
                    <a:pt x="1965" y="716"/>
                    <a:pt x="1965" y="716"/>
                  </a:cubicBezTo>
                  <a:cubicBezTo>
                    <a:pt x="2025" y="830"/>
                    <a:pt x="2062" y="960"/>
                    <a:pt x="2069" y="1097"/>
                  </a:cubicBezTo>
                  <a:cubicBezTo>
                    <a:pt x="1863" y="1097"/>
                    <a:pt x="1863" y="1097"/>
                    <a:pt x="1863" y="1097"/>
                  </a:cubicBezTo>
                  <a:cubicBezTo>
                    <a:pt x="1863" y="1177"/>
                    <a:pt x="1863" y="1177"/>
                    <a:pt x="1863" y="1177"/>
                  </a:cubicBezTo>
                  <a:cubicBezTo>
                    <a:pt x="2069" y="1177"/>
                    <a:pt x="2069" y="1177"/>
                    <a:pt x="2069" y="11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400">
                <a:solidFill>
                  <a:srgbClr val="FFFFFF"/>
                </a:solidFill>
                <a:effectLst>
                  <a:outerShdw blurRad="38100" dist="38100" dir="2700000" algn="tl">
                    <a:srgbClr val="000000">
                      <a:alpha val="43137"/>
                    </a:srgbClr>
                  </a:outerShdw>
                </a:effectLst>
              </a:endParaRPr>
            </a:p>
          </p:txBody>
        </p:sp>
        <p:sp>
          <p:nvSpPr>
            <p:cNvPr id="34" name="Freeform 7"/>
            <p:cNvSpPr>
              <a:spLocks/>
            </p:cNvSpPr>
            <p:nvPr/>
          </p:nvSpPr>
          <p:spPr bwMode="auto">
            <a:xfrm>
              <a:off x="3738159" y="3550708"/>
              <a:ext cx="75684" cy="170711"/>
            </a:xfrm>
            <a:custGeom>
              <a:avLst/>
              <a:gdLst>
                <a:gd name="T0" fmla="*/ 176 w 366"/>
                <a:gd name="T1" fmla="*/ 420 h 894"/>
                <a:gd name="T2" fmla="*/ 163 w 366"/>
                <a:gd name="T3" fmla="*/ 420 h 894"/>
                <a:gd name="T4" fmla="*/ 5 w 366"/>
                <a:gd name="T5" fmla="*/ 596 h 894"/>
                <a:gd name="T6" fmla="*/ 74 w 366"/>
                <a:gd name="T7" fmla="*/ 723 h 894"/>
                <a:gd name="T8" fmla="*/ 41 w 366"/>
                <a:gd name="T9" fmla="*/ 830 h 894"/>
                <a:gd name="T10" fmla="*/ 71 w 366"/>
                <a:gd name="T11" fmla="*/ 886 h 894"/>
                <a:gd name="T12" fmla="*/ 127 w 366"/>
                <a:gd name="T13" fmla="*/ 856 h 894"/>
                <a:gd name="T14" fmla="*/ 159 w 366"/>
                <a:gd name="T15" fmla="*/ 754 h 894"/>
                <a:gd name="T16" fmla="*/ 181 w 366"/>
                <a:gd name="T17" fmla="*/ 755 h 894"/>
                <a:gd name="T18" fmla="*/ 340 w 366"/>
                <a:gd name="T19" fmla="*/ 579 h 894"/>
                <a:gd name="T20" fmla="*/ 278 w 366"/>
                <a:gd name="T21" fmla="*/ 458 h 894"/>
                <a:gd name="T22" fmla="*/ 366 w 366"/>
                <a:gd name="T23" fmla="*/ 0 h 894"/>
                <a:gd name="T24" fmla="*/ 176 w 366"/>
                <a:gd name="T25" fmla="*/ 42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6" h="894">
                  <a:moveTo>
                    <a:pt x="176" y="420"/>
                  </a:moveTo>
                  <a:cubicBezTo>
                    <a:pt x="172" y="420"/>
                    <a:pt x="168" y="420"/>
                    <a:pt x="163" y="420"/>
                  </a:cubicBezTo>
                  <a:cubicBezTo>
                    <a:pt x="71" y="425"/>
                    <a:pt x="0" y="504"/>
                    <a:pt x="5" y="596"/>
                  </a:cubicBezTo>
                  <a:cubicBezTo>
                    <a:pt x="8" y="649"/>
                    <a:pt x="34" y="694"/>
                    <a:pt x="74" y="723"/>
                  </a:cubicBezTo>
                  <a:cubicBezTo>
                    <a:pt x="41" y="830"/>
                    <a:pt x="41" y="830"/>
                    <a:pt x="41" y="830"/>
                  </a:cubicBezTo>
                  <a:cubicBezTo>
                    <a:pt x="33" y="854"/>
                    <a:pt x="47" y="879"/>
                    <a:pt x="71" y="886"/>
                  </a:cubicBezTo>
                  <a:cubicBezTo>
                    <a:pt x="95" y="894"/>
                    <a:pt x="120" y="880"/>
                    <a:pt x="127" y="856"/>
                  </a:cubicBezTo>
                  <a:cubicBezTo>
                    <a:pt x="159" y="754"/>
                    <a:pt x="159" y="754"/>
                    <a:pt x="159" y="754"/>
                  </a:cubicBezTo>
                  <a:cubicBezTo>
                    <a:pt x="166" y="755"/>
                    <a:pt x="174" y="755"/>
                    <a:pt x="181" y="755"/>
                  </a:cubicBezTo>
                  <a:cubicBezTo>
                    <a:pt x="274" y="750"/>
                    <a:pt x="344" y="671"/>
                    <a:pt x="340" y="579"/>
                  </a:cubicBezTo>
                  <a:cubicBezTo>
                    <a:pt x="337" y="530"/>
                    <a:pt x="313" y="487"/>
                    <a:pt x="278" y="458"/>
                  </a:cubicBezTo>
                  <a:cubicBezTo>
                    <a:pt x="366" y="0"/>
                    <a:pt x="366" y="0"/>
                    <a:pt x="366" y="0"/>
                  </a:cubicBezTo>
                  <a:lnTo>
                    <a:pt x="176" y="4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400">
                <a:solidFill>
                  <a:srgbClr val="FFFFFF"/>
                </a:solidFill>
                <a:effectLst>
                  <a:outerShdw blurRad="38100" dist="38100" dir="2700000" algn="tl">
                    <a:srgbClr val="000000">
                      <a:alpha val="43137"/>
                    </a:srgbClr>
                  </a:outerShdw>
                </a:effectLst>
              </a:endParaRPr>
            </a:p>
          </p:txBody>
        </p:sp>
      </p:grpSp>
      <p:grpSp>
        <p:nvGrpSpPr>
          <p:cNvPr id="7" name="Group 6"/>
          <p:cNvGrpSpPr/>
          <p:nvPr/>
        </p:nvGrpSpPr>
        <p:grpSpPr>
          <a:xfrm>
            <a:off x="7947256" y="1141273"/>
            <a:ext cx="503643" cy="506807"/>
            <a:chOff x="3551305" y="4538058"/>
            <a:chExt cx="424896" cy="437260"/>
          </a:xfrm>
        </p:grpSpPr>
        <p:sp>
          <p:nvSpPr>
            <p:cNvPr id="35" name="Freeform 6"/>
            <p:cNvSpPr>
              <a:spLocks/>
            </p:cNvSpPr>
            <p:nvPr/>
          </p:nvSpPr>
          <p:spPr bwMode="auto">
            <a:xfrm>
              <a:off x="3730806" y="4757439"/>
              <a:ext cx="245395" cy="173808"/>
            </a:xfrm>
            <a:custGeom>
              <a:avLst/>
              <a:gdLst>
                <a:gd name="T0" fmla="*/ 249 w 1246"/>
                <a:gd name="T1" fmla="*/ 648 h 811"/>
                <a:gd name="T2" fmla="*/ 233 w 1246"/>
                <a:gd name="T3" fmla="*/ 791 h 811"/>
                <a:gd name="T4" fmla="*/ 371 w 1246"/>
                <a:gd name="T5" fmla="*/ 811 h 811"/>
                <a:gd name="T6" fmla="*/ 565 w 1246"/>
                <a:gd name="T7" fmla="*/ 752 h 811"/>
                <a:gd name="T8" fmla="*/ 563 w 1246"/>
                <a:gd name="T9" fmla="*/ 739 h 811"/>
                <a:gd name="T10" fmla="*/ 553 w 1246"/>
                <a:gd name="T11" fmla="*/ 725 h 811"/>
                <a:gd name="T12" fmla="*/ 553 w 1246"/>
                <a:gd name="T13" fmla="*/ 725 h 811"/>
                <a:gd name="T14" fmla="*/ 525 w 1246"/>
                <a:gd name="T15" fmla="*/ 660 h 811"/>
                <a:gd name="T16" fmla="*/ 621 w 1246"/>
                <a:gd name="T17" fmla="*/ 568 h 811"/>
                <a:gd name="T18" fmla="*/ 718 w 1246"/>
                <a:gd name="T19" fmla="*/ 660 h 811"/>
                <a:gd name="T20" fmla="*/ 690 w 1246"/>
                <a:gd name="T21" fmla="*/ 725 h 811"/>
                <a:gd name="T22" fmla="*/ 690 w 1246"/>
                <a:gd name="T23" fmla="*/ 725 h 811"/>
                <a:gd name="T24" fmla="*/ 680 w 1246"/>
                <a:gd name="T25" fmla="*/ 740 h 811"/>
                <a:gd name="T26" fmla="*/ 678 w 1246"/>
                <a:gd name="T27" fmla="*/ 752 h 811"/>
                <a:gd name="T28" fmla="*/ 885 w 1246"/>
                <a:gd name="T29" fmla="*/ 810 h 811"/>
                <a:gd name="T30" fmla="*/ 1013 w 1246"/>
                <a:gd name="T31" fmla="*/ 794 h 811"/>
                <a:gd name="T32" fmla="*/ 997 w 1246"/>
                <a:gd name="T33" fmla="*/ 648 h 811"/>
                <a:gd name="T34" fmla="*/ 1057 w 1246"/>
                <a:gd name="T35" fmla="*/ 460 h 811"/>
                <a:gd name="T36" fmla="*/ 1071 w 1246"/>
                <a:gd name="T37" fmla="*/ 461 h 811"/>
                <a:gd name="T38" fmla="*/ 1085 w 1246"/>
                <a:gd name="T39" fmla="*/ 472 h 811"/>
                <a:gd name="T40" fmla="*/ 1085 w 1246"/>
                <a:gd name="T41" fmla="*/ 472 h 811"/>
                <a:gd name="T42" fmla="*/ 1152 w 1246"/>
                <a:gd name="T43" fmla="*/ 499 h 811"/>
                <a:gd name="T44" fmla="*/ 1246 w 1246"/>
                <a:gd name="T45" fmla="*/ 405 h 811"/>
                <a:gd name="T46" fmla="*/ 1152 w 1246"/>
                <a:gd name="T47" fmla="*/ 310 h 811"/>
                <a:gd name="T48" fmla="*/ 1085 w 1246"/>
                <a:gd name="T49" fmla="*/ 338 h 811"/>
                <a:gd name="T50" fmla="*/ 1085 w 1246"/>
                <a:gd name="T51" fmla="*/ 338 h 811"/>
                <a:gd name="T52" fmla="*/ 1070 w 1246"/>
                <a:gd name="T53" fmla="*/ 347 h 811"/>
                <a:gd name="T54" fmla="*/ 1057 w 1246"/>
                <a:gd name="T55" fmla="*/ 350 h 811"/>
                <a:gd name="T56" fmla="*/ 997 w 1246"/>
                <a:gd name="T57" fmla="*/ 148 h 811"/>
                <a:gd name="T58" fmla="*/ 1010 w 1246"/>
                <a:gd name="T59" fmla="*/ 17 h 811"/>
                <a:gd name="T60" fmla="*/ 883 w 1246"/>
                <a:gd name="T61" fmla="*/ 0 h 811"/>
                <a:gd name="T62" fmla="*/ 675 w 1246"/>
                <a:gd name="T63" fmla="*/ 58 h 811"/>
                <a:gd name="T64" fmla="*/ 678 w 1246"/>
                <a:gd name="T65" fmla="*/ 71 h 811"/>
                <a:gd name="T66" fmla="*/ 688 w 1246"/>
                <a:gd name="T67" fmla="*/ 85 h 811"/>
                <a:gd name="T68" fmla="*/ 688 w 1246"/>
                <a:gd name="T69" fmla="*/ 86 h 811"/>
                <a:gd name="T70" fmla="*/ 716 w 1246"/>
                <a:gd name="T71" fmla="*/ 150 h 811"/>
                <a:gd name="T72" fmla="*/ 619 w 1246"/>
                <a:gd name="T73" fmla="*/ 242 h 811"/>
                <a:gd name="T74" fmla="*/ 523 w 1246"/>
                <a:gd name="T75" fmla="*/ 150 h 811"/>
                <a:gd name="T76" fmla="*/ 551 w 1246"/>
                <a:gd name="T77" fmla="*/ 86 h 811"/>
                <a:gd name="T78" fmla="*/ 551 w 1246"/>
                <a:gd name="T79" fmla="*/ 85 h 811"/>
                <a:gd name="T80" fmla="*/ 561 w 1246"/>
                <a:gd name="T81" fmla="*/ 72 h 811"/>
                <a:gd name="T82" fmla="*/ 563 w 1246"/>
                <a:gd name="T83" fmla="*/ 58 h 811"/>
                <a:gd name="T84" fmla="*/ 369 w 1246"/>
                <a:gd name="T85" fmla="*/ 0 h 811"/>
                <a:gd name="T86" fmla="*/ 236 w 1246"/>
                <a:gd name="T87" fmla="*/ 18 h 811"/>
                <a:gd name="T88" fmla="*/ 249 w 1246"/>
                <a:gd name="T89" fmla="*/ 148 h 811"/>
                <a:gd name="T90" fmla="*/ 189 w 1246"/>
                <a:gd name="T91" fmla="*/ 350 h 811"/>
                <a:gd name="T92" fmla="*/ 176 w 1246"/>
                <a:gd name="T93" fmla="*/ 347 h 811"/>
                <a:gd name="T94" fmla="*/ 161 w 1246"/>
                <a:gd name="T95" fmla="*/ 338 h 811"/>
                <a:gd name="T96" fmla="*/ 161 w 1246"/>
                <a:gd name="T97" fmla="*/ 338 h 811"/>
                <a:gd name="T98" fmla="*/ 94 w 1246"/>
                <a:gd name="T99" fmla="*/ 310 h 811"/>
                <a:gd name="T100" fmla="*/ 0 w 1246"/>
                <a:gd name="T101" fmla="*/ 405 h 811"/>
                <a:gd name="T102" fmla="*/ 94 w 1246"/>
                <a:gd name="T103" fmla="*/ 499 h 811"/>
                <a:gd name="T104" fmla="*/ 161 w 1246"/>
                <a:gd name="T105" fmla="*/ 472 h 811"/>
                <a:gd name="T106" fmla="*/ 161 w 1246"/>
                <a:gd name="T107" fmla="*/ 472 h 811"/>
                <a:gd name="T108" fmla="*/ 175 w 1246"/>
                <a:gd name="T109" fmla="*/ 461 h 811"/>
                <a:gd name="T110" fmla="*/ 189 w 1246"/>
                <a:gd name="T111" fmla="*/ 460 h 811"/>
                <a:gd name="T112" fmla="*/ 249 w 1246"/>
                <a:gd name="T113" fmla="*/ 64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6" h="811">
                  <a:moveTo>
                    <a:pt x="249" y="648"/>
                  </a:moveTo>
                  <a:cubicBezTo>
                    <a:pt x="249" y="675"/>
                    <a:pt x="243" y="725"/>
                    <a:pt x="233" y="791"/>
                  </a:cubicBezTo>
                  <a:cubicBezTo>
                    <a:pt x="279" y="803"/>
                    <a:pt x="340" y="811"/>
                    <a:pt x="371" y="811"/>
                  </a:cubicBezTo>
                  <a:cubicBezTo>
                    <a:pt x="445" y="811"/>
                    <a:pt x="565" y="781"/>
                    <a:pt x="565" y="752"/>
                  </a:cubicBezTo>
                  <a:cubicBezTo>
                    <a:pt x="565" y="748"/>
                    <a:pt x="565" y="743"/>
                    <a:pt x="563" y="739"/>
                  </a:cubicBezTo>
                  <a:cubicBezTo>
                    <a:pt x="561" y="734"/>
                    <a:pt x="557" y="729"/>
                    <a:pt x="553" y="725"/>
                  </a:cubicBezTo>
                  <a:cubicBezTo>
                    <a:pt x="553" y="725"/>
                    <a:pt x="553" y="725"/>
                    <a:pt x="553" y="725"/>
                  </a:cubicBezTo>
                  <a:cubicBezTo>
                    <a:pt x="535" y="708"/>
                    <a:pt x="525" y="686"/>
                    <a:pt x="525" y="660"/>
                  </a:cubicBezTo>
                  <a:cubicBezTo>
                    <a:pt x="525" y="609"/>
                    <a:pt x="568" y="568"/>
                    <a:pt x="621" y="568"/>
                  </a:cubicBezTo>
                  <a:cubicBezTo>
                    <a:pt x="675" y="568"/>
                    <a:pt x="718" y="609"/>
                    <a:pt x="718" y="660"/>
                  </a:cubicBezTo>
                  <a:cubicBezTo>
                    <a:pt x="718" y="686"/>
                    <a:pt x="707" y="708"/>
                    <a:pt x="690" y="725"/>
                  </a:cubicBezTo>
                  <a:cubicBezTo>
                    <a:pt x="690" y="725"/>
                    <a:pt x="690" y="725"/>
                    <a:pt x="690" y="725"/>
                  </a:cubicBezTo>
                  <a:cubicBezTo>
                    <a:pt x="686" y="729"/>
                    <a:pt x="682" y="734"/>
                    <a:pt x="680" y="740"/>
                  </a:cubicBezTo>
                  <a:cubicBezTo>
                    <a:pt x="678" y="744"/>
                    <a:pt x="678" y="748"/>
                    <a:pt x="678" y="752"/>
                  </a:cubicBezTo>
                  <a:cubicBezTo>
                    <a:pt x="678" y="781"/>
                    <a:pt x="801" y="810"/>
                    <a:pt x="885" y="810"/>
                  </a:cubicBezTo>
                  <a:cubicBezTo>
                    <a:pt x="917" y="810"/>
                    <a:pt x="964" y="804"/>
                    <a:pt x="1013" y="794"/>
                  </a:cubicBezTo>
                  <a:cubicBezTo>
                    <a:pt x="1003" y="726"/>
                    <a:pt x="997" y="675"/>
                    <a:pt x="997" y="648"/>
                  </a:cubicBezTo>
                  <a:cubicBezTo>
                    <a:pt x="997" y="576"/>
                    <a:pt x="1027" y="460"/>
                    <a:pt x="1057" y="460"/>
                  </a:cubicBezTo>
                  <a:cubicBezTo>
                    <a:pt x="1062" y="460"/>
                    <a:pt x="1066" y="459"/>
                    <a:pt x="1071" y="461"/>
                  </a:cubicBezTo>
                  <a:cubicBezTo>
                    <a:pt x="1076" y="463"/>
                    <a:pt x="1081" y="468"/>
                    <a:pt x="1085" y="472"/>
                  </a:cubicBezTo>
                  <a:cubicBezTo>
                    <a:pt x="1085" y="472"/>
                    <a:pt x="1085" y="472"/>
                    <a:pt x="1085" y="472"/>
                  </a:cubicBezTo>
                  <a:cubicBezTo>
                    <a:pt x="1102" y="488"/>
                    <a:pt x="1126" y="499"/>
                    <a:pt x="1152" y="499"/>
                  </a:cubicBezTo>
                  <a:cubicBezTo>
                    <a:pt x="1204" y="499"/>
                    <a:pt x="1246" y="457"/>
                    <a:pt x="1246" y="405"/>
                  </a:cubicBezTo>
                  <a:cubicBezTo>
                    <a:pt x="1246" y="353"/>
                    <a:pt x="1204" y="310"/>
                    <a:pt x="1152" y="310"/>
                  </a:cubicBezTo>
                  <a:cubicBezTo>
                    <a:pt x="1126" y="310"/>
                    <a:pt x="1102" y="321"/>
                    <a:pt x="1085" y="338"/>
                  </a:cubicBezTo>
                  <a:cubicBezTo>
                    <a:pt x="1085" y="338"/>
                    <a:pt x="1085" y="338"/>
                    <a:pt x="1085" y="338"/>
                  </a:cubicBezTo>
                  <a:cubicBezTo>
                    <a:pt x="1081" y="342"/>
                    <a:pt x="1076" y="346"/>
                    <a:pt x="1070" y="347"/>
                  </a:cubicBezTo>
                  <a:cubicBezTo>
                    <a:pt x="1066" y="349"/>
                    <a:pt x="1062" y="350"/>
                    <a:pt x="1057" y="350"/>
                  </a:cubicBezTo>
                  <a:cubicBezTo>
                    <a:pt x="1027" y="350"/>
                    <a:pt x="997" y="229"/>
                    <a:pt x="997" y="148"/>
                  </a:cubicBezTo>
                  <a:cubicBezTo>
                    <a:pt x="997" y="121"/>
                    <a:pt x="1002" y="83"/>
                    <a:pt x="1010" y="17"/>
                  </a:cubicBezTo>
                  <a:cubicBezTo>
                    <a:pt x="962" y="7"/>
                    <a:pt x="915" y="0"/>
                    <a:pt x="883" y="0"/>
                  </a:cubicBezTo>
                  <a:cubicBezTo>
                    <a:pt x="799" y="0"/>
                    <a:pt x="676" y="29"/>
                    <a:pt x="675" y="58"/>
                  </a:cubicBezTo>
                  <a:cubicBezTo>
                    <a:pt x="675" y="63"/>
                    <a:pt x="676" y="67"/>
                    <a:pt x="678" y="71"/>
                  </a:cubicBezTo>
                  <a:cubicBezTo>
                    <a:pt x="680" y="76"/>
                    <a:pt x="684" y="81"/>
                    <a:pt x="688" y="85"/>
                  </a:cubicBezTo>
                  <a:cubicBezTo>
                    <a:pt x="688" y="86"/>
                    <a:pt x="688" y="86"/>
                    <a:pt x="688" y="86"/>
                  </a:cubicBezTo>
                  <a:cubicBezTo>
                    <a:pt x="705" y="102"/>
                    <a:pt x="716" y="125"/>
                    <a:pt x="716" y="150"/>
                  </a:cubicBezTo>
                  <a:cubicBezTo>
                    <a:pt x="716" y="201"/>
                    <a:pt x="673" y="242"/>
                    <a:pt x="619" y="242"/>
                  </a:cubicBezTo>
                  <a:cubicBezTo>
                    <a:pt x="566" y="242"/>
                    <a:pt x="523" y="201"/>
                    <a:pt x="523" y="150"/>
                  </a:cubicBezTo>
                  <a:cubicBezTo>
                    <a:pt x="523" y="125"/>
                    <a:pt x="533" y="102"/>
                    <a:pt x="551" y="86"/>
                  </a:cubicBezTo>
                  <a:cubicBezTo>
                    <a:pt x="551" y="85"/>
                    <a:pt x="551" y="85"/>
                    <a:pt x="551" y="85"/>
                  </a:cubicBezTo>
                  <a:cubicBezTo>
                    <a:pt x="555" y="82"/>
                    <a:pt x="559" y="77"/>
                    <a:pt x="561" y="72"/>
                  </a:cubicBezTo>
                  <a:cubicBezTo>
                    <a:pt x="563" y="67"/>
                    <a:pt x="563" y="63"/>
                    <a:pt x="563" y="58"/>
                  </a:cubicBezTo>
                  <a:cubicBezTo>
                    <a:pt x="563" y="29"/>
                    <a:pt x="443" y="0"/>
                    <a:pt x="369" y="0"/>
                  </a:cubicBezTo>
                  <a:cubicBezTo>
                    <a:pt x="339" y="0"/>
                    <a:pt x="281" y="7"/>
                    <a:pt x="236" y="18"/>
                  </a:cubicBezTo>
                  <a:cubicBezTo>
                    <a:pt x="244" y="84"/>
                    <a:pt x="249" y="121"/>
                    <a:pt x="249" y="148"/>
                  </a:cubicBezTo>
                  <a:cubicBezTo>
                    <a:pt x="249" y="229"/>
                    <a:pt x="219" y="350"/>
                    <a:pt x="189" y="350"/>
                  </a:cubicBezTo>
                  <a:cubicBezTo>
                    <a:pt x="184" y="350"/>
                    <a:pt x="180" y="349"/>
                    <a:pt x="176" y="347"/>
                  </a:cubicBezTo>
                  <a:cubicBezTo>
                    <a:pt x="170" y="346"/>
                    <a:pt x="165" y="342"/>
                    <a:pt x="161" y="338"/>
                  </a:cubicBezTo>
                  <a:cubicBezTo>
                    <a:pt x="161" y="338"/>
                    <a:pt x="161" y="338"/>
                    <a:pt x="161" y="338"/>
                  </a:cubicBezTo>
                  <a:cubicBezTo>
                    <a:pt x="144" y="321"/>
                    <a:pt x="120" y="310"/>
                    <a:pt x="94" y="310"/>
                  </a:cubicBezTo>
                  <a:cubicBezTo>
                    <a:pt x="42" y="310"/>
                    <a:pt x="0" y="353"/>
                    <a:pt x="0" y="405"/>
                  </a:cubicBezTo>
                  <a:cubicBezTo>
                    <a:pt x="0" y="457"/>
                    <a:pt x="42" y="499"/>
                    <a:pt x="94" y="499"/>
                  </a:cubicBezTo>
                  <a:cubicBezTo>
                    <a:pt x="120" y="499"/>
                    <a:pt x="144" y="488"/>
                    <a:pt x="161" y="472"/>
                  </a:cubicBezTo>
                  <a:cubicBezTo>
                    <a:pt x="161" y="472"/>
                    <a:pt x="161" y="472"/>
                    <a:pt x="161" y="472"/>
                  </a:cubicBezTo>
                  <a:cubicBezTo>
                    <a:pt x="165" y="468"/>
                    <a:pt x="170" y="463"/>
                    <a:pt x="175" y="461"/>
                  </a:cubicBezTo>
                  <a:cubicBezTo>
                    <a:pt x="180" y="459"/>
                    <a:pt x="184" y="460"/>
                    <a:pt x="189" y="460"/>
                  </a:cubicBezTo>
                  <a:cubicBezTo>
                    <a:pt x="219" y="460"/>
                    <a:pt x="249" y="576"/>
                    <a:pt x="249" y="648"/>
                  </a:cubicBezTo>
                  <a:close/>
                </a:path>
              </a:pathLst>
            </a:custGeom>
            <a:solidFill>
              <a:schemeClr val="tx2"/>
            </a:solidFill>
            <a:ln>
              <a:noFill/>
            </a:ln>
          </p:spPr>
          <p:txBody>
            <a:bodyPr vert="horz" wrap="square" lIns="91424" tIns="45712" rIns="91424" bIns="45712" numCol="1" anchor="t" anchorCtr="0" compatLnSpc="1">
              <a:prstTxWarp prst="textNoShape">
                <a:avLst/>
              </a:prstTxWarp>
            </a:bodyPr>
            <a:lstStyle/>
            <a:p>
              <a:endParaRPr lang="en-US" dirty="0">
                <a:solidFill>
                  <a:srgbClr val="676767"/>
                </a:solidFill>
              </a:endParaRPr>
            </a:p>
          </p:txBody>
        </p:sp>
        <p:sp>
          <p:nvSpPr>
            <p:cNvPr id="36" name="Freeform 6"/>
            <p:cNvSpPr>
              <a:spLocks/>
            </p:cNvSpPr>
            <p:nvPr/>
          </p:nvSpPr>
          <p:spPr bwMode="auto">
            <a:xfrm rot="16200000">
              <a:off x="3728992" y="4575533"/>
              <a:ext cx="247370" cy="172420"/>
            </a:xfrm>
            <a:custGeom>
              <a:avLst/>
              <a:gdLst>
                <a:gd name="T0" fmla="*/ 249 w 1246"/>
                <a:gd name="T1" fmla="*/ 648 h 811"/>
                <a:gd name="T2" fmla="*/ 233 w 1246"/>
                <a:gd name="T3" fmla="*/ 791 h 811"/>
                <a:gd name="T4" fmla="*/ 371 w 1246"/>
                <a:gd name="T5" fmla="*/ 811 h 811"/>
                <a:gd name="T6" fmla="*/ 565 w 1246"/>
                <a:gd name="T7" fmla="*/ 752 h 811"/>
                <a:gd name="T8" fmla="*/ 563 w 1246"/>
                <a:gd name="T9" fmla="*/ 739 h 811"/>
                <a:gd name="T10" fmla="*/ 553 w 1246"/>
                <a:gd name="T11" fmla="*/ 725 h 811"/>
                <a:gd name="T12" fmla="*/ 553 w 1246"/>
                <a:gd name="T13" fmla="*/ 725 h 811"/>
                <a:gd name="T14" fmla="*/ 525 w 1246"/>
                <a:gd name="T15" fmla="*/ 660 h 811"/>
                <a:gd name="T16" fmla="*/ 621 w 1246"/>
                <a:gd name="T17" fmla="*/ 568 h 811"/>
                <a:gd name="T18" fmla="*/ 718 w 1246"/>
                <a:gd name="T19" fmla="*/ 660 h 811"/>
                <a:gd name="T20" fmla="*/ 690 w 1246"/>
                <a:gd name="T21" fmla="*/ 725 h 811"/>
                <a:gd name="T22" fmla="*/ 690 w 1246"/>
                <a:gd name="T23" fmla="*/ 725 h 811"/>
                <a:gd name="T24" fmla="*/ 680 w 1246"/>
                <a:gd name="T25" fmla="*/ 740 h 811"/>
                <a:gd name="T26" fmla="*/ 678 w 1246"/>
                <a:gd name="T27" fmla="*/ 752 h 811"/>
                <a:gd name="T28" fmla="*/ 885 w 1246"/>
                <a:gd name="T29" fmla="*/ 810 h 811"/>
                <a:gd name="T30" fmla="*/ 1013 w 1246"/>
                <a:gd name="T31" fmla="*/ 794 h 811"/>
                <a:gd name="T32" fmla="*/ 997 w 1246"/>
                <a:gd name="T33" fmla="*/ 648 h 811"/>
                <a:gd name="T34" fmla="*/ 1057 w 1246"/>
                <a:gd name="T35" fmla="*/ 460 h 811"/>
                <a:gd name="T36" fmla="*/ 1071 w 1246"/>
                <a:gd name="T37" fmla="*/ 461 h 811"/>
                <a:gd name="T38" fmla="*/ 1085 w 1246"/>
                <a:gd name="T39" fmla="*/ 472 h 811"/>
                <a:gd name="T40" fmla="*/ 1085 w 1246"/>
                <a:gd name="T41" fmla="*/ 472 h 811"/>
                <a:gd name="T42" fmla="*/ 1152 w 1246"/>
                <a:gd name="T43" fmla="*/ 499 h 811"/>
                <a:gd name="T44" fmla="*/ 1246 w 1246"/>
                <a:gd name="T45" fmla="*/ 405 h 811"/>
                <a:gd name="T46" fmla="*/ 1152 w 1246"/>
                <a:gd name="T47" fmla="*/ 310 h 811"/>
                <a:gd name="T48" fmla="*/ 1085 w 1246"/>
                <a:gd name="T49" fmla="*/ 338 h 811"/>
                <a:gd name="T50" fmla="*/ 1085 w 1246"/>
                <a:gd name="T51" fmla="*/ 338 h 811"/>
                <a:gd name="T52" fmla="*/ 1070 w 1246"/>
                <a:gd name="T53" fmla="*/ 347 h 811"/>
                <a:gd name="T54" fmla="*/ 1057 w 1246"/>
                <a:gd name="T55" fmla="*/ 350 h 811"/>
                <a:gd name="T56" fmla="*/ 997 w 1246"/>
                <a:gd name="T57" fmla="*/ 148 h 811"/>
                <a:gd name="T58" fmla="*/ 1010 w 1246"/>
                <a:gd name="T59" fmla="*/ 17 h 811"/>
                <a:gd name="T60" fmla="*/ 883 w 1246"/>
                <a:gd name="T61" fmla="*/ 0 h 811"/>
                <a:gd name="T62" fmla="*/ 675 w 1246"/>
                <a:gd name="T63" fmla="*/ 58 h 811"/>
                <a:gd name="T64" fmla="*/ 678 w 1246"/>
                <a:gd name="T65" fmla="*/ 71 h 811"/>
                <a:gd name="T66" fmla="*/ 688 w 1246"/>
                <a:gd name="T67" fmla="*/ 85 h 811"/>
                <a:gd name="T68" fmla="*/ 688 w 1246"/>
                <a:gd name="T69" fmla="*/ 86 h 811"/>
                <a:gd name="T70" fmla="*/ 716 w 1246"/>
                <a:gd name="T71" fmla="*/ 150 h 811"/>
                <a:gd name="T72" fmla="*/ 619 w 1246"/>
                <a:gd name="T73" fmla="*/ 242 h 811"/>
                <a:gd name="T74" fmla="*/ 523 w 1246"/>
                <a:gd name="T75" fmla="*/ 150 h 811"/>
                <a:gd name="T76" fmla="*/ 551 w 1246"/>
                <a:gd name="T77" fmla="*/ 86 h 811"/>
                <a:gd name="T78" fmla="*/ 551 w 1246"/>
                <a:gd name="T79" fmla="*/ 85 h 811"/>
                <a:gd name="T80" fmla="*/ 561 w 1246"/>
                <a:gd name="T81" fmla="*/ 72 h 811"/>
                <a:gd name="T82" fmla="*/ 563 w 1246"/>
                <a:gd name="T83" fmla="*/ 58 h 811"/>
                <a:gd name="T84" fmla="*/ 369 w 1246"/>
                <a:gd name="T85" fmla="*/ 0 h 811"/>
                <a:gd name="T86" fmla="*/ 236 w 1246"/>
                <a:gd name="T87" fmla="*/ 18 h 811"/>
                <a:gd name="T88" fmla="*/ 249 w 1246"/>
                <a:gd name="T89" fmla="*/ 148 h 811"/>
                <a:gd name="T90" fmla="*/ 189 w 1246"/>
                <a:gd name="T91" fmla="*/ 350 h 811"/>
                <a:gd name="T92" fmla="*/ 176 w 1246"/>
                <a:gd name="T93" fmla="*/ 347 h 811"/>
                <a:gd name="T94" fmla="*/ 161 w 1246"/>
                <a:gd name="T95" fmla="*/ 338 h 811"/>
                <a:gd name="T96" fmla="*/ 161 w 1246"/>
                <a:gd name="T97" fmla="*/ 338 h 811"/>
                <a:gd name="T98" fmla="*/ 94 w 1246"/>
                <a:gd name="T99" fmla="*/ 310 h 811"/>
                <a:gd name="T100" fmla="*/ 0 w 1246"/>
                <a:gd name="T101" fmla="*/ 405 h 811"/>
                <a:gd name="T102" fmla="*/ 94 w 1246"/>
                <a:gd name="T103" fmla="*/ 499 h 811"/>
                <a:gd name="T104" fmla="*/ 161 w 1246"/>
                <a:gd name="T105" fmla="*/ 472 h 811"/>
                <a:gd name="T106" fmla="*/ 161 w 1246"/>
                <a:gd name="T107" fmla="*/ 472 h 811"/>
                <a:gd name="T108" fmla="*/ 175 w 1246"/>
                <a:gd name="T109" fmla="*/ 461 h 811"/>
                <a:gd name="T110" fmla="*/ 189 w 1246"/>
                <a:gd name="T111" fmla="*/ 460 h 811"/>
                <a:gd name="T112" fmla="*/ 249 w 1246"/>
                <a:gd name="T113" fmla="*/ 64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6" h="811">
                  <a:moveTo>
                    <a:pt x="249" y="648"/>
                  </a:moveTo>
                  <a:cubicBezTo>
                    <a:pt x="249" y="675"/>
                    <a:pt x="243" y="725"/>
                    <a:pt x="233" y="791"/>
                  </a:cubicBezTo>
                  <a:cubicBezTo>
                    <a:pt x="279" y="803"/>
                    <a:pt x="340" y="811"/>
                    <a:pt x="371" y="811"/>
                  </a:cubicBezTo>
                  <a:cubicBezTo>
                    <a:pt x="445" y="811"/>
                    <a:pt x="565" y="781"/>
                    <a:pt x="565" y="752"/>
                  </a:cubicBezTo>
                  <a:cubicBezTo>
                    <a:pt x="565" y="748"/>
                    <a:pt x="565" y="743"/>
                    <a:pt x="563" y="739"/>
                  </a:cubicBezTo>
                  <a:cubicBezTo>
                    <a:pt x="561" y="734"/>
                    <a:pt x="557" y="729"/>
                    <a:pt x="553" y="725"/>
                  </a:cubicBezTo>
                  <a:cubicBezTo>
                    <a:pt x="553" y="725"/>
                    <a:pt x="553" y="725"/>
                    <a:pt x="553" y="725"/>
                  </a:cubicBezTo>
                  <a:cubicBezTo>
                    <a:pt x="535" y="708"/>
                    <a:pt x="525" y="686"/>
                    <a:pt x="525" y="660"/>
                  </a:cubicBezTo>
                  <a:cubicBezTo>
                    <a:pt x="525" y="609"/>
                    <a:pt x="568" y="568"/>
                    <a:pt x="621" y="568"/>
                  </a:cubicBezTo>
                  <a:cubicBezTo>
                    <a:pt x="675" y="568"/>
                    <a:pt x="718" y="609"/>
                    <a:pt x="718" y="660"/>
                  </a:cubicBezTo>
                  <a:cubicBezTo>
                    <a:pt x="718" y="686"/>
                    <a:pt x="707" y="708"/>
                    <a:pt x="690" y="725"/>
                  </a:cubicBezTo>
                  <a:cubicBezTo>
                    <a:pt x="690" y="725"/>
                    <a:pt x="690" y="725"/>
                    <a:pt x="690" y="725"/>
                  </a:cubicBezTo>
                  <a:cubicBezTo>
                    <a:pt x="686" y="729"/>
                    <a:pt x="682" y="734"/>
                    <a:pt x="680" y="740"/>
                  </a:cubicBezTo>
                  <a:cubicBezTo>
                    <a:pt x="678" y="744"/>
                    <a:pt x="678" y="748"/>
                    <a:pt x="678" y="752"/>
                  </a:cubicBezTo>
                  <a:cubicBezTo>
                    <a:pt x="678" y="781"/>
                    <a:pt x="801" y="810"/>
                    <a:pt x="885" y="810"/>
                  </a:cubicBezTo>
                  <a:cubicBezTo>
                    <a:pt x="917" y="810"/>
                    <a:pt x="964" y="804"/>
                    <a:pt x="1013" y="794"/>
                  </a:cubicBezTo>
                  <a:cubicBezTo>
                    <a:pt x="1003" y="726"/>
                    <a:pt x="997" y="675"/>
                    <a:pt x="997" y="648"/>
                  </a:cubicBezTo>
                  <a:cubicBezTo>
                    <a:pt x="997" y="576"/>
                    <a:pt x="1027" y="460"/>
                    <a:pt x="1057" y="460"/>
                  </a:cubicBezTo>
                  <a:cubicBezTo>
                    <a:pt x="1062" y="460"/>
                    <a:pt x="1066" y="459"/>
                    <a:pt x="1071" y="461"/>
                  </a:cubicBezTo>
                  <a:cubicBezTo>
                    <a:pt x="1076" y="463"/>
                    <a:pt x="1081" y="468"/>
                    <a:pt x="1085" y="472"/>
                  </a:cubicBezTo>
                  <a:cubicBezTo>
                    <a:pt x="1085" y="472"/>
                    <a:pt x="1085" y="472"/>
                    <a:pt x="1085" y="472"/>
                  </a:cubicBezTo>
                  <a:cubicBezTo>
                    <a:pt x="1102" y="488"/>
                    <a:pt x="1126" y="499"/>
                    <a:pt x="1152" y="499"/>
                  </a:cubicBezTo>
                  <a:cubicBezTo>
                    <a:pt x="1204" y="499"/>
                    <a:pt x="1246" y="457"/>
                    <a:pt x="1246" y="405"/>
                  </a:cubicBezTo>
                  <a:cubicBezTo>
                    <a:pt x="1246" y="353"/>
                    <a:pt x="1204" y="310"/>
                    <a:pt x="1152" y="310"/>
                  </a:cubicBezTo>
                  <a:cubicBezTo>
                    <a:pt x="1126" y="310"/>
                    <a:pt x="1102" y="321"/>
                    <a:pt x="1085" y="338"/>
                  </a:cubicBezTo>
                  <a:cubicBezTo>
                    <a:pt x="1085" y="338"/>
                    <a:pt x="1085" y="338"/>
                    <a:pt x="1085" y="338"/>
                  </a:cubicBezTo>
                  <a:cubicBezTo>
                    <a:pt x="1081" y="342"/>
                    <a:pt x="1076" y="346"/>
                    <a:pt x="1070" y="347"/>
                  </a:cubicBezTo>
                  <a:cubicBezTo>
                    <a:pt x="1066" y="349"/>
                    <a:pt x="1062" y="350"/>
                    <a:pt x="1057" y="350"/>
                  </a:cubicBezTo>
                  <a:cubicBezTo>
                    <a:pt x="1027" y="350"/>
                    <a:pt x="997" y="229"/>
                    <a:pt x="997" y="148"/>
                  </a:cubicBezTo>
                  <a:cubicBezTo>
                    <a:pt x="997" y="121"/>
                    <a:pt x="1002" y="83"/>
                    <a:pt x="1010" y="17"/>
                  </a:cubicBezTo>
                  <a:cubicBezTo>
                    <a:pt x="962" y="7"/>
                    <a:pt x="915" y="0"/>
                    <a:pt x="883" y="0"/>
                  </a:cubicBezTo>
                  <a:cubicBezTo>
                    <a:pt x="799" y="0"/>
                    <a:pt x="676" y="29"/>
                    <a:pt x="675" y="58"/>
                  </a:cubicBezTo>
                  <a:cubicBezTo>
                    <a:pt x="675" y="63"/>
                    <a:pt x="676" y="67"/>
                    <a:pt x="678" y="71"/>
                  </a:cubicBezTo>
                  <a:cubicBezTo>
                    <a:pt x="680" y="76"/>
                    <a:pt x="684" y="81"/>
                    <a:pt x="688" y="85"/>
                  </a:cubicBezTo>
                  <a:cubicBezTo>
                    <a:pt x="688" y="86"/>
                    <a:pt x="688" y="86"/>
                    <a:pt x="688" y="86"/>
                  </a:cubicBezTo>
                  <a:cubicBezTo>
                    <a:pt x="705" y="102"/>
                    <a:pt x="716" y="125"/>
                    <a:pt x="716" y="150"/>
                  </a:cubicBezTo>
                  <a:cubicBezTo>
                    <a:pt x="716" y="201"/>
                    <a:pt x="673" y="242"/>
                    <a:pt x="619" y="242"/>
                  </a:cubicBezTo>
                  <a:cubicBezTo>
                    <a:pt x="566" y="242"/>
                    <a:pt x="523" y="201"/>
                    <a:pt x="523" y="150"/>
                  </a:cubicBezTo>
                  <a:cubicBezTo>
                    <a:pt x="523" y="125"/>
                    <a:pt x="533" y="102"/>
                    <a:pt x="551" y="86"/>
                  </a:cubicBezTo>
                  <a:cubicBezTo>
                    <a:pt x="551" y="85"/>
                    <a:pt x="551" y="85"/>
                    <a:pt x="551" y="85"/>
                  </a:cubicBezTo>
                  <a:cubicBezTo>
                    <a:pt x="555" y="82"/>
                    <a:pt x="559" y="77"/>
                    <a:pt x="561" y="72"/>
                  </a:cubicBezTo>
                  <a:cubicBezTo>
                    <a:pt x="563" y="67"/>
                    <a:pt x="563" y="63"/>
                    <a:pt x="563" y="58"/>
                  </a:cubicBezTo>
                  <a:cubicBezTo>
                    <a:pt x="563" y="29"/>
                    <a:pt x="443" y="0"/>
                    <a:pt x="369" y="0"/>
                  </a:cubicBezTo>
                  <a:cubicBezTo>
                    <a:pt x="339" y="0"/>
                    <a:pt x="281" y="7"/>
                    <a:pt x="236" y="18"/>
                  </a:cubicBezTo>
                  <a:cubicBezTo>
                    <a:pt x="244" y="84"/>
                    <a:pt x="249" y="121"/>
                    <a:pt x="249" y="148"/>
                  </a:cubicBezTo>
                  <a:cubicBezTo>
                    <a:pt x="249" y="229"/>
                    <a:pt x="219" y="350"/>
                    <a:pt x="189" y="350"/>
                  </a:cubicBezTo>
                  <a:cubicBezTo>
                    <a:pt x="184" y="350"/>
                    <a:pt x="180" y="349"/>
                    <a:pt x="176" y="347"/>
                  </a:cubicBezTo>
                  <a:cubicBezTo>
                    <a:pt x="170" y="346"/>
                    <a:pt x="165" y="342"/>
                    <a:pt x="161" y="338"/>
                  </a:cubicBezTo>
                  <a:cubicBezTo>
                    <a:pt x="161" y="338"/>
                    <a:pt x="161" y="338"/>
                    <a:pt x="161" y="338"/>
                  </a:cubicBezTo>
                  <a:cubicBezTo>
                    <a:pt x="144" y="321"/>
                    <a:pt x="120" y="310"/>
                    <a:pt x="94" y="310"/>
                  </a:cubicBezTo>
                  <a:cubicBezTo>
                    <a:pt x="42" y="310"/>
                    <a:pt x="0" y="353"/>
                    <a:pt x="0" y="405"/>
                  </a:cubicBezTo>
                  <a:cubicBezTo>
                    <a:pt x="0" y="457"/>
                    <a:pt x="42" y="499"/>
                    <a:pt x="94" y="499"/>
                  </a:cubicBezTo>
                  <a:cubicBezTo>
                    <a:pt x="120" y="499"/>
                    <a:pt x="144" y="488"/>
                    <a:pt x="161" y="472"/>
                  </a:cubicBezTo>
                  <a:cubicBezTo>
                    <a:pt x="161" y="472"/>
                    <a:pt x="161" y="472"/>
                    <a:pt x="161" y="472"/>
                  </a:cubicBezTo>
                  <a:cubicBezTo>
                    <a:pt x="165" y="468"/>
                    <a:pt x="170" y="463"/>
                    <a:pt x="175" y="461"/>
                  </a:cubicBezTo>
                  <a:cubicBezTo>
                    <a:pt x="180" y="459"/>
                    <a:pt x="184" y="460"/>
                    <a:pt x="189" y="460"/>
                  </a:cubicBezTo>
                  <a:cubicBezTo>
                    <a:pt x="219" y="460"/>
                    <a:pt x="249" y="576"/>
                    <a:pt x="249" y="648"/>
                  </a:cubicBezTo>
                  <a:close/>
                </a:path>
              </a:pathLst>
            </a:custGeom>
            <a:solidFill>
              <a:schemeClr val="tx2"/>
            </a:solidFill>
            <a:ln>
              <a:noFill/>
            </a:ln>
          </p:spPr>
          <p:txBody>
            <a:bodyPr vert="horz" wrap="square" lIns="91424" tIns="45712" rIns="91424" bIns="45712" numCol="1" anchor="t" anchorCtr="0" compatLnSpc="1">
              <a:prstTxWarp prst="textNoShape">
                <a:avLst/>
              </a:prstTxWarp>
            </a:bodyPr>
            <a:lstStyle/>
            <a:p>
              <a:endParaRPr lang="en-US" dirty="0">
                <a:solidFill>
                  <a:srgbClr val="676767"/>
                </a:solidFill>
              </a:endParaRPr>
            </a:p>
          </p:txBody>
        </p:sp>
        <p:sp>
          <p:nvSpPr>
            <p:cNvPr id="42" name="Freeform 6"/>
            <p:cNvSpPr>
              <a:spLocks/>
            </p:cNvSpPr>
            <p:nvPr/>
          </p:nvSpPr>
          <p:spPr bwMode="auto">
            <a:xfrm rot="16200000">
              <a:off x="3553858" y="4765423"/>
              <a:ext cx="247370" cy="172420"/>
            </a:xfrm>
            <a:custGeom>
              <a:avLst/>
              <a:gdLst>
                <a:gd name="T0" fmla="*/ 249 w 1246"/>
                <a:gd name="T1" fmla="*/ 648 h 811"/>
                <a:gd name="T2" fmla="*/ 233 w 1246"/>
                <a:gd name="T3" fmla="*/ 791 h 811"/>
                <a:gd name="T4" fmla="*/ 371 w 1246"/>
                <a:gd name="T5" fmla="*/ 811 h 811"/>
                <a:gd name="T6" fmla="*/ 565 w 1246"/>
                <a:gd name="T7" fmla="*/ 752 h 811"/>
                <a:gd name="T8" fmla="*/ 563 w 1246"/>
                <a:gd name="T9" fmla="*/ 739 h 811"/>
                <a:gd name="T10" fmla="*/ 553 w 1246"/>
                <a:gd name="T11" fmla="*/ 725 h 811"/>
                <a:gd name="T12" fmla="*/ 553 w 1246"/>
                <a:gd name="T13" fmla="*/ 725 h 811"/>
                <a:gd name="T14" fmla="*/ 525 w 1246"/>
                <a:gd name="T15" fmla="*/ 660 h 811"/>
                <a:gd name="T16" fmla="*/ 621 w 1246"/>
                <a:gd name="T17" fmla="*/ 568 h 811"/>
                <a:gd name="T18" fmla="*/ 718 w 1246"/>
                <a:gd name="T19" fmla="*/ 660 h 811"/>
                <a:gd name="T20" fmla="*/ 690 w 1246"/>
                <a:gd name="T21" fmla="*/ 725 h 811"/>
                <a:gd name="T22" fmla="*/ 690 w 1246"/>
                <a:gd name="T23" fmla="*/ 725 h 811"/>
                <a:gd name="T24" fmla="*/ 680 w 1246"/>
                <a:gd name="T25" fmla="*/ 740 h 811"/>
                <a:gd name="T26" fmla="*/ 678 w 1246"/>
                <a:gd name="T27" fmla="*/ 752 h 811"/>
                <a:gd name="T28" fmla="*/ 885 w 1246"/>
                <a:gd name="T29" fmla="*/ 810 h 811"/>
                <a:gd name="T30" fmla="*/ 1013 w 1246"/>
                <a:gd name="T31" fmla="*/ 794 h 811"/>
                <a:gd name="T32" fmla="*/ 997 w 1246"/>
                <a:gd name="T33" fmla="*/ 648 h 811"/>
                <a:gd name="T34" fmla="*/ 1057 w 1246"/>
                <a:gd name="T35" fmla="*/ 460 h 811"/>
                <a:gd name="T36" fmla="*/ 1071 w 1246"/>
                <a:gd name="T37" fmla="*/ 461 h 811"/>
                <a:gd name="T38" fmla="*/ 1085 w 1246"/>
                <a:gd name="T39" fmla="*/ 472 h 811"/>
                <a:gd name="T40" fmla="*/ 1085 w 1246"/>
                <a:gd name="T41" fmla="*/ 472 h 811"/>
                <a:gd name="T42" fmla="*/ 1152 w 1246"/>
                <a:gd name="T43" fmla="*/ 499 h 811"/>
                <a:gd name="T44" fmla="*/ 1246 w 1246"/>
                <a:gd name="T45" fmla="*/ 405 h 811"/>
                <a:gd name="T46" fmla="*/ 1152 w 1246"/>
                <a:gd name="T47" fmla="*/ 310 h 811"/>
                <a:gd name="T48" fmla="*/ 1085 w 1246"/>
                <a:gd name="T49" fmla="*/ 338 h 811"/>
                <a:gd name="T50" fmla="*/ 1085 w 1246"/>
                <a:gd name="T51" fmla="*/ 338 h 811"/>
                <a:gd name="T52" fmla="*/ 1070 w 1246"/>
                <a:gd name="T53" fmla="*/ 347 h 811"/>
                <a:gd name="T54" fmla="*/ 1057 w 1246"/>
                <a:gd name="T55" fmla="*/ 350 h 811"/>
                <a:gd name="T56" fmla="*/ 997 w 1246"/>
                <a:gd name="T57" fmla="*/ 148 h 811"/>
                <a:gd name="T58" fmla="*/ 1010 w 1246"/>
                <a:gd name="T59" fmla="*/ 17 h 811"/>
                <a:gd name="T60" fmla="*/ 883 w 1246"/>
                <a:gd name="T61" fmla="*/ 0 h 811"/>
                <a:gd name="T62" fmla="*/ 675 w 1246"/>
                <a:gd name="T63" fmla="*/ 58 h 811"/>
                <a:gd name="T64" fmla="*/ 678 w 1246"/>
                <a:gd name="T65" fmla="*/ 71 h 811"/>
                <a:gd name="T66" fmla="*/ 688 w 1246"/>
                <a:gd name="T67" fmla="*/ 85 h 811"/>
                <a:gd name="T68" fmla="*/ 688 w 1246"/>
                <a:gd name="T69" fmla="*/ 86 h 811"/>
                <a:gd name="T70" fmla="*/ 716 w 1246"/>
                <a:gd name="T71" fmla="*/ 150 h 811"/>
                <a:gd name="T72" fmla="*/ 619 w 1246"/>
                <a:gd name="T73" fmla="*/ 242 h 811"/>
                <a:gd name="T74" fmla="*/ 523 w 1246"/>
                <a:gd name="T75" fmla="*/ 150 h 811"/>
                <a:gd name="T76" fmla="*/ 551 w 1246"/>
                <a:gd name="T77" fmla="*/ 86 h 811"/>
                <a:gd name="T78" fmla="*/ 551 w 1246"/>
                <a:gd name="T79" fmla="*/ 85 h 811"/>
                <a:gd name="T80" fmla="*/ 561 w 1246"/>
                <a:gd name="T81" fmla="*/ 72 h 811"/>
                <a:gd name="T82" fmla="*/ 563 w 1246"/>
                <a:gd name="T83" fmla="*/ 58 h 811"/>
                <a:gd name="T84" fmla="*/ 369 w 1246"/>
                <a:gd name="T85" fmla="*/ 0 h 811"/>
                <a:gd name="T86" fmla="*/ 236 w 1246"/>
                <a:gd name="T87" fmla="*/ 18 h 811"/>
                <a:gd name="T88" fmla="*/ 249 w 1246"/>
                <a:gd name="T89" fmla="*/ 148 h 811"/>
                <a:gd name="T90" fmla="*/ 189 w 1246"/>
                <a:gd name="T91" fmla="*/ 350 h 811"/>
                <a:gd name="T92" fmla="*/ 176 w 1246"/>
                <a:gd name="T93" fmla="*/ 347 h 811"/>
                <a:gd name="T94" fmla="*/ 161 w 1246"/>
                <a:gd name="T95" fmla="*/ 338 h 811"/>
                <a:gd name="T96" fmla="*/ 161 w 1246"/>
                <a:gd name="T97" fmla="*/ 338 h 811"/>
                <a:gd name="T98" fmla="*/ 94 w 1246"/>
                <a:gd name="T99" fmla="*/ 310 h 811"/>
                <a:gd name="T100" fmla="*/ 0 w 1246"/>
                <a:gd name="T101" fmla="*/ 405 h 811"/>
                <a:gd name="T102" fmla="*/ 94 w 1246"/>
                <a:gd name="T103" fmla="*/ 499 h 811"/>
                <a:gd name="T104" fmla="*/ 161 w 1246"/>
                <a:gd name="T105" fmla="*/ 472 h 811"/>
                <a:gd name="T106" fmla="*/ 161 w 1246"/>
                <a:gd name="T107" fmla="*/ 472 h 811"/>
                <a:gd name="T108" fmla="*/ 175 w 1246"/>
                <a:gd name="T109" fmla="*/ 461 h 811"/>
                <a:gd name="T110" fmla="*/ 189 w 1246"/>
                <a:gd name="T111" fmla="*/ 460 h 811"/>
                <a:gd name="T112" fmla="*/ 249 w 1246"/>
                <a:gd name="T113" fmla="*/ 64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6" h="811">
                  <a:moveTo>
                    <a:pt x="249" y="648"/>
                  </a:moveTo>
                  <a:cubicBezTo>
                    <a:pt x="249" y="675"/>
                    <a:pt x="243" y="725"/>
                    <a:pt x="233" y="791"/>
                  </a:cubicBezTo>
                  <a:cubicBezTo>
                    <a:pt x="279" y="803"/>
                    <a:pt x="340" y="811"/>
                    <a:pt x="371" y="811"/>
                  </a:cubicBezTo>
                  <a:cubicBezTo>
                    <a:pt x="445" y="811"/>
                    <a:pt x="565" y="781"/>
                    <a:pt x="565" y="752"/>
                  </a:cubicBezTo>
                  <a:cubicBezTo>
                    <a:pt x="565" y="748"/>
                    <a:pt x="565" y="743"/>
                    <a:pt x="563" y="739"/>
                  </a:cubicBezTo>
                  <a:cubicBezTo>
                    <a:pt x="561" y="734"/>
                    <a:pt x="557" y="729"/>
                    <a:pt x="553" y="725"/>
                  </a:cubicBezTo>
                  <a:cubicBezTo>
                    <a:pt x="553" y="725"/>
                    <a:pt x="553" y="725"/>
                    <a:pt x="553" y="725"/>
                  </a:cubicBezTo>
                  <a:cubicBezTo>
                    <a:pt x="535" y="708"/>
                    <a:pt x="525" y="686"/>
                    <a:pt x="525" y="660"/>
                  </a:cubicBezTo>
                  <a:cubicBezTo>
                    <a:pt x="525" y="609"/>
                    <a:pt x="568" y="568"/>
                    <a:pt x="621" y="568"/>
                  </a:cubicBezTo>
                  <a:cubicBezTo>
                    <a:pt x="675" y="568"/>
                    <a:pt x="718" y="609"/>
                    <a:pt x="718" y="660"/>
                  </a:cubicBezTo>
                  <a:cubicBezTo>
                    <a:pt x="718" y="686"/>
                    <a:pt x="707" y="708"/>
                    <a:pt x="690" y="725"/>
                  </a:cubicBezTo>
                  <a:cubicBezTo>
                    <a:pt x="690" y="725"/>
                    <a:pt x="690" y="725"/>
                    <a:pt x="690" y="725"/>
                  </a:cubicBezTo>
                  <a:cubicBezTo>
                    <a:pt x="686" y="729"/>
                    <a:pt x="682" y="734"/>
                    <a:pt x="680" y="740"/>
                  </a:cubicBezTo>
                  <a:cubicBezTo>
                    <a:pt x="678" y="744"/>
                    <a:pt x="678" y="748"/>
                    <a:pt x="678" y="752"/>
                  </a:cubicBezTo>
                  <a:cubicBezTo>
                    <a:pt x="678" y="781"/>
                    <a:pt x="801" y="810"/>
                    <a:pt x="885" y="810"/>
                  </a:cubicBezTo>
                  <a:cubicBezTo>
                    <a:pt x="917" y="810"/>
                    <a:pt x="964" y="804"/>
                    <a:pt x="1013" y="794"/>
                  </a:cubicBezTo>
                  <a:cubicBezTo>
                    <a:pt x="1003" y="726"/>
                    <a:pt x="997" y="675"/>
                    <a:pt x="997" y="648"/>
                  </a:cubicBezTo>
                  <a:cubicBezTo>
                    <a:pt x="997" y="576"/>
                    <a:pt x="1027" y="460"/>
                    <a:pt x="1057" y="460"/>
                  </a:cubicBezTo>
                  <a:cubicBezTo>
                    <a:pt x="1062" y="460"/>
                    <a:pt x="1066" y="459"/>
                    <a:pt x="1071" y="461"/>
                  </a:cubicBezTo>
                  <a:cubicBezTo>
                    <a:pt x="1076" y="463"/>
                    <a:pt x="1081" y="468"/>
                    <a:pt x="1085" y="472"/>
                  </a:cubicBezTo>
                  <a:cubicBezTo>
                    <a:pt x="1085" y="472"/>
                    <a:pt x="1085" y="472"/>
                    <a:pt x="1085" y="472"/>
                  </a:cubicBezTo>
                  <a:cubicBezTo>
                    <a:pt x="1102" y="488"/>
                    <a:pt x="1126" y="499"/>
                    <a:pt x="1152" y="499"/>
                  </a:cubicBezTo>
                  <a:cubicBezTo>
                    <a:pt x="1204" y="499"/>
                    <a:pt x="1246" y="457"/>
                    <a:pt x="1246" y="405"/>
                  </a:cubicBezTo>
                  <a:cubicBezTo>
                    <a:pt x="1246" y="353"/>
                    <a:pt x="1204" y="310"/>
                    <a:pt x="1152" y="310"/>
                  </a:cubicBezTo>
                  <a:cubicBezTo>
                    <a:pt x="1126" y="310"/>
                    <a:pt x="1102" y="321"/>
                    <a:pt x="1085" y="338"/>
                  </a:cubicBezTo>
                  <a:cubicBezTo>
                    <a:pt x="1085" y="338"/>
                    <a:pt x="1085" y="338"/>
                    <a:pt x="1085" y="338"/>
                  </a:cubicBezTo>
                  <a:cubicBezTo>
                    <a:pt x="1081" y="342"/>
                    <a:pt x="1076" y="346"/>
                    <a:pt x="1070" y="347"/>
                  </a:cubicBezTo>
                  <a:cubicBezTo>
                    <a:pt x="1066" y="349"/>
                    <a:pt x="1062" y="350"/>
                    <a:pt x="1057" y="350"/>
                  </a:cubicBezTo>
                  <a:cubicBezTo>
                    <a:pt x="1027" y="350"/>
                    <a:pt x="997" y="229"/>
                    <a:pt x="997" y="148"/>
                  </a:cubicBezTo>
                  <a:cubicBezTo>
                    <a:pt x="997" y="121"/>
                    <a:pt x="1002" y="83"/>
                    <a:pt x="1010" y="17"/>
                  </a:cubicBezTo>
                  <a:cubicBezTo>
                    <a:pt x="962" y="7"/>
                    <a:pt x="915" y="0"/>
                    <a:pt x="883" y="0"/>
                  </a:cubicBezTo>
                  <a:cubicBezTo>
                    <a:pt x="799" y="0"/>
                    <a:pt x="676" y="29"/>
                    <a:pt x="675" y="58"/>
                  </a:cubicBezTo>
                  <a:cubicBezTo>
                    <a:pt x="675" y="63"/>
                    <a:pt x="676" y="67"/>
                    <a:pt x="678" y="71"/>
                  </a:cubicBezTo>
                  <a:cubicBezTo>
                    <a:pt x="680" y="76"/>
                    <a:pt x="684" y="81"/>
                    <a:pt x="688" y="85"/>
                  </a:cubicBezTo>
                  <a:cubicBezTo>
                    <a:pt x="688" y="86"/>
                    <a:pt x="688" y="86"/>
                    <a:pt x="688" y="86"/>
                  </a:cubicBezTo>
                  <a:cubicBezTo>
                    <a:pt x="705" y="102"/>
                    <a:pt x="716" y="125"/>
                    <a:pt x="716" y="150"/>
                  </a:cubicBezTo>
                  <a:cubicBezTo>
                    <a:pt x="716" y="201"/>
                    <a:pt x="673" y="242"/>
                    <a:pt x="619" y="242"/>
                  </a:cubicBezTo>
                  <a:cubicBezTo>
                    <a:pt x="566" y="242"/>
                    <a:pt x="523" y="201"/>
                    <a:pt x="523" y="150"/>
                  </a:cubicBezTo>
                  <a:cubicBezTo>
                    <a:pt x="523" y="125"/>
                    <a:pt x="533" y="102"/>
                    <a:pt x="551" y="86"/>
                  </a:cubicBezTo>
                  <a:cubicBezTo>
                    <a:pt x="551" y="85"/>
                    <a:pt x="551" y="85"/>
                    <a:pt x="551" y="85"/>
                  </a:cubicBezTo>
                  <a:cubicBezTo>
                    <a:pt x="555" y="82"/>
                    <a:pt x="559" y="77"/>
                    <a:pt x="561" y="72"/>
                  </a:cubicBezTo>
                  <a:cubicBezTo>
                    <a:pt x="563" y="67"/>
                    <a:pt x="563" y="63"/>
                    <a:pt x="563" y="58"/>
                  </a:cubicBezTo>
                  <a:cubicBezTo>
                    <a:pt x="563" y="29"/>
                    <a:pt x="443" y="0"/>
                    <a:pt x="369" y="0"/>
                  </a:cubicBezTo>
                  <a:cubicBezTo>
                    <a:pt x="339" y="0"/>
                    <a:pt x="281" y="7"/>
                    <a:pt x="236" y="18"/>
                  </a:cubicBezTo>
                  <a:cubicBezTo>
                    <a:pt x="244" y="84"/>
                    <a:pt x="249" y="121"/>
                    <a:pt x="249" y="148"/>
                  </a:cubicBezTo>
                  <a:cubicBezTo>
                    <a:pt x="249" y="229"/>
                    <a:pt x="219" y="350"/>
                    <a:pt x="189" y="350"/>
                  </a:cubicBezTo>
                  <a:cubicBezTo>
                    <a:pt x="184" y="350"/>
                    <a:pt x="180" y="349"/>
                    <a:pt x="176" y="347"/>
                  </a:cubicBezTo>
                  <a:cubicBezTo>
                    <a:pt x="170" y="346"/>
                    <a:pt x="165" y="342"/>
                    <a:pt x="161" y="338"/>
                  </a:cubicBezTo>
                  <a:cubicBezTo>
                    <a:pt x="161" y="338"/>
                    <a:pt x="161" y="338"/>
                    <a:pt x="161" y="338"/>
                  </a:cubicBezTo>
                  <a:cubicBezTo>
                    <a:pt x="144" y="321"/>
                    <a:pt x="120" y="310"/>
                    <a:pt x="94" y="310"/>
                  </a:cubicBezTo>
                  <a:cubicBezTo>
                    <a:pt x="42" y="310"/>
                    <a:pt x="0" y="353"/>
                    <a:pt x="0" y="405"/>
                  </a:cubicBezTo>
                  <a:cubicBezTo>
                    <a:pt x="0" y="457"/>
                    <a:pt x="42" y="499"/>
                    <a:pt x="94" y="499"/>
                  </a:cubicBezTo>
                  <a:cubicBezTo>
                    <a:pt x="120" y="499"/>
                    <a:pt x="144" y="488"/>
                    <a:pt x="161" y="472"/>
                  </a:cubicBezTo>
                  <a:cubicBezTo>
                    <a:pt x="161" y="472"/>
                    <a:pt x="161" y="472"/>
                    <a:pt x="161" y="472"/>
                  </a:cubicBezTo>
                  <a:cubicBezTo>
                    <a:pt x="165" y="468"/>
                    <a:pt x="170" y="463"/>
                    <a:pt x="175" y="461"/>
                  </a:cubicBezTo>
                  <a:cubicBezTo>
                    <a:pt x="180" y="459"/>
                    <a:pt x="184" y="460"/>
                    <a:pt x="189" y="460"/>
                  </a:cubicBezTo>
                  <a:cubicBezTo>
                    <a:pt x="219" y="460"/>
                    <a:pt x="249" y="576"/>
                    <a:pt x="249" y="648"/>
                  </a:cubicBezTo>
                  <a:close/>
                </a:path>
              </a:pathLst>
            </a:custGeom>
            <a:solidFill>
              <a:schemeClr val="tx2"/>
            </a:solidFill>
            <a:ln>
              <a:noFill/>
            </a:ln>
          </p:spPr>
          <p:txBody>
            <a:bodyPr vert="horz" wrap="square" lIns="91424" tIns="45712" rIns="91424" bIns="45712" numCol="1" anchor="t" anchorCtr="0" compatLnSpc="1">
              <a:prstTxWarp prst="textNoShape">
                <a:avLst/>
              </a:prstTxWarp>
            </a:bodyPr>
            <a:lstStyle/>
            <a:p>
              <a:endParaRPr lang="en-US" dirty="0">
                <a:solidFill>
                  <a:srgbClr val="676767"/>
                </a:solidFill>
              </a:endParaRPr>
            </a:p>
          </p:txBody>
        </p:sp>
        <p:sp>
          <p:nvSpPr>
            <p:cNvPr id="43" name="Freeform 6"/>
            <p:cNvSpPr>
              <a:spLocks/>
            </p:cNvSpPr>
            <p:nvPr/>
          </p:nvSpPr>
          <p:spPr bwMode="auto">
            <a:xfrm>
              <a:off x="3551305" y="4584357"/>
              <a:ext cx="245395" cy="173808"/>
            </a:xfrm>
            <a:custGeom>
              <a:avLst/>
              <a:gdLst>
                <a:gd name="T0" fmla="*/ 249 w 1246"/>
                <a:gd name="T1" fmla="*/ 648 h 811"/>
                <a:gd name="T2" fmla="*/ 233 w 1246"/>
                <a:gd name="T3" fmla="*/ 791 h 811"/>
                <a:gd name="T4" fmla="*/ 371 w 1246"/>
                <a:gd name="T5" fmla="*/ 811 h 811"/>
                <a:gd name="T6" fmla="*/ 565 w 1246"/>
                <a:gd name="T7" fmla="*/ 752 h 811"/>
                <a:gd name="T8" fmla="*/ 563 w 1246"/>
                <a:gd name="T9" fmla="*/ 739 h 811"/>
                <a:gd name="T10" fmla="*/ 553 w 1246"/>
                <a:gd name="T11" fmla="*/ 725 h 811"/>
                <a:gd name="T12" fmla="*/ 553 w 1246"/>
                <a:gd name="T13" fmla="*/ 725 h 811"/>
                <a:gd name="T14" fmla="*/ 525 w 1246"/>
                <a:gd name="T15" fmla="*/ 660 h 811"/>
                <a:gd name="T16" fmla="*/ 621 w 1246"/>
                <a:gd name="T17" fmla="*/ 568 h 811"/>
                <a:gd name="T18" fmla="*/ 718 w 1246"/>
                <a:gd name="T19" fmla="*/ 660 h 811"/>
                <a:gd name="T20" fmla="*/ 690 w 1246"/>
                <a:gd name="T21" fmla="*/ 725 h 811"/>
                <a:gd name="T22" fmla="*/ 690 w 1246"/>
                <a:gd name="T23" fmla="*/ 725 h 811"/>
                <a:gd name="T24" fmla="*/ 680 w 1246"/>
                <a:gd name="T25" fmla="*/ 740 h 811"/>
                <a:gd name="T26" fmla="*/ 678 w 1246"/>
                <a:gd name="T27" fmla="*/ 752 h 811"/>
                <a:gd name="T28" fmla="*/ 885 w 1246"/>
                <a:gd name="T29" fmla="*/ 810 h 811"/>
                <a:gd name="T30" fmla="*/ 1013 w 1246"/>
                <a:gd name="T31" fmla="*/ 794 h 811"/>
                <a:gd name="T32" fmla="*/ 997 w 1246"/>
                <a:gd name="T33" fmla="*/ 648 h 811"/>
                <a:gd name="T34" fmla="*/ 1057 w 1246"/>
                <a:gd name="T35" fmla="*/ 460 h 811"/>
                <a:gd name="T36" fmla="*/ 1071 w 1246"/>
                <a:gd name="T37" fmla="*/ 461 h 811"/>
                <a:gd name="T38" fmla="*/ 1085 w 1246"/>
                <a:gd name="T39" fmla="*/ 472 h 811"/>
                <a:gd name="T40" fmla="*/ 1085 w 1246"/>
                <a:gd name="T41" fmla="*/ 472 h 811"/>
                <a:gd name="T42" fmla="*/ 1152 w 1246"/>
                <a:gd name="T43" fmla="*/ 499 h 811"/>
                <a:gd name="T44" fmla="*/ 1246 w 1246"/>
                <a:gd name="T45" fmla="*/ 405 h 811"/>
                <a:gd name="T46" fmla="*/ 1152 w 1246"/>
                <a:gd name="T47" fmla="*/ 310 h 811"/>
                <a:gd name="T48" fmla="*/ 1085 w 1246"/>
                <a:gd name="T49" fmla="*/ 338 h 811"/>
                <a:gd name="T50" fmla="*/ 1085 w 1246"/>
                <a:gd name="T51" fmla="*/ 338 h 811"/>
                <a:gd name="T52" fmla="*/ 1070 w 1246"/>
                <a:gd name="T53" fmla="*/ 347 h 811"/>
                <a:gd name="T54" fmla="*/ 1057 w 1246"/>
                <a:gd name="T55" fmla="*/ 350 h 811"/>
                <a:gd name="T56" fmla="*/ 997 w 1246"/>
                <a:gd name="T57" fmla="*/ 148 h 811"/>
                <a:gd name="T58" fmla="*/ 1010 w 1246"/>
                <a:gd name="T59" fmla="*/ 17 h 811"/>
                <a:gd name="T60" fmla="*/ 883 w 1246"/>
                <a:gd name="T61" fmla="*/ 0 h 811"/>
                <a:gd name="T62" fmla="*/ 675 w 1246"/>
                <a:gd name="T63" fmla="*/ 58 h 811"/>
                <a:gd name="T64" fmla="*/ 678 w 1246"/>
                <a:gd name="T65" fmla="*/ 71 h 811"/>
                <a:gd name="T66" fmla="*/ 688 w 1246"/>
                <a:gd name="T67" fmla="*/ 85 h 811"/>
                <a:gd name="T68" fmla="*/ 688 w 1246"/>
                <a:gd name="T69" fmla="*/ 86 h 811"/>
                <a:gd name="T70" fmla="*/ 716 w 1246"/>
                <a:gd name="T71" fmla="*/ 150 h 811"/>
                <a:gd name="T72" fmla="*/ 619 w 1246"/>
                <a:gd name="T73" fmla="*/ 242 h 811"/>
                <a:gd name="T74" fmla="*/ 523 w 1246"/>
                <a:gd name="T75" fmla="*/ 150 h 811"/>
                <a:gd name="T76" fmla="*/ 551 w 1246"/>
                <a:gd name="T77" fmla="*/ 86 h 811"/>
                <a:gd name="T78" fmla="*/ 551 w 1246"/>
                <a:gd name="T79" fmla="*/ 85 h 811"/>
                <a:gd name="T80" fmla="*/ 561 w 1246"/>
                <a:gd name="T81" fmla="*/ 72 h 811"/>
                <a:gd name="T82" fmla="*/ 563 w 1246"/>
                <a:gd name="T83" fmla="*/ 58 h 811"/>
                <a:gd name="T84" fmla="*/ 369 w 1246"/>
                <a:gd name="T85" fmla="*/ 0 h 811"/>
                <a:gd name="T86" fmla="*/ 236 w 1246"/>
                <a:gd name="T87" fmla="*/ 18 h 811"/>
                <a:gd name="T88" fmla="*/ 249 w 1246"/>
                <a:gd name="T89" fmla="*/ 148 h 811"/>
                <a:gd name="T90" fmla="*/ 189 w 1246"/>
                <a:gd name="T91" fmla="*/ 350 h 811"/>
                <a:gd name="T92" fmla="*/ 176 w 1246"/>
                <a:gd name="T93" fmla="*/ 347 h 811"/>
                <a:gd name="T94" fmla="*/ 161 w 1246"/>
                <a:gd name="T95" fmla="*/ 338 h 811"/>
                <a:gd name="T96" fmla="*/ 161 w 1246"/>
                <a:gd name="T97" fmla="*/ 338 h 811"/>
                <a:gd name="T98" fmla="*/ 94 w 1246"/>
                <a:gd name="T99" fmla="*/ 310 h 811"/>
                <a:gd name="T100" fmla="*/ 0 w 1246"/>
                <a:gd name="T101" fmla="*/ 405 h 811"/>
                <a:gd name="T102" fmla="*/ 94 w 1246"/>
                <a:gd name="T103" fmla="*/ 499 h 811"/>
                <a:gd name="T104" fmla="*/ 161 w 1246"/>
                <a:gd name="T105" fmla="*/ 472 h 811"/>
                <a:gd name="T106" fmla="*/ 161 w 1246"/>
                <a:gd name="T107" fmla="*/ 472 h 811"/>
                <a:gd name="T108" fmla="*/ 175 w 1246"/>
                <a:gd name="T109" fmla="*/ 461 h 811"/>
                <a:gd name="T110" fmla="*/ 189 w 1246"/>
                <a:gd name="T111" fmla="*/ 460 h 811"/>
                <a:gd name="T112" fmla="*/ 249 w 1246"/>
                <a:gd name="T113" fmla="*/ 64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6" h="811">
                  <a:moveTo>
                    <a:pt x="249" y="648"/>
                  </a:moveTo>
                  <a:cubicBezTo>
                    <a:pt x="249" y="675"/>
                    <a:pt x="243" y="725"/>
                    <a:pt x="233" y="791"/>
                  </a:cubicBezTo>
                  <a:cubicBezTo>
                    <a:pt x="279" y="803"/>
                    <a:pt x="340" y="811"/>
                    <a:pt x="371" y="811"/>
                  </a:cubicBezTo>
                  <a:cubicBezTo>
                    <a:pt x="445" y="811"/>
                    <a:pt x="565" y="781"/>
                    <a:pt x="565" y="752"/>
                  </a:cubicBezTo>
                  <a:cubicBezTo>
                    <a:pt x="565" y="748"/>
                    <a:pt x="565" y="743"/>
                    <a:pt x="563" y="739"/>
                  </a:cubicBezTo>
                  <a:cubicBezTo>
                    <a:pt x="561" y="734"/>
                    <a:pt x="557" y="729"/>
                    <a:pt x="553" y="725"/>
                  </a:cubicBezTo>
                  <a:cubicBezTo>
                    <a:pt x="553" y="725"/>
                    <a:pt x="553" y="725"/>
                    <a:pt x="553" y="725"/>
                  </a:cubicBezTo>
                  <a:cubicBezTo>
                    <a:pt x="535" y="708"/>
                    <a:pt x="525" y="686"/>
                    <a:pt x="525" y="660"/>
                  </a:cubicBezTo>
                  <a:cubicBezTo>
                    <a:pt x="525" y="609"/>
                    <a:pt x="568" y="568"/>
                    <a:pt x="621" y="568"/>
                  </a:cubicBezTo>
                  <a:cubicBezTo>
                    <a:pt x="675" y="568"/>
                    <a:pt x="718" y="609"/>
                    <a:pt x="718" y="660"/>
                  </a:cubicBezTo>
                  <a:cubicBezTo>
                    <a:pt x="718" y="686"/>
                    <a:pt x="707" y="708"/>
                    <a:pt x="690" y="725"/>
                  </a:cubicBezTo>
                  <a:cubicBezTo>
                    <a:pt x="690" y="725"/>
                    <a:pt x="690" y="725"/>
                    <a:pt x="690" y="725"/>
                  </a:cubicBezTo>
                  <a:cubicBezTo>
                    <a:pt x="686" y="729"/>
                    <a:pt x="682" y="734"/>
                    <a:pt x="680" y="740"/>
                  </a:cubicBezTo>
                  <a:cubicBezTo>
                    <a:pt x="678" y="744"/>
                    <a:pt x="678" y="748"/>
                    <a:pt x="678" y="752"/>
                  </a:cubicBezTo>
                  <a:cubicBezTo>
                    <a:pt x="678" y="781"/>
                    <a:pt x="801" y="810"/>
                    <a:pt x="885" y="810"/>
                  </a:cubicBezTo>
                  <a:cubicBezTo>
                    <a:pt x="917" y="810"/>
                    <a:pt x="964" y="804"/>
                    <a:pt x="1013" y="794"/>
                  </a:cubicBezTo>
                  <a:cubicBezTo>
                    <a:pt x="1003" y="726"/>
                    <a:pt x="997" y="675"/>
                    <a:pt x="997" y="648"/>
                  </a:cubicBezTo>
                  <a:cubicBezTo>
                    <a:pt x="997" y="576"/>
                    <a:pt x="1027" y="460"/>
                    <a:pt x="1057" y="460"/>
                  </a:cubicBezTo>
                  <a:cubicBezTo>
                    <a:pt x="1062" y="460"/>
                    <a:pt x="1066" y="459"/>
                    <a:pt x="1071" y="461"/>
                  </a:cubicBezTo>
                  <a:cubicBezTo>
                    <a:pt x="1076" y="463"/>
                    <a:pt x="1081" y="468"/>
                    <a:pt x="1085" y="472"/>
                  </a:cubicBezTo>
                  <a:cubicBezTo>
                    <a:pt x="1085" y="472"/>
                    <a:pt x="1085" y="472"/>
                    <a:pt x="1085" y="472"/>
                  </a:cubicBezTo>
                  <a:cubicBezTo>
                    <a:pt x="1102" y="488"/>
                    <a:pt x="1126" y="499"/>
                    <a:pt x="1152" y="499"/>
                  </a:cubicBezTo>
                  <a:cubicBezTo>
                    <a:pt x="1204" y="499"/>
                    <a:pt x="1246" y="457"/>
                    <a:pt x="1246" y="405"/>
                  </a:cubicBezTo>
                  <a:cubicBezTo>
                    <a:pt x="1246" y="353"/>
                    <a:pt x="1204" y="310"/>
                    <a:pt x="1152" y="310"/>
                  </a:cubicBezTo>
                  <a:cubicBezTo>
                    <a:pt x="1126" y="310"/>
                    <a:pt x="1102" y="321"/>
                    <a:pt x="1085" y="338"/>
                  </a:cubicBezTo>
                  <a:cubicBezTo>
                    <a:pt x="1085" y="338"/>
                    <a:pt x="1085" y="338"/>
                    <a:pt x="1085" y="338"/>
                  </a:cubicBezTo>
                  <a:cubicBezTo>
                    <a:pt x="1081" y="342"/>
                    <a:pt x="1076" y="346"/>
                    <a:pt x="1070" y="347"/>
                  </a:cubicBezTo>
                  <a:cubicBezTo>
                    <a:pt x="1066" y="349"/>
                    <a:pt x="1062" y="350"/>
                    <a:pt x="1057" y="350"/>
                  </a:cubicBezTo>
                  <a:cubicBezTo>
                    <a:pt x="1027" y="350"/>
                    <a:pt x="997" y="229"/>
                    <a:pt x="997" y="148"/>
                  </a:cubicBezTo>
                  <a:cubicBezTo>
                    <a:pt x="997" y="121"/>
                    <a:pt x="1002" y="83"/>
                    <a:pt x="1010" y="17"/>
                  </a:cubicBezTo>
                  <a:cubicBezTo>
                    <a:pt x="962" y="7"/>
                    <a:pt x="915" y="0"/>
                    <a:pt x="883" y="0"/>
                  </a:cubicBezTo>
                  <a:cubicBezTo>
                    <a:pt x="799" y="0"/>
                    <a:pt x="676" y="29"/>
                    <a:pt x="675" y="58"/>
                  </a:cubicBezTo>
                  <a:cubicBezTo>
                    <a:pt x="675" y="63"/>
                    <a:pt x="676" y="67"/>
                    <a:pt x="678" y="71"/>
                  </a:cubicBezTo>
                  <a:cubicBezTo>
                    <a:pt x="680" y="76"/>
                    <a:pt x="684" y="81"/>
                    <a:pt x="688" y="85"/>
                  </a:cubicBezTo>
                  <a:cubicBezTo>
                    <a:pt x="688" y="86"/>
                    <a:pt x="688" y="86"/>
                    <a:pt x="688" y="86"/>
                  </a:cubicBezTo>
                  <a:cubicBezTo>
                    <a:pt x="705" y="102"/>
                    <a:pt x="716" y="125"/>
                    <a:pt x="716" y="150"/>
                  </a:cubicBezTo>
                  <a:cubicBezTo>
                    <a:pt x="716" y="201"/>
                    <a:pt x="673" y="242"/>
                    <a:pt x="619" y="242"/>
                  </a:cubicBezTo>
                  <a:cubicBezTo>
                    <a:pt x="566" y="242"/>
                    <a:pt x="523" y="201"/>
                    <a:pt x="523" y="150"/>
                  </a:cubicBezTo>
                  <a:cubicBezTo>
                    <a:pt x="523" y="125"/>
                    <a:pt x="533" y="102"/>
                    <a:pt x="551" y="86"/>
                  </a:cubicBezTo>
                  <a:cubicBezTo>
                    <a:pt x="551" y="85"/>
                    <a:pt x="551" y="85"/>
                    <a:pt x="551" y="85"/>
                  </a:cubicBezTo>
                  <a:cubicBezTo>
                    <a:pt x="555" y="82"/>
                    <a:pt x="559" y="77"/>
                    <a:pt x="561" y="72"/>
                  </a:cubicBezTo>
                  <a:cubicBezTo>
                    <a:pt x="563" y="67"/>
                    <a:pt x="563" y="63"/>
                    <a:pt x="563" y="58"/>
                  </a:cubicBezTo>
                  <a:cubicBezTo>
                    <a:pt x="563" y="29"/>
                    <a:pt x="443" y="0"/>
                    <a:pt x="369" y="0"/>
                  </a:cubicBezTo>
                  <a:cubicBezTo>
                    <a:pt x="339" y="0"/>
                    <a:pt x="281" y="7"/>
                    <a:pt x="236" y="18"/>
                  </a:cubicBezTo>
                  <a:cubicBezTo>
                    <a:pt x="244" y="84"/>
                    <a:pt x="249" y="121"/>
                    <a:pt x="249" y="148"/>
                  </a:cubicBezTo>
                  <a:cubicBezTo>
                    <a:pt x="249" y="229"/>
                    <a:pt x="219" y="350"/>
                    <a:pt x="189" y="350"/>
                  </a:cubicBezTo>
                  <a:cubicBezTo>
                    <a:pt x="184" y="350"/>
                    <a:pt x="180" y="349"/>
                    <a:pt x="176" y="347"/>
                  </a:cubicBezTo>
                  <a:cubicBezTo>
                    <a:pt x="170" y="346"/>
                    <a:pt x="165" y="342"/>
                    <a:pt x="161" y="338"/>
                  </a:cubicBezTo>
                  <a:cubicBezTo>
                    <a:pt x="161" y="338"/>
                    <a:pt x="161" y="338"/>
                    <a:pt x="161" y="338"/>
                  </a:cubicBezTo>
                  <a:cubicBezTo>
                    <a:pt x="144" y="321"/>
                    <a:pt x="120" y="310"/>
                    <a:pt x="94" y="310"/>
                  </a:cubicBezTo>
                  <a:cubicBezTo>
                    <a:pt x="42" y="310"/>
                    <a:pt x="0" y="353"/>
                    <a:pt x="0" y="405"/>
                  </a:cubicBezTo>
                  <a:cubicBezTo>
                    <a:pt x="0" y="457"/>
                    <a:pt x="42" y="499"/>
                    <a:pt x="94" y="499"/>
                  </a:cubicBezTo>
                  <a:cubicBezTo>
                    <a:pt x="120" y="499"/>
                    <a:pt x="144" y="488"/>
                    <a:pt x="161" y="472"/>
                  </a:cubicBezTo>
                  <a:cubicBezTo>
                    <a:pt x="161" y="472"/>
                    <a:pt x="161" y="472"/>
                    <a:pt x="161" y="472"/>
                  </a:cubicBezTo>
                  <a:cubicBezTo>
                    <a:pt x="165" y="468"/>
                    <a:pt x="170" y="463"/>
                    <a:pt x="175" y="461"/>
                  </a:cubicBezTo>
                  <a:cubicBezTo>
                    <a:pt x="180" y="459"/>
                    <a:pt x="184" y="460"/>
                    <a:pt x="189" y="460"/>
                  </a:cubicBezTo>
                  <a:cubicBezTo>
                    <a:pt x="219" y="460"/>
                    <a:pt x="249" y="576"/>
                    <a:pt x="249" y="648"/>
                  </a:cubicBezTo>
                  <a:close/>
                </a:path>
              </a:pathLst>
            </a:custGeom>
            <a:solidFill>
              <a:schemeClr val="tx2"/>
            </a:solidFill>
            <a:ln>
              <a:noFill/>
            </a:ln>
          </p:spPr>
          <p:txBody>
            <a:bodyPr vert="horz" wrap="square" lIns="91424" tIns="45712" rIns="91424" bIns="45712" numCol="1" anchor="t" anchorCtr="0" compatLnSpc="1">
              <a:prstTxWarp prst="textNoShape">
                <a:avLst/>
              </a:prstTxWarp>
            </a:bodyPr>
            <a:lstStyle/>
            <a:p>
              <a:endParaRPr lang="en-US" dirty="0">
                <a:solidFill>
                  <a:srgbClr val="676767"/>
                </a:solidFill>
              </a:endParaRPr>
            </a:p>
          </p:txBody>
        </p:sp>
      </p:grpSp>
      <p:grpSp>
        <p:nvGrpSpPr>
          <p:cNvPr id="44" name="Group 43"/>
          <p:cNvGrpSpPr/>
          <p:nvPr/>
        </p:nvGrpSpPr>
        <p:grpSpPr>
          <a:xfrm>
            <a:off x="6692278" y="1192460"/>
            <a:ext cx="551851" cy="404064"/>
            <a:chOff x="648740" y="1439491"/>
            <a:chExt cx="856732" cy="563441"/>
          </a:xfrm>
          <a:solidFill>
            <a:schemeClr val="tx2"/>
          </a:solidFill>
        </p:grpSpPr>
        <p:grpSp>
          <p:nvGrpSpPr>
            <p:cNvPr id="45" name="Group 15"/>
            <p:cNvGrpSpPr>
              <a:grpSpLocks noChangeAspect="1"/>
            </p:cNvGrpSpPr>
            <p:nvPr/>
          </p:nvGrpSpPr>
          <p:grpSpPr bwMode="auto">
            <a:xfrm>
              <a:off x="751252" y="1444520"/>
              <a:ext cx="623571" cy="558412"/>
              <a:chOff x="903" y="-100"/>
              <a:chExt cx="3828" cy="3428"/>
            </a:xfrm>
            <a:grpFill/>
          </p:grpSpPr>
          <p:sp>
            <p:nvSpPr>
              <p:cNvPr id="50" name="Freeform 16"/>
              <p:cNvSpPr>
                <a:spLocks noEditPoints="1"/>
              </p:cNvSpPr>
              <p:nvPr/>
            </p:nvSpPr>
            <p:spPr bwMode="auto">
              <a:xfrm>
                <a:off x="903" y="-100"/>
                <a:ext cx="3828" cy="3428"/>
              </a:xfrm>
              <a:custGeom>
                <a:avLst/>
                <a:gdLst>
                  <a:gd name="T0" fmla="*/ 1612 w 1621"/>
                  <a:gd name="T1" fmla="*/ 203 h 1451"/>
                  <a:gd name="T2" fmla="*/ 1575 w 1621"/>
                  <a:gd name="T3" fmla="*/ 176 h 1451"/>
                  <a:gd name="T4" fmla="*/ 683 w 1621"/>
                  <a:gd name="T5" fmla="*/ 5 h 1451"/>
                  <a:gd name="T6" fmla="*/ 622 w 1621"/>
                  <a:gd name="T7" fmla="*/ 39 h 1451"/>
                  <a:gd name="T8" fmla="*/ 294 w 1621"/>
                  <a:gd name="T9" fmla="*/ 896 h 1451"/>
                  <a:gd name="T10" fmla="*/ 67 w 1621"/>
                  <a:gd name="T11" fmla="*/ 805 h 1451"/>
                  <a:gd name="T12" fmla="*/ 174 w 1621"/>
                  <a:gd name="T13" fmla="*/ 1155 h 1451"/>
                  <a:gd name="T14" fmla="*/ 774 w 1621"/>
                  <a:gd name="T15" fmla="*/ 1430 h 1451"/>
                  <a:gd name="T16" fmla="*/ 885 w 1621"/>
                  <a:gd name="T17" fmla="*/ 1449 h 1451"/>
                  <a:gd name="T18" fmla="*/ 917 w 1621"/>
                  <a:gd name="T19" fmla="*/ 1451 h 1451"/>
                  <a:gd name="T20" fmla="*/ 1288 w 1621"/>
                  <a:gd name="T21" fmla="*/ 1154 h 1451"/>
                  <a:gd name="T22" fmla="*/ 1616 w 1621"/>
                  <a:gd name="T23" fmla="*/ 248 h 1451"/>
                  <a:gd name="T24" fmla="*/ 1612 w 1621"/>
                  <a:gd name="T25" fmla="*/ 203 h 1451"/>
                  <a:gd name="T26" fmla="*/ 1187 w 1621"/>
                  <a:gd name="T27" fmla="*/ 1114 h 1451"/>
                  <a:gd name="T28" fmla="*/ 896 w 1621"/>
                  <a:gd name="T29" fmla="*/ 1341 h 1451"/>
                  <a:gd name="T30" fmla="*/ 758 w 1621"/>
                  <a:gd name="T31" fmla="*/ 1083 h 1451"/>
                  <a:gd name="T32" fmla="*/ 393 w 1621"/>
                  <a:gd name="T33" fmla="*/ 936 h 1451"/>
                  <a:gd name="T34" fmla="*/ 707 w 1621"/>
                  <a:gd name="T35" fmla="*/ 121 h 1451"/>
                  <a:gd name="T36" fmla="*/ 1492 w 1621"/>
                  <a:gd name="T37" fmla="*/ 271 h 1451"/>
                  <a:gd name="T38" fmla="*/ 1187 w 1621"/>
                  <a:gd name="T39" fmla="*/ 1114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1" h="1451">
                    <a:moveTo>
                      <a:pt x="1612" y="203"/>
                    </a:moveTo>
                    <a:cubicBezTo>
                      <a:pt x="1604" y="189"/>
                      <a:pt x="1591" y="179"/>
                      <a:pt x="1575" y="176"/>
                    </a:cubicBezTo>
                    <a:cubicBezTo>
                      <a:pt x="683" y="5"/>
                      <a:pt x="683" y="5"/>
                      <a:pt x="683" y="5"/>
                    </a:cubicBezTo>
                    <a:cubicBezTo>
                      <a:pt x="657" y="0"/>
                      <a:pt x="631" y="14"/>
                      <a:pt x="622" y="39"/>
                    </a:cubicBezTo>
                    <a:cubicBezTo>
                      <a:pt x="294" y="896"/>
                      <a:pt x="294" y="896"/>
                      <a:pt x="294" y="896"/>
                    </a:cubicBezTo>
                    <a:cubicBezTo>
                      <a:pt x="67" y="805"/>
                      <a:pt x="67" y="805"/>
                      <a:pt x="67" y="805"/>
                    </a:cubicBezTo>
                    <a:cubicBezTo>
                      <a:pt x="67" y="805"/>
                      <a:pt x="0" y="1058"/>
                      <a:pt x="174" y="1155"/>
                    </a:cubicBezTo>
                    <a:cubicBezTo>
                      <a:pt x="174" y="1155"/>
                      <a:pt x="727" y="1412"/>
                      <a:pt x="774" y="1430"/>
                    </a:cubicBezTo>
                    <a:cubicBezTo>
                      <a:pt x="821" y="1447"/>
                      <a:pt x="885" y="1449"/>
                      <a:pt x="885" y="1449"/>
                    </a:cubicBezTo>
                    <a:cubicBezTo>
                      <a:pt x="896" y="1450"/>
                      <a:pt x="907" y="1451"/>
                      <a:pt x="917" y="1451"/>
                    </a:cubicBezTo>
                    <a:cubicBezTo>
                      <a:pt x="1115" y="1451"/>
                      <a:pt x="1243" y="1268"/>
                      <a:pt x="1288" y="1154"/>
                    </a:cubicBezTo>
                    <a:cubicBezTo>
                      <a:pt x="1319" y="1076"/>
                      <a:pt x="1604" y="282"/>
                      <a:pt x="1616" y="248"/>
                    </a:cubicBezTo>
                    <a:cubicBezTo>
                      <a:pt x="1621" y="233"/>
                      <a:pt x="1620" y="217"/>
                      <a:pt x="1612" y="203"/>
                    </a:cubicBezTo>
                    <a:close/>
                    <a:moveTo>
                      <a:pt x="1187" y="1114"/>
                    </a:moveTo>
                    <a:cubicBezTo>
                      <a:pt x="1186" y="1116"/>
                      <a:pt x="1086" y="1359"/>
                      <a:pt x="896" y="1341"/>
                    </a:cubicBezTo>
                    <a:cubicBezTo>
                      <a:pt x="751" y="1326"/>
                      <a:pt x="758" y="1091"/>
                      <a:pt x="758" y="1083"/>
                    </a:cubicBezTo>
                    <a:cubicBezTo>
                      <a:pt x="393" y="936"/>
                      <a:pt x="393" y="936"/>
                      <a:pt x="393" y="936"/>
                    </a:cubicBezTo>
                    <a:cubicBezTo>
                      <a:pt x="707" y="121"/>
                      <a:pt x="707" y="121"/>
                      <a:pt x="707" y="121"/>
                    </a:cubicBezTo>
                    <a:cubicBezTo>
                      <a:pt x="1492" y="271"/>
                      <a:pt x="1492" y="271"/>
                      <a:pt x="1492" y="271"/>
                    </a:cubicBezTo>
                    <a:cubicBezTo>
                      <a:pt x="1423" y="463"/>
                      <a:pt x="1212" y="1050"/>
                      <a:pt x="1187" y="1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48">
                  <a:defRPr/>
                </a:pPr>
                <a:endParaRPr lang="en-US" sz="1400" kern="0">
                  <a:solidFill>
                    <a:srgbClr val="000000"/>
                  </a:solidFill>
                </a:endParaRPr>
              </a:p>
            </p:txBody>
          </p:sp>
          <p:sp>
            <p:nvSpPr>
              <p:cNvPr id="51" name="Freeform 17"/>
              <p:cNvSpPr>
                <a:spLocks/>
              </p:cNvSpPr>
              <p:nvPr/>
            </p:nvSpPr>
            <p:spPr bwMode="auto">
              <a:xfrm>
                <a:off x="2509" y="481"/>
                <a:ext cx="1554" cy="463"/>
              </a:xfrm>
              <a:custGeom>
                <a:avLst/>
                <a:gdLst>
                  <a:gd name="T0" fmla="*/ 620 w 658"/>
                  <a:gd name="T1" fmla="*/ 196 h 196"/>
                  <a:gd name="T2" fmla="*/ 613 w 658"/>
                  <a:gd name="T3" fmla="*/ 195 h 196"/>
                  <a:gd name="T4" fmla="*/ 31 w 658"/>
                  <a:gd name="T5" fmla="*/ 73 h 196"/>
                  <a:gd name="T6" fmla="*/ 4 w 658"/>
                  <a:gd name="T7" fmla="*/ 31 h 196"/>
                  <a:gd name="T8" fmla="*/ 46 w 658"/>
                  <a:gd name="T9" fmla="*/ 4 h 196"/>
                  <a:gd name="T10" fmla="*/ 627 w 658"/>
                  <a:gd name="T11" fmla="*/ 126 h 196"/>
                  <a:gd name="T12" fmla="*/ 654 w 658"/>
                  <a:gd name="T13" fmla="*/ 168 h 196"/>
                  <a:gd name="T14" fmla="*/ 620 w 658"/>
                  <a:gd name="T15" fmla="*/ 196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96">
                    <a:moveTo>
                      <a:pt x="620" y="196"/>
                    </a:moveTo>
                    <a:cubicBezTo>
                      <a:pt x="617" y="196"/>
                      <a:pt x="615" y="195"/>
                      <a:pt x="613" y="195"/>
                    </a:cubicBezTo>
                    <a:cubicBezTo>
                      <a:pt x="31" y="73"/>
                      <a:pt x="31" y="73"/>
                      <a:pt x="31" y="73"/>
                    </a:cubicBezTo>
                    <a:cubicBezTo>
                      <a:pt x="12" y="69"/>
                      <a:pt x="0" y="50"/>
                      <a:pt x="4" y="31"/>
                    </a:cubicBezTo>
                    <a:cubicBezTo>
                      <a:pt x="8" y="12"/>
                      <a:pt x="27" y="0"/>
                      <a:pt x="46" y="4"/>
                    </a:cubicBezTo>
                    <a:cubicBezTo>
                      <a:pt x="627" y="126"/>
                      <a:pt x="627" y="126"/>
                      <a:pt x="627" y="126"/>
                    </a:cubicBezTo>
                    <a:cubicBezTo>
                      <a:pt x="646" y="130"/>
                      <a:pt x="658" y="149"/>
                      <a:pt x="654" y="168"/>
                    </a:cubicBezTo>
                    <a:cubicBezTo>
                      <a:pt x="651" y="184"/>
                      <a:pt x="636" y="196"/>
                      <a:pt x="620"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48">
                  <a:defRPr/>
                </a:pPr>
                <a:endParaRPr lang="en-US" sz="1400" kern="0">
                  <a:solidFill>
                    <a:srgbClr val="000000"/>
                  </a:solidFill>
                </a:endParaRPr>
              </a:p>
            </p:txBody>
          </p:sp>
          <p:sp>
            <p:nvSpPr>
              <p:cNvPr id="52" name="Freeform 18"/>
              <p:cNvSpPr>
                <a:spLocks/>
              </p:cNvSpPr>
              <p:nvPr/>
            </p:nvSpPr>
            <p:spPr bwMode="auto">
              <a:xfrm>
                <a:off x="2393" y="803"/>
                <a:ext cx="1547" cy="512"/>
              </a:xfrm>
              <a:custGeom>
                <a:avLst/>
                <a:gdLst>
                  <a:gd name="T0" fmla="*/ 616 w 655"/>
                  <a:gd name="T1" fmla="*/ 217 h 217"/>
                  <a:gd name="T2" fmla="*/ 608 w 655"/>
                  <a:gd name="T3" fmla="*/ 216 h 217"/>
                  <a:gd name="T4" fmla="*/ 30 w 655"/>
                  <a:gd name="T5" fmla="*/ 73 h 217"/>
                  <a:gd name="T6" fmla="*/ 5 w 655"/>
                  <a:gd name="T7" fmla="*/ 30 h 217"/>
                  <a:gd name="T8" fmla="*/ 47 w 655"/>
                  <a:gd name="T9" fmla="*/ 5 h 217"/>
                  <a:gd name="T10" fmla="*/ 625 w 655"/>
                  <a:gd name="T11" fmla="*/ 148 h 217"/>
                  <a:gd name="T12" fmla="*/ 651 w 655"/>
                  <a:gd name="T13" fmla="*/ 190 h 217"/>
                  <a:gd name="T14" fmla="*/ 616 w 655"/>
                  <a:gd name="T15" fmla="*/ 217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5" h="217">
                    <a:moveTo>
                      <a:pt x="616" y="217"/>
                    </a:moveTo>
                    <a:cubicBezTo>
                      <a:pt x="614" y="217"/>
                      <a:pt x="611" y="217"/>
                      <a:pt x="608" y="216"/>
                    </a:cubicBezTo>
                    <a:cubicBezTo>
                      <a:pt x="30" y="73"/>
                      <a:pt x="30" y="73"/>
                      <a:pt x="30" y="73"/>
                    </a:cubicBezTo>
                    <a:cubicBezTo>
                      <a:pt x="11" y="68"/>
                      <a:pt x="0" y="49"/>
                      <a:pt x="5" y="30"/>
                    </a:cubicBezTo>
                    <a:cubicBezTo>
                      <a:pt x="9" y="12"/>
                      <a:pt x="28" y="0"/>
                      <a:pt x="47" y="5"/>
                    </a:cubicBezTo>
                    <a:cubicBezTo>
                      <a:pt x="625" y="148"/>
                      <a:pt x="625" y="148"/>
                      <a:pt x="625" y="148"/>
                    </a:cubicBezTo>
                    <a:cubicBezTo>
                      <a:pt x="644" y="153"/>
                      <a:pt x="655" y="172"/>
                      <a:pt x="651" y="190"/>
                    </a:cubicBezTo>
                    <a:cubicBezTo>
                      <a:pt x="647" y="206"/>
                      <a:pt x="632" y="217"/>
                      <a:pt x="616"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48">
                  <a:defRPr/>
                </a:pPr>
                <a:endParaRPr lang="en-US" sz="1400" kern="0">
                  <a:solidFill>
                    <a:srgbClr val="000000"/>
                  </a:solidFill>
                </a:endParaRPr>
              </a:p>
            </p:txBody>
          </p:sp>
          <p:sp>
            <p:nvSpPr>
              <p:cNvPr id="53" name="Freeform 19"/>
              <p:cNvSpPr>
                <a:spLocks/>
              </p:cNvSpPr>
              <p:nvPr/>
            </p:nvSpPr>
            <p:spPr bwMode="auto">
              <a:xfrm>
                <a:off x="2277" y="1124"/>
                <a:ext cx="1540" cy="565"/>
              </a:xfrm>
              <a:custGeom>
                <a:avLst/>
                <a:gdLst>
                  <a:gd name="T0" fmla="*/ 613 w 652"/>
                  <a:gd name="T1" fmla="*/ 239 h 239"/>
                  <a:gd name="T2" fmla="*/ 604 w 652"/>
                  <a:gd name="T3" fmla="*/ 237 h 239"/>
                  <a:gd name="T4" fmla="*/ 29 w 652"/>
                  <a:gd name="T5" fmla="*/ 73 h 239"/>
                  <a:gd name="T6" fmla="*/ 5 w 652"/>
                  <a:gd name="T7" fmla="*/ 30 h 239"/>
                  <a:gd name="T8" fmla="*/ 48 w 652"/>
                  <a:gd name="T9" fmla="*/ 5 h 239"/>
                  <a:gd name="T10" fmla="*/ 623 w 652"/>
                  <a:gd name="T11" fmla="*/ 170 h 239"/>
                  <a:gd name="T12" fmla="*/ 647 w 652"/>
                  <a:gd name="T13" fmla="*/ 213 h 239"/>
                  <a:gd name="T14" fmla="*/ 613 w 652"/>
                  <a:gd name="T15" fmla="*/ 239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2" h="239">
                    <a:moveTo>
                      <a:pt x="613" y="239"/>
                    </a:moveTo>
                    <a:cubicBezTo>
                      <a:pt x="610" y="239"/>
                      <a:pt x="607" y="238"/>
                      <a:pt x="604" y="237"/>
                    </a:cubicBezTo>
                    <a:cubicBezTo>
                      <a:pt x="29" y="73"/>
                      <a:pt x="29" y="73"/>
                      <a:pt x="29" y="73"/>
                    </a:cubicBezTo>
                    <a:cubicBezTo>
                      <a:pt x="11" y="68"/>
                      <a:pt x="0" y="48"/>
                      <a:pt x="5" y="30"/>
                    </a:cubicBezTo>
                    <a:cubicBezTo>
                      <a:pt x="10" y="11"/>
                      <a:pt x="30" y="0"/>
                      <a:pt x="48" y="5"/>
                    </a:cubicBezTo>
                    <a:cubicBezTo>
                      <a:pt x="623" y="170"/>
                      <a:pt x="623" y="170"/>
                      <a:pt x="623" y="170"/>
                    </a:cubicBezTo>
                    <a:cubicBezTo>
                      <a:pt x="641" y="175"/>
                      <a:pt x="652" y="195"/>
                      <a:pt x="647" y="213"/>
                    </a:cubicBezTo>
                    <a:cubicBezTo>
                      <a:pt x="642" y="229"/>
                      <a:pt x="628" y="239"/>
                      <a:pt x="613"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48">
                  <a:defRPr/>
                </a:pPr>
                <a:endParaRPr lang="en-US" sz="1400" kern="0">
                  <a:solidFill>
                    <a:srgbClr val="000000"/>
                  </a:solidFill>
                </a:endParaRPr>
              </a:p>
            </p:txBody>
          </p:sp>
          <p:sp>
            <p:nvSpPr>
              <p:cNvPr id="54" name="Freeform 20"/>
              <p:cNvSpPr>
                <a:spLocks/>
              </p:cNvSpPr>
              <p:nvPr/>
            </p:nvSpPr>
            <p:spPr bwMode="auto">
              <a:xfrm>
                <a:off x="2161" y="1445"/>
                <a:ext cx="1533" cy="614"/>
              </a:xfrm>
              <a:custGeom>
                <a:avLst/>
                <a:gdLst>
                  <a:gd name="T0" fmla="*/ 610 w 649"/>
                  <a:gd name="T1" fmla="*/ 260 h 260"/>
                  <a:gd name="T2" fmla="*/ 599 w 649"/>
                  <a:gd name="T3" fmla="*/ 258 h 260"/>
                  <a:gd name="T4" fmla="*/ 28 w 649"/>
                  <a:gd name="T5" fmla="*/ 73 h 260"/>
                  <a:gd name="T6" fmla="*/ 6 w 649"/>
                  <a:gd name="T7" fmla="*/ 29 h 260"/>
                  <a:gd name="T8" fmla="*/ 50 w 649"/>
                  <a:gd name="T9" fmla="*/ 6 h 260"/>
                  <a:gd name="T10" fmla="*/ 621 w 649"/>
                  <a:gd name="T11" fmla="*/ 192 h 260"/>
                  <a:gd name="T12" fmla="*/ 643 w 649"/>
                  <a:gd name="T13" fmla="*/ 236 h 260"/>
                  <a:gd name="T14" fmla="*/ 610 w 649"/>
                  <a:gd name="T15" fmla="*/ 26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260">
                    <a:moveTo>
                      <a:pt x="610" y="260"/>
                    </a:moveTo>
                    <a:cubicBezTo>
                      <a:pt x="606" y="260"/>
                      <a:pt x="603" y="259"/>
                      <a:pt x="599" y="258"/>
                    </a:cubicBezTo>
                    <a:cubicBezTo>
                      <a:pt x="28" y="73"/>
                      <a:pt x="28" y="73"/>
                      <a:pt x="28" y="73"/>
                    </a:cubicBezTo>
                    <a:cubicBezTo>
                      <a:pt x="10" y="67"/>
                      <a:pt x="0" y="47"/>
                      <a:pt x="6" y="29"/>
                    </a:cubicBezTo>
                    <a:cubicBezTo>
                      <a:pt x="12" y="10"/>
                      <a:pt x="31" y="0"/>
                      <a:pt x="50" y="6"/>
                    </a:cubicBezTo>
                    <a:cubicBezTo>
                      <a:pt x="621" y="192"/>
                      <a:pt x="621" y="192"/>
                      <a:pt x="621" y="192"/>
                    </a:cubicBezTo>
                    <a:cubicBezTo>
                      <a:pt x="639" y="198"/>
                      <a:pt x="649" y="217"/>
                      <a:pt x="643" y="236"/>
                    </a:cubicBezTo>
                    <a:cubicBezTo>
                      <a:pt x="638" y="251"/>
                      <a:pt x="625" y="260"/>
                      <a:pt x="610" y="2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48">
                  <a:defRPr/>
                </a:pPr>
                <a:endParaRPr lang="en-US" sz="1400" kern="0">
                  <a:solidFill>
                    <a:srgbClr val="000000"/>
                  </a:solidFill>
                </a:endParaRPr>
              </a:p>
            </p:txBody>
          </p:sp>
          <p:sp>
            <p:nvSpPr>
              <p:cNvPr id="55" name="Freeform 21"/>
              <p:cNvSpPr>
                <a:spLocks/>
              </p:cNvSpPr>
              <p:nvPr/>
            </p:nvSpPr>
            <p:spPr bwMode="auto">
              <a:xfrm>
                <a:off x="2046" y="1766"/>
                <a:ext cx="1197" cy="546"/>
              </a:xfrm>
              <a:custGeom>
                <a:avLst/>
                <a:gdLst>
                  <a:gd name="T0" fmla="*/ 468 w 507"/>
                  <a:gd name="T1" fmla="*/ 231 h 231"/>
                  <a:gd name="T2" fmla="*/ 456 w 507"/>
                  <a:gd name="T3" fmla="*/ 229 h 231"/>
                  <a:gd name="T4" fmla="*/ 27 w 507"/>
                  <a:gd name="T5" fmla="*/ 73 h 231"/>
                  <a:gd name="T6" fmla="*/ 6 w 507"/>
                  <a:gd name="T7" fmla="*/ 28 h 231"/>
                  <a:gd name="T8" fmla="*/ 51 w 507"/>
                  <a:gd name="T9" fmla="*/ 7 h 231"/>
                  <a:gd name="T10" fmla="*/ 480 w 507"/>
                  <a:gd name="T11" fmla="*/ 163 h 231"/>
                  <a:gd name="T12" fmla="*/ 501 w 507"/>
                  <a:gd name="T13" fmla="*/ 208 h 231"/>
                  <a:gd name="T14" fmla="*/ 468 w 507"/>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231">
                    <a:moveTo>
                      <a:pt x="468" y="231"/>
                    </a:moveTo>
                    <a:cubicBezTo>
                      <a:pt x="464" y="231"/>
                      <a:pt x="460" y="230"/>
                      <a:pt x="456" y="229"/>
                    </a:cubicBezTo>
                    <a:cubicBezTo>
                      <a:pt x="27" y="73"/>
                      <a:pt x="27" y="73"/>
                      <a:pt x="27" y="73"/>
                    </a:cubicBezTo>
                    <a:cubicBezTo>
                      <a:pt x="9" y="66"/>
                      <a:pt x="0" y="46"/>
                      <a:pt x="6" y="28"/>
                    </a:cubicBezTo>
                    <a:cubicBezTo>
                      <a:pt x="13" y="10"/>
                      <a:pt x="33" y="0"/>
                      <a:pt x="51" y="7"/>
                    </a:cubicBezTo>
                    <a:cubicBezTo>
                      <a:pt x="480" y="163"/>
                      <a:pt x="480" y="163"/>
                      <a:pt x="480" y="163"/>
                    </a:cubicBezTo>
                    <a:cubicBezTo>
                      <a:pt x="498" y="170"/>
                      <a:pt x="507" y="190"/>
                      <a:pt x="501" y="208"/>
                    </a:cubicBezTo>
                    <a:cubicBezTo>
                      <a:pt x="496" y="222"/>
                      <a:pt x="482" y="231"/>
                      <a:pt x="468"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48">
                  <a:defRPr/>
                </a:pPr>
                <a:endParaRPr lang="en-US" sz="1400" kern="0">
                  <a:solidFill>
                    <a:srgbClr val="000000"/>
                  </a:solidFill>
                </a:endParaRPr>
              </a:p>
            </p:txBody>
          </p:sp>
        </p:grpSp>
        <p:sp>
          <p:nvSpPr>
            <p:cNvPr id="46" name="Right Arrow 45"/>
            <p:cNvSpPr/>
            <p:nvPr/>
          </p:nvSpPr>
          <p:spPr>
            <a:xfrm>
              <a:off x="1374823" y="1681774"/>
              <a:ext cx="130649" cy="110007"/>
            </a:xfrm>
            <a:prstGeom prst="rightArrow">
              <a:avLst/>
            </a:prstGeom>
            <a:grpFill/>
            <a:ln w="25400" cap="flat" cmpd="sng" algn="ctr">
              <a:noFill/>
              <a:prstDash val="solid"/>
            </a:ln>
            <a:effectLst/>
          </p:spPr>
          <p:txBody>
            <a:bodyPr rtlCol="0" anchor="ctr"/>
            <a:lstStyle/>
            <a:p>
              <a:pPr algn="ctr" defTabSz="685748">
                <a:defRPr/>
              </a:pPr>
              <a:endParaRPr lang="en-US" sz="1400" kern="0">
                <a:solidFill>
                  <a:srgbClr val="E7E6E6"/>
                </a:solidFill>
              </a:endParaRPr>
            </a:p>
          </p:txBody>
        </p:sp>
        <p:sp>
          <p:nvSpPr>
            <p:cNvPr id="47" name="Right Arrow 46"/>
            <p:cNvSpPr/>
            <p:nvPr/>
          </p:nvSpPr>
          <p:spPr>
            <a:xfrm>
              <a:off x="772533" y="1439491"/>
              <a:ext cx="130649" cy="110007"/>
            </a:xfrm>
            <a:prstGeom prst="rightArrow">
              <a:avLst/>
            </a:prstGeom>
            <a:grpFill/>
            <a:ln w="25400" cap="flat" cmpd="sng" algn="ctr">
              <a:noFill/>
              <a:prstDash val="solid"/>
            </a:ln>
            <a:effectLst/>
          </p:spPr>
          <p:txBody>
            <a:bodyPr rtlCol="0" anchor="ctr"/>
            <a:lstStyle/>
            <a:p>
              <a:pPr algn="ctr" defTabSz="685748">
                <a:defRPr/>
              </a:pPr>
              <a:endParaRPr lang="en-US" sz="1400" kern="0">
                <a:solidFill>
                  <a:srgbClr val="E7E6E6"/>
                </a:solidFill>
              </a:endParaRPr>
            </a:p>
          </p:txBody>
        </p:sp>
        <p:sp>
          <p:nvSpPr>
            <p:cNvPr id="48" name="Right Arrow 47"/>
            <p:cNvSpPr/>
            <p:nvPr/>
          </p:nvSpPr>
          <p:spPr>
            <a:xfrm>
              <a:off x="710637" y="1539419"/>
              <a:ext cx="130649" cy="110007"/>
            </a:xfrm>
            <a:prstGeom prst="rightArrow">
              <a:avLst/>
            </a:prstGeom>
            <a:grpFill/>
            <a:ln w="25400" cap="flat" cmpd="sng" algn="ctr">
              <a:noFill/>
              <a:prstDash val="solid"/>
            </a:ln>
            <a:effectLst/>
          </p:spPr>
          <p:txBody>
            <a:bodyPr rtlCol="0" anchor="ctr"/>
            <a:lstStyle/>
            <a:p>
              <a:pPr algn="ctr" defTabSz="685748">
                <a:defRPr/>
              </a:pPr>
              <a:endParaRPr lang="en-US" sz="1400" kern="0">
                <a:solidFill>
                  <a:srgbClr val="E7E6E6"/>
                </a:solidFill>
              </a:endParaRPr>
            </a:p>
          </p:txBody>
        </p:sp>
        <p:sp>
          <p:nvSpPr>
            <p:cNvPr id="49" name="Right Arrow 48"/>
            <p:cNvSpPr/>
            <p:nvPr/>
          </p:nvSpPr>
          <p:spPr>
            <a:xfrm>
              <a:off x="648740" y="1639347"/>
              <a:ext cx="130649" cy="110007"/>
            </a:xfrm>
            <a:prstGeom prst="rightArrow">
              <a:avLst/>
            </a:prstGeom>
            <a:grpFill/>
            <a:ln w="25400" cap="flat" cmpd="sng" algn="ctr">
              <a:noFill/>
              <a:prstDash val="solid"/>
            </a:ln>
            <a:effectLst/>
          </p:spPr>
          <p:txBody>
            <a:bodyPr rtlCol="0" anchor="ctr"/>
            <a:lstStyle/>
            <a:p>
              <a:pPr algn="ctr" defTabSz="685748">
                <a:defRPr/>
              </a:pPr>
              <a:endParaRPr lang="en-US" sz="1400" kern="0">
                <a:solidFill>
                  <a:srgbClr val="E7E6E6"/>
                </a:solidFill>
              </a:endParaRPr>
            </a:p>
          </p:txBody>
        </p:sp>
      </p:grpSp>
      <p:sp>
        <p:nvSpPr>
          <p:cNvPr id="2" name="TextBox 1"/>
          <p:cNvSpPr txBox="1"/>
          <p:nvPr/>
        </p:nvSpPr>
        <p:spPr>
          <a:xfrm>
            <a:off x="-717282" y="5040499"/>
            <a:ext cx="138518" cy="346259"/>
          </a:xfrm>
          <a:prstGeom prst="rect">
            <a:avLst/>
          </a:prstGeom>
          <a:noFill/>
        </p:spPr>
        <p:txBody>
          <a:bodyPr wrap="none" lIns="68589" tIns="34295" rIns="68589" bIns="34295" rtlCol="0">
            <a:spAutoFit/>
          </a:bodyPr>
          <a:lstStyle/>
          <a:p>
            <a:endParaRPr lang="en-US" dirty="0"/>
          </a:p>
        </p:txBody>
      </p:sp>
      <p:graphicFrame>
        <p:nvGraphicFramePr>
          <p:cNvPr id="4" name="Diagram 3"/>
          <p:cNvGraphicFramePr/>
          <p:nvPr>
            <p:extLst>
              <p:ext uri="{D42A27DB-BD31-4B8C-83A1-F6EECF244321}">
                <p14:modId xmlns:p14="http://schemas.microsoft.com/office/powerpoint/2010/main" val="815781812"/>
              </p:ext>
            </p:extLst>
          </p:nvPr>
        </p:nvGraphicFramePr>
        <p:xfrm>
          <a:off x="300812" y="1912897"/>
          <a:ext cx="8482442" cy="2876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0" name="Title 1"/>
          <p:cNvSpPr txBox="1">
            <a:spLocks noGrp="1"/>
          </p:cNvSpPr>
          <p:nvPr>
            <p:ph type="title"/>
          </p:nvPr>
        </p:nvSpPr>
        <p:spPr bwMode="white">
          <a:xfrm>
            <a:off x="356616" y="341313"/>
            <a:ext cx="8787384" cy="731837"/>
          </a:xfrm>
          <a:prstGeom prst="rect">
            <a:avLst/>
          </a:prstGeom>
        </p:spPr>
        <p:txBody>
          <a:bodyPr/>
          <a:lstStyle>
            <a:lvl1pPr algn="l" defTabSz="684213" rtl="0" eaLnBrk="1" fontAlgn="base" hangingPunct="1">
              <a:lnSpc>
                <a:spcPct val="80000"/>
              </a:lnSpc>
              <a:spcBef>
                <a:spcPct val="0"/>
              </a:spcBef>
              <a:spcAft>
                <a:spcPct val="0"/>
              </a:spcAft>
              <a:defRPr lang="en-US" sz="28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dirty="0" smtClean="0"/>
              <a:t>Cisco VTS : Flexible Overlays with Optimized Routing</a:t>
            </a:r>
            <a:endParaRPr lang="en-US" sz="1600" dirty="0">
              <a:solidFill>
                <a:schemeClr val="bg1">
                  <a:lumMod val="50000"/>
                </a:schemeClr>
              </a:solidFill>
            </a:endParaRPr>
          </a:p>
        </p:txBody>
      </p:sp>
    </p:spTree>
    <p:extLst>
      <p:ext uri="{BB962C8B-B14F-4D97-AF65-F5344CB8AC3E}">
        <p14:creationId xmlns:p14="http://schemas.microsoft.com/office/powerpoint/2010/main" val="17079634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9625" y="1663699"/>
            <a:ext cx="7598042" cy="1097755"/>
          </a:xfrm>
        </p:spPr>
        <p:txBody>
          <a:bodyPr/>
          <a:lstStyle/>
          <a:p>
            <a:r>
              <a:rPr lang="en-US" dirty="0" err="1" smtClean="0"/>
              <a:t>www.cisco.com</a:t>
            </a:r>
            <a:r>
              <a:rPr lang="en-US" dirty="0" smtClean="0"/>
              <a:t>/go/</a:t>
            </a:r>
            <a:r>
              <a:rPr lang="en-US" dirty="0" err="1" smtClean="0"/>
              <a:t>vts</a:t>
            </a:r>
            <a:endParaRPr lang="en-US" dirty="0"/>
          </a:p>
        </p:txBody>
      </p:sp>
    </p:spTree>
    <p:extLst>
      <p:ext uri="{BB962C8B-B14F-4D97-AF65-F5344CB8AC3E}">
        <p14:creationId xmlns:p14="http://schemas.microsoft.com/office/powerpoint/2010/main" val="2138301971"/>
      </p:ext>
    </p:extLst>
  </p:cSld>
  <p:clrMapOvr>
    <a:masterClrMapping/>
  </p:clrMapOvr>
  <p:transition xmlns:p14="http://schemas.microsoft.com/office/powerpoint/2010/mai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695"/>
            <a:ext cx="6105842" cy="5143500"/>
          </a:xfrm>
          <a:prstGeom prst="rect">
            <a:avLst/>
          </a:prstGeom>
        </p:spPr>
      </p:pic>
      <p:sp>
        <p:nvSpPr>
          <p:cNvPr id="3" name="Title 5"/>
          <p:cNvSpPr txBox="1">
            <a:spLocks/>
          </p:cNvSpPr>
          <p:nvPr/>
        </p:nvSpPr>
        <p:spPr>
          <a:xfrm>
            <a:off x="4668582" y="3766743"/>
            <a:ext cx="3241059" cy="644730"/>
          </a:xfrm>
          <a:prstGeom prst="rect">
            <a:avLst/>
          </a:prstGeom>
        </p:spPr>
        <p:txBody>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120000"/>
              </a:lnSpc>
            </a:pPr>
            <a:r>
              <a:rPr lang="en-US" kern="0" dirty="0" smtClean="0">
                <a:solidFill>
                  <a:schemeClr val="tx1"/>
                </a:solidFill>
              </a:rPr>
              <a:t>Thank You</a:t>
            </a:r>
          </a:p>
          <a:p>
            <a:pPr algn="ctr">
              <a:lnSpc>
                <a:spcPct val="120000"/>
              </a:lnSpc>
            </a:pPr>
            <a:endParaRPr lang="en-US" sz="1600" b="1" kern="0" dirty="0" smtClean="0">
              <a:solidFill>
                <a:schemeClr val="tx1"/>
              </a:solidFill>
            </a:endParaRPr>
          </a:p>
          <a:p>
            <a:pPr algn="ctr">
              <a:lnSpc>
                <a:spcPct val="120000"/>
              </a:lnSpc>
            </a:pPr>
            <a:endParaRPr lang="en-US" sz="1600" b="1" kern="0" dirty="0" smtClean="0">
              <a:solidFill>
                <a:schemeClr val="tx1"/>
              </a:solidFill>
            </a:endParaRPr>
          </a:p>
        </p:txBody>
      </p:sp>
    </p:spTree>
    <p:extLst>
      <p:ext uri="{BB962C8B-B14F-4D97-AF65-F5344CB8AC3E}">
        <p14:creationId xmlns:p14="http://schemas.microsoft.com/office/powerpoint/2010/main" val="155522548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xmlns:p14="http://schemas.microsoft.com/office/powerpoint/2010/main" advClick="0">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396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Object 7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847" name="think-cell Slide" r:id="rId5" imgW="476" imgH="357" progId="TCLayout.ActiveDocument.1">
                  <p:embed/>
                </p:oleObj>
              </mc:Choice>
              <mc:Fallback>
                <p:oleObj name="think-cell Slide" r:id="rId5" imgW="476" imgH="357"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Rectangle 70"/>
          <p:cNvSpPr/>
          <p:nvPr/>
        </p:nvSpPr>
        <p:spPr>
          <a:xfrm>
            <a:off x="4953000" y="1077912"/>
            <a:ext cx="4190999" cy="364013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173736" lvl="0" indent="-173736" defTabSz="684213">
              <a:lnSpc>
                <a:spcPct val="110000"/>
              </a:lnSpc>
              <a:spcBef>
                <a:spcPts val="800"/>
              </a:spcBef>
              <a:buSzPct val="100000"/>
              <a:buFont typeface="Wingdings" pitchFamily="2" charset="2"/>
              <a:buChar char="§"/>
              <a:defRPr/>
            </a:pPr>
            <a:endParaRPr lang="en-US" sz="1500" dirty="0" smtClean="0">
              <a:solidFill>
                <a:schemeClr val="accent1"/>
              </a:solidFill>
              <a:latin typeface="+mj-lt"/>
              <a:ea typeface="ＭＳ Ｐゴシック" charset="0"/>
              <a:cs typeface="CiscoSans"/>
            </a:endParaRPr>
          </a:p>
        </p:txBody>
      </p:sp>
      <p:sp>
        <p:nvSpPr>
          <p:cNvPr id="2" name="Title 1"/>
          <p:cNvSpPr>
            <a:spLocks noGrp="1"/>
          </p:cNvSpPr>
          <p:nvPr>
            <p:ph type="title"/>
          </p:nvPr>
        </p:nvSpPr>
        <p:spPr/>
        <p:txBody>
          <a:bodyPr/>
          <a:lstStyle/>
          <a:p>
            <a:r>
              <a:rPr lang="en-US" dirty="0" smtClean="0"/>
              <a:t>Network Virtualization &amp; Overlays</a:t>
            </a:r>
            <a:endParaRPr lang="en-US" dirty="0"/>
          </a:p>
        </p:txBody>
      </p:sp>
      <p:sp>
        <p:nvSpPr>
          <p:cNvPr id="85" name="Rounded Rectangle 84"/>
          <p:cNvSpPr/>
          <p:nvPr/>
        </p:nvSpPr>
        <p:spPr>
          <a:xfrm>
            <a:off x="0" y="1085002"/>
            <a:ext cx="9143999" cy="3638595"/>
          </a:xfrm>
          <a:prstGeom prst="roundRect">
            <a:avLst>
              <a:gd name="adj" fmla="val 0"/>
            </a:avLst>
          </a:prstGeom>
          <a:solidFill>
            <a:schemeClr val="accent5">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59536" rtlCol="0" anchor="ctr"/>
          <a:lstStyle/>
          <a:p>
            <a:endParaRPr lang="en-US" dirty="0">
              <a:latin typeface="+mj-lt"/>
            </a:endParaRPr>
          </a:p>
        </p:txBody>
      </p:sp>
      <p:cxnSp>
        <p:nvCxnSpPr>
          <p:cNvPr id="86" name="Straight Connector 85"/>
          <p:cNvCxnSpPr/>
          <p:nvPr/>
        </p:nvCxnSpPr>
        <p:spPr>
          <a:xfrm rot="16200000" flipH="1" flipV="1">
            <a:off x="3132106" y="2897157"/>
            <a:ext cx="364178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359029" y="1160952"/>
            <a:ext cx="4507992" cy="931381"/>
          </a:xfrm>
          <a:prstGeom prst="rect">
            <a:avLst/>
          </a:prstGeom>
          <a:solidFill>
            <a:schemeClr val="bg2">
              <a:lumMod val="20000"/>
              <a:lumOff val="8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171450" indent="-171450" defTabSz="457025" fontAlgn="auto">
              <a:spcBef>
                <a:spcPts val="450"/>
              </a:spcBef>
              <a:spcAft>
                <a:spcPts val="0"/>
              </a:spcAft>
              <a:buFont typeface="Arial" panose="020B0604020202020204" pitchFamily="34" charset="0"/>
              <a:buChar char="•"/>
            </a:pPr>
            <a:r>
              <a:rPr lang="en-US" sz="1400" dirty="0">
                <a:solidFill>
                  <a:srgbClr val="000000"/>
                </a:solidFill>
                <a:cs typeface="CiscoSans" charset="0"/>
              </a:rPr>
              <a:t>Network virtualization: ability to separate, abstract and decouple the physical topology from a ‘logical’ or ‘virtual’ </a:t>
            </a:r>
            <a:r>
              <a:rPr lang="en-US" sz="1400" dirty="0" smtClean="0">
                <a:solidFill>
                  <a:srgbClr val="000000"/>
                </a:solidFill>
                <a:cs typeface="CiscoSans" charset="0"/>
              </a:rPr>
              <a:t>topology. This logical topology is called overlay networks  </a:t>
            </a:r>
            <a:endParaRPr lang="en-US" sz="1400" dirty="0" smtClean="0">
              <a:solidFill>
                <a:srgbClr val="000000"/>
              </a:solidFill>
              <a:cs typeface="Arial"/>
            </a:endParaRPr>
          </a:p>
        </p:txBody>
      </p:sp>
      <p:pic>
        <p:nvPicPr>
          <p:cNvPr id="5" name="Picture 4"/>
          <p:cNvPicPr>
            <a:picLocks noChangeAspect="1"/>
          </p:cNvPicPr>
          <p:nvPr/>
        </p:nvPicPr>
        <p:blipFill>
          <a:blip r:embed="rId7"/>
          <a:stretch>
            <a:fillRect/>
          </a:stretch>
        </p:blipFill>
        <p:spPr>
          <a:xfrm>
            <a:off x="4881945" y="1404380"/>
            <a:ext cx="4005259" cy="2985554"/>
          </a:xfrm>
          <a:prstGeom prst="rect">
            <a:avLst/>
          </a:prstGeom>
        </p:spPr>
      </p:pic>
      <p:pic>
        <p:nvPicPr>
          <p:cNvPr id="6" name="Picture 5"/>
          <p:cNvPicPr>
            <a:picLocks noChangeAspect="1"/>
          </p:cNvPicPr>
          <p:nvPr/>
        </p:nvPicPr>
        <p:blipFill>
          <a:blip r:embed="rId8"/>
          <a:stretch>
            <a:fillRect/>
          </a:stretch>
        </p:blipFill>
        <p:spPr>
          <a:xfrm>
            <a:off x="8060395" y="2456647"/>
            <a:ext cx="1154659" cy="1193800"/>
          </a:xfrm>
          <a:prstGeom prst="rect">
            <a:avLst/>
          </a:prstGeom>
        </p:spPr>
      </p:pic>
      <p:grpSp>
        <p:nvGrpSpPr>
          <p:cNvPr id="77" name="Group 76"/>
          <p:cNvGrpSpPr/>
          <p:nvPr/>
        </p:nvGrpSpPr>
        <p:grpSpPr>
          <a:xfrm>
            <a:off x="399761" y="2660434"/>
            <a:ext cx="4378235" cy="1441092"/>
            <a:chOff x="339982" y="2555586"/>
            <a:chExt cx="3877553" cy="1151409"/>
          </a:xfrm>
        </p:grpSpPr>
        <p:pic>
          <p:nvPicPr>
            <p:cNvPr id="78" name="Picture 7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9982" y="2587448"/>
              <a:ext cx="1026351" cy="1119547"/>
            </a:xfrm>
            <a:prstGeom prst="rect">
              <a:avLst/>
            </a:prstGeom>
          </p:spPr>
        </p:pic>
        <p:pic>
          <p:nvPicPr>
            <p:cNvPr id="79" name="Picture 7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44550" y="2555586"/>
              <a:ext cx="1018406" cy="1120798"/>
            </a:xfrm>
            <a:prstGeom prst="rect">
              <a:avLst/>
            </a:prstGeom>
          </p:spPr>
        </p:pic>
        <p:pic>
          <p:nvPicPr>
            <p:cNvPr id="80" name="Picture 7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0853" y="2557662"/>
              <a:ext cx="1036682" cy="1118723"/>
            </a:xfrm>
            <a:prstGeom prst="rect">
              <a:avLst/>
            </a:prstGeom>
          </p:spPr>
        </p:pic>
      </p:grpSp>
      <p:sp>
        <p:nvSpPr>
          <p:cNvPr id="81" name="TextBox 80"/>
          <p:cNvSpPr txBox="1"/>
          <p:nvPr/>
        </p:nvSpPr>
        <p:spPr>
          <a:xfrm>
            <a:off x="-1" y="4819905"/>
            <a:ext cx="9144000" cy="2585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90000"/>
              </a:lnSpc>
            </a:pPr>
            <a:r>
              <a:rPr lang="en-US" sz="1200" b="1" dirty="0" smtClean="0">
                <a:latin typeface="+mn-lt"/>
              </a:rPr>
              <a:t>SDN Based Overlays introduces agility and automation to Network Orchestration</a:t>
            </a:r>
            <a:endParaRPr lang="en-US" sz="1200" b="1" dirty="0">
              <a:latin typeface="+mn-lt"/>
            </a:endParaRPr>
          </a:p>
        </p:txBody>
      </p:sp>
      <p:sp>
        <p:nvSpPr>
          <p:cNvPr id="3" name="Rectangle 2"/>
          <p:cNvSpPr/>
          <p:nvPr/>
        </p:nvSpPr>
        <p:spPr>
          <a:xfrm>
            <a:off x="5486400" y="4039285"/>
            <a:ext cx="3403600" cy="923330"/>
          </a:xfrm>
          <a:prstGeom prst="rect">
            <a:avLst/>
          </a:prstGeom>
        </p:spPr>
        <p:txBody>
          <a:bodyPr wrap="square">
            <a:spAutoFit/>
          </a:bodyPr>
          <a:lstStyle/>
          <a:p>
            <a:r>
              <a:rPr lang="en-US" dirty="0"/>
              <a:t>MPBGP-EVPN &amp;VXLAN based Overlays</a:t>
            </a:r>
            <a:br>
              <a:rPr lang="en-US" dirty="0"/>
            </a:br>
            <a:endParaRPr lang="en-US" dirty="0"/>
          </a:p>
        </p:txBody>
      </p:sp>
    </p:spTree>
    <p:extLst>
      <p:ext uri="{BB962C8B-B14F-4D97-AF65-F5344CB8AC3E}">
        <p14:creationId xmlns:p14="http://schemas.microsoft.com/office/powerpoint/2010/main" val="53594566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ppt_y</p:attrName>
                                        </p:attrNameLst>
                                      </p:cBhvr>
                                      <p:tavLst>
                                        <p:tav tm="0">
                                          <p:val>
                                            <p:strVal val="#ppt_y+#ppt_h*1.125000"/>
                                          </p:val>
                                        </p:tav>
                                        <p:tav tm="100000">
                                          <p:val>
                                            <p:strVal val="#ppt_y"/>
                                          </p:val>
                                        </p:tav>
                                      </p:tavLst>
                                    </p:anim>
                                    <p:animEffect transition="in" filter="wipe(up)">
                                      <p:cBhvr>
                                        <p:cTn id="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Rectangle 49"/>
          <p:cNvSpPr/>
          <p:nvPr/>
        </p:nvSpPr>
        <p:spPr>
          <a:xfrm>
            <a:off x="0" y="953781"/>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9" name="Slide Number Placeholder 8"/>
          <p:cNvSpPr>
            <a:spLocks noGrp="1"/>
          </p:cNvSpPr>
          <p:nvPr>
            <p:ph type="sldNum" sz="quarter" idx="4"/>
          </p:nvPr>
        </p:nvSpPr>
        <p:spPr/>
        <p:txBody>
          <a:bodyPr/>
          <a:lstStyle/>
          <a:p>
            <a:fld id="{96A97DD0-5BE7-4856-A2A9-C42C6688E607}" type="slidenum">
              <a:rPr lang="en-US" smtClean="0"/>
              <a:pPr/>
              <a:t>5</a:t>
            </a:fld>
            <a:endParaRPr lang="en-US" dirty="0"/>
          </a:p>
        </p:txBody>
      </p:sp>
      <p:sp>
        <p:nvSpPr>
          <p:cNvPr id="10" name="Title 9"/>
          <p:cNvSpPr>
            <a:spLocks noGrp="1"/>
          </p:cNvSpPr>
          <p:nvPr>
            <p:ph type="title"/>
          </p:nvPr>
        </p:nvSpPr>
        <p:spPr/>
        <p:txBody>
          <a:bodyPr/>
          <a:lstStyle/>
          <a:p>
            <a:r>
              <a:rPr lang="en-US" sz="2800" dirty="0" smtClean="0"/>
              <a:t>MPBGP-EVPN </a:t>
            </a:r>
            <a:r>
              <a:rPr lang="en-US" sz="2800" dirty="0"/>
              <a:t>&amp;</a:t>
            </a:r>
            <a:r>
              <a:rPr lang="en-US" sz="2800" dirty="0" smtClean="0"/>
              <a:t>VXLAN based Overlays</a:t>
            </a:r>
            <a:r>
              <a:rPr lang="en-US" dirty="0" smtClean="0"/>
              <a:t/>
            </a:r>
            <a:br>
              <a:rPr lang="en-US" dirty="0" smtClean="0"/>
            </a:br>
            <a:endParaRPr lang="en-US" dirty="0"/>
          </a:p>
        </p:txBody>
      </p:sp>
      <p:grpSp>
        <p:nvGrpSpPr>
          <p:cNvPr id="224" name="Group 223"/>
          <p:cNvGrpSpPr/>
          <p:nvPr/>
        </p:nvGrpSpPr>
        <p:grpSpPr>
          <a:xfrm>
            <a:off x="304800" y="1095643"/>
            <a:ext cx="929852" cy="924435"/>
            <a:chOff x="2166578" y="3630178"/>
            <a:chExt cx="1629429" cy="1672249"/>
          </a:xfrm>
        </p:grpSpPr>
        <p:grpSp>
          <p:nvGrpSpPr>
            <p:cNvPr id="225" name="Group 10"/>
            <p:cNvGrpSpPr/>
            <p:nvPr/>
          </p:nvGrpSpPr>
          <p:grpSpPr>
            <a:xfrm>
              <a:off x="2166578" y="3630178"/>
              <a:ext cx="1629429" cy="1672249"/>
              <a:chOff x="7448855" y="3678742"/>
              <a:chExt cx="1543247" cy="1497665"/>
            </a:xfrm>
          </p:grpSpPr>
          <p:grpSp>
            <p:nvGrpSpPr>
              <p:cNvPr id="227" name="Group 177"/>
              <p:cNvGrpSpPr/>
              <p:nvPr/>
            </p:nvGrpSpPr>
            <p:grpSpPr>
              <a:xfrm>
                <a:off x="7448855" y="3678742"/>
                <a:ext cx="1543247" cy="1497665"/>
                <a:chOff x="594291" y="333684"/>
                <a:chExt cx="660894" cy="776055"/>
              </a:xfrm>
            </p:grpSpPr>
            <p:sp>
              <p:nvSpPr>
                <p:cNvPr id="229" name="Oval 153"/>
                <p:cNvSpPr>
                  <a:spLocks noChangeArrowheads="1"/>
                </p:cNvSpPr>
                <p:nvPr/>
              </p:nvSpPr>
              <p:spPr bwMode="auto">
                <a:xfrm>
                  <a:off x="594291" y="333684"/>
                  <a:ext cx="660894" cy="776055"/>
                </a:xfrm>
                <a:prstGeom prst="ellipse">
                  <a:avLst/>
                </a:prstGeom>
                <a:gradFill>
                  <a:gsLst>
                    <a:gs pos="0">
                      <a:schemeClr val="accent1">
                        <a:lumMod val="75000"/>
                      </a:schemeClr>
                    </a:gs>
                    <a:gs pos="100000">
                      <a:schemeClr val="accent1"/>
                    </a:gs>
                  </a:gsLst>
                  <a:lin ang="16200000" scaled="0"/>
                </a:gradFill>
                <a:ln w="12700" cap="flat" cmpd="sng" algn="ctr">
                  <a:solidFill>
                    <a:schemeClr val="bg1"/>
                  </a:solidFill>
                  <a:prstDash val="solid"/>
                  <a:round/>
                  <a:headEnd type="none" w="med" len="med"/>
                  <a:tailEnd type="none" w="med" len="med"/>
                </a:ln>
                <a:effectLst>
                  <a:outerShdw blurRad="63500" sx="102000" sy="102000" algn="ctr" rotWithShape="0">
                    <a:srgbClr val="000000">
                      <a:alpha val="40000"/>
                    </a:srgbClr>
                  </a:outerShdw>
                </a:effectLst>
              </p:spPr>
              <p:txBody>
                <a:bodyPr vert="horz" wrap="none" lIns="82124" tIns="41061" rIns="82124" bIns="41061" numCol="1" rtlCol="0" anchor="ctr" anchorCtr="0" compatLnSpc="1">
                  <a:prstTxWarp prst="textNoShape">
                    <a:avLst/>
                  </a:prstTxWarp>
                  <a:noAutofit/>
                </a:bodyPr>
                <a:lstStyle/>
                <a:p>
                  <a:pPr algn="ctr" defTabSz="814048" eaLnBrk="0" hangingPunct="0">
                    <a:lnSpc>
                      <a:spcPct val="90000"/>
                    </a:lnSpc>
                    <a:defRPr/>
                  </a:pPr>
                  <a:endParaRPr lang="en-US" sz="2000" b="1" kern="0" dirty="0">
                    <a:solidFill>
                      <a:srgbClr val="000000"/>
                    </a:solidFill>
                  </a:endParaRPr>
                </a:p>
              </p:txBody>
            </p:sp>
            <p:sp>
              <p:nvSpPr>
                <p:cNvPr id="230" name="AutoShape 19"/>
                <p:cNvSpPr>
                  <a:spLocks noChangeArrowheads="1"/>
                </p:cNvSpPr>
                <p:nvPr/>
              </p:nvSpPr>
              <p:spPr bwMode="auto">
                <a:xfrm rot="5400000">
                  <a:off x="548501" y="406519"/>
                  <a:ext cx="747318" cy="636498"/>
                </a:xfrm>
                <a:prstGeom prst="ellipse">
                  <a:avLst/>
                </a:prstGeom>
                <a:gradFill rotWithShape="0">
                  <a:gsLst>
                    <a:gs pos="0">
                      <a:schemeClr val="bg1">
                        <a:alpha val="46000"/>
                      </a:schemeClr>
                    </a:gs>
                    <a:gs pos="46000">
                      <a:schemeClr val="tx1">
                        <a:alpha val="0"/>
                      </a:schemeClr>
                    </a:gs>
                  </a:gsLst>
                  <a:lin ang="5400000" scaled="1"/>
                </a:gradFill>
                <a:ln w="9525">
                  <a:noFill/>
                  <a:miter lim="800000"/>
                  <a:headEnd/>
                  <a:tailEnd/>
                </a:ln>
              </p:spPr>
              <p:txBody>
                <a:bodyPr wrap="none" lIns="82124" tIns="41061" rIns="82124" bIns="41061" anchor="ctr"/>
                <a:lstStyle/>
                <a:p>
                  <a:pPr defTabSz="914019">
                    <a:defRPr/>
                  </a:pPr>
                  <a:endParaRPr lang="en-US" sz="2400" b="1" kern="0" dirty="0">
                    <a:solidFill>
                      <a:srgbClr val="000000"/>
                    </a:solidFill>
                    <a:latin typeface="Arial"/>
                  </a:endParaRPr>
                </a:p>
              </p:txBody>
            </p:sp>
            <p:sp>
              <p:nvSpPr>
                <p:cNvPr id="231" name="AutoShape 19"/>
                <p:cNvSpPr>
                  <a:spLocks noChangeArrowheads="1"/>
                </p:cNvSpPr>
                <p:nvPr/>
              </p:nvSpPr>
              <p:spPr bwMode="auto">
                <a:xfrm rot="5400000">
                  <a:off x="597985" y="443003"/>
                  <a:ext cx="655443" cy="558247"/>
                </a:xfrm>
                <a:prstGeom prst="ellipse">
                  <a:avLst/>
                </a:prstGeom>
                <a:solidFill>
                  <a:schemeClr val="bg1"/>
                </a:solidFill>
                <a:ln w="9525">
                  <a:noFill/>
                  <a:miter lim="800000"/>
                  <a:headEnd/>
                  <a:tailEnd/>
                </a:ln>
              </p:spPr>
              <p:txBody>
                <a:bodyPr wrap="none" lIns="82124" tIns="41061" rIns="82124" bIns="41061" anchor="ctr"/>
                <a:lstStyle/>
                <a:p>
                  <a:pPr defTabSz="914019">
                    <a:defRPr/>
                  </a:pPr>
                  <a:endParaRPr lang="en-US" sz="2400" b="1" kern="0" dirty="0">
                    <a:solidFill>
                      <a:srgbClr val="000000"/>
                    </a:solidFill>
                    <a:latin typeface="Arial"/>
                  </a:endParaRPr>
                </a:p>
              </p:txBody>
            </p:sp>
          </p:grpSp>
          <p:pic>
            <p:nvPicPr>
              <p:cNvPr id="228" name="Picture 5" descr="ietflogo2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02937" y="4275555"/>
                <a:ext cx="1070311" cy="612389"/>
              </a:xfrm>
              <a:prstGeom prst="rect">
                <a:avLst/>
              </a:prstGeom>
              <a:noFill/>
              <a:ln w="9525">
                <a:noFill/>
                <a:miter lim="800000"/>
                <a:headEnd/>
                <a:tailEnd/>
              </a:ln>
            </p:spPr>
          </p:pic>
        </p:grpSp>
        <p:sp>
          <p:nvSpPr>
            <p:cNvPr id="226" name="TextBox 225"/>
            <p:cNvSpPr txBox="1"/>
            <p:nvPr/>
          </p:nvSpPr>
          <p:spPr>
            <a:xfrm>
              <a:off x="2393932" y="3800685"/>
              <a:ext cx="1120008" cy="473237"/>
            </a:xfrm>
            <a:prstGeom prst="rect">
              <a:avLst/>
            </a:prstGeom>
            <a:noFill/>
          </p:spPr>
          <p:txBody>
            <a:bodyPr wrap="square" rtlCol="0">
              <a:spAutoFit/>
            </a:bodyPr>
            <a:lstStyle/>
            <a:p>
              <a:pPr algn="ctr"/>
              <a:r>
                <a:rPr lang="en-US" sz="1100" dirty="0"/>
                <a:t>EVPN</a:t>
              </a:r>
              <a:endParaRPr lang="en-US" sz="1200" dirty="0"/>
            </a:p>
          </p:txBody>
        </p:sp>
      </p:grpSp>
      <p:sp>
        <p:nvSpPr>
          <p:cNvPr id="232" name="Content Placeholder 5"/>
          <p:cNvSpPr txBox="1">
            <a:spLocks/>
          </p:cNvSpPr>
          <p:nvPr/>
        </p:nvSpPr>
        <p:spPr>
          <a:xfrm>
            <a:off x="3088814" y="1249091"/>
            <a:ext cx="1373122" cy="999841"/>
          </a:xfrm>
          <a:prstGeom prst="rect">
            <a:avLst/>
          </a:prstGeom>
        </p:spPr>
        <p:txBody>
          <a:bodyPr lIns="91436" tIns="45718" rIns="91436" bIns="45718"/>
          <a:lstStyle>
            <a:lvl1pPr marL="187325" indent="-185738" algn="l" rtl="0" eaLnBrk="0" fontAlgn="base" hangingPunct="0">
              <a:lnSpc>
                <a:spcPct val="90000"/>
              </a:lnSpc>
              <a:spcBef>
                <a:spcPts val="1200"/>
              </a:spcBef>
              <a:spcAft>
                <a:spcPct val="0"/>
              </a:spcAft>
              <a:buSzPct val="80000"/>
              <a:buFont typeface="Arial" charset="0"/>
              <a:buChar char="•"/>
              <a:defRPr>
                <a:solidFill>
                  <a:schemeClr val="tx1"/>
                </a:solidFill>
                <a:latin typeface="+mn-lt"/>
                <a:ea typeface="ＭＳ Ｐゴシック" charset="0"/>
                <a:cs typeface="+mn-cs"/>
                <a:sym typeface="Arial" charset="0"/>
              </a:defRPr>
            </a:lvl1pPr>
            <a:lvl2pPr marL="385763" indent="-193675" algn="l" rtl="0" eaLnBrk="0" fontAlgn="base" hangingPunct="0">
              <a:lnSpc>
                <a:spcPct val="90000"/>
              </a:lnSpc>
              <a:spcBef>
                <a:spcPts val="400"/>
              </a:spcBef>
              <a:spcAft>
                <a:spcPct val="0"/>
              </a:spcAft>
              <a:buSzPct val="80000"/>
              <a:buFont typeface="Arial" charset="0"/>
              <a:buChar char="•"/>
              <a:defRPr sz="1600">
                <a:solidFill>
                  <a:schemeClr val="tx1"/>
                </a:solidFill>
                <a:latin typeface="+mn-lt"/>
                <a:ea typeface="+mn-ea"/>
                <a:cs typeface="+mn-cs"/>
                <a:sym typeface="Arial" charset="0"/>
              </a:defRPr>
            </a:lvl2pPr>
            <a:lvl3pPr marL="546100" indent="-158750" algn="l" rtl="0" eaLnBrk="0" fontAlgn="base" hangingPunct="0">
              <a:lnSpc>
                <a:spcPct val="90000"/>
              </a:lnSpc>
              <a:spcBef>
                <a:spcPts val="200"/>
              </a:spcBef>
              <a:spcAft>
                <a:spcPct val="0"/>
              </a:spcAft>
              <a:buSzPct val="80000"/>
              <a:buFont typeface="Arial" charset="0"/>
              <a:buChar char="•"/>
              <a:defRPr sz="1400">
                <a:solidFill>
                  <a:schemeClr val="tx1"/>
                </a:solidFill>
                <a:latin typeface="+mn-lt"/>
                <a:ea typeface="+mn-ea"/>
                <a:cs typeface="+mn-cs"/>
                <a:sym typeface="Arial" charset="0"/>
              </a:defRPr>
            </a:lvl3pPr>
            <a:lvl4pPr marL="704850" indent="-158750" algn="l" rtl="0" eaLnBrk="0" fontAlgn="base" hangingPunct="0">
              <a:lnSpc>
                <a:spcPct val="90000"/>
              </a:lnSpc>
              <a:spcBef>
                <a:spcPts val="200"/>
              </a:spcBef>
              <a:spcAft>
                <a:spcPct val="0"/>
              </a:spcAft>
              <a:buSzPct val="80000"/>
              <a:buFont typeface="Arial" charset="0"/>
              <a:buChar char="•"/>
              <a:defRPr sz="1400">
                <a:solidFill>
                  <a:schemeClr val="tx1"/>
                </a:solidFill>
                <a:latin typeface="+mn-lt"/>
                <a:ea typeface="+mn-ea"/>
                <a:cs typeface="+mn-cs"/>
                <a:sym typeface="Arial" charset="0"/>
              </a:defRPr>
            </a:lvl4pPr>
            <a:lvl5pPr marL="773113" indent="-66675" algn="l" rtl="0" eaLnBrk="0" fontAlgn="base" hangingPunct="0">
              <a:lnSpc>
                <a:spcPct val="95000"/>
              </a:lnSpc>
              <a:spcBef>
                <a:spcPts val="675"/>
              </a:spcBef>
              <a:spcAft>
                <a:spcPct val="0"/>
              </a:spcAft>
              <a:buClr>
                <a:srgbClr val="FFFFFF"/>
              </a:buClr>
              <a:buSzPct val="100000"/>
              <a:buFont typeface="Arial" charset="0"/>
              <a:buChar char="»"/>
              <a:defRPr>
                <a:solidFill>
                  <a:schemeClr val="tx2"/>
                </a:solidFill>
                <a:latin typeface="+mn-lt"/>
                <a:ea typeface="+mn-ea"/>
                <a:cs typeface="+mn-cs"/>
                <a:sym typeface="Arial" charset="0"/>
              </a:defRPr>
            </a:lvl5pPr>
            <a:lvl6pPr marL="141624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6pPr>
            <a:lvl7pPr marL="167342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7pPr>
            <a:lvl8pPr marL="1930598"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8pPr>
            <a:lvl9pPr marL="2187773" indent="-128588" algn="l" rtl="0" eaLnBrk="1" fontAlgn="base" hangingPunct="1">
              <a:lnSpc>
                <a:spcPct val="95000"/>
              </a:lnSpc>
              <a:spcBef>
                <a:spcPts val="1013"/>
              </a:spcBef>
              <a:spcAft>
                <a:spcPct val="0"/>
              </a:spcAft>
              <a:buClr>
                <a:srgbClr val="FFFFFF"/>
              </a:buClr>
              <a:buSzPct val="100000"/>
              <a:buFont typeface="Arial" pitchFamily="-107" charset="0"/>
              <a:buChar char="»"/>
              <a:defRPr>
                <a:solidFill>
                  <a:schemeClr val="tx1"/>
                </a:solidFill>
                <a:latin typeface="+mn-lt"/>
                <a:ea typeface="+mn-ea"/>
                <a:cs typeface="+mn-cs"/>
                <a:sym typeface="Arial" pitchFamily="-107" charset="0"/>
              </a:defRPr>
            </a:lvl9pPr>
          </a:lstStyle>
          <a:p>
            <a:pPr marL="1587" indent="0" algn="ctr">
              <a:buNone/>
            </a:pPr>
            <a:r>
              <a:rPr lang="en-US" sz="1000" b="1" dirty="0">
                <a:solidFill>
                  <a:srgbClr val="000000"/>
                </a:solidFill>
                <a:latin typeface="Calibri Light" panose="020F0302020204030204" pitchFamily="34" charset="0"/>
                <a:cs typeface="Calibri"/>
              </a:rPr>
              <a:t>Layer-2 MAC and Layer-3 IP information distribution by Control-Plane (BGP</a:t>
            </a:r>
            <a:r>
              <a:rPr lang="en-US" sz="800" b="1" dirty="0">
                <a:solidFill>
                  <a:srgbClr val="000000"/>
                </a:solidFill>
                <a:latin typeface="Calibri Light" panose="020F0302020204030204" pitchFamily="34" charset="0"/>
                <a:cs typeface="Calibri"/>
              </a:rPr>
              <a:t>)</a:t>
            </a:r>
          </a:p>
        </p:txBody>
      </p:sp>
      <p:graphicFrame>
        <p:nvGraphicFramePr>
          <p:cNvPr id="233" name="Table 232"/>
          <p:cNvGraphicFramePr>
            <a:graphicFrameLocks noGrp="1"/>
          </p:cNvGraphicFramePr>
          <p:nvPr>
            <p:extLst/>
          </p:nvPr>
        </p:nvGraphicFramePr>
        <p:xfrm>
          <a:off x="1303220" y="971550"/>
          <a:ext cx="1798015" cy="1285084"/>
        </p:xfrm>
        <a:graphic>
          <a:graphicData uri="http://schemas.openxmlformats.org/drawingml/2006/table">
            <a:tbl>
              <a:tblPr firstRow="1" bandRow="1">
                <a:tableStyleId>{5C22544A-7EE6-4342-B048-85BDC9FD1C3A}</a:tableStyleId>
              </a:tblPr>
              <a:tblGrid>
                <a:gridCol w="449381"/>
                <a:gridCol w="663203"/>
                <a:gridCol w="685431"/>
              </a:tblGrid>
              <a:tr h="187804">
                <a:tc gridSpan="3">
                  <a:txBody>
                    <a:bodyPr/>
                    <a:lstStyle/>
                    <a:p>
                      <a:pPr algn="ctr"/>
                      <a:r>
                        <a:rPr lang="en-US" sz="600" dirty="0" smtClean="0"/>
                        <a:t>Overlay Forwarding Table</a:t>
                      </a:r>
                      <a:endParaRPr lang="en-US" sz="600" dirty="0"/>
                    </a:p>
                  </a:txBody>
                  <a:tcPr/>
                </a:tc>
                <a:tc hMerge="1">
                  <a:txBody>
                    <a:bodyPr/>
                    <a:lstStyle/>
                    <a:p>
                      <a:endParaRPr lang="en-US" dirty="0"/>
                    </a:p>
                  </a:txBody>
                  <a:tcPr/>
                </a:tc>
                <a:tc hMerge="1">
                  <a:txBody>
                    <a:bodyPr/>
                    <a:lstStyle/>
                    <a:p>
                      <a:endParaRPr lang="en-US" dirty="0"/>
                    </a:p>
                  </a:txBody>
                  <a:tcPr/>
                </a:tc>
              </a:tr>
              <a:tr h="274320">
                <a:tc>
                  <a:txBody>
                    <a:bodyPr/>
                    <a:lstStyle/>
                    <a:p>
                      <a:pPr algn="ctr"/>
                      <a:r>
                        <a:rPr lang="en-US" sz="600" dirty="0" smtClean="0"/>
                        <a:t>T1,S1</a:t>
                      </a:r>
                      <a:endParaRPr lang="en-US" sz="700" dirty="0"/>
                    </a:p>
                  </a:txBody>
                  <a:tcPr/>
                </a:tc>
                <a:tc>
                  <a:txBody>
                    <a:bodyPr/>
                    <a:lstStyle/>
                    <a:p>
                      <a:pPr algn="ctr"/>
                      <a:r>
                        <a:rPr lang="en-US" sz="600" dirty="0" smtClean="0"/>
                        <a:t>MAC,</a:t>
                      </a:r>
                      <a:r>
                        <a:rPr lang="en-US" sz="600" baseline="0" dirty="0" smtClean="0"/>
                        <a:t> IP Address</a:t>
                      </a:r>
                      <a:endParaRPr lang="en-US" sz="600" dirty="0"/>
                    </a:p>
                  </a:txBody>
                  <a:tcPr/>
                </a:tc>
                <a:tc>
                  <a:txBody>
                    <a:bodyPr/>
                    <a:lstStyle/>
                    <a:p>
                      <a:pPr algn="ctr"/>
                      <a:r>
                        <a:rPr lang="en-US" sz="600" dirty="0" smtClean="0"/>
                        <a:t>P1/2</a:t>
                      </a:r>
                      <a:endParaRPr lang="en-US" sz="600" dirty="0"/>
                    </a:p>
                  </a:txBody>
                  <a:tcPr/>
                </a:tc>
              </a:tr>
              <a:tr h="274320">
                <a:tc>
                  <a:txBody>
                    <a:bodyPr/>
                    <a:lstStyle/>
                    <a:p>
                      <a:pPr algn="ctr"/>
                      <a:r>
                        <a:rPr lang="en-US" sz="600" dirty="0" smtClean="0"/>
                        <a:t>T1,S2</a:t>
                      </a:r>
                      <a:endParaRPr lang="en-US" sz="700" dirty="0"/>
                    </a:p>
                  </a:txBody>
                  <a:tcPr/>
                </a:tc>
                <a:tc>
                  <a:txBody>
                    <a:bodyPr/>
                    <a:lstStyle/>
                    <a:p>
                      <a:pPr algn="ctr"/>
                      <a:r>
                        <a:rPr lang="en-US" sz="600" dirty="0" smtClean="0"/>
                        <a:t>MAC,</a:t>
                      </a:r>
                      <a:r>
                        <a:rPr lang="en-US" sz="600" baseline="0" dirty="0" smtClean="0"/>
                        <a:t> IP Address</a:t>
                      </a:r>
                      <a:endParaRPr lang="en-US" sz="600" dirty="0"/>
                    </a:p>
                  </a:txBody>
                  <a:tcPr/>
                </a:tc>
                <a:tc>
                  <a:txBody>
                    <a:bodyPr/>
                    <a:lstStyle/>
                    <a:p>
                      <a:pPr algn="ctr"/>
                      <a:r>
                        <a:rPr lang="en-US" sz="600" dirty="0" smtClean="0"/>
                        <a:t>VTEP2</a:t>
                      </a:r>
                      <a:endParaRPr lang="en-US" sz="600" dirty="0"/>
                    </a:p>
                  </a:txBody>
                  <a:tcPr/>
                </a:tc>
              </a:tr>
              <a:tr h="274320">
                <a:tc>
                  <a:txBody>
                    <a:bodyPr/>
                    <a:lstStyle/>
                    <a:p>
                      <a:pPr algn="ctr"/>
                      <a:r>
                        <a:rPr lang="en-US" sz="600" dirty="0" smtClean="0"/>
                        <a:t>T2,S3</a:t>
                      </a:r>
                      <a:endParaRPr lang="en-US" sz="700" dirty="0"/>
                    </a:p>
                  </a:txBody>
                  <a:tcPr/>
                </a:tc>
                <a:tc>
                  <a:txBody>
                    <a:bodyPr/>
                    <a:lstStyle/>
                    <a:p>
                      <a:pPr algn="ctr"/>
                      <a:r>
                        <a:rPr lang="en-US" sz="600" dirty="0" smtClean="0"/>
                        <a:t>MAC,</a:t>
                      </a:r>
                      <a:r>
                        <a:rPr lang="en-US" sz="600" baseline="0" dirty="0" smtClean="0"/>
                        <a:t> IP Address</a:t>
                      </a:r>
                      <a:endParaRPr lang="en-US" sz="600" dirty="0"/>
                    </a:p>
                  </a:txBody>
                  <a:tcPr/>
                </a:tc>
                <a:tc>
                  <a:txBody>
                    <a:bodyPr/>
                    <a:lstStyle/>
                    <a:p>
                      <a:pPr algn="ctr"/>
                      <a:r>
                        <a:rPr lang="en-US" sz="600" dirty="0" smtClean="0"/>
                        <a:t>VTEP3</a:t>
                      </a:r>
                      <a:endParaRPr lang="en-US" sz="600" dirty="0"/>
                    </a:p>
                  </a:txBody>
                  <a:tcPr/>
                </a:tc>
              </a:tr>
              <a:tr h="274320">
                <a:tc>
                  <a:txBody>
                    <a:bodyPr/>
                    <a:lstStyle/>
                    <a:p>
                      <a:pPr algn="ctr"/>
                      <a:r>
                        <a:rPr lang="en-US" sz="600" dirty="0" smtClean="0"/>
                        <a:t>T2,S4</a:t>
                      </a:r>
                      <a:endParaRPr lang="en-US" sz="700" dirty="0"/>
                    </a:p>
                  </a:txBody>
                  <a:tcPr/>
                </a:tc>
                <a:tc>
                  <a:txBody>
                    <a:bodyPr/>
                    <a:lstStyle/>
                    <a:p>
                      <a:pPr algn="ctr"/>
                      <a:r>
                        <a:rPr lang="en-US" sz="600" dirty="0" smtClean="0"/>
                        <a:t>MAC,</a:t>
                      </a:r>
                      <a:r>
                        <a:rPr lang="en-US" sz="600" baseline="0" dirty="0" smtClean="0"/>
                        <a:t> IP Address</a:t>
                      </a:r>
                      <a:endParaRPr lang="en-US" sz="600" dirty="0"/>
                    </a:p>
                  </a:txBody>
                  <a:tcPr/>
                </a:tc>
                <a:tc>
                  <a:txBody>
                    <a:bodyPr/>
                    <a:lstStyle/>
                    <a:p>
                      <a:pPr algn="ctr"/>
                      <a:r>
                        <a:rPr lang="en-US" sz="600" dirty="0" smtClean="0"/>
                        <a:t>VTEP4</a:t>
                      </a:r>
                      <a:endParaRPr lang="en-US" sz="600" dirty="0"/>
                    </a:p>
                  </a:txBody>
                  <a:tcPr/>
                </a:tc>
              </a:tr>
            </a:tbl>
          </a:graphicData>
        </a:graphic>
      </p:graphicFrame>
      <p:grpSp>
        <p:nvGrpSpPr>
          <p:cNvPr id="2" name="Group 1"/>
          <p:cNvGrpSpPr/>
          <p:nvPr/>
        </p:nvGrpSpPr>
        <p:grpSpPr>
          <a:xfrm>
            <a:off x="505006" y="2571751"/>
            <a:ext cx="3427697" cy="1688840"/>
            <a:chOff x="505005" y="2280473"/>
            <a:chExt cx="3427697" cy="1688840"/>
          </a:xfrm>
        </p:grpSpPr>
        <p:sp>
          <p:nvSpPr>
            <p:cNvPr id="280" name="Rectangle 279"/>
            <p:cNvSpPr/>
            <p:nvPr/>
          </p:nvSpPr>
          <p:spPr>
            <a:xfrm>
              <a:off x="505005" y="2280473"/>
              <a:ext cx="2956456" cy="234107"/>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43" indent="-171443" defTabSz="457086" fontAlgn="auto">
                <a:spcBef>
                  <a:spcPts val="450"/>
                </a:spcBef>
                <a:spcAft>
                  <a:spcPts val="0"/>
                </a:spcAft>
                <a:buClr>
                  <a:srgbClr val="70D1D6"/>
                </a:buClr>
                <a:buFont typeface="Arial"/>
                <a:buChar char="•"/>
              </a:pPr>
              <a:r>
                <a:rPr lang="en-US" sz="1100" i="1" dirty="0">
                  <a:solidFill>
                    <a:srgbClr val="000000"/>
                  </a:solidFill>
                  <a:cs typeface="Arial"/>
                </a:rPr>
                <a:t>Built in multi-tenancy (at scale) </a:t>
              </a:r>
            </a:p>
          </p:txBody>
        </p:sp>
        <p:sp>
          <p:nvSpPr>
            <p:cNvPr id="281" name="Rectangle 280"/>
            <p:cNvSpPr/>
            <p:nvPr/>
          </p:nvSpPr>
          <p:spPr>
            <a:xfrm>
              <a:off x="519709" y="2665210"/>
              <a:ext cx="3217617" cy="222112"/>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43" indent="-171443">
                <a:buFont typeface="Arial"/>
                <a:buChar char="•"/>
              </a:pPr>
              <a:r>
                <a:rPr lang="en-US" sz="1100" i="1" dirty="0">
                  <a:solidFill>
                    <a:srgbClr val="000000"/>
                  </a:solidFill>
                  <a:latin typeface="Calibri"/>
                  <a:cs typeface="Calibri"/>
                </a:rPr>
                <a:t>Integrated Routing/Bridging (IRB) for Optimized Forwarding</a:t>
              </a:r>
            </a:p>
          </p:txBody>
        </p:sp>
        <p:sp>
          <p:nvSpPr>
            <p:cNvPr id="282" name="Rectangle 281"/>
            <p:cNvSpPr/>
            <p:nvPr/>
          </p:nvSpPr>
          <p:spPr>
            <a:xfrm>
              <a:off x="534455" y="3048542"/>
              <a:ext cx="3266077" cy="234107"/>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43" indent="-171443" defTabSz="457086" fontAlgn="auto">
                <a:spcBef>
                  <a:spcPts val="450"/>
                </a:spcBef>
                <a:spcAft>
                  <a:spcPts val="0"/>
                </a:spcAft>
                <a:buClr>
                  <a:srgbClr val="70D1D6"/>
                </a:buClr>
                <a:buFont typeface="Arial"/>
                <a:buChar char="•"/>
              </a:pPr>
              <a:r>
                <a:rPr lang="en-US" sz="1100" i="1" dirty="0">
                  <a:solidFill>
                    <a:srgbClr val="000000"/>
                  </a:solidFill>
                  <a:cs typeface="Arial"/>
                </a:rPr>
                <a:t>Minimize flooding through ARP suppression</a:t>
              </a:r>
            </a:p>
          </p:txBody>
        </p:sp>
        <p:sp>
          <p:nvSpPr>
            <p:cNvPr id="283" name="Rectangle 282"/>
            <p:cNvSpPr/>
            <p:nvPr/>
          </p:nvSpPr>
          <p:spPr>
            <a:xfrm>
              <a:off x="534456" y="3396655"/>
              <a:ext cx="3398246" cy="234107"/>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43" indent="-171443" defTabSz="457086" fontAlgn="auto">
                <a:spcBef>
                  <a:spcPts val="450"/>
                </a:spcBef>
                <a:spcAft>
                  <a:spcPts val="0"/>
                </a:spcAft>
                <a:buClr>
                  <a:srgbClr val="70D1D6"/>
                </a:buClr>
                <a:buFont typeface="Arial"/>
                <a:buChar char="•"/>
              </a:pPr>
              <a:r>
                <a:rPr lang="en-US" sz="1100" i="1" dirty="0">
                  <a:solidFill>
                    <a:srgbClr val="000000"/>
                  </a:solidFill>
                  <a:cs typeface="Arial"/>
                </a:rPr>
                <a:t>Fast convergence upon network failures and host movements</a:t>
              </a:r>
            </a:p>
          </p:txBody>
        </p:sp>
        <p:sp>
          <p:nvSpPr>
            <p:cNvPr id="284" name="Rectangle 283"/>
            <p:cNvSpPr/>
            <p:nvPr/>
          </p:nvSpPr>
          <p:spPr>
            <a:xfrm>
              <a:off x="519709" y="3737244"/>
              <a:ext cx="3272076" cy="232069"/>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43" indent="-171443" defTabSz="457086" fontAlgn="auto">
                <a:spcBef>
                  <a:spcPts val="450"/>
                </a:spcBef>
                <a:spcAft>
                  <a:spcPts val="0"/>
                </a:spcAft>
                <a:buClr>
                  <a:srgbClr val="70D1D6"/>
                </a:buClr>
                <a:buFont typeface="Arial"/>
                <a:buChar char="•"/>
              </a:pPr>
              <a:r>
                <a:rPr lang="en-US" sz="1100" i="1" dirty="0">
                  <a:solidFill>
                    <a:srgbClr val="000000"/>
                  </a:solidFill>
                  <a:cs typeface="Arial"/>
                </a:rPr>
                <a:t>Security through VTEP peer-authentication</a:t>
              </a:r>
            </a:p>
          </p:txBody>
        </p:sp>
      </p:grpSp>
      <p:cxnSp>
        <p:nvCxnSpPr>
          <p:cNvPr id="4" name="Straight Connector 3"/>
          <p:cNvCxnSpPr/>
          <p:nvPr/>
        </p:nvCxnSpPr>
        <p:spPr bwMode="auto">
          <a:xfrm>
            <a:off x="4419600" y="1067103"/>
            <a:ext cx="0" cy="3113036"/>
          </a:xfrm>
          <a:prstGeom prst="line">
            <a:avLst/>
          </a:prstGeom>
          <a:solidFill>
            <a:srgbClr val="0183B7"/>
          </a:solidFill>
          <a:ln w="9525" cap="flat" cmpd="sng" algn="ctr">
            <a:solidFill>
              <a:schemeClr val="tx1">
                <a:lumMod val="60000"/>
                <a:lumOff val="40000"/>
              </a:schemeClr>
            </a:solidFill>
            <a:prstDash val="dash"/>
            <a:round/>
            <a:headEnd type="none" w="med" len="med"/>
            <a:tailEnd type="none" w="med" len="med"/>
          </a:ln>
          <a:effectLst/>
        </p:spPr>
      </p:cxnSp>
      <p:grpSp>
        <p:nvGrpSpPr>
          <p:cNvPr id="34" name="Group 33"/>
          <p:cNvGrpSpPr/>
          <p:nvPr/>
        </p:nvGrpSpPr>
        <p:grpSpPr>
          <a:xfrm>
            <a:off x="4982450" y="1082168"/>
            <a:ext cx="929852" cy="924435"/>
            <a:chOff x="2166578" y="3630178"/>
            <a:chExt cx="1629429" cy="1672249"/>
          </a:xfrm>
        </p:grpSpPr>
        <p:grpSp>
          <p:nvGrpSpPr>
            <p:cNvPr id="35" name="Group 10"/>
            <p:cNvGrpSpPr/>
            <p:nvPr/>
          </p:nvGrpSpPr>
          <p:grpSpPr>
            <a:xfrm>
              <a:off x="2166578" y="3630178"/>
              <a:ext cx="1629429" cy="1672249"/>
              <a:chOff x="7448855" y="3678742"/>
              <a:chExt cx="1543247" cy="1497665"/>
            </a:xfrm>
          </p:grpSpPr>
          <p:grpSp>
            <p:nvGrpSpPr>
              <p:cNvPr id="37" name="Group 177"/>
              <p:cNvGrpSpPr/>
              <p:nvPr/>
            </p:nvGrpSpPr>
            <p:grpSpPr>
              <a:xfrm>
                <a:off x="7448855" y="3678742"/>
                <a:ext cx="1543247" cy="1497665"/>
                <a:chOff x="594291" y="333684"/>
                <a:chExt cx="660894" cy="776055"/>
              </a:xfrm>
            </p:grpSpPr>
            <p:sp>
              <p:nvSpPr>
                <p:cNvPr id="39" name="Oval 153"/>
                <p:cNvSpPr>
                  <a:spLocks noChangeArrowheads="1"/>
                </p:cNvSpPr>
                <p:nvPr/>
              </p:nvSpPr>
              <p:spPr bwMode="auto">
                <a:xfrm>
                  <a:off x="594291" y="333684"/>
                  <a:ext cx="660894" cy="776055"/>
                </a:xfrm>
                <a:prstGeom prst="ellipse">
                  <a:avLst/>
                </a:prstGeom>
                <a:gradFill>
                  <a:gsLst>
                    <a:gs pos="0">
                      <a:schemeClr val="accent1">
                        <a:lumMod val="75000"/>
                      </a:schemeClr>
                    </a:gs>
                    <a:gs pos="100000">
                      <a:schemeClr val="accent1"/>
                    </a:gs>
                  </a:gsLst>
                  <a:lin ang="16200000" scaled="0"/>
                </a:gradFill>
                <a:ln w="12700" cap="flat" cmpd="sng" algn="ctr">
                  <a:solidFill>
                    <a:schemeClr val="bg1"/>
                  </a:solidFill>
                  <a:prstDash val="solid"/>
                  <a:round/>
                  <a:headEnd type="none" w="med" len="med"/>
                  <a:tailEnd type="none" w="med" len="med"/>
                </a:ln>
                <a:effectLst>
                  <a:outerShdw blurRad="63500" sx="102000" sy="102000" algn="ctr" rotWithShape="0">
                    <a:srgbClr val="000000">
                      <a:alpha val="40000"/>
                    </a:srgbClr>
                  </a:outerShdw>
                </a:effectLst>
              </p:spPr>
              <p:txBody>
                <a:bodyPr vert="horz" wrap="none" lIns="82124" tIns="41061" rIns="82124" bIns="41061" numCol="1" rtlCol="0" anchor="ctr" anchorCtr="0" compatLnSpc="1">
                  <a:prstTxWarp prst="textNoShape">
                    <a:avLst/>
                  </a:prstTxWarp>
                  <a:noAutofit/>
                </a:bodyPr>
                <a:lstStyle/>
                <a:p>
                  <a:pPr algn="ctr" defTabSz="814048" eaLnBrk="0" hangingPunct="0">
                    <a:lnSpc>
                      <a:spcPct val="90000"/>
                    </a:lnSpc>
                    <a:defRPr/>
                  </a:pPr>
                  <a:endParaRPr lang="en-US" sz="2000" b="1" kern="0" dirty="0">
                    <a:solidFill>
                      <a:srgbClr val="000000"/>
                    </a:solidFill>
                  </a:endParaRPr>
                </a:p>
              </p:txBody>
            </p:sp>
            <p:sp>
              <p:nvSpPr>
                <p:cNvPr id="40" name="AutoShape 19"/>
                <p:cNvSpPr>
                  <a:spLocks noChangeArrowheads="1"/>
                </p:cNvSpPr>
                <p:nvPr/>
              </p:nvSpPr>
              <p:spPr bwMode="auto">
                <a:xfrm rot="5400000">
                  <a:off x="548501" y="406519"/>
                  <a:ext cx="747318" cy="636498"/>
                </a:xfrm>
                <a:prstGeom prst="ellipse">
                  <a:avLst/>
                </a:prstGeom>
                <a:gradFill rotWithShape="0">
                  <a:gsLst>
                    <a:gs pos="0">
                      <a:schemeClr val="bg1">
                        <a:alpha val="46000"/>
                      </a:schemeClr>
                    </a:gs>
                    <a:gs pos="46000">
                      <a:schemeClr val="tx1">
                        <a:alpha val="0"/>
                      </a:schemeClr>
                    </a:gs>
                  </a:gsLst>
                  <a:lin ang="5400000" scaled="1"/>
                </a:gradFill>
                <a:ln w="9525">
                  <a:noFill/>
                  <a:miter lim="800000"/>
                  <a:headEnd/>
                  <a:tailEnd/>
                </a:ln>
              </p:spPr>
              <p:txBody>
                <a:bodyPr wrap="none" lIns="82124" tIns="41061" rIns="82124" bIns="41061" anchor="ctr"/>
                <a:lstStyle/>
                <a:p>
                  <a:pPr defTabSz="914019">
                    <a:defRPr/>
                  </a:pPr>
                  <a:endParaRPr lang="en-US" sz="2400" b="1" kern="0" dirty="0">
                    <a:solidFill>
                      <a:srgbClr val="000000"/>
                    </a:solidFill>
                    <a:latin typeface="Arial"/>
                  </a:endParaRPr>
                </a:p>
              </p:txBody>
            </p:sp>
            <p:sp>
              <p:nvSpPr>
                <p:cNvPr id="41" name="AutoShape 19"/>
                <p:cNvSpPr>
                  <a:spLocks noChangeArrowheads="1"/>
                </p:cNvSpPr>
                <p:nvPr/>
              </p:nvSpPr>
              <p:spPr bwMode="auto">
                <a:xfrm rot="5400000">
                  <a:off x="597985" y="443003"/>
                  <a:ext cx="655443" cy="558247"/>
                </a:xfrm>
                <a:prstGeom prst="ellipse">
                  <a:avLst/>
                </a:prstGeom>
                <a:solidFill>
                  <a:schemeClr val="bg1"/>
                </a:solidFill>
                <a:ln w="9525">
                  <a:noFill/>
                  <a:miter lim="800000"/>
                  <a:headEnd/>
                  <a:tailEnd/>
                </a:ln>
              </p:spPr>
              <p:txBody>
                <a:bodyPr wrap="none" lIns="82124" tIns="41061" rIns="82124" bIns="41061" anchor="ctr"/>
                <a:lstStyle/>
                <a:p>
                  <a:pPr defTabSz="914019">
                    <a:defRPr/>
                  </a:pPr>
                  <a:endParaRPr lang="en-US" sz="2400" b="1" kern="0" dirty="0">
                    <a:solidFill>
                      <a:srgbClr val="000000"/>
                    </a:solidFill>
                    <a:latin typeface="Arial"/>
                  </a:endParaRPr>
                </a:p>
              </p:txBody>
            </p:sp>
          </p:grpSp>
          <p:pic>
            <p:nvPicPr>
              <p:cNvPr id="38" name="Picture 5" descr="ietflogo2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02937" y="4275555"/>
                <a:ext cx="1070311" cy="612389"/>
              </a:xfrm>
              <a:prstGeom prst="rect">
                <a:avLst/>
              </a:prstGeom>
              <a:noFill/>
              <a:ln w="9525">
                <a:noFill/>
                <a:miter lim="800000"/>
                <a:headEnd/>
                <a:tailEnd/>
              </a:ln>
            </p:spPr>
          </p:pic>
        </p:grpSp>
        <p:sp>
          <p:nvSpPr>
            <p:cNvPr id="36" name="TextBox 35"/>
            <p:cNvSpPr txBox="1"/>
            <p:nvPr/>
          </p:nvSpPr>
          <p:spPr>
            <a:xfrm>
              <a:off x="2384802" y="3848915"/>
              <a:ext cx="1170763" cy="807287"/>
            </a:xfrm>
            <a:prstGeom prst="rect">
              <a:avLst/>
            </a:prstGeom>
            <a:noFill/>
          </p:spPr>
          <p:txBody>
            <a:bodyPr wrap="square" rtlCol="0">
              <a:spAutoFit/>
            </a:bodyPr>
            <a:lstStyle/>
            <a:p>
              <a:pPr algn="ctr"/>
              <a:r>
                <a:rPr lang="en-US" sz="1100" dirty="0"/>
                <a:t>VXLAN</a:t>
              </a:r>
            </a:p>
            <a:p>
              <a:pPr algn="ctr"/>
              <a:endParaRPr lang="en-US" sz="1200" dirty="0"/>
            </a:p>
          </p:txBody>
        </p:sp>
      </p:grpSp>
      <p:grpSp>
        <p:nvGrpSpPr>
          <p:cNvPr id="3" name="Group 2"/>
          <p:cNvGrpSpPr/>
          <p:nvPr/>
        </p:nvGrpSpPr>
        <p:grpSpPr>
          <a:xfrm>
            <a:off x="5026821" y="2571750"/>
            <a:ext cx="3418970" cy="1705636"/>
            <a:chOff x="4953000" y="2261657"/>
            <a:chExt cx="3418970" cy="1705636"/>
          </a:xfrm>
        </p:grpSpPr>
        <p:sp>
          <p:nvSpPr>
            <p:cNvPr id="42" name="Rectangle 41"/>
            <p:cNvSpPr/>
            <p:nvPr/>
          </p:nvSpPr>
          <p:spPr>
            <a:xfrm>
              <a:off x="4967745" y="2261657"/>
              <a:ext cx="2956456" cy="234107"/>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8913" indent="-171443" fontAlgn="auto">
                <a:spcBef>
                  <a:spcPts val="600"/>
                </a:spcBef>
                <a:spcAft>
                  <a:spcPts val="0"/>
                </a:spcAft>
                <a:buFont typeface="Arial"/>
                <a:buChar char="•"/>
              </a:pPr>
              <a:r>
                <a:rPr lang="en-US" sz="1100" i="1" dirty="0">
                  <a:solidFill>
                    <a:srgbClr val="000000"/>
                  </a:solidFill>
                  <a:latin typeface="Calibri"/>
                </a:rPr>
                <a:t>IP routing – proven, stable, scalable</a:t>
              </a:r>
            </a:p>
          </p:txBody>
        </p:sp>
        <p:sp>
          <p:nvSpPr>
            <p:cNvPr id="43" name="Rectangle 42"/>
            <p:cNvSpPr/>
            <p:nvPr/>
          </p:nvSpPr>
          <p:spPr>
            <a:xfrm>
              <a:off x="4982450" y="2646393"/>
              <a:ext cx="3138946" cy="234107"/>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8913" indent="-171443" fontAlgn="auto">
                <a:spcBef>
                  <a:spcPts val="600"/>
                </a:spcBef>
                <a:spcAft>
                  <a:spcPts val="0"/>
                </a:spcAft>
                <a:buFont typeface="Arial"/>
                <a:buChar char="•"/>
              </a:pPr>
              <a:r>
                <a:rPr lang="en-US" sz="1100" i="1" dirty="0">
                  <a:solidFill>
                    <a:srgbClr val="000000"/>
                  </a:solidFill>
                  <a:latin typeface="Calibri"/>
                </a:rPr>
                <a:t>ECMP – utilize all available network paths</a:t>
              </a:r>
            </a:p>
          </p:txBody>
        </p:sp>
        <p:sp>
          <p:nvSpPr>
            <p:cNvPr id="44" name="Rectangle 43"/>
            <p:cNvSpPr/>
            <p:nvPr/>
          </p:nvSpPr>
          <p:spPr>
            <a:xfrm>
              <a:off x="4956251" y="3029726"/>
              <a:ext cx="3312736" cy="234107"/>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8913" indent="-171443" fontAlgn="auto">
                <a:spcBef>
                  <a:spcPts val="600"/>
                </a:spcBef>
                <a:spcAft>
                  <a:spcPts val="0"/>
                </a:spcAft>
                <a:buFont typeface="Arial"/>
                <a:buChar char="•"/>
              </a:pPr>
              <a:r>
                <a:rPr lang="en-US" sz="1100" i="1" dirty="0">
                  <a:solidFill>
                    <a:srgbClr val="000000"/>
                  </a:solidFill>
                  <a:latin typeface="Calibri"/>
                </a:rPr>
                <a:t>Flexible placement of multitenant segments</a:t>
              </a:r>
            </a:p>
          </p:txBody>
        </p:sp>
        <p:sp>
          <p:nvSpPr>
            <p:cNvPr id="45" name="Rectangle 44"/>
            <p:cNvSpPr/>
            <p:nvPr/>
          </p:nvSpPr>
          <p:spPr>
            <a:xfrm>
              <a:off x="4973724" y="3379009"/>
              <a:ext cx="3398246" cy="234107"/>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8913" indent="-171443" fontAlgn="auto">
                <a:spcBef>
                  <a:spcPts val="600"/>
                </a:spcBef>
                <a:spcAft>
                  <a:spcPts val="0"/>
                </a:spcAft>
                <a:buFont typeface="Arial"/>
                <a:buChar char="•"/>
              </a:pPr>
              <a:r>
                <a:rPr lang="en-US" sz="1100" i="1" dirty="0">
                  <a:solidFill>
                    <a:srgbClr val="000000"/>
                  </a:solidFill>
                  <a:latin typeface="Calibri"/>
                </a:rPr>
                <a:t>Better utilization of network paths</a:t>
              </a:r>
            </a:p>
          </p:txBody>
        </p:sp>
        <p:sp>
          <p:nvSpPr>
            <p:cNvPr id="46" name="Rectangle 45"/>
            <p:cNvSpPr/>
            <p:nvPr/>
          </p:nvSpPr>
          <p:spPr>
            <a:xfrm>
              <a:off x="4953000" y="3735224"/>
              <a:ext cx="3272076" cy="232069"/>
            </a:xfrm>
            <a:prstGeom prst="rect">
              <a:avLst/>
            </a:prstGeom>
            <a:gradFill>
              <a:gsLst>
                <a:gs pos="7500">
                  <a:srgbClr val="EBEBF5"/>
                </a:gs>
                <a:gs pos="100000">
                  <a:schemeClr val="bg1">
                    <a:alpha val="0"/>
                  </a:schemeClr>
                </a:gs>
                <a:gs pos="0">
                  <a:schemeClr val="accent1">
                    <a:tint val="23500"/>
                    <a:satMod val="160000"/>
                    <a:alpha val="0"/>
                  </a:schemeClr>
                </a:gs>
              </a:gsLst>
              <a:lin ang="21594000" scaled="0"/>
            </a:gradFill>
            <a:ln>
              <a:noFill/>
            </a:ln>
            <a:effectLst>
              <a:outerShdw blurRad="508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8913" indent="-171443" fontAlgn="auto">
                <a:spcBef>
                  <a:spcPts val="600"/>
                </a:spcBef>
                <a:spcAft>
                  <a:spcPts val="0"/>
                </a:spcAft>
                <a:buFont typeface="Arial"/>
                <a:buChar char="•"/>
              </a:pPr>
              <a:r>
                <a:rPr lang="en-US" sz="1100" i="1" dirty="0">
                  <a:solidFill>
                    <a:srgbClr val="000000"/>
                  </a:solidFill>
                  <a:latin typeface="Calibri"/>
                </a:rPr>
                <a:t>Scalable network domain (16M VNI vs. 4K VLANs)</a:t>
              </a:r>
            </a:p>
          </p:txBody>
        </p:sp>
      </p:grpSp>
      <p:pic>
        <p:nvPicPr>
          <p:cNvPr id="47" name="Picture 2" descr="http://stretch-cloud.info/wp-content/uploads/2015/03/VXLAN-FF.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9672" y="987797"/>
            <a:ext cx="2778823" cy="111835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0" y="4832016"/>
            <a:ext cx="9144000" cy="2585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90000"/>
              </a:lnSpc>
            </a:pPr>
            <a:r>
              <a:rPr lang="en-US" sz="1200" b="1" dirty="0" smtClean="0">
                <a:latin typeface="+mn-lt"/>
              </a:rPr>
              <a:t>BGP-EVPN/VXLAN based </a:t>
            </a:r>
            <a:r>
              <a:rPr lang="en-US" sz="1200" b="1" dirty="0"/>
              <a:t>o</a:t>
            </a:r>
            <a:r>
              <a:rPr lang="en-US" sz="1200" b="1" dirty="0" smtClean="0">
                <a:latin typeface="+mn-lt"/>
              </a:rPr>
              <a:t>verlays </a:t>
            </a:r>
            <a:r>
              <a:rPr lang="en-US" sz="1200" b="1" dirty="0" smtClean="0"/>
              <a:t>provides flexibility</a:t>
            </a:r>
            <a:r>
              <a:rPr lang="en-US" sz="1200" dirty="0"/>
              <a:t>, </a:t>
            </a:r>
            <a:r>
              <a:rPr lang="en-US" sz="1200" b="1" dirty="0" smtClean="0"/>
              <a:t>manageability</a:t>
            </a:r>
            <a:r>
              <a:rPr lang="en-US" sz="1200" dirty="0" smtClean="0"/>
              <a:t>,</a:t>
            </a:r>
            <a:r>
              <a:rPr lang="en-US" sz="1200" dirty="0"/>
              <a:t> </a:t>
            </a:r>
            <a:r>
              <a:rPr lang="en-US" sz="1200" b="1" dirty="0" smtClean="0"/>
              <a:t>isolation, multi-tenancy, scalability &amp; convergence.</a:t>
            </a:r>
            <a:endParaRPr lang="en-US" sz="1200" b="1" dirty="0">
              <a:latin typeface="+mn-lt"/>
            </a:endParaRPr>
          </a:p>
        </p:txBody>
      </p:sp>
    </p:spTree>
    <p:extLst>
      <p:ext uri="{BB962C8B-B14F-4D97-AF65-F5344CB8AC3E}">
        <p14:creationId xmlns:p14="http://schemas.microsoft.com/office/powerpoint/2010/main" val="820679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par>
                                <p:cTn id="8" presetID="10" presetClass="entr" presetSubtype="0" fill="hold" nodeType="withEffect">
                                  <p:stCondLst>
                                    <p:cond delay="0"/>
                                  </p:stCondLst>
                                  <p:childTnLst>
                                    <p:set>
                                      <p:cBhvr>
                                        <p:cTn id="9" dur="1" fill="hold">
                                          <p:stCondLst>
                                            <p:cond delay="0"/>
                                          </p:stCondLst>
                                        </p:cTn>
                                        <p:tgtEl>
                                          <p:spTgt spid="233"/>
                                        </p:tgtEl>
                                        <p:attrNameLst>
                                          <p:attrName>style.visibility</p:attrName>
                                        </p:attrNameLst>
                                      </p:cBhvr>
                                      <p:to>
                                        <p:strVal val="visible"/>
                                      </p:to>
                                    </p:set>
                                    <p:animEffect transition="in" filter="fade">
                                      <p:cBhvr>
                                        <p:cTn id="10" dur="500"/>
                                        <p:tgtEl>
                                          <p:spTgt spid="23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fade">
                                      <p:cBhvr>
                                        <p:cTn id="16" dur="500"/>
                                        <p:tgtEl>
                                          <p:spTgt spid="23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Realities of Data Center Operations</a:t>
            </a:r>
            <a:endParaRPr lang="en-US" dirty="0"/>
          </a:p>
        </p:txBody>
      </p:sp>
      <p:sp>
        <p:nvSpPr>
          <p:cNvPr id="3" name="Text Placeholder 2"/>
          <p:cNvSpPr>
            <a:spLocks noGrp="1"/>
          </p:cNvSpPr>
          <p:nvPr>
            <p:ph type="body" sz="quarter" idx="12"/>
          </p:nvPr>
        </p:nvSpPr>
        <p:spPr/>
        <p:txBody>
          <a:bodyPr/>
          <a:lstStyle/>
          <a:p>
            <a:r>
              <a:rPr lang="en-US" dirty="0" smtClean="0"/>
              <a:t>Operationalizing a New Workload in the Data Center</a:t>
            </a:r>
            <a:endParaRPr lang="en-US" dirty="0"/>
          </a:p>
        </p:txBody>
      </p:sp>
      <p:sp>
        <p:nvSpPr>
          <p:cNvPr id="4" name="Rectangle 3"/>
          <p:cNvSpPr/>
          <p:nvPr/>
        </p:nvSpPr>
        <p:spPr>
          <a:xfrm>
            <a:off x="0" y="1111250"/>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5" name="Pentagon 4"/>
          <p:cNvSpPr/>
          <p:nvPr/>
        </p:nvSpPr>
        <p:spPr>
          <a:xfrm>
            <a:off x="1436218" y="1544912"/>
            <a:ext cx="5869357" cy="2560205"/>
          </a:xfrm>
          <a:prstGeom prst="homePlate">
            <a:avLst/>
          </a:prstGeom>
          <a:gradFill>
            <a:gsLst>
              <a:gs pos="4000">
                <a:schemeClr val="accent1">
                  <a:lumMod val="60000"/>
                  <a:lumOff val="40000"/>
                </a:schemeClr>
              </a:gs>
              <a:gs pos="44000">
                <a:srgbClr val="FFFFFF"/>
              </a:gs>
            </a:gsLst>
            <a:lin ang="10800000" scaled="0"/>
          </a:gra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Rectangle 5"/>
          <p:cNvSpPr/>
          <p:nvPr/>
        </p:nvSpPr>
        <p:spPr>
          <a:xfrm>
            <a:off x="672886" y="1245835"/>
            <a:ext cx="5967662" cy="3301465"/>
          </a:xfrm>
          <a:prstGeom prst="rect">
            <a:avLst/>
          </a:prstGeom>
          <a:solidFill>
            <a:schemeClr val="accent1">
              <a:lumMod val="20000"/>
              <a:lumOff val="80000"/>
              <a:alpha val="30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7" name="Straight Arrow Connector 6"/>
          <p:cNvCxnSpPr/>
          <p:nvPr/>
        </p:nvCxnSpPr>
        <p:spPr>
          <a:xfrm flipV="1">
            <a:off x="1059148" y="1453412"/>
            <a:ext cx="0" cy="2858703"/>
          </a:xfrm>
          <a:prstGeom prst="straightConnector1">
            <a:avLst/>
          </a:prstGeom>
          <a:ln w="38100">
            <a:solidFill>
              <a:schemeClr val="accent1">
                <a:lumMod val="75000"/>
              </a:schemeClr>
            </a:solidFill>
            <a:tailEnd type="triangle"/>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1241" y="4053474"/>
            <a:ext cx="511679" cy="369332"/>
          </a:xfrm>
          <a:prstGeom prst="rect">
            <a:avLst/>
          </a:prstGeom>
          <a:noFill/>
        </p:spPr>
        <p:txBody>
          <a:bodyPr wrap="none" rtlCol="0">
            <a:spAutoFit/>
          </a:bodyPr>
          <a:lstStyle/>
          <a:p>
            <a:r>
              <a:rPr lang="en-US" i="1">
                <a:solidFill>
                  <a:schemeClr val="tx1">
                    <a:lumMod val="50000"/>
                  </a:schemeClr>
                </a:solidFill>
              </a:rPr>
              <a:t>t</a:t>
            </a:r>
            <a:r>
              <a:rPr lang="en-US" i="1" smtClean="0">
                <a:solidFill>
                  <a:schemeClr val="tx1">
                    <a:lumMod val="50000"/>
                  </a:schemeClr>
                </a:solidFill>
              </a:rPr>
              <a:t>=0</a:t>
            </a:r>
            <a:endParaRPr lang="en-US" i="1">
              <a:solidFill>
                <a:schemeClr val="tx1">
                  <a:lumMod val="50000"/>
                </a:schemeClr>
              </a:solidFill>
            </a:endParaRPr>
          </a:p>
        </p:txBody>
      </p:sp>
      <p:sp>
        <p:nvSpPr>
          <p:cNvPr id="9" name="TextBox 8"/>
          <p:cNvSpPr txBox="1"/>
          <p:nvPr/>
        </p:nvSpPr>
        <p:spPr>
          <a:xfrm>
            <a:off x="569940" y="1356611"/>
            <a:ext cx="511679" cy="369332"/>
          </a:xfrm>
          <a:prstGeom prst="rect">
            <a:avLst/>
          </a:prstGeom>
          <a:noFill/>
        </p:spPr>
        <p:txBody>
          <a:bodyPr wrap="none" rtlCol="0">
            <a:spAutoFit/>
          </a:bodyPr>
          <a:lstStyle/>
          <a:p>
            <a:r>
              <a:rPr lang="en-US" i="1" dirty="0" smtClean="0">
                <a:solidFill>
                  <a:schemeClr val="tx1">
                    <a:lumMod val="50000"/>
                  </a:schemeClr>
                </a:solidFill>
              </a:rPr>
              <a:t>t=n</a:t>
            </a:r>
            <a:endParaRPr lang="en-US" i="1" dirty="0">
              <a:solidFill>
                <a:schemeClr val="tx1">
                  <a:lumMod val="50000"/>
                </a:schemeClr>
              </a:solidFill>
            </a:endParaRPr>
          </a:p>
        </p:txBody>
      </p:sp>
      <p:sp>
        <p:nvSpPr>
          <p:cNvPr id="10" name="TextBox 9"/>
          <p:cNvSpPr txBox="1"/>
          <p:nvPr/>
        </p:nvSpPr>
        <p:spPr>
          <a:xfrm>
            <a:off x="1436218" y="1544986"/>
            <a:ext cx="4762269" cy="338554"/>
          </a:xfrm>
          <a:prstGeom prst="rect">
            <a:avLst/>
          </a:prstGeom>
          <a:solidFill>
            <a:schemeClr val="bg1"/>
          </a:solidFill>
          <a:ln w="22225">
            <a:solidFill>
              <a:schemeClr val="accent1">
                <a:lumMod val="75000"/>
              </a:schemeClr>
            </a:solidFill>
          </a:ln>
          <a:effectLst>
            <a:outerShdw blurRad="50800" dist="76200" dir="2700000" algn="tl" rotWithShape="0">
              <a:prstClr val="black">
                <a:alpha val="40000"/>
              </a:prstClr>
            </a:outerShdw>
          </a:effectLst>
        </p:spPr>
        <p:txBody>
          <a:bodyPr wrap="square" rtlCol="0">
            <a:spAutoFit/>
          </a:bodyPr>
          <a:lstStyle/>
          <a:p>
            <a:pPr algn="ctr">
              <a:spcBef>
                <a:spcPct val="30000"/>
              </a:spcBef>
              <a:defRPr/>
            </a:pPr>
            <a:r>
              <a:rPr lang="en-US" sz="1600" dirty="0">
                <a:solidFill>
                  <a:srgbClr val="39393B"/>
                </a:solidFill>
              </a:rPr>
              <a:t>Connect the Workload to the Tenant Network</a:t>
            </a:r>
          </a:p>
        </p:txBody>
      </p:sp>
      <p:sp>
        <p:nvSpPr>
          <p:cNvPr id="11" name="Oval 10"/>
          <p:cNvSpPr/>
          <p:nvPr/>
        </p:nvSpPr>
        <p:spPr>
          <a:xfrm>
            <a:off x="1280258" y="1395737"/>
            <a:ext cx="299263" cy="288684"/>
          </a:xfrm>
          <a:prstGeom prst="ellipse">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a:t>
            </a:r>
          </a:p>
        </p:txBody>
      </p:sp>
      <p:sp>
        <p:nvSpPr>
          <p:cNvPr id="12" name="TextBox 11"/>
          <p:cNvSpPr txBox="1"/>
          <p:nvPr/>
        </p:nvSpPr>
        <p:spPr>
          <a:xfrm>
            <a:off x="1436218" y="2280368"/>
            <a:ext cx="4762269" cy="338554"/>
          </a:xfrm>
          <a:prstGeom prst="rect">
            <a:avLst/>
          </a:prstGeom>
          <a:solidFill>
            <a:schemeClr val="bg1"/>
          </a:solidFill>
          <a:ln w="22225">
            <a:solidFill>
              <a:schemeClr val="accent1">
                <a:lumMod val="75000"/>
              </a:schemeClr>
            </a:solidFill>
          </a:ln>
          <a:effectLst>
            <a:outerShdw blurRad="50800" dist="76200" dir="2700000" algn="tl" rotWithShape="0">
              <a:prstClr val="black">
                <a:alpha val="40000"/>
              </a:prstClr>
            </a:outerShdw>
          </a:effectLst>
        </p:spPr>
        <p:txBody>
          <a:bodyPr wrap="square" rtlCol="0">
            <a:spAutoFit/>
          </a:bodyPr>
          <a:lstStyle/>
          <a:p>
            <a:pPr algn="ctr">
              <a:spcBef>
                <a:spcPct val="30000"/>
              </a:spcBef>
              <a:defRPr/>
            </a:pPr>
            <a:r>
              <a:rPr lang="en-US" sz="1600" dirty="0" smtClean="0">
                <a:solidFill>
                  <a:srgbClr val="39393B"/>
                </a:solidFill>
              </a:rPr>
              <a:t>Deploy Tenant Workload</a:t>
            </a:r>
            <a:endParaRPr lang="en-US" sz="1600" dirty="0">
              <a:solidFill>
                <a:srgbClr val="39393B"/>
              </a:solidFill>
            </a:endParaRPr>
          </a:p>
        </p:txBody>
      </p:sp>
      <p:sp>
        <p:nvSpPr>
          <p:cNvPr id="13" name="Oval 12"/>
          <p:cNvSpPr/>
          <p:nvPr/>
        </p:nvSpPr>
        <p:spPr>
          <a:xfrm>
            <a:off x="1280258" y="2135990"/>
            <a:ext cx="299263" cy="288684"/>
          </a:xfrm>
          <a:prstGeom prst="ellipse">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a:t>
            </a:r>
          </a:p>
        </p:txBody>
      </p:sp>
      <p:sp>
        <p:nvSpPr>
          <p:cNvPr id="14" name="TextBox 13"/>
          <p:cNvSpPr txBox="1"/>
          <p:nvPr/>
        </p:nvSpPr>
        <p:spPr>
          <a:xfrm>
            <a:off x="1436218" y="3018696"/>
            <a:ext cx="4762269" cy="338554"/>
          </a:xfrm>
          <a:prstGeom prst="rect">
            <a:avLst/>
          </a:prstGeom>
          <a:solidFill>
            <a:schemeClr val="bg1"/>
          </a:solidFill>
          <a:ln w="22225">
            <a:solidFill>
              <a:schemeClr val="accent1">
                <a:lumMod val="75000"/>
              </a:schemeClr>
            </a:solidFill>
          </a:ln>
          <a:effectLst>
            <a:outerShdw blurRad="50800" dist="76200" dir="2700000" algn="tl" rotWithShape="0">
              <a:prstClr val="black">
                <a:alpha val="40000"/>
              </a:prstClr>
            </a:outerShdw>
          </a:effectLst>
        </p:spPr>
        <p:txBody>
          <a:bodyPr wrap="square" rtlCol="0">
            <a:spAutoFit/>
          </a:bodyPr>
          <a:lstStyle/>
          <a:p>
            <a:pPr algn="ctr"/>
            <a:r>
              <a:rPr lang="en-US" sz="1600" dirty="0" smtClean="0">
                <a:solidFill>
                  <a:srgbClr val="39393B"/>
                </a:solidFill>
              </a:rPr>
              <a:t>Establish a connectivity maps</a:t>
            </a:r>
            <a:endParaRPr lang="en-US" sz="1600" dirty="0">
              <a:solidFill>
                <a:srgbClr val="39393B"/>
              </a:solidFill>
            </a:endParaRPr>
          </a:p>
        </p:txBody>
      </p:sp>
      <p:sp>
        <p:nvSpPr>
          <p:cNvPr id="15" name="Oval 14"/>
          <p:cNvSpPr/>
          <p:nvPr/>
        </p:nvSpPr>
        <p:spPr>
          <a:xfrm>
            <a:off x="1280258" y="2871372"/>
            <a:ext cx="299263" cy="288684"/>
          </a:xfrm>
          <a:prstGeom prst="ellipse">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a:t>
            </a:r>
          </a:p>
        </p:txBody>
      </p:sp>
      <p:sp>
        <p:nvSpPr>
          <p:cNvPr id="16" name="TextBox 15"/>
          <p:cNvSpPr txBox="1"/>
          <p:nvPr/>
        </p:nvSpPr>
        <p:spPr>
          <a:xfrm>
            <a:off x="1436218" y="3762928"/>
            <a:ext cx="4762269" cy="338554"/>
          </a:xfrm>
          <a:prstGeom prst="rect">
            <a:avLst/>
          </a:prstGeom>
          <a:solidFill>
            <a:schemeClr val="bg1"/>
          </a:solidFill>
          <a:ln w="22225">
            <a:solidFill>
              <a:schemeClr val="accent1">
                <a:lumMod val="75000"/>
              </a:schemeClr>
            </a:solidFill>
          </a:ln>
          <a:effectLst>
            <a:outerShdw blurRad="50800" dist="76200" dir="2700000" algn="tl" rotWithShape="0">
              <a:prstClr val="black">
                <a:alpha val="40000"/>
              </a:prstClr>
            </a:outerShdw>
          </a:effectLst>
        </p:spPr>
        <p:txBody>
          <a:bodyPr wrap="square" rtlCol="0">
            <a:spAutoFit/>
          </a:bodyPr>
          <a:lstStyle/>
          <a:p>
            <a:pPr algn="ctr"/>
            <a:r>
              <a:rPr lang="en-US" sz="1600" dirty="0">
                <a:solidFill>
                  <a:srgbClr val="39393B"/>
                </a:solidFill>
              </a:rPr>
              <a:t>Create a Tenant Network</a:t>
            </a:r>
          </a:p>
        </p:txBody>
      </p:sp>
      <p:sp>
        <p:nvSpPr>
          <p:cNvPr id="17" name="Oval 16"/>
          <p:cNvSpPr/>
          <p:nvPr/>
        </p:nvSpPr>
        <p:spPr>
          <a:xfrm>
            <a:off x="1280258" y="3609701"/>
            <a:ext cx="299263" cy="288684"/>
          </a:xfrm>
          <a:prstGeom prst="ellipse">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75000"/>
                  </a:schemeClr>
                </a:solidFill>
              </a:rPr>
              <a:t>✔</a:t>
            </a:r>
          </a:p>
        </p:txBody>
      </p:sp>
      <p:sp>
        <p:nvSpPr>
          <p:cNvPr id="18" name="TextBox 17"/>
          <p:cNvSpPr txBox="1"/>
          <p:nvPr/>
        </p:nvSpPr>
        <p:spPr>
          <a:xfrm>
            <a:off x="1847727" y="4111976"/>
            <a:ext cx="2159566" cy="276999"/>
          </a:xfrm>
          <a:prstGeom prst="rect">
            <a:avLst/>
          </a:prstGeom>
          <a:noFill/>
        </p:spPr>
        <p:txBody>
          <a:bodyPr wrap="none" rtlCol="0">
            <a:spAutoFit/>
          </a:bodyPr>
          <a:lstStyle/>
          <a:p>
            <a:r>
              <a:rPr lang="en-US" sz="1200" dirty="0" smtClean="0">
                <a:solidFill>
                  <a:schemeClr val="accent1"/>
                </a:solidFill>
              </a:rPr>
              <a:t>Allocate VLANS, VXLAN IDs</a:t>
            </a:r>
            <a:endParaRPr lang="en-US" sz="1200" dirty="0">
              <a:solidFill>
                <a:schemeClr val="accent1"/>
              </a:solidFill>
            </a:endParaRPr>
          </a:p>
        </p:txBody>
      </p:sp>
      <p:cxnSp>
        <p:nvCxnSpPr>
          <p:cNvPr id="19" name="Elbow Connector 18"/>
          <p:cNvCxnSpPr/>
          <p:nvPr/>
        </p:nvCxnSpPr>
        <p:spPr>
          <a:xfrm>
            <a:off x="1647461" y="4098099"/>
            <a:ext cx="200266" cy="1470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47727" y="3367744"/>
            <a:ext cx="997088" cy="276999"/>
          </a:xfrm>
          <a:prstGeom prst="rect">
            <a:avLst/>
          </a:prstGeom>
          <a:noFill/>
        </p:spPr>
        <p:txBody>
          <a:bodyPr wrap="none" rtlCol="0">
            <a:spAutoFit/>
          </a:bodyPr>
          <a:lstStyle/>
          <a:p>
            <a:r>
              <a:rPr lang="en-US" sz="1200" dirty="0" smtClean="0">
                <a:solidFill>
                  <a:schemeClr val="accent1"/>
                </a:solidFill>
              </a:rPr>
              <a:t>Create VRF</a:t>
            </a:r>
            <a:endParaRPr lang="en-US" sz="1200" dirty="0">
              <a:solidFill>
                <a:schemeClr val="accent1"/>
              </a:solidFill>
            </a:endParaRPr>
          </a:p>
        </p:txBody>
      </p:sp>
      <p:cxnSp>
        <p:nvCxnSpPr>
          <p:cNvPr id="21" name="Elbow Connector 20"/>
          <p:cNvCxnSpPr/>
          <p:nvPr/>
        </p:nvCxnSpPr>
        <p:spPr>
          <a:xfrm>
            <a:off x="1647461" y="3353867"/>
            <a:ext cx="200266" cy="1470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37518" y="2623512"/>
            <a:ext cx="3434402" cy="276999"/>
          </a:xfrm>
          <a:prstGeom prst="rect">
            <a:avLst/>
          </a:prstGeom>
          <a:noFill/>
        </p:spPr>
        <p:txBody>
          <a:bodyPr wrap="none" rtlCol="0">
            <a:spAutoFit/>
          </a:bodyPr>
          <a:lstStyle/>
          <a:p>
            <a:r>
              <a:rPr lang="en-US" sz="1200" dirty="0">
                <a:solidFill>
                  <a:schemeClr val="accent1"/>
                </a:solidFill>
              </a:rPr>
              <a:t>Identify </a:t>
            </a:r>
            <a:r>
              <a:rPr lang="en-US" sz="1200" dirty="0" smtClean="0">
                <a:solidFill>
                  <a:schemeClr val="accent1"/>
                </a:solidFill>
              </a:rPr>
              <a:t>Server Resources, </a:t>
            </a:r>
            <a:r>
              <a:rPr lang="en-US" sz="1200" dirty="0">
                <a:solidFill>
                  <a:schemeClr val="accent1"/>
                </a:solidFill>
              </a:rPr>
              <a:t>Instantiate </a:t>
            </a:r>
            <a:r>
              <a:rPr lang="en-US" sz="1200" dirty="0" smtClean="0">
                <a:solidFill>
                  <a:schemeClr val="accent1"/>
                </a:solidFill>
              </a:rPr>
              <a:t>Workload</a:t>
            </a:r>
            <a:endParaRPr lang="en-US" sz="1200" dirty="0">
              <a:solidFill>
                <a:schemeClr val="accent1"/>
              </a:solidFill>
            </a:endParaRPr>
          </a:p>
        </p:txBody>
      </p:sp>
      <p:cxnSp>
        <p:nvCxnSpPr>
          <p:cNvPr id="23" name="Elbow Connector 22"/>
          <p:cNvCxnSpPr/>
          <p:nvPr/>
        </p:nvCxnSpPr>
        <p:spPr>
          <a:xfrm>
            <a:off x="1637252" y="2609635"/>
            <a:ext cx="200266" cy="1470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27309" y="1888905"/>
            <a:ext cx="3292187" cy="276999"/>
          </a:xfrm>
          <a:prstGeom prst="rect">
            <a:avLst/>
          </a:prstGeom>
          <a:noFill/>
        </p:spPr>
        <p:txBody>
          <a:bodyPr wrap="none" rtlCol="0">
            <a:spAutoFit/>
          </a:bodyPr>
          <a:lstStyle/>
          <a:p>
            <a:pPr>
              <a:spcBef>
                <a:spcPct val="30000"/>
              </a:spcBef>
              <a:defRPr/>
            </a:pPr>
            <a:r>
              <a:rPr lang="en-US" sz="1200" dirty="0" smtClean="0">
                <a:solidFill>
                  <a:schemeClr val="accent1"/>
                </a:solidFill>
              </a:rPr>
              <a:t>Configure the TORs with VLAN. VXLAN, VRF</a:t>
            </a:r>
            <a:endParaRPr lang="en-US" sz="1200" dirty="0">
              <a:solidFill>
                <a:schemeClr val="accent1"/>
              </a:solidFill>
            </a:endParaRPr>
          </a:p>
        </p:txBody>
      </p:sp>
      <p:cxnSp>
        <p:nvCxnSpPr>
          <p:cNvPr id="25" name="Elbow Connector 24"/>
          <p:cNvCxnSpPr/>
          <p:nvPr/>
        </p:nvCxnSpPr>
        <p:spPr>
          <a:xfrm>
            <a:off x="1627043" y="1875028"/>
            <a:ext cx="200266" cy="1470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79089" y="1345888"/>
            <a:ext cx="2056948" cy="3000821"/>
          </a:xfrm>
          <a:prstGeom prst="rect">
            <a:avLst/>
          </a:prstGeom>
          <a:gradFill>
            <a:gsLst>
              <a:gs pos="0">
                <a:srgbClr val="F9F9F9"/>
              </a:gs>
              <a:gs pos="100000">
                <a:schemeClr val="bg1">
                  <a:lumMod val="95000"/>
                </a:schemeClr>
              </a:gs>
              <a:gs pos="55000">
                <a:srgbClr val="FFFFFF"/>
              </a:gs>
            </a:gsLst>
            <a:lin ang="5400000" scaled="0"/>
          </a:gradFill>
          <a:ln w="19050">
            <a:solidFill>
              <a:schemeClr val="accent1">
                <a:lumMod val="75000"/>
              </a:schemeClr>
            </a:solidFill>
          </a:ln>
          <a:effectLst>
            <a:outerShdw blurRad="50800" dist="76200" dir="2700000" algn="tl" rotWithShape="0">
              <a:prstClr val="black">
                <a:alpha val="40000"/>
              </a:prstClr>
            </a:outerShdw>
          </a:effectLst>
        </p:spPr>
        <p:txBody>
          <a:bodyPr wrap="square" rtlCol="0">
            <a:spAutoFit/>
          </a:bodyPr>
          <a:lstStyle/>
          <a:p>
            <a:pPr algn="ctr"/>
            <a:r>
              <a:rPr lang="en-US" dirty="0" smtClean="0"/>
              <a:t>Expectations are all of this happens </a:t>
            </a:r>
            <a:r>
              <a:rPr lang="en-US" i="1" dirty="0" smtClean="0"/>
              <a:t>in minutes or even seconds</a:t>
            </a:r>
            <a:r>
              <a:rPr lang="en-US" dirty="0" smtClean="0"/>
              <a:t>!</a:t>
            </a:r>
          </a:p>
          <a:p>
            <a:pPr algn="ctr"/>
            <a:endParaRPr lang="en-US" sz="1200" dirty="0"/>
          </a:p>
          <a:p>
            <a:pPr algn="ctr"/>
            <a:r>
              <a:rPr lang="en-US" sz="2400" b="1" dirty="0" smtClean="0">
                <a:solidFill>
                  <a:srgbClr val="39393B"/>
                </a:solidFill>
              </a:rPr>
              <a:t>Automation Required!</a:t>
            </a:r>
          </a:p>
          <a:p>
            <a:pPr algn="ctr"/>
            <a:endParaRPr lang="en-US" sz="1100" dirty="0"/>
          </a:p>
          <a:p>
            <a:pPr algn="ctr"/>
            <a:endParaRPr lang="en-US" sz="1100" dirty="0" smtClean="0"/>
          </a:p>
          <a:p>
            <a:pPr algn="ctr"/>
            <a:r>
              <a:rPr lang="en-US" sz="1100" dirty="0" smtClean="0"/>
              <a:t> </a:t>
            </a:r>
          </a:p>
          <a:p>
            <a:pPr algn="ctr"/>
            <a:endParaRPr lang="en-US" dirty="0"/>
          </a:p>
        </p:txBody>
      </p:sp>
      <p:pic>
        <p:nvPicPr>
          <p:cNvPr id="27" name="Picture 26"/>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foregroundMark x1="93627" y1="27941" x2="93627" y2="27941"/>
                      </a14:backgroundRemoval>
                    </a14:imgEffect>
                  </a14:imgLayer>
                </a14:imgProps>
              </a:ext>
              <a:ext uri="{28A0092B-C50C-407E-A947-70E740481C1C}">
                <a14:useLocalDpi xmlns:a14="http://schemas.microsoft.com/office/drawing/2010/main"/>
              </a:ext>
            </a:extLst>
          </a:blip>
          <a:stretch>
            <a:fillRect/>
          </a:stretch>
        </p:blipFill>
        <p:spPr>
          <a:xfrm>
            <a:off x="7163983" y="3555564"/>
            <a:ext cx="555543" cy="555543"/>
          </a:xfrm>
          <a:prstGeom prst="rect">
            <a:avLst/>
          </a:prstGeom>
        </p:spPr>
      </p:pic>
      <p:pic>
        <p:nvPicPr>
          <p:cNvPr id="28" name="Picture 27"/>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87705" y1="82609" x2="87705" y2="82609"/>
                        <a14:foregroundMark x1="78689" y1="26087" x2="78689" y2="26087"/>
                      </a14:backgroundRemoval>
                    </a14:imgEffect>
                  </a14:imgLayer>
                </a14:imgProps>
              </a:ext>
              <a:ext uri="{28A0092B-C50C-407E-A947-70E740481C1C}">
                <a14:useLocalDpi xmlns:a14="http://schemas.microsoft.com/office/drawing/2010/main"/>
              </a:ext>
            </a:extLst>
          </a:blip>
          <a:stretch>
            <a:fillRect/>
          </a:stretch>
        </p:blipFill>
        <p:spPr>
          <a:xfrm>
            <a:off x="7773116" y="3449643"/>
            <a:ext cx="937753" cy="809720"/>
          </a:xfrm>
          <a:prstGeom prst="rect">
            <a:avLst/>
          </a:prstGeom>
        </p:spPr>
      </p:pic>
    </p:spTree>
    <p:extLst>
      <p:ext uri="{BB962C8B-B14F-4D97-AF65-F5344CB8AC3E}">
        <p14:creationId xmlns:p14="http://schemas.microsoft.com/office/powerpoint/2010/main" val="1145668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9144000" cy="44831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2" name="Title 1"/>
          <p:cNvSpPr>
            <a:spLocks noGrp="1"/>
          </p:cNvSpPr>
          <p:nvPr>
            <p:ph type="title"/>
          </p:nvPr>
        </p:nvSpPr>
        <p:spPr>
          <a:xfrm>
            <a:off x="0" y="0"/>
            <a:ext cx="8513064" cy="660400"/>
          </a:xfrm>
        </p:spPr>
        <p:txBody>
          <a:bodyPr/>
          <a:lstStyle/>
          <a:p>
            <a:r>
              <a:rPr lang="en-US" dirty="0" smtClean="0"/>
              <a:t>Benefits of Network Automation.</a:t>
            </a:r>
            <a:endParaRPr lang="en-US" dirty="0"/>
          </a:p>
        </p:txBody>
      </p:sp>
      <p:pic>
        <p:nvPicPr>
          <p:cNvPr id="4" name="Picture 3" descr="Screen Shot 2017-05-01 at 3.51.49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711200"/>
            <a:ext cx="5016500" cy="4330700"/>
          </a:xfrm>
          <a:prstGeom prst="rect">
            <a:avLst/>
          </a:prstGeom>
        </p:spPr>
      </p:pic>
    </p:spTree>
    <p:extLst>
      <p:ext uri="{BB962C8B-B14F-4D97-AF65-F5344CB8AC3E}">
        <p14:creationId xmlns:p14="http://schemas.microsoft.com/office/powerpoint/2010/main" val="2800563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0" y="957938"/>
            <a:ext cx="9144000" cy="3746500"/>
          </a:xfrm>
          <a:prstGeom prst="rect">
            <a:avLst/>
          </a:prstGeom>
          <a:solidFill>
            <a:schemeClr val="accent5">
              <a:lumMod val="20000"/>
              <a:lumOff val="8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t"/>
          <a:lstStyle/>
          <a:p>
            <a:pPr marL="173736" indent="-173736">
              <a:lnSpc>
                <a:spcPts val="1800"/>
              </a:lnSpc>
              <a:buFont typeface="Arial" pitchFamily="34" charset="0"/>
              <a:buChar char="•"/>
            </a:pPr>
            <a:endParaRPr lang="en-US" sz="1200" dirty="0" smtClean="0">
              <a:solidFill>
                <a:schemeClr val="tx2"/>
              </a:solidFill>
              <a:latin typeface="+mj-lt"/>
            </a:endParaRPr>
          </a:p>
        </p:txBody>
      </p:sp>
      <p:sp>
        <p:nvSpPr>
          <p:cNvPr id="129" name="Oval 128"/>
          <p:cNvSpPr/>
          <p:nvPr/>
        </p:nvSpPr>
        <p:spPr>
          <a:xfrm>
            <a:off x="3703463" y="1014134"/>
            <a:ext cx="4919923" cy="3716343"/>
          </a:xfrm>
          <a:prstGeom prst="ellipse">
            <a:avLst/>
          </a:prstGeom>
          <a:solidFill>
            <a:schemeClr val="tx1">
              <a:lumMod val="75000"/>
              <a:alpha val="7000"/>
            </a:schemeClr>
          </a:solidFill>
          <a:ln w="57150">
            <a:solidFill>
              <a:schemeClr val="bg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50827" tIns="25414" rIns="50827" bIns="25414" numCol="1" spcCol="0" rtlCol="0" fromWordArt="0" anchor="ctr" anchorCtr="0" forceAA="0" compatLnSpc="1">
            <a:prstTxWarp prst="textNoShape">
              <a:avLst/>
            </a:prstTxWarp>
            <a:noAutofit/>
          </a:bodyPr>
          <a:lstStyle/>
          <a:p>
            <a:pPr algn="ctr" defTabSz="767880"/>
            <a:endParaRPr lang="en-US" sz="500" dirty="0">
              <a:solidFill>
                <a:prstClr val="black"/>
              </a:solidFill>
            </a:endParaRPr>
          </a:p>
        </p:txBody>
      </p:sp>
      <p:sp>
        <p:nvSpPr>
          <p:cNvPr id="51" name="Slide Number Placeholder 50"/>
          <p:cNvSpPr>
            <a:spLocks noGrp="1"/>
          </p:cNvSpPr>
          <p:nvPr>
            <p:ph type="sldNum" sz="quarter" idx="4"/>
          </p:nvPr>
        </p:nvSpPr>
        <p:spPr/>
        <p:txBody>
          <a:bodyPr/>
          <a:lstStyle/>
          <a:p>
            <a:pPr defTabSz="457200" fontAlgn="base">
              <a:spcBef>
                <a:spcPct val="0"/>
              </a:spcBef>
              <a:spcAft>
                <a:spcPct val="0"/>
              </a:spcAft>
            </a:pPr>
            <a:fld id="{96A97DD0-5BE7-4856-A2A9-C42C6688E607}" type="slidenum">
              <a:rPr lang="en-US" smtClean="0"/>
              <a:pPr defTabSz="457200" fontAlgn="base">
                <a:spcBef>
                  <a:spcPct val="0"/>
                </a:spcBef>
                <a:spcAft>
                  <a:spcPct val="0"/>
                </a:spcAft>
              </a:pPr>
              <a:t>8</a:t>
            </a:fld>
            <a:endParaRPr lang="en-US" dirty="0"/>
          </a:p>
        </p:txBody>
      </p:sp>
      <p:sp>
        <p:nvSpPr>
          <p:cNvPr id="56" name="Title 55"/>
          <p:cNvSpPr>
            <a:spLocks noGrp="1"/>
          </p:cNvSpPr>
          <p:nvPr>
            <p:ph type="title"/>
          </p:nvPr>
        </p:nvSpPr>
        <p:spPr>
          <a:xfrm>
            <a:off x="164740" y="73923"/>
            <a:ext cx="8513064" cy="765432"/>
          </a:xfrm>
          <a:scene3d>
            <a:camera prst="orthographicFront">
              <a:rot lat="0" lon="21299999" rev="0"/>
            </a:camera>
            <a:lightRig rig="threePt" dir="t"/>
          </a:scene3d>
        </p:spPr>
        <p:txBody>
          <a:bodyPr/>
          <a:lstStyle/>
          <a:p>
            <a:r>
              <a:rPr lang="en-US" dirty="0" smtClean="0"/>
              <a:t/>
            </a:r>
            <a:br>
              <a:rPr lang="en-US" dirty="0" smtClean="0"/>
            </a:br>
            <a:r>
              <a:rPr lang="en-US" dirty="0" smtClean="0"/>
              <a:t>Service Orchestration &amp; Network Overlays/SDN in the data center</a:t>
            </a:r>
            <a:r>
              <a:rPr lang="en-US" dirty="0"/>
              <a:t/>
            </a:r>
            <a:br>
              <a:rPr lang="en-US" dirty="0"/>
            </a:br>
            <a:endParaRPr lang="en-US" dirty="0"/>
          </a:p>
        </p:txBody>
      </p:sp>
      <p:sp>
        <p:nvSpPr>
          <p:cNvPr id="57" name="TextBox 56"/>
          <p:cNvSpPr txBox="1"/>
          <p:nvPr/>
        </p:nvSpPr>
        <p:spPr>
          <a:xfrm>
            <a:off x="79521" y="947255"/>
            <a:ext cx="2913990" cy="357638"/>
          </a:xfrm>
          <a:prstGeom prst="rect">
            <a:avLst/>
          </a:prstGeom>
          <a:solidFill>
            <a:schemeClr val="accent5">
              <a:lumMod val="50000"/>
            </a:schemeClr>
          </a:solidFill>
          <a:ln>
            <a:solidFill>
              <a:srgbClr val="FFFFFF"/>
            </a:solidFill>
          </a:ln>
        </p:spPr>
        <p:txBody>
          <a:bodyPr wrap="square" lIns="0" tIns="0" rIns="0" bIns="0" rtlCol="0" anchor="ctr" anchorCtr="1">
            <a:normAutofit/>
          </a:bodyPr>
          <a:lstStyle/>
          <a:p>
            <a:pPr algn="ctr" defTabSz="457113"/>
            <a:r>
              <a:rPr lang="en-US" sz="1000" dirty="0" smtClean="0">
                <a:solidFill>
                  <a:srgbClr val="FFFFFF"/>
                </a:solidFill>
                <a:latin typeface="CiscoSansTT Light"/>
              </a:rPr>
              <a:t>Service Orchestration</a:t>
            </a:r>
            <a:endParaRPr lang="en-US" sz="1000" dirty="0">
              <a:solidFill>
                <a:srgbClr val="FFFFFF"/>
              </a:solidFill>
              <a:latin typeface="CiscoSansTT Light"/>
            </a:endParaRPr>
          </a:p>
        </p:txBody>
      </p:sp>
      <p:pic>
        <p:nvPicPr>
          <p:cNvPr id="59" name="Picture 5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760" y="4050114"/>
            <a:ext cx="658452" cy="617623"/>
          </a:xfrm>
          <a:prstGeom prst="rect">
            <a:avLst/>
          </a:prstGeom>
          <a:solidFill>
            <a:schemeClr val="accent2">
              <a:alpha val="57000"/>
            </a:schemeClr>
          </a:solidFill>
          <a:ln>
            <a:noFill/>
          </a:ln>
        </p:spPr>
        <p:style>
          <a:lnRef idx="2">
            <a:schemeClr val="accent2"/>
          </a:lnRef>
          <a:fillRef idx="1">
            <a:schemeClr val="lt1"/>
          </a:fillRef>
          <a:effectRef idx="0">
            <a:schemeClr val="accent2"/>
          </a:effectRef>
          <a:fontRef idx="minor">
            <a:schemeClr val="dk1"/>
          </a:fontRef>
        </p:style>
      </p:pic>
      <p:cxnSp>
        <p:nvCxnSpPr>
          <p:cNvPr id="49" name="Elbow Connector 48"/>
          <p:cNvCxnSpPr/>
          <p:nvPr/>
        </p:nvCxnSpPr>
        <p:spPr bwMode="auto">
          <a:xfrm>
            <a:off x="518450" y="2300687"/>
            <a:ext cx="4153671" cy="1678738"/>
          </a:xfrm>
          <a:prstGeom prst="bentConnector3">
            <a:avLst>
              <a:gd name="adj1" fmla="val 672"/>
            </a:avLst>
          </a:prstGeom>
          <a:solidFill>
            <a:srgbClr val="0183B7"/>
          </a:solidFill>
          <a:ln w="9525" cap="flat" cmpd="sng" algn="ctr">
            <a:solidFill>
              <a:schemeClr val="tx1"/>
            </a:solidFill>
            <a:prstDash val="lgDash"/>
            <a:round/>
            <a:headEnd type="none" w="med" len="med"/>
            <a:tailEnd type="triangle"/>
          </a:ln>
          <a:effectLst/>
        </p:spPr>
      </p:cxnSp>
      <p:sp>
        <p:nvSpPr>
          <p:cNvPr id="65" name="TextBox 64"/>
          <p:cNvSpPr txBox="1"/>
          <p:nvPr/>
        </p:nvSpPr>
        <p:spPr>
          <a:xfrm>
            <a:off x="121017" y="1354538"/>
            <a:ext cx="1239258" cy="357638"/>
          </a:xfrm>
          <a:prstGeom prst="rect">
            <a:avLst/>
          </a:prstGeom>
          <a:solidFill>
            <a:schemeClr val="accent3">
              <a:lumMod val="75000"/>
            </a:schemeClr>
          </a:solidFill>
          <a:ln>
            <a:solidFill>
              <a:srgbClr val="FFFFFF"/>
            </a:solidFill>
          </a:ln>
        </p:spPr>
        <p:txBody>
          <a:bodyPr wrap="square" lIns="0" tIns="0" rIns="0" bIns="0" rtlCol="0" anchor="ctr" anchorCtr="1">
            <a:normAutofit/>
          </a:bodyPr>
          <a:lstStyle/>
          <a:p>
            <a:pPr algn="ctr" defTabSz="457113"/>
            <a:r>
              <a:rPr lang="en-US" sz="1000" dirty="0" smtClean="0">
                <a:solidFill>
                  <a:srgbClr val="FFFFFF"/>
                </a:solidFill>
                <a:latin typeface="CiscoSansTT Light"/>
              </a:rPr>
              <a:t>Compute Orchestration</a:t>
            </a:r>
            <a:endParaRPr lang="en-US" sz="1000" dirty="0">
              <a:solidFill>
                <a:srgbClr val="FFFFFF"/>
              </a:solidFill>
              <a:latin typeface="CiscoSansTT Light"/>
            </a:endParaRPr>
          </a:p>
        </p:txBody>
      </p:sp>
      <p:sp>
        <p:nvSpPr>
          <p:cNvPr id="66" name="TextBox 65"/>
          <p:cNvSpPr txBox="1"/>
          <p:nvPr/>
        </p:nvSpPr>
        <p:spPr>
          <a:xfrm>
            <a:off x="1626336" y="1366171"/>
            <a:ext cx="1369438" cy="357638"/>
          </a:xfrm>
          <a:prstGeom prst="rect">
            <a:avLst/>
          </a:prstGeom>
          <a:solidFill>
            <a:srgbClr val="00B050"/>
          </a:solidFill>
          <a:ln>
            <a:solidFill>
              <a:srgbClr val="FFFFFF"/>
            </a:solidFill>
          </a:ln>
        </p:spPr>
        <p:txBody>
          <a:bodyPr wrap="square" lIns="0" tIns="0" rIns="0" bIns="0" rtlCol="0" anchor="ctr" anchorCtr="1">
            <a:normAutofit/>
          </a:bodyPr>
          <a:lstStyle/>
          <a:p>
            <a:pPr algn="ctr" defTabSz="457113"/>
            <a:r>
              <a:rPr lang="en-US" sz="1000" dirty="0" smtClean="0">
                <a:solidFill>
                  <a:srgbClr val="FFFFFF"/>
                </a:solidFill>
                <a:latin typeface="CiscoSansTT Light"/>
              </a:rPr>
              <a:t>Network Orchestration</a:t>
            </a:r>
            <a:endParaRPr lang="en-US" sz="1000" dirty="0">
              <a:solidFill>
                <a:srgbClr val="FFFFFF"/>
              </a:solidFill>
              <a:latin typeface="CiscoSansTT Light"/>
            </a:endParaRPr>
          </a:p>
        </p:txBody>
      </p:sp>
      <p:cxnSp>
        <p:nvCxnSpPr>
          <p:cNvPr id="67" name="Elbow Connector 66"/>
          <p:cNvCxnSpPr/>
          <p:nvPr/>
        </p:nvCxnSpPr>
        <p:spPr bwMode="auto">
          <a:xfrm>
            <a:off x="2124815" y="2351443"/>
            <a:ext cx="2170275" cy="886030"/>
          </a:xfrm>
          <a:prstGeom prst="bentConnector3">
            <a:avLst>
              <a:gd name="adj1" fmla="val 845"/>
            </a:avLst>
          </a:prstGeom>
          <a:solidFill>
            <a:srgbClr val="0183B7"/>
          </a:solidFill>
          <a:ln w="9525" cap="flat" cmpd="sng" algn="ctr">
            <a:solidFill>
              <a:schemeClr val="tx1"/>
            </a:solidFill>
            <a:prstDash val="lgDash"/>
            <a:round/>
            <a:headEnd type="none" w="med" len="med"/>
            <a:tailEnd type="triangle"/>
          </a:ln>
          <a:effectLst/>
        </p:spPr>
      </p:cxnSp>
      <p:pic>
        <p:nvPicPr>
          <p:cNvPr id="118" name="Picture 117"/>
          <p:cNvPicPr>
            <a:picLocks noChangeAspect="1"/>
          </p:cNvPicPr>
          <p:nvPr/>
        </p:nvPicPr>
        <p:blipFill>
          <a:blip r:embed="rId3"/>
          <a:stretch>
            <a:fillRect/>
          </a:stretch>
        </p:blipFill>
        <p:spPr>
          <a:xfrm>
            <a:off x="84595" y="1808820"/>
            <a:ext cx="1379251" cy="601970"/>
          </a:xfrm>
          <a:prstGeom prst="rect">
            <a:avLst/>
          </a:prstGeom>
        </p:spPr>
      </p:pic>
      <p:pic>
        <p:nvPicPr>
          <p:cNvPr id="134" name="Picture 133"/>
          <p:cNvPicPr>
            <a:picLocks noChangeAspect="1"/>
          </p:cNvPicPr>
          <p:nvPr/>
        </p:nvPicPr>
        <p:blipFill>
          <a:blip r:embed="rId4"/>
          <a:stretch>
            <a:fillRect/>
          </a:stretch>
        </p:blipFill>
        <p:spPr>
          <a:xfrm>
            <a:off x="1601475" y="1813550"/>
            <a:ext cx="1494760" cy="622352"/>
          </a:xfrm>
          <a:prstGeom prst="rect">
            <a:avLst/>
          </a:prstGeom>
        </p:spPr>
      </p:pic>
      <p:graphicFrame>
        <p:nvGraphicFramePr>
          <p:cNvPr id="149" name="Diagram 148"/>
          <p:cNvGraphicFramePr/>
          <p:nvPr>
            <p:extLst/>
          </p:nvPr>
        </p:nvGraphicFramePr>
        <p:xfrm>
          <a:off x="2107012" y="3285183"/>
          <a:ext cx="1280029" cy="604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2" name="Diagram 71"/>
          <p:cNvGraphicFramePr/>
          <p:nvPr>
            <p:extLst/>
          </p:nvPr>
        </p:nvGraphicFramePr>
        <p:xfrm>
          <a:off x="2119437" y="4055852"/>
          <a:ext cx="1280029" cy="45200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52" name="Group 51"/>
          <p:cNvGrpSpPr/>
          <p:nvPr/>
        </p:nvGrpSpPr>
        <p:grpSpPr>
          <a:xfrm>
            <a:off x="4465278" y="2088339"/>
            <a:ext cx="3602566" cy="932482"/>
            <a:chOff x="2195227" y="1784597"/>
            <a:chExt cx="5638800" cy="995754"/>
          </a:xfrm>
          <a:scene3d>
            <a:camera prst="orthographicFront">
              <a:rot lat="0" lon="1200000" rev="0"/>
            </a:camera>
            <a:lightRig rig="threePt" dir="t"/>
          </a:scene3d>
        </p:grpSpPr>
        <p:grpSp>
          <p:nvGrpSpPr>
            <p:cNvPr id="53" name="Group 52"/>
            <p:cNvGrpSpPr/>
            <p:nvPr/>
          </p:nvGrpSpPr>
          <p:grpSpPr>
            <a:xfrm>
              <a:off x="2195227" y="1784597"/>
              <a:ext cx="5638800" cy="990600"/>
              <a:chOff x="1837930" y="1480861"/>
              <a:chExt cx="5638800" cy="990600"/>
            </a:xfrm>
          </p:grpSpPr>
          <p:sp>
            <p:nvSpPr>
              <p:cNvPr id="58" name="Trapezoid 57"/>
              <p:cNvSpPr/>
              <p:nvPr/>
            </p:nvSpPr>
            <p:spPr bwMode="auto">
              <a:xfrm>
                <a:off x="1837930" y="1480861"/>
                <a:ext cx="5638800" cy="990600"/>
              </a:xfrm>
              <a:prstGeom prst="trapezoid">
                <a:avLst>
                  <a:gd name="adj" fmla="val 109721"/>
                </a:avLst>
              </a:prstGeom>
              <a:solidFill>
                <a:schemeClr val="accent3">
                  <a:lumMod val="60000"/>
                  <a:lumOff val="40000"/>
                  <a:alpha val="44000"/>
                </a:schemeClr>
              </a:solidFill>
              <a:ln w="12700" cap="flat">
                <a:solidFill>
                  <a:schemeClr val="accent3">
                    <a:lumMod val="60000"/>
                    <a:lumOff val="40000"/>
                  </a:schemeClr>
                </a:solidFill>
                <a:miter lim="800000"/>
                <a:headEnd type="none" w="med" len="med"/>
                <a:tailEnd type="none" w="med" len="med"/>
              </a:ln>
            </p:spPr>
            <p:txBody>
              <a:bodyPr lIns="91440" tIns="45720" rIns="91440" bIns="45720" rtlCol="0" anchor="ctr"/>
              <a:lstStyle/>
              <a:p>
                <a:pPr algn="ctr" defTabSz="514329"/>
                <a:endParaRPr lang="en-US" sz="1400" dirty="0" err="1">
                  <a:solidFill>
                    <a:schemeClr val="bg1"/>
                  </a:solidFill>
                  <a:ea typeface="Arial" pitchFamily="-107" charset="0"/>
                  <a:cs typeface="Arial" pitchFamily="-107" charset="0"/>
                  <a:sym typeface="Arial" pitchFamily="-107" charset="0"/>
                </a:endParaRPr>
              </a:p>
            </p:txBody>
          </p:sp>
          <p:grpSp>
            <p:nvGrpSpPr>
              <p:cNvPr id="62" name="Group 61"/>
              <p:cNvGrpSpPr/>
              <p:nvPr/>
            </p:nvGrpSpPr>
            <p:grpSpPr>
              <a:xfrm>
                <a:off x="2700982" y="1763688"/>
                <a:ext cx="1751054" cy="549655"/>
                <a:chOff x="178132" y="1061722"/>
                <a:chExt cx="3308778" cy="1528472"/>
              </a:xfrm>
            </p:grpSpPr>
            <p:sp>
              <p:nvSpPr>
                <p:cNvPr id="95" name="TextBox 94"/>
                <p:cNvSpPr txBox="1"/>
                <p:nvPr/>
              </p:nvSpPr>
              <p:spPr>
                <a:xfrm>
                  <a:off x="178132" y="1923353"/>
                  <a:ext cx="533441" cy="299552"/>
                </a:xfrm>
                <a:prstGeom prst="rect">
                  <a:avLst/>
                </a:prstGeom>
                <a:noFill/>
              </p:spPr>
              <p:txBody>
                <a:bodyPr wrap="none" rtlCol="0">
                  <a:spAutoFit/>
                </a:bodyPr>
                <a:lstStyle/>
                <a:p>
                  <a:r>
                    <a:rPr lang="en-US" sz="100" dirty="0"/>
                    <a:t>External Network</a:t>
                  </a:r>
                </a:p>
              </p:txBody>
            </p:sp>
            <p:grpSp>
              <p:nvGrpSpPr>
                <p:cNvPr id="96" name="Group 95"/>
                <p:cNvGrpSpPr/>
                <p:nvPr/>
              </p:nvGrpSpPr>
              <p:grpSpPr>
                <a:xfrm>
                  <a:off x="243809" y="1061722"/>
                  <a:ext cx="3243101" cy="1528472"/>
                  <a:chOff x="216909" y="950399"/>
                  <a:chExt cx="3716794" cy="1911855"/>
                </a:xfrm>
              </p:grpSpPr>
              <p:grpSp>
                <p:nvGrpSpPr>
                  <p:cNvPr id="97" name="Group 96"/>
                  <p:cNvGrpSpPr/>
                  <p:nvPr/>
                </p:nvGrpSpPr>
                <p:grpSpPr>
                  <a:xfrm>
                    <a:off x="335366" y="1063153"/>
                    <a:ext cx="3504858" cy="1799101"/>
                    <a:chOff x="543976" y="1417537"/>
                    <a:chExt cx="4673144" cy="2398801"/>
                  </a:xfrm>
                </p:grpSpPr>
                <p:sp>
                  <p:nvSpPr>
                    <p:cNvPr id="99" name="Rounded Rectangle 98"/>
                    <p:cNvSpPr/>
                    <p:nvPr/>
                  </p:nvSpPr>
                  <p:spPr>
                    <a:xfrm>
                      <a:off x="1546073" y="1417537"/>
                      <a:ext cx="212125" cy="1774291"/>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100" name="Rounded Rectangle 99"/>
                    <p:cNvSpPr/>
                    <p:nvPr/>
                  </p:nvSpPr>
                  <p:spPr>
                    <a:xfrm>
                      <a:off x="2794606" y="1417537"/>
                      <a:ext cx="212125" cy="1774291"/>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101" name="Rounded Rectangle 100"/>
                    <p:cNvSpPr/>
                    <p:nvPr/>
                  </p:nvSpPr>
                  <p:spPr>
                    <a:xfrm>
                      <a:off x="4787706" y="1417537"/>
                      <a:ext cx="212125" cy="1774291"/>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pic>
                  <p:nvPicPr>
                    <p:cNvPr id="102" name="Picture 4" descr="http://wcdn1.dataknet.com/static/resources/icons/set35/6c350a42.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3976" y="1943582"/>
                      <a:ext cx="679946" cy="672240"/>
                    </a:xfrm>
                    <a:prstGeom prst="rect">
                      <a:avLst/>
                    </a:prstGeom>
                    <a:noFill/>
                    <a:extLst>
                      <a:ext uri="{909E8E84-426E-40dd-AFC4-6F175D3DCCD1}">
                        <a14:hiddenFill xmlns:a14="http://schemas.microsoft.com/office/drawing/2010/main">
                          <a:solidFill>
                            <a:srgbClr val="FFFFFF"/>
                          </a:solidFill>
                        </a14:hiddenFill>
                      </a:ext>
                    </a:extLst>
                  </p:spPr>
                </p:pic>
                <p:sp>
                  <p:nvSpPr>
                    <p:cNvPr id="103" name="Rounded Rectangle 102"/>
                    <p:cNvSpPr/>
                    <p:nvPr/>
                  </p:nvSpPr>
                  <p:spPr>
                    <a:xfrm>
                      <a:off x="4024478" y="2038861"/>
                      <a:ext cx="556249" cy="42549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104" name="Rounded Rectangle 103"/>
                    <p:cNvSpPr/>
                    <p:nvPr/>
                  </p:nvSpPr>
                  <p:spPr>
                    <a:xfrm>
                      <a:off x="1982712" y="2038861"/>
                      <a:ext cx="556249" cy="42549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105" name="Rounded Rectangle 104"/>
                    <p:cNvSpPr/>
                    <p:nvPr/>
                  </p:nvSpPr>
                  <p:spPr>
                    <a:xfrm>
                      <a:off x="3231160" y="2038861"/>
                      <a:ext cx="556249" cy="42549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cxnSp>
                  <p:nvCxnSpPr>
                    <p:cNvPr id="106" name="Straight Connector 105"/>
                    <p:cNvCxnSpPr/>
                    <p:nvPr/>
                  </p:nvCxnSpPr>
                  <p:spPr>
                    <a:xfrm flipV="1">
                      <a:off x="1202361" y="2393946"/>
                      <a:ext cx="352277" cy="1"/>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1758198" y="2139358"/>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545807" y="2379056"/>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997978" y="2196068"/>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800512" y="2308091"/>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1762345" y="2901463"/>
                      <a:ext cx="895445"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112" name="Right Bracket 111"/>
                    <p:cNvSpPr/>
                    <p:nvPr/>
                  </p:nvSpPr>
                  <p:spPr>
                    <a:xfrm rot="5400000" flipH="1">
                      <a:off x="2840368" y="2626904"/>
                      <a:ext cx="108798" cy="459558"/>
                    </a:xfrm>
                    <a:prstGeom prst="rightBracket">
                      <a:avLst/>
                    </a:prstGeom>
                    <a:ln w="158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p>
                  </p:txBody>
                </p:sp>
                <p:cxnSp>
                  <p:nvCxnSpPr>
                    <p:cNvPr id="113" name="Straight Connector 112"/>
                    <p:cNvCxnSpPr/>
                    <p:nvPr/>
                  </p:nvCxnSpPr>
                  <p:spPr>
                    <a:xfrm flipV="1">
                      <a:off x="3109961" y="2893298"/>
                      <a:ext cx="1677745" cy="17615"/>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flipH="1">
                      <a:off x="1954482" y="2053677"/>
                      <a:ext cx="617124" cy="642317"/>
                    </a:xfrm>
                    <a:prstGeom prst="rect">
                      <a:avLst/>
                    </a:prstGeom>
                    <a:noFill/>
                  </p:spPr>
                  <p:txBody>
                    <a:bodyPr wrap="square" rtlCol="0">
                      <a:spAutoFit/>
                    </a:bodyPr>
                    <a:lstStyle/>
                    <a:p>
                      <a:pPr algn="ctr"/>
                      <a:r>
                        <a:rPr lang="en-US" sz="100" b="1" dirty="0"/>
                        <a:t>App</a:t>
                      </a:r>
                    </a:p>
                    <a:p>
                      <a:pPr algn="ctr"/>
                      <a:r>
                        <a:rPr lang="en-US" sz="100" b="1" dirty="0"/>
                        <a:t>Zone1</a:t>
                      </a:r>
                    </a:p>
                  </p:txBody>
                </p:sp>
                <p:sp>
                  <p:nvSpPr>
                    <p:cNvPr id="115" name="TextBox 114"/>
                    <p:cNvSpPr txBox="1"/>
                    <p:nvPr/>
                  </p:nvSpPr>
                  <p:spPr>
                    <a:xfrm flipH="1">
                      <a:off x="3143133" y="2114231"/>
                      <a:ext cx="699627" cy="499583"/>
                    </a:xfrm>
                    <a:prstGeom prst="rect">
                      <a:avLst/>
                    </a:prstGeom>
                    <a:noFill/>
                  </p:spPr>
                  <p:txBody>
                    <a:bodyPr wrap="square" rtlCol="0">
                      <a:spAutoFit/>
                    </a:bodyPr>
                    <a:lstStyle/>
                    <a:p>
                      <a:pPr algn="ctr"/>
                      <a:r>
                        <a:rPr lang="en-US" sz="100" b="1" dirty="0"/>
                        <a:t>Firewall</a:t>
                      </a:r>
                    </a:p>
                  </p:txBody>
                </p:sp>
                <p:sp>
                  <p:nvSpPr>
                    <p:cNvPr id="116" name="TextBox 115"/>
                    <p:cNvSpPr txBox="1"/>
                    <p:nvPr/>
                  </p:nvSpPr>
                  <p:spPr>
                    <a:xfrm flipH="1">
                      <a:off x="3974419" y="2052963"/>
                      <a:ext cx="639103" cy="570952"/>
                    </a:xfrm>
                    <a:prstGeom prst="rect">
                      <a:avLst/>
                    </a:prstGeom>
                    <a:noFill/>
                  </p:spPr>
                  <p:txBody>
                    <a:bodyPr wrap="square" rtlCol="0">
                      <a:spAutoFit/>
                    </a:bodyPr>
                    <a:lstStyle/>
                    <a:p>
                      <a:pPr algn="ctr"/>
                      <a:r>
                        <a:rPr lang="en-US" sz="100" b="1" dirty="0"/>
                        <a:t>App</a:t>
                      </a:r>
                    </a:p>
                    <a:p>
                      <a:pPr algn="ctr"/>
                      <a:r>
                        <a:rPr lang="en-US" sz="100" b="1" dirty="0"/>
                        <a:t>Zone2</a:t>
                      </a:r>
                    </a:p>
                  </p:txBody>
                </p:sp>
                <p:sp>
                  <p:nvSpPr>
                    <p:cNvPr id="117" name="TextBox 116"/>
                    <p:cNvSpPr txBox="1"/>
                    <p:nvPr/>
                  </p:nvSpPr>
                  <p:spPr>
                    <a:xfrm>
                      <a:off x="1272327" y="3242979"/>
                      <a:ext cx="712320" cy="570952"/>
                    </a:xfrm>
                    <a:prstGeom prst="rect">
                      <a:avLst/>
                    </a:prstGeom>
                    <a:noFill/>
                  </p:spPr>
                  <p:txBody>
                    <a:bodyPr wrap="none" rtlCol="0">
                      <a:spAutoFit/>
                    </a:bodyPr>
                    <a:lstStyle/>
                    <a:p>
                      <a:pPr algn="ctr"/>
                      <a:r>
                        <a:rPr lang="en-US" sz="100" dirty="0"/>
                        <a:t>Network</a:t>
                      </a:r>
                    </a:p>
                    <a:p>
                      <a:pPr algn="ctr"/>
                      <a:r>
                        <a:rPr lang="en-US" sz="100" dirty="0"/>
                        <a:t>Segment A</a:t>
                      </a:r>
                    </a:p>
                  </p:txBody>
                </p:sp>
                <p:sp>
                  <p:nvSpPr>
                    <p:cNvPr id="119" name="TextBox 118"/>
                    <p:cNvSpPr txBox="1"/>
                    <p:nvPr/>
                  </p:nvSpPr>
                  <p:spPr>
                    <a:xfrm>
                      <a:off x="2541544" y="3245385"/>
                      <a:ext cx="716406" cy="570953"/>
                    </a:xfrm>
                    <a:prstGeom prst="rect">
                      <a:avLst/>
                    </a:prstGeom>
                    <a:noFill/>
                  </p:spPr>
                  <p:txBody>
                    <a:bodyPr wrap="none" rtlCol="0">
                      <a:spAutoFit/>
                    </a:bodyPr>
                    <a:lstStyle/>
                    <a:p>
                      <a:pPr algn="ctr"/>
                      <a:r>
                        <a:rPr lang="en-US" sz="100" dirty="0"/>
                        <a:t>Network</a:t>
                      </a:r>
                    </a:p>
                    <a:p>
                      <a:pPr algn="ctr"/>
                      <a:r>
                        <a:rPr lang="en-US" sz="100" dirty="0"/>
                        <a:t>Segment B</a:t>
                      </a:r>
                    </a:p>
                  </p:txBody>
                </p:sp>
                <p:sp>
                  <p:nvSpPr>
                    <p:cNvPr id="120" name="TextBox 119"/>
                    <p:cNvSpPr txBox="1"/>
                    <p:nvPr/>
                  </p:nvSpPr>
                  <p:spPr>
                    <a:xfrm>
                      <a:off x="4498673" y="3236712"/>
                      <a:ext cx="718447" cy="570953"/>
                    </a:xfrm>
                    <a:prstGeom prst="rect">
                      <a:avLst/>
                    </a:prstGeom>
                    <a:noFill/>
                  </p:spPr>
                  <p:txBody>
                    <a:bodyPr wrap="none" rtlCol="0">
                      <a:spAutoFit/>
                    </a:bodyPr>
                    <a:lstStyle/>
                    <a:p>
                      <a:pPr algn="ctr"/>
                      <a:r>
                        <a:rPr lang="en-US" sz="100" dirty="0"/>
                        <a:t>Network</a:t>
                      </a:r>
                    </a:p>
                    <a:p>
                      <a:pPr algn="ctr"/>
                      <a:r>
                        <a:rPr lang="en-US" sz="100" dirty="0"/>
                        <a:t>Segment C</a:t>
                      </a:r>
                    </a:p>
                  </p:txBody>
                </p:sp>
              </p:grpSp>
              <p:sp>
                <p:nvSpPr>
                  <p:cNvPr id="98" name="Rectangle 97"/>
                  <p:cNvSpPr/>
                  <p:nvPr/>
                </p:nvSpPr>
                <p:spPr>
                  <a:xfrm>
                    <a:off x="216909" y="950399"/>
                    <a:ext cx="3716794" cy="1847645"/>
                  </a:xfrm>
                  <a:prstGeom prst="rect">
                    <a:avLst/>
                  </a:prstGeom>
                  <a:noFill/>
                  <a:ln w="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grpSp>
          </p:grpSp>
          <p:grpSp>
            <p:nvGrpSpPr>
              <p:cNvPr id="63" name="Group 62"/>
              <p:cNvGrpSpPr/>
              <p:nvPr/>
            </p:nvGrpSpPr>
            <p:grpSpPr>
              <a:xfrm>
                <a:off x="4724262" y="1761818"/>
                <a:ext cx="1751054" cy="549655"/>
                <a:chOff x="178132" y="1061722"/>
                <a:chExt cx="3308778" cy="1528472"/>
              </a:xfrm>
            </p:grpSpPr>
            <p:sp>
              <p:nvSpPr>
                <p:cNvPr id="64" name="TextBox 63"/>
                <p:cNvSpPr txBox="1"/>
                <p:nvPr/>
              </p:nvSpPr>
              <p:spPr>
                <a:xfrm>
                  <a:off x="178132" y="1923353"/>
                  <a:ext cx="533441" cy="299552"/>
                </a:xfrm>
                <a:prstGeom prst="rect">
                  <a:avLst/>
                </a:prstGeom>
                <a:noFill/>
              </p:spPr>
              <p:txBody>
                <a:bodyPr wrap="none" rtlCol="0">
                  <a:spAutoFit/>
                </a:bodyPr>
                <a:lstStyle/>
                <a:p>
                  <a:r>
                    <a:rPr lang="en-US" sz="100" dirty="0"/>
                    <a:t>External Network</a:t>
                  </a:r>
                </a:p>
              </p:txBody>
            </p:sp>
            <p:grpSp>
              <p:nvGrpSpPr>
                <p:cNvPr id="68" name="Group 67"/>
                <p:cNvGrpSpPr/>
                <p:nvPr/>
              </p:nvGrpSpPr>
              <p:grpSpPr>
                <a:xfrm>
                  <a:off x="243809" y="1061722"/>
                  <a:ext cx="3243101" cy="1528472"/>
                  <a:chOff x="216909" y="950399"/>
                  <a:chExt cx="3716794" cy="1911855"/>
                </a:xfrm>
              </p:grpSpPr>
              <p:grpSp>
                <p:nvGrpSpPr>
                  <p:cNvPr id="69" name="Group 68"/>
                  <p:cNvGrpSpPr/>
                  <p:nvPr/>
                </p:nvGrpSpPr>
                <p:grpSpPr>
                  <a:xfrm>
                    <a:off x="335366" y="1063153"/>
                    <a:ext cx="3504858" cy="1799101"/>
                    <a:chOff x="543976" y="1417537"/>
                    <a:chExt cx="4673144" cy="2398801"/>
                  </a:xfrm>
                </p:grpSpPr>
                <p:sp>
                  <p:nvSpPr>
                    <p:cNvPr id="71" name="Rounded Rectangle 70"/>
                    <p:cNvSpPr/>
                    <p:nvPr/>
                  </p:nvSpPr>
                  <p:spPr>
                    <a:xfrm>
                      <a:off x="1546073" y="1417537"/>
                      <a:ext cx="212125" cy="1774291"/>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73" name="Rounded Rectangle 72"/>
                    <p:cNvSpPr/>
                    <p:nvPr/>
                  </p:nvSpPr>
                  <p:spPr>
                    <a:xfrm>
                      <a:off x="2794606" y="1417537"/>
                      <a:ext cx="212125" cy="1774291"/>
                    </a:xfrm>
                    <a:prstGeom prst="round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pic>
                  <p:nvPicPr>
                    <p:cNvPr id="74" name="Picture 4" descr="http://wcdn1.dataknet.com/static/resources/icons/set35/6c350a42.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3976" y="1943582"/>
                      <a:ext cx="679946" cy="672240"/>
                    </a:xfrm>
                    <a:prstGeom prst="rect">
                      <a:avLst/>
                    </a:prstGeom>
                    <a:noFill/>
                    <a:extLst>
                      <a:ext uri="{909E8E84-426E-40dd-AFC4-6F175D3DCCD1}">
                        <a14:hiddenFill xmlns:a14="http://schemas.microsoft.com/office/drawing/2010/main">
                          <a:solidFill>
                            <a:srgbClr val="FFFFFF"/>
                          </a:solidFill>
                        </a14:hiddenFill>
                      </a:ext>
                    </a:extLst>
                  </p:spPr>
                </p:pic>
                <p:sp>
                  <p:nvSpPr>
                    <p:cNvPr id="75" name="Rounded Rectangle 74"/>
                    <p:cNvSpPr/>
                    <p:nvPr/>
                  </p:nvSpPr>
                  <p:spPr>
                    <a:xfrm>
                      <a:off x="4024478" y="2038861"/>
                      <a:ext cx="556249" cy="42549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6" name="Rounded Rectangle 75"/>
                    <p:cNvSpPr/>
                    <p:nvPr/>
                  </p:nvSpPr>
                  <p:spPr>
                    <a:xfrm>
                      <a:off x="1982712" y="2038861"/>
                      <a:ext cx="556249" cy="42549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77" name="Rounded Rectangle 76"/>
                    <p:cNvSpPr/>
                    <p:nvPr/>
                  </p:nvSpPr>
                  <p:spPr>
                    <a:xfrm>
                      <a:off x="3231160" y="2038861"/>
                      <a:ext cx="556249" cy="425498"/>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cxnSp>
                  <p:nvCxnSpPr>
                    <p:cNvPr id="78" name="Straight Connector 77"/>
                    <p:cNvCxnSpPr/>
                    <p:nvPr/>
                  </p:nvCxnSpPr>
                  <p:spPr>
                    <a:xfrm flipV="1">
                      <a:off x="1202361" y="2393946"/>
                      <a:ext cx="352277" cy="1"/>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758198" y="2139358"/>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545807" y="2379056"/>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997978" y="2196068"/>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800512" y="2308091"/>
                      <a:ext cx="223966"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flipH="1">
                      <a:off x="1954482" y="2053677"/>
                      <a:ext cx="617124" cy="642317"/>
                    </a:xfrm>
                    <a:prstGeom prst="rect">
                      <a:avLst/>
                    </a:prstGeom>
                    <a:noFill/>
                  </p:spPr>
                  <p:txBody>
                    <a:bodyPr wrap="square" rtlCol="0">
                      <a:spAutoFit/>
                    </a:bodyPr>
                    <a:lstStyle/>
                    <a:p>
                      <a:pPr algn="ctr"/>
                      <a:r>
                        <a:rPr lang="en-US" sz="100" b="1" dirty="0"/>
                        <a:t>App</a:t>
                      </a:r>
                    </a:p>
                    <a:p>
                      <a:pPr algn="ctr"/>
                      <a:r>
                        <a:rPr lang="en-US" sz="100" b="1" dirty="0"/>
                        <a:t>Zone1</a:t>
                      </a:r>
                    </a:p>
                  </p:txBody>
                </p:sp>
                <p:sp>
                  <p:nvSpPr>
                    <p:cNvPr id="90" name="TextBox 89"/>
                    <p:cNvSpPr txBox="1"/>
                    <p:nvPr/>
                  </p:nvSpPr>
                  <p:spPr>
                    <a:xfrm flipH="1">
                      <a:off x="3143133" y="2114231"/>
                      <a:ext cx="699627" cy="499583"/>
                    </a:xfrm>
                    <a:prstGeom prst="rect">
                      <a:avLst/>
                    </a:prstGeom>
                    <a:noFill/>
                  </p:spPr>
                  <p:txBody>
                    <a:bodyPr wrap="square" rtlCol="0">
                      <a:spAutoFit/>
                    </a:bodyPr>
                    <a:lstStyle/>
                    <a:p>
                      <a:pPr algn="ctr"/>
                      <a:r>
                        <a:rPr lang="en-US" sz="100" b="1" dirty="0"/>
                        <a:t>Firewall</a:t>
                      </a:r>
                    </a:p>
                  </p:txBody>
                </p:sp>
                <p:sp>
                  <p:nvSpPr>
                    <p:cNvPr id="91" name="TextBox 90"/>
                    <p:cNvSpPr txBox="1"/>
                    <p:nvPr/>
                  </p:nvSpPr>
                  <p:spPr>
                    <a:xfrm flipH="1">
                      <a:off x="3974419" y="2052963"/>
                      <a:ext cx="639103" cy="570952"/>
                    </a:xfrm>
                    <a:prstGeom prst="rect">
                      <a:avLst/>
                    </a:prstGeom>
                    <a:noFill/>
                  </p:spPr>
                  <p:txBody>
                    <a:bodyPr wrap="square" rtlCol="0">
                      <a:spAutoFit/>
                    </a:bodyPr>
                    <a:lstStyle/>
                    <a:p>
                      <a:pPr algn="ctr"/>
                      <a:r>
                        <a:rPr lang="en-US" sz="100" b="1" dirty="0"/>
                        <a:t>App</a:t>
                      </a:r>
                    </a:p>
                    <a:p>
                      <a:pPr algn="ctr"/>
                      <a:r>
                        <a:rPr lang="en-US" sz="100" b="1" dirty="0"/>
                        <a:t>Zone2</a:t>
                      </a:r>
                    </a:p>
                  </p:txBody>
                </p:sp>
                <p:sp>
                  <p:nvSpPr>
                    <p:cNvPr id="92" name="TextBox 91"/>
                    <p:cNvSpPr txBox="1"/>
                    <p:nvPr/>
                  </p:nvSpPr>
                  <p:spPr>
                    <a:xfrm>
                      <a:off x="1272327" y="3242979"/>
                      <a:ext cx="712320" cy="570952"/>
                    </a:xfrm>
                    <a:prstGeom prst="rect">
                      <a:avLst/>
                    </a:prstGeom>
                    <a:noFill/>
                  </p:spPr>
                  <p:txBody>
                    <a:bodyPr wrap="none" rtlCol="0">
                      <a:spAutoFit/>
                    </a:bodyPr>
                    <a:lstStyle/>
                    <a:p>
                      <a:pPr algn="ctr"/>
                      <a:r>
                        <a:rPr lang="en-US" sz="100" dirty="0"/>
                        <a:t>Network</a:t>
                      </a:r>
                    </a:p>
                    <a:p>
                      <a:pPr algn="ctr"/>
                      <a:r>
                        <a:rPr lang="en-US" sz="100" dirty="0"/>
                        <a:t>Segment A</a:t>
                      </a:r>
                    </a:p>
                  </p:txBody>
                </p:sp>
                <p:sp>
                  <p:nvSpPr>
                    <p:cNvPr id="93" name="TextBox 92"/>
                    <p:cNvSpPr txBox="1"/>
                    <p:nvPr/>
                  </p:nvSpPr>
                  <p:spPr>
                    <a:xfrm>
                      <a:off x="2541544" y="3245385"/>
                      <a:ext cx="716406" cy="570953"/>
                    </a:xfrm>
                    <a:prstGeom prst="rect">
                      <a:avLst/>
                    </a:prstGeom>
                    <a:noFill/>
                  </p:spPr>
                  <p:txBody>
                    <a:bodyPr wrap="none" rtlCol="0">
                      <a:spAutoFit/>
                    </a:bodyPr>
                    <a:lstStyle/>
                    <a:p>
                      <a:pPr algn="ctr"/>
                      <a:r>
                        <a:rPr lang="en-US" sz="100" dirty="0"/>
                        <a:t>Network</a:t>
                      </a:r>
                    </a:p>
                    <a:p>
                      <a:pPr algn="ctr"/>
                      <a:r>
                        <a:rPr lang="en-US" sz="100" dirty="0"/>
                        <a:t>Segment B</a:t>
                      </a:r>
                    </a:p>
                  </p:txBody>
                </p:sp>
                <p:sp>
                  <p:nvSpPr>
                    <p:cNvPr id="94" name="TextBox 93"/>
                    <p:cNvSpPr txBox="1"/>
                    <p:nvPr/>
                  </p:nvSpPr>
                  <p:spPr>
                    <a:xfrm>
                      <a:off x="4498673" y="3236712"/>
                      <a:ext cx="718447" cy="570953"/>
                    </a:xfrm>
                    <a:prstGeom prst="rect">
                      <a:avLst/>
                    </a:prstGeom>
                    <a:noFill/>
                  </p:spPr>
                  <p:txBody>
                    <a:bodyPr wrap="none" rtlCol="0">
                      <a:spAutoFit/>
                    </a:bodyPr>
                    <a:lstStyle/>
                    <a:p>
                      <a:pPr algn="ctr"/>
                      <a:r>
                        <a:rPr lang="en-US" sz="100" dirty="0"/>
                        <a:t>Network</a:t>
                      </a:r>
                    </a:p>
                    <a:p>
                      <a:pPr algn="ctr"/>
                      <a:r>
                        <a:rPr lang="en-US" sz="100" dirty="0"/>
                        <a:t>Segment C</a:t>
                      </a:r>
                    </a:p>
                  </p:txBody>
                </p:sp>
              </p:grpSp>
              <p:sp>
                <p:nvSpPr>
                  <p:cNvPr id="70" name="Rectangle 69"/>
                  <p:cNvSpPr/>
                  <p:nvPr/>
                </p:nvSpPr>
                <p:spPr>
                  <a:xfrm>
                    <a:off x="216909" y="950399"/>
                    <a:ext cx="3716794" cy="1847645"/>
                  </a:xfrm>
                  <a:prstGeom prst="rect">
                    <a:avLst/>
                  </a:prstGeom>
                  <a:noFill/>
                  <a:ln w="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grpSp>
          </p:grpSp>
        </p:grpSp>
        <p:sp>
          <p:nvSpPr>
            <p:cNvPr id="54" name="TextBox 53"/>
            <p:cNvSpPr txBox="1"/>
            <p:nvPr/>
          </p:nvSpPr>
          <p:spPr>
            <a:xfrm>
              <a:off x="3299385" y="2604918"/>
              <a:ext cx="1478331" cy="175433"/>
            </a:xfrm>
            <a:prstGeom prst="rect">
              <a:avLst/>
            </a:prstGeom>
            <a:noFill/>
          </p:spPr>
          <p:txBody>
            <a:bodyPr wrap="none" rtlCol="0">
              <a:spAutoFit/>
            </a:bodyPr>
            <a:lstStyle/>
            <a:p>
              <a:pPr>
                <a:lnSpc>
                  <a:spcPct val="90000"/>
                </a:lnSpc>
                <a:spcBef>
                  <a:spcPts val="600"/>
                </a:spcBef>
              </a:pPr>
              <a:r>
                <a:rPr lang="en-US" sz="600" dirty="0"/>
                <a:t>Tenant A </a:t>
              </a:r>
              <a:r>
                <a:rPr lang="mr-IN" sz="600" dirty="0" smtClean="0"/>
                <a:t>–</a:t>
              </a:r>
              <a:r>
                <a:rPr lang="en-US" sz="600" dirty="0" smtClean="0"/>
                <a:t> Topology1</a:t>
              </a:r>
              <a:endParaRPr lang="en-US" sz="600" dirty="0"/>
            </a:p>
          </p:txBody>
        </p:sp>
        <p:sp>
          <p:nvSpPr>
            <p:cNvPr id="55" name="TextBox 54"/>
            <p:cNvSpPr txBox="1"/>
            <p:nvPr/>
          </p:nvSpPr>
          <p:spPr>
            <a:xfrm>
              <a:off x="5216244" y="2602939"/>
              <a:ext cx="1483349" cy="175433"/>
            </a:xfrm>
            <a:prstGeom prst="rect">
              <a:avLst/>
            </a:prstGeom>
            <a:noFill/>
          </p:spPr>
          <p:txBody>
            <a:bodyPr wrap="none" rtlCol="0">
              <a:spAutoFit/>
            </a:bodyPr>
            <a:lstStyle/>
            <a:p>
              <a:pPr>
                <a:lnSpc>
                  <a:spcPct val="90000"/>
                </a:lnSpc>
                <a:spcBef>
                  <a:spcPts val="600"/>
                </a:spcBef>
              </a:pPr>
              <a:r>
                <a:rPr lang="en-US" sz="600" dirty="0"/>
                <a:t>Tenant B - Topology </a:t>
              </a:r>
              <a:r>
                <a:rPr lang="en-US" sz="600" dirty="0" smtClean="0"/>
                <a:t>2</a:t>
              </a:r>
              <a:endParaRPr lang="en-US" sz="600" dirty="0"/>
            </a:p>
          </p:txBody>
        </p:sp>
      </p:grpSp>
      <p:pic>
        <p:nvPicPr>
          <p:cNvPr id="121" name="Picture 1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1351" y="3313909"/>
            <a:ext cx="658452" cy="61762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pic>
      <p:pic>
        <p:nvPicPr>
          <p:cNvPr id="3" name="Picture 2"/>
          <p:cNvPicPr>
            <a:picLocks noChangeAspect="1"/>
          </p:cNvPicPr>
          <p:nvPr/>
        </p:nvPicPr>
        <p:blipFill>
          <a:blip r:embed="rId16"/>
          <a:stretch>
            <a:fillRect/>
          </a:stretch>
        </p:blipFill>
        <p:spPr>
          <a:xfrm>
            <a:off x="4746022" y="2365622"/>
            <a:ext cx="3157965" cy="2819400"/>
          </a:xfrm>
          <a:prstGeom prst="rect">
            <a:avLst/>
          </a:prstGeom>
          <a:scene3d>
            <a:camera prst="isometricOffAxis2Top">
              <a:rot lat="17510329" lon="1537114" rev="20020781"/>
            </a:camera>
            <a:lightRig rig="threePt" dir="t"/>
          </a:scene3d>
        </p:spPr>
      </p:pic>
      <p:pic>
        <p:nvPicPr>
          <p:cNvPr id="5" name="Picture 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536516" y="2461606"/>
            <a:ext cx="443298" cy="461433"/>
          </a:xfrm>
          <a:prstGeom prst="rect">
            <a:avLst/>
          </a:prstGeom>
          <a:solidFill>
            <a:srgbClr val="00B0F0"/>
          </a:solidFill>
        </p:spPr>
      </p:pic>
      <p:sp>
        <p:nvSpPr>
          <p:cNvPr id="122" name="Left Brace 121"/>
          <p:cNvSpPr/>
          <p:nvPr/>
        </p:nvSpPr>
        <p:spPr>
          <a:xfrm>
            <a:off x="4335760" y="2438656"/>
            <a:ext cx="85512" cy="14782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TextBox 122"/>
          <p:cNvSpPr txBox="1"/>
          <p:nvPr/>
        </p:nvSpPr>
        <p:spPr>
          <a:xfrm>
            <a:off x="3990767" y="2849471"/>
            <a:ext cx="455700" cy="323165"/>
          </a:xfrm>
          <a:prstGeom prst="rect">
            <a:avLst/>
          </a:prstGeom>
          <a:noFill/>
        </p:spPr>
        <p:txBody>
          <a:bodyPr wrap="square" rtlCol="0">
            <a:spAutoFit/>
          </a:bodyPr>
          <a:lstStyle/>
          <a:p>
            <a:pPr algn="ctr"/>
            <a:r>
              <a:rPr lang="en-US" sz="500" dirty="0">
                <a:solidFill>
                  <a:srgbClr val="000000"/>
                </a:solidFill>
              </a:rPr>
              <a:t>NX-API, CLI, YANG</a:t>
            </a:r>
          </a:p>
        </p:txBody>
      </p:sp>
      <p:sp>
        <p:nvSpPr>
          <p:cNvPr id="124" name="Trapezoid 123"/>
          <p:cNvSpPr/>
          <p:nvPr/>
        </p:nvSpPr>
        <p:spPr>
          <a:xfrm rot="5400000">
            <a:off x="3722633" y="3095621"/>
            <a:ext cx="1558317" cy="148271"/>
          </a:xfrm>
          <a:prstGeom prst="trapezoid">
            <a:avLst>
              <a:gd name="adj" fmla="val 139327"/>
            </a:avLst>
          </a:prstGeom>
          <a:gradFill>
            <a:gsLst>
              <a:gs pos="0">
                <a:srgbClr val="EBEBF5"/>
              </a:gs>
              <a:gs pos="100000">
                <a:schemeClr val="accent1">
                  <a:alpha val="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457086" fontAlgn="auto">
              <a:spcBef>
                <a:spcPts val="0"/>
              </a:spcBef>
              <a:spcAft>
                <a:spcPts val="0"/>
              </a:spcAft>
            </a:pPr>
            <a:endParaRPr lang="en-US" dirty="0">
              <a:solidFill>
                <a:srgbClr val="FFFFFF"/>
              </a:solidFill>
            </a:endParaRPr>
          </a:p>
        </p:txBody>
      </p:sp>
      <p:pic>
        <p:nvPicPr>
          <p:cNvPr id="83" name="Picture 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415551" y="2915850"/>
            <a:ext cx="489322" cy="45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ular Callout 11"/>
          <p:cNvSpPr/>
          <p:nvPr/>
        </p:nvSpPr>
        <p:spPr>
          <a:xfrm>
            <a:off x="7952477" y="1464828"/>
            <a:ext cx="1089637" cy="869316"/>
          </a:xfrm>
          <a:prstGeom prst="wedgeRoundRectCallout">
            <a:avLst>
              <a:gd name="adj1" fmla="val -113200"/>
              <a:gd name="adj2" fmla="val 108477"/>
              <a:gd name="adj3" fmla="val 16667"/>
            </a:avLst>
          </a:prstGeom>
          <a:solidFill>
            <a:srgbClr val="9966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Network Overlays based Network Virtualization provides flexibility, tenant isolation and allows  for resources to be dynamically provisioned</a:t>
            </a:r>
          </a:p>
        </p:txBody>
      </p:sp>
      <p:sp>
        <p:nvSpPr>
          <p:cNvPr id="13" name="Rounded Rectangular Callout 12"/>
          <p:cNvSpPr/>
          <p:nvPr/>
        </p:nvSpPr>
        <p:spPr>
          <a:xfrm>
            <a:off x="3325920" y="1137207"/>
            <a:ext cx="992272" cy="792300"/>
          </a:xfrm>
          <a:prstGeom prst="wedgeRoundRectCallout">
            <a:avLst>
              <a:gd name="adj1" fmla="val -12176"/>
              <a:gd name="adj2" fmla="val 181121"/>
              <a:gd name="adj3" fmla="val 1666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SDN </a:t>
            </a:r>
            <a:r>
              <a:rPr lang="en-US" sz="700" dirty="0" smtClean="0"/>
              <a:t>Controller for automation, programmability and NVE management </a:t>
            </a:r>
          </a:p>
        </p:txBody>
      </p:sp>
      <p:sp>
        <p:nvSpPr>
          <p:cNvPr id="85" name="TextBox 84"/>
          <p:cNvSpPr txBox="1"/>
          <p:nvPr/>
        </p:nvSpPr>
        <p:spPr>
          <a:xfrm>
            <a:off x="598398" y="2410743"/>
            <a:ext cx="838935" cy="846386"/>
          </a:xfrm>
          <a:prstGeom prst="rect">
            <a:avLst/>
          </a:prstGeom>
          <a:noFill/>
        </p:spPr>
        <p:txBody>
          <a:bodyPr wrap="square" rtlCol="0">
            <a:spAutoFit/>
          </a:bodyPr>
          <a:lstStyle/>
          <a:p>
            <a:pPr algn="ctr"/>
            <a:r>
              <a:rPr lang="en-US" sz="700" dirty="0">
                <a:solidFill>
                  <a:srgbClr val="000000"/>
                </a:solidFill>
              </a:rPr>
              <a:t>Compute is completely Virtualized</a:t>
            </a:r>
          </a:p>
          <a:p>
            <a:pPr algn="ctr"/>
            <a:r>
              <a:rPr lang="en-US" sz="700" dirty="0">
                <a:solidFill>
                  <a:srgbClr val="000000"/>
                </a:solidFill>
              </a:rPr>
              <a:t>Compute Request completed in Seconds</a:t>
            </a:r>
          </a:p>
        </p:txBody>
      </p:sp>
      <p:sp>
        <p:nvSpPr>
          <p:cNvPr id="125" name="Rounded Rectangle 124"/>
          <p:cNvSpPr/>
          <p:nvPr/>
        </p:nvSpPr>
        <p:spPr>
          <a:xfrm>
            <a:off x="633968" y="2371307"/>
            <a:ext cx="743801" cy="831105"/>
          </a:xfrm>
          <a:prstGeom prst="roundRect">
            <a:avLst>
              <a:gd name="adj" fmla="val 0"/>
            </a:avLst>
          </a:prstGeom>
          <a:noFill/>
          <a:ln>
            <a:solidFill>
              <a:schemeClr val="accent4">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endParaRPr>
          </a:p>
        </p:txBody>
      </p:sp>
      <p:sp>
        <p:nvSpPr>
          <p:cNvPr id="126" name="TextBox 125"/>
          <p:cNvSpPr txBox="1"/>
          <p:nvPr/>
        </p:nvSpPr>
        <p:spPr>
          <a:xfrm>
            <a:off x="2240147" y="2381800"/>
            <a:ext cx="871407" cy="846386"/>
          </a:xfrm>
          <a:prstGeom prst="rect">
            <a:avLst/>
          </a:prstGeom>
          <a:noFill/>
        </p:spPr>
        <p:txBody>
          <a:bodyPr wrap="square" rtlCol="0">
            <a:spAutoFit/>
          </a:bodyPr>
          <a:lstStyle/>
          <a:p>
            <a:pPr algn="ctr"/>
            <a:r>
              <a:rPr lang="en-US" sz="700" dirty="0" smtClean="0">
                <a:solidFill>
                  <a:srgbClr val="000000"/>
                </a:solidFill>
              </a:rPr>
              <a:t>Network </a:t>
            </a:r>
            <a:r>
              <a:rPr lang="en-US" sz="700" dirty="0">
                <a:solidFill>
                  <a:srgbClr val="000000"/>
                </a:solidFill>
              </a:rPr>
              <a:t>is </a:t>
            </a:r>
            <a:r>
              <a:rPr lang="en-US" sz="700" dirty="0" smtClean="0">
                <a:solidFill>
                  <a:srgbClr val="000000"/>
                </a:solidFill>
              </a:rPr>
              <a:t>completely Virtualized</a:t>
            </a:r>
            <a:endParaRPr lang="en-US" sz="700" dirty="0">
              <a:solidFill>
                <a:srgbClr val="000000"/>
              </a:solidFill>
            </a:endParaRPr>
          </a:p>
          <a:p>
            <a:pPr algn="ctr"/>
            <a:r>
              <a:rPr lang="en-US" sz="700" dirty="0" smtClean="0">
                <a:solidFill>
                  <a:srgbClr val="000000"/>
                </a:solidFill>
              </a:rPr>
              <a:t>Network Change Request </a:t>
            </a:r>
            <a:r>
              <a:rPr lang="en-US" sz="700" dirty="0">
                <a:solidFill>
                  <a:srgbClr val="000000"/>
                </a:solidFill>
              </a:rPr>
              <a:t>completed in </a:t>
            </a:r>
            <a:r>
              <a:rPr lang="en-US" sz="700" dirty="0" smtClean="0">
                <a:solidFill>
                  <a:srgbClr val="000000"/>
                </a:solidFill>
              </a:rPr>
              <a:t>seconds</a:t>
            </a:r>
            <a:endParaRPr lang="en-US" sz="700" dirty="0">
              <a:solidFill>
                <a:srgbClr val="000000"/>
              </a:solidFill>
            </a:endParaRPr>
          </a:p>
        </p:txBody>
      </p:sp>
      <p:sp>
        <p:nvSpPr>
          <p:cNvPr id="127" name="Rounded Rectangle 126"/>
          <p:cNvSpPr/>
          <p:nvPr/>
        </p:nvSpPr>
        <p:spPr>
          <a:xfrm>
            <a:off x="2287715" y="2363495"/>
            <a:ext cx="743801" cy="831105"/>
          </a:xfrm>
          <a:prstGeom prst="roundRect">
            <a:avLst>
              <a:gd name="adj" fmla="val 0"/>
            </a:avLst>
          </a:prstGeom>
          <a:noFill/>
          <a:ln>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endParaRPr>
          </a:p>
        </p:txBody>
      </p:sp>
      <p:sp>
        <p:nvSpPr>
          <p:cNvPr id="2" name="TextBox 1"/>
          <p:cNvSpPr txBox="1"/>
          <p:nvPr/>
        </p:nvSpPr>
        <p:spPr>
          <a:xfrm>
            <a:off x="1448000" y="3313908"/>
            <a:ext cx="645154" cy="617623"/>
          </a:xfrm>
          <a:prstGeom prst="rect">
            <a:avLst/>
          </a:prstGeom>
          <a:solidFill>
            <a:schemeClr val="accent2">
              <a:alpha val="49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dirty="0"/>
          </a:p>
        </p:txBody>
      </p:sp>
      <p:sp>
        <p:nvSpPr>
          <p:cNvPr id="130" name="TextBox 129"/>
          <p:cNvSpPr txBox="1"/>
          <p:nvPr/>
        </p:nvSpPr>
        <p:spPr>
          <a:xfrm>
            <a:off x="1435420" y="4024260"/>
            <a:ext cx="645154" cy="617623"/>
          </a:xfrm>
          <a:prstGeom prst="rect">
            <a:avLst/>
          </a:prstGeom>
          <a:solidFill>
            <a:schemeClr val="accent2">
              <a:alpha val="49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dirty="0"/>
          </a:p>
        </p:txBody>
      </p:sp>
      <p:sp>
        <p:nvSpPr>
          <p:cNvPr id="131" name="TextBox 130"/>
          <p:cNvSpPr txBox="1"/>
          <p:nvPr/>
        </p:nvSpPr>
        <p:spPr>
          <a:xfrm>
            <a:off x="-827" y="4669628"/>
            <a:ext cx="9144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200" b="1" dirty="0" smtClean="0"/>
              <a:t>SDN/Network </a:t>
            </a:r>
            <a:r>
              <a:rPr lang="en-US" sz="1200" b="1" dirty="0"/>
              <a:t>Overlays </a:t>
            </a:r>
            <a:r>
              <a:rPr lang="en-US" sz="1200" b="1" dirty="0" smtClean="0"/>
              <a:t>provides </a:t>
            </a:r>
            <a:r>
              <a:rPr lang="en-US" sz="1200" b="1" dirty="0" smtClean="0">
                <a:ea typeface="DengXian" charset="-122"/>
                <a:cs typeface="Arial" charset="0"/>
              </a:rPr>
              <a:t>end </a:t>
            </a:r>
            <a:r>
              <a:rPr lang="en-US" sz="1200" b="1" dirty="0">
                <a:ea typeface="DengXian" charset="-122"/>
                <a:cs typeface="Arial" charset="0"/>
              </a:rPr>
              <a:t>to end data center overlay automation orchestrating instant connectivity as applications are turned up or down</a:t>
            </a:r>
            <a:r>
              <a:rPr lang="en-US" sz="1200" b="1" dirty="0"/>
              <a:t> </a:t>
            </a:r>
          </a:p>
        </p:txBody>
      </p:sp>
      <p:sp>
        <p:nvSpPr>
          <p:cNvPr id="128" name="Rectangle 127"/>
          <p:cNvSpPr/>
          <p:nvPr/>
        </p:nvSpPr>
        <p:spPr>
          <a:xfrm>
            <a:off x="0" y="4865858"/>
            <a:ext cx="9144000" cy="276999"/>
          </a:xfrm>
          <a:prstGeom prst="rect">
            <a:avLst/>
          </a:prstGeom>
        </p:spPr>
        <p:txBody>
          <a:bodyPr wrap="square">
            <a:spAutoFit/>
          </a:bodyPr>
          <a:lstStyle/>
          <a:p>
            <a:r>
              <a:rPr lang="en-US" sz="1200" b="1" smtClean="0">
                <a:latin typeface="Calibri" charset="0"/>
                <a:ea typeface="DengXian" charset="-122"/>
                <a:cs typeface="Arial" charset="0"/>
              </a:rPr>
              <a:t>VTS</a:t>
            </a:r>
            <a:endParaRPr lang="en-US" sz="1200" dirty="0"/>
          </a:p>
        </p:txBody>
      </p:sp>
    </p:spTree>
    <p:extLst>
      <p:ext uri="{BB962C8B-B14F-4D97-AF65-F5344CB8AC3E}">
        <p14:creationId xmlns:p14="http://schemas.microsoft.com/office/powerpoint/2010/main" val="94823269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500"/>
                                        <p:tgtEl>
                                          <p:spTgt spid="8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circle(in)">
                                      <p:cBhvr>
                                        <p:cTn id="17" dur="2000"/>
                                        <p:tgtEl>
                                          <p:spTgt spid="123"/>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26"/>
                                        </p:tgtEl>
                                        <p:attrNameLst>
                                          <p:attrName>style.visibility</p:attrName>
                                        </p:attrNameLst>
                                      </p:cBhvr>
                                      <p:to>
                                        <p:strVal val="visible"/>
                                      </p:to>
                                    </p:set>
                                    <p:anim calcmode="lin" valueType="num">
                                      <p:cBhvr>
                                        <p:cTn id="24" dur="1000" fill="hold"/>
                                        <p:tgtEl>
                                          <p:spTgt spid="126"/>
                                        </p:tgtEl>
                                        <p:attrNameLst>
                                          <p:attrName>ppt_w</p:attrName>
                                        </p:attrNameLst>
                                      </p:cBhvr>
                                      <p:tavLst>
                                        <p:tav tm="0">
                                          <p:val>
                                            <p:strVal val="#ppt_w*0.70"/>
                                          </p:val>
                                        </p:tav>
                                        <p:tav tm="100000">
                                          <p:val>
                                            <p:strVal val="#ppt_w"/>
                                          </p:val>
                                        </p:tav>
                                      </p:tavLst>
                                    </p:anim>
                                    <p:anim calcmode="lin" valueType="num">
                                      <p:cBhvr>
                                        <p:cTn id="25" dur="1000" fill="hold"/>
                                        <p:tgtEl>
                                          <p:spTgt spid="126"/>
                                        </p:tgtEl>
                                        <p:attrNameLst>
                                          <p:attrName>ppt_h</p:attrName>
                                        </p:attrNameLst>
                                      </p:cBhvr>
                                      <p:tavLst>
                                        <p:tav tm="0">
                                          <p:val>
                                            <p:strVal val="#ppt_h"/>
                                          </p:val>
                                        </p:tav>
                                        <p:tav tm="100000">
                                          <p:val>
                                            <p:strVal val="#ppt_h"/>
                                          </p:val>
                                        </p:tav>
                                      </p:tavLst>
                                    </p:anim>
                                    <p:animEffect transition="in" filter="fade">
                                      <p:cBhvr>
                                        <p:cTn id="26" dur="1000"/>
                                        <p:tgtEl>
                                          <p:spTgt spid="12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anim calcmode="lin" valueType="num">
                                      <p:cBhvr>
                                        <p:cTn id="29" dur="1000" fill="hold"/>
                                        <p:tgtEl>
                                          <p:spTgt spid="149"/>
                                        </p:tgtEl>
                                        <p:attrNameLst>
                                          <p:attrName>ppt_w</p:attrName>
                                        </p:attrNameLst>
                                      </p:cBhvr>
                                      <p:tavLst>
                                        <p:tav tm="0">
                                          <p:val>
                                            <p:strVal val="#ppt_w*0.70"/>
                                          </p:val>
                                        </p:tav>
                                        <p:tav tm="100000">
                                          <p:val>
                                            <p:strVal val="#ppt_w"/>
                                          </p:val>
                                        </p:tav>
                                      </p:tavLst>
                                    </p:anim>
                                    <p:anim calcmode="lin" valueType="num">
                                      <p:cBhvr>
                                        <p:cTn id="30" dur="1000" fill="hold"/>
                                        <p:tgtEl>
                                          <p:spTgt spid="149"/>
                                        </p:tgtEl>
                                        <p:attrNameLst>
                                          <p:attrName>ppt_h</p:attrName>
                                        </p:attrNameLst>
                                      </p:cBhvr>
                                      <p:tavLst>
                                        <p:tav tm="0">
                                          <p:val>
                                            <p:strVal val="#ppt_h"/>
                                          </p:val>
                                        </p:tav>
                                        <p:tav tm="100000">
                                          <p:val>
                                            <p:strVal val="#ppt_h"/>
                                          </p:val>
                                        </p:tav>
                                      </p:tavLst>
                                    </p:anim>
                                    <p:animEffect transition="in" filter="fade">
                                      <p:cBhvr>
                                        <p:cTn id="31" dur="1000"/>
                                        <p:tgtEl>
                                          <p:spTgt spid="149"/>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27"/>
                                        </p:tgtEl>
                                        <p:attrNameLst>
                                          <p:attrName>style.visibility</p:attrName>
                                        </p:attrNameLst>
                                      </p:cBhvr>
                                      <p:to>
                                        <p:strVal val="visible"/>
                                      </p:to>
                                    </p:set>
                                    <p:anim calcmode="lin" valueType="num">
                                      <p:cBhvr>
                                        <p:cTn id="34" dur="1000" fill="hold"/>
                                        <p:tgtEl>
                                          <p:spTgt spid="127"/>
                                        </p:tgtEl>
                                        <p:attrNameLst>
                                          <p:attrName>ppt_w</p:attrName>
                                        </p:attrNameLst>
                                      </p:cBhvr>
                                      <p:tavLst>
                                        <p:tav tm="0">
                                          <p:val>
                                            <p:strVal val="#ppt_w*0.70"/>
                                          </p:val>
                                        </p:tav>
                                        <p:tav tm="100000">
                                          <p:val>
                                            <p:strVal val="#ppt_w"/>
                                          </p:val>
                                        </p:tav>
                                      </p:tavLst>
                                    </p:anim>
                                    <p:anim calcmode="lin" valueType="num">
                                      <p:cBhvr>
                                        <p:cTn id="35" dur="1000" fill="hold"/>
                                        <p:tgtEl>
                                          <p:spTgt spid="127"/>
                                        </p:tgtEl>
                                        <p:attrNameLst>
                                          <p:attrName>ppt_h</p:attrName>
                                        </p:attrNameLst>
                                      </p:cBhvr>
                                      <p:tavLst>
                                        <p:tav tm="0">
                                          <p:val>
                                            <p:strVal val="#ppt_h"/>
                                          </p:val>
                                        </p:tav>
                                        <p:tav tm="100000">
                                          <p:val>
                                            <p:strVal val="#ppt_h"/>
                                          </p:val>
                                        </p:tav>
                                      </p:tavLst>
                                    </p:anim>
                                    <p:animEffect transition="in" filter="fade">
                                      <p:cBhvr>
                                        <p:cTn id="36" dur="1000"/>
                                        <p:tgtEl>
                                          <p:spTgt spid="127"/>
                                        </p:tgtEl>
                                      </p:cBhvr>
                                    </p:animEffect>
                                  </p:childTnLst>
                                </p:cTn>
                              </p:par>
                              <p:par>
                                <p:cTn id="37" presetID="55"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p:cTn id="44" dur="1000" fill="hold"/>
                                        <p:tgtEl>
                                          <p:spTgt spid="121"/>
                                        </p:tgtEl>
                                        <p:attrNameLst>
                                          <p:attrName>ppt_w</p:attrName>
                                        </p:attrNameLst>
                                      </p:cBhvr>
                                      <p:tavLst>
                                        <p:tav tm="0">
                                          <p:val>
                                            <p:strVal val="#ppt_w*0.70"/>
                                          </p:val>
                                        </p:tav>
                                        <p:tav tm="100000">
                                          <p:val>
                                            <p:strVal val="#ppt_w"/>
                                          </p:val>
                                        </p:tav>
                                      </p:tavLst>
                                    </p:anim>
                                    <p:anim calcmode="lin" valueType="num">
                                      <p:cBhvr>
                                        <p:cTn id="45" dur="1000" fill="hold"/>
                                        <p:tgtEl>
                                          <p:spTgt spid="121"/>
                                        </p:tgtEl>
                                        <p:attrNameLst>
                                          <p:attrName>ppt_h</p:attrName>
                                        </p:attrNameLst>
                                      </p:cBhvr>
                                      <p:tavLst>
                                        <p:tav tm="0">
                                          <p:val>
                                            <p:strVal val="#ppt_h"/>
                                          </p:val>
                                        </p:tav>
                                        <p:tav tm="100000">
                                          <p:val>
                                            <p:strVal val="#ppt_h"/>
                                          </p:val>
                                        </p:tav>
                                      </p:tavLst>
                                    </p:anim>
                                    <p:animEffect transition="in" filter="fade">
                                      <p:cBhvr>
                                        <p:cTn id="46" dur="1000"/>
                                        <p:tgtEl>
                                          <p:spTgt spid="1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9" grpId="0">
        <p:bldAsOne/>
      </p:bldGraphic>
      <p:bldP spid="123" grpId="0"/>
      <p:bldP spid="12" grpId="0" animBg="1"/>
      <p:bldP spid="13" grpId="0" animBg="1"/>
      <p:bldP spid="126" grpId="0"/>
      <p:bldP spid="12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Flexible overlay with VTS</a:t>
            </a:r>
            <a:endParaRPr lang="en-US" dirty="0"/>
          </a:p>
        </p:txBody>
      </p:sp>
    </p:spTree>
    <p:extLst>
      <p:ext uri="{BB962C8B-B14F-4D97-AF65-F5344CB8AC3E}">
        <p14:creationId xmlns:p14="http://schemas.microsoft.com/office/powerpoint/2010/main" val="28065899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8baecf5e8b9d3afe5e87a19d22cfd42c6ffc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ue theme 2014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theme 2014 16x9</Template>
  <TotalTime>55930</TotalTime>
  <Words>3529</Words>
  <Application>Microsoft Macintosh PowerPoint</Application>
  <PresentationFormat>On-screen Show (16:9)</PresentationFormat>
  <Paragraphs>752</Paragraphs>
  <Slides>38</Slides>
  <Notes>17</Notes>
  <HiddenSlides>10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Blue theme 2014 16x9</vt:lpstr>
      <vt:lpstr>think-cell Slide</vt:lpstr>
      <vt:lpstr>Cisco Virtual Topology System</vt:lpstr>
      <vt:lpstr>Agenda</vt:lpstr>
      <vt:lpstr>   Service Orchestration velocity hindered by manual network process  </vt:lpstr>
      <vt:lpstr>Network Virtualization &amp; Overlays</vt:lpstr>
      <vt:lpstr>MPBGP-EVPN &amp;VXLAN based Overlays </vt:lpstr>
      <vt:lpstr>The Realities of Data Center Operations</vt:lpstr>
      <vt:lpstr>Benefits of Network Automation.</vt:lpstr>
      <vt:lpstr> Service Orchestration &amp; Network Overlays/SDN in the data center </vt:lpstr>
      <vt:lpstr>Flexible overlay with VTS</vt:lpstr>
      <vt:lpstr>VTS : Realizing the Cloud Enabled Data Center</vt:lpstr>
      <vt:lpstr>Cisco Virtual Topology System (VTS) </vt:lpstr>
      <vt:lpstr>VTS Architecture – Hardware VTEP</vt:lpstr>
      <vt:lpstr>VTS Architecture – Software VTEP</vt:lpstr>
      <vt:lpstr>VTS Architecture</vt:lpstr>
      <vt:lpstr>PowerPoint Presentation</vt:lpstr>
      <vt:lpstr>VTS Customer Use Cases</vt:lpstr>
      <vt:lpstr>VTS Key Features</vt:lpstr>
      <vt:lpstr>VTF</vt:lpstr>
      <vt:lpstr>IPv6 Support </vt:lpstr>
      <vt:lpstr>Service Extension</vt:lpstr>
      <vt:lpstr>PowerPoint Presentation</vt:lpstr>
      <vt:lpstr>PowerPoint Presentation</vt:lpstr>
      <vt:lpstr>VTS – Integrate VXLAN with WAN </vt:lpstr>
      <vt:lpstr>Cisco VTS Operational models </vt:lpstr>
      <vt:lpstr>Multi VMM –Merge L2  </vt:lpstr>
      <vt:lpstr>Multi VMM - Merge L3 </vt:lpstr>
      <vt:lpstr>Multi VMM  - Publish  </vt:lpstr>
      <vt:lpstr>Multi VMM</vt:lpstr>
      <vt:lpstr>VTS Customer Use Cases</vt:lpstr>
      <vt:lpstr> Customer Proof Points</vt:lpstr>
      <vt:lpstr>Customer Proof Points</vt:lpstr>
      <vt:lpstr>Customer Proof Point</vt:lpstr>
      <vt:lpstr>VTS Demo</vt:lpstr>
      <vt:lpstr>PowerPoint Presentation</vt:lpstr>
      <vt:lpstr>Cisco VTS : Flexible Overlays with Optimized Routing</vt:lpstr>
      <vt:lpstr>www.cisco.com/go/vts</vt:lpstr>
      <vt:lpstr>PowerPoint Presentation</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and greatest</dc:title>
  <dc:creator>Ravikumar Dilli</dc:creator>
  <cp:lastModifiedBy>Anant Shah</cp:lastModifiedBy>
  <cp:revision>4307</cp:revision>
  <cp:lastPrinted>2017-02-27T05:30:55Z</cp:lastPrinted>
  <dcterms:created xsi:type="dcterms:W3CDTF">2014-11-19T00:28:01Z</dcterms:created>
  <dcterms:modified xsi:type="dcterms:W3CDTF">2017-05-02T04:40:34Z</dcterms:modified>
</cp:coreProperties>
</file>