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6" r:id="rId3"/>
    <p:sldId id="335" r:id="rId4"/>
    <p:sldId id="281" r:id="rId5"/>
    <p:sldId id="294" r:id="rId6"/>
    <p:sldId id="276" r:id="rId7"/>
    <p:sldId id="298" r:id="rId8"/>
    <p:sldId id="283" r:id="rId9"/>
    <p:sldId id="301" r:id="rId10"/>
    <p:sldId id="302" r:id="rId11"/>
    <p:sldId id="303" r:id="rId12"/>
    <p:sldId id="339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1" r:id="rId30"/>
    <p:sldId id="320" r:id="rId31"/>
    <p:sldId id="338" r:id="rId32"/>
    <p:sldId id="322" r:id="rId33"/>
    <p:sldId id="323" r:id="rId34"/>
    <p:sldId id="324" r:id="rId35"/>
    <p:sldId id="325" r:id="rId36"/>
    <p:sldId id="337" r:id="rId37"/>
    <p:sldId id="327" r:id="rId38"/>
    <p:sldId id="328" r:id="rId39"/>
    <p:sldId id="326" r:id="rId40"/>
    <p:sldId id="329" r:id="rId41"/>
    <p:sldId id="334" r:id="rId42"/>
    <p:sldId id="330" r:id="rId43"/>
    <p:sldId id="331" r:id="rId44"/>
    <p:sldId id="332" r:id="rId45"/>
    <p:sldId id="333" r:id="rId46"/>
    <p:sldId id="299" r:id="rId4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04BAF"/>
    <a:srgbClr val="049FD9"/>
    <a:srgbClr val="58585B"/>
    <a:srgbClr val="E8EBF1"/>
    <a:srgbClr val="4D4D4D"/>
    <a:srgbClr val="AB0810"/>
    <a:srgbClr val="FDBE24"/>
    <a:srgbClr val="FA661C"/>
    <a:srgbClr val="90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47" autoAdjust="0"/>
    <p:restoredTop sz="78625" autoAdjust="0"/>
  </p:normalViewPr>
  <p:slideViewPr>
    <p:cSldViewPr snapToGrid="0" snapToObjects="1">
      <p:cViewPr varScale="1">
        <p:scale>
          <a:sx n="143" d="100"/>
          <a:sy n="143" d="100"/>
        </p:scale>
        <p:origin x="200" y="63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cisco.jiveon.com/docs/DOC-660269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</a:rPr>
              <a:t>PBB encapsulation == 18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5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35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82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700" dirty="0">
                <a:solidFill>
                  <a:srgbClr val="C00000"/>
                </a:solidFill>
              </a:rPr>
              <a:t>What is the value of combining PBB and EVPN functions?</a:t>
            </a:r>
          </a:p>
          <a:p>
            <a:r>
              <a:rPr lang="en-US" sz="2700" dirty="0">
                <a:solidFill>
                  <a:srgbClr val="C00000"/>
                </a:solidFill>
              </a:rPr>
              <a:t>Lower control-plane overhead </a:t>
            </a:r>
            <a:r>
              <a:rPr lang="en-US" sz="2700" dirty="0"/>
              <a:t>than EVPN alone</a:t>
            </a:r>
          </a:p>
          <a:p>
            <a:pPr lvl="1"/>
            <a:r>
              <a:rPr lang="en-US" sz="2400" dirty="0"/>
              <a:t>PBB-EVPN uses only a sub-set of EVPN routes (i.e. no Ethernet AD BGP route)</a:t>
            </a:r>
          </a:p>
          <a:p>
            <a:pPr lvl="2"/>
            <a:r>
              <a:rPr lang="en-US" sz="2000" dirty="0"/>
              <a:t>EVPN relies on Ethernet AD route for MAC mass withdrawal, aliasing and split-horizon filtering</a:t>
            </a:r>
          </a:p>
          <a:p>
            <a:pPr lvl="1"/>
            <a:r>
              <a:rPr lang="en-US" sz="2400" dirty="0"/>
              <a:t>Simpler and Faster failure convergence for all-active multi-homing scenarios</a:t>
            </a:r>
          </a:p>
          <a:p>
            <a:pPr lvl="1"/>
            <a:r>
              <a:rPr lang="en-US" sz="2400" dirty="0"/>
              <a:t>Faster MAC move convergence handled in data-plane</a:t>
            </a:r>
          </a:p>
          <a:p>
            <a:pPr lvl="2"/>
            <a:r>
              <a:rPr lang="en-US" sz="2000" dirty="0"/>
              <a:t>EVPN relies on MAC Mobility BGP ext. community to signal MAC moves in the control-plane</a:t>
            </a:r>
          </a:p>
          <a:p>
            <a:r>
              <a:rPr lang="en-US" sz="2700" dirty="0">
                <a:solidFill>
                  <a:srgbClr val="C00000"/>
                </a:solidFill>
              </a:rPr>
              <a:t>Lower control-plane scale requirements </a:t>
            </a:r>
            <a:r>
              <a:rPr lang="en-US" sz="2700" dirty="0"/>
              <a:t>than EVPN alone</a:t>
            </a:r>
          </a:p>
          <a:p>
            <a:pPr lvl="1"/>
            <a:r>
              <a:rPr lang="en-US" sz="2400" dirty="0"/>
              <a:t>Keeps BGP MAC advertisements to the smaller Backbone MAC (B-MAC) address space as opposed to Customer MAC (C-MAC) space</a:t>
            </a:r>
          </a:p>
          <a:p>
            <a:pPr lvl="1"/>
            <a:r>
              <a:rPr lang="en-US" sz="2400" dirty="0"/>
              <a:t>Requires less resources (CPU, memory) on deployed infrastructure (PEs and RRs)</a:t>
            </a:r>
          </a:p>
          <a:p>
            <a:pPr lvl="1"/>
            <a:r>
              <a:rPr lang="en-US" sz="2400" dirty="0"/>
              <a:t>Provides confined (conversational) MAC learning to only PEs involved</a:t>
            </a:r>
          </a:p>
          <a:p>
            <a:pPr lvl="2"/>
            <a:r>
              <a:rPr lang="en-US" sz="2000" dirty="0"/>
              <a:t>EVPN ubiquitous MAC advertisements consumes resources on PEs without active conversations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33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</a:rPr>
              <a:t>PBB encapsulation == 18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16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Cloud-Scale Networking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helps pave the path to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central office transformation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by focusing on several key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tenets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 -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Simplify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– by consolidating the number of data and control plane protocols</a:t>
            </a:r>
          </a:p>
          <a:p>
            <a:pPr marL="0" indent="0">
              <a:buNone/>
            </a:pP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 -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Automate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– by making network operations more proactive from reactive</a:t>
            </a:r>
          </a:p>
          <a:p>
            <a:pPr marL="0" indent="0">
              <a:buNone/>
            </a:pP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 -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Virtualize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– by leveraging NFV for faster service creation</a:t>
            </a:r>
          </a:p>
          <a:p>
            <a:pPr marL="0" indent="0">
              <a:buNone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This approach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ultimately helps service providers drive greater </a:t>
            </a:r>
            <a:r>
              <a:rPr lang="en-US" sz="1100" b="1" kern="1200" baseline="0" dirty="0" smtClean="0">
                <a:solidFill>
                  <a:schemeClr val="tx1"/>
                </a:solidFill>
                <a:effectLst/>
              </a:rPr>
              <a:t>efficiency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100" b="1" kern="1200" baseline="0" dirty="0" smtClean="0">
                <a:solidFill>
                  <a:schemeClr val="tx1"/>
                </a:solidFill>
                <a:effectLst/>
              </a:rPr>
              <a:t>agility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, and </a:t>
            </a:r>
            <a:r>
              <a:rPr lang="en-US" sz="1100" b="1" kern="1200" baseline="0" dirty="0" smtClean="0">
                <a:solidFill>
                  <a:schemeClr val="tx1"/>
                </a:solidFill>
                <a:effectLst/>
              </a:rPr>
              <a:t>innovation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from the network.</a:t>
            </a: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683F-D4D6-497E-9895-9DEC0E615E8E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3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2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Short and relevant: Stay focused on what your audience cares about. Think about what you want them to know, feel and do. Then, say what you need to say and no more.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Bold and human: Be confident in your ideas and in the words you use to express them. Use clear, natural language to connect with your audience and make your message stick.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Show what’s possible and make it real: We call this Dreaming and Doing. When we do it right it's powerful, inspiring, convincing and persuasive.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ＭＳ Ｐゴシック" pitchFamily="34" charset="-128"/>
              </a:rPr>
              <a:t>To learn more, download the brand language guidelines: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https://cisco.jiveon.com/docs/DOC-660269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A6D400-C829-4070-B5E9-1BF68645D69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209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xEVPN</a:t>
            </a:r>
            <a:r>
              <a:rPr lang="en-US" dirty="0" smtClean="0">
                <a:solidFill>
                  <a:srgbClr val="C00000"/>
                </a:solidFill>
              </a:rPr>
              <a:t> family </a:t>
            </a:r>
            <a:r>
              <a:rPr lang="en-US" dirty="0" smtClean="0"/>
              <a:t>introduces </a:t>
            </a:r>
            <a:r>
              <a:rPr lang="en-US" dirty="0" smtClean="0">
                <a:solidFill>
                  <a:srgbClr val="C00000"/>
                </a:solidFill>
              </a:rPr>
              <a:t>next generation solutions for Ethernet services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BGP control-plane for Ethernet Segment  and MAC distribution </a:t>
            </a:r>
            <a:r>
              <a:rPr lang="en-US" dirty="0" smtClean="0"/>
              <a:t>and learning over MPLS core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Same principles and operational experience of IP VPNs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Network inefficiency</a:t>
            </a:r>
          </a:p>
          <a:p>
            <a:pPr lvl="1"/>
            <a:r>
              <a:rPr lang="en-US" sz="2000" dirty="0" smtClean="0"/>
              <a:t>Flood-and-learn, broadcast storm</a:t>
            </a:r>
          </a:p>
          <a:p>
            <a:pPr lvl="1"/>
            <a:r>
              <a:rPr lang="en-US" sz="2000" dirty="0" smtClean="0"/>
              <a:t>Active/Standby forwarding, can’t achieve per-flow load balancing like L3 service</a:t>
            </a:r>
          </a:p>
          <a:p>
            <a:pPr lvl="1"/>
            <a:r>
              <a:rPr lang="en-US" sz="2000" dirty="0" smtClean="0"/>
              <a:t>Signaling for </a:t>
            </a:r>
            <a:r>
              <a:rPr lang="en-US" sz="2000" dirty="0" err="1" smtClean="0"/>
              <a:t>pseudowire</a:t>
            </a:r>
            <a:r>
              <a:rPr lang="en-US" sz="2000" dirty="0" smtClean="0"/>
              <a:t>, not scalable</a:t>
            </a:r>
          </a:p>
          <a:p>
            <a:pPr marL="0" indent="0">
              <a:buNone/>
            </a:pPr>
            <a:r>
              <a:rPr lang="en-US" sz="2000" b="1" dirty="0" smtClean="0"/>
              <a:t>Different operational models</a:t>
            </a:r>
          </a:p>
          <a:p>
            <a:pPr lvl="1"/>
            <a:r>
              <a:rPr lang="en-US" sz="2000" dirty="0" smtClean="0"/>
              <a:t>L3VPN and L2VPN works in different way</a:t>
            </a:r>
          </a:p>
          <a:p>
            <a:pPr lvl="1"/>
            <a:r>
              <a:rPr lang="en-US" sz="2000" dirty="0" smtClean="0"/>
              <a:t>Different type of the L2VPN: manual configuration, BGP auto-discovery, BGP signaling, LDP signaling,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2000" dirty="0" smtClean="0"/>
              <a:t>MPLS data plane vs. IP data plane</a:t>
            </a:r>
          </a:p>
          <a:p>
            <a:pPr marL="0" indent="0">
              <a:buNone/>
            </a:pPr>
            <a:r>
              <a:rPr lang="en-US" sz="2000" b="1" dirty="0" smtClean="0"/>
              <a:t>Lack of programmability and policy control</a:t>
            </a:r>
          </a:p>
          <a:p>
            <a:pPr lvl="1"/>
            <a:r>
              <a:rPr lang="en-US" sz="2000" dirty="0" smtClean="0"/>
              <a:t>MAC learning happen at data plane</a:t>
            </a:r>
          </a:p>
          <a:p>
            <a:pPr lvl="1"/>
            <a:r>
              <a:rPr lang="en-US" sz="2000" dirty="0" smtClean="0"/>
              <a:t>Can’t have policy control per MAC address</a:t>
            </a:r>
          </a:p>
          <a:p>
            <a:pPr lvl="1"/>
            <a:r>
              <a:rPr lang="en-US" sz="2000" dirty="0" smtClean="0"/>
              <a:t>Difficult to be programmable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E6DB5-CA22-4886-B9E8-7FE7471993C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6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Inherent inter-AS capability w/o the need for complex stitching (as was the case for PW)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Ease of integration with EVPN and IP-VPN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Live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049FD9"/>
            </a:gs>
            <a:gs pos="100000">
              <a:srgbClr val="004B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56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88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49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61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4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5555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87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4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56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32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5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36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9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38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389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82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376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762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9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03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97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55558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496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7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54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54895" y="4888858"/>
            <a:ext cx="3834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809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45D0FD-48F1-4D72-80C5-FFB60B92A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Created dual column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4180"/>
            <a:ext cx="8513064" cy="434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1241431"/>
            <a:ext cx="4069080" cy="333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819150"/>
            <a:ext cx="8513064" cy="381000"/>
          </a:xfrm>
          <a:prstGeom prst="rect">
            <a:avLst/>
          </a:prstGeom>
        </p:spPr>
        <p:txBody>
          <a:bodyPr/>
          <a:lstStyle>
            <a:lvl1pPr marL="1784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48784" y="1241426"/>
            <a:ext cx="4069080" cy="334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54896" y="4888864"/>
            <a:ext cx="383410" cy="274637"/>
          </a:xfrm>
          <a:prstGeom prst="rect">
            <a:avLst/>
          </a:prstGeom>
        </p:spPr>
        <p:txBody>
          <a:bodyPr vert="horz" lIns="91380" tIns="45689" rIns="91380" bIns="45689" rtlCol="0" anchor="ctr"/>
          <a:lstStyle>
            <a:lvl1pPr marL="0" algn="ctr" defTabSz="457664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45D0FD-48F1-4D72-80C5-FFB60B92A834}" type="slidenum">
              <a:rPr>
                <a:solidFill>
                  <a:srgbClr val="E7E6E6"/>
                </a:solidFill>
              </a:rPr>
              <a:pPr/>
              <a:t>‹#›</a:t>
            </a:fld>
            <a:endParaRPr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B5E9B83-D1AC-5A41-AD68-4017AA600DA7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C3EB148-5018-B54B-A350-69AD96D1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36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r>
              <a:rPr lang="en-US" dirty="0" smtClean="0">
                <a:ea typeface="ＭＳ Ｐゴシック" charset="0"/>
              </a:rPr>
              <a:t>TECSPG-2505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241425"/>
            <a:ext cx="4069080" cy="30978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819150"/>
            <a:ext cx="8513064" cy="381000"/>
          </a:xfrm>
          <a:prstGeom prst="rect">
            <a:avLst/>
          </a:prstGeo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4800600" y="1241425"/>
            <a:ext cx="4069080" cy="3109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598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r>
              <a:rPr lang="en-US" dirty="0" smtClean="0">
                <a:ea typeface="ＭＳ Ｐゴシック" charset="0"/>
              </a:rPr>
              <a:t>TECSPG-2505</a:t>
            </a:r>
            <a:endParaRPr lang="en-US" dirty="0"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16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077912"/>
            <a:ext cx="4069080" cy="32579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800600" y="1077913"/>
            <a:ext cx="4069080" cy="32534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80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r>
              <a:rPr lang="en-US" dirty="0" smtClean="0">
                <a:ea typeface="ＭＳ Ｐゴシック" charset="0"/>
              </a:rPr>
              <a:t>TECSPG-2505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241425"/>
            <a:ext cx="8513064" cy="29521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819150"/>
            <a:ext cx="8513064" cy="381000"/>
          </a:xfrm>
          <a:prstGeom prst="rect">
            <a:avLst/>
          </a:prstGeom>
        </p:spPr>
        <p:txBody>
          <a:bodyPr/>
          <a:lstStyle>
            <a:lvl1pPr marL="1785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8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5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 marL="6251" indent="-6251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6276"/>
            <a:ext cx="7800556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157287"/>
            <a:ext cx="7800556" cy="3394175"/>
          </a:xfrm>
          <a:prstGeom prst="rect">
            <a:avLst/>
          </a:prstGeo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 sz="1575"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5" y="642937"/>
            <a:ext cx="7800556" cy="38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87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918074" y="4935885"/>
            <a:ext cx="1226374" cy="207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F5CCB13-0A32-4557-88E9-079F0C330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51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75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6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407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theme" Target="../theme/theme1.xml"/><Relationship Id="rId53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  <p:sldLayoutId id="2147483965" r:id="rId3"/>
    <p:sldLayoutId id="2147484012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4006" r:id="rId25"/>
    <p:sldLayoutId id="2147484007" r:id="rId26"/>
    <p:sldLayoutId id="2147484008" r:id="rId27"/>
    <p:sldLayoutId id="2147484010" r:id="rId28"/>
    <p:sldLayoutId id="2147484009" r:id="rId29"/>
    <p:sldLayoutId id="2147484011" r:id="rId30"/>
    <p:sldLayoutId id="2147483986" r:id="rId31"/>
    <p:sldLayoutId id="2147483987" r:id="rId32"/>
    <p:sldLayoutId id="2147483989" r:id="rId33"/>
    <p:sldLayoutId id="2147484014" r:id="rId34"/>
    <p:sldLayoutId id="2147483990" r:id="rId35"/>
    <p:sldLayoutId id="2147483991" r:id="rId36"/>
    <p:sldLayoutId id="2147483992" r:id="rId37"/>
    <p:sldLayoutId id="2147483993" r:id="rId38"/>
    <p:sldLayoutId id="2147483994" r:id="rId39"/>
    <p:sldLayoutId id="2147483995" r:id="rId40"/>
    <p:sldLayoutId id="2147483996" r:id="rId41"/>
    <p:sldLayoutId id="2147483997" r:id="rId42"/>
    <p:sldLayoutId id="2147483998" r:id="rId43"/>
    <p:sldLayoutId id="2147484015" r:id="rId44"/>
    <p:sldLayoutId id="2147484016" r:id="rId45"/>
    <p:sldLayoutId id="2147484017" r:id="rId46"/>
    <p:sldLayoutId id="2147484018" r:id="rId47"/>
    <p:sldLayoutId id="2147484019" r:id="rId48"/>
    <p:sldLayoutId id="2147484020" r:id="rId49"/>
    <p:sldLayoutId id="2147484021" r:id="rId50"/>
    <p:sldLayoutId id="2147484022" r:id="rId5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wmf"/><Relationship Id="rId3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7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1"/>
          <p:cNvSpPr>
            <a:spLocks noGrp="1"/>
          </p:cNvSpPr>
          <p:nvPr>
            <p:ph type="subTitle" idx="1"/>
          </p:nvPr>
        </p:nvSpPr>
        <p:spPr bwMode="auto">
          <a:xfrm>
            <a:off x="469496" y="4078950"/>
            <a:ext cx="8296421" cy="2881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  <a:cs typeface="CiscoSans" pitchFamily="34" charset="0"/>
              </a:rPr>
              <a:t>Sudarshan Murali, Product Manager, SP Routing</a:t>
            </a:r>
          </a:p>
          <a:p>
            <a:r>
              <a:rPr lang="en-US" altLang="en-US" dirty="0" smtClean="0">
                <a:ea typeface="ＭＳ Ｐゴシック" pitchFamily="34" charset="-128"/>
                <a:cs typeface="CiscoSans" pitchFamily="34" charset="0"/>
              </a:rPr>
              <a:t>Jiri </a:t>
            </a:r>
            <a:r>
              <a:rPr lang="en-US" altLang="en-US" dirty="0" err="1" smtClean="0">
                <a:ea typeface="ＭＳ Ｐゴシック" pitchFamily="34" charset="-128"/>
                <a:cs typeface="CiscoSans" pitchFamily="34" charset="0"/>
              </a:rPr>
              <a:t>Chaloupka</a:t>
            </a:r>
            <a:r>
              <a:rPr lang="en-US" altLang="en-US" dirty="0" smtClean="0">
                <a:ea typeface="ＭＳ Ｐゴシック" pitchFamily="34" charset="-128"/>
                <a:cs typeface="CiscoSans" pitchFamily="34" charset="0"/>
              </a:rPr>
              <a:t>, Technical Marketing Engineer, SP Routing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/>
              <a:t>EVPN 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sz="4400" dirty="0" smtClean="0">
                <a:solidFill>
                  <a:schemeClr val="bg1"/>
                </a:solidFill>
              </a:rPr>
              <a:t>Unifying </a:t>
            </a:r>
            <a:r>
              <a:rPr lang="en-US" sz="4400" dirty="0">
                <a:solidFill>
                  <a:schemeClr val="bg1"/>
                </a:solidFill>
              </a:rPr>
              <a:t>control plane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VPN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600" dirty="0"/>
              <a:t>Next generation solution for Ethernet multipoint (E-LAN) services</a:t>
            </a:r>
          </a:p>
          <a:p>
            <a:r>
              <a:rPr lang="en-US" sz="1600" dirty="0">
                <a:solidFill>
                  <a:srgbClr val="007AA6"/>
                </a:solidFill>
              </a:rPr>
              <a:t>PEs run Multi-Protocol BGP to advertise &amp; learn Customer MAC addresses (C-MACs) over Core</a:t>
            </a:r>
          </a:p>
          <a:p>
            <a:pPr lvl="1"/>
            <a:r>
              <a:rPr lang="en-US" sz="1300" dirty="0"/>
              <a:t>Same operational principles of L3VPN</a:t>
            </a:r>
            <a:endParaRPr lang="en-US" sz="15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007AA6"/>
                </a:solidFill>
              </a:rPr>
              <a:t>Learning on PE Access Circuits via data-plane transparent learning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No </a:t>
            </a:r>
            <a:r>
              <a:rPr lang="en-US" sz="1600" dirty="0" err="1"/>
              <a:t>pseudowire</a:t>
            </a:r>
            <a:r>
              <a:rPr lang="en-US" sz="1600" dirty="0"/>
              <a:t> full-mesh required</a:t>
            </a:r>
          </a:p>
          <a:p>
            <a:pPr lvl="1">
              <a:lnSpc>
                <a:spcPct val="75000"/>
              </a:lnSpc>
            </a:pPr>
            <a:r>
              <a:rPr lang="en-US" sz="1300" dirty="0"/>
              <a:t>Unicast: use MP2P tunnels </a:t>
            </a:r>
          </a:p>
          <a:p>
            <a:pPr lvl="1">
              <a:lnSpc>
                <a:spcPct val="75000"/>
              </a:lnSpc>
            </a:pPr>
            <a:r>
              <a:rPr lang="en-US" sz="1300" dirty="0"/>
              <a:t>Multicast: use ingress replication over MP2P tunnels or use LSM </a:t>
            </a:r>
            <a:endParaRPr lang="en-US" dirty="0" smtClean="0"/>
          </a:p>
          <a:p>
            <a:pPr>
              <a:lnSpc>
                <a:spcPct val="75000"/>
              </a:lnSpc>
            </a:pPr>
            <a:r>
              <a:rPr lang="en-US" sz="1600" dirty="0"/>
              <a:t>Standardized at IETF – </a:t>
            </a:r>
            <a:r>
              <a:rPr lang="en-US" sz="1600" dirty="0">
                <a:solidFill>
                  <a:srgbClr val="007AA6"/>
                </a:solidFill>
              </a:rPr>
              <a:t>RFC 7432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grpSp>
        <p:nvGrpSpPr>
          <p:cNvPr id="291" name="Group 290"/>
          <p:cNvGrpSpPr/>
          <p:nvPr/>
        </p:nvGrpSpPr>
        <p:grpSpPr>
          <a:xfrm>
            <a:off x="4691968" y="920454"/>
            <a:ext cx="4141435" cy="3548719"/>
            <a:chOff x="4872008" y="1466193"/>
            <a:chExt cx="4141435" cy="3548719"/>
          </a:xfrm>
        </p:grpSpPr>
        <p:grpSp>
          <p:nvGrpSpPr>
            <p:cNvPr id="9" name="Group 8"/>
            <p:cNvGrpSpPr/>
            <p:nvPr/>
          </p:nvGrpSpPr>
          <p:grpSpPr>
            <a:xfrm>
              <a:off x="5362101" y="2116330"/>
              <a:ext cx="3651342" cy="2023212"/>
              <a:chOff x="5362101" y="2116330"/>
              <a:chExt cx="3651342" cy="20232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62101" y="2116330"/>
                <a:ext cx="3651342" cy="2023212"/>
                <a:chOff x="5362101" y="2116330"/>
                <a:chExt cx="3651342" cy="2023212"/>
              </a:xfrm>
            </p:grpSpPr>
            <p:sp>
              <p:nvSpPr>
                <p:cNvPr id="241" name="Rounded Rectangle 240"/>
                <p:cNvSpPr/>
                <p:nvPr/>
              </p:nvSpPr>
              <p:spPr>
                <a:xfrm>
                  <a:off x="5362101" y="2116330"/>
                  <a:ext cx="3651342" cy="2023212"/>
                </a:xfrm>
                <a:prstGeom prst="roundRect">
                  <a:avLst>
                    <a:gd name="adj" fmla="val 4832"/>
                  </a:avLst>
                </a:prstGeom>
                <a:solidFill>
                  <a:srgbClr val="FFECCC">
                    <a:alpha val="7803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87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42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6540498" y="2468795"/>
                  <a:ext cx="1219792" cy="1315956"/>
                  <a:chOff x="4080" y="2880"/>
                  <a:chExt cx="1617" cy="804"/>
                </a:xfrm>
              </p:grpSpPr>
              <p:grpSp>
                <p:nvGrpSpPr>
                  <p:cNvPr id="243" name="Group 1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80" y="2880"/>
                    <a:ext cx="1612" cy="796"/>
                    <a:chOff x="4136" y="2026"/>
                    <a:chExt cx="1612" cy="796"/>
                  </a:xfrm>
                </p:grpSpPr>
                <p:sp>
                  <p:nvSpPr>
                    <p:cNvPr id="261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86" y="2026"/>
                      <a:ext cx="703" cy="32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2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0" y="2112"/>
                      <a:ext cx="539" cy="330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3" name="Oval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6" y="2310"/>
                      <a:ext cx="363" cy="26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4" name="Oval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45" y="2429"/>
                      <a:ext cx="547" cy="291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5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32" y="2477"/>
                      <a:ext cx="816" cy="345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6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1" y="2122"/>
                      <a:ext cx="523" cy="25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7" name="Oval 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29" y="2288"/>
                      <a:ext cx="519" cy="25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8" name="Oval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82" y="2342"/>
                      <a:ext cx="516" cy="4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9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9" y="2214"/>
                      <a:ext cx="1046" cy="4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44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80" y="2880"/>
                    <a:ext cx="1617" cy="804"/>
                    <a:chOff x="4136" y="2022"/>
                    <a:chExt cx="1617" cy="804"/>
                  </a:xfrm>
                </p:grpSpPr>
                <p:sp>
                  <p:nvSpPr>
                    <p:cNvPr id="245" name="Arc 1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5" y="2022"/>
                      <a:ext cx="667" cy="167"/>
                    </a:xfrm>
                    <a:custGeom>
                      <a:avLst/>
                      <a:gdLst>
                        <a:gd name="T0" fmla="*/ 0 w 40532"/>
                        <a:gd name="T1" fmla="*/ 0 h 21600"/>
                        <a:gd name="T2" fmla="*/ 0 w 40532"/>
                        <a:gd name="T3" fmla="*/ 0 h 21600"/>
                        <a:gd name="T4" fmla="*/ 0 w 40532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0532"/>
                        <a:gd name="T10" fmla="*/ 0 h 21600"/>
                        <a:gd name="T11" fmla="*/ 40532 w 40532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532" h="21600" fill="none" extrusionOk="0">
                          <a:moveTo>
                            <a:pt x="-1" y="14693"/>
                          </a:moveTo>
                          <a:cubicBezTo>
                            <a:pt x="2962" y="5912"/>
                            <a:pt x="11198" y="-1"/>
                            <a:pt x="20466" y="0"/>
                          </a:cubicBezTo>
                          <a:cubicBezTo>
                            <a:pt x="29308" y="0"/>
                            <a:pt x="37258" y="5389"/>
                            <a:pt x="40531" y="13604"/>
                          </a:cubicBezTo>
                        </a:path>
                        <a:path w="40532" h="21600" stroke="0" extrusionOk="0">
                          <a:moveTo>
                            <a:pt x="-1" y="14693"/>
                          </a:moveTo>
                          <a:cubicBezTo>
                            <a:pt x="2962" y="5912"/>
                            <a:pt x="11198" y="-1"/>
                            <a:pt x="20466" y="0"/>
                          </a:cubicBezTo>
                          <a:cubicBezTo>
                            <a:pt x="29308" y="0"/>
                            <a:pt x="37258" y="5389"/>
                            <a:pt x="40531" y="13604"/>
                          </a:cubicBezTo>
                          <a:lnTo>
                            <a:pt x="20466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6" name="Arc 1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9" y="2026"/>
                      <a:ext cx="659" cy="163"/>
                    </a:xfrm>
                    <a:custGeom>
                      <a:avLst/>
                      <a:gdLst>
                        <a:gd name="T0" fmla="*/ 0 w 40468"/>
                        <a:gd name="T1" fmla="*/ 0 h 21600"/>
                        <a:gd name="T2" fmla="*/ 0 w 40468"/>
                        <a:gd name="T3" fmla="*/ 0 h 21600"/>
                        <a:gd name="T4" fmla="*/ 0 w 4046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0468"/>
                        <a:gd name="T10" fmla="*/ 0 h 21600"/>
                        <a:gd name="T11" fmla="*/ 40468 w 4046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468" h="21600" fill="none" extrusionOk="0">
                          <a:moveTo>
                            <a:pt x="0" y="14613"/>
                          </a:moveTo>
                          <a:cubicBezTo>
                            <a:pt x="2987" y="5873"/>
                            <a:pt x="11202" y="-1"/>
                            <a:pt x="20439" y="0"/>
                          </a:cubicBezTo>
                          <a:cubicBezTo>
                            <a:pt x="29246" y="0"/>
                            <a:pt x="37171" y="5347"/>
                            <a:pt x="40468" y="13513"/>
                          </a:cubicBezTo>
                        </a:path>
                        <a:path w="40468" h="21600" stroke="0" extrusionOk="0">
                          <a:moveTo>
                            <a:pt x="0" y="14613"/>
                          </a:moveTo>
                          <a:cubicBezTo>
                            <a:pt x="2987" y="5873"/>
                            <a:pt x="11202" y="-1"/>
                            <a:pt x="20439" y="0"/>
                          </a:cubicBezTo>
                          <a:cubicBezTo>
                            <a:pt x="29246" y="0"/>
                            <a:pt x="37171" y="5347"/>
                            <a:pt x="40468" y="13513"/>
                          </a:cubicBezTo>
                          <a:lnTo>
                            <a:pt x="20439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7" name="Arc 1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0" y="2109"/>
                      <a:ext cx="414" cy="201"/>
                    </a:xfrm>
                    <a:custGeom>
                      <a:avLst/>
                      <a:gdLst>
                        <a:gd name="T0" fmla="*/ 0 w 32989"/>
                        <a:gd name="T1" fmla="*/ 0 h 26112"/>
                        <a:gd name="T2" fmla="*/ 0 w 32989"/>
                        <a:gd name="T3" fmla="*/ 0 h 26112"/>
                        <a:gd name="T4" fmla="*/ 0 w 32989"/>
                        <a:gd name="T5" fmla="*/ 0 h 26112"/>
                        <a:gd name="T6" fmla="*/ 0 60000 65536"/>
                        <a:gd name="T7" fmla="*/ 0 60000 65536"/>
                        <a:gd name="T8" fmla="*/ 0 60000 65536"/>
                        <a:gd name="T9" fmla="*/ 0 w 32989"/>
                        <a:gd name="T10" fmla="*/ 0 h 26112"/>
                        <a:gd name="T11" fmla="*/ 32989 w 32989"/>
                        <a:gd name="T12" fmla="*/ 26112 h 2611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989" h="26112" fill="none" extrusionOk="0">
                          <a:moveTo>
                            <a:pt x="476" y="26112"/>
                          </a:moveTo>
                          <a:cubicBezTo>
                            <a:pt x="159" y="24628"/>
                            <a:pt x="0" y="2311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624" y="-1"/>
                            <a:pt x="29569" y="1124"/>
                            <a:pt x="32989" y="3246"/>
                          </a:cubicBezTo>
                        </a:path>
                        <a:path w="32989" h="26112" stroke="0" extrusionOk="0">
                          <a:moveTo>
                            <a:pt x="476" y="26112"/>
                          </a:moveTo>
                          <a:cubicBezTo>
                            <a:pt x="159" y="24628"/>
                            <a:pt x="0" y="2311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624" y="-1"/>
                            <a:pt x="29569" y="1124"/>
                            <a:pt x="32989" y="32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8" name="Arc 1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4" y="2113"/>
                      <a:ext cx="407" cy="197"/>
                    </a:xfrm>
                    <a:custGeom>
                      <a:avLst/>
                      <a:gdLst>
                        <a:gd name="T0" fmla="*/ 0 w 32912"/>
                        <a:gd name="T1" fmla="*/ 0 h 26153"/>
                        <a:gd name="T2" fmla="*/ 0 w 32912"/>
                        <a:gd name="T3" fmla="*/ 0 h 26153"/>
                        <a:gd name="T4" fmla="*/ 0 w 32912"/>
                        <a:gd name="T5" fmla="*/ 0 h 26153"/>
                        <a:gd name="T6" fmla="*/ 0 60000 65536"/>
                        <a:gd name="T7" fmla="*/ 0 60000 65536"/>
                        <a:gd name="T8" fmla="*/ 0 60000 65536"/>
                        <a:gd name="T9" fmla="*/ 0 w 32912"/>
                        <a:gd name="T10" fmla="*/ 0 h 26153"/>
                        <a:gd name="T11" fmla="*/ 32912 w 32912"/>
                        <a:gd name="T12" fmla="*/ 26153 h 261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912" h="26153" fill="none" extrusionOk="0">
                          <a:moveTo>
                            <a:pt x="485" y="26152"/>
                          </a:moveTo>
                          <a:cubicBezTo>
                            <a:pt x="162" y="24656"/>
                            <a:pt x="0" y="231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593" y="-1"/>
                            <a:pt x="29509" y="1107"/>
                            <a:pt x="32912" y="3198"/>
                          </a:cubicBezTo>
                        </a:path>
                        <a:path w="32912" h="26153" stroke="0" extrusionOk="0">
                          <a:moveTo>
                            <a:pt x="485" y="26152"/>
                          </a:moveTo>
                          <a:cubicBezTo>
                            <a:pt x="162" y="24656"/>
                            <a:pt x="0" y="231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593" y="-1"/>
                            <a:pt x="29509" y="1107"/>
                            <a:pt x="32912" y="3198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9" name="Arc 1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1" y="2566"/>
                      <a:ext cx="419" cy="158"/>
                    </a:xfrm>
                    <a:custGeom>
                      <a:avLst/>
                      <a:gdLst>
                        <a:gd name="T0" fmla="*/ 0 w 32190"/>
                        <a:gd name="T1" fmla="*/ 0 h 22644"/>
                        <a:gd name="T2" fmla="*/ 0 w 32190"/>
                        <a:gd name="T3" fmla="*/ 0 h 22644"/>
                        <a:gd name="T4" fmla="*/ 0 w 32190"/>
                        <a:gd name="T5" fmla="*/ 0 h 22644"/>
                        <a:gd name="T6" fmla="*/ 0 60000 65536"/>
                        <a:gd name="T7" fmla="*/ 0 60000 65536"/>
                        <a:gd name="T8" fmla="*/ 0 60000 65536"/>
                        <a:gd name="T9" fmla="*/ 0 w 32190"/>
                        <a:gd name="T10" fmla="*/ 0 h 22644"/>
                        <a:gd name="T11" fmla="*/ 32190 w 32190"/>
                        <a:gd name="T12" fmla="*/ 22644 h 226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190" h="22644" fill="none" extrusionOk="0">
                          <a:moveTo>
                            <a:pt x="32189" y="19869"/>
                          </a:moveTo>
                          <a:cubicBezTo>
                            <a:pt x="28956" y="21688"/>
                            <a:pt x="25309" y="22643"/>
                            <a:pt x="21600" y="22643"/>
                          </a:cubicBezTo>
                          <a:cubicBezTo>
                            <a:pt x="9670" y="22644"/>
                            <a:pt x="0" y="12973"/>
                            <a:pt x="0" y="1044"/>
                          </a:cubicBezTo>
                          <a:cubicBezTo>
                            <a:pt x="-1" y="695"/>
                            <a:pt x="8" y="347"/>
                            <a:pt x="25" y="0"/>
                          </a:cubicBezTo>
                        </a:path>
                        <a:path w="32190" h="22644" stroke="0" extrusionOk="0">
                          <a:moveTo>
                            <a:pt x="32189" y="19869"/>
                          </a:moveTo>
                          <a:cubicBezTo>
                            <a:pt x="28956" y="21688"/>
                            <a:pt x="25309" y="22643"/>
                            <a:pt x="21600" y="22643"/>
                          </a:cubicBezTo>
                          <a:cubicBezTo>
                            <a:pt x="9670" y="22644"/>
                            <a:pt x="0" y="12973"/>
                            <a:pt x="0" y="1044"/>
                          </a:cubicBezTo>
                          <a:cubicBezTo>
                            <a:pt x="-1" y="695"/>
                            <a:pt x="8" y="347"/>
                            <a:pt x="25" y="0"/>
                          </a:cubicBezTo>
                          <a:lnTo>
                            <a:pt x="21600" y="1044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0" name="Arc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5" y="2566"/>
                      <a:ext cx="412" cy="154"/>
                    </a:xfrm>
                    <a:custGeom>
                      <a:avLst/>
                      <a:gdLst>
                        <a:gd name="T0" fmla="*/ 0 w 32089"/>
                        <a:gd name="T1" fmla="*/ 0 h 22657"/>
                        <a:gd name="T2" fmla="*/ 0 w 32089"/>
                        <a:gd name="T3" fmla="*/ 0 h 22657"/>
                        <a:gd name="T4" fmla="*/ 0 w 32089"/>
                        <a:gd name="T5" fmla="*/ 0 h 22657"/>
                        <a:gd name="T6" fmla="*/ 0 60000 65536"/>
                        <a:gd name="T7" fmla="*/ 0 60000 65536"/>
                        <a:gd name="T8" fmla="*/ 0 60000 65536"/>
                        <a:gd name="T9" fmla="*/ 0 w 32089"/>
                        <a:gd name="T10" fmla="*/ 0 h 22657"/>
                        <a:gd name="T11" fmla="*/ 32089 w 32089"/>
                        <a:gd name="T12" fmla="*/ 22657 h 2265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089" h="22657" fill="none" extrusionOk="0">
                          <a:moveTo>
                            <a:pt x="32089" y="19939"/>
                          </a:moveTo>
                          <a:cubicBezTo>
                            <a:pt x="28880" y="21721"/>
                            <a:pt x="25270" y="22656"/>
                            <a:pt x="21600" y="22656"/>
                          </a:cubicBezTo>
                          <a:cubicBezTo>
                            <a:pt x="9670" y="22657"/>
                            <a:pt x="0" y="12986"/>
                            <a:pt x="0" y="1057"/>
                          </a:cubicBezTo>
                          <a:cubicBezTo>
                            <a:pt x="-1" y="704"/>
                            <a:pt x="8" y="352"/>
                            <a:pt x="25" y="-1"/>
                          </a:cubicBezTo>
                        </a:path>
                        <a:path w="32089" h="22657" stroke="0" extrusionOk="0">
                          <a:moveTo>
                            <a:pt x="32089" y="19939"/>
                          </a:moveTo>
                          <a:cubicBezTo>
                            <a:pt x="28880" y="21721"/>
                            <a:pt x="25270" y="22656"/>
                            <a:pt x="21600" y="22656"/>
                          </a:cubicBezTo>
                          <a:cubicBezTo>
                            <a:pt x="9670" y="22657"/>
                            <a:pt x="0" y="12986"/>
                            <a:pt x="0" y="1057"/>
                          </a:cubicBezTo>
                          <a:cubicBezTo>
                            <a:pt x="-1" y="704"/>
                            <a:pt x="8" y="352"/>
                            <a:pt x="25" y="-1"/>
                          </a:cubicBezTo>
                          <a:lnTo>
                            <a:pt x="21600" y="1057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1" name="Arc 1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3" y="2118"/>
                      <a:ext cx="315" cy="194"/>
                    </a:xfrm>
                    <a:custGeom>
                      <a:avLst/>
                      <a:gdLst>
                        <a:gd name="T0" fmla="*/ 0 w 26040"/>
                        <a:gd name="T1" fmla="*/ 0 h 32314"/>
                        <a:gd name="T2" fmla="*/ 0 w 26040"/>
                        <a:gd name="T3" fmla="*/ 0 h 32314"/>
                        <a:gd name="T4" fmla="*/ 0 w 26040"/>
                        <a:gd name="T5" fmla="*/ 0 h 32314"/>
                        <a:gd name="T6" fmla="*/ 0 60000 65536"/>
                        <a:gd name="T7" fmla="*/ 0 60000 65536"/>
                        <a:gd name="T8" fmla="*/ 0 60000 65536"/>
                        <a:gd name="T9" fmla="*/ 0 w 26040"/>
                        <a:gd name="T10" fmla="*/ 0 h 32314"/>
                        <a:gd name="T11" fmla="*/ 26040 w 26040"/>
                        <a:gd name="T12" fmla="*/ 32314 h 3231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040" h="32314" fill="none" extrusionOk="0">
                          <a:moveTo>
                            <a:pt x="0" y="461"/>
                          </a:moveTo>
                          <a:cubicBezTo>
                            <a:pt x="1460" y="154"/>
                            <a:pt x="2948" y="-1"/>
                            <a:pt x="4440" y="0"/>
                          </a:cubicBezTo>
                          <a:cubicBezTo>
                            <a:pt x="16369" y="0"/>
                            <a:pt x="26040" y="9670"/>
                            <a:pt x="26040" y="21600"/>
                          </a:cubicBezTo>
                          <a:cubicBezTo>
                            <a:pt x="26040" y="25358"/>
                            <a:pt x="25059" y="29051"/>
                            <a:pt x="23195" y="32314"/>
                          </a:cubicBezTo>
                        </a:path>
                        <a:path w="26040" h="32314" stroke="0" extrusionOk="0">
                          <a:moveTo>
                            <a:pt x="0" y="461"/>
                          </a:moveTo>
                          <a:cubicBezTo>
                            <a:pt x="1460" y="154"/>
                            <a:pt x="2948" y="-1"/>
                            <a:pt x="4440" y="0"/>
                          </a:cubicBezTo>
                          <a:cubicBezTo>
                            <a:pt x="16369" y="0"/>
                            <a:pt x="26040" y="9670"/>
                            <a:pt x="26040" y="21600"/>
                          </a:cubicBezTo>
                          <a:cubicBezTo>
                            <a:pt x="26040" y="25358"/>
                            <a:pt x="25059" y="29051"/>
                            <a:pt x="23195" y="32314"/>
                          </a:cubicBezTo>
                          <a:lnTo>
                            <a:pt x="444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2" name="Arc 1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5" y="2122"/>
                      <a:ext cx="310" cy="189"/>
                    </a:xfrm>
                    <a:custGeom>
                      <a:avLst/>
                      <a:gdLst>
                        <a:gd name="T0" fmla="*/ 0 w 25973"/>
                        <a:gd name="T1" fmla="*/ 0 h 32442"/>
                        <a:gd name="T2" fmla="*/ 0 w 25973"/>
                        <a:gd name="T3" fmla="*/ 0 h 32442"/>
                        <a:gd name="T4" fmla="*/ 0 w 25973"/>
                        <a:gd name="T5" fmla="*/ 0 h 32442"/>
                        <a:gd name="T6" fmla="*/ 0 60000 65536"/>
                        <a:gd name="T7" fmla="*/ 0 60000 65536"/>
                        <a:gd name="T8" fmla="*/ 0 60000 65536"/>
                        <a:gd name="T9" fmla="*/ 0 w 25973"/>
                        <a:gd name="T10" fmla="*/ 0 h 32442"/>
                        <a:gd name="T11" fmla="*/ 25973 w 25973"/>
                        <a:gd name="T12" fmla="*/ 32442 h 3244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973" h="32442" fill="none" extrusionOk="0">
                          <a:moveTo>
                            <a:pt x="0" y="447"/>
                          </a:moveTo>
                          <a:cubicBezTo>
                            <a:pt x="1438" y="149"/>
                            <a:pt x="2903" y="-1"/>
                            <a:pt x="4373" y="0"/>
                          </a:cubicBezTo>
                          <a:cubicBezTo>
                            <a:pt x="16302" y="0"/>
                            <a:pt x="25973" y="9670"/>
                            <a:pt x="25973" y="21600"/>
                          </a:cubicBezTo>
                          <a:cubicBezTo>
                            <a:pt x="25973" y="25408"/>
                            <a:pt x="24966" y="29148"/>
                            <a:pt x="23054" y="32441"/>
                          </a:cubicBezTo>
                        </a:path>
                        <a:path w="25973" h="32442" stroke="0" extrusionOk="0">
                          <a:moveTo>
                            <a:pt x="0" y="447"/>
                          </a:moveTo>
                          <a:cubicBezTo>
                            <a:pt x="1438" y="149"/>
                            <a:pt x="2903" y="-1"/>
                            <a:pt x="4373" y="0"/>
                          </a:cubicBezTo>
                          <a:cubicBezTo>
                            <a:pt x="16302" y="0"/>
                            <a:pt x="25973" y="9670"/>
                            <a:pt x="25973" y="21600"/>
                          </a:cubicBezTo>
                          <a:cubicBezTo>
                            <a:pt x="25973" y="25408"/>
                            <a:pt x="24966" y="29148"/>
                            <a:pt x="23054" y="32441"/>
                          </a:cubicBezTo>
                          <a:lnTo>
                            <a:pt x="4373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3" name="Arc 1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52" y="2309"/>
                      <a:ext cx="301" cy="193"/>
                    </a:xfrm>
                    <a:custGeom>
                      <a:avLst/>
                      <a:gdLst>
                        <a:gd name="T0" fmla="*/ 0 w 21600"/>
                        <a:gd name="T1" fmla="*/ 0 h 29491"/>
                        <a:gd name="T2" fmla="*/ 0 w 21600"/>
                        <a:gd name="T3" fmla="*/ 0 h 29491"/>
                        <a:gd name="T4" fmla="*/ 0 w 21600"/>
                        <a:gd name="T5" fmla="*/ 0 h 2949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9491"/>
                        <a:gd name="T11" fmla="*/ 21600 w 21600"/>
                        <a:gd name="T12" fmla="*/ 29491 h 2949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9491" fill="none" extrusionOk="0">
                          <a:moveTo>
                            <a:pt x="13547" y="0"/>
                          </a:moveTo>
                          <a:cubicBezTo>
                            <a:pt x="18639" y="4100"/>
                            <a:pt x="21600" y="10285"/>
                            <a:pt x="21600" y="16823"/>
                          </a:cubicBezTo>
                          <a:cubicBezTo>
                            <a:pt x="21600" y="21372"/>
                            <a:pt x="20163" y="25806"/>
                            <a:pt x="17495" y="29491"/>
                          </a:cubicBezTo>
                        </a:path>
                        <a:path w="21600" h="29491" stroke="0" extrusionOk="0">
                          <a:moveTo>
                            <a:pt x="13547" y="0"/>
                          </a:moveTo>
                          <a:cubicBezTo>
                            <a:pt x="18639" y="4100"/>
                            <a:pt x="21600" y="10285"/>
                            <a:pt x="21600" y="16823"/>
                          </a:cubicBezTo>
                          <a:cubicBezTo>
                            <a:pt x="21600" y="21372"/>
                            <a:pt x="20163" y="25806"/>
                            <a:pt x="17495" y="29491"/>
                          </a:cubicBezTo>
                          <a:lnTo>
                            <a:pt x="0" y="16823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4" name="Arc 1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52" y="2312"/>
                      <a:ext cx="297" cy="189"/>
                    </a:xfrm>
                    <a:custGeom>
                      <a:avLst/>
                      <a:gdLst>
                        <a:gd name="T0" fmla="*/ 0 w 21600"/>
                        <a:gd name="T1" fmla="*/ 0 h 29720"/>
                        <a:gd name="T2" fmla="*/ 0 w 21600"/>
                        <a:gd name="T3" fmla="*/ 0 h 29720"/>
                        <a:gd name="T4" fmla="*/ 0 w 21600"/>
                        <a:gd name="T5" fmla="*/ 0 h 2972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9720"/>
                        <a:gd name="T11" fmla="*/ 21600 w 21600"/>
                        <a:gd name="T12" fmla="*/ 29720 h 29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9720" fill="none" extrusionOk="0">
                          <a:moveTo>
                            <a:pt x="13421" y="-1"/>
                          </a:moveTo>
                          <a:cubicBezTo>
                            <a:pt x="18587" y="4096"/>
                            <a:pt x="21600" y="10329"/>
                            <a:pt x="21600" y="16924"/>
                          </a:cubicBezTo>
                          <a:cubicBezTo>
                            <a:pt x="21600" y="21527"/>
                            <a:pt x="20129" y="26010"/>
                            <a:pt x="17401" y="29719"/>
                          </a:cubicBezTo>
                        </a:path>
                        <a:path w="21600" h="29720" stroke="0" extrusionOk="0">
                          <a:moveTo>
                            <a:pt x="13421" y="-1"/>
                          </a:moveTo>
                          <a:cubicBezTo>
                            <a:pt x="18587" y="4096"/>
                            <a:pt x="21600" y="10329"/>
                            <a:pt x="21600" y="16924"/>
                          </a:cubicBezTo>
                          <a:cubicBezTo>
                            <a:pt x="21600" y="21527"/>
                            <a:pt x="20129" y="26010"/>
                            <a:pt x="17401" y="29719"/>
                          </a:cubicBezTo>
                          <a:lnTo>
                            <a:pt x="0" y="16924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5" name="Arc 1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4" y="2498"/>
                      <a:ext cx="352" cy="276"/>
                    </a:xfrm>
                    <a:custGeom>
                      <a:avLst/>
                      <a:gdLst>
                        <a:gd name="T0" fmla="*/ 0 w 28603"/>
                        <a:gd name="T1" fmla="*/ 0 h 27825"/>
                        <a:gd name="T2" fmla="*/ 0 w 28603"/>
                        <a:gd name="T3" fmla="*/ 0 h 27825"/>
                        <a:gd name="T4" fmla="*/ 0 w 28603"/>
                        <a:gd name="T5" fmla="*/ 0 h 27825"/>
                        <a:gd name="T6" fmla="*/ 0 60000 65536"/>
                        <a:gd name="T7" fmla="*/ 0 60000 65536"/>
                        <a:gd name="T8" fmla="*/ 0 60000 65536"/>
                        <a:gd name="T9" fmla="*/ 0 w 28603"/>
                        <a:gd name="T10" fmla="*/ 0 h 27825"/>
                        <a:gd name="T11" fmla="*/ 28603 w 28603"/>
                        <a:gd name="T12" fmla="*/ 27825 h 2782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603" h="27825" fill="none" extrusionOk="0">
                          <a:moveTo>
                            <a:pt x="27686" y="0"/>
                          </a:moveTo>
                          <a:cubicBezTo>
                            <a:pt x="28294" y="2019"/>
                            <a:pt x="28603" y="4116"/>
                            <a:pt x="28603" y="6225"/>
                          </a:cubicBezTo>
                          <a:cubicBezTo>
                            <a:pt x="28603" y="18154"/>
                            <a:pt x="18932" y="27825"/>
                            <a:pt x="7003" y="27825"/>
                          </a:cubicBezTo>
                          <a:cubicBezTo>
                            <a:pt x="4620" y="27824"/>
                            <a:pt x="2253" y="27430"/>
                            <a:pt x="-1" y="26658"/>
                          </a:cubicBezTo>
                        </a:path>
                        <a:path w="28603" h="27825" stroke="0" extrusionOk="0">
                          <a:moveTo>
                            <a:pt x="27686" y="0"/>
                          </a:moveTo>
                          <a:cubicBezTo>
                            <a:pt x="28294" y="2019"/>
                            <a:pt x="28603" y="4116"/>
                            <a:pt x="28603" y="6225"/>
                          </a:cubicBezTo>
                          <a:cubicBezTo>
                            <a:pt x="28603" y="18154"/>
                            <a:pt x="18932" y="27825"/>
                            <a:pt x="7003" y="27825"/>
                          </a:cubicBezTo>
                          <a:cubicBezTo>
                            <a:pt x="4620" y="27824"/>
                            <a:pt x="2253" y="27430"/>
                            <a:pt x="-1" y="26658"/>
                          </a:cubicBezTo>
                          <a:lnTo>
                            <a:pt x="7003" y="6225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6" name="Arc 1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6" y="2499"/>
                      <a:ext cx="346" cy="271"/>
                    </a:xfrm>
                    <a:custGeom>
                      <a:avLst/>
                      <a:gdLst>
                        <a:gd name="T0" fmla="*/ 0 w 28579"/>
                        <a:gd name="T1" fmla="*/ 0 h 27846"/>
                        <a:gd name="T2" fmla="*/ 0 w 28579"/>
                        <a:gd name="T3" fmla="*/ 0 h 27846"/>
                        <a:gd name="T4" fmla="*/ 0 w 28579"/>
                        <a:gd name="T5" fmla="*/ 0 h 27846"/>
                        <a:gd name="T6" fmla="*/ 0 60000 65536"/>
                        <a:gd name="T7" fmla="*/ 0 60000 65536"/>
                        <a:gd name="T8" fmla="*/ 0 60000 65536"/>
                        <a:gd name="T9" fmla="*/ 0 w 28579"/>
                        <a:gd name="T10" fmla="*/ 0 h 27846"/>
                        <a:gd name="T11" fmla="*/ 28579 w 28579"/>
                        <a:gd name="T12" fmla="*/ 27846 h 2784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579" h="27846" fill="none" extrusionOk="0">
                          <a:moveTo>
                            <a:pt x="27656" y="-1"/>
                          </a:moveTo>
                          <a:cubicBezTo>
                            <a:pt x="28268" y="2025"/>
                            <a:pt x="28579" y="4130"/>
                            <a:pt x="28579" y="6246"/>
                          </a:cubicBezTo>
                          <a:cubicBezTo>
                            <a:pt x="28579" y="18175"/>
                            <a:pt x="18908" y="27846"/>
                            <a:pt x="6979" y="27846"/>
                          </a:cubicBezTo>
                          <a:cubicBezTo>
                            <a:pt x="4604" y="27845"/>
                            <a:pt x="2246" y="27454"/>
                            <a:pt x="-1" y="26687"/>
                          </a:cubicBezTo>
                        </a:path>
                        <a:path w="28579" h="27846" stroke="0" extrusionOk="0">
                          <a:moveTo>
                            <a:pt x="27656" y="-1"/>
                          </a:moveTo>
                          <a:cubicBezTo>
                            <a:pt x="28268" y="2025"/>
                            <a:pt x="28579" y="4130"/>
                            <a:pt x="28579" y="6246"/>
                          </a:cubicBezTo>
                          <a:cubicBezTo>
                            <a:pt x="28579" y="18175"/>
                            <a:pt x="18908" y="27846"/>
                            <a:pt x="6979" y="27846"/>
                          </a:cubicBezTo>
                          <a:cubicBezTo>
                            <a:pt x="4604" y="27845"/>
                            <a:pt x="2246" y="27454"/>
                            <a:pt x="-1" y="26687"/>
                          </a:cubicBezTo>
                          <a:lnTo>
                            <a:pt x="6979" y="6246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7" name="Arc 1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6" y="2308"/>
                      <a:ext cx="191" cy="263"/>
                    </a:xfrm>
                    <a:custGeom>
                      <a:avLst/>
                      <a:gdLst>
                        <a:gd name="T0" fmla="*/ 0 w 21600"/>
                        <a:gd name="T1" fmla="*/ 0 h 41303"/>
                        <a:gd name="T2" fmla="*/ 0 w 21600"/>
                        <a:gd name="T3" fmla="*/ 0 h 41303"/>
                        <a:gd name="T4" fmla="*/ 0 w 21600"/>
                        <a:gd name="T5" fmla="*/ 0 h 41303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1303"/>
                        <a:gd name="T11" fmla="*/ 21600 w 21600"/>
                        <a:gd name="T12" fmla="*/ 41303 h 4130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1303" fill="none" extrusionOk="0">
                          <a:moveTo>
                            <a:pt x="12836" y="41303"/>
                          </a:moveTo>
                          <a:cubicBezTo>
                            <a:pt x="5031" y="37838"/>
                            <a:pt x="0" y="30100"/>
                            <a:pt x="0" y="21561"/>
                          </a:cubicBezTo>
                          <a:cubicBezTo>
                            <a:pt x="-1" y="10135"/>
                            <a:pt x="8897" y="686"/>
                            <a:pt x="20302" y="0"/>
                          </a:cubicBezTo>
                        </a:path>
                        <a:path w="21600" h="41303" stroke="0" extrusionOk="0">
                          <a:moveTo>
                            <a:pt x="12836" y="41303"/>
                          </a:moveTo>
                          <a:cubicBezTo>
                            <a:pt x="5031" y="37838"/>
                            <a:pt x="0" y="30100"/>
                            <a:pt x="0" y="21561"/>
                          </a:cubicBezTo>
                          <a:cubicBezTo>
                            <a:pt x="-1" y="10135"/>
                            <a:pt x="8897" y="686"/>
                            <a:pt x="20302" y="0"/>
                          </a:cubicBezTo>
                          <a:lnTo>
                            <a:pt x="21600" y="21561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8" name="Arc 1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0" y="2312"/>
                      <a:ext cx="187" cy="255"/>
                    </a:xfrm>
                    <a:custGeom>
                      <a:avLst/>
                      <a:gdLst>
                        <a:gd name="T0" fmla="*/ 0 w 21600"/>
                        <a:gd name="T1" fmla="*/ 0 h 41331"/>
                        <a:gd name="T2" fmla="*/ 0 w 21600"/>
                        <a:gd name="T3" fmla="*/ 0 h 41331"/>
                        <a:gd name="T4" fmla="*/ 0 w 21600"/>
                        <a:gd name="T5" fmla="*/ 0 h 4133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1331"/>
                        <a:gd name="T11" fmla="*/ 21600 w 21600"/>
                        <a:gd name="T12" fmla="*/ 41331 h 4133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1331" fill="none" extrusionOk="0">
                          <a:moveTo>
                            <a:pt x="12897" y="41331"/>
                          </a:moveTo>
                          <a:cubicBezTo>
                            <a:pt x="5059" y="37881"/>
                            <a:pt x="0" y="30125"/>
                            <a:pt x="0" y="21562"/>
                          </a:cubicBezTo>
                          <a:cubicBezTo>
                            <a:pt x="-1" y="10132"/>
                            <a:pt x="8903" y="681"/>
                            <a:pt x="20313" y="0"/>
                          </a:cubicBezTo>
                        </a:path>
                        <a:path w="21600" h="41331" stroke="0" extrusionOk="0">
                          <a:moveTo>
                            <a:pt x="12897" y="41331"/>
                          </a:moveTo>
                          <a:cubicBezTo>
                            <a:pt x="5059" y="37881"/>
                            <a:pt x="0" y="30125"/>
                            <a:pt x="0" y="21562"/>
                          </a:cubicBezTo>
                          <a:cubicBezTo>
                            <a:pt x="-1" y="10132"/>
                            <a:pt x="8903" y="681"/>
                            <a:pt x="20313" y="0"/>
                          </a:cubicBezTo>
                          <a:lnTo>
                            <a:pt x="21600" y="21562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9" name="Arc 1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4" y="2666"/>
                      <a:ext cx="721" cy="160"/>
                    </a:xfrm>
                    <a:custGeom>
                      <a:avLst/>
                      <a:gdLst>
                        <a:gd name="T0" fmla="*/ 0 w 38927"/>
                        <a:gd name="T1" fmla="*/ 0 h 21600"/>
                        <a:gd name="T2" fmla="*/ 0 w 38927"/>
                        <a:gd name="T3" fmla="*/ 0 h 21600"/>
                        <a:gd name="T4" fmla="*/ 0 w 3892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927"/>
                        <a:gd name="T10" fmla="*/ 0 h 21600"/>
                        <a:gd name="T11" fmla="*/ 38927 w 3892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927" h="21600" fill="none" extrusionOk="0">
                          <a:moveTo>
                            <a:pt x="38927" y="12279"/>
                          </a:moveTo>
                          <a:cubicBezTo>
                            <a:pt x="34894" y="18115"/>
                            <a:pt x="28251" y="21599"/>
                            <a:pt x="21157" y="21599"/>
                          </a:cubicBezTo>
                          <a:cubicBezTo>
                            <a:pt x="10904" y="21599"/>
                            <a:pt x="2064" y="14393"/>
                            <a:pt x="-1" y="4351"/>
                          </a:cubicBezTo>
                        </a:path>
                        <a:path w="38927" h="21600" stroke="0" extrusionOk="0">
                          <a:moveTo>
                            <a:pt x="38927" y="12279"/>
                          </a:moveTo>
                          <a:cubicBezTo>
                            <a:pt x="34894" y="18115"/>
                            <a:pt x="28251" y="21599"/>
                            <a:pt x="21157" y="21599"/>
                          </a:cubicBezTo>
                          <a:cubicBezTo>
                            <a:pt x="10904" y="21599"/>
                            <a:pt x="2064" y="14393"/>
                            <a:pt x="-1" y="4351"/>
                          </a:cubicBezTo>
                          <a:lnTo>
                            <a:pt x="21157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0" name="Arc 1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8" y="2666"/>
                      <a:ext cx="712" cy="156"/>
                    </a:xfrm>
                    <a:custGeom>
                      <a:avLst/>
                      <a:gdLst>
                        <a:gd name="T0" fmla="*/ 0 w 38826"/>
                        <a:gd name="T1" fmla="*/ 0 h 21600"/>
                        <a:gd name="T2" fmla="*/ 0 w 38826"/>
                        <a:gd name="T3" fmla="*/ 0 h 21600"/>
                        <a:gd name="T4" fmla="*/ 0 w 3882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826"/>
                        <a:gd name="T10" fmla="*/ 0 h 21600"/>
                        <a:gd name="T11" fmla="*/ 38826 w 3882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826" h="21600" fill="none" extrusionOk="0">
                          <a:moveTo>
                            <a:pt x="38825" y="12405"/>
                          </a:moveTo>
                          <a:cubicBezTo>
                            <a:pt x="34782" y="18169"/>
                            <a:pt x="28184" y="21599"/>
                            <a:pt x="21144" y="21599"/>
                          </a:cubicBezTo>
                          <a:cubicBezTo>
                            <a:pt x="10916" y="21599"/>
                            <a:pt x="2090" y="14426"/>
                            <a:pt x="0" y="4414"/>
                          </a:cubicBezTo>
                        </a:path>
                        <a:path w="38826" h="21600" stroke="0" extrusionOk="0">
                          <a:moveTo>
                            <a:pt x="38825" y="12405"/>
                          </a:moveTo>
                          <a:cubicBezTo>
                            <a:pt x="34782" y="18169"/>
                            <a:pt x="28184" y="21599"/>
                            <a:pt x="21144" y="21599"/>
                          </a:cubicBezTo>
                          <a:cubicBezTo>
                            <a:pt x="10916" y="21599"/>
                            <a:pt x="2090" y="14426"/>
                            <a:pt x="0" y="4414"/>
                          </a:cubicBezTo>
                          <a:lnTo>
                            <a:pt x="21144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581184" y="2710420"/>
                  <a:ext cx="812877" cy="43460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71" name="Line 5"/>
                <p:cNvSpPr>
                  <a:spLocks noChangeShapeType="1"/>
                </p:cNvSpPr>
                <p:nvPr/>
              </p:nvSpPr>
              <p:spPr bwMode="auto">
                <a:xfrm>
                  <a:off x="5581184" y="3230537"/>
                  <a:ext cx="815738" cy="41261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6012752" y="2845745"/>
                  <a:ext cx="107892" cy="68407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7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7925438" y="3231326"/>
                  <a:ext cx="744084" cy="41182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274" name="Line 5"/>
                <p:cNvSpPr>
                  <a:spLocks noChangeShapeType="1"/>
                </p:cNvSpPr>
                <p:nvPr/>
              </p:nvSpPr>
              <p:spPr bwMode="auto">
                <a:xfrm>
                  <a:off x="7925439" y="2699953"/>
                  <a:ext cx="798031" cy="48861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8229663" y="2845744"/>
                  <a:ext cx="107892" cy="68407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78" name="Oval 277"/>
                <p:cNvSpPr>
                  <a:spLocks noChangeAspect="1"/>
                </p:cNvSpPr>
                <p:nvPr/>
              </p:nvSpPr>
              <p:spPr>
                <a:xfrm>
                  <a:off x="6410661" y="2468795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PE1</a:t>
                  </a:r>
                </a:p>
              </p:txBody>
            </p:sp>
            <p:sp>
              <p:nvSpPr>
                <p:cNvPr id="279" name="Oval 278"/>
                <p:cNvSpPr>
                  <a:spLocks noChangeAspect="1"/>
                </p:cNvSpPr>
                <p:nvPr/>
              </p:nvSpPr>
              <p:spPr>
                <a:xfrm>
                  <a:off x="6410661" y="3409396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PE2</a:t>
                  </a:r>
                </a:p>
              </p:txBody>
            </p:sp>
            <p:sp>
              <p:nvSpPr>
                <p:cNvPr id="280" name="Oval 279"/>
                <p:cNvSpPr>
                  <a:spLocks noChangeAspect="1"/>
                </p:cNvSpPr>
                <p:nvPr/>
              </p:nvSpPr>
              <p:spPr>
                <a:xfrm>
                  <a:off x="7619067" y="2468795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PE3</a:t>
                  </a:r>
                </a:p>
              </p:txBody>
            </p: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>
                <a:xfrm>
                  <a:off x="7619067" y="3409396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PE4</a:t>
                  </a:r>
                </a:p>
              </p:txBody>
            </p:sp>
            <p:grpSp>
              <p:nvGrpSpPr>
                <p:cNvPr id="282" name="Group 281"/>
                <p:cNvGrpSpPr/>
                <p:nvPr/>
              </p:nvGrpSpPr>
              <p:grpSpPr>
                <a:xfrm>
                  <a:off x="6582598" y="2742827"/>
                  <a:ext cx="1160979" cy="730984"/>
                  <a:chOff x="11160124" y="4681105"/>
                  <a:chExt cx="2150270" cy="1433086"/>
                </a:xfrm>
              </p:grpSpPr>
              <p:sp>
                <p:nvSpPr>
                  <p:cNvPr id="283" name="Freeform 282"/>
                  <p:cNvSpPr/>
                  <p:nvPr/>
                </p:nvSpPr>
                <p:spPr>
                  <a:xfrm>
                    <a:off x="12091194" y="4681105"/>
                    <a:ext cx="1219200" cy="335280"/>
                  </a:xfrm>
                  <a:custGeom>
                    <a:avLst/>
                    <a:gdLst>
                      <a:gd name="connsiteX0" fmla="*/ 0 w 1860331"/>
                      <a:gd name="connsiteY0" fmla="*/ 331076 h 331076"/>
                      <a:gd name="connsiteX1" fmla="*/ 898634 w 1860331"/>
                      <a:gd name="connsiteY1" fmla="*/ 0 h 331076"/>
                      <a:gd name="connsiteX2" fmla="*/ 1860331 w 1860331"/>
                      <a:gd name="connsiteY2" fmla="*/ 331076 h 331076"/>
                      <a:gd name="connsiteX3" fmla="*/ 1860331 w 1860331"/>
                      <a:gd name="connsiteY3" fmla="*/ 331076 h 331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60331" h="331076">
                        <a:moveTo>
                          <a:pt x="0" y="331076"/>
                        </a:moveTo>
                        <a:cubicBezTo>
                          <a:pt x="294289" y="165538"/>
                          <a:pt x="588579" y="0"/>
                          <a:pt x="898634" y="0"/>
                        </a:cubicBezTo>
                        <a:cubicBezTo>
                          <a:pt x="1208689" y="0"/>
                          <a:pt x="1860331" y="331076"/>
                          <a:pt x="1860331" y="331076"/>
                        </a:cubicBezTo>
                        <a:lnTo>
                          <a:pt x="1860331" y="331076"/>
                        </a:ln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487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84" name="Freeform 283"/>
                  <p:cNvSpPr/>
                  <p:nvPr/>
                </p:nvSpPr>
                <p:spPr>
                  <a:xfrm>
                    <a:off x="12041268" y="5096790"/>
                    <a:ext cx="1225414" cy="1017401"/>
                  </a:xfrm>
                  <a:custGeom>
                    <a:avLst/>
                    <a:gdLst>
                      <a:gd name="connsiteX0" fmla="*/ 0 w 1387366"/>
                      <a:gd name="connsiteY0" fmla="*/ 0 h 1024759"/>
                      <a:gd name="connsiteX1" fmla="*/ 441435 w 1387366"/>
                      <a:gd name="connsiteY1" fmla="*/ 804042 h 1024759"/>
                      <a:gd name="connsiteX2" fmla="*/ 1387366 w 1387366"/>
                      <a:gd name="connsiteY2" fmla="*/ 1024759 h 1024759"/>
                      <a:gd name="connsiteX0" fmla="*/ 0 w 1546543"/>
                      <a:gd name="connsiteY0" fmla="*/ 0 h 1063267"/>
                      <a:gd name="connsiteX1" fmla="*/ 600612 w 1546543"/>
                      <a:gd name="connsiteY1" fmla="*/ 842550 h 1063267"/>
                      <a:gd name="connsiteX2" fmla="*/ 1546543 w 1546543"/>
                      <a:gd name="connsiteY2" fmla="*/ 1063267 h 1063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46543" h="1063267">
                        <a:moveTo>
                          <a:pt x="0" y="0"/>
                        </a:moveTo>
                        <a:cubicBezTo>
                          <a:pt x="105103" y="316624"/>
                          <a:pt x="342855" y="665339"/>
                          <a:pt x="600612" y="842550"/>
                        </a:cubicBezTo>
                        <a:cubicBezTo>
                          <a:pt x="858369" y="1019761"/>
                          <a:pt x="1189191" y="1038305"/>
                          <a:pt x="1546543" y="1063267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487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85" name="Freeform 284"/>
                  <p:cNvSpPr/>
                  <p:nvPr/>
                </p:nvSpPr>
                <p:spPr>
                  <a:xfrm>
                    <a:off x="11160124" y="5158761"/>
                    <a:ext cx="755653" cy="618173"/>
                  </a:xfrm>
                  <a:custGeom>
                    <a:avLst/>
                    <a:gdLst>
                      <a:gd name="connsiteX0" fmla="*/ 521666 w 521666"/>
                      <a:gd name="connsiteY0" fmla="*/ 0 h 561975"/>
                      <a:gd name="connsiteX1" fmla="*/ 16841 w 521666"/>
                      <a:gd name="connsiteY1" fmla="*/ 200025 h 561975"/>
                      <a:gd name="connsiteX2" fmla="*/ 169241 w 521666"/>
                      <a:gd name="connsiteY2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21666" h="561975">
                        <a:moveTo>
                          <a:pt x="521666" y="0"/>
                        </a:moveTo>
                        <a:cubicBezTo>
                          <a:pt x="298622" y="53181"/>
                          <a:pt x="75578" y="106363"/>
                          <a:pt x="16841" y="200025"/>
                        </a:cubicBezTo>
                        <a:cubicBezTo>
                          <a:pt x="-41896" y="293687"/>
                          <a:pt x="63672" y="427831"/>
                          <a:pt x="169241" y="561975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487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11919744" y="5000625"/>
                    <a:ext cx="228600" cy="2286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487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87" name="Oval 286"/>
                <p:cNvSpPr/>
                <p:nvPr/>
              </p:nvSpPr>
              <p:spPr>
                <a:xfrm>
                  <a:off x="5560046" y="2965616"/>
                  <a:ext cx="407477" cy="407477"/>
                </a:xfrm>
                <a:prstGeom prst="ellipse">
                  <a:avLst/>
                </a:prstGeom>
                <a:solidFill>
                  <a:srgbClr val="FFD579"/>
                </a:solidFill>
                <a:ln w="25400" cap="flat" cmpd="sng" algn="ctr">
                  <a:solidFill>
                    <a:srgbClr val="FA661C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CE1</a:t>
                  </a:r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5574474" y="3363881"/>
                  <a:ext cx="572639" cy="359668"/>
                </a:xfrm>
                <a:prstGeom prst="rect">
                  <a:avLst/>
                </a:prstGeom>
                <a:noFill/>
              </p:spPr>
              <p:txBody>
                <a:bodyPr wrap="square" lIns="51390" tIns="25695" rIns="51390" bIns="25695" rtlCol="0">
                  <a:spAutoFit/>
                </a:bodyPr>
                <a:lstStyle/>
                <a:p>
                  <a:pPr defTabSz="913487"/>
                  <a:r>
                    <a:rPr lang="en-US" sz="1000" dirty="0">
                      <a:solidFill>
                        <a:srgbClr val="000000"/>
                      </a:solidFill>
                      <a:latin typeface="Arial Narrow" pitchFamily="34" charset="0"/>
                    </a:rPr>
                    <a:t>C-MAC:M1</a:t>
                  </a:r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8483950" y="2965616"/>
                  <a:ext cx="407477" cy="407477"/>
                </a:xfrm>
                <a:prstGeom prst="ellipse">
                  <a:avLst/>
                </a:prstGeom>
                <a:solidFill>
                  <a:srgbClr val="FFD579"/>
                </a:solidFill>
                <a:ln w="25400" cap="flat" cmpd="sng" algn="ctr">
                  <a:solidFill>
                    <a:srgbClr val="FA661C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CE3</a:t>
                  </a:r>
                </a:p>
              </p:txBody>
            </p:sp>
          </p:grpSp>
          <p:sp>
            <p:nvSpPr>
              <p:cNvPr id="290" name="TextBox 289"/>
              <p:cNvSpPr txBox="1"/>
              <p:nvPr/>
            </p:nvSpPr>
            <p:spPr>
              <a:xfrm>
                <a:off x="8409709" y="3375357"/>
                <a:ext cx="572639" cy="359668"/>
              </a:xfrm>
              <a:prstGeom prst="rect">
                <a:avLst/>
              </a:prstGeom>
              <a:noFill/>
            </p:spPr>
            <p:txBody>
              <a:bodyPr wrap="square" lIns="51390" tIns="25695" rIns="51390" bIns="25695" rtlCol="0">
                <a:spAutoFit/>
              </a:bodyPr>
              <a:lstStyle/>
              <a:p>
                <a:pPr defTabSz="913487"/>
                <a:r>
                  <a:rPr lang="en-US" sz="1000" dirty="0">
                    <a:solidFill>
                      <a:srgbClr val="000000"/>
                    </a:solidFill>
                    <a:latin typeface="Arial Narrow" pitchFamily="34" charset="0"/>
                  </a:rPr>
                  <a:t>C-MAC:M3</a:t>
                </a:r>
              </a:p>
            </p:txBody>
          </p:sp>
          <p:grpSp>
            <p:nvGrpSpPr>
              <p:cNvPr id="232" name="Group 231"/>
              <p:cNvGrpSpPr/>
              <p:nvPr/>
            </p:nvGrpSpPr>
            <p:grpSpPr>
              <a:xfrm>
                <a:off x="5650434" y="2371276"/>
                <a:ext cx="620683" cy="471488"/>
                <a:chOff x="9668560" y="4112375"/>
                <a:chExt cx="1103545" cy="838200"/>
              </a:xfrm>
            </p:grpSpPr>
            <p:cxnSp>
              <p:nvCxnSpPr>
                <p:cNvPr id="233" name="Straight Arrow Connector 232"/>
                <p:cNvCxnSpPr/>
                <p:nvPr/>
              </p:nvCxnSpPr>
              <p:spPr>
                <a:xfrm flipV="1">
                  <a:off x="10201960" y="4645775"/>
                  <a:ext cx="533400" cy="304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TextBox 233"/>
                <p:cNvSpPr txBox="1"/>
                <p:nvPr/>
              </p:nvSpPr>
              <p:spPr>
                <a:xfrm>
                  <a:off x="9668560" y="4112375"/>
                  <a:ext cx="1103545" cy="738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14"/>
                  <a:r>
                    <a:rPr lang="en-US" sz="700" dirty="0">
                      <a:solidFill>
                        <a:prstClr val="black"/>
                      </a:solidFill>
                      <a:latin typeface="Arial Narrow" pitchFamily="34" charset="0"/>
                    </a:rPr>
                    <a:t>VID 100</a:t>
                  </a:r>
                </a:p>
                <a:p>
                  <a:pPr defTabSz="914114"/>
                  <a:r>
                    <a:rPr lang="en-US" sz="700" b="1" dirty="0">
                      <a:solidFill>
                        <a:srgbClr val="C00000"/>
                      </a:solidFill>
                      <a:latin typeface="Arial Narrow" pitchFamily="34" charset="0"/>
                    </a:rPr>
                    <a:t>SMAC: M1</a:t>
                  </a:r>
                </a:p>
                <a:p>
                  <a:pPr defTabSz="914114"/>
                  <a:r>
                    <a:rPr lang="en-US" sz="700" b="1" dirty="0">
                      <a:solidFill>
                        <a:srgbClr val="C00000"/>
                      </a:solidFill>
                      <a:latin typeface="Arial Narrow" pitchFamily="34" charset="0"/>
                    </a:rPr>
                    <a:t>DMAC: </a:t>
                  </a:r>
                  <a:r>
                    <a:rPr lang="en-US" sz="700" b="1" dirty="0" err="1">
                      <a:solidFill>
                        <a:srgbClr val="C00000"/>
                      </a:solidFill>
                      <a:latin typeface="Arial Narrow" pitchFamily="34" charset="0"/>
                    </a:rPr>
                    <a:t>F.F.F</a:t>
                  </a:r>
                  <a:endParaRPr lang="en-US" sz="700" b="1" dirty="0">
                    <a:solidFill>
                      <a:srgbClr val="C00000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36" name="Rectangular Callout 235"/>
            <p:cNvSpPr/>
            <p:nvPr/>
          </p:nvSpPr>
          <p:spPr>
            <a:xfrm>
              <a:off x="6757774" y="4295118"/>
              <a:ext cx="1071458" cy="719794"/>
            </a:xfrm>
            <a:prstGeom prst="wedgeRectCallout">
              <a:avLst>
                <a:gd name="adj1" fmla="val -13629"/>
                <a:gd name="adj2" fmla="val -161029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pPr defTabSz="914114"/>
              <a:r>
                <a:rPr lang="en-US" sz="900" b="1" dirty="0">
                  <a:solidFill>
                    <a:srgbClr val="9A9B9C">
                      <a:lumMod val="50000"/>
                    </a:srgbClr>
                  </a:solidFill>
                  <a:latin typeface="Arial Narrow" pitchFamily="34" charset="0"/>
                </a:rPr>
                <a:t>BGP MAC adv. Route</a:t>
              </a:r>
            </a:p>
            <a:p>
              <a:pPr defTabSz="914114"/>
              <a:r>
                <a:rPr lang="en-US" sz="900" dirty="0">
                  <a:solidFill>
                    <a:srgbClr val="9A9B9C">
                      <a:lumMod val="50000"/>
                    </a:srgbClr>
                  </a:solidFill>
                  <a:latin typeface="Arial Narrow" pitchFamily="34" charset="0"/>
                </a:rPr>
                <a:t>EVPN NLRI</a:t>
              </a:r>
            </a:p>
            <a:p>
              <a:pPr defTabSz="914114"/>
              <a:r>
                <a:rPr lang="en-US" sz="900" b="1" dirty="0">
                  <a:solidFill>
                    <a:srgbClr val="C00000"/>
                  </a:solidFill>
                  <a:latin typeface="Arial Narrow" pitchFamily="34" charset="0"/>
                </a:rPr>
                <a:t>MAC </a:t>
              </a:r>
              <a:r>
                <a:rPr lang="en-US" sz="900" b="1" dirty="0" err="1">
                  <a:solidFill>
                    <a:srgbClr val="C00000"/>
                  </a:solidFill>
                  <a:latin typeface="Arial Narrow" pitchFamily="34" charset="0"/>
                </a:rPr>
                <a:t>M1</a:t>
              </a:r>
              <a:r>
                <a:rPr lang="en-US" sz="900" b="1" dirty="0">
                  <a:solidFill>
                    <a:srgbClr val="C00000"/>
                  </a:solidFill>
                  <a:latin typeface="Arial Narrow" pitchFamily="34" charset="0"/>
                </a:rPr>
                <a:t> via PE1</a:t>
              </a:r>
            </a:p>
          </p:txBody>
        </p:sp>
        <p:sp>
          <p:nvSpPr>
            <p:cNvPr id="237" name="Rectangular Callout 236"/>
            <p:cNvSpPr/>
            <p:nvPr/>
          </p:nvSpPr>
          <p:spPr>
            <a:xfrm>
              <a:off x="4872008" y="1560787"/>
              <a:ext cx="1071458" cy="462619"/>
            </a:xfrm>
            <a:prstGeom prst="wedgeRectCallout">
              <a:avLst>
                <a:gd name="adj1" fmla="val 63371"/>
                <a:gd name="adj2" fmla="val 13341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pPr defTabSz="914114"/>
              <a:r>
                <a:rPr lang="en-US" sz="900" b="1" dirty="0">
                  <a:solidFill>
                    <a:srgbClr val="9A9B9C">
                      <a:lumMod val="50000"/>
                    </a:srgbClr>
                  </a:solidFill>
                  <a:latin typeface="Arial Narrow" pitchFamily="34" charset="0"/>
                </a:rPr>
                <a:t>Data-plane address learning from Access</a:t>
              </a:r>
              <a:endPara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endParaRPr>
            </a:p>
          </p:txBody>
        </p:sp>
        <p:sp>
          <p:nvSpPr>
            <p:cNvPr id="238" name="Rectangular Callout 237"/>
            <p:cNvSpPr/>
            <p:nvPr/>
          </p:nvSpPr>
          <p:spPr>
            <a:xfrm>
              <a:off x="6543482" y="1466193"/>
              <a:ext cx="1200033" cy="462619"/>
            </a:xfrm>
            <a:prstGeom prst="wedgeRectCallout">
              <a:avLst>
                <a:gd name="adj1" fmla="val 10371"/>
                <a:gd name="adj2" fmla="val 193641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pPr defTabSz="914114"/>
              <a:r>
                <a:rPr lang="en-US" sz="900" b="1" dirty="0">
                  <a:solidFill>
                    <a:srgbClr val="9A9B9C">
                      <a:lumMod val="50000"/>
                    </a:srgbClr>
                  </a:solidFill>
                  <a:latin typeface="Arial Narrow" pitchFamily="34" charset="0"/>
                </a:rPr>
                <a:t>Control-plane address advertisement / learning over Core</a:t>
              </a:r>
              <a:endPara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235" name="Table 234"/>
          <p:cNvGraphicFramePr>
            <a:graphicFrameLocks noGrp="1"/>
          </p:cNvGraphicFramePr>
          <p:nvPr>
            <p:extLst/>
          </p:nvPr>
        </p:nvGraphicFramePr>
        <p:xfrm>
          <a:off x="5932968" y="1912621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60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2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555" y="0"/>
            <a:ext cx="8513064" cy="765432"/>
          </a:xfrm>
        </p:spPr>
        <p:txBody>
          <a:bodyPr anchor="ctr"/>
          <a:lstStyle/>
          <a:p>
            <a:r>
              <a:rPr lang="en-US" dirty="0" smtClean="0"/>
              <a:t>EVPN - Concept</a:t>
            </a:r>
            <a:endParaRPr lang="en-US" dirty="0"/>
          </a:p>
        </p:txBody>
      </p:sp>
      <p:grpSp>
        <p:nvGrpSpPr>
          <p:cNvPr id="296" name="Group 295"/>
          <p:cNvGrpSpPr/>
          <p:nvPr/>
        </p:nvGrpSpPr>
        <p:grpSpPr>
          <a:xfrm>
            <a:off x="2606733" y="631614"/>
            <a:ext cx="1930756" cy="3852806"/>
            <a:chOff x="4370397" y="1438338"/>
            <a:chExt cx="3432790" cy="6105670"/>
          </a:xfrm>
        </p:grpSpPr>
        <p:grpSp>
          <p:nvGrpSpPr>
            <p:cNvPr id="297" name="Group 296"/>
            <p:cNvGrpSpPr/>
            <p:nvPr/>
          </p:nvGrpSpPr>
          <p:grpSpPr>
            <a:xfrm>
              <a:off x="4370397" y="1438338"/>
              <a:ext cx="3432790" cy="5418614"/>
              <a:chOff x="570421" y="1438338"/>
              <a:chExt cx="3017520" cy="5418614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570421" y="1889760"/>
                <a:ext cx="3017520" cy="4967192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>
                      <a:tint val="66000"/>
                      <a:satMod val="160000"/>
                      <a:alpha val="0"/>
                    </a:srgbClr>
                  </a:gs>
                  <a:gs pos="100000">
                    <a:srgbClr val="D5D5D5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300" name="Rectangle 6"/>
              <p:cNvSpPr>
                <a:spLocks noChangeArrowheads="1"/>
              </p:cNvSpPr>
              <p:nvPr/>
            </p:nvSpPr>
            <p:spPr bwMode="auto">
              <a:xfrm>
                <a:off x="570421" y="1438338"/>
                <a:ext cx="3017520" cy="914400"/>
              </a:xfrm>
              <a:prstGeom prst="round2SameRect">
                <a:avLst>
                  <a:gd name="adj1" fmla="val 17093"/>
                  <a:gd name="adj2" fmla="val 0"/>
                </a:avLst>
              </a:prstGeom>
              <a:solidFill>
                <a:srgbClr val="64BAE2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265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Arial"/>
                    <a:ea typeface="Apple LiGothic Medium"/>
                  </a:rPr>
                  <a:t>Ethernet Segment</a:t>
                </a:r>
              </a:p>
            </p:txBody>
          </p:sp>
        </p:grpSp>
        <p:sp>
          <p:nvSpPr>
            <p:cNvPr id="298" name="TextBox 297"/>
            <p:cNvSpPr txBox="1">
              <a:spLocks noChangeArrowheads="1"/>
            </p:cNvSpPr>
            <p:nvPr/>
          </p:nvSpPr>
          <p:spPr bwMode="auto">
            <a:xfrm>
              <a:off x="4578032" y="4480560"/>
              <a:ext cx="3017520" cy="3063448"/>
            </a:xfrm>
            <a:prstGeom prst="rect">
              <a:avLst/>
            </a:prstGeom>
          </p:spPr>
          <p:txBody>
            <a:bodyPr wrap="square" lIns="76801" tIns="38401" rIns="76801" bIns="38401">
              <a:spAutoFit/>
            </a:bodyPr>
            <a:lstStyle/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555558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Represents a ‘site’ connected to one or more PEs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555558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Uniquely identified by a 10-byte global Ethernet Segment Identifier (ESI)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555558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Could be a single device or an entire network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555558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Single-Homed Device (SHD)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555558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Multi-Homed Device (MHD)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555558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Single-Homed Network (SHN)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555558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Multi-Homed Network (MHN)</a:t>
              </a: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4784784" y="628119"/>
            <a:ext cx="1930756" cy="4217481"/>
            <a:chOff x="7999971" y="1438338"/>
            <a:chExt cx="3432790" cy="6683583"/>
          </a:xfrm>
        </p:grpSpPr>
        <p:grpSp>
          <p:nvGrpSpPr>
            <p:cNvPr id="302" name="Group 301"/>
            <p:cNvGrpSpPr/>
            <p:nvPr/>
          </p:nvGrpSpPr>
          <p:grpSpPr>
            <a:xfrm>
              <a:off x="7999971" y="1438338"/>
              <a:ext cx="3432790" cy="5418614"/>
              <a:chOff x="570421" y="1438338"/>
              <a:chExt cx="3017520" cy="5418614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570421" y="1889760"/>
                <a:ext cx="3017520" cy="4967192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>
                      <a:tint val="66000"/>
                      <a:satMod val="160000"/>
                      <a:alpha val="0"/>
                    </a:srgbClr>
                  </a:gs>
                  <a:gs pos="100000">
                    <a:srgbClr val="D5D5D5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305" name="Rectangle 6"/>
              <p:cNvSpPr>
                <a:spLocks noChangeArrowheads="1"/>
              </p:cNvSpPr>
              <p:nvPr/>
            </p:nvSpPr>
            <p:spPr bwMode="auto">
              <a:xfrm>
                <a:off x="570421" y="1438338"/>
                <a:ext cx="3017520" cy="914400"/>
              </a:xfrm>
              <a:prstGeom prst="round2SameRect">
                <a:avLst>
                  <a:gd name="adj1" fmla="val 17093"/>
                  <a:gd name="adj2" fmla="val 0"/>
                </a:avLst>
              </a:prstGeom>
              <a:solidFill>
                <a:srgbClr val="64BAE2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265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Arial"/>
                    <a:ea typeface="Apple LiGothic Medium"/>
                  </a:rPr>
                  <a:t>BGP Routes</a:t>
                </a:r>
              </a:p>
            </p:txBody>
          </p:sp>
        </p:grpSp>
        <p:sp>
          <p:nvSpPr>
            <p:cNvPr id="303" name="TextBox 302"/>
            <p:cNvSpPr txBox="1">
              <a:spLocks noChangeArrowheads="1"/>
            </p:cNvSpPr>
            <p:nvPr/>
          </p:nvSpPr>
          <p:spPr bwMode="auto">
            <a:xfrm>
              <a:off x="8207605" y="4480560"/>
              <a:ext cx="3017519" cy="3641361"/>
            </a:xfrm>
            <a:prstGeom prst="rect">
              <a:avLst/>
            </a:prstGeom>
          </p:spPr>
          <p:txBody>
            <a:bodyPr wrap="square" lIns="76801" tIns="38401" rIns="76801" bIns="38401">
              <a:spAutoFit/>
            </a:bodyPr>
            <a:lstStyle/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EVPN and PBB-EVPN define a single new BGP NLRI used to carry all EVPN routes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NLRI has a new SAFI (70)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Routes serve control plane purposes, including: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MAC / IP address reachability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MAC mass withdrawal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Split-Horizon label adv.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Aliasing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Multicast endpoint discovery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Redundancy group discovery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Designated forwarder election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467139" y="626414"/>
            <a:ext cx="1930756" cy="3852806"/>
            <a:chOff x="740824" y="1438338"/>
            <a:chExt cx="3432790" cy="6105670"/>
          </a:xfrm>
        </p:grpSpPr>
        <p:grpSp>
          <p:nvGrpSpPr>
            <p:cNvPr id="307" name="Group 306"/>
            <p:cNvGrpSpPr/>
            <p:nvPr/>
          </p:nvGrpSpPr>
          <p:grpSpPr>
            <a:xfrm>
              <a:off x="740824" y="1438338"/>
              <a:ext cx="3432790" cy="5418614"/>
              <a:chOff x="570421" y="1438338"/>
              <a:chExt cx="3017520" cy="5418614"/>
            </a:xfrm>
          </p:grpSpPr>
          <p:sp>
            <p:nvSpPr>
              <p:cNvPr id="309" name="Rectangle 308"/>
              <p:cNvSpPr/>
              <p:nvPr/>
            </p:nvSpPr>
            <p:spPr>
              <a:xfrm>
                <a:off x="570421" y="1889760"/>
                <a:ext cx="3017520" cy="4967192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>
                      <a:tint val="66000"/>
                      <a:satMod val="160000"/>
                      <a:alpha val="0"/>
                    </a:srgbClr>
                  </a:gs>
                  <a:gs pos="100000">
                    <a:srgbClr val="D5D5D5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310" name="Rectangle 6"/>
              <p:cNvSpPr>
                <a:spLocks noChangeArrowheads="1"/>
              </p:cNvSpPr>
              <p:nvPr/>
            </p:nvSpPr>
            <p:spPr bwMode="auto">
              <a:xfrm>
                <a:off x="570421" y="1438338"/>
                <a:ext cx="3017520" cy="914400"/>
              </a:xfrm>
              <a:prstGeom prst="round2SameRect">
                <a:avLst>
                  <a:gd name="adj1" fmla="val 17093"/>
                  <a:gd name="adj2" fmla="val 0"/>
                </a:avLst>
              </a:prstGeom>
              <a:solidFill>
                <a:srgbClr val="64BAE2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265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Arial"/>
                    <a:ea typeface="Apple LiGothic Medium"/>
                  </a:rPr>
                  <a:t>EVPN Instance (EVI)</a:t>
                </a:r>
              </a:p>
            </p:txBody>
          </p:sp>
        </p:grpSp>
        <p:sp>
          <p:nvSpPr>
            <p:cNvPr id="308" name="Rectangle 307"/>
            <p:cNvSpPr/>
            <p:nvPr/>
          </p:nvSpPr>
          <p:spPr>
            <a:xfrm>
              <a:off x="948458" y="4480560"/>
              <a:ext cx="3017519" cy="3063448"/>
            </a:xfrm>
            <a:prstGeom prst="rect">
              <a:avLst/>
            </a:prstGeom>
          </p:spPr>
          <p:txBody>
            <a:bodyPr wrap="square" lIns="76801" tIns="38401" rIns="76801" bIns="38401">
              <a:spAutoFit/>
            </a:bodyPr>
            <a:lstStyle/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EVI spans all PEs participating in an EVPN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MAC-VRF: A VRF table for MACs on a PE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Encompass one or more bridge-domains, depending on service interface type</a:t>
              </a:r>
              <a:endParaRPr lang="en-US" sz="900" kern="0" dirty="0">
                <a:solidFill>
                  <a:srgbClr val="435153"/>
                </a:solidFill>
                <a:latin typeface="Arial"/>
              </a:endParaRPr>
            </a:p>
            <a:p>
              <a:pPr marL="133011" lvl="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Port-based</a:t>
              </a:r>
            </a:p>
            <a:p>
              <a:pPr marL="133011" lvl="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VLAN-based (shown above)</a:t>
              </a:r>
            </a:p>
            <a:p>
              <a:pPr marL="133011" lvl="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VLAN-bundling</a:t>
              </a:r>
            </a:p>
            <a:p>
              <a:pPr marL="133011" lvl="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VLAN aware bundling (NEW)</a:t>
              </a: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6918384" y="633426"/>
            <a:ext cx="1930756" cy="3928043"/>
            <a:chOff x="7999971" y="1438338"/>
            <a:chExt cx="3432790" cy="6224900"/>
          </a:xfrm>
        </p:grpSpPr>
        <p:grpSp>
          <p:nvGrpSpPr>
            <p:cNvPr id="312" name="Group 311"/>
            <p:cNvGrpSpPr/>
            <p:nvPr/>
          </p:nvGrpSpPr>
          <p:grpSpPr>
            <a:xfrm>
              <a:off x="7999971" y="1438338"/>
              <a:ext cx="3432790" cy="5410200"/>
              <a:chOff x="570421" y="1438338"/>
              <a:chExt cx="3017520" cy="5410200"/>
            </a:xfrm>
          </p:grpSpPr>
          <p:sp>
            <p:nvSpPr>
              <p:cNvPr id="314" name="Rectangle 313"/>
              <p:cNvSpPr/>
              <p:nvPr/>
            </p:nvSpPr>
            <p:spPr>
              <a:xfrm>
                <a:off x="570421" y="1889760"/>
                <a:ext cx="3017520" cy="4958778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>
                      <a:tint val="66000"/>
                      <a:satMod val="160000"/>
                      <a:alpha val="0"/>
                    </a:srgbClr>
                  </a:gs>
                  <a:gs pos="100000">
                    <a:srgbClr val="D5D5D5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315" name="Rectangle 6"/>
              <p:cNvSpPr>
                <a:spLocks noChangeArrowheads="1"/>
              </p:cNvSpPr>
              <p:nvPr/>
            </p:nvSpPr>
            <p:spPr bwMode="auto">
              <a:xfrm>
                <a:off x="570421" y="1438338"/>
                <a:ext cx="3017520" cy="914400"/>
              </a:xfrm>
              <a:prstGeom prst="round2SameRect">
                <a:avLst>
                  <a:gd name="adj1" fmla="val 17093"/>
                  <a:gd name="adj2" fmla="val 0"/>
                </a:avLst>
              </a:prstGeom>
              <a:solidFill>
                <a:srgbClr val="64BAE2"/>
              </a:solidFill>
              <a:ln w="25400" cap="flat" cmpd="sng" algn="ctr">
                <a:noFill/>
                <a:prstDash val="soli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265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Arial"/>
                    <a:ea typeface="Apple LiGothic Medium"/>
                  </a:rPr>
                  <a:t>BGP Route Attributes</a:t>
                </a:r>
              </a:p>
            </p:txBody>
          </p:sp>
        </p:grpSp>
        <p:sp>
          <p:nvSpPr>
            <p:cNvPr id="313" name="TextBox 312"/>
            <p:cNvSpPr txBox="1">
              <a:spLocks noChangeArrowheads="1"/>
            </p:cNvSpPr>
            <p:nvPr/>
          </p:nvSpPr>
          <p:spPr bwMode="auto">
            <a:xfrm>
              <a:off x="8207605" y="4480560"/>
              <a:ext cx="3017519" cy="3182678"/>
            </a:xfrm>
            <a:prstGeom prst="rect">
              <a:avLst/>
            </a:prstGeom>
          </p:spPr>
          <p:txBody>
            <a:bodyPr wrap="square" lIns="76801" tIns="38401" rIns="76801" bIns="38401">
              <a:spAutoFit/>
            </a:bodyPr>
            <a:lstStyle/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New BGP extended communities defined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r>
                <a:rPr lang="en-US" sz="900" b="1" kern="0" dirty="0">
                  <a:solidFill>
                    <a:srgbClr val="435153"/>
                  </a:solidFill>
                  <a:latin typeface="Arial"/>
                </a:rPr>
                <a:t>Expand information carried in BGP routes, including: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MAC address moves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C-MAC flush notification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Redundancy mode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MAC / IP bindings of a GW</a:t>
              </a:r>
            </a:p>
            <a:p>
              <a:pPr marL="133011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</a:pPr>
              <a:r>
                <a:rPr lang="en-US" sz="800" kern="0" dirty="0">
                  <a:solidFill>
                    <a:srgbClr val="435153"/>
                  </a:solidFill>
                  <a:latin typeface="Arial"/>
                </a:rPr>
                <a:t>Split-horizon label encoding</a:t>
              </a: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endParaRPr lang="en-US" sz="900" b="1" kern="0" dirty="0">
                <a:solidFill>
                  <a:srgbClr val="435153"/>
                </a:solidFill>
                <a:latin typeface="Arial"/>
              </a:endParaRPr>
            </a:p>
            <a:p>
              <a:pPr marL="94626" indent="-94626" defTabSz="914265" fontAlgn="auto">
                <a:spcBef>
                  <a:spcPts val="337"/>
                </a:spcBef>
                <a:spcAft>
                  <a:spcPts val="0"/>
                </a:spcAft>
                <a:buClr>
                  <a:srgbClr val="1F497D"/>
                </a:buClr>
                <a:buSzPct val="90000"/>
                <a:buFont typeface="Arial" pitchFamily="34" charset="0"/>
                <a:buChar char="•"/>
              </a:pPr>
              <a:endParaRPr lang="en-US" sz="900" kern="0" dirty="0">
                <a:solidFill>
                  <a:srgbClr val="435153"/>
                </a:solidFill>
                <a:latin typeface="Arial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568474" y="1382715"/>
            <a:ext cx="1575071" cy="1002357"/>
            <a:chOff x="5384007" y="6884987"/>
            <a:chExt cx="2800399" cy="1781968"/>
          </a:xfrm>
        </p:grpSpPr>
        <p:sp>
          <p:nvSpPr>
            <p:cNvPr id="317" name="AutoShape 63"/>
            <p:cNvSpPr>
              <a:spLocks noChangeArrowheads="1"/>
            </p:cNvSpPr>
            <p:nvPr/>
          </p:nvSpPr>
          <p:spPr bwMode="auto">
            <a:xfrm>
              <a:off x="5918994" y="6884987"/>
              <a:ext cx="2265412" cy="175260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595959"/>
                </a:solidFill>
              </a:endParaRPr>
            </a:p>
          </p:txBody>
        </p:sp>
        <p:sp>
          <p:nvSpPr>
            <p:cNvPr id="318" name="AutoShape 66"/>
            <p:cNvSpPr>
              <a:spLocks noChangeArrowheads="1"/>
            </p:cNvSpPr>
            <p:nvPr/>
          </p:nvSpPr>
          <p:spPr bwMode="auto">
            <a:xfrm rot="10800000">
              <a:off x="5787255" y="7405097"/>
              <a:ext cx="284138" cy="639863"/>
            </a:xfrm>
            <a:prstGeom prst="flowChartMagneticDrum">
              <a:avLst/>
            </a:prstGeom>
            <a:solidFill>
              <a:srgbClr val="7E7E86"/>
            </a:solidFill>
            <a:ln w="9525">
              <a:solidFill>
                <a:srgbClr val="39393B"/>
              </a:solidFill>
              <a:round/>
              <a:headEnd/>
              <a:tailEnd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595959"/>
                </a:solidFill>
              </a:endParaRPr>
            </a:p>
          </p:txBody>
        </p:sp>
        <p:sp>
          <p:nvSpPr>
            <p:cNvPr id="319" name="AutoShape 75"/>
            <p:cNvSpPr>
              <a:spLocks noChangeArrowheads="1"/>
            </p:cNvSpPr>
            <p:nvPr/>
          </p:nvSpPr>
          <p:spPr bwMode="auto">
            <a:xfrm rot="10800000">
              <a:off x="6223792" y="7231101"/>
              <a:ext cx="304799" cy="397813"/>
            </a:xfrm>
            <a:prstGeom prst="flowChartMagneticDrum">
              <a:avLst/>
            </a:prstGeom>
            <a:solidFill>
              <a:srgbClr val="FF3300"/>
            </a:solidFill>
            <a:ln w="9525">
              <a:solidFill>
                <a:srgbClr val="39393B"/>
              </a:solidFill>
              <a:round/>
              <a:headEnd/>
              <a:tailEnd/>
            </a:ln>
            <a:effectLst/>
          </p:spPr>
          <p:txBody>
            <a:bodyPr lIns="82124" tIns="41061" rIns="82124" bIns="41061" anchor="ctr">
              <a:noAutofit/>
            </a:bodyPr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595959"/>
                </a:solidFill>
              </a:endParaRPr>
            </a:p>
          </p:txBody>
        </p:sp>
        <p:sp>
          <p:nvSpPr>
            <p:cNvPr id="320" name="AutoShape 76"/>
            <p:cNvSpPr>
              <a:spLocks noChangeArrowheads="1"/>
            </p:cNvSpPr>
            <p:nvPr/>
          </p:nvSpPr>
          <p:spPr bwMode="auto">
            <a:xfrm rot="10800000">
              <a:off x="6223790" y="7739641"/>
              <a:ext cx="304799" cy="374695"/>
            </a:xfrm>
            <a:prstGeom prst="flowChartMagneticDrum">
              <a:avLst/>
            </a:prstGeom>
            <a:solidFill>
              <a:srgbClr val="014093"/>
            </a:solidFill>
            <a:ln w="9525">
              <a:solidFill>
                <a:srgbClr val="39393B"/>
              </a:solidFill>
              <a:round/>
              <a:headEnd/>
              <a:tailEnd/>
            </a:ln>
            <a:effectLst/>
          </p:spPr>
          <p:txBody>
            <a:bodyPr lIns="82124" tIns="41061" rIns="82124" bIns="41061" anchor="ctr">
              <a:noAutofit/>
            </a:bodyPr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595959"/>
                </a:solidFill>
              </a:endParaRPr>
            </a:p>
          </p:txBody>
        </p:sp>
        <p:sp>
          <p:nvSpPr>
            <p:cNvPr id="321" name="Line 80"/>
            <p:cNvSpPr>
              <a:spLocks noChangeShapeType="1"/>
            </p:cNvSpPr>
            <p:nvPr/>
          </p:nvSpPr>
          <p:spPr bwMode="auto">
            <a:xfrm>
              <a:off x="5385594" y="7494587"/>
              <a:ext cx="83820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595959"/>
                </a:solidFill>
              </a:endParaRPr>
            </a:p>
          </p:txBody>
        </p:sp>
        <p:sp>
          <p:nvSpPr>
            <p:cNvPr id="322" name="Line 81"/>
            <p:cNvSpPr>
              <a:spLocks noChangeShapeType="1"/>
            </p:cNvSpPr>
            <p:nvPr/>
          </p:nvSpPr>
          <p:spPr bwMode="auto">
            <a:xfrm>
              <a:off x="5384007" y="7875587"/>
              <a:ext cx="839787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595959"/>
                </a:solidFill>
              </a:endParaRPr>
            </a:p>
          </p:txBody>
        </p:sp>
        <p:sp>
          <p:nvSpPr>
            <p:cNvPr id="323" name="Text Box 84"/>
            <p:cNvSpPr txBox="1">
              <a:spLocks noChangeArrowheads="1"/>
            </p:cNvSpPr>
            <p:nvPr/>
          </p:nvSpPr>
          <p:spPr bwMode="auto">
            <a:xfrm>
              <a:off x="6071395" y="8256587"/>
              <a:ext cx="609601" cy="410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265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595959"/>
                  </a:solidFill>
                </a:rPr>
                <a:t>PE</a:t>
              </a:r>
            </a:p>
          </p:txBody>
        </p:sp>
        <p:sp>
          <p:nvSpPr>
            <p:cNvPr id="324" name="AutoShape 18"/>
            <p:cNvSpPr>
              <a:spLocks noChangeArrowheads="1"/>
            </p:cNvSpPr>
            <p:nvPr/>
          </p:nvSpPr>
          <p:spPr bwMode="auto">
            <a:xfrm>
              <a:off x="6757194" y="7113587"/>
              <a:ext cx="533400" cy="45720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73D23"/>
            </a:solidFill>
            <a:ln w="9525">
              <a:solidFill>
                <a:srgbClr val="39393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595959"/>
                  </a:solidFill>
                </a:rPr>
                <a:t>BD</a:t>
              </a:r>
            </a:p>
          </p:txBody>
        </p:sp>
        <p:cxnSp>
          <p:nvCxnSpPr>
            <p:cNvPr id="325" name="Straight Connector 324"/>
            <p:cNvCxnSpPr>
              <a:stCxn id="319" idx="1"/>
              <a:endCxn id="324" idx="3"/>
            </p:cNvCxnSpPr>
            <p:nvPr/>
          </p:nvCxnSpPr>
          <p:spPr>
            <a:xfrm flipV="1">
              <a:off x="6528591" y="7342189"/>
              <a:ext cx="228602" cy="87819"/>
            </a:xfrm>
            <a:prstGeom prst="line">
              <a:avLst/>
            </a:prstGeom>
            <a:noFill/>
            <a:ln w="25400" cap="flat" cmpd="sng" algn="ctr">
              <a:solidFill>
                <a:srgbClr val="39393B"/>
              </a:solidFill>
              <a:prstDash val="solid"/>
            </a:ln>
            <a:effectLst/>
          </p:spPr>
        </p:cxnSp>
        <p:sp>
          <p:nvSpPr>
            <p:cNvPr id="326" name="AutoShape 18"/>
            <p:cNvSpPr>
              <a:spLocks noChangeArrowheads="1"/>
            </p:cNvSpPr>
            <p:nvPr/>
          </p:nvSpPr>
          <p:spPr bwMode="auto">
            <a:xfrm>
              <a:off x="6757194" y="7875587"/>
              <a:ext cx="533400" cy="45720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6994C7"/>
            </a:solidFill>
            <a:ln w="9525">
              <a:solidFill>
                <a:srgbClr val="39393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595959"/>
                  </a:solidFill>
                </a:rPr>
                <a:t>BD</a:t>
              </a:r>
            </a:p>
          </p:txBody>
        </p:sp>
        <p:cxnSp>
          <p:nvCxnSpPr>
            <p:cNvPr id="327" name="Straight Connector 326"/>
            <p:cNvCxnSpPr>
              <a:stCxn id="320" idx="1"/>
              <a:endCxn id="326" idx="3"/>
            </p:cNvCxnSpPr>
            <p:nvPr/>
          </p:nvCxnSpPr>
          <p:spPr>
            <a:xfrm>
              <a:off x="6528590" y="7926989"/>
              <a:ext cx="228604" cy="177200"/>
            </a:xfrm>
            <a:prstGeom prst="line">
              <a:avLst/>
            </a:prstGeom>
            <a:noFill/>
            <a:ln w="25400" cap="flat" cmpd="sng" algn="ctr">
              <a:solidFill>
                <a:srgbClr val="39393B"/>
              </a:solidFill>
              <a:prstDash val="solid"/>
            </a:ln>
            <a:effectLst/>
          </p:spPr>
        </p:cxnSp>
        <p:sp>
          <p:nvSpPr>
            <p:cNvPr id="328" name="Trapezoid 327"/>
            <p:cNvSpPr/>
            <p:nvPr/>
          </p:nvSpPr>
          <p:spPr>
            <a:xfrm rot="5400000">
              <a:off x="7352343" y="7937338"/>
              <a:ext cx="762000" cy="486102"/>
            </a:xfrm>
            <a:prstGeom prst="trapezoid">
              <a:avLst/>
            </a:prstGeom>
            <a:solidFill>
              <a:srgbClr val="82A5D0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595959"/>
                  </a:solidFill>
                  <a:latin typeface="Arial Narrow" panose="020B0606020202030204" pitchFamily="34" charset="0"/>
                  <a:ea typeface="Apple LiGothic Medium"/>
                </a:rPr>
                <a:t>MAC VRF</a:t>
              </a:r>
              <a:endParaRPr lang="en-US" sz="1000" b="1" kern="0" dirty="0">
                <a:solidFill>
                  <a:srgbClr val="595959"/>
                </a:solidFill>
                <a:latin typeface="Arial Narrow" panose="020B0606020202030204" pitchFamily="34" charset="0"/>
                <a:ea typeface="Apple LiGothic Medium"/>
              </a:endParaRPr>
            </a:p>
          </p:txBody>
        </p:sp>
        <p:cxnSp>
          <p:nvCxnSpPr>
            <p:cNvPr id="329" name="Straight Connector 328"/>
            <p:cNvCxnSpPr>
              <a:stCxn id="324" idx="0"/>
              <a:endCxn id="331" idx="2"/>
            </p:cNvCxnSpPr>
            <p:nvPr/>
          </p:nvCxnSpPr>
          <p:spPr>
            <a:xfrm>
              <a:off x="7290593" y="7342189"/>
              <a:ext cx="203454" cy="2"/>
            </a:xfrm>
            <a:prstGeom prst="line">
              <a:avLst/>
            </a:prstGeom>
            <a:noFill/>
            <a:ln w="25400" cap="flat" cmpd="sng" algn="ctr">
              <a:solidFill>
                <a:srgbClr val="39393B"/>
              </a:solidFill>
              <a:prstDash val="solid"/>
            </a:ln>
            <a:effectLst/>
          </p:spPr>
        </p:cxnSp>
        <p:cxnSp>
          <p:nvCxnSpPr>
            <p:cNvPr id="330" name="Straight Connector 329"/>
            <p:cNvCxnSpPr>
              <a:stCxn id="326" idx="0"/>
              <a:endCxn id="328" idx="2"/>
            </p:cNvCxnSpPr>
            <p:nvPr/>
          </p:nvCxnSpPr>
          <p:spPr>
            <a:xfrm>
              <a:off x="7290593" y="8104189"/>
              <a:ext cx="199699" cy="76203"/>
            </a:xfrm>
            <a:prstGeom prst="line">
              <a:avLst/>
            </a:prstGeom>
            <a:noFill/>
            <a:ln w="25400" cap="flat" cmpd="sng" algn="ctr">
              <a:solidFill>
                <a:srgbClr val="39393B"/>
              </a:solidFill>
              <a:prstDash val="solid"/>
            </a:ln>
            <a:effectLst/>
          </p:spPr>
        </p:cxnSp>
        <p:sp>
          <p:nvSpPr>
            <p:cNvPr id="331" name="Trapezoid 330"/>
            <p:cNvSpPr/>
            <p:nvPr/>
          </p:nvSpPr>
          <p:spPr>
            <a:xfrm rot="5400000">
              <a:off x="7356098" y="7099138"/>
              <a:ext cx="762000" cy="486102"/>
            </a:xfrm>
            <a:prstGeom prst="trapezoid">
              <a:avLst/>
            </a:prstGeom>
            <a:solidFill>
              <a:srgbClr val="F14A3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595959"/>
                  </a:solidFill>
                  <a:latin typeface="Arial Narrow" panose="020B0606020202030204" pitchFamily="34" charset="0"/>
                  <a:ea typeface="Apple LiGothic Medium"/>
                </a:rPr>
                <a:t>MAC VRF</a:t>
              </a:r>
              <a:endParaRPr lang="en-US" sz="1000" b="1" kern="0" dirty="0">
                <a:solidFill>
                  <a:srgbClr val="595959"/>
                </a:solidFill>
                <a:latin typeface="Arial Narrow" panose="020B0606020202030204" pitchFamily="34" charset="0"/>
                <a:ea typeface="Apple LiGothic Medium"/>
              </a:endParaRPr>
            </a:p>
          </p:txBody>
        </p:sp>
      </p:grpSp>
      <p:cxnSp>
        <p:nvCxnSpPr>
          <p:cNvPr id="337" name="Straight Connector 356"/>
          <p:cNvCxnSpPr>
            <a:cxnSpLocks noChangeShapeType="1"/>
            <a:stCxn id="443" idx="6"/>
            <a:endCxn id="441" idx="1"/>
          </p:cNvCxnSpPr>
          <p:nvPr/>
        </p:nvCxnSpPr>
        <p:spPr bwMode="auto">
          <a:xfrm>
            <a:off x="3571999" y="1552123"/>
            <a:ext cx="564086" cy="128827"/>
          </a:xfrm>
          <a:prstGeom prst="line">
            <a:avLst/>
          </a:prstGeom>
          <a:noFill/>
          <a:ln w="9525" algn="ctr">
            <a:solidFill>
              <a:srgbClr val="555558"/>
            </a:solidFill>
            <a:round/>
            <a:headEnd/>
            <a:tailEnd/>
          </a:ln>
        </p:spPr>
      </p:cxnSp>
      <p:cxnSp>
        <p:nvCxnSpPr>
          <p:cNvPr id="338" name="Straight Connector 358"/>
          <p:cNvCxnSpPr>
            <a:cxnSpLocks noChangeShapeType="1"/>
            <a:stCxn id="441" idx="3"/>
            <a:endCxn id="444" idx="6"/>
          </p:cNvCxnSpPr>
          <p:nvPr/>
        </p:nvCxnSpPr>
        <p:spPr bwMode="auto">
          <a:xfrm flipH="1">
            <a:off x="3578940" y="1874918"/>
            <a:ext cx="557146" cy="186332"/>
          </a:xfrm>
          <a:prstGeom prst="line">
            <a:avLst/>
          </a:prstGeom>
          <a:noFill/>
          <a:ln w="9525" algn="ctr">
            <a:solidFill>
              <a:srgbClr val="555558"/>
            </a:solidFill>
            <a:round/>
            <a:headEnd/>
            <a:tailEnd/>
          </a:ln>
        </p:spPr>
      </p:cxnSp>
      <p:cxnSp>
        <p:nvCxnSpPr>
          <p:cNvPr id="339" name="Straight Connector 363"/>
          <p:cNvCxnSpPr>
            <a:cxnSpLocks noChangeShapeType="1"/>
            <a:stCxn id="442" idx="2"/>
            <a:endCxn id="444" idx="6"/>
          </p:cNvCxnSpPr>
          <p:nvPr/>
        </p:nvCxnSpPr>
        <p:spPr bwMode="auto">
          <a:xfrm flipH="1" flipV="1">
            <a:off x="3578945" y="2061250"/>
            <a:ext cx="516973" cy="144414"/>
          </a:xfrm>
          <a:prstGeom prst="line">
            <a:avLst/>
          </a:prstGeom>
          <a:noFill/>
          <a:ln w="9525" algn="ctr">
            <a:solidFill>
              <a:srgbClr val="555558"/>
            </a:solidFill>
            <a:round/>
            <a:headEnd/>
            <a:tailEnd/>
          </a:ln>
        </p:spPr>
      </p:cxnSp>
      <p:sp>
        <p:nvSpPr>
          <p:cNvPr id="340" name="Oval 339"/>
          <p:cNvSpPr/>
          <p:nvPr/>
        </p:nvSpPr>
        <p:spPr bwMode="auto">
          <a:xfrm>
            <a:off x="3643026" y="1971292"/>
            <a:ext cx="110503" cy="228466"/>
          </a:xfrm>
          <a:prstGeom prst="ellipse">
            <a:avLst/>
          </a:prstGeom>
          <a:noFill/>
          <a:ln w="19050" cmpd="sng">
            <a:solidFill>
              <a:srgbClr val="39393B">
                <a:lumMod val="50000"/>
                <a:lumOff val="50000"/>
              </a:srgbClr>
            </a:solidFill>
            <a:prstDash val="sysDot"/>
            <a:round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828712" y="1285493"/>
            <a:ext cx="514300" cy="26545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rgbClr val="595959"/>
                </a:solidFill>
              </a:rPr>
              <a:t>SHD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2828712" y="1831955"/>
            <a:ext cx="514300" cy="26545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rgbClr val="595959"/>
                </a:solidFill>
              </a:rPr>
              <a:t>MHD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2785860" y="1285493"/>
            <a:ext cx="1028599" cy="47148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2785860" y="1842705"/>
            <a:ext cx="1028599" cy="428625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2828712" y="1499807"/>
            <a:ext cx="514300" cy="26545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rgbClr val="168ACB"/>
                </a:solidFill>
              </a:rPr>
              <a:t>ESI1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2828712" y="2046269"/>
            <a:ext cx="514300" cy="26545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rgbClr val="168ACB"/>
                </a:solidFill>
              </a:rPr>
              <a:t>ESI2</a:t>
            </a:r>
          </a:p>
        </p:txBody>
      </p:sp>
      <p:graphicFrame>
        <p:nvGraphicFramePr>
          <p:cNvPr id="439" name="Table 438"/>
          <p:cNvGraphicFramePr>
            <a:graphicFrameLocks noGrp="1"/>
          </p:cNvGraphicFramePr>
          <p:nvPr>
            <p:extLst/>
          </p:nvPr>
        </p:nvGraphicFramePr>
        <p:xfrm>
          <a:off x="7081654" y="1317895"/>
          <a:ext cx="1622366" cy="1251588"/>
        </p:xfrm>
        <a:graphic>
          <a:graphicData uri="http://schemas.openxmlformats.org/drawingml/2006/table">
            <a:tbl>
              <a:tblPr firstRow="1" bandRow="1"/>
              <a:tblGrid>
                <a:gridCol w="1622366"/>
              </a:tblGrid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Extended Communities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ESI MPLS Label</a:t>
                      </a:r>
                      <a:endParaRPr lang="en-US" sz="8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ES-Import</a:t>
                      </a:r>
                      <a:endParaRPr lang="en-US" sz="8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MAC Mobility</a:t>
                      </a:r>
                      <a:endParaRPr lang="en-US" sz="8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Default Gateway</a:t>
                      </a:r>
                      <a:endParaRPr lang="en-US" sz="8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Router’s MAC</a:t>
                      </a:r>
                      <a:endParaRPr lang="en-US" sz="8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0" name="Table 439"/>
          <p:cNvGraphicFramePr>
            <a:graphicFrameLocks noGrp="1"/>
          </p:cNvGraphicFramePr>
          <p:nvPr>
            <p:extLst/>
          </p:nvPr>
        </p:nvGraphicFramePr>
        <p:xfrm>
          <a:off x="4948750" y="1317895"/>
          <a:ext cx="1622366" cy="1251588"/>
        </p:xfrm>
        <a:graphic>
          <a:graphicData uri="http://schemas.openxmlformats.org/drawingml/2006/table">
            <a:tbl>
              <a:tblPr firstRow="1" bandRow="1"/>
              <a:tblGrid>
                <a:gridCol w="1622366"/>
              </a:tblGrid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Route Types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[1] Ethernet Auto-Discovery (AD) Route</a:t>
                      </a:r>
                      <a:endParaRPr lang="en-US" sz="8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[2] MAC Advertisement </a:t>
                      </a:r>
                      <a:r>
                        <a:rPr lang="en-US" sz="800" dirty="0" smtClean="0">
                          <a:latin typeface="Arial Black"/>
                          <a:cs typeface="Arial Black"/>
                        </a:rPr>
                        <a:t>Route</a:t>
                      </a:r>
                      <a:endParaRPr lang="en-US" sz="800" dirty="0">
                        <a:latin typeface="Arial Black"/>
                        <a:cs typeface="Arial Black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[3] Inclusive Multicast Route</a:t>
                      </a:r>
                      <a:endParaRPr lang="en-US" sz="800" dirty="0">
                        <a:latin typeface="Arial Narrow" pitchFamily="34" charset="0"/>
                      </a:endParaRP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dirty="0" smtClean="0">
                          <a:latin typeface="Arial Narrow" pitchFamily="34" charset="0"/>
                        </a:rPr>
                        <a:t>[4] Ethernet</a:t>
                      </a:r>
                      <a:r>
                        <a:rPr lang="en-US" sz="800" baseline="0" dirty="0" smtClean="0">
                          <a:latin typeface="Arial Narrow" pitchFamily="34" charset="0"/>
                        </a:rPr>
                        <a:t> Segment Route</a:t>
                      </a: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208598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800" baseline="0" dirty="0" smtClean="0">
                          <a:latin typeface="Arial Narrow" pitchFamily="34" charset="0"/>
                        </a:rPr>
                        <a:t>(5) IP Prefix Advertisement Route</a:t>
                      </a:r>
                    </a:p>
                  </a:txBody>
                  <a:tcPr marL="51430" marR="51430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41" name="Oval 440"/>
          <p:cNvSpPr>
            <a:spLocks noChangeAspect="1"/>
          </p:cNvSpPr>
          <p:nvPr/>
        </p:nvSpPr>
        <p:spPr>
          <a:xfrm>
            <a:off x="4095912" y="1640771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442" name="Oval 441"/>
          <p:cNvSpPr>
            <a:spLocks noChangeAspect="1"/>
          </p:cNvSpPr>
          <p:nvPr/>
        </p:nvSpPr>
        <p:spPr>
          <a:xfrm>
            <a:off x="4095912" y="2068504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443" name="Oval 442"/>
          <p:cNvSpPr>
            <a:spLocks noChangeAspect="1"/>
          </p:cNvSpPr>
          <p:nvPr/>
        </p:nvSpPr>
        <p:spPr>
          <a:xfrm>
            <a:off x="3297679" y="1414957"/>
            <a:ext cx="274320" cy="27432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444" name="Oval 443"/>
          <p:cNvSpPr>
            <a:spLocks noChangeAspect="1"/>
          </p:cNvSpPr>
          <p:nvPr/>
        </p:nvSpPr>
        <p:spPr>
          <a:xfrm>
            <a:off x="3304619" y="1924090"/>
            <a:ext cx="274320" cy="27432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solidFill>
                  <a:srgbClr val="39393B"/>
                </a:solidFill>
                <a:latin typeface="Arial"/>
                <a:ea typeface="Apple LiGothic Medium"/>
              </a:rPr>
              <a:t>CE2</a:t>
            </a:r>
          </a:p>
        </p:txBody>
      </p:sp>
    </p:spTree>
    <p:extLst>
      <p:ext uri="{BB962C8B-B14F-4D97-AF65-F5344CB8AC3E}">
        <p14:creationId xmlns:p14="http://schemas.microsoft.com/office/powerpoint/2010/main" val="1519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439" y="-10633"/>
            <a:ext cx="7800556" cy="857250"/>
          </a:xfrm>
        </p:spPr>
        <p:txBody>
          <a:bodyPr/>
          <a:lstStyle/>
          <a:p>
            <a:r>
              <a:rPr lang="en-US" dirty="0" smtClean="0"/>
              <a:t>Ethernet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5406" y="2493831"/>
            <a:ext cx="7886273" cy="2226513"/>
          </a:xfrm>
        </p:spPr>
        <p:txBody>
          <a:bodyPr/>
          <a:lstStyle/>
          <a:p>
            <a:r>
              <a:rPr lang="en-US" sz="1575" dirty="0"/>
              <a:t>Ethernet Segment is a ‘site’ connected to one or more PEs.</a:t>
            </a:r>
          </a:p>
          <a:p>
            <a:r>
              <a:rPr lang="en-US" sz="1575" dirty="0"/>
              <a:t>Ethernet Segment could be a single </a:t>
            </a:r>
            <a:r>
              <a:rPr lang="en-US" sz="1575" b="1" dirty="0"/>
              <a:t>device</a:t>
            </a:r>
            <a:r>
              <a:rPr lang="en-US" sz="1575" dirty="0"/>
              <a:t> (i.e. CE) or an entire </a:t>
            </a:r>
            <a:r>
              <a:rPr lang="en-US" sz="1575" b="1" dirty="0"/>
              <a:t>network</a:t>
            </a:r>
            <a:r>
              <a:rPr lang="en-US" sz="1575" dirty="0"/>
              <a:t>.</a:t>
            </a:r>
          </a:p>
          <a:p>
            <a:pPr lvl="1"/>
            <a:r>
              <a:rPr lang="en-US" sz="1350" dirty="0"/>
              <a:t>Single-Homed Device (SHD)</a:t>
            </a:r>
          </a:p>
          <a:p>
            <a:pPr lvl="1"/>
            <a:r>
              <a:rPr lang="en-US" sz="1350" dirty="0"/>
              <a:t>Multi-Homed </a:t>
            </a:r>
            <a:r>
              <a:rPr lang="en-US" sz="1350" dirty="0" smtClean="0"/>
              <a:t>Device</a:t>
            </a:r>
            <a:r>
              <a:rPr lang="en-US" sz="1350" baseline="30000" dirty="0"/>
              <a:t> </a:t>
            </a:r>
            <a:r>
              <a:rPr lang="en-US" sz="1350" dirty="0" smtClean="0"/>
              <a:t>(MHD)</a:t>
            </a:r>
            <a:endParaRPr lang="en-US" sz="1350" dirty="0"/>
          </a:p>
          <a:p>
            <a:pPr lvl="1"/>
            <a:r>
              <a:rPr lang="en-US" sz="1350" dirty="0"/>
              <a:t>Single-Homed Network (SHN)</a:t>
            </a:r>
          </a:p>
          <a:p>
            <a:pPr lvl="1"/>
            <a:r>
              <a:rPr lang="en-US" sz="1350" dirty="0"/>
              <a:t>Multi-Homed </a:t>
            </a:r>
            <a:r>
              <a:rPr lang="en-US" sz="1350" dirty="0" smtClean="0"/>
              <a:t>Network </a:t>
            </a:r>
            <a:r>
              <a:rPr lang="en-US" sz="1350" dirty="0"/>
              <a:t>(MHN)</a:t>
            </a:r>
          </a:p>
          <a:p>
            <a:r>
              <a:rPr lang="en-US" sz="1575" dirty="0"/>
              <a:t>Uniquely identified by </a:t>
            </a:r>
            <a:r>
              <a:rPr lang="en-US" sz="1575" dirty="0" smtClean="0"/>
              <a:t>global </a:t>
            </a:r>
            <a:r>
              <a:rPr lang="en-US" sz="1575" dirty="0"/>
              <a:t>Ethernet Segment Identifier (</a:t>
            </a:r>
            <a:r>
              <a:rPr lang="en-US" sz="1575" b="1" dirty="0"/>
              <a:t>ESI</a:t>
            </a:r>
            <a:r>
              <a:rPr lang="en-US" sz="1575" dirty="0"/>
              <a:t>).</a:t>
            </a:r>
          </a:p>
          <a:p>
            <a:pPr marL="0" indent="0">
              <a:buNone/>
            </a:pPr>
            <a:endParaRPr lang="en-US" sz="1012" b="1" dirty="0"/>
          </a:p>
        </p:txBody>
      </p:sp>
      <p:sp>
        <p:nvSpPr>
          <p:cNvPr id="340" name="TextBox 339"/>
          <p:cNvSpPr txBox="1"/>
          <p:nvPr/>
        </p:nvSpPr>
        <p:spPr>
          <a:xfrm>
            <a:off x="2301026" y="1609253"/>
            <a:ext cx="5143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/>
              <a:t>MHD</a:t>
            </a:r>
          </a:p>
        </p:txBody>
      </p:sp>
      <p:sp>
        <p:nvSpPr>
          <p:cNvPr id="35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9746" y="607004"/>
            <a:ext cx="7800556" cy="385725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30" name="TextBox 329"/>
          <p:cNvSpPr txBox="1"/>
          <p:nvPr/>
        </p:nvSpPr>
        <p:spPr>
          <a:xfrm>
            <a:off x="4439467" y="1572112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 Core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331" name="Cloud 330"/>
          <p:cNvSpPr/>
          <p:nvPr/>
        </p:nvSpPr>
        <p:spPr>
          <a:xfrm>
            <a:off x="4000622" y="984471"/>
            <a:ext cx="1837765" cy="1452282"/>
          </a:xfrm>
          <a:prstGeom prst="clou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32" name="Oval 331"/>
          <p:cNvSpPr>
            <a:spLocks noChangeAspect="1"/>
          </p:cNvSpPr>
          <p:nvPr/>
        </p:nvSpPr>
        <p:spPr>
          <a:xfrm>
            <a:off x="3712147" y="1094575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smtClean="0">
                <a:solidFill>
                  <a:srgbClr val="39393B"/>
                </a:solidFill>
                <a:latin typeface="Arial"/>
                <a:ea typeface="Apple LiGothic Medium"/>
              </a:rPr>
              <a:t>PE</a:t>
            </a:r>
            <a:endParaRPr lang="en-US" sz="1400" kern="0" dirty="0">
              <a:solidFill>
                <a:srgbClr val="39393B"/>
              </a:solidFill>
              <a:latin typeface="Arial"/>
              <a:ea typeface="Apple LiGothic Medium"/>
            </a:endParaRPr>
          </a:p>
        </p:txBody>
      </p:sp>
      <p:sp>
        <p:nvSpPr>
          <p:cNvPr id="333" name="Oval 332"/>
          <p:cNvSpPr>
            <a:spLocks noChangeAspect="1"/>
          </p:cNvSpPr>
          <p:nvPr/>
        </p:nvSpPr>
        <p:spPr>
          <a:xfrm>
            <a:off x="3716454" y="1847578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39393B"/>
                </a:solidFill>
                <a:latin typeface="Arial"/>
                <a:ea typeface="Apple LiGothic Medium"/>
              </a:rPr>
              <a:t>PE</a:t>
            </a:r>
            <a:endParaRPr lang="en-US" sz="1400" kern="0" dirty="0">
              <a:solidFill>
                <a:srgbClr val="39393B"/>
              </a:solidFill>
              <a:latin typeface="Arial"/>
              <a:ea typeface="Apple LiGothic Medium"/>
            </a:endParaRPr>
          </a:p>
        </p:txBody>
      </p:sp>
      <p:cxnSp>
        <p:nvCxnSpPr>
          <p:cNvPr id="353" name="Straight Connector 352"/>
          <p:cNvCxnSpPr>
            <a:endCxn id="332" idx="2"/>
          </p:cNvCxnSpPr>
          <p:nvPr/>
        </p:nvCxnSpPr>
        <p:spPr>
          <a:xfrm flipV="1">
            <a:off x="3130981" y="1339061"/>
            <a:ext cx="581166" cy="3726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>
            <a:stCxn id="333" idx="2"/>
          </p:cNvCxnSpPr>
          <p:nvPr/>
        </p:nvCxnSpPr>
        <p:spPr>
          <a:xfrm flipH="1" flipV="1">
            <a:off x="3130981" y="1711721"/>
            <a:ext cx="585473" cy="380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Oval 366"/>
          <p:cNvSpPr/>
          <p:nvPr/>
        </p:nvSpPr>
        <p:spPr>
          <a:xfrm>
            <a:off x="2765221" y="1528840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3265051" y="1348742"/>
            <a:ext cx="178755" cy="735645"/>
          </a:xfrm>
          <a:prstGeom prst="ellipse">
            <a:avLst/>
          </a:prstGeom>
          <a:noFill/>
          <a:ln>
            <a:solidFill>
              <a:srgbClr val="FA661C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70" name="Oval 369"/>
          <p:cNvSpPr/>
          <p:nvPr/>
        </p:nvSpPr>
        <p:spPr>
          <a:xfrm>
            <a:off x="2759715" y="866927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72" name="Straight Connector 371"/>
          <p:cNvCxnSpPr>
            <a:stCxn id="370" idx="6"/>
            <a:endCxn id="332" idx="1"/>
          </p:cNvCxnSpPr>
          <p:nvPr/>
        </p:nvCxnSpPr>
        <p:spPr>
          <a:xfrm>
            <a:off x="3125475" y="1049807"/>
            <a:ext cx="658280" cy="1163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Oval 376"/>
          <p:cNvSpPr>
            <a:spLocks noChangeAspect="1"/>
          </p:cNvSpPr>
          <p:nvPr/>
        </p:nvSpPr>
        <p:spPr>
          <a:xfrm flipH="1">
            <a:off x="5487865" y="1094894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smtClean="0">
                <a:solidFill>
                  <a:srgbClr val="39393B"/>
                </a:solidFill>
                <a:latin typeface="Arial"/>
                <a:ea typeface="Apple LiGothic Medium"/>
              </a:rPr>
              <a:t>PE</a:t>
            </a:r>
            <a:endParaRPr lang="en-US" sz="1400" kern="0" dirty="0">
              <a:solidFill>
                <a:srgbClr val="39393B"/>
              </a:solidFill>
              <a:latin typeface="Arial"/>
              <a:ea typeface="Apple LiGothic Medium"/>
            </a:endParaRPr>
          </a:p>
        </p:txBody>
      </p:sp>
      <p:cxnSp>
        <p:nvCxnSpPr>
          <p:cNvPr id="378" name="Straight Connector 377"/>
          <p:cNvCxnSpPr/>
          <p:nvPr/>
        </p:nvCxnSpPr>
        <p:spPr>
          <a:xfrm flipH="1">
            <a:off x="5976826" y="1334262"/>
            <a:ext cx="598702" cy="151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flipV="1">
            <a:off x="5972530" y="2092064"/>
            <a:ext cx="602998" cy="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Oval 379"/>
          <p:cNvSpPr/>
          <p:nvPr/>
        </p:nvSpPr>
        <p:spPr>
          <a:xfrm flipH="1">
            <a:off x="6530654" y="1179087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 flipH="1">
            <a:off x="6530654" y="648617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83" name="Straight Connector 382"/>
          <p:cNvCxnSpPr/>
          <p:nvPr/>
        </p:nvCxnSpPr>
        <p:spPr>
          <a:xfrm flipH="1">
            <a:off x="5905229" y="876736"/>
            <a:ext cx="625425" cy="2897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Oval 383"/>
          <p:cNvSpPr>
            <a:spLocks noChangeAspect="1"/>
          </p:cNvSpPr>
          <p:nvPr/>
        </p:nvSpPr>
        <p:spPr>
          <a:xfrm>
            <a:off x="5493382" y="1837737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39393B"/>
                </a:solidFill>
                <a:latin typeface="Arial"/>
                <a:ea typeface="Apple LiGothic Medium"/>
              </a:rPr>
              <a:t>PE</a:t>
            </a:r>
            <a:endParaRPr lang="en-US" sz="1400" kern="0" dirty="0">
              <a:solidFill>
                <a:srgbClr val="39393B"/>
              </a:solidFill>
              <a:latin typeface="Arial"/>
              <a:ea typeface="Apple LiGothic Medium"/>
            </a:endParaRPr>
          </a:p>
        </p:txBody>
      </p:sp>
      <p:sp>
        <p:nvSpPr>
          <p:cNvPr id="385" name="Cloud 384"/>
          <p:cNvSpPr/>
          <p:nvPr/>
        </p:nvSpPr>
        <p:spPr>
          <a:xfrm>
            <a:off x="6890908" y="446156"/>
            <a:ext cx="913951" cy="656478"/>
          </a:xfrm>
          <a:prstGeom prst="clou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 flipH="1">
            <a:off x="6563509" y="1909184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87" name="Cloud 386"/>
          <p:cNvSpPr/>
          <p:nvPr/>
        </p:nvSpPr>
        <p:spPr>
          <a:xfrm>
            <a:off x="6746389" y="1360139"/>
            <a:ext cx="913951" cy="656478"/>
          </a:xfrm>
          <a:prstGeom prst="clou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289402" y="910924"/>
            <a:ext cx="5143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/>
              <a:t>SHD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7090733" y="619386"/>
            <a:ext cx="5143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 smtClean="0"/>
              <a:t>SHN</a:t>
            </a:r>
            <a:endParaRPr lang="en-US" sz="1125" b="1" dirty="0"/>
          </a:p>
        </p:txBody>
      </p:sp>
      <p:sp>
        <p:nvSpPr>
          <p:cNvPr id="390" name="TextBox 389"/>
          <p:cNvSpPr txBox="1"/>
          <p:nvPr/>
        </p:nvSpPr>
        <p:spPr>
          <a:xfrm>
            <a:off x="6946214" y="1570970"/>
            <a:ext cx="5143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 smtClean="0"/>
              <a:t>MHN</a:t>
            </a:r>
            <a:endParaRPr lang="en-US" sz="1125" b="1" dirty="0"/>
          </a:p>
        </p:txBody>
      </p:sp>
    </p:spTree>
    <p:extLst>
      <p:ext uri="{BB962C8B-B14F-4D97-AF65-F5344CB8AC3E}">
        <p14:creationId xmlns:p14="http://schemas.microsoft.com/office/powerpoint/2010/main" val="90717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16" y="0"/>
            <a:ext cx="8513064" cy="765432"/>
          </a:xfrm>
        </p:spPr>
        <p:txBody>
          <a:bodyPr/>
          <a:lstStyle/>
          <a:p>
            <a:r>
              <a:rPr lang="en-US" dirty="0"/>
              <a:t>EVPN BGP route type</a:t>
            </a: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/>
          </p:nvPr>
        </p:nvGraphicFramePr>
        <p:xfrm>
          <a:off x="426190" y="584783"/>
          <a:ext cx="8630769" cy="3966186"/>
        </p:xfrm>
        <a:graphic>
          <a:graphicData uri="http://schemas.openxmlformats.org/drawingml/2006/table">
            <a:tbl>
              <a:tblPr firstRow="1" bandRow="1"/>
              <a:tblGrid>
                <a:gridCol w="1790336"/>
                <a:gridCol w="3711158"/>
                <a:gridCol w="830046"/>
                <a:gridCol w="1211288"/>
                <a:gridCol w="1087941"/>
              </a:tblGrid>
              <a:tr h="234311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Route  type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/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Usage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/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    EVPN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/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PBB-EVPN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/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EVPN VPWS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/>
                    </a:solidFill>
                  </a:tcPr>
                </a:tc>
              </a:tr>
              <a:tr h="782951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0x1 Ethernet Auto-Discovery </a:t>
                      </a:r>
                    </a:p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(A-D) Route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MAC Mass-Withdraw</a:t>
                      </a:r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Aliasing (load balancing)</a:t>
                      </a:r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Split-Horizon </a:t>
                      </a:r>
                    </a:p>
                    <a:p>
                      <a:pPr marL="0" marR="0" indent="0" algn="l" defTabSz="457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7AA6"/>
                          </a:solidFill>
                          <a:latin typeface="Arial"/>
                          <a:cs typeface="Arial"/>
                        </a:rPr>
                        <a:t>“Tagged with ESI Label Extended Community”</a:t>
                      </a:r>
                      <a:endParaRPr lang="en-US" sz="1200" dirty="0">
                        <a:solidFill>
                          <a:srgbClr val="007AA6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NOT used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</a:tr>
              <a:tr h="782951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0x2 MAC Advertisement Route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Advertises MAC addresses /IP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for VM reachability </a:t>
                      </a:r>
                      <a:endParaRPr lang="en-US" sz="1200" dirty="0" smtClean="0">
                        <a:latin typeface="Arial"/>
                        <a:cs typeface="Arial"/>
                      </a:endParaRP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Provides MAC/IP address bindings for ARP broadcast suppression</a:t>
                      </a:r>
                    </a:p>
                    <a:p>
                      <a:pPr marL="0" marR="0" indent="0" algn="l" defTabSz="457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7AA6"/>
                          </a:solidFill>
                          <a:latin typeface="Arial"/>
                          <a:cs typeface="Arial"/>
                        </a:rPr>
                        <a:t>“Tagged with MAC Mobility Extended Community”</a:t>
                      </a:r>
                      <a:endParaRPr lang="en-US" sz="1200" dirty="0">
                        <a:solidFill>
                          <a:srgbClr val="007AA6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NOT used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</a:tr>
              <a:tr h="965831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0x3 Inclusive Multicast Route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lvl="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Indicates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 interest of BUM traffic for attached L2 segments</a:t>
                      </a:r>
                      <a:endParaRPr lang="en-US" sz="1200" dirty="0" smtClean="0">
                        <a:latin typeface="Arial"/>
                        <a:cs typeface="Arial"/>
                      </a:endParaRPr>
                    </a:p>
                    <a:p>
                      <a:pPr marL="228600" lvl="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Multicast tunnels used to BUM frame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7AA6"/>
                          </a:solidFill>
                          <a:latin typeface="Arial"/>
                          <a:cs typeface="Arial"/>
                        </a:rPr>
                        <a:t>“Tagged with PMSI</a:t>
                      </a:r>
                      <a:r>
                        <a:rPr lang="en-US" sz="1200" baseline="0" dirty="0" smtClean="0">
                          <a:solidFill>
                            <a:srgbClr val="007AA6"/>
                          </a:solidFill>
                          <a:latin typeface="Arial"/>
                          <a:cs typeface="Arial"/>
                        </a:rPr>
                        <a:t> tunnel attribute” (P tunnel type &amp; ID) – RFC6514</a:t>
                      </a:r>
                      <a:endParaRPr lang="en-US" sz="1200" dirty="0" smtClean="0">
                        <a:solidFill>
                          <a:srgbClr val="007AA6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NOT used</a:t>
                      </a:r>
                      <a:endParaRPr lang="en-US" sz="1200" b="1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</a:tr>
              <a:tr h="782951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0x4 Ethernet Segment Route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Auto discovery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of Multi-homed Ethernet Segments, i.e. r</a:t>
                      </a:r>
                      <a:r>
                        <a:rPr lang="en-US" sz="1200" dirty="0" smtClean="0">
                          <a:latin typeface="Arial"/>
                          <a:cs typeface="Arial"/>
                        </a:rPr>
                        <a:t>edundancy group discovery </a:t>
                      </a:r>
                    </a:p>
                    <a:p>
                      <a:pPr marL="228600" indent="-228600">
                        <a:buFont typeface="Arial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Designated Forwarder (DF)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Election</a:t>
                      </a:r>
                    </a:p>
                    <a:p>
                      <a:pPr marL="0" marR="0" indent="0" algn="l" defTabSz="457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7AA6"/>
                          </a:solidFill>
                          <a:latin typeface="Arial"/>
                          <a:cs typeface="Arial"/>
                        </a:rPr>
                        <a:t>“Tagged with ES-Import Extended Community”</a:t>
                      </a:r>
                      <a:endParaRPr lang="en-US" sz="1200" dirty="0">
                        <a:solidFill>
                          <a:srgbClr val="007AA6"/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20000"/>
                      </a:srgbClr>
                    </a:solidFill>
                  </a:tcPr>
                </a:tc>
              </a:tr>
              <a:tr h="417191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0x</a:t>
                      </a:r>
                      <a:r>
                        <a:rPr lang="en-US" sz="1200" b="1" baseline="0" dirty="0" smtClean="0">
                          <a:latin typeface="Arial"/>
                          <a:cs typeface="Arial"/>
                        </a:rPr>
                        <a:t>5 IP Prefix Route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Advertises IP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prefix</a:t>
                      </a:r>
                      <a:r>
                        <a:rPr lang="en-US" sz="1200" dirty="0" smtClean="0">
                          <a:latin typeface="Arial"/>
                          <a:cs typeface="Arial"/>
                        </a:rPr>
                        <a:t> for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a subnet for L3 NLRI only inter-subnet routing via EVPN address family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85750" indent="-2857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ctr" defTabSz="257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lang="en-US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used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B2D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71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Solutions for L2VPN</a:t>
            </a:r>
            <a:br>
              <a:rPr lang="en-US" dirty="0" smtClean="0"/>
            </a:br>
            <a:r>
              <a:rPr lang="en-US" sz="2000" dirty="0"/>
              <a:t>Solving VPLS challenges for per-flow Redundancy</a:t>
            </a:r>
          </a:p>
        </p:txBody>
      </p:sp>
      <p:sp>
        <p:nvSpPr>
          <p:cNvPr id="102403" name="Content Placeholder 6"/>
          <p:cNvSpPr>
            <a:spLocks noGrp="1"/>
          </p:cNvSpPr>
          <p:nvPr>
            <p:ph sz="quarter" idx="11"/>
          </p:nvPr>
        </p:nvSpPr>
        <p:spPr>
          <a:xfrm>
            <a:off x="356616" y="1077911"/>
            <a:ext cx="4069080" cy="3744963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Existing VPLS solutions do not offer an All-Active per-flow redundancy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Looping of Traffic Flooded </a:t>
            </a:r>
            <a:r>
              <a:rPr lang="en-US" dirty="0" smtClean="0"/>
              <a:t>from PE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Duplicate Frames </a:t>
            </a:r>
            <a:r>
              <a:rPr lang="en-US" dirty="0" smtClean="0"/>
              <a:t>from Floods from the Core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MAC Flip-Flopping </a:t>
            </a:r>
            <a:r>
              <a:rPr lang="en-US" dirty="0" smtClean="0"/>
              <a:t>over </a:t>
            </a:r>
            <a:r>
              <a:rPr lang="en-US" dirty="0" err="1" smtClean="0"/>
              <a:t>Pseudowire</a:t>
            </a:r>
            <a:endParaRPr lang="en-US" dirty="0" smtClean="0"/>
          </a:p>
          <a:p>
            <a:pPr lvl="1"/>
            <a:r>
              <a:rPr lang="en-US" dirty="0" smtClean="0"/>
              <a:t>E.g. Port-Channel Load-Balancing does not produce a consistent hash-value for a frame with the same source MAC (e.g. non MAC based</a:t>
            </a:r>
            <a:br>
              <a:rPr lang="en-US" dirty="0" smtClean="0"/>
            </a:br>
            <a:r>
              <a:rPr lang="en-US" dirty="0" smtClean="0"/>
              <a:t>Hash-Schemes)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36302" y="1160003"/>
            <a:ext cx="3597821" cy="1137201"/>
            <a:chOff x="4936296" y="1243012"/>
            <a:chExt cx="3597821" cy="1137201"/>
          </a:xfrm>
        </p:grpSpPr>
        <p:sp>
          <p:nvSpPr>
            <p:cNvPr id="665" name="Oval 664"/>
            <p:cNvSpPr>
              <a:spLocks noChangeAspect="1"/>
            </p:cNvSpPr>
            <p:nvPr/>
          </p:nvSpPr>
          <p:spPr>
            <a:xfrm>
              <a:off x="5359437" y="14569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sp>
          <p:nvSpPr>
            <p:cNvPr id="679" name="Oval 678"/>
            <p:cNvSpPr>
              <a:spLocks noChangeAspect="1"/>
            </p:cNvSpPr>
            <p:nvPr/>
          </p:nvSpPr>
          <p:spPr>
            <a:xfrm>
              <a:off x="5359437" y="192737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  <p:pic>
          <p:nvPicPr>
            <p:cNvPr id="1280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3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284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285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286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287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288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1295" name="Straight Connector 199"/>
            <p:cNvCxnSpPr>
              <a:cxnSpLocks noChangeShapeType="1"/>
              <a:stCxn id="669" idx="6"/>
              <a:endCxn id="688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6" name="Straight Connector 200"/>
            <p:cNvCxnSpPr>
              <a:cxnSpLocks noChangeShapeType="1"/>
              <a:stCxn id="669" idx="6"/>
              <a:endCxn id="689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7" name="Straight Connector 201"/>
            <p:cNvCxnSpPr>
              <a:cxnSpLocks noChangeShapeType="1"/>
              <a:stCxn id="672" idx="6"/>
              <a:endCxn id="688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8" name="Straight Connector 202"/>
            <p:cNvCxnSpPr>
              <a:cxnSpLocks noChangeShapeType="1"/>
              <a:stCxn id="672" idx="6"/>
              <a:endCxn id="689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9" name="Straight Connector 203"/>
            <p:cNvCxnSpPr>
              <a:cxnSpLocks noChangeShapeType="1"/>
              <a:stCxn id="665" idx="6"/>
              <a:endCxn id="666" idx="2"/>
            </p:cNvCxnSpPr>
            <p:nvPr/>
          </p:nvCxnSpPr>
          <p:spPr bwMode="auto">
            <a:xfrm flipV="1">
              <a:off x="5633757" y="1586059"/>
              <a:ext cx="315415" cy="80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0" name="Straight Connector 204"/>
            <p:cNvCxnSpPr>
              <a:cxnSpLocks noChangeShapeType="1"/>
              <a:stCxn id="679" idx="6"/>
              <a:endCxn id="667" idx="2"/>
            </p:cNvCxnSpPr>
            <p:nvPr/>
          </p:nvCxnSpPr>
          <p:spPr bwMode="auto">
            <a:xfrm flipV="1">
              <a:off x="5633757" y="2061869"/>
              <a:ext cx="315415" cy="26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1" name="Straight Connector 205"/>
            <p:cNvCxnSpPr>
              <a:cxnSpLocks noChangeShapeType="1"/>
              <a:stCxn id="665" idx="6"/>
              <a:endCxn id="667" idx="2"/>
            </p:cNvCxnSpPr>
            <p:nvPr/>
          </p:nvCxnSpPr>
          <p:spPr bwMode="auto">
            <a:xfrm>
              <a:off x="5633757" y="1594124"/>
              <a:ext cx="315415" cy="4677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2" name="Straight Connector 206"/>
            <p:cNvCxnSpPr>
              <a:cxnSpLocks noChangeShapeType="1"/>
              <a:stCxn id="666" idx="2"/>
              <a:endCxn id="679" idx="6"/>
            </p:cNvCxnSpPr>
            <p:nvPr/>
          </p:nvCxnSpPr>
          <p:spPr bwMode="auto">
            <a:xfrm flipH="1">
              <a:off x="5633757" y="1586059"/>
              <a:ext cx="315415" cy="47847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303" name="Oval 1302"/>
            <p:cNvSpPr/>
            <p:nvPr/>
          </p:nvSpPr>
          <p:spPr bwMode="auto">
            <a:xfrm>
              <a:off x="5637334" y="1515787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1304" name="Oval 1303"/>
            <p:cNvSpPr/>
            <p:nvPr/>
          </p:nvSpPr>
          <p:spPr bwMode="auto">
            <a:xfrm>
              <a:off x="5637334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1305" name="Oval 1304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1306" name="Oval 1305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1307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08" name="Straight Connector 212"/>
            <p:cNvCxnSpPr>
              <a:cxnSpLocks noChangeShapeType="1"/>
              <a:stCxn id="1307" idx="3"/>
              <a:endCxn id="665" idx="2"/>
            </p:cNvCxnSpPr>
            <p:nvPr/>
          </p:nvCxnSpPr>
          <p:spPr bwMode="auto">
            <a:xfrm>
              <a:off x="5176042" y="1593201"/>
              <a:ext cx="183395" cy="92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9" name="Straight Connector 213"/>
            <p:cNvCxnSpPr>
              <a:cxnSpLocks noChangeShapeType="1"/>
              <a:stCxn id="688" idx="6"/>
              <a:endCxn id="645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317" name="Explosion 1 1316"/>
            <p:cNvSpPr/>
            <p:nvPr/>
          </p:nvSpPr>
          <p:spPr>
            <a:xfrm>
              <a:off x="5046424" y="1704909"/>
              <a:ext cx="720020" cy="300038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676767"/>
                  </a:solidFill>
                </a:rPr>
                <a:t>Echo !</a:t>
              </a:r>
            </a:p>
          </p:txBody>
        </p:sp>
        <p:sp>
          <p:nvSpPr>
            <p:cNvPr id="1932" name="TextBox 385"/>
            <p:cNvSpPr txBox="1">
              <a:spLocks noChangeArrowheads="1"/>
            </p:cNvSpPr>
            <p:nvPr/>
          </p:nvSpPr>
          <p:spPr bwMode="auto">
            <a:xfrm>
              <a:off x="4936296" y="1243012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1934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666" name="Oval 665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667" name="Oval 666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669" name="Oval 668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672" name="Oval 671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1316" name="Freeform 1315"/>
            <p:cNvSpPr/>
            <p:nvPr/>
          </p:nvSpPr>
          <p:spPr>
            <a:xfrm>
              <a:off x="5674939" y="1546718"/>
              <a:ext cx="766764" cy="444864"/>
            </a:xfrm>
            <a:custGeom>
              <a:avLst/>
              <a:gdLst>
                <a:gd name="connsiteX0" fmla="*/ 19878 w 823292"/>
                <a:gd name="connsiteY0" fmla="*/ 28161 h 540026"/>
                <a:gd name="connsiteX1" fmla="*/ 506896 w 823292"/>
                <a:gd name="connsiteY1" fmla="*/ 38100 h 540026"/>
                <a:gd name="connsiteX2" fmla="*/ 815009 w 823292"/>
                <a:gd name="connsiteY2" fmla="*/ 256761 h 540026"/>
                <a:gd name="connsiteX3" fmla="*/ 556592 w 823292"/>
                <a:gd name="connsiteY3" fmla="*/ 525117 h 540026"/>
                <a:gd name="connsiteX4" fmla="*/ 0 w 823292"/>
                <a:gd name="connsiteY4" fmla="*/ 167309 h 54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292" h="540026">
                  <a:moveTo>
                    <a:pt x="19878" y="28161"/>
                  </a:moveTo>
                  <a:cubicBezTo>
                    <a:pt x="197126" y="14080"/>
                    <a:pt x="374374" y="0"/>
                    <a:pt x="506896" y="38100"/>
                  </a:cubicBezTo>
                  <a:cubicBezTo>
                    <a:pt x="639418" y="76200"/>
                    <a:pt x="806726" y="175592"/>
                    <a:pt x="815009" y="256761"/>
                  </a:cubicBezTo>
                  <a:cubicBezTo>
                    <a:pt x="823292" y="337930"/>
                    <a:pt x="692427" y="540026"/>
                    <a:pt x="556592" y="525117"/>
                  </a:cubicBezTo>
                  <a:cubicBezTo>
                    <a:pt x="420757" y="510208"/>
                    <a:pt x="210378" y="338758"/>
                    <a:pt x="0" y="167309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26" tIns="60963" rIns="121926" bIns="60963" rtlCol="0" anchor="ctr"/>
            <a:lstStyle/>
            <a:p>
              <a:pPr algn="ctr"/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688" name="Oval 687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689" name="Oval 688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4936302" y="2354402"/>
            <a:ext cx="3597821" cy="1137201"/>
            <a:chOff x="4936296" y="1243012"/>
            <a:chExt cx="3597821" cy="1137201"/>
          </a:xfrm>
        </p:grpSpPr>
        <p:sp>
          <p:nvSpPr>
            <p:cNvPr id="698" name="Oval 697"/>
            <p:cNvSpPr>
              <a:spLocks noChangeAspect="1"/>
            </p:cNvSpPr>
            <p:nvPr/>
          </p:nvSpPr>
          <p:spPr>
            <a:xfrm>
              <a:off x="5359437" y="14569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sp>
          <p:nvSpPr>
            <p:cNvPr id="699" name="Oval 698"/>
            <p:cNvSpPr>
              <a:spLocks noChangeAspect="1"/>
            </p:cNvSpPr>
            <p:nvPr/>
          </p:nvSpPr>
          <p:spPr>
            <a:xfrm>
              <a:off x="5359437" y="192737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  <p:pic>
          <p:nvPicPr>
            <p:cNvPr id="700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1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2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03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04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05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06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07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708" name="Straight Connector 199"/>
            <p:cNvCxnSpPr>
              <a:cxnSpLocks noChangeShapeType="1"/>
              <a:stCxn id="731" idx="6"/>
              <a:endCxn id="729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09" name="Straight Connector 200"/>
            <p:cNvCxnSpPr>
              <a:cxnSpLocks noChangeShapeType="1"/>
              <a:stCxn id="731" idx="6"/>
              <a:endCxn id="730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10" name="Straight Connector 201"/>
            <p:cNvCxnSpPr>
              <a:cxnSpLocks noChangeShapeType="1"/>
              <a:stCxn id="732" idx="6"/>
              <a:endCxn id="729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11" name="Straight Connector 202"/>
            <p:cNvCxnSpPr>
              <a:cxnSpLocks noChangeShapeType="1"/>
              <a:stCxn id="732" idx="6"/>
              <a:endCxn id="730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12" name="Straight Connector 203"/>
            <p:cNvCxnSpPr>
              <a:cxnSpLocks noChangeShapeType="1"/>
              <a:stCxn id="698" idx="6"/>
              <a:endCxn id="733" idx="2"/>
            </p:cNvCxnSpPr>
            <p:nvPr/>
          </p:nvCxnSpPr>
          <p:spPr bwMode="auto">
            <a:xfrm flipV="1">
              <a:off x="5633757" y="1586059"/>
              <a:ext cx="315415" cy="80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13" name="Straight Connector 204"/>
            <p:cNvCxnSpPr>
              <a:cxnSpLocks noChangeShapeType="1"/>
              <a:stCxn id="699" idx="6"/>
              <a:endCxn id="734" idx="2"/>
            </p:cNvCxnSpPr>
            <p:nvPr/>
          </p:nvCxnSpPr>
          <p:spPr bwMode="auto">
            <a:xfrm flipV="1">
              <a:off x="5633757" y="2061869"/>
              <a:ext cx="315415" cy="26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14" name="Straight Connector 205"/>
            <p:cNvCxnSpPr>
              <a:cxnSpLocks noChangeShapeType="1"/>
              <a:stCxn id="698" idx="6"/>
              <a:endCxn id="734" idx="2"/>
            </p:cNvCxnSpPr>
            <p:nvPr/>
          </p:nvCxnSpPr>
          <p:spPr bwMode="auto">
            <a:xfrm>
              <a:off x="5633757" y="1594124"/>
              <a:ext cx="315415" cy="4677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15" name="Straight Connector 206"/>
            <p:cNvCxnSpPr>
              <a:cxnSpLocks noChangeShapeType="1"/>
              <a:stCxn id="733" idx="2"/>
              <a:endCxn id="699" idx="6"/>
            </p:cNvCxnSpPr>
            <p:nvPr/>
          </p:nvCxnSpPr>
          <p:spPr bwMode="auto">
            <a:xfrm flipH="1">
              <a:off x="5633757" y="1586059"/>
              <a:ext cx="315415" cy="47847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16" name="Oval 715"/>
            <p:cNvSpPr/>
            <p:nvPr/>
          </p:nvSpPr>
          <p:spPr bwMode="auto">
            <a:xfrm>
              <a:off x="5637334" y="1515787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717" name="Oval 716"/>
            <p:cNvSpPr/>
            <p:nvPr/>
          </p:nvSpPr>
          <p:spPr bwMode="auto">
            <a:xfrm>
              <a:off x="5637334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718" name="Oval 717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719" name="Oval 718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720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1" name="Straight Connector 212"/>
            <p:cNvCxnSpPr>
              <a:cxnSpLocks noChangeShapeType="1"/>
              <a:stCxn id="720" idx="3"/>
              <a:endCxn id="698" idx="2"/>
            </p:cNvCxnSpPr>
            <p:nvPr/>
          </p:nvCxnSpPr>
          <p:spPr bwMode="auto">
            <a:xfrm>
              <a:off x="5176042" y="1593201"/>
              <a:ext cx="183395" cy="92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22" name="Straight Connector 213"/>
            <p:cNvCxnSpPr>
              <a:cxnSpLocks noChangeShapeType="1"/>
              <a:stCxn id="729" idx="6"/>
              <a:endCxn id="701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24" name="TextBox 385"/>
            <p:cNvSpPr txBox="1">
              <a:spLocks noChangeArrowheads="1"/>
            </p:cNvSpPr>
            <p:nvPr/>
          </p:nvSpPr>
          <p:spPr bwMode="auto">
            <a:xfrm>
              <a:off x="4936296" y="1243012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725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726" name="Group 725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733" name="Oval 732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734" name="Oval 733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731" name="Oval 730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732" name="Oval 731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729" name="Oval 728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730" name="Oval 729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01457" y="2266760"/>
            <a:ext cx="2691284" cy="985851"/>
            <a:chOff x="6201457" y="2349768"/>
            <a:chExt cx="2691284" cy="985851"/>
          </a:xfrm>
        </p:grpSpPr>
        <p:sp>
          <p:nvSpPr>
            <p:cNvPr id="735" name="Freeform 636"/>
            <p:cNvSpPr>
              <a:spLocks noChangeArrowheads="1"/>
            </p:cNvSpPr>
            <p:nvPr/>
          </p:nvSpPr>
          <p:spPr bwMode="auto">
            <a:xfrm flipH="1">
              <a:off x="6201457" y="2513749"/>
              <a:ext cx="965561" cy="364487"/>
            </a:xfrm>
            <a:custGeom>
              <a:avLst/>
              <a:gdLst>
                <a:gd name="T0" fmla="*/ 1406922 w 1077362"/>
                <a:gd name="T1" fmla="*/ 329657 h 248971"/>
                <a:gd name="T2" fmla="*/ 768487 w 1077362"/>
                <a:gd name="T3" fmla="*/ 6728 h 248971"/>
                <a:gd name="T4" fmla="*/ 0 w 1077362"/>
                <a:gd name="T5" fmla="*/ 370022 h 248971"/>
                <a:gd name="T6" fmla="*/ 0 60000 65536"/>
                <a:gd name="T7" fmla="*/ 0 60000 65536"/>
                <a:gd name="T8" fmla="*/ 0 60000 65536"/>
                <a:gd name="T9" fmla="*/ 0 w 1077362"/>
                <a:gd name="T10" fmla="*/ 0 h 248971"/>
                <a:gd name="T11" fmla="*/ 1077362 w 1077362"/>
                <a:gd name="T12" fmla="*/ 248971 h 248971"/>
                <a:gd name="connsiteX0" fmla="*/ 954306 w 954306"/>
                <a:gd name="connsiteY0" fmla="*/ 126000 h 245047"/>
                <a:gd name="connsiteX1" fmla="*/ 588475 w 954306"/>
                <a:gd name="connsiteY1" fmla="*/ 603 h 245047"/>
                <a:gd name="connsiteX2" fmla="*/ 0 w 954306"/>
                <a:gd name="connsiteY2" fmla="*/ 245047 h 245047"/>
                <a:gd name="connsiteX0" fmla="*/ 954306 w 954306"/>
                <a:gd name="connsiteY0" fmla="*/ 126000 h 245047"/>
                <a:gd name="connsiteX1" fmla="*/ 588475 w 954306"/>
                <a:gd name="connsiteY1" fmla="*/ 603 h 245047"/>
                <a:gd name="connsiteX2" fmla="*/ 0 w 954306"/>
                <a:gd name="connsiteY2" fmla="*/ 245047 h 245047"/>
                <a:gd name="connsiteX0" fmla="*/ 954306 w 954306"/>
                <a:gd name="connsiteY0" fmla="*/ 126000 h 245047"/>
                <a:gd name="connsiteX1" fmla="*/ 588475 w 954306"/>
                <a:gd name="connsiteY1" fmla="*/ 603 h 245047"/>
                <a:gd name="connsiteX2" fmla="*/ 0 w 954306"/>
                <a:gd name="connsiteY2" fmla="*/ 245047 h 2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306" h="245047">
                  <a:moveTo>
                    <a:pt x="954306" y="126000"/>
                  </a:moveTo>
                  <a:cubicBezTo>
                    <a:pt x="816050" y="15094"/>
                    <a:pt x="768035" y="-3924"/>
                    <a:pt x="588475" y="603"/>
                  </a:cubicBezTo>
                  <a:cubicBezTo>
                    <a:pt x="408915" y="5130"/>
                    <a:pt x="204457" y="125088"/>
                    <a:pt x="0" y="245047"/>
                  </a:cubicBezTo>
                </a:path>
              </a:pathLst>
            </a:cu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</p:spPr>
          <p:txBody>
            <a:bodyPr wrap="square" lIns="109504" tIns="54751" rIns="109504" bIns="54751" anchor="ctr">
              <a:spAutoFit/>
            </a:bodyPr>
            <a:lstStyle/>
            <a:p>
              <a:pPr algn="ctr" defTabSz="610623" eaLnBrk="0" hangingPunct="0">
                <a:lnSpc>
                  <a:spcPct val="90000"/>
                </a:lnSpc>
              </a:pPr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36" name="Freeform 735"/>
            <p:cNvSpPr/>
            <p:nvPr/>
          </p:nvSpPr>
          <p:spPr>
            <a:xfrm>
              <a:off x="6223492" y="2747471"/>
              <a:ext cx="906498" cy="588148"/>
            </a:xfrm>
            <a:custGeom>
              <a:avLst/>
              <a:gdLst>
                <a:gd name="connsiteX0" fmla="*/ 0 w 1003852"/>
                <a:gd name="connsiteY0" fmla="*/ 62947 h 713961"/>
                <a:gd name="connsiteX1" fmla="*/ 278296 w 1003852"/>
                <a:gd name="connsiteY1" fmla="*/ 92765 h 713961"/>
                <a:gd name="connsiteX2" fmla="*/ 665922 w 1003852"/>
                <a:gd name="connsiteY2" fmla="*/ 619539 h 713961"/>
                <a:gd name="connsiteX3" fmla="*/ 1003852 w 1003852"/>
                <a:gd name="connsiteY3" fmla="*/ 659295 h 71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852" h="713961">
                  <a:moveTo>
                    <a:pt x="0" y="62947"/>
                  </a:moveTo>
                  <a:cubicBezTo>
                    <a:pt x="83654" y="31473"/>
                    <a:pt x="167309" y="0"/>
                    <a:pt x="278296" y="92765"/>
                  </a:cubicBezTo>
                  <a:cubicBezTo>
                    <a:pt x="389283" y="185530"/>
                    <a:pt x="544996" y="525117"/>
                    <a:pt x="665922" y="619539"/>
                  </a:cubicBezTo>
                  <a:cubicBezTo>
                    <a:pt x="786848" y="713961"/>
                    <a:pt x="1003852" y="659295"/>
                    <a:pt x="1003852" y="659295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26" tIns="60963" rIns="121926" bIns="60963" rtlCol="0" anchor="ctr"/>
            <a:lstStyle/>
            <a:p>
              <a:pPr algn="ctr"/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737" name="Straight Arrow Connector 736"/>
            <p:cNvCxnSpPr/>
            <p:nvPr/>
          </p:nvCxnSpPr>
          <p:spPr>
            <a:xfrm flipV="1">
              <a:off x="7471149" y="2720630"/>
              <a:ext cx="360601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738" name="Straight Arrow Connector 737"/>
            <p:cNvCxnSpPr>
              <a:endCxn id="718" idx="5"/>
            </p:cNvCxnSpPr>
            <p:nvPr/>
          </p:nvCxnSpPr>
          <p:spPr>
            <a:xfrm flipV="1">
              <a:off x="7545123" y="2857749"/>
              <a:ext cx="242408" cy="318173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739" name="Explosion 1 738"/>
            <p:cNvSpPr/>
            <p:nvPr/>
          </p:nvSpPr>
          <p:spPr>
            <a:xfrm>
              <a:off x="7632706" y="2349768"/>
              <a:ext cx="1260035" cy="360045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676767"/>
                  </a:solidFill>
                </a:rPr>
                <a:t>Duplicate !</a:t>
              </a:r>
            </a:p>
          </p:txBody>
        </p:sp>
      </p:grpSp>
      <p:grpSp>
        <p:nvGrpSpPr>
          <p:cNvPr id="745" name="Group 744"/>
          <p:cNvGrpSpPr/>
          <p:nvPr/>
        </p:nvGrpSpPr>
        <p:grpSpPr>
          <a:xfrm>
            <a:off x="4942242" y="3557876"/>
            <a:ext cx="3597821" cy="1137201"/>
            <a:chOff x="4936296" y="1243012"/>
            <a:chExt cx="3597821" cy="1137201"/>
          </a:xfrm>
        </p:grpSpPr>
        <p:sp>
          <p:nvSpPr>
            <p:cNvPr id="746" name="Oval 745"/>
            <p:cNvSpPr>
              <a:spLocks noChangeAspect="1"/>
            </p:cNvSpPr>
            <p:nvPr/>
          </p:nvSpPr>
          <p:spPr>
            <a:xfrm>
              <a:off x="5359437" y="14569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sp>
          <p:nvSpPr>
            <p:cNvPr id="747" name="Oval 746"/>
            <p:cNvSpPr>
              <a:spLocks noChangeAspect="1"/>
            </p:cNvSpPr>
            <p:nvPr/>
          </p:nvSpPr>
          <p:spPr>
            <a:xfrm>
              <a:off x="5359437" y="192737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  <p:pic>
          <p:nvPicPr>
            <p:cNvPr id="748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9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0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51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52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53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54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755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756" name="Straight Connector 199"/>
            <p:cNvCxnSpPr>
              <a:cxnSpLocks noChangeShapeType="1"/>
              <a:stCxn id="777" idx="6"/>
              <a:endCxn id="775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57" name="Straight Connector 200"/>
            <p:cNvCxnSpPr>
              <a:cxnSpLocks noChangeShapeType="1"/>
              <a:stCxn id="777" idx="6"/>
              <a:endCxn id="776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58" name="Straight Connector 201"/>
            <p:cNvCxnSpPr>
              <a:cxnSpLocks noChangeShapeType="1"/>
              <a:stCxn id="778" idx="6"/>
              <a:endCxn id="775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59" name="Straight Connector 202"/>
            <p:cNvCxnSpPr>
              <a:cxnSpLocks noChangeShapeType="1"/>
              <a:stCxn id="778" idx="6"/>
              <a:endCxn id="776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60" name="Straight Connector 203"/>
            <p:cNvCxnSpPr>
              <a:cxnSpLocks noChangeShapeType="1"/>
              <a:stCxn id="746" idx="6"/>
              <a:endCxn id="779" idx="2"/>
            </p:cNvCxnSpPr>
            <p:nvPr/>
          </p:nvCxnSpPr>
          <p:spPr bwMode="auto">
            <a:xfrm flipV="1">
              <a:off x="5633757" y="1586059"/>
              <a:ext cx="315415" cy="80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61" name="Straight Connector 204"/>
            <p:cNvCxnSpPr>
              <a:cxnSpLocks noChangeShapeType="1"/>
              <a:stCxn id="747" idx="6"/>
              <a:endCxn id="780" idx="2"/>
            </p:cNvCxnSpPr>
            <p:nvPr/>
          </p:nvCxnSpPr>
          <p:spPr bwMode="auto">
            <a:xfrm flipV="1">
              <a:off x="5633757" y="2061869"/>
              <a:ext cx="315415" cy="26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62" name="Straight Connector 205"/>
            <p:cNvCxnSpPr>
              <a:cxnSpLocks noChangeShapeType="1"/>
              <a:stCxn id="746" idx="6"/>
              <a:endCxn id="780" idx="2"/>
            </p:cNvCxnSpPr>
            <p:nvPr/>
          </p:nvCxnSpPr>
          <p:spPr bwMode="auto">
            <a:xfrm>
              <a:off x="5633757" y="1594124"/>
              <a:ext cx="315415" cy="4677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63" name="Straight Connector 206"/>
            <p:cNvCxnSpPr>
              <a:cxnSpLocks noChangeShapeType="1"/>
              <a:stCxn id="779" idx="2"/>
              <a:endCxn id="747" idx="6"/>
            </p:cNvCxnSpPr>
            <p:nvPr/>
          </p:nvCxnSpPr>
          <p:spPr bwMode="auto">
            <a:xfrm flipH="1">
              <a:off x="5633757" y="1586059"/>
              <a:ext cx="315415" cy="47847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64" name="Oval 763"/>
            <p:cNvSpPr/>
            <p:nvPr/>
          </p:nvSpPr>
          <p:spPr bwMode="auto">
            <a:xfrm>
              <a:off x="5637334" y="1515787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765" name="Oval 764"/>
            <p:cNvSpPr/>
            <p:nvPr/>
          </p:nvSpPr>
          <p:spPr bwMode="auto">
            <a:xfrm>
              <a:off x="5637334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766" name="Oval 765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767" name="Oval 766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768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69" name="Straight Connector 212"/>
            <p:cNvCxnSpPr>
              <a:cxnSpLocks noChangeShapeType="1"/>
              <a:stCxn id="768" idx="3"/>
              <a:endCxn id="746" idx="2"/>
            </p:cNvCxnSpPr>
            <p:nvPr/>
          </p:nvCxnSpPr>
          <p:spPr bwMode="auto">
            <a:xfrm>
              <a:off x="5176042" y="1593201"/>
              <a:ext cx="183395" cy="92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70" name="Straight Connector 213"/>
            <p:cNvCxnSpPr>
              <a:cxnSpLocks noChangeShapeType="1"/>
              <a:stCxn id="775" idx="6"/>
              <a:endCxn id="749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71" name="TextBox 385"/>
            <p:cNvSpPr txBox="1">
              <a:spLocks noChangeArrowheads="1"/>
            </p:cNvSpPr>
            <p:nvPr/>
          </p:nvSpPr>
          <p:spPr bwMode="auto">
            <a:xfrm>
              <a:off x="4936296" y="1243012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772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773" name="Group 772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779" name="Oval 778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780" name="Oval 779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774" name="Group 773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777" name="Oval 776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778" name="Oval 777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775" name="Oval 774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776" name="Oval 775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sp>
        <p:nvSpPr>
          <p:cNvPr id="781" name="Explosion 1 780"/>
          <p:cNvSpPr/>
          <p:nvPr/>
        </p:nvSpPr>
        <p:spPr>
          <a:xfrm>
            <a:off x="6500626" y="3688896"/>
            <a:ext cx="720020" cy="385763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b="1" dirty="0">
                <a:solidFill>
                  <a:srgbClr val="676767"/>
                </a:solidFill>
              </a:rPr>
              <a:t>MAC Flip-Flop</a:t>
            </a:r>
          </a:p>
        </p:txBody>
      </p:sp>
      <p:sp>
        <p:nvSpPr>
          <p:cNvPr id="782" name="Freeform 781"/>
          <p:cNvSpPr/>
          <p:nvPr/>
        </p:nvSpPr>
        <p:spPr bwMode="auto">
          <a:xfrm>
            <a:off x="5236507" y="3830924"/>
            <a:ext cx="834902" cy="54651"/>
          </a:xfrm>
          <a:custGeom>
            <a:avLst/>
            <a:gdLst>
              <a:gd name="connsiteX0" fmla="*/ 0 w 1484415"/>
              <a:gd name="connsiteY0" fmla="*/ 48338 h 97158"/>
              <a:gd name="connsiteX1" fmla="*/ 570015 w 1484415"/>
              <a:gd name="connsiteY1" fmla="*/ 836 h 97158"/>
              <a:gd name="connsiteX2" fmla="*/ 795646 w 1484415"/>
              <a:gd name="connsiteY2" fmla="*/ 83964 h 97158"/>
              <a:gd name="connsiteX3" fmla="*/ 1484415 w 1484415"/>
              <a:gd name="connsiteY3" fmla="*/ 95839 h 9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415" h="97158">
                <a:moveTo>
                  <a:pt x="0" y="48338"/>
                </a:moveTo>
                <a:cubicBezTo>
                  <a:pt x="218703" y="21618"/>
                  <a:pt x="437407" y="-5102"/>
                  <a:pt x="570015" y="836"/>
                </a:cubicBezTo>
                <a:cubicBezTo>
                  <a:pt x="702623" y="6774"/>
                  <a:pt x="643246" y="68130"/>
                  <a:pt x="795646" y="83964"/>
                </a:cubicBezTo>
                <a:cubicBezTo>
                  <a:pt x="948046" y="99798"/>
                  <a:pt x="1216230" y="97818"/>
                  <a:pt x="1484415" y="95839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2" tIns="34286" rIns="68562" bIns="34286" rtlCol="0" anchor="ctr"/>
          <a:lstStyle/>
          <a:p>
            <a:pPr algn="ctr"/>
            <a:endParaRPr lang="en-US">
              <a:solidFill>
                <a:srgbClr val="676767"/>
              </a:solidFill>
            </a:endParaRPr>
          </a:p>
        </p:txBody>
      </p:sp>
      <p:sp>
        <p:nvSpPr>
          <p:cNvPr id="783" name="Freeform 782"/>
          <p:cNvSpPr/>
          <p:nvPr/>
        </p:nvSpPr>
        <p:spPr bwMode="auto">
          <a:xfrm>
            <a:off x="5276584" y="3943918"/>
            <a:ext cx="768110" cy="388466"/>
          </a:xfrm>
          <a:custGeom>
            <a:avLst/>
            <a:gdLst>
              <a:gd name="connsiteX0" fmla="*/ 0 w 1365663"/>
              <a:gd name="connsiteY0" fmla="*/ 13712 h 690606"/>
              <a:gd name="connsiteX1" fmla="*/ 498764 w 1365663"/>
              <a:gd name="connsiteY1" fmla="*/ 13712 h 690606"/>
              <a:gd name="connsiteX2" fmla="*/ 736271 w 1365663"/>
              <a:gd name="connsiteY2" fmla="*/ 156216 h 690606"/>
              <a:gd name="connsiteX3" fmla="*/ 1365663 w 1365663"/>
              <a:gd name="connsiteY3" fmla="*/ 690606 h 69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663" h="690606">
                <a:moveTo>
                  <a:pt x="0" y="13712"/>
                </a:moveTo>
                <a:cubicBezTo>
                  <a:pt x="188026" y="1836"/>
                  <a:pt x="376052" y="-10039"/>
                  <a:pt x="498764" y="13712"/>
                </a:cubicBezTo>
                <a:cubicBezTo>
                  <a:pt x="621476" y="37463"/>
                  <a:pt x="591788" y="43400"/>
                  <a:pt x="736271" y="156216"/>
                </a:cubicBezTo>
                <a:cubicBezTo>
                  <a:pt x="880754" y="269032"/>
                  <a:pt x="1123208" y="479819"/>
                  <a:pt x="1365663" y="690606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2" tIns="34286" rIns="68562" bIns="34286" rtlCol="0" anchor="ctr"/>
          <a:lstStyle/>
          <a:p>
            <a:pPr algn="ctr"/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4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155" y="1340048"/>
            <a:ext cx="821369" cy="8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/>
              <a:pPr/>
              <a:t>15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6616" y="2457095"/>
            <a:ext cx="4069080" cy="180744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MHD with Multi-chassis LAG</a:t>
            </a:r>
          </a:p>
          <a:p>
            <a:r>
              <a:rPr lang="en-US" sz="1600" dirty="0"/>
              <a:t>ESI is auto-discovered via LACP.</a:t>
            </a:r>
          </a:p>
          <a:p>
            <a:r>
              <a:rPr lang="en-US" sz="1600" dirty="0"/>
              <a:t>ESI is encoded using the CE’s LACP parameters: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ESI Auto-Sensing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>
          <a:xfrm>
            <a:off x="4800600" y="2457095"/>
            <a:ext cx="4069080" cy="1893963"/>
          </a:xfrm>
          <a:noFill/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/>
              <a:t>MHN with MST</a:t>
            </a:r>
          </a:p>
          <a:p>
            <a:r>
              <a:rPr lang="en-US" sz="1600" dirty="0"/>
              <a:t>ESI is auto-discovered via MST BPDU snooping.</a:t>
            </a:r>
          </a:p>
          <a:p>
            <a:r>
              <a:rPr lang="en-US" sz="1600" dirty="0"/>
              <a:t>ESI is encoded using the IST’s root parameters:</a:t>
            </a:r>
          </a:p>
        </p:txBody>
      </p:sp>
      <p:cxnSp>
        <p:nvCxnSpPr>
          <p:cNvPr id="79" name="Straight Connector 358"/>
          <p:cNvCxnSpPr>
            <a:cxnSpLocks noChangeShapeType="1"/>
            <a:stCxn id="218" idx="2"/>
          </p:cNvCxnSpPr>
          <p:nvPr/>
        </p:nvCxnSpPr>
        <p:spPr bwMode="auto">
          <a:xfrm flipH="1">
            <a:off x="1829651" y="1613675"/>
            <a:ext cx="489461" cy="137328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80" name="Straight Connector 363"/>
          <p:cNvCxnSpPr>
            <a:cxnSpLocks noChangeShapeType="1"/>
            <a:stCxn id="219" idx="2"/>
          </p:cNvCxnSpPr>
          <p:nvPr/>
        </p:nvCxnSpPr>
        <p:spPr bwMode="auto">
          <a:xfrm flipH="1" flipV="1">
            <a:off x="1829645" y="1793016"/>
            <a:ext cx="481032" cy="148474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81" name="Oval 80"/>
          <p:cNvSpPr/>
          <p:nvPr/>
        </p:nvSpPr>
        <p:spPr bwMode="auto">
          <a:xfrm>
            <a:off x="1873141" y="1640062"/>
            <a:ext cx="110503" cy="228443"/>
          </a:xfrm>
          <a:prstGeom prst="ellipse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ctr">
              <a:defRPr/>
            </a:pPr>
            <a:endParaRPr lang="en-US">
              <a:solidFill>
                <a:srgbClr val="676767"/>
              </a:solidFill>
              <a:cs typeface="Arial" charset="0"/>
            </a:endParaRPr>
          </a:p>
        </p:txBody>
      </p:sp>
      <p:sp>
        <p:nvSpPr>
          <p:cNvPr id="113" name="Right Arrow 112"/>
          <p:cNvSpPr/>
          <p:nvPr/>
        </p:nvSpPr>
        <p:spPr>
          <a:xfrm rot="20599083">
            <a:off x="1819787" y="1499935"/>
            <a:ext cx="342867" cy="1231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Right Arrow 113"/>
          <p:cNvSpPr/>
          <p:nvPr/>
        </p:nvSpPr>
        <p:spPr>
          <a:xfrm rot="1120141" flipV="1">
            <a:off x="1824167" y="1918657"/>
            <a:ext cx="342867" cy="1231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15990" y="1254337"/>
            <a:ext cx="942883" cy="24808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000" b="1" dirty="0" smtClean="0">
                <a:solidFill>
                  <a:srgbClr val="676767"/>
                </a:solidFill>
              </a:rPr>
              <a:t>LACP</a:t>
            </a:r>
            <a:endParaRPr lang="en-US" sz="1000" b="1" dirty="0">
              <a:solidFill>
                <a:srgbClr val="676767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658849" y="2025787"/>
            <a:ext cx="942883" cy="24808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000" b="1" dirty="0" smtClean="0">
                <a:solidFill>
                  <a:srgbClr val="676767"/>
                </a:solidFill>
              </a:rPr>
              <a:t>LACP</a:t>
            </a:r>
            <a:endParaRPr lang="en-US" sz="1000" b="1" dirty="0">
              <a:solidFill>
                <a:srgbClr val="676767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01727" y="1613806"/>
            <a:ext cx="602270" cy="26545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100" b="1" dirty="0">
                <a:solidFill>
                  <a:srgbClr val="676767"/>
                </a:solidFill>
              </a:rPr>
              <a:t>MPLS</a:t>
            </a:r>
          </a:p>
        </p:txBody>
      </p:sp>
      <p:pic>
        <p:nvPicPr>
          <p:cNvPr id="121" name="Picture 24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6885" y="1389253"/>
            <a:ext cx="821369" cy="8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44"/>
          <p:cNvPicPr>
            <a:picLocks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4463" y="1545439"/>
            <a:ext cx="760886" cy="4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7" name="Straight Connector 358"/>
          <p:cNvCxnSpPr>
            <a:cxnSpLocks noChangeShapeType="1"/>
          </p:cNvCxnSpPr>
          <p:nvPr/>
        </p:nvCxnSpPr>
        <p:spPr bwMode="auto">
          <a:xfrm flipH="1">
            <a:off x="6529103" y="1638267"/>
            <a:ext cx="362191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20" name="Straight Connector 358"/>
          <p:cNvCxnSpPr>
            <a:cxnSpLocks noChangeShapeType="1"/>
          </p:cNvCxnSpPr>
          <p:nvPr/>
        </p:nvCxnSpPr>
        <p:spPr bwMode="auto">
          <a:xfrm flipH="1" flipV="1">
            <a:off x="6529103" y="1976127"/>
            <a:ext cx="370463" cy="5008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23" name="TextBox 222"/>
          <p:cNvSpPr txBox="1"/>
          <p:nvPr/>
        </p:nvSpPr>
        <p:spPr>
          <a:xfrm>
            <a:off x="7196472" y="1689267"/>
            <a:ext cx="607078" cy="26545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100" b="1" dirty="0">
                <a:solidFill>
                  <a:srgbClr val="676767"/>
                </a:solidFill>
              </a:rPr>
              <a:t>MPLS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728272" y="1639461"/>
            <a:ext cx="514300" cy="26545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100" b="1" dirty="0">
                <a:solidFill>
                  <a:srgbClr val="676767"/>
                </a:solidFill>
              </a:rPr>
              <a:t>MST</a:t>
            </a:r>
          </a:p>
        </p:txBody>
      </p:sp>
      <p:sp>
        <p:nvSpPr>
          <p:cNvPr id="227" name="Right Arrow 226"/>
          <p:cNvSpPr/>
          <p:nvPr/>
        </p:nvSpPr>
        <p:spPr>
          <a:xfrm>
            <a:off x="6546488" y="1440220"/>
            <a:ext cx="342867" cy="1231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446326" y="1233639"/>
            <a:ext cx="643754" cy="24808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000" b="1" dirty="0">
                <a:solidFill>
                  <a:srgbClr val="676767"/>
                </a:solidFill>
              </a:rPr>
              <a:t>BPDU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6456869" y="2134068"/>
            <a:ext cx="705757" cy="24808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000" b="1" dirty="0">
                <a:solidFill>
                  <a:srgbClr val="676767"/>
                </a:solidFill>
              </a:rPr>
              <a:t>BPDU</a:t>
            </a:r>
          </a:p>
        </p:txBody>
      </p:sp>
      <p:sp>
        <p:nvSpPr>
          <p:cNvPr id="244" name="Right Arrow 243"/>
          <p:cNvSpPr/>
          <p:nvPr/>
        </p:nvSpPr>
        <p:spPr>
          <a:xfrm>
            <a:off x="6542579" y="2038883"/>
            <a:ext cx="342867" cy="1231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2319106" y="1476515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2310677" y="1804330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221" name="Oval 220"/>
          <p:cNvSpPr>
            <a:spLocks noChangeAspect="1"/>
          </p:cNvSpPr>
          <p:nvPr/>
        </p:nvSpPr>
        <p:spPr>
          <a:xfrm>
            <a:off x="1534976" y="1632464"/>
            <a:ext cx="274320" cy="27432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solidFill>
                  <a:srgbClr val="39393B"/>
                </a:solidFill>
                <a:latin typeface="Arial"/>
                <a:ea typeface="Apple LiGothic Medium"/>
              </a:rPr>
              <a:t>CE</a:t>
            </a:r>
          </a:p>
        </p:txBody>
      </p:sp>
      <p:sp>
        <p:nvSpPr>
          <p:cNvPr id="222" name="Oval 221"/>
          <p:cNvSpPr>
            <a:spLocks noChangeAspect="1"/>
          </p:cNvSpPr>
          <p:nvPr/>
        </p:nvSpPr>
        <p:spPr>
          <a:xfrm>
            <a:off x="6893875" y="1498723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228" name="Oval 227"/>
          <p:cNvSpPr>
            <a:spLocks noChangeAspect="1"/>
          </p:cNvSpPr>
          <p:nvPr/>
        </p:nvSpPr>
        <p:spPr>
          <a:xfrm>
            <a:off x="6885446" y="1843140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6254777" y="1496459"/>
            <a:ext cx="274320" cy="27432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6254777" y="1838967"/>
            <a:ext cx="274320" cy="27432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solidFill>
                  <a:srgbClr val="39393B"/>
                </a:solidFill>
                <a:latin typeface="Arial"/>
                <a:ea typeface="Apple LiGothic Medium"/>
              </a:rPr>
              <a:t>CE2</a:t>
            </a:r>
          </a:p>
        </p:txBody>
      </p:sp>
    </p:spTree>
    <p:extLst>
      <p:ext uri="{BB962C8B-B14F-4D97-AF65-F5344CB8AC3E}">
        <p14:creationId xmlns:p14="http://schemas.microsoft.com/office/powerpoint/2010/main" val="5232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Split Horizon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2289481"/>
            <a:ext cx="8513064" cy="250607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PE advertises in BGP a split-horizon label (ESI MPLS Label) associated with each multi-homed Ethernet Segment.</a:t>
            </a:r>
          </a:p>
          <a:p>
            <a:r>
              <a:rPr lang="en-US" dirty="0">
                <a:ea typeface="ＭＳ Ｐゴシック" pitchFamily="34" charset="-128"/>
              </a:rPr>
              <a:t>Split-horizon label is only used for multi-destination frames (Unknown Unicast, Multicast &amp; Broadcast).</a:t>
            </a:r>
          </a:p>
          <a:p>
            <a:r>
              <a:rPr lang="en-US" dirty="0">
                <a:ea typeface="ＭＳ Ｐゴシック" pitchFamily="34" charset="-128"/>
              </a:rPr>
              <a:t>When an ingress PE floods multi-destination traffic, it encodes </a:t>
            </a:r>
            <a:r>
              <a:rPr lang="en-US" dirty="0" smtClean="0">
                <a:ea typeface="ＭＳ Ｐゴシック" pitchFamily="34" charset="-128"/>
              </a:rPr>
              <a:t>Split</a:t>
            </a:r>
            <a:r>
              <a:rPr lang="en-US" dirty="0">
                <a:ea typeface="ＭＳ Ｐゴシック" pitchFamily="34" charset="-128"/>
              </a:rPr>
              <a:t>-Horizon label identifying </a:t>
            </a:r>
            <a:r>
              <a:rPr lang="en-US" dirty="0" smtClean="0">
                <a:ea typeface="ＭＳ Ｐゴシック" pitchFamily="34" charset="-128"/>
              </a:rPr>
              <a:t>source </a:t>
            </a:r>
            <a:r>
              <a:rPr lang="en-US" dirty="0">
                <a:ea typeface="ＭＳ Ｐゴシック" pitchFamily="34" charset="-128"/>
              </a:rPr>
              <a:t>Ethernet Segment in </a:t>
            </a:r>
            <a:r>
              <a:rPr lang="en-US" dirty="0" smtClean="0">
                <a:ea typeface="ＭＳ Ｐゴシック" pitchFamily="34" charset="-128"/>
              </a:rPr>
              <a:t>packet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Egress PEs use this label to perform selective split-horizon filtering </a:t>
            </a:r>
            <a:r>
              <a:rPr lang="en-US" dirty="0" smtClean="0">
                <a:ea typeface="ＭＳ Ｐゴシック" pitchFamily="34" charset="-128"/>
              </a:rPr>
              <a:t>over </a:t>
            </a:r>
            <a:r>
              <a:rPr lang="en-US" dirty="0">
                <a:ea typeface="ＭＳ Ｐゴシック" pitchFamily="34" charset="-128"/>
              </a:rPr>
              <a:t>attachment </a:t>
            </a:r>
            <a:r>
              <a:rPr lang="en-US" dirty="0" smtClean="0">
                <a:ea typeface="ＭＳ Ｐゴシック" pitchFamily="34" charset="-128"/>
              </a:rPr>
              <a:t>circuit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Ethernet Segments – E-VPN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685" y="1314694"/>
            <a:ext cx="36429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68ACB"/>
                </a:solidFill>
                <a:latin typeface="Arial"/>
                <a:sym typeface="Arial" pitchFamily="34" charset="0"/>
              </a:rPr>
              <a:t>Challenge: </a:t>
            </a:r>
          </a:p>
          <a:p>
            <a:r>
              <a:rPr lang="en-US" sz="1350" dirty="0">
                <a:solidFill>
                  <a:srgbClr val="168ACB"/>
                </a:solidFill>
                <a:latin typeface="Arial"/>
                <a:sym typeface="Arial" pitchFamily="34" charset="0"/>
              </a:rPr>
              <a:t>How to prevent flooded traffic from echoing back to a multi-homed Ethernet Segment?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6395" y="1027777"/>
            <a:ext cx="3597821" cy="1137201"/>
            <a:chOff x="4936296" y="1243012"/>
            <a:chExt cx="3597821" cy="1137201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59437" y="14569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359437" y="192737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  <p:pic>
          <p:nvPicPr>
            <p:cNvPr id="11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4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5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6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7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8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19" name="Straight Connector 199"/>
            <p:cNvCxnSpPr>
              <a:cxnSpLocks noChangeShapeType="1"/>
              <a:stCxn id="42" idx="6"/>
              <a:endCxn id="40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0" name="Straight Connector 200"/>
            <p:cNvCxnSpPr>
              <a:cxnSpLocks noChangeShapeType="1"/>
              <a:stCxn id="42" idx="6"/>
              <a:endCxn id="41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1" name="Straight Connector 201"/>
            <p:cNvCxnSpPr>
              <a:cxnSpLocks noChangeShapeType="1"/>
              <a:stCxn id="43" idx="6"/>
              <a:endCxn id="40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2" name="Straight Connector 202"/>
            <p:cNvCxnSpPr>
              <a:cxnSpLocks noChangeShapeType="1"/>
              <a:stCxn id="43" idx="6"/>
              <a:endCxn id="41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" name="Straight Connector 203"/>
            <p:cNvCxnSpPr>
              <a:cxnSpLocks noChangeShapeType="1"/>
              <a:stCxn id="9" idx="6"/>
              <a:endCxn id="44" idx="2"/>
            </p:cNvCxnSpPr>
            <p:nvPr/>
          </p:nvCxnSpPr>
          <p:spPr bwMode="auto">
            <a:xfrm flipV="1">
              <a:off x="5633757" y="1586059"/>
              <a:ext cx="315415" cy="80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4" name="Straight Connector 204"/>
            <p:cNvCxnSpPr>
              <a:cxnSpLocks noChangeShapeType="1"/>
              <a:stCxn id="10" idx="6"/>
              <a:endCxn id="45" idx="2"/>
            </p:cNvCxnSpPr>
            <p:nvPr/>
          </p:nvCxnSpPr>
          <p:spPr bwMode="auto">
            <a:xfrm flipV="1">
              <a:off x="5633757" y="2061869"/>
              <a:ext cx="315415" cy="26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5" name="Straight Connector 205"/>
            <p:cNvCxnSpPr>
              <a:cxnSpLocks noChangeShapeType="1"/>
              <a:stCxn id="9" idx="6"/>
              <a:endCxn id="45" idx="2"/>
            </p:cNvCxnSpPr>
            <p:nvPr/>
          </p:nvCxnSpPr>
          <p:spPr bwMode="auto">
            <a:xfrm>
              <a:off x="5633757" y="1594124"/>
              <a:ext cx="315415" cy="4677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6" name="Straight Connector 206"/>
            <p:cNvCxnSpPr>
              <a:cxnSpLocks noChangeShapeType="1"/>
              <a:stCxn id="44" idx="2"/>
              <a:endCxn id="10" idx="6"/>
            </p:cNvCxnSpPr>
            <p:nvPr/>
          </p:nvCxnSpPr>
          <p:spPr bwMode="auto">
            <a:xfrm flipH="1">
              <a:off x="5633757" y="1586059"/>
              <a:ext cx="315415" cy="47847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7" name="Oval 26"/>
            <p:cNvSpPr/>
            <p:nvPr/>
          </p:nvSpPr>
          <p:spPr bwMode="auto">
            <a:xfrm>
              <a:off x="5637334" y="1515787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637334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31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Straight Connector 212"/>
            <p:cNvCxnSpPr>
              <a:cxnSpLocks noChangeShapeType="1"/>
              <a:stCxn id="31" idx="3"/>
              <a:endCxn id="9" idx="2"/>
            </p:cNvCxnSpPr>
            <p:nvPr/>
          </p:nvCxnSpPr>
          <p:spPr bwMode="auto">
            <a:xfrm>
              <a:off x="5176042" y="1593201"/>
              <a:ext cx="183395" cy="92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3" name="Straight Connector 213"/>
            <p:cNvCxnSpPr>
              <a:cxnSpLocks noChangeShapeType="1"/>
              <a:stCxn id="40" idx="6"/>
              <a:endCxn id="12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4" name="Explosion 1 33"/>
            <p:cNvSpPr/>
            <p:nvPr/>
          </p:nvSpPr>
          <p:spPr>
            <a:xfrm>
              <a:off x="5046424" y="1704909"/>
              <a:ext cx="720020" cy="300038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676767"/>
                  </a:solidFill>
                </a:rPr>
                <a:t>Echo !</a:t>
              </a:r>
            </a:p>
          </p:txBody>
        </p:sp>
        <p:sp>
          <p:nvSpPr>
            <p:cNvPr id="35" name="TextBox 385"/>
            <p:cNvSpPr txBox="1">
              <a:spLocks noChangeArrowheads="1"/>
            </p:cNvSpPr>
            <p:nvPr/>
          </p:nvSpPr>
          <p:spPr bwMode="auto">
            <a:xfrm>
              <a:off x="4936296" y="1243012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36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5674939" y="1546718"/>
              <a:ext cx="766764" cy="444864"/>
            </a:xfrm>
            <a:custGeom>
              <a:avLst/>
              <a:gdLst>
                <a:gd name="connsiteX0" fmla="*/ 19878 w 823292"/>
                <a:gd name="connsiteY0" fmla="*/ 28161 h 540026"/>
                <a:gd name="connsiteX1" fmla="*/ 506896 w 823292"/>
                <a:gd name="connsiteY1" fmla="*/ 38100 h 540026"/>
                <a:gd name="connsiteX2" fmla="*/ 815009 w 823292"/>
                <a:gd name="connsiteY2" fmla="*/ 256761 h 540026"/>
                <a:gd name="connsiteX3" fmla="*/ 556592 w 823292"/>
                <a:gd name="connsiteY3" fmla="*/ 525117 h 540026"/>
                <a:gd name="connsiteX4" fmla="*/ 0 w 823292"/>
                <a:gd name="connsiteY4" fmla="*/ 167309 h 54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292" h="540026">
                  <a:moveTo>
                    <a:pt x="19878" y="28161"/>
                  </a:moveTo>
                  <a:cubicBezTo>
                    <a:pt x="197126" y="14080"/>
                    <a:pt x="374374" y="0"/>
                    <a:pt x="506896" y="38100"/>
                  </a:cubicBezTo>
                  <a:cubicBezTo>
                    <a:pt x="639418" y="76200"/>
                    <a:pt x="806726" y="175592"/>
                    <a:pt x="815009" y="256761"/>
                  </a:cubicBezTo>
                  <a:cubicBezTo>
                    <a:pt x="823292" y="337930"/>
                    <a:pt x="692427" y="540026"/>
                    <a:pt x="556592" y="525117"/>
                  </a:cubicBezTo>
                  <a:cubicBezTo>
                    <a:pt x="420757" y="510208"/>
                    <a:pt x="210378" y="338758"/>
                    <a:pt x="0" y="167309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26" tIns="60963" rIns="121926" bIns="60963" rtlCol="0" anchor="ctr"/>
            <a:lstStyle/>
            <a:p>
              <a:pPr algn="ctr"/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sp>
        <p:nvSpPr>
          <p:cNvPr id="46" name="TextBox 385"/>
          <p:cNvSpPr txBox="1">
            <a:spLocks noChangeArrowheads="1"/>
          </p:cNvSpPr>
          <p:nvPr/>
        </p:nvSpPr>
        <p:spPr bwMode="auto">
          <a:xfrm>
            <a:off x="5620656" y="932659"/>
            <a:ext cx="50538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ESI</a:t>
            </a:r>
            <a:r>
              <a:rPr lang="en-US" sz="1000" dirty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-1</a:t>
            </a:r>
          </a:p>
        </p:txBody>
      </p:sp>
      <p:sp>
        <p:nvSpPr>
          <p:cNvPr id="47" name="TextBox 385"/>
          <p:cNvSpPr txBox="1">
            <a:spLocks noChangeArrowheads="1"/>
          </p:cNvSpPr>
          <p:nvPr/>
        </p:nvSpPr>
        <p:spPr bwMode="auto">
          <a:xfrm>
            <a:off x="7390463" y="932659"/>
            <a:ext cx="50538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ESI</a:t>
            </a:r>
            <a:r>
              <a:rPr lang="en-US" sz="1000" dirty="0" smtClean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-2</a:t>
            </a:r>
            <a:endParaRPr lang="en-US" sz="1000" dirty="0">
              <a:solidFill>
                <a:srgbClr val="676767"/>
              </a:solidFill>
              <a:latin typeface="Arial"/>
              <a:ea typeface="Apple LiGothic Medium"/>
              <a:cs typeface="Arial"/>
            </a:endParaRPr>
          </a:p>
        </p:txBody>
      </p:sp>
      <p:cxnSp>
        <p:nvCxnSpPr>
          <p:cNvPr id="48" name="Straight Connector 212"/>
          <p:cNvCxnSpPr>
            <a:cxnSpLocks noChangeShapeType="1"/>
            <a:stCxn id="27" idx="0"/>
            <a:endCxn id="46" idx="2"/>
          </p:cNvCxnSpPr>
          <p:nvPr/>
        </p:nvCxnSpPr>
        <p:spPr bwMode="auto">
          <a:xfrm flipV="1">
            <a:off x="5711398" y="1178876"/>
            <a:ext cx="161950" cy="121676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1" name="Straight Connector 212"/>
          <p:cNvCxnSpPr>
            <a:cxnSpLocks noChangeShapeType="1"/>
            <a:stCxn id="29" idx="0"/>
            <a:endCxn id="47" idx="2"/>
          </p:cNvCxnSpPr>
          <p:nvPr/>
        </p:nvCxnSpPr>
        <p:spPr bwMode="auto">
          <a:xfrm flipH="1" flipV="1">
            <a:off x="7643155" y="1178876"/>
            <a:ext cx="126316" cy="113375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800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Horizon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2718755"/>
            <a:ext cx="8513064" cy="1474797"/>
          </a:xfrm>
        </p:spPr>
        <p:txBody>
          <a:bodyPr/>
          <a:lstStyle/>
          <a:p>
            <a:r>
              <a:rPr lang="en-US" dirty="0"/>
              <a:t>Traffic received from an MPLS tunnel </a:t>
            </a:r>
            <a:r>
              <a:rPr lang="en-US" dirty="0" smtClean="0"/>
              <a:t>over </a:t>
            </a:r>
            <a:r>
              <a:rPr lang="en-US" dirty="0"/>
              <a:t>core is never forwarded back </a:t>
            </a:r>
            <a:r>
              <a:rPr lang="en-US" dirty="0" smtClean="0"/>
              <a:t>to </a:t>
            </a:r>
            <a:r>
              <a:rPr lang="en-US" dirty="0"/>
              <a:t>MPLS </a:t>
            </a:r>
            <a:r>
              <a:rPr lang="en-US" dirty="0" smtClean="0"/>
              <a:t>core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to </a:t>
            </a:r>
            <a:r>
              <a:rPr lang="en-US" dirty="0" smtClean="0"/>
              <a:t>VPLS </a:t>
            </a:r>
            <a:r>
              <a:rPr lang="en-US" dirty="0"/>
              <a:t>split-horizon filtering </a:t>
            </a:r>
            <a:r>
              <a:rPr lang="en-US" dirty="0" smtClean="0"/>
              <a:t>rule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Core Tunnels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960" y="1314691"/>
            <a:ext cx="36429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68ACB"/>
                </a:solidFill>
                <a:latin typeface="Arial"/>
                <a:sym typeface="Arial" pitchFamily="34" charset="0"/>
              </a:rPr>
              <a:t>Challenge: </a:t>
            </a:r>
          </a:p>
          <a:p>
            <a:r>
              <a:rPr lang="en-US" sz="1350" dirty="0">
                <a:solidFill>
                  <a:srgbClr val="168ACB"/>
                </a:solidFill>
                <a:latin typeface="Arial"/>
                <a:sym typeface="Arial" pitchFamily="34" charset="0"/>
              </a:rPr>
              <a:t>How to prevent flooded traffic from looping back over the core?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6395" y="1027777"/>
            <a:ext cx="3597821" cy="1137201"/>
            <a:chOff x="4936296" y="1243012"/>
            <a:chExt cx="3597821" cy="1137201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59437" y="14569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359437" y="192737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  <p:pic>
          <p:nvPicPr>
            <p:cNvPr id="11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4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5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6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7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8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19" name="Straight Connector 199"/>
            <p:cNvCxnSpPr>
              <a:cxnSpLocks noChangeShapeType="1"/>
              <a:stCxn id="42" idx="6"/>
              <a:endCxn id="40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0" name="Straight Connector 200"/>
            <p:cNvCxnSpPr>
              <a:cxnSpLocks noChangeShapeType="1"/>
              <a:stCxn id="42" idx="6"/>
              <a:endCxn id="41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1" name="Straight Connector 201"/>
            <p:cNvCxnSpPr>
              <a:cxnSpLocks noChangeShapeType="1"/>
              <a:stCxn id="43" idx="6"/>
              <a:endCxn id="40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2" name="Straight Connector 202"/>
            <p:cNvCxnSpPr>
              <a:cxnSpLocks noChangeShapeType="1"/>
              <a:stCxn id="43" idx="6"/>
              <a:endCxn id="41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" name="Straight Connector 203"/>
            <p:cNvCxnSpPr>
              <a:cxnSpLocks noChangeShapeType="1"/>
              <a:stCxn id="9" idx="6"/>
              <a:endCxn id="44" idx="2"/>
            </p:cNvCxnSpPr>
            <p:nvPr/>
          </p:nvCxnSpPr>
          <p:spPr bwMode="auto">
            <a:xfrm flipV="1">
              <a:off x="5633757" y="1586059"/>
              <a:ext cx="315415" cy="80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4" name="Straight Connector 204"/>
            <p:cNvCxnSpPr>
              <a:cxnSpLocks noChangeShapeType="1"/>
              <a:stCxn id="10" idx="6"/>
              <a:endCxn id="45" idx="2"/>
            </p:cNvCxnSpPr>
            <p:nvPr/>
          </p:nvCxnSpPr>
          <p:spPr bwMode="auto">
            <a:xfrm flipV="1">
              <a:off x="5633757" y="2061869"/>
              <a:ext cx="315415" cy="26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5" name="Straight Connector 205"/>
            <p:cNvCxnSpPr>
              <a:cxnSpLocks noChangeShapeType="1"/>
              <a:stCxn id="9" idx="6"/>
              <a:endCxn id="45" idx="2"/>
            </p:cNvCxnSpPr>
            <p:nvPr/>
          </p:nvCxnSpPr>
          <p:spPr bwMode="auto">
            <a:xfrm>
              <a:off x="5633757" y="1594124"/>
              <a:ext cx="315415" cy="4677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6" name="Straight Connector 206"/>
            <p:cNvCxnSpPr>
              <a:cxnSpLocks noChangeShapeType="1"/>
              <a:stCxn id="44" idx="2"/>
              <a:endCxn id="10" idx="6"/>
            </p:cNvCxnSpPr>
            <p:nvPr/>
          </p:nvCxnSpPr>
          <p:spPr bwMode="auto">
            <a:xfrm flipH="1">
              <a:off x="5633757" y="1586059"/>
              <a:ext cx="315415" cy="47847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7" name="Oval 26"/>
            <p:cNvSpPr/>
            <p:nvPr/>
          </p:nvSpPr>
          <p:spPr bwMode="auto">
            <a:xfrm>
              <a:off x="5637334" y="1515787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637334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31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Straight Connector 212"/>
            <p:cNvCxnSpPr>
              <a:cxnSpLocks noChangeShapeType="1"/>
              <a:stCxn id="31" idx="3"/>
              <a:endCxn id="9" idx="2"/>
            </p:cNvCxnSpPr>
            <p:nvPr/>
          </p:nvCxnSpPr>
          <p:spPr bwMode="auto">
            <a:xfrm>
              <a:off x="5176042" y="1593201"/>
              <a:ext cx="183395" cy="92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3" name="Straight Connector 213"/>
            <p:cNvCxnSpPr>
              <a:cxnSpLocks noChangeShapeType="1"/>
              <a:stCxn id="40" idx="6"/>
              <a:endCxn id="12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4" name="Explosion 1 33"/>
            <p:cNvSpPr/>
            <p:nvPr/>
          </p:nvSpPr>
          <p:spPr>
            <a:xfrm>
              <a:off x="6343287" y="1379907"/>
              <a:ext cx="720020" cy="300038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>
                  <a:solidFill>
                    <a:srgbClr val="676767"/>
                  </a:solidFill>
                </a:rPr>
                <a:t>Loop!</a:t>
              </a:r>
              <a:endParaRPr lang="en-US" sz="700" b="1" dirty="0">
                <a:solidFill>
                  <a:srgbClr val="676767"/>
                </a:solidFill>
              </a:endParaRPr>
            </a:p>
          </p:txBody>
        </p:sp>
        <p:sp>
          <p:nvSpPr>
            <p:cNvPr id="35" name="TextBox 385"/>
            <p:cNvSpPr txBox="1">
              <a:spLocks noChangeArrowheads="1"/>
            </p:cNvSpPr>
            <p:nvPr/>
          </p:nvSpPr>
          <p:spPr bwMode="auto">
            <a:xfrm>
              <a:off x="4936296" y="1243012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36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sp>
        <p:nvSpPr>
          <p:cNvPr id="46" name="Freeform 45"/>
          <p:cNvSpPr/>
          <p:nvPr/>
        </p:nvSpPr>
        <p:spPr>
          <a:xfrm>
            <a:off x="6287530" y="1139874"/>
            <a:ext cx="900355" cy="119042"/>
          </a:xfrm>
          <a:custGeom>
            <a:avLst/>
            <a:gdLst>
              <a:gd name="connsiteX0" fmla="*/ 0 w 1600788"/>
              <a:gd name="connsiteY0" fmla="*/ 211651 h 211651"/>
              <a:gd name="connsiteX1" fmla="*/ 714401 w 1600788"/>
              <a:gd name="connsiteY1" fmla="*/ 0 h 211651"/>
              <a:gd name="connsiteX2" fmla="*/ 1600788 w 1600788"/>
              <a:gd name="connsiteY2" fmla="*/ 211651 h 21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788" h="211651">
                <a:moveTo>
                  <a:pt x="0" y="211651"/>
                </a:moveTo>
                <a:cubicBezTo>
                  <a:pt x="223801" y="105825"/>
                  <a:pt x="447603" y="0"/>
                  <a:pt x="714401" y="0"/>
                </a:cubicBezTo>
                <a:cubicBezTo>
                  <a:pt x="981199" y="0"/>
                  <a:pt x="1455262" y="174171"/>
                  <a:pt x="1600788" y="211651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40" tIns="40820" rIns="81640" bIns="40820" rtlCol="0" anchor="ctr"/>
          <a:lstStyle/>
          <a:p>
            <a:pPr algn="ctr"/>
            <a:endParaRPr lang="en-US">
              <a:solidFill>
                <a:srgbClr val="676767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flipH="1" flipV="1">
            <a:off x="6241613" y="1384623"/>
            <a:ext cx="900355" cy="119042"/>
          </a:xfrm>
          <a:custGeom>
            <a:avLst/>
            <a:gdLst>
              <a:gd name="connsiteX0" fmla="*/ 0 w 1600788"/>
              <a:gd name="connsiteY0" fmla="*/ 211651 h 211651"/>
              <a:gd name="connsiteX1" fmla="*/ 714401 w 1600788"/>
              <a:gd name="connsiteY1" fmla="*/ 0 h 211651"/>
              <a:gd name="connsiteX2" fmla="*/ 1600788 w 1600788"/>
              <a:gd name="connsiteY2" fmla="*/ 211651 h 21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788" h="211651">
                <a:moveTo>
                  <a:pt x="0" y="211651"/>
                </a:moveTo>
                <a:cubicBezTo>
                  <a:pt x="223801" y="105825"/>
                  <a:pt x="447603" y="0"/>
                  <a:pt x="714401" y="0"/>
                </a:cubicBezTo>
                <a:cubicBezTo>
                  <a:pt x="981199" y="0"/>
                  <a:pt x="1455262" y="174171"/>
                  <a:pt x="1600788" y="211651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40" tIns="40820" rIns="81640" bIns="40820" rtlCol="0" anchor="ctr"/>
          <a:lstStyle/>
          <a:p>
            <a:pPr algn="ctr"/>
            <a:endParaRPr lang="en-US">
              <a:solidFill>
                <a:srgbClr val="676767"/>
              </a:solidFill>
            </a:endParaRPr>
          </a:p>
        </p:txBody>
      </p:sp>
      <p:sp>
        <p:nvSpPr>
          <p:cNvPr id="48" name="TextBox 385"/>
          <p:cNvSpPr txBox="1">
            <a:spLocks noChangeArrowheads="1"/>
          </p:cNvSpPr>
          <p:nvPr/>
        </p:nvSpPr>
        <p:spPr bwMode="auto">
          <a:xfrm>
            <a:off x="5620656" y="932659"/>
            <a:ext cx="50538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ESI</a:t>
            </a:r>
            <a:r>
              <a:rPr lang="en-US" sz="1000" dirty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-1</a:t>
            </a:r>
          </a:p>
        </p:txBody>
      </p:sp>
      <p:sp>
        <p:nvSpPr>
          <p:cNvPr id="49" name="TextBox 385"/>
          <p:cNvSpPr txBox="1">
            <a:spLocks noChangeArrowheads="1"/>
          </p:cNvSpPr>
          <p:nvPr/>
        </p:nvSpPr>
        <p:spPr bwMode="auto">
          <a:xfrm>
            <a:off x="7390463" y="932659"/>
            <a:ext cx="50538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ESI</a:t>
            </a:r>
            <a:r>
              <a:rPr lang="en-US" sz="1000" dirty="0" smtClean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-2</a:t>
            </a:r>
            <a:endParaRPr lang="en-US" sz="1000" dirty="0">
              <a:solidFill>
                <a:srgbClr val="676767"/>
              </a:solidFill>
              <a:latin typeface="Arial"/>
              <a:ea typeface="Apple LiGothic Medium"/>
              <a:cs typeface="Arial"/>
            </a:endParaRPr>
          </a:p>
        </p:txBody>
      </p:sp>
      <p:cxnSp>
        <p:nvCxnSpPr>
          <p:cNvPr id="50" name="Straight Connector 212"/>
          <p:cNvCxnSpPr>
            <a:cxnSpLocks noChangeShapeType="1"/>
            <a:endCxn id="48" idx="2"/>
          </p:cNvCxnSpPr>
          <p:nvPr/>
        </p:nvCxnSpPr>
        <p:spPr bwMode="auto">
          <a:xfrm flipV="1">
            <a:off x="5711398" y="1178876"/>
            <a:ext cx="161950" cy="121676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1" name="Straight Connector 212"/>
          <p:cNvCxnSpPr>
            <a:cxnSpLocks noChangeShapeType="1"/>
            <a:endCxn id="49" idx="2"/>
          </p:cNvCxnSpPr>
          <p:nvPr/>
        </p:nvCxnSpPr>
        <p:spPr bwMode="auto">
          <a:xfrm flipH="1" flipV="1">
            <a:off x="7643155" y="1178876"/>
            <a:ext cx="126316" cy="113375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8791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Designated Forwarder (DF)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2217931"/>
            <a:ext cx="8513064" cy="2539889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PEs connected to a multi-homed Ethernet Segment discover each other via </a:t>
            </a:r>
            <a:r>
              <a:rPr lang="en-US" dirty="0" smtClean="0">
                <a:ea typeface="ＭＳ Ｐゴシック" pitchFamily="34" charset="-128"/>
              </a:rPr>
              <a:t>BGP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PEs </a:t>
            </a:r>
            <a:r>
              <a:rPr lang="en-US" dirty="0">
                <a:ea typeface="ＭＳ Ｐゴシック" pitchFamily="34" charset="-128"/>
              </a:rPr>
              <a:t>then elect among </a:t>
            </a:r>
            <a:r>
              <a:rPr lang="en-US" dirty="0" smtClean="0">
                <a:ea typeface="ＭＳ Ｐゴシック" pitchFamily="34" charset="-128"/>
              </a:rPr>
              <a:t>themselves </a:t>
            </a:r>
            <a:r>
              <a:rPr lang="en-US" dirty="0">
                <a:ea typeface="ＭＳ Ｐゴシック" pitchFamily="34" charset="-128"/>
              </a:rPr>
              <a:t>a Designated Forwarder responsible for forwarding flooded multi-destination frames to </a:t>
            </a:r>
            <a:r>
              <a:rPr lang="en-US" dirty="0" smtClean="0">
                <a:ea typeface="ＭＳ Ｐゴシック" pitchFamily="34" charset="-128"/>
              </a:rPr>
              <a:t>multi</a:t>
            </a:r>
            <a:r>
              <a:rPr lang="en-US" dirty="0">
                <a:ea typeface="ＭＳ Ｐゴシック" pitchFamily="34" charset="-128"/>
              </a:rPr>
              <a:t>-homed </a:t>
            </a:r>
            <a:r>
              <a:rPr lang="en-US" dirty="0" smtClean="0">
                <a:ea typeface="ＭＳ Ｐゴシック" pitchFamily="34" charset="-128"/>
              </a:rPr>
              <a:t>Segment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DF Election granularity can be: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Per Ethernet Segment (Single PE is the DF)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Per EVI (E-VPN) </a:t>
            </a:r>
            <a:r>
              <a:rPr lang="en-US" dirty="0" smtClean="0">
                <a:ea typeface="ＭＳ Ｐゴシック" pitchFamily="34" charset="-128"/>
              </a:rPr>
              <a:t>on </a:t>
            </a:r>
            <a:r>
              <a:rPr lang="en-US" dirty="0">
                <a:ea typeface="ＭＳ Ｐゴシック" pitchFamily="34" charset="-128"/>
              </a:rPr>
              <a:t>Ethernet Segment (Multiple DFs for load-balancing)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DF Election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960" y="1305772"/>
            <a:ext cx="364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68ACB"/>
                </a:solidFill>
                <a:latin typeface="Arial"/>
                <a:sym typeface="Arial" pitchFamily="34" charset="0"/>
              </a:rPr>
              <a:t>Challenge: </a:t>
            </a:r>
          </a:p>
          <a:p>
            <a:r>
              <a:rPr lang="en-US" sz="1350" dirty="0">
                <a:solidFill>
                  <a:srgbClr val="168ACB"/>
                </a:solidFill>
                <a:latin typeface="Arial"/>
                <a:sym typeface="Arial" pitchFamily="34" charset="0"/>
              </a:rPr>
              <a:t>How to prevent duplicate copies of flooded traffic from being delivered to a multi-homed Ethernet Segment?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6395" y="1027777"/>
            <a:ext cx="3702925" cy="1137201"/>
            <a:chOff x="4936296" y="1243012"/>
            <a:chExt cx="3702925" cy="1137201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59437" y="14569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359437" y="192737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  <p:pic>
          <p:nvPicPr>
            <p:cNvPr id="11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4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5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6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7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8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19" name="Straight Connector 199"/>
            <p:cNvCxnSpPr>
              <a:cxnSpLocks noChangeShapeType="1"/>
              <a:stCxn id="41" idx="6"/>
              <a:endCxn id="39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0" name="Straight Connector 200"/>
            <p:cNvCxnSpPr>
              <a:cxnSpLocks noChangeShapeType="1"/>
              <a:stCxn id="41" idx="6"/>
              <a:endCxn id="40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1" name="Straight Connector 201"/>
            <p:cNvCxnSpPr>
              <a:cxnSpLocks noChangeShapeType="1"/>
              <a:stCxn id="42" idx="6"/>
              <a:endCxn id="39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2" name="Straight Connector 202"/>
            <p:cNvCxnSpPr>
              <a:cxnSpLocks noChangeShapeType="1"/>
              <a:stCxn id="42" idx="6"/>
              <a:endCxn id="40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" name="Straight Connector 203"/>
            <p:cNvCxnSpPr>
              <a:cxnSpLocks noChangeShapeType="1"/>
              <a:stCxn id="9" idx="6"/>
              <a:endCxn id="43" idx="2"/>
            </p:cNvCxnSpPr>
            <p:nvPr/>
          </p:nvCxnSpPr>
          <p:spPr bwMode="auto">
            <a:xfrm flipV="1">
              <a:off x="5633757" y="1586059"/>
              <a:ext cx="315415" cy="80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4" name="Straight Connector 204"/>
            <p:cNvCxnSpPr>
              <a:cxnSpLocks noChangeShapeType="1"/>
              <a:stCxn id="10" idx="6"/>
              <a:endCxn id="44" idx="2"/>
            </p:cNvCxnSpPr>
            <p:nvPr/>
          </p:nvCxnSpPr>
          <p:spPr bwMode="auto">
            <a:xfrm flipV="1">
              <a:off x="5633757" y="2061869"/>
              <a:ext cx="315415" cy="26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5" name="Straight Connector 205"/>
            <p:cNvCxnSpPr>
              <a:cxnSpLocks noChangeShapeType="1"/>
              <a:stCxn id="9" idx="6"/>
              <a:endCxn id="44" idx="2"/>
            </p:cNvCxnSpPr>
            <p:nvPr/>
          </p:nvCxnSpPr>
          <p:spPr bwMode="auto">
            <a:xfrm>
              <a:off x="5633757" y="1594124"/>
              <a:ext cx="315415" cy="4677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6" name="Straight Connector 206"/>
            <p:cNvCxnSpPr>
              <a:cxnSpLocks noChangeShapeType="1"/>
              <a:stCxn id="43" idx="2"/>
              <a:endCxn id="10" idx="6"/>
            </p:cNvCxnSpPr>
            <p:nvPr/>
          </p:nvCxnSpPr>
          <p:spPr bwMode="auto">
            <a:xfrm flipH="1">
              <a:off x="5633757" y="1586059"/>
              <a:ext cx="315415" cy="47847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7" name="Oval 26"/>
            <p:cNvSpPr/>
            <p:nvPr/>
          </p:nvSpPr>
          <p:spPr bwMode="auto">
            <a:xfrm>
              <a:off x="5637334" y="1515787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637334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31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Straight Connector 212"/>
            <p:cNvCxnSpPr>
              <a:cxnSpLocks noChangeShapeType="1"/>
              <a:stCxn id="31" idx="3"/>
              <a:endCxn id="9" idx="2"/>
            </p:cNvCxnSpPr>
            <p:nvPr/>
          </p:nvCxnSpPr>
          <p:spPr bwMode="auto">
            <a:xfrm>
              <a:off x="5176042" y="1593201"/>
              <a:ext cx="183395" cy="92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3" name="Straight Connector 213"/>
            <p:cNvCxnSpPr>
              <a:cxnSpLocks noChangeShapeType="1"/>
              <a:stCxn id="39" idx="6"/>
              <a:endCxn id="12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4" name="Explosion 1 33"/>
            <p:cNvSpPr/>
            <p:nvPr/>
          </p:nvSpPr>
          <p:spPr>
            <a:xfrm>
              <a:off x="7919201" y="1718900"/>
              <a:ext cx="720020" cy="300038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>
                  <a:solidFill>
                    <a:srgbClr val="676767"/>
                  </a:solidFill>
                </a:rPr>
                <a:t>Duplicate</a:t>
              </a:r>
              <a:endParaRPr lang="en-US" sz="700" b="1" dirty="0">
                <a:solidFill>
                  <a:srgbClr val="676767"/>
                </a:solidFill>
              </a:endParaRPr>
            </a:p>
          </p:txBody>
        </p:sp>
        <p:sp>
          <p:nvSpPr>
            <p:cNvPr id="35" name="TextBox 385"/>
            <p:cNvSpPr txBox="1">
              <a:spLocks noChangeArrowheads="1"/>
            </p:cNvSpPr>
            <p:nvPr/>
          </p:nvSpPr>
          <p:spPr bwMode="auto">
            <a:xfrm>
              <a:off x="4936296" y="1243012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36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6287530" y="1139874"/>
            <a:ext cx="900355" cy="119042"/>
          </a:xfrm>
          <a:custGeom>
            <a:avLst/>
            <a:gdLst>
              <a:gd name="connsiteX0" fmla="*/ 0 w 1600788"/>
              <a:gd name="connsiteY0" fmla="*/ 211651 h 211651"/>
              <a:gd name="connsiteX1" fmla="*/ 714401 w 1600788"/>
              <a:gd name="connsiteY1" fmla="*/ 0 h 211651"/>
              <a:gd name="connsiteX2" fmla="*/ 1600788 w 1600788"/>
              <a:gd name="connsiteY2" fmla="*/ 211651 h 21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788" h="211651">
                <a:moveTo>
                  <a:pt x="0" y="211651"/>
                </a:moveTo>
                <a:cubicBezTo>
                  <a:pt x="223801" y="105825"/>
                  <a:pt x="447603" y="0"/>
                  <a:pt x="714401" y="0"/>
                </a:cubicBezTo>
                <a:cubicBezTo>
                  <a:pt x="981199" y="0"/>
                  <a:pt x="1455262" y="174171"/>
                  <a:pt x="1600788" y="211651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40" tIns="40820" rIns="81640" bIns="40820" rtlCol="0" anchor="ctr"/>
          <a:lstStyle/>
          <a:p>
            <a:pPr algn="ctr"/>
            <a:endParaRPr lang="en-US">
              <a:solidFill>
                <a:srgbClr val="676767"/>
              </a:solidFill>
            </a:endParaRPr>
          </a:p>
        </p:txBody>
      </p:sp>
      <p:sp>
        <p:nvSpPr>
          <p:cNvPr id="47" name="TextBox 385"/>
          <p:cNvSpPr txBox="1">
            <a:spLocks noChangeArrowheads="1"/>
          </p:cNvSpPr>
          <p:nvPr/>
        </p:nvSpPr>
        <p:spPr bwMode="auto">
          <a:xfrm>
            <a:off x="5620656" y="932659"/>
            <a:ext cx="50538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ESI</a:t>
            </a:r>
            <a:r>
              <a:rPr lang="en-US" sz="1000" dirty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-1</a:t>
            </a:r>
          </a:p>
        </p:txBody>
      </p:sp>
      <p:sp>
        <p:nvSpPr>
          <p:cNvPr id="48" name="TextBox 385"/>
          <p:cNvSpPr txBox="1">
            <a:spLocks noChangeArrowheads="1"/>
          </p:cNvSpPr>
          <p:nvPr/>
        </p:nvSpPr>
        <p:spPr bwMode="auto">
          <a:xfrm>
            <a:off x="7390463" y="932659"/>
            <a:ext cx="50538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ESI</a:t>
            </a:r>
            <a:r>
              <a:rPr lang="en-US" sz="1000" dirty="0" smtClean="0">
                <a:solidFill>
                  <a:srgbClr val="676767"/>
                </a:solidFill>
                <a:latin typeface="Arial"/>
                <a:ea typeface="Apple LiGothic Medium"/>
                <a:cs typeface="Arial"/>
              </a:rPr>
              <a:t>-2</a:t>
            </a:r>
            <a:endParaRPr lang="en-US" sz="1000" dirty="0">
              <a:solidFill>
                <a:srgbClr val="676767"/>
              </a:solidFill>
              <a:latin typeface="Arial"/>
              <a:ea typeface="Apple LiGothic Medium"/>
              <a:cs typeface="Arial"/>
            </a:endParaRPr>
          </a:p>
        </p:txBody>
      </p:sp>
      <p:cxnSp>
        <p:nvCxnSpPr>
          <p:cNvPr id="49" name="Straight Connector 212"/>
          <p:cNvCxnSpPr>
            <a:cxnSpLocks noChangeShapeType="1"/>
            <a:endCxn id="47" idx="2"/>
          </p:cNvCxnSpPr>
          <p:nvPr/>
        </p:nvCxnSpPr>
        <p:spPr bwMode="auto">
          <a:xfrm flipV="1">
            <a:off x="5711398" y="1178876"/>
            <a:ext cx="161950" cy="121676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0" name="Straight Connector 212"/>
          <p:cNvCxnSpPr>
            <a:cxnSpLocks noChangeShapeType="1"/>
            <a:endCxn id="48" idx="2"/>
          </p:cNvCxnSpPr>
          <p:nvPr/>
        </p:nvCxnSpPr>
        <p:spPr bwMode="auto">
          <a:xfrm flipH="1" flipV="1">
            <a:off x="7643155" y="1178876"/>
            <a:ext cx="126316" cy="113375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70" name="Freeform 269"/>
          <p:cNvSpPr/>
          <p:nvPr/>
        </p:nvSpPr>
        <p:spPr>
          <a:xfrm>
            <a:off x="6287529" y="1362855"/>
            <a:ext cx="914413" cy="476104"/>
          </a:xfrm>
          <a:custGeom>
            <a:avLst/>
            <a:gdLst>
              <a:gd name="connsiteX0" fmla="*/ 0 w 1003852"/>
              <a:gd name="connsiteY0" fmla="*/ 62947 h 713961"/>
              <a:gd name="connsiteX1" fmla="*/ 278296 w 1003852"/>
              <a:gd name="connsiteY1" fmla="*/ 92765 h 713961"/>
              <a:gd name="connsiteX2" fmla="*/ 665922 w 1003852"/>
              <a:gd name="connsiteY2" fmla="*/ 619539 h 713961"/>
              <a:gd name="connsiteX3" fmla="*/ 1003852 w 1003852"/>
              <a:gd name="connsiteY3" fmla="*/ 659295 h 713961"/>
              <a:gd name="connsiteX0" fmla="*/ 0 w 914413"/>
              <a:gd name="connsiteY0" fmla="*/ 31683 h 649604"/>
              <a:gd name="connsiteX1" fmla="*/ 278296 w 914413"/>
              <a:gd name="connsiteY1" fmla="*/ 61501 h 649604"/>
              <a:gd name="connsiteX2" fmla="*/ 665922 w 914413"/>
              <a:gd name="connsiteY2" fmla="*/ 588275 h 649604"/>
              <a:gd name="connsiteX3" fmla="*/ 914413 w 914413"/>
              <a:gd name="connsiteY3" fmla="*/ 639956 h 649604"/>
              <a:gd name="connsiteX0" fmla="*/ 0 w 914413"/>
              <a:gd name="connsiteY0" fmla="*/ 26593 h 634867"/>
              <a:gd name="connsiteX1" fmla="*/ 278296 w 914413"/>
              <a:gd name="connsiteY1" fmla="*/ 56411 h 634867"/>
              <a:gd name="connsiteX2" fmla="*/ 639090 w 914413"/>
              <a:gd name="connsiteY2" fmla="*/ 499707 h 634867"/>
              <a:gd name="connsiteX3" fmla="*/ 914413 w 914413"/>
              <a:gd name="connsiteY3" fmla="*/ 634866 h 63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13" h="634867">
                <a:moveTo>
                  <a:pt x="0" y="26593"/>
                </a:moveTo>
                <a:cubicBezTo>
                  <a:pt x="83654" y="-4881"/>
                  <a:pt x="171781" y="-22441"/>
                  <a:pt x="278296" y="56411"/>
                </a:cubicBezTo>
                <a:cubicBezTo>
                  <a:pt x="384811" y="135263"/>
                  <a:pt x="518164" y="405285"/>
                  <a:pt x="639090" y="499707"/>
                </a:cubicBezTo>
                <a:cubicBezTo>
                  <a:pt x="760016" y="594129"/>
                  <a:pt x="914413" y="634866"/>
                  <a:pt x="914413" y="634866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6767"/>
              </a:solidFill>
            </a:endParaRPr>
          </a:p>
        </p:txBody>
      </p:sp>
      <p:cxnSp>
        <p:nvCxnSpPr>
          <p:cNvPr id="271" name="Straight Arrow Connector 270"/>
          <p:cNvCxnSpPr/>
          <p:nvPr/>
        </p:nvCxnSpPr>
        <p:spPr>
          <a:xfrm flipV="1">
            <a:off x="7521224" y="1327383"/>
            <a:ext cx="272576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72" name="Straight Arrow Connector 271"/>
          <p:cNvCxnSpPr/>
          <p:nvPr/>
        </p:nvCxnSpPr>
        <p:spPr>
          <a:xfrm flipV="1">
            <a:off x="7562800" y="1495354"/>
            <a:ext cx="240064" cy="31550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8765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649" y="1894612"/>
            <a:ext cx="896370" cy="8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Oval 91"/>
          <p:cNvSpPr>
            <a:spLocks noChangeAspect="1"/>
          </p:cNvSpPr>
          <p:nvPr/>
        </p:nvSpPr>
        <p:spPr>
          <a:xfrm>
            <a:off x="3489749" y="1958790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9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3489749" y="2434600"/>
            <a:ext cx="274320" cy="27432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9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Forwarder (DF)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47958" y="1200150"/>
            <a:ext cx="4069080" cy="3097819"/>
          </a:xfrm>
        </p:spPr>
        <p:txBody>
          <a:bodyPr/>
          <a:lstStyle/>
          <a:p>
            <a:pPr marL="1785" indent="0">
              <a:buNone/>
            </a:pPr>
            <a:r>
              <a:rPr lang="en-US" sz="1600" b="1" dirty="0"/>
              <a:t>MHD All-Active with Per-Flow Load Balancing</a:t>
            </a:r>
          </a:p>
          <a:p>
            <a:pPr marL="1785" indent="0">
              <a:buNone/>
            </a:pP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DF Filtering</a:t>
            </a:r>
          </a:p>
          <a:p>
            <a:endParaRPr lang="en-US" dirty="0"/>
          </a:p>
        </p:txBody>
      </p:sp>
      <p:cxnSp>
        <p:nvCxnSpPr>
          <p:cNvPr id="56" name="Straight Connector 358"/>
          <p:cNvCxnSpPr>
            <a:cxnSpLocks noChangeShapeType="1"/>
            <a:stCxn id="92" idx="2"/>
            <a:endCxn id="91" idx="7"/>
          </p:cNvCxnSpPr>
          <p:nvPr/>
        </p:nvCxnSpPr>
        <p:spPr bwMode="auto">
          <a:xfrm flipH="1">
            <a:off x="3005691" y="2095950"/>
            <a:ext cx="484058" cy="184219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7" name="Straight Connector 363"/>
          <p:cNvCxnSpPr>
            <a:cxnSpLocks noChangeShapeType="1"/>
            <a:stCxn id="93" idx="2"/>
            <a:endCxn id="91" idx="5"/>
          </p:cNvCxnSpPr>
          <p:nvPr/>
        </p:nvCxnSpPr>
        <p:spPr bwMode="auto">
          <a:xfrm flipH="1" flipV="1">
            <a:off x="3005691" y="2474143"/>
            <a:ext cx="484058" cy="97617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58" name="Oval 57"/>
          <p:cNvSpPr/>
          <p:nvPr/>
        </p:nvSpPr>
        <p:spPr bwMode="auto">
          <a:xfrm>
            <a:off x="3106118" y="2149826"/>
            <a:ext cx="110503" cy="378698"/>
          </a:xfrm>
          <a:prstGeom prst="ellipse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676767"/>
              </a:solidFill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20426" y="2194620"/>
            <a:ext cx="64959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>
                <a:solidFill>
                  <a:srgbClr val="676767"/>
                </a:solidFill>
              </a:rPr>
              <a:t>MPLS</a:t>
            </a:r>
          </a:p>
        </p:txBody>
      </p:sp>
      <p:sp>
        <p:nvSpPr>
          <p:cNvPr id="86" name="Freeform 636"/>
          <p:cNvSpPr>
            <a:spLocks noChangeArrowheads="1"/>
          </p:cNvSpPr>
          <p:nvPr/>
        </p:nvSpPr>
        <p:spPr bwMode="auto">
          <a:xfrm>
            <a:off x="3396840" y="1907125"/>
            <a:ext cx="780392" cy="294175"/>
          </a:xfrm>
          <a:custGeom>
            <a:avLst/>
            <a:gdLst>
              <a:gd name="T0" fmla="*/ 1406922 w 1077362"/>
              <a:gd name="T1" fmla="*/ 329657 h 248971"/>
              <a:gd name="T2" fmla="*/ 768487 w 1077362"/>
              <a:gd name="T3" fmla="*/ 6728 h 248971"/>
              <a:gd name="T4" fmla="*/ 0 w 1077362"/>
              <a:gd name="T5" fmla="*/ 370022 h 248971"/>
              <a:gd name="T6" fmla="*/ 0 60000 65536"/>
              <a:gd name="T7" fmla="*/ 0 60000 65536"/>
              <a:gd name="T8" fmla="*/ 0 60000 65536"/>
              <a:gd name="T9" fmla="*/ 0 w 1077362"/>
              <a:gd name="T10" fmla="*/ 0 h 248971"/>
              <a:gd name="T11" fmla="*/ 1077362 w 1077362"/>
              <a:gd name="T12" fmla="*/ 248971 h 248971"/>
              <a:gd name="connsiteX0" fmla="*/ 1077362 w 1077362"/>
              <a:gd name="connsiteY0" fmla="*/ 179863 h 244643"/>
              <a:gd name="connsiteX1" fmla="*/ 588475 w 1077362"/>
              <a:gd name="connsiteY1" fmla="*/ 199 h 244643"/>
              <a:gd name="connsiteX2" fmla="*/ 0 w 1077362"/>
              <a:gd name="connsiteY2" fmla="*/ 244643 h 244643"/>
              <a:gd name="connsiteX0" fmla="*/ 1089851 w 1089851"/>
              <a:gd name="connsiteY0" fmla="*/ 184499 h 184499"/>
              <a:gd name="connsiteX1" fmla="*/ 600964 w 1089851"/>
              <a:gd name="connsiteY1" fmla="*/ 4835 h 184499"/>
              <a:gd name="connsiteX2" fmla="*/ 0 w 1089851"/>
              <a:gd name="connsiteY2" fmla="*/ 83754 h 184499"/>
              <a:gd name="connsiteX0" fmla="*/ 1089851 w 1089851"/>
              <a:gd name="connsiteY0" fmla="*/ 247485 h 247485"/>
              <a:gd name="connsiteX1" fmla="*/ 600965 w 1089851"/>
              <a:gd name="connsiteY1" fmla="*/ 106 h 247485"/>
              <a:gd name="connsiteX2" fmla="*/ 0 w 1089851"/>
              <a:gd name="connsiteY2" fmla="*/ 146740 h 2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851" h="247485">
                <a:moveTo>
                  <a:pt x="1089851" y="247485"/>
                </a:moveTo>
                <a:cubicBezTo>
                  <a:pt x="935187" y="136579"/>
                  <a:pt x="780525" y="-4421"/>
                  <a:pt x="600965" y="106"/>
                </a:cubicBezTo>
                <a:cubicBezTo>
                  <a:pt x="421405" y="4633"/>
                  <a:pt x="204457" y="26781"/>
                  <a:pt x="0" y="146740"/>
                </a:cubicBezTo>
              </a:path>
            </a:pathLst>
          </a:cu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  <p:txBody>
          <a:bodyPr wrap="square" lIns="46190" tIns="23095" rIns="46190" bIns="23095" anchor="ctr">
            <a:spAutoFit/>
          </a:bodyPr>
          <a:lstStyle/>
          <a:p>
            <a:pPr algn="ctr" defTabSz="727048" eaLnBrk="0" hangingPunct="0">
              <a:lnSpc>
                <a:spcPct val="90000"/>
              </a:lnSpc>
            </a:pPr>
            <a:endParaRPr lang="en-US">
              <a:solidFill>
                <a:srgbClr val="676767"/>
              </a:solidFill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577216" y="2188013"/>
            <a:ext cx="600016" cy="295940"/>
          </a:xfrm>
          <a:custGeom>
            <a:avLst/>
            <a:gdLst>
              <a:gd name="connsiteX0" fmla="*/ 674712 w 674712"/>
              <a:gd name="connsiteY0" fmla="*/ 0 h 701096"/>
              <a:gd name="connsiteX1" fmla="*/ 449808 w 674712"/>
              <a:gd name="connsiteY1" fmla="*/ 198424 h 701096"/>
              <a:gd name="connsiteX2" fmla="*/ 343971 w 674712"/>
              <a:gd name="connsiteY2" fmla="*/ 502672 h 701096"/>
              <a:gd name="connsiteX3" fmla="*/ 0 w 674712"/>
              <a:gd name="connsiteY3" fmla="*/ 701096 h 70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712" h="701096">
                <a:moveTo>
                  <a:pt x="674712" y="0"/>
                </a:moveTo>
                <a:cubicBezTo>
                  <a:pt x="589821" y="57322"/>
                  <a:pt x="504931" y="114645"/>
                  <a:pt x="449808" y="198424"/>
                </a:cubicBezTo>
                <a:cubicBezTo>
                  <a:pt x="394684" y="282203"/>
                  <a:pt x="418939" y="418893"/>
                  <a:pt x="343971" y="502672"/>
                </a:cubicBezTo>
                <a:cubicBezTo>
                  <a:pt x="269003" y="586451"/>
                  <a:pt x="41894" y="663616"/>
                  <a:pt x="0" y="701096"/>
                </a:cubicBezTo>
              </a:path>
            </a:pathLst>
          </a:cu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  <p:txBody>
          <a:bodyPr wrap="square" lIns="46190" tIns="23095" rIns="46190" bIns="23095" anchor="ctr">
            <a:spAutoFit/>
          </a:bodyPr>
          <a:lstStyle/>
          <a:p>
            <a:pPr algn="ctr" defTabSz="727048" eaLnBrk="0" hangingPunct="0">
              <a:lnSpc>
                <a:spcPct val="90000"/>
              </a:lnSpc>
            </a:pPr>
            <a:endParaRPr lang="en-US">
              <a:solidFill>
                <a:srgbClr val="67676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3312769" y="2443543"/>
            <a:ext cx="214292" cy="214292"/>
          </a:xfrm>
          <a:prstGeom prst="triangl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62916" y="2685805"/>
            <a:ext cx="900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676767"/>
                </a:solidFill>
              </a:rPr>
              <a:t>DF Filtering</a:t>
            </a: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2771544" y="2239996"/>
            <a:ext cx="274320" cy="27432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9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63371"/>
              </p:ext>
            </p:extLst>
          </p:nvPr>
        </p:nvGraphicFramePr>
        <p:xfrm>
          <a:off x="1886889" y="3945226"/>
          <a:ext cx="3814047" cy="9857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2414"/>
                <a:gridCol w="2161633"/>
              </a:tblGrid>
              <a:tr h="49287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Filtering Direction:</a:t>
                      </a:r>
                      <a:endParaRPr lang="en-US" sz="1300" dirty="0"/>
                    </a:p>
                  </a:txBody>
                  <a:tcPr marL="51430" marR="51430" marT="25715" marB="25715"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Core to Segment</a:t>
                      </a:r>
                      <a:endParaRPr lang="en-US" sz="1300" b="0" dirty="0"/>
                    </a:p>
                  </a:txBody>
                  <a:tcPr marL="51430" marR="51430" marT="25715" marB="25715"/>
                </a:tc>
              </a:tr>
              <a:tr h="49287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Filtered Traffic:</a:t>
                      </a:r>
                      <a:endParaRPr lang="en-US" sz="1300" b="1" dirty="0"/>
                    </a:p>
                  </a:txBody>
                  <a:tcPr marL="51430" marR="51430" marT="25715" marB="25715"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Flooded multi-destination</a:t>
                      </a:r>
                      <a:endParaRPr lang="en-US" sz="1300" b="0" dirty="0"/>
                    </a:p>
                  </a:txBody>
                  <a:tcPr marL="51430" marR="51430" marT="25715" marB="25715"/>
                </a:tc>
              </a:tr>
            </a:tbl>
          </a:graphicData>
        </a:graphic>
      </p:graphicFrame>
      <p:grpSp>
        <p:nvGrpSpPr>
          <p:cNvPr id="150" name="Group 149"/>
          <p:cNvGrpSpPr/>
          <p:nvPr/>
        </p:nvGrpSpPr>
        <p:grpSpPr>
          <a:xfrm>
            <a:off x="5026349" y="2153966"/>
            <a:ext cx="1628616" cy="1157174"/>
            <a:chOff x="7138194" y="2667000"/>
            <a:chExt cx="2895600" cy="2057400"/>
          </a:xfrm>
        </p:grpSpPr>
        <p:grpSp>
          <p:nvGrpSpPr>
            <p:cNvPr id="151" name="Group 150"/>
            <p:cNvGrpSpPr/>
            <p:nvPr/>
          </p:nvGrpSpPr>
          <p:grpSpPr>
            <a:xfrm>
              <a:off x="7519194" y="3256401"/>
              <a:ext cx="533400" cy="699837"/>
              <a:chOff x="4394994" y="4549476"/>
              <a:chExt cx="1371600" cy="1473407"/>
            </a:xfrm>
          </p:grpSpPr>
          <p:sp>
            <p:nvSpPr>
              <p:cNvPr id="156" name="Freeform 636"/>
              <p:cNvSpPr>
                <a:spLocks noChangeArrowheads="1"/>
              </p:cNvSpPr>
              <p:nvPr/>
            </p:nvSpPr>
            <p:spPr bwMode="auto">
              <a:xfrm>
                <a:off x="4394994" y="4549476"/>
                <a:ext cx="1371600" cy="1107769"/>
              </a:xfrm>
              <a:custGeom>
                <a:avLst/>
                <a:gdLst>
                  <a:gd name="T0" fmla="*/ 1406922 w 1077362"/>
                  <a:gd name="T1" fmla="*/ 329657 h 248971"/>
                  <a:gd name="T2" fmla="*/ 768487 w 1077362"/>
                  <a:gd name="T3" fmla="*/ 6728 h 248971"/>
                  <a:gd name="T4" fmla="*/ 0 w 1077362"/>
                  <a:gd name="T5" fmla="*/ 370022 h 248971"/>
                  <a:gd name="T6" fmla="*/ 0 60000 65536"/>
                  <a:gd name="T7" fmla="*/ 0 60000 65536"/>
                  <a:gd name="T8" fmla="*/ 0 60000 65536"/>
                  <a:gd name="T9" fmla="*/ 0 w 1077362"/>
                  <a:gd name="T10" fmla="*/ 0 h 248971"/>
                  <a:gd name="T11" fmla="*/ 1077362 w 1077362"/>
                  <a:gd name="T12" fmla="*/ 248971 h 2489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7362" h="248971">
                    <a:moveTo>
                      <a:pt x="1077362" y="221811"/>
                    </a:moveTo>
                    <a:cubicBezTo>
                      <a:pt x="922698" y="110905"/>
                      <a:pt x="768035" y="0"/>
                      <a:pt x="588475" y="4527"/>
                    </a:cubicBezTo>
                    <a:cubicBezTo>
                      <a:pt x="408915" y="9054"/>
                      <a:pt x="204457" y="129012"/>
                      <a:pt x="0" y="248971"/>
                    </a:cubicBezTo>
                  </a:path>
                </a:pathLst>
              </a:custGeom>
              <a:noFill/>
              <a:ln w="38100" algn="ctr">
                <a:solidFill>
                  <a:srgbClr val="C00000"/>
                </a:solidFill>
                <a:round/>
                <a:headEnd/>
                <a:tailEnd type="arrow" w="med" len="med"/>
              </a:ln>
            </p:spPr>
            <p:txBody>
              <a:bodyPr wrap="square" lIns="46190" tIns="23095" rIns="46190" bIns="23095" anchor="ctr">
                <a:spAutoFit/>
              </a:bodyPr>
              <a:lstStyle/>
              <a:p>
                <a:pPr algn="ctr" defTabSz="727048" eaLnBrk="0" hangingPunct="0">
                  <a:lnSpc>
                    <a:spcPct val="90000"/>
                  </a:lnSpc>
                </a:pPr>
                <a:endParaRPr lang="en-US">
                  <a:solidFill>
                    <a:srgbClr val="676767"/>
                  </a:solidFill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4699792" y="5220901"/>
                <a:ext cx="1066802" cy="801982"/>
              </a:xfrm>
              <a:custGeom>
                <a:avLst/>
                <a:gdLst>
                  <a:gd name="connsiteX0" fmla="*/ 674712 w 674712"/>
                  <a:gd name="connsiteY0" fmla="*/ 0 h 701096"/>
                  <a:gd name="connsiteX1" fmla="*/ 449808 w 674712"/>
                  <a:gd name="connsiteY1" fmla="*/ 198424 h 701096"/>
                  <a:gd name="connsiteX2" fmla="*/ 343971 w 674712"/>
                  <a:gd name="connsiteY2" fmla="*/ 502672 h 701096"/>
                  <a:gd name="connsiteX3" fmla="*/ 0 w 674712"/>
                  <a:gd name="connsiteY3" fmla="*/ 701096 h 701096"/>
                  <a:gd name="connsiteX0" fmla="*/ 674712 w 674712"/>
                  <a:gd name="connsiteY0" fmla="*/ 91087 h 507566"/>
                  <a:gd name="connsiteX1" fmla="*/ 449808 w 674712"/>
                  <a:gd name="connsiteY1" fmla="*/ 4894 h 507566"/>
                  <a:gd name="connsiteX2" fmla="*/ 343971 w 674712"/>
                  <a:gd name="connsiteY2" fmla="*/ 309142 h 507566"/>
                  <a:gd name="connsiteX3" fmla="*/ 0 w 674712"/>
                  <a:gd name="connsiteY3" fmla="*/ 507566 h 507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4712" h="507566">
                    <a:moveTo>
                      <a:pt x="674712" y="91087"/>
                    </a:moveTo>
                    <a:cubicBezTo>
                      <a:pt x="589821" y="148409"/>
                      <a:pt x="504931" y="-31448"/>
                      <a:pt x="449808" y="4894"/>
                    </a:cubicBezTo>
                    <a:cubicBezTo>
                      <a:pt x="394685" y="41236"/>
                      <a:pt x="418939" y="225363"/>
                      <a:pt x="343971" y="309142"/>
                    </a:cubicBezTo>
                    <a:cubicBezTo>
                      <a:pt x="269003" y="392921"/>
                      <a:pt x="41894" y="470086"/>
                      <a:pt x="0" y="507566"/>
                    </a:cubicBezTo>
                  </a:path>
                </a:pathLst>
              </a:custGeom>
              <a:noFill/>
              <a:ln w="38100" algn="ctr">
                <a:solidFill>
                  <a:srgbClr val="C00000"/>
                </a:solidFill>
                <a:round/>
                <a:headEnd/>
                <a:tailEnd type="arrow" w="med" len="med"/>
              </a:ln>
            </p:spPr>
            <p:txBody>
              <a:bodyPr wrap="square" lIns="46190" tIns="23095" rIns="46190" bIns="23095" anchor="ctr">
                <a:spAutoFit/>
              </a:bodyPr>
              <a:lstStyle/>
              <a:p>
                <a:pPr algn="ctr" defTabSz="727048" eaLnBrk="0" hangingPunct="0">
                  <a:lnSpc>
                    <a:spcPct val="90000"/>
                  </a:lnSpc>
                </a:pPr>
                <a:endParaRPr lang="en-US">
                  <a:solidFill>
                    <a:srgbClr val="676767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52" name="Straight Arrow Connector 151"/>
            <p:cNvCxnSpPr/>
            <p:nvPr/>
          </p:nvCxnSpPr>
          <p:spPr>
            <a:xfrm flipH="1">
              <a:off x="7519194" y="4267200"/>
              <a:ext cx="457200" cy="0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8052594" y="3342382"/>
              <a:ext cx="1981200" cy="11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676767"/>
                  </a:solidFill>
                </a:rPr>
                <a:t>Multi-destination Traffic</a:t>
              </a:r>
            </a:p>
            <a:p>
              <a:endParaRPr lang="en-US" sz="900" dirty="0">
                <a:solidFill>
                  <a:srgbClr val="676767"/>
                </a:solidFill>
              </a:endParaRPr>
            </a:p>
            <a:p>
              <a:r>
                <a:rPr lang="en-US" sz="900" dirty="0">
                  <a:solidFill>
                    <a:srgbClr val="676767"/>
                  </a:solidFill>
                </a:rPr>
                <a:t>Unicast Traffic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23994" y="2785646"/>
              <a:ext cx="1066799" cy="41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676767"/>
                  </a:solidFill>
                </a:rPr>
                <a:t>Legend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138194" y="2667000"/>
              <a:ext cx="2743200" cy="20574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3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073150"/>
            <a:ext cx="8345488" cy="3168210"/>
          </a:xfrm>
        </p:spPr>
        <p:txBody>
          <a:bodyPr/>
          <a:lstStyle/>
          <a:p>
            <a:r>
              <a:rPr lang="en-US" sz="2600" dirty="0" smtClean="0"/>
              <a:t>Why EVPN</a:t>
            </a:r>
          </a:p>
          <a:p>
            <a:r>
              <a:rPr lang="en-US" sz="2600" dirty="0"/>
              <a:t>EVPN </a:t>
            </a:r>
            <a:r>
              <a:rPr lang="en-US" sz="2600" dirty="0" smtClean="0"/>
              <a:t>Introduction </a:t>
            </a:r>
            <a:r>
              <a:rPr lang="en-US" sz="2600" dirty="0"/>
              <a:t>&amp; </a:t>
            </a:r>
            <a:r>
              <a:rPr lang="en-US" sz="2600" dirty="0" smtClean="0"/>
              <a:t>Value </a:t>
            </a:r>
            <a:r>
              <a:rPr lang="en-US" sz="2600" dirty="0"/>
              <a:t>P</a:t>
            </a:r>
            <a:r>
              <a:rPr lang="en-US" sz="2600" dirty="0" smtClean="0"/>
              <a:t>roposition</a:t>
            </a:r>
          </a:p>
          <a:p>
            <a:r>
              <a:rPr lang="en-US" sz="2600" dirty="0" smtClean="0"/>
              <a:t>EVPN Technical Overview</a:t>
            </a:r>
          </a:p>
          <a:p>
            <a:r>
              <a:rPr lang="en-US" sz="2600" dirty="0" smtClean="0"/>
              <a:t>EVPN Components</a:t>
            </a:r>
          </a:p>
          <a:p>
            <a:r>
              <a:rPr lang="en-US" sz="2600" dirty="0" smtClean="0"/>
              <a:t>EVPN Life of a Packet</a:t>
            </a:r>
          </a:p>
          <a:p>
            <a:r>
              <a:rPr lang="en-US" sz="2600" dirty="0" smtClean="0"/>
              <a:t>EVPN Demo</a:t>
            </a:r>
          </a:p>
          <a:p>
            <a:r>
              <a:rPr lang="en-US" sz="2600" dirty="0" smtClean="0"/>
              <a:t>Summary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219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Aliasing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2788968"/>
            <a:ext cx="8513064" cy="2016638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PEs advertise in </a:t>
            </a:r>
            <a:r>
              <a:rPr lang="en-US" dirty="0" smtClean="0">
                <a:ea typeface="ＭＳ Ｐゴシック" pitchFamily="34" charset="-128"/>
              </a:rPr>
              <a:t>BGP the </a:t>
            </a:r>
            <a:r>
              <a:rPr lang="en-US" dirty="0">
                <a:ea typeface="ＭＳ Ｐゴシック" pitchFamily="34" charset="-128"/>
              </a:rPr>
              <a:t>ESIs of local multi-homed Ethernet </a:t>
            </a:r>
            <a:r>
              <a:rPr lang="en-US" dirty="0" smtClean="0">
                <a:ea typeface="ＭＳ Ｐゴシック" pitchFamily="34" charset="-128"/>
              </a:rPr>
              <a:t>Segments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All-Active Redundancy Mode indicated</a:t>
            </a:r>
          </a:p>
          <a:p>
            <a:r>
              <a:rPr lang="en-US" dirty="0">
                <a:ea typeface="ＭＳ Ｐゴシック" pitchFamily="34" charset="-128"/>
              </a:rPr>
              <a:t>When PE learns MAC address on its AC, it advertises </a:t>
            </a:r>
            <a:r>
              <a:rPr lang="en-US" dirty="0" smtClean="0">
                <a:ea typeface="ＭＳ Ｐゴシック" pitchFamily="34" charset="-128"/>
              </a:rPr>
              <a:t>MAC </a:t>
            </a:r>
            <a:r>
              <a:rPr lang="en-US" dirty="0">
                <a:ea typeface="ＭＳ Ｐゴシック" pitchFamily="34" charset="-128"/>
              </a:rPr>
              <a:t>in BGP along </a:t>
            </a:r>
            <a:r>
              <a:rPr lang="en-US" dirty="0" smtClean="0">
                <a:ea typeface="ＭＳ Ｐゴシック" pitchFamily="34" charset="-128"/>
              </a:rPr>
              <a:t>with </a:t>
            </a:r>
            <a:r>
              <a:rPr lang="en-US" dirty="0">
                <a:ea typeface="ＭＳ Ｐゴシック" pitchFamily="34" charset="-128"/>
              </a:rPr>
              <a:t>ESI of </a:t>
            </a:r>
            <a:r>
              <a:rPr lang="en-US" dirty="0" smtClean="0">
                <a:ea typeface="ＭＳ Ｐゴシック" pitchFamily="34" charset="-128"/>
              </a:rPr>
              <a:t>Ethernet </a:t>
            </a:r>
            <a:r>
              <a:rPr lang="en-US" dirty="0">
                <a:ea typeface="ＭＳ Ｐゴシック" pitchFamily="34" charset="-128"/>
              </a:rPr>
              <a:t>Segment from which </a:t>
            </a:r>
            <a:r>
              <a:rPr lang="en-US" dirty="0" smtClean="0">
                <a:ea typeface="ＭＳ Ｐゴシック" pitchFamily="34" charset="-128"/>
              </a:rPr>
              <a:t>MAC </a:t>
            </a:r>
            <a:r>
              <a:rPr lang="en-US" dirty="0">
                <a:ea typeface="ＭＳ Ｐゴシック" pitchFamily="34" charset="-128"/>
              </a:rPr>
              <a:t>was </a:t>
            </a:r>
            <a:r>
              <a:rPr lang="en-US" dirty="0" smtClean="0">
                <a:ea typeface="ＭＳ Ｐゴシック" pitchFamily="34" charset="-128"/>
              </a:rPr>
              <a:t>learnt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Remote PEs can load-balance traffic to a given MAC address across all PEs advertising </a:t>
            </a:r>
            <a:r>
              <a:rPr lang="en-US" dirty="0" smtClean="0">
                <a:ea typeface="ＭＳ Ｐゴシック" pitchFamily="34" charset="-128"/>
              </a:rPr>
              <a:t>same ESI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E-VPN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3845" y="1311992"/>
            <a:ext cx="364295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68ACB"/>
                </a:solidFill>
                <a:latin typeface="Arial"/>
                <a:sym typeface="Arial" pitchFamily="34" charset="0"/>
              </a:rPr>
              <a:t>Challenge: </a:t>
            </a:r>
          </a:p>
          <a:p>
            <a:r>
              <a:rPr lang="en-US" sz="1350" dirty="0">
                <a:solidFill>
                  <a:srgbClr val="168ACB"/>
                </a:solidFill>
                <a:latin typeface="Arial"/>
                <a:sym typeface="Arial" pitchFamily="34" charset="0"/>
              </a:rPr>
              <a:t>How to load-balance traffic towards a multi-homed device across multiple PEs when MAC addresses are learnt by only a single PE?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6328" y="1055768"/>
            <a:ext cx="3657888" cy="1109210"/>
            <a:chOff x="4876229" y="1271003"/>
            <a:chExt cx="3657888" cy="110921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59437" y="1671489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pic>
          <p:nvPicPr>
            <p:cNvPr id="11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4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5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6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7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8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19" name="Straight Connector 199"/>
            <p:cNvCxnSpPr>
              <a:cxnSpLocks noChangeShapeType="1"/>
              <a:stCxn id="41" idx="6"/>
              <a:endCxn id="39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0" name="Straight Connector 200"/>
            <p:cNvCxnSpPr>
              <a:cxnSpLocks noChangeShapeType="1"/>
              <a:stCxn id="41" idx="6"/>
              <a:endCxn id="40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1" name="Straight Connector 201"/>
            <p:cNvCxnSpPr>
              <a:cxnSpLocks noChangeShapeType="1"/>
              <a:stCxn id="42" idx="6"/>
              <a:endCxn id="39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2" name="Straight Connector 202"/>
            <p:cNvCxnSpPr>
              <a:cxnSpLocks noChangeShapeType="1"/>
              <a:stCxn id="42" idx="6"/>
              <a:endCxn id="40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" name="Straight Connector 203"/>
            <p:cNvCxnSpPr>
              <a:cxnSpLocks noChangeShapeType="1"/>
              <a:stCxn id="9" idx="6"/>
              <a:endCxn id="43" idx="2"/>
            </p:cNvCxnSpPr>
            <p:nvPr/>
          </p:nvCxnSpPr>
          <p:spPr bwMode="auto">
            <a:xfrm flipV="1">
              <a:off x="5633757" y="1586059"/>
              <a:ext cx="315415" cy="22259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5" name="Straight Connector 205"/>
            <p:cNvCxnSpPr>
              <a:cxnSpLocks noChangeShapeType="1"/>
              <a:stCxn id="9" idx="6"/>
              <a:endCxn id="44" idx="2"/>
            </p:cNvCxnSpPr>
            <p:nvPr/>
          </p:nvCxnSpPr>
          <p:spPr bwMode="auto">
            <a:xfrm>
              <a:off x="5633757" y="1808649"/>
              <a:ext cx="315415" cy="25322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7" name="Oval 26"/>
            <p:cNvSpPr/>
            <p:nvPr/>
          </p:nvSpPr>
          <p:spPr bwMode="auto">
            <a:xfrm>
              <a:off x="5637334" y="17303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31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679922"/>
              <a:ext cx="170028" cy="25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Straight Connector 212"/>
            <p:cNvCxnSpPr>
              <a:cxnSpLocks noChangeShapeType="1"/>
              <a:stCxn id="31" idx="3"/>
              <a:endCxn id="9" idx="2"/>
            </p:cNvCxnSpPr>
            <p:nvPr/>
          </p:nvCxnSpPr>
          <p:spPr bwMode="auto">
            <a:xfrm>
              <a:off x="5176042" y="1807725"/>
              <a:ext cx="183395" cy="92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3" name="Straight Connector 213"/>
            <p:cNvCxnSpPr>
              <a:cxnSpLocks noChangeShapeType="1"/>
              <a:stCxn id="39" idx="6"/>
              <a:endCxn id="12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5" name="TextBox 385"/>
            <p:cNvSpPr txBox="1">
              <a:spLocks noChangeArrowheads="1"/>
            </p:cNvSpPr>
            <p:nvPr/>
          </p:nvSpPr>
          <p:spPr bwMode="auto">
            <a:xfrm>
              <a:off x="4876229" y="1466980"/>
              <a:ext cx="459144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smtClean="0">
                  <a:solidFill>
                    <a:srgbClr val="676767"/>
                  </a:solidFill>
                </a:rPr>
                <a:t>MAC1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36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6243591" y="1353813"/>
            <a:ext cx="958875" cy="5397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243591" y="1423222"/>
            <a:ext cx="958875" cy="39650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loud Callout 55"/>
          <p:cNvSpPr/>
          <p:nvPr/>
        </p:nvSpPr>
        <p:spPr>
          <a:xfrm>
            <a:off x="5999120" y="660241"/>
            <a:ext cx="771450" cy="385725"/>
          </a:xfrm>
          <a:prstGeom prst="cloudCallout">
            <a:avLst>
              <a:gd name="adj1" fmla="val -28401"/>
              <a:gd name="adj2" fmla="val 10066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  <a:p>
            <a:pPr algn="ctr"/>
            <a:r>
              <a:rPr lang="en-US" sz="675" dirty="0">
                <a:solidFill>
                  <a:srgbClr val="676767"/>
                </a:solidFill>
              </a:rPr>
              <a:t>(All-Active)</a:t>
            </a:r>
          </a:p>
        </p:txBody>
      </p:sp>
      <p:sp>
        <p:nvSpPr>
          <p:cNvPr id="57" name="Cloud Callout 56"/>
          <p:cNvSpPr/>
          <p:nvPr/>
        </p:nvSpPr>
        <p:spPr>
          <a:xfrm>
            <a:off x="6170600" y="2117704"/>
            <a:ext cx="771450" cy="471441"/>
          </a:xfrm>
          <a:prstGeom prst="cloudCallout">
            <a:avLst>
              <a:gd name="adj1" fmla="val -46728"/>
              <a:gd name="adj2" fmla="val -79196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  <a:p>
            <a:pPr algn="ctr"/>
            <a:r>
              <a:rPr lang="en-US" sz="675" dirty="0">
                <a:solidFill>
                  <a:srgbClr val="676767"/>
                </a:solidFill>
              </a:rPr>
              <a:t>(All-Active)</a:t>
            </a:r>
          </a:p>
        </p:txBody>
      </p:sp>
      <p:sp>
        <p:nvSpPr>
          <p:cNvPr id="58" name="Right Arrow 57"/>
          <p:cNvSpPr/>
          <p:nvPr/>
        </p:nvSpPr>
        <p:spPr>
          <a:xfrm rot="19778562">
            <a:off x="5669099" y="1346983"/>
            <a:ext cx="257150" cy="857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Text Box 183"/>
          <p:cNvSpPr txBox="1">
            <a:spLocks noChangeArrowheads="1"/>
          </p:cNvSpPr>
          <p:nvPr/>
        </p:nvSpPr>
        <p:spPr bwMode="auto">
          <a:xfrm>
            <a:off x="5519238" y="1140357"/>
            <a:ext cx="463588" cy="21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87" dirty="0">
                <a:solidFill>
                  <a:srgbClr val="676767"/>
                </a:solidFill>
              </a:rPr>
              <a:t>MAC1</a:t>
            </a:r>
          </a:p>
        </p:txBody>
      </p:sp>
      <p:sp>
        <p:nvSpPr>
          <p:cNvPr id="60" name="Cloud Callout 59"/>
          <p:cNvSpPr/>
          <p:nvPr/>
        </p:nvSpPr>
        <p:spPr>
          <a:xfrm>
            <a:off x="6526087" y="368907"/>
            <a:ext cx="1157174" cy="300008"/>
          </a:xfrm>
          <a:prstGeom prst="cloudCallout">
            <a:avLst>
              <a:gd name="adj1" fmla="val -23579"/>
              <a:gd name="adj2" fmla="val 8854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>
                <a:solidFill>
                  <a:srgbClr val="676767"/>
                </a:solidFill>
              </a:rPr>
              <a:t>MAC1 </a:t>
            </a:r>
            <a:r>
              <a:rPr lang="en-US" sz="787" dirty="0">
                <a:solidFill>
                  <a:srgbClr val="676767"/>
                </a:solidFill>
              </a:rPr>
              <a:t>via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</p:txBody>
      </p:sp>
      <p:sp>
        <p:nvSpPr>
          <p:cNvPr id="61" name="Cloud Callout 60"/>
          <p:cNvSpPr/>
          <p:nvPr/>
        </p:nvSpPr>
        <p:spPr>
          <a:xfrm>
            <a:off x="7383254" y="754632"/>
            <a:ext cx="1486201" cy="385725"/>
          </a:xfrm>
          <a:prstGeom prst="cloudCallout">
            <a:avLst>
              <a:gd name="adj1" fmla="val -39654"/>
              <a:gd name="adj2" fmla="val 84408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MAC1</a:t>
            </a:r>
            <a:r>
              <a:rPr lang="en-US" sz="787" dirty="0">
                <a:solidFill>
                  <a:srgbClr val="676767"/>
                </a:solidFill>
                <a:sym typeface="Wingdings"/>
              </a:rPr>
              <a:t></a:t>
            </a:r>
            <a:r>
              <a:rPr lang="en-US" sz="787" dirty="0">
                <a:solidFill>
                  <a:srgbClr val="676767"/>
                </a:solidFill>
              </a:rPr>
              <a:t> ESI1 </a:t>
            </a:r>
            <a:r>
              <a:rPr lang="en-US" sz="787" dirty="0">
                <a:solidFill>
                  <a:srgbClr val="676767"/>
                </a:solidFill>
                <a:sym typeface="Wingdings"/>
              </a:rPr>
              <a:t> PE1</a:t>
            </a:r>
          </a:p>
          <a:p>
            <a:pPr algn="ctr"/>
            <a:r>
              <a:rPr lang="en-US" sz="787" dirty="0">
                <a:solidFill>
                  <a:srgbClr val="676767"/>
                </a:solidFill>
                <a:sym typeface="Wingdings"/>
              </a:rPr>
              <a:t>                        PE2</a:t>
            </a:r>
            <a:endParaRPr lang="en-US" sz="787" dirty="0">
              <a:solidFill>
                <a:srgbClr val="676767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693567" y="1776793"/>
            <a:ext cx="142867" cy="216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385"/>
          <p:cNvSpPr txBox="1">
            <a:spLocks noChangeArrowheads="1"/>
          </p:cNvSpPr>
          <p:nvPr/>
        </p:nvSpPr>
        <p:spPr bwMode="auto">
          <a:xfrm>
            <a:off x="5436417" y="1918009"/>
            <a:ext cx="507917" cy="24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0" tIns="40820" rIns="81640" bIns="40820">
            <a:spAutoFit/>
          </a:bodyPr>
          <a:lstStyle/>
          <a:p>
            <a:r>
              <a:rPr lang="en-US" sz="1069" b="1" dirty="0" err="1">
                <a:solidFill>
                  <a:srgbClr val="676767"/>
                </a:solidFill>
              </a:rPr>
              <a:t>ESI</a:t>
            </a:r>
            <a:r>
              <a:rPr lang="en-US" sz="1069" b="1" dirty="0">
                <a:solidFill>
                  <a:srgbClr val="676767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099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Backup Path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52925" y="2454276"/>
            <a:ext cx="8513064" cy="2322809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PEs advertise in BGP connectivity to ESIs associated with local multi-homed Ethernet </a:t>
            </a:r>
            <a:r>
              <a:rPr lang="en-US" dirty="0" smtClean="0">
                <a:ea typeface="ＭＳ Ｐゴシック" pitchFamily="34" charset="-128"/>
              </a:rPr>
              <a:t>Segments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Active/Standby Redundancy Mode is indicated </a:t>
            </a:r>
          </a:p>
          <a:p>
            <a:r>
              <a:rPr lang="en-US" dirty="0">
                <a:ea typeface="ＭＳ Ｐゴシック" pitchFamily="34" charset="-128"/>
              </a:rPr>
              <a:t>When PE learns a MAC address on its AC, it </a:t>
            </a:r>
            <a:r>
              <a:rPr lang="en-US" dirty="0" smtClean="0">
                <a:ea typeface="ＭＳ Ｐゴシック" pitchFamily="34" charset="-128"/>
              </a:rPr>
              <a:t>advertises </a:t>
            </a:r>
            <a:r>
              <a:rPr lang="en-US" dirty="0">
                <a:ea typeface="ＭＳ Ｐゴシック" pitchFamily="34" charset="-128"/>
              </a:rPr>
              <a:t>MAC in BGP along with </a:t>
            </a:r>
            <a:r>
              <a:rPr lang="en-US" dirty="0" smtClean="0">
                <a:ea typeface="ＭＳ Ｐゴシック" pitchFamily="34" charset="-128"/>
              </a:rPr>
              <a:t>ESI </a:t>
            </a:r>
            <a:r>
              <a:rPr lang="en-US" dirty="0">
                <a:ea typeface="ＭＳ Ｐゴシック" pitchFamily="34" charset="-128"/>
              </a:rPr>
              <a:t>of </a:t>
            </a:r>
            <a:r>
              <a:rPr lang="en-US" dirty="0" smtClean="0">
                <a:ea typeface="ＭＳ Ｐゴシック" pitchFamily="34" charset="-128"/>
              </a:rPr>
              <a:t>Ethernet </a:t>
            </a:r>
            <a:r>
              <a:rPr lang="en-US" dirty="0">
                <a:ea typeface="ＭＳ Ｐゴシック" pitchFamily="34" charset="-128"/>
              </a:rPr>
              <a:t>Segment from which </a:t>
            </a:r>
            <a:r>
              <a:rPr lang="en-US" dirty="0" smtClean="0">
                <a:ea typeface="ＭＳ Ｐゴシック" pitchFamily="34" charset="-128"/>
              </a:rPr>
              <a:t>MAC </a:t>
            </a:r>
            <a:r>
              <a:rPr lang="en-US" dirty="0">
                <a:ea typeface="ＭＳ Ｐゴシック" pitchFamily="34" charset="-128"/>
              </a:rPr>
              <a:t>was </a:t>
            </a:r>
            <a:r>
              <a:rPr lang="en-US" dirty="0" smtClean="0">
                <a:ea typeface="ＭＳ Ｐゴシック" pitchFamily="34" charset="-128"/>
              </a:rPr>
              <a:t>learnt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Remote PEs will install:</a:t>
            </a:r>
          </a:p>
          <a:p>
            <a:pPr lvl="1"/>
            <a:r>
              <a:rPr lang="en-US" b="1" dirty="0">
                <a:ea typeface="ＭＳ Ｐゴシック" pitchFamily="34" charset="-128"/>
              </a:rPr>
              <a:t>active path</a:t>
            </a:r>
            <a:r>
              <a:rPr lang="en-US" dirty="0">
                <a:ea typeface="ＭＳ Ｐゴシック" pitchFamily="34" charset="-128"/>
              </a:rPr>
              <a:t> to </a:t>
            </a:r>
            <a:r>
              <a:rPr lang="en-US" dirty="0" smtClean="0">
                <a:ea typeface="ＭＳ Ｐゴシック" pitchFamily="34" charset="-128"/>
              </a:rPr>
              <a:t>PE </a:t>
            </a:r>
            <a:r>
              <a:rPr lang="en-US" dirty="0">
                <a:ea typeface="ＭＳ Ｐゴシック" pitchFamily="34" charset="-128"/>
              </a:rPr>
              <a:t>that advertised </a:t>
            </a:r>
            <a:r>
              <a:rPr lang="en-US" b="1" dirty="0">
                <a:ea typeface="ＭＳ Ｐゴシック" pitchFamily="34" charset="-128"/>
              </a:rPr>
              <a:t>both MAC Address &amp; ESI</a:t>
            </a:r>
          </a:p>
          <a:p>
            <a:pPr lvl="1"/>
            <a:r>
              <a:rPr lang="en-US" b="1" dirty="0">
                <a:ea typeface="ＭＳ Ｐゴシック" pitchFamily="34" charset="-128"/>
              </a:rPr>
              <a:t>backup path</a:t>
            </a:r>
            <a:r>
              <a:rPr lang="en-US" dirty="0">
                <a:ea typeface="ＭＳ Ｐゴシック" pitchFamily="34" charset="-128"/>
              </a:rPr>
              <a:t> to </a:t>
            </a:r>
            <a:r>
              <a:rPr lang="en-US" dirty="0" smtClean="0">
                <a:ea typeface="ＭＳ Ｐゴシック" pitchFamily="34" charset="-128"/>
              </a:rPr>
              <a:t>PE </a:t>
            </a:r>
            <a:r>
              <a:rPr lang="en-US" dirty="0">
                <a:ea typeface="ＭＳ Ｐゴシック" pitchFamily="34" charset="-128"/>
              </a:rPr>
              <a:t>that advertised </a:t>
            </a:r>
            <a:r>
              <a:rPr lang="en-US" b="1" dirty="0">
                <a:ea typeface="ＭＳ Ｐゴシック" pitchFamily="34" charset="-128"/>
              </a:rPr>
              <a:t>ESI </a:t>
            </a:r>
            <a:r>
              <a:rPr lang="en-US" b="1" dirty="0" smtClean="0">
                <a:ea typeface="ＭＳ Ｐゴシック" pitchFamily="34" charset="-128"/>
              </a:rPr>
              <a:t>only</a:t>
            </a: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54" y="1311987"/>
            <a:ext cx="36429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68ACB"/>
                </a:solidFill>
                <a:latin typeface="Arial"/>
                <a:sym typeface="Arial" pitchFamily="34" charset="0"/>
              </a:rPr>
              <a:t>Challenge: </a:t>
            </a:r>
          </a:p>
          <a:p>
            <a:r>
              <a:rPr lang="en-US" sz="1350" dirty="0">
                <a:solidFill>
                  <a:srgbClr val="168ACB"/>
                </a:solidFill>
                <a:latin typeface="Arial"/>
                <a:sym typeface="Arial" pitchFamily="34" charset="0"/>
              </a:rPr>
              <a:t>How to identify PEs that have a backup path to a multi-homed Ethernet Segment?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96328" y="1055768"/>
            <a:ext cx="3657888" cy="1109210"/>
            <a:chOff x="4876229" y="1271003"/>
            <a:chExt cx="3657888" cy="110921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59437" y="1671489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pic>
          <p:nvPicPr>
            <p:cNvPr id="12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5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6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7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8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9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20" name="Straight Connector 199"/>
            <p:cNvCxnSpPr>
              <a:cxnSpLocks noChangeShapeType="1"/>
              <a:stCxn id="38" idx="6"/>
              <a:endCxn id="36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1" name="Straight Connector 200"/>
            <p:cNvCxnSpPr>
              <a:cxnSpLocks noChangeShapeType="1"/>
              <a:stCxn id="38" idx="6"/>
              <a:endCxn id="37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2" name="Straight Connector 201"/>
            <p:cNvCxnSpPr>
              <a:cxnSpLocks noChangeShapeType="1"/>
              <a:stCxn id="39" idx="6"/>
              <a:endCxn id="36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" name="Straight Connector 202"/>
            <p:cNvCxnSpPr>
              <a:cxnSpLocks noChangeShapeType="1"/>
              <a:stCxn id="39" idx="6"/>
              <a:endCxn id="37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4" name="Straight Connector 203"/>
            <p:cNvCxnSpPr>
              <a:cxnSpLocks noChangeShapeType="1"/>
              <a:stCxn id="11" idx="6"/>
              <a:endCxn id="40" idx="2"/>
            </p:cNvCxnSpPr>
            <p:nvPr/>
          </p:nvCxnSpPr>
          <p:spPr bwMode="auto">
            <a:xfrm flipV="1">
              <a:off x="5633757" y="1586059"/>
              <a:ext cx="315415" cy="22259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5" name="Straight Connector 205"/>
            <p:cNvCxnSpPr>
              <a:cxnSpLocks noChangeShapeType="1"/>
              <a:stCxn id="11" idx="6"/>
              <a:endCxn id="41" idx="2"/>
            </p:cNvCxnSpPr>
            <p:nvPr/>
          </p:nvCxnSpPr>
          <p:spPr bwMode="auto">
            <a:xfrm>
              <a:off x="5633757" y="1808649"/>
              <a:ext cx="315415" cy="25322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6" name="Oval 25"/>
            <p:cNvSpPr/>
            <p:nvPr/>
          </p:nvSpPr>
          <p:spPr bwMode="auto">
            <a:xfrm>
              <a:off x="5637334" y="17303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29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679922"/>
              <a:ext cx="170028" cy="25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Connector 212"/>
            <p:cNvCxnSpPr>
              <a:cxnSpLocks noChangeShapeType="1"/>
              <a:stCxn id="29" idx="3"/>
              <a:endCxn id="11" idx="2"/>
            </p:cNvCxnSpPr>
            <p:nvPr/>
          </p:nvCxnSpPr>
          <p:spPr bwMode="auto">
            <a:xfrm>
              <a:off x="5176042" y="1807725"/>
              <a:ext cx="183395" cy="92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1" name="Straight Connector 213"/>
            <p:cNvCxnSpPr>
              <a:cxnSpLocks noChangeShapeType="1"/>
              <a:stCxn id="36" idx="6"/>
              <a:endCxn id="13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2" name="TextBox 385"/>
            <p:cNvSpPr txBox="1">
              <a:spLocks noChangeArrowheads="1"/>
            </p:cNvSpPr>
            <p:nvPr/>
          </p:nvSpPr>
          <p:spPr bwMode="auto">
            <a:xfrm>
              <a:off x="4876229" y="1466980"/>
              <a:ext cx="459144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smtClean="0">
                  <a:solidFill>
                    <a:srgbClr val="676767"/>
                  </a:solidFill>
                </a:rPr>
                <a:t>MAC1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33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>
            <a:off x="6243591" y="1353813"/>
            <a:ext cx="958875" cy="5397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243591" y="1423222"/>
            <a:ext cx="958875" cy="39650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Callout 43"/>
          <p:cNvSpPr/>
          <p:nvPr/>
        </p:nvSpPr>
        <p:spPr>
          <a:xfrm>
            <a:off x="5999120" y="660241"/>
            <a:ext cx="771450" cy="385725"/>
          </a:xfrm>
          <a:prstGeom prst="cloudCallout">
            <a:avLst>
              <a:gd name="adj1" fmla="val -28401"/>
              <a:gd name="adj2" fmla="val 10066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endParaRPr lang="en-US" sz="787" dirty="0" smtClean="0">
              <a:solidFill>
                <a:srgbClr val="676767"/>
              </a:solidFill>
            </a:endParaRPr>
          </a:p>
          <a:p>
            <a:pPr algn="ctr"/>
            <a:r>
              <a:rPr lang="en-US" sz="787" b="1" dirty="0" smtClean="0">
                <a:solidFill>
                  <a:srgbClr val="676767"/>
                </a:solidFill>
              </a:rPr>
              <a:t>ESI1</a:t>
            </a:r>
            <a:endParaRPr lang="en-US" sz="787" b="1" dirty="0">
              <a:solidFill>
                <a:srgbClr val="676767"/>
              </a:solidFill>
            </a:endParaRPr>
          </a:p>
          <a:p>
            <a:pPr algn="ctr"/>
            <a:r>
              <a:rPr lang="en-US" sz="675" dirty="0">
                <a:solidFill>
                  <a:srgbClr val="676767"/>
                </a:solidFill>
              </a:rPr>
              <a:t>(</a:t>
            </a:r>
            <a:r>
              <a:rPr lang="en-US" sz="675" dirty="0" smtClean="0">
                <a:solidFill>
                  <a:srgbClr val="676767"/>
                </a:solidFill>
              </a:rPr>
              <a:t>Active/Standby)</a:t>
            </a:r>
            <a:endParaRPr lang="en-US" sz="675" dirty="0">
              <a:solidFill>
                <a:srgbClr val="676767"/>
              </a:solidFill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170600" y="2117704"/>
            <a:ext cx="771450" cy="471441"/>
          </a:xfrm>
          <a:prstGeom prst="cloudCallout">
            <a:avLst>
              <a:gd name="adj1" fmla="val -46728"/>
              <a:gd name="adj2" fmla="val -79196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endParaRPr lang="en-US" sz="787" dirty="0" smtClean="0">
              <a:solidFill>
                <a:srgbClr val="676767"/>
              </a:solidFill>
            </a:endParaRPr>
          </a:p>
          <a:p>
            <a:pPr algn="ctr"/>
            <a:r>
              <a:rPr lang="en-US" sz="787" b="1" dirty="0" smtClean="0">
                <a:solidFill>
                  <a:srgbClr val="676767"/>
                </a:solidFill>
              </a:rPr>
              <a:t>ESI1</a:t>
            </a:r>
            <a:endParaRPr lang="en-US" sz="787" b="1" dirty="0">
              <a:solidFill>
                <a:srgbClr val="676767"/>
              </a:solidFill>
            </a:endParaRPr>
          </a:p>
          <a:p>
            <a:pPr algn="ctr"/>
            <a:r>
              <a:rPr lang="en-US" sz="675" dirty="0" smtClean="0">
                <a:solidFill>
                  <a:srgbClr val="676767"/>
                </a:solidFill>
              </a:rPr>
              <a:t>(Active/Standby)</a:t>
            </a:r>
            <a:endParaRPr lang="en-US" sz="675" dirty="0">
              <a:solidFill>
                <a:srgbClr val="676767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19778562">
            <a:off x="5669099" y="1346983"/>
            <a:ext cx="257150" cy="857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Text Box 183"/>
          <p:cNvSpPr txBox="1">
            <a:spLocks noChangeArrowheads="1"/>
          </p:cNvSpPr>
          <p:nvPr/>
        </p:nvSpPr>
        <p:spPr bwMode="auto">
          <a:xfrm>
            <a:off x="5519238" y="1140357"/>
            <a:ext cx="463588" cy="21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87" dirty="0">
                <a:solidFill>
                  <a:srgbClr val="676767"/>
                </a:solidFill>
              </a:rPr>
              <a:t>MAC1</a:t>
            </a:r>
          </a:p>
        </p:txBody>
      </p:sp>
      <p:sp>
        <p:nvSpPr>
          <p:cNvPr id="48" name="Cloud Callout 47"/>
          <p:cNvSpPr/>
          <p:nvPr/>
        </p:nvSpPr>
        <p:spPr>
          <a:xfrm>
            <a:off x="6526087" y="368907"/>
            <a:ext cx="1157174" cy="300008"/>
          </a:xfrm>
          <a:prstGeom prst="cloudCallout">
            <a:avLst>
              <a:gd name="adj1" fmla="val -23579"/>
              <a:gd name="adj2" fmla="val 8854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endParaRPr lang="en-US" sz="787" dirty="0" smtClean="0">
              <a:solidFill>
                <a:srgbClr val="676767"/>
              </a:solidFill>
            </a:endParaRPr>
          </a:p>
          <a:p>
            <a:pPr algn="ctr"/>
            <a:r>
              <a:rPr lang="en-US" sz="787" b="1" dirty="0" smtClean="0">
                <a:solidFill>
                  <a:srgbClr val="676767"/>
                </a:solidFill>
              </a:rPr>
              <a:t>MAC1 </a:t>
            </a:r>
            <a:r>
              <a:rPr lang="en-US" sz="787" dirty="0">
                <a:solidFill>
                  <a:srgbClr val="676767"/>
                </a:solidFill>
              </a:rPr>
              <a:t>via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</p:txBody>
      </p:sp>
      <p:sp>
        <p:nvSpPr>
          <p:cNvPr id="49" name="Cloud Callout 48"/>
          <p:cNvSpPr/>
          <p:nvPr/>
        </p:nvSpPr>
        <p:spPr>
          <a:xfrm>
            <a:off x="7383254" y="754632"/>
            <a:ext cx="1486201" cy="385725"/>
          </a:xfrm>
          <a:prstGeom prst="cloudCallout">
            <a:avLst>
              <a:gd name="adj1" fmla="val -39654"/>
              <a:gd name="adj2" fmla="val 84408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MAC1</a:t>
            </a:r>
            <a:r>
              <a:rPr lang="en-US" sz="787" dirty="0">
                <a:solidFill>
                  <a:srgbClr val="676767"/>
                </a:solidFill>
                <a:sym typeface="Wingdings"/>
              </a:rPr>
              <a:t></a:t>
            </a:r>
            <a:r>
              <a:rPr lang="en-US" sz="787" dirty="0">
                <a:solidFill>
                  <a:srgbClr val="676767"/>
                </a:solidFill>
              </a:rPr>
              <a:t> ESI1 </a:t>
            </a:r>
            <a:r>
              <a:rPr lang="en-US" sz="787" dirty="0">
                <a:solidFill>
                  <a:srgbClr val="676767"/>
                </a:solidFill>
                <a:sym typeface="Wingdings"/>
              </a:rPr>
              <a:t> </a:t>
            </a:r>
            <a:r>
              <a:rPr lang="en-US" sz="787" dirty="0" smtClean="0">
                <a:solidFill>
                  <a:srgbClr val="676767"/>
                </a:solidFill>
                <a:sym typeface="Wingdings"/>
              </a:rPr>
              <a:t>PE1 (Active)</a:t>
            </a:r>
            <a:endParaRPr lang="en-US" sz="787" dirty="0">
              <a:solidFill>
                <a:srgbClr val="676767"/>
              </a:solidFill>
              <a:sym typeface="Wingdings"/>
            </a:endParaRPr>
          </a:p>
          <a:p>
            <a:pPr algn="ctr"/>
            <a:r>
              <a:rPr lang="en-US" sz="787" dirty="0">
                <a:solidFill>
                  <a:srgbClr val="676767"/>
                </a:solidFill>
                <a:sym typeface="Wingdings"/>
              </a:rPr>
              <a:t>                        </a:t>
            </a:r>
            <a:r>
              <a:rPr lang="en-US" sz="787" dirty="0" smtClean="0">
                <a:solidFill>
                  <a:srgbClr val="676767"/>
                </a:solidFill>
                <a:sym typeface="Wingdings"/>
              </a:rPr>
              <a:t>PE2 (Backup)</a:t>
            </a:r>
            <a:endParaRPr lang="en-US" sz="787" dirty="0">
              <a:solidFill>
                <a:srgbClr val="676767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693567" y="1776793"/>
            <a:ext cx="142867" cy="216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85"/>
          <p:cNvSpPr txBox="1">
            <a:spLocks noChangeArrowheads="1"/>
          </p:cNvSpPr>
          <p:nvPr/>
        </p:nvSpPr>
        <p:spPr bwMode="auto">
          <a:xfrm>
            <a:off x="5436417" y="1918009"/>
            <a:ext cx="507917" cy="24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0" tIns="40820" rIns="81640" bIns="40820">
            <a:spAutoFit/>
          </a:bodyPr>
          <a:lstStyle/>
          <a:p>
            <a:r>
              <a:rPr lang="en-US" sz="1069" b="1" dirty="0" err="1">
                <a:solidFill>
                  <a:srgbClr val="676767"/>
                </a:solidFill>
              </a:rPr>
              <a:t>ESI</a:t>
            </a:r>
            <a:r>
              <a:rPr lang="en-US" sz="1069" b="1" dirty="0">
                <a:solidFill>
                  <a:srgbClr val="676767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7243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Mass-Withdraw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2925" y="2480036"/>
            <a:ext cx="8513064" cy="2325570"/>
          </a:xfrm>
        </p:spPr>
        <p:txBody>
          <a:bodyPr/>
          <a:lstStyle/>
          <a:p>
            <a:r>
              <a:rPr lang="en-US" dirty="0"/>
              <a:t>PEs advertise two sets of information:</a:t>
            </a:r>
          </a:p>
          <a:p>
            <a:pPr lvl="1"/>
            <a:r>
              <a:rPr lang="en-US" dirty="0"/>
              <a:t>MAC addresses along with </a:t>
            </a:r>
            <a:r>
              <a:rPr lang="en-US" dirty="0" smtClean="0"/>
              <a:t>ESI </a:t>
            </a:r>
            <a:r>
              <a:rPr lang="en-US" dirty="0"/>
              <a:t>from </a:t>
            </a:r>
            <a:r>
              <a:rPr lang="en-US" dirty="0" smtClean="0"/>
              <a:t>address </a:t>
            </a:r>
            <a:r>
              <a:rPr lang="en-US" dirty="0"/>
              <a:t>was learnt</a:t>
            </a:r>
          </a:p>
          <a:p>
            <a:pPr lvl="1"/>
            <a:r>
              <a:rPr lang="en-US" dirty="0"/>
              <a:t>Connectivity to ESI(s)</a:t>
            </a:r>
          </a:p>
          <a:p>
            <a:r>
              <a:rPr lang="en-US" dirty="0"/>
              <a:t>If a PE detects a failure impacting an Ethernet Segment, it withdraws </a:t>
            </a:r>
            <a:r>
              <a:rPr lang="en-US" dirty="0" smtClean="0"/>
              <a:t>route </a:t>
            </a:r>
            <a:r>
              <a:rPr lang="en-US" dirty="0"/>
              <a:t>for </a:t>
            </a:r>
            <a:r>
              <a:rPr lang="en-US" dirty="0" smtClean="0"/>
              <a:t>associated ESI</a:t>
            </a:r>
            <a:endParaRPr lang="en-US" dirty="0"/>
          </a:p>
          <a:p>
            <a:pPr lvl="1"/>
            <a:r>
              <a:rPr lang="en-US" dirty="0"/>
              <a:t>Remote PEs remove failed PE </a:t>
            </a:r>
            <a:r>
              <a:rPr lang="en-US" dirty="0" smtClean="0"/>
              <a:t>from </a:t>
            </a:r>
            <a:r>
              <a:rPr lang="en-US" dirty="0"/>
              <a:t>path-list for </a:t>
            </a:r>
            <a:r>
              <a:rPr lang="en-US" b="1" dirty="0"/>
              <a:t>all MAC addresses associated with an ESI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effectively is a MAC ‘mass-withdraw’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428" y="1311985"/>
            <a:ext cx="364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68ACB"/>
                </a:solidFill>
                <a:latin typeface="Arial"/>
                <a:sym typeface="Arial" pitchFamily="34" charset="0"/>
              </a:rPr>
              <a:t>Challenge: </a:t>
            </a:r>
          </a:p>
          <a:p>
            <a:r>
              <a:rPr lang="en-US" sz="1350" dirty="0">
                <a:solidFill>
                  <a:srgbClr val="168ACB"/>
                </a:solidFill>
                <a:latin typeface="Arial"/>
                <a:sym typeface="Arial" pitchFamily="34" charset="0"/>
              </a:rPr>
              <a:t>How to inform remote PEs of a failure affecting many MAC addresses quickly while the control-plane re-converges?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6328" y="1055768"/>
            <a:ext cx="3657888" cy="1109210"/>
            <a:chOff x="4876229" y="1271003"/>
            <a:chExt cx="3657888" cy="1109210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359437" y="1671489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pic>
          <p:nvPicPr>
            <p:cNvPr id="9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2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3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4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5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6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17" name="Straight Connector 199"/>
            <p:cNvCxnSpPr>
              <a:cxnSpLocks noChangeShapeType="1"/>
              <a:stCxn id="35" idx="6"/>
              <a:endCxn id="33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8" name="Straight Connector 200"/>
            <p:cNvCxnSpPr>
              <a:cxnSpLocks noChangeShapeType="1"/>
              <a:stCxn id="35" idx="6"/>
              <a:endCxn id="34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9" name="Straight Connector 201"/>
            <p:cNvCxnSpPr>
              <a:cxnSpLocks noChangeShapeType="1"/>
              <a:stCxn id="36" idx="6"/>
              <a:endCxn id="33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0" name="Straight Connector 202"/>
            <p:cNvCxnSpPr>
              <a:cxnSpLocks noChangeShapeType="1"/>
              <a:stCxn id="36" idx="6"/>
              <a:endCxn id="34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1" name="Straight Connector 203"/>
            <p:cNvCxnSpPr>
              <a:cxnSpLocks noChangeShapeType="1"/>
              <a:stCxn id="8" idx="6"/>
              <a:endCxn id="37" idx="2"/>
            </p:cNvCxnSpPr>
            <p:nvPr/>
          </p:nvCxnSpPr>
          <p:spPr bwMode="auto">
            <a:xfrm flipV="1">
              <a:off x="5633757" y="1586059"/>
              <a:ext cx="315415" cy="22259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2" name="Straight Connector 205"/>
            <p:cNvCxnSpPr>
              <a:cxnSpLocks noChangeShapeType="1"/>
              <a:stCxn id="8" idx="6"/>
              <a:endCxn id="38" idx="2"/>
            </p:cNvCxnSpPr>
            <p:nvPr/>
          </p:nvCxnSpPr>
          <p:spPr bwMode="auto">
            <a:xfrm>
              <a:off x="5633757" y="1808649"/>
              <a:ext cx="315415" cy="25322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3" name="Oval 22"/>
            <p:cNvSpPr/>
            <p:nvPr/>
          </p:nvSpPr>
          <p:spPr bwMode="auto">
            <a:xfrm>
              <a:off x="5637334" y="17303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26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679922"/>
              <a:ext cx="170028" cy="25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Connector 212"/>
            <p:cNvCxnSpPr>
              <a:cxnSpLocks noChangeShapeType="1"/>
              <a:stCxn id="26" idx="3"/>
              <a:endCxn id="8" idx="2"/>
            </p:cNvCxnSpPr>
            <p:nvPr/>
          </p:nvCxnSpPr>
          <p:spPr bwMode="auto">
            <a:xfrm>
              <a:off x="5176042" y="1807725"/>
              <a:ext cx="183395" cy="92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8" name="Straight Connector 213"/>
            <p:cNvCxnSpPr>
              <a:cxnSpLocks noChangeShapeType="1"/>
              <a:stCxn id="33" idx="6"/>
              <a:endCxn id="10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9" name="TextBox 385"/>
            <p:cNvSpPr txBox="1">
              <a:spLocks noChangeArrowheads="1"/>
            </p:cNvSpPr>
            <p:nvPr/>
          </p:nvSpPr>
          <p:spPr bwMode="auto">
            <a:xfrm>
              <a:off x="4876229" y="1466980"/>
              <a:ext cx="459144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smtClean="0">
                  <a:solidFill>
                    <a:srgbClr val="676767"/>
                  </a:solidFill>
                </a:rPr>
                <a:t>MAC1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30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6243591" y="1353813"/>
            <a:ext cx="958875" cy="5397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243591" y="1423222"/>
            <a:ext cx="958875" cy="39650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loud Callout 40"/>
          <p:cNvSpPr/>
          <p:nvPr/>
        </p:nvSpPr>
        <p:spPr>
          <a:xfrm>
            <a:off x="5999120" y="660241"/>
            <a:ext cx="771450" cy="385725"/>
          </a:xfrm>
          <a:prstGeom prst="cloudCallout">
            <a:avLst>
              <a:gd name="adj1" fmla="val -28401"/>
              <a:gd name="adj2" fmla="val 10066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 smtClean="0">
                <a:solidFill>
                  <a:srgbClr val="676767"/>
                </a:solidFill>
              </a:rPr>
              <a:t>ESI1</a:t>
            </a:r>
            <a:endParaRPr lang="en-US" sz="787" b="1" dirty="0">
              <a:solidFill>
                <a:srgbClr val="676767"/>
              </a:solidFill>
            </a:endParaRPr>
          </a:p>
          <a:p>
            <a:pPr algn="ctr"/>
            <a:r>
              <a:rPr lang="en-US" sz="675" dirty="0">
                <a:solidFill>
                  <a:srgbClr val="676767"/>
                </a:solidFill>
              </a:rPr>
              <a:t>(All-Active)</a:t>
            </a:r>
          </a:p>
        </p:txBody>
      </p:sp>
      <p:sp>
        <p:nvSpPr>
          <p:cNvPr id="42" name="Cloud Callout 41"/>
          <p:cNvSpPr/>
          <p:nvPr/>
        </p:nvSpPr>
        <p:spPr>
          <a:xfrm>
            <a:off x="6170600" y="2117704"/>
            <a:ext cx="771450" cy="471441"/>
          </a:xfrm>
          <a:prstGeom prst="cloudCallout">
            <a:avLst>
              <a:gd name="adj1" fmla="val -46728"/>
              <a:gd name="adj2" fmla="val -79196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  <a:p>
            <a:pPr algn="ctr"/>
            <a:r>
              <a:rPr lang="en-US" sz="675" dirty="0">
                <a:solidFill>
                  <a:srgbClr val="676767"/>
                </a:solidFill>
              </a:rPr>
              <a:t>(All-Active)</a:t>
            </a:r>
          </a:p>
        </p:txBody>
      </p:sp>
      <p:sp>
        <p:nvSpPr>
          <p:cNvPr id="44" name="Text Box 183"/>
          <p:cNvSpPr txBox="1">
            <a:spLocks noChangeArrowheads="1"/>
          </p:cNvSpPr>
          <p:nvPr/>
        </p:nvSpPr>
        <p:spPr bwMode="auto">
          <a:xfrm>
            <a:off x="5424847" y="1045966"/>
            <a:ext cx="774571" cy="21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87" dirty="0" smtClean="0">
                <a:solidFill>
                  <a:srgbClr val="676767"/>
                </a:solidFill>
              </a:rPr>
              <a:t>MAC1,2, .., n</a:t>
            </a:r>
            <a:endParaRPr lang="en-US" sz="787" dirty="0">
              <a:solidFill>
                <a:srgbClr val="676767"/>
              </a:solidFill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526087" y="368907"/>
            <a:ext cx="1157174" cy="300008"/>
          </a:xfrm>
          <a:prstGeom prst="cloudCallout">
            <a:avLst>
              <a:gd name="adj1" fmla="val -23579"/>
              <a:gd name="adj2" fmla="val 8854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 err="1" smtClean="0">
                <a:solidFill>
                  <a:srgbClr val="676767"/>
                </a:solidFill>
              </a:rPr>
              <a:t>MACn</a:t>
            </a:r>
            <a:r>
              <a:rPr lang="en-US" sz="787" b="1" dirty="0" smtClean="0">
                <a:solidFill>
                  <a:srgbClr val="676767"/>
                </a:solidFill>
              </a:rPr>
              <a:t> </a:t>
            </a:r>
            <a:r>
              <a:rPr lang="en-US" sz="787" dirty="0">
                <a:solidFill>
                  <a:srgbClr val="676767"/>
                </a:solidFill>
              </a:rPr>
              <a:t>via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</p:txBody>
      </p:sp>
      <p:sp>
        <p:nvSpPr>
          <p:cNvPr id="46" name="Cloud Callout 45"/>
          <p:cNvSpPr/>
          <p:nvPr/>
        </p:nvSpPr>
        <p:spPr>
          <a:xfrm>
            <a:off x="7383254" y="754632"/>
            <a:ext cx="1486201" cy="385725"/>
          </a:xfrm>
          <a:prstGeom prst="cloudCallout">
            <a:avLst>
              <a:gd name="adj1" fmla="val -39654"/>
              <a:gd name="adj2" fmla="val 84408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87" dirty="0" smtClean="0">
                <a:solidFill>
                  <a:srgbClr val="676767"/>
                </a:solidFill>
              </a:rPr>
              <a:t>MAC1,2,…, n</a:t>
            </a:r>
            <a:r>
              <a:rPr lang="en-US" sz="787" dirty="0" smtClean="0">
                <a:solidFill>
                  <a:srgbClr val="676767"/>
                </a:solidFill>
                <a:sym typeface="Wingdings"/>
              </a:rPr>
              <a:t></a:t>
            </a:r>
            <a:r>
              <a:rPr lang="en-US" sz="787" dirty="0" smtClean="0">
                <a:solidFill>
                  <a:srgbClr val="676767"/>
                </a:solidFill>
              </a:rPr>
              <a:t> </a:t>
            </a:r>
            <a:r>
              <a:rPr lang="en-US" sz="787" dirty="0">
                <a:solidFill>
                  <a:srgbClr val="676767"/>
                </a:solidFill>
              </a:rPr>
              <a:t>ESI1 </a:t>
            </a:r>
            <a:r>
              <a:rPr lang="en-US" sz="787" dirty="0">
                <a:solidFill>
                  <a:srgbClr val="676767"/>
                </a:solidFill>
                <a:sym typeface="Wingdings"/>
              </a:rPr>
              <a:t> PE1</a:t>
            </a:r>
          </a:p>
          <a:p>
            <a:pPr algn="ctr"/>
            <a:r>
              <a:rPr lang="en-US" sz="787" dirty="0">
                <a:solidFill>
                  <a:srgbClr val="676767"/>
                </a:solidFill>
                <a:sym typeface="Wingdings"/>
              </a:rPr>
              <a:t>                    </a:t>
            </a:r>
            <a:r>
              <a:rPr lang="en-US" sz="787" dirty="0" smtClean="0">
                <a:solidFill>
                  <a:srgbClr val="676767"/>
                </a:solidFill>
                <a:sym typeface="Wingdings"/>
              </a:rPr>
              <a:t>                </a:t>
            </a:r>
            <a:r>
              <a:rPr lang="en-US" sz="787" dirty="0">
                <a:solidFill>
                  <a:srgbClr val="676767"/>
                </a:solidFill>
                <a:sym typeface="Wingdings"/>
              </a:rPr>
              <a:t>PE2</a:t>
            </a:r>
            <a:endParaRPr lang="en-US" sz="787" dirty="0">
              <a:solidFill>
                <a:srgbClr val="676767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693567" y="1776793"/>
            <a:ext cx="142867" cy="216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85"/>
          <p:cNvSpPr txBox="1">
            <a:spLocks noChangeArrowheads="1"/>
          </p:cNvSpPr>
          <p:nvPr/>
        </p:nvSpPr>
        <p:spPr bwMode="auto">
          <a:xfrm>
            <a:off x="5436417" y="1918009"/>
            <a:ext cx="507917" cy="24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40" tIns="40820" rIns="81640" bIns="40820">
            <a:spAutoFit/>
          </a:bodyPr>
          <a:lstStyle/>
          <a:p>
            <a:r>
              <a:rPr lang="en-US" sz="1069" b="1" dirty="0" err="1">
                <a:solidFill>
                  <a:srgbClr val="676767"/>
                </a:solidFill>
              </a:rPr>
              <a:t>ESI</a:t>
            </a:r>
            <a:r>
              <a:rPr lang="en-US" sz="1069" b="1" dirty="0">
                <a:solidFill>
                  <a:srgbClr val="676767"/>
                </a:solidFill>
              </a:rPr>
              <a:t>-1</a:t>
            </a:r>
          </a:p>
        </p:txBody>
      </p:sp>
      <p:sp>
        <p:nvSpPr>
          <p:cNvPr id="49" name="Cloud Callout 48"/>
          <p:cNvSpPr/>
          <p:nvPr/>
        </p:nvSpPr>
        <p:spPr>
          <a:xfrm>
            <a:off x="5348186" y="218903"/>
            <a:ext cx="1157174" cy="300008"/>
          </a:xfrm>
          <a:prstGeom prst="cloudCallout">
            <a:avLst>
              <a:gd name="adj1" fmla="val 23879"/>
              <a:gd name="adj2" fmla="val 105703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 smtClean="0">
                <a:solidFill>
                  <a:srgbClr val="676767"/>
                </a:solidFill>
              </a:rPr>
              <a:t>MAC2 </a:t>
            </a:r>
            <a:r>
              <a:rPr lang="en-US" sz="787" dirty="0">
                <a:solidFill>
                  <a:srgbClr val="676767"/>
                </a:solidFill>
              </a:rPr>
              <a:t>via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</p:txBody>
      </p:sp>
      <p:sp>
        <p:nvSpPr>
          <p:cNvPr id="50" name="Cloud Callout 49"/>
          <p:cNvSpPr/>
          <p:nvPr/>
        </p:nvSpPr>
        <p:spPr>
          <a:xfrm>
            <a:off x="4706056" y="643329"/>
            <a:ext cx="1157174" cy="300008"/>
          </a:xfrm>
          <a:prstGeom prst="cloudCallout">
            <a:avLst>
              <a:gd name="adj1" fmla="val 66147"/>
              <a:gd name="adj2" fmla="val 54216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I can reach </a:t>
            </a:r>
            <a:r>
              <a:rPr lang="en-US" sz="787" b="1" dirty="0" smtClean="0">
                <a:solidFill>
                  <a:srgbClr val="676767"/>
                </a:solidFill>
              </a:rPr>
              <a:t>MAC1 </a:t>
            </a:r>
            <a:r>
              <a:rPr lang="en-US" sz="787" dirty="0">
                <a:solidFill>
                  <a:srgbClr val="676767"/>
                </a:solidFill>
              </a:rPr>
              <a:t>via </a:t>
            </a:r>
            <a:r>
              <a:rPr lang="en-US" sz="787" b="1" dirty="0">
                <a:solidFill>
                  <a:srgbClr val="676767"/>
                </a:solidFill>
              </a:rPr>
              <a:t>ESI1</a:t>
            </a:r>
          </a:p>
        </p:txBody>
      </p:sp>
      <p:sp>
        <p:nvSpPr>
          <p:cNvPr id="53" name="Cloud Callout 52"/>
          <p:cNvSpPr/>
          <p:nvPr/>
        </p:nvSpPr>
        <p:spPr>
          <a:xfrm>
            <a:off x="6672011" y="858493"/>
            <a:ext cx="771450" cy="257150"/>
          </a:xfrm>
          <a:prstGeom prst="cloudCallout">
            <a:avLst>
              <a:gd name="adj1" fmla="val -109841"/>
              <a:gd name="adj2" fmla="val 11038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FFFFFF"/>
                </a:solidFill>
              </a:rPr>
              <a:t>I lost </a:t>
            </a:r>
            <a:r>
              <a:rPr lang="en-US" sz="787" b="1" dirty="0">
                <a:solidFill>
                  <a:srgbClr val="FFFFFF"/>
                </a:solidFill>
              </a:rPr>
              <a:t>ESI1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42298" y="779906"/>
            <a:ext cx="427040" cy="17143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575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" name="Explosion 2 54"/>
          <p:cNvSpPr/>
          <p:nvPr/>
        </p:nvSpPr>
        <p:spPr>
          <a:xfrm>
            <a:off x="5750283" y="1380345"/>
            <a:ext cx="171433" cy="17143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9778562">
            <a:off x="5669099" y="1346983"/>
            <a:ext cx="257150" cy="857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Broadcast Suppression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2925" y="3200877"/>
            <a:ext cx="8513064" cy="1267292"/>
          </a:xfrm>
        </p:spPr>
        <p:txBody>
          <a:bodyPr/>
          <a:lstStyle/>
          <a:p>
            <a:r>
              <a:rPr lang="en-US" dirty="0"/>
              <a:t>Construct ARP caches on </a:t>
            </a:r>
            <a:r>
              <a:rPr lang="en-US" dirty="0" smtClean="0"/>
              <a:t>E</a:t>
            </a:r>
            <a:r>
              <a:rPr lang="en-US" dirty="0"/>
              <a:t>-VPN PEs and synchronize them either via BGP or data-plane </a:t>
            </a:r>
            <a:r>
              <a:rPr lang="en-US" dirty="0" smtClean="0"/>
              <a:t>snooping</a:t>
            </a:r>
            <a:endParaRPr lang="en-US" dirty="0"/>
          </a:p>
          <a:p>
            <a:r>
              <a:rPr lang="en-US" dirty="0"/>
              <a:t>PEs act as ARP proxies for locally attached hosts, thereby preventing repeated ARP broadcast over the MPLS/IP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735" y="1311985"/>
            <a:ext cx="364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68ACB"/>
                </a:solidFill>
                <a:latin typeface="Arial"/>
                <a:sym typeface="Arial" pitchFamily="34" charset="0"/>
              </a:rPr>
              <a:t>Challenge: </a:t>
            </a:r>
          </a:p>
          <a:p>
            <a:r>
              <a:rPr lang="en-US" sz="1350" dirty="0">
                <a:solidFill>
                  <a:srgbClr val="168ACB"/>
                </a:solidFill>
                <a:latin typeface="Arial"/>
                <a:sym typeface="Arial" pitchFamily="34" charset="0"/>
              </a:rPr>
              <a:t>How to reduce ARP broadcasts over the MPLS/IP network, especially in large scale virtualized server deployments?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6328" y="1055768"/>
            <a:ext cx="3657888" cy="1109210"/>
            <a:chOff x="4876229" y="1271003"/>
            <a:chExt cx="3657888" cy="110921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59437" y="1671489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CE1</a:t>
              </a:r>
            </a:p>
          </p:txBody>
        </p:sp>
        <p:pic>
          <p:nvPicPr>
            <p:cNvPr id="10" name="Picture 24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7389" y="1314393"/>
              <a:ext cx="1445973" cy="106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9211" y="1452617"/>
              <a:ext cx="170028" cy="28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217"/>
            <p:cNvSpPr>
              <a:spLocks/>
            </p:cNvSpPr>
            <p:nvPr/>
          </p:nvSpPr>
          <p:spPr bwMode="auto">
            <a:xfrm>
              <a:off x="6200642" y="1598177"/>
              <a:ext cx="987638" cy="456406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3" name="Freeform 218"/>
            <p:cNvSpPr>
              <a:spLocks/>
            </p:cNvSpPr>
            <p:nvPr/>
          </p:nvSpPr>
          <p:spPr bwMode="auto">
            <a:xfrm>
              <a:off x="6193250" y="1602099"/>
              <a:ext cx="989117" cy="455099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926" tIns="60963" rIns="121926" bIns="60963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4" name="Freeform 219"/>
            <p:cNvSpPr>
              <a:spLocks/>
            </p:cNvSpPr>
            <p:nvPr/>
          </p:nvSpPr>
          <p:spPr bwMode="auto">
            <a:xfrm>
              <a:off x="6197685" y="1417706"/>
              <a:ext cx="1027559" cy="173931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5" name="Freeform 220"/>
            <p:cNvSpPr>
              <a:spLocks/>
            </p:cNvSpPr>
            <p:nvPr/>
          </p:nvSpPr>
          <p:spPr bwMode="auto">
            <a:xfrm flipV="1">
              <a:off x="6197685" y="2097738"/>
              <a:ext cx="1027559" cy="172623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6" name="Freeform 221"/>
            <p:cNvSpPr>
              <a:spLocks/>
            </p:cNvSpPr>
            <p:nvPr/>
          </p:nvSpPr>
          <p:spPr bwMode="auto">
            <a:xfrm>
              <a:off x="6883710" y="1623023"/>
              <a:ext cx="316399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17" name="Freeform 222"/>
            <p:cNvSpPr>
              <a:spLocks/>
            </p:cNvSpPr>
            <p:nvPr/>
          </p:nvSpPr>
          <p:spPr bwMode="auto">
            <a:xfrm flipH="1">
              <a:off x="6197685" y="1623023"/>
              <a:ext cx="314921" cy="411943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72" tIns="48685" rIns="97372" bIns="48685"/>
            <a:lstStyle/>
            <a:p>
              <a:pPr algn="ctr" eaLnBrk="0" hangingPunct="0">
                <a:lnSpc>
                  <a:spcPct val="90000"/>
                </a:lnSpc>
              </a:pPr>
              <a:endParaRPr lang="en-US">
                <a:solidFill>
                  <a:srgbClr val="676767"/>
                </a:solidFill>
              </a:endParaRPr>
            </a:p>
          </p:txBody>
        </p:sp>
        <p:cxnSp>
          <p:nvCxnSpPr>
            <p:cNvPr id="18" name="Straight Connector 199"/>
            <p:cNvCxnSpPr>
              <a:cxnSpLocks noChangeShapeType="1"/>
              <a:stCxn id="36" idx="6"/>
              <a:endCxn id="34" idx="2"/>
            </p:cNvCxnSpPr>
            <p:nvPr/>
          </p:nvCxnSpPr>
          <p:spPr bwMode="auto">
            <a:xfrm>
              <a:off x="7471149" y="1586059"/>
              <a:ext cx="329572" cy="39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9" name="Straight Connector 200"/>
            <p:cNvCxnSpPr>
              <a:cxnSpLocks noChangeShapeType="1"/>
              <a:stCxn id="36" idx="6"/>
              <a:endCxn id="35" idx="2"/>
            </p:cNvCxnSpPr>
            <p:nvPr/>
          </p:nvCxnSpPr>
          <p:spPr bwMode="auto">
            <a:xfrm>
              <a:off x="7471149" y="1586059"/>
              <a:ext cx="329572" cy="47436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0" name="Straight Connector 201"/>
            <p:cNvCxnSpPr>
              <a:cxnSpLocks noChangeShapeType="1"/>
              <a:stCxn id="37" idx="6"/>
              <a:endCxn id="34" idx="2"/>
            </p:cNvCxnSpPr>
            <p:nvPr/>
          </p:nvCxnSpPr>
          <p:spPr bwMode="auto">
            <a:xfrm flipV="1">
              <a:off x="7471149" y="1590014"/>
              <a:ext cx="329572" cy="47185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1" name="Straight Connector 202"/>
            <p:cNvCxnSpPr>
              <a:cxnSpLocks noChangeShapeType="1"/>
              <a:stCxn id="37" idx="6"/>
              <a:endCxn id="35" idx="2"/>
            </p:cNvCxnSpPr>
            <p:nvPr/>
          </p:nvCxnSpPr>
          <p:spPr bwMode="auto">
            <a:xfrm flipV="1">
              <a:off x="7471149" y="2060424"/>
              <a:ext cx="329572" cy="144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2" name="Straight Connector 203"/>
            <p:cNvCxnSpPr>
              <a:cxnSpLocks noChangeShapeType="1"/>
              <a:stCxn id="9" idx="6"/>
              <a:endCxn id="38" idx="2"/>
            </p:cNvCxnSpPr>
            <p:nvPr/>
          </p:nvCxnSpPr>
          <p:spPr bwMode="auto">
            <a:xfrm flipV="1">
              <a:off x="5633757" y="1586059"/>
              <a:ext cx="315415" cy="22259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3" name="Straight Connector 205"/>
            <p:cNvCxnSpPr>
              <a:cxnSpLocks noChangeShapeType="1"/>
              <a:stCxn id="9" idx="6"/>
              <a:endCxn id="39" idx="2"/>
            </p:cNvCxnSpPr>
            <p:nvPr/>
          </p:nvCxnSpPr>
          <p:spPr bwMode="auto">
            <a:xfrm>
              <a:off x="5633757" y="1808649"/>
              <a:ext cx="315415" cy="25322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24" name="Oval 23"/>
            <p:cNvSpPr/>
            <p:nvPr/>
          </p:nvSpPr>
          <p:spPr bwMode="auto">
            <a:xfrm>
              <a:off x="5637334" y="17303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695407" y="1507486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695407" y="1874112"/>
              <a:ext cx="107930" cy="27985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926" tIns="60963" rIns="121926" bIns="60963" anchor="ctr"/>
            <a:lstStyle/>
            <a:p>
              <a:pPr algn="ctr">
                <a:defRPr/>
              </a:pPr>
              <a:endParaRPr lang="en-US">
                <a:solidFill>
                  <a:srgbClr val="676767"/>
                </a:solidFill>
                <a:cs typeface="Arial" charset="0"/>
              </a:endParaRPr>
            </a:p>
          </p:txBody>
        </p:sp>
        <p:pic>
          <p:nvPicPr>
            <p:cNvPr id="27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6014" y="1679922"/>
              <a:ext cx="170028" cy="25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Connector 212"/>
            <p:cNvCxnSpPr>
              <a:cxnSpLocks noChangeShapeType="1"/>
              <a:stCxn id="27" idx="3"/>
              <a:endCxn id="9" idx="2"/>
            </p:cNvCxnSpPr>
            <p:nvPr/>
          </p:nvCxnSpPr>
          <p:spPr bwMode="auto">
            <a:xfrm>
              <a:off x="5176042" y="1807725"/>
              <a:ext cx="183395" cy="92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9" name="Straight Connector 213"/>
            <p:cNvCxnSpPr>
              <a:cxnSpLocks noChangeShapeType="1"/>
              <a:stCxn id="34" idx="6"/>
              <a:endCxn id="11" idx="1"/>
            </p:cNvCxnSpPr>
            <p:nvPr/>
          </p:nvCxnSpPr>
          <p:spPr bwMode="auto">
            <a:xfrm>
              <a:off x="8075041" y="1590014"/>
              <a:ext cx="204170" cy="3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30" name="TextBox 385"/>
            <p:cNvSpPr txBox="1">
              <a:spLocks noChangeArrowheads="1"/>
            </p:cNvSpPr>
            <p:nvPr/>
          </p:nvSpPr>
          <p:spPr bwMode="auto">
            <a:xfrm>
              <a:off x="4876229" y="1466980"/>
              <a:ext cx="696514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smtClean="0">
                  <a:solidFill>
                    <a:srgbClr val="676767"/>
                  </a:solidFill>
                </a:rPr>
                <a:t>MAC1, IP1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sp>
          <p:nvSpPr>
            <p:cNvPr id="31" name="TextBox 385"/>
            <p:cNvSpPr txBox="1">
              <a:spLocks noChangeArrowheads="1"/>
            </p:cNvSpPr>
            <p:nvPr/>
          </p:nvSpPr>
          <p:spPr bwMode="auto">
            <a:xfrm>
              <a:off x="8235304" y="1271003"/>
              <a:ext cx="298813" cy="2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71" tIns="34286" rIns="68571" bIns="34286">
              <a:spAutoFit/>
            </a:bodyPr>
            <a:lstStyle/>
            <a:p>
              <a:r>
                <a:rPr lang="en-US" sz="900" dirty="0" err="1">
                  <a:solidFill>
                    <a:srgbClr val="676767"/>
                  </a:solidFill>
                </a:rPr>
                <a:t>M2</a:t>
              </a:r>
              <a:endParaRPr lang="en-US" sz="900" dirty="0">
                <a:solidFill>
                  <a:srgbClr val="676767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949172" y="1448899"/>
              <a:ext cx="274320" cy="750130"/>
              <a:chOff x="5949172" y="1452206"/>
              <a:chExt cx="274320" cy="750130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5949172" y="145220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5949172" y="1928016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196829" y="1448899"/>
              <a:ext cx="274320" cy="750130"/>
              <a:chOff x="7196829" y="1448899"/>
              <a:chExt cx="274320" cy="750130"/>
            </a:xfrm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7196829" y="144889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7196829" y="1924709"/>
                <a:ext cx="274320" cy="274320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</p:grp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800721" y="145285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srgbClr val="39393B"/>
                  </a:solidFill>
                  <a:latin typeface="Arial"/>
                  <a:ea typeface="Apple LiGothic Medium"/>
                </a:rPr>
                <a:t>CE2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800721" y="1923264"/>
              <a:ext cx="274320" cy="274320"/>
            </a:xfrm>
            <a:prstGeom prst="ellipse">
              <a:avLst/>
            </a:prstGeom>
            <a:solidFill>
              <a:srgbClr val="FFD579"/>
            </a:solidFill>
            <a:ln w="25400" cap="flat" cmpd="sng" algn="ctr">
              <a:solidFill>
                <a:srgbClr val="FA661C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sz="900" kern="0" dirty="0">
                <a:solidFill>
                  <a:srgbClr val="39393B"/>
                </a:solidFill>
                <a:latin typeface="Arial"/>
                <a:ea typeface="Apple LiGothic Medium"/>
              </a:endParaRPr>
            </a:p>
          </p:txBody>
        </p:sp>
      </p:grpSp>
      <p:sp>
        <p:nvSpPr>
          <p:cNvPr id="40" name="Cloud Callout 39"/>
          <p:cNvSpPr/>
          <p:nvPr/>
        </p:nvSpPr>
        <p:spPr>
          <a:xfrm>
            <a:off x="6500624" y="2179463"/>
            <a:ext cx="942883" cy="471441"/>
          </a:xfrm>
          <a:prstGeom prst="cloudCallout">
            <a:avLst>
              <a:gd name="adj1" fmla="val 44908"/>
              <a:gd name="adj2" fmla="val -107313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7" dirty="0">
                <a:solidFill>
                  <a:srgbClr val="676767"/>
                </a:solidFill>
              </a:rPr>
              <a:t>Act as ARP proxy for IP1.</a:t>
            </a:r>
            <a:endParaRPr lang="en-US" sz="675" dirty="0">
              <a:solidFill>
                <a:srgbClr val="676767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303402" y="915731"/>
            <a:ext cx="1182963" cy="852171"/>
          </a:xfrm>
          <a:prstGeom prst="straightConnector1">
            <a:avLst/>
          </a:prstGeom>
          <a:ln>
            <a:solidFill>
              <a:srgbClr val="007A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256160" y="915731"/>
            <a:ext cx="230205" cy="797754"/>
          </a:xfrm>
          <a:prstGeom prst="straightConnector1">
            <a:avLst/>
          </a:prstGeom>
          <a:ln>
            <a:solidFill>
              <a:srgbClr val="007A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174827" y="915731"/>
            <a:ext cx="1313180" cy="0"/>
          </a:xfrm>
          <a:prstGeom prst="straightConnector1">
            <a:avLst/>
          </a:prstGeom>
          <a:ln>
            <a:solidFill>
              <a:srgbClr val="007A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563547" y="919223"/>
            <a:ext cx="634847" cy="0"/>
          </a:xfrm>
          <a:prstGeom prst="straightConnector1">
            <a:avLst/>
          </a:prstGeom>
          <a:ln>
            <a:solidFill>
              <a:srgbClr val="007A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86365" y="677263"/>
            <a:ext cx="1657635" cy="2480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12" dirty="0">
                <a:solidFill>
                  <a:srgbClr val="007AA6"/>
                </a:solidFill>
              </a:rPr>
              <a:t>1. ARP Request (IP1)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572083" y="1107771"/>
            <a:ext cx="63760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209101" y="1064913"/>
            <a:ext cx="982316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206387" y="1073447"/>
            <a:ext cx="728591" cy="12857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163529" y="944872"/>
            <a:ext cx="728591" cy="1285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03341" y="900043"/>
            <a:ext cx="1486201" cy="2480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012" dirty="0">
                <a:solidFill>
                  <a:srgbClr val="008000"/>
                </a:solidFill>
              </a:rPr>
              <a:t>2. ARP Reply (IP1)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572082" y="2179463"/>
            <a:ext cx="640080" cy="0"/>
          </a:xfrm>
          <a:prstGeom prst="straightConnector1">
            <a:avLst/>
          </a:prstGeom>
          <a:ln>
            <a:solidFill>
              <a:srgbClr val="19356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580710" y="2393754"/>
            <a:ext cx="64008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03387" y="1937410"/>
            <a:ext cx="1529060" cy="2480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12" dirty="0">
                <a:solidFill>
                  <a:srgbClr val="214794">
                    <a:lumMod val="75000"/>
                  </a:srgbClr>
                </a:solidFill>
              </a:rPr>
              <a:t>3. ARP Request (IP1)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3434" y="2188044"/>
            <a:ext cx="1417460" cy="2480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12" dirty="0">
                <a:solidFill>
                  <a:srgbClr val="214794">
                    <a:lumMod val="75000"/>
                  </a:srgbClr>
                </a:solidFill>
              </a:rPr>
              <a:t>4. ARP Reply (IP1)</a:t>
            </a:r>
          </a:p>
        </p:txBody>
      </p:sp>
    </p:spTree>
    <p:extLst>
      <p:ext uri="{BB962C8B-B14F-4D97-AF65-F5344CB8AC3E}">
        <p14:creationId xmlns:p14="http://schemas.microsoft.com/office/powerpoint/2010/main" val="2120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Packet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Ingress Replication – Multi-destination Traffic Forwarding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6967" y="1852907"/>
            <a:ext cx="3651342" cy="2023212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8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114"/>
          <p:cNvGrpSpPr>
            <a:grpSpLocks noChangeAspect="1"/>
          </p:cNvGrpSpPr>
          <p:nvPr/>
        </p:nvGrpSpPr>
        <p:grpSpPr bwMode="auto">
          <a:xfrm>
            <a:off x="1735364" y="2205372"/>
            <a:ext cx="1219792" cy="1315956"/>
            <a:chOff x="4080" y="2880"/>
            <a:chExt cx="1617" cy="804"/>
          </a:xfrm>
        </p:grpSpPr>
        <p:grpSp>
          <p:nvGrpSpPr>
            <p:cNvPr id="38" name="Group 11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2" cy="796"/>
              <a:chOff x="4136" y="2026"/>
              <a:chExt cx="1612" cy="796"/>
            </a:xfrm>
          </p:grpSpPr>
          <p:sp>
            <p:nvSpPr>
              <p:cNvPr id="56" name="Oval 116"/>
              <p:cNvSpPr>
                <a:spLocks noChangeAspect="1" noChangeArrowheads="1"/>
              </p:cNvSpPr>
              <p:nvPr/>
            </p:nvSpPr>
            <p:spPr bwMode="auto">
              <a:xfrm>
                <a:off x="4686" y="2026"/>
                <a:ext cx="703" cy="32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117"/>
              <p:cNvSpPr>
                <a:spLocks noChangeAspect="1" noChangeArrowheads="1"/>
              </p:cNvSpPr>
              <p:nvPr/>
            </p:nvSpPr>
            <p:spPr bwMode="auto">
              <a:xfrm>
                <a:off x="4300" y="2112"/>
                <a:ext cx="539" cy="33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118"/>
              <p:cNvSpPr>
                <a:spLocks noChangeAspect="1" noChangeArrowheads="1"/>
              </p:cNvSpPr>
              <p:nvPr/>
            </p:nvSpPr>
            <p:spPr bwMode="auto">
              <a:xfrm>
                <a:off x="4136" y="2310"/>
                <a:ext cx="363" cy="26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119"/>
              <p:cNvSpPr>
                <a:spLocks noChangeAspect="1" noChangeArrowheads="1"/>
              </p:cNvSpPr>
              <p:nvPr/>
            </p:nvSpPr>
            <p:spPr bwMode="auto">
              <a:xfrm>
                <a:off x="4245" y="2429"/>
                <a:ext cx="547" cy="291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20"/>
              <p:cNvSpPr>
                <a:spLocks noChangeAspect="1" noChangeArrowheads="1"/>
              </p:cNvSpPr>
              <p:nvPr/>
            </p:nvSpPr>
            <p:spPr bwMode="auto">
              <a:xfrm>
                <a:off x="4632" y="2477"/>
                <a:ext cx="816" cy="345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121"/>
              <p:cNvSpPr>
                <a:spLocks noChangeAspect="1" noChangeArrowheads="1"/>
              </p:cNvSpPr>
              <p:nvPr/>
            </p:nvSpPr>
            <p:spPr bwMode="auto">
              <a:xfrm>
                <a:off x="5151" y="2122"/>
                <a:ext cx="523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122"/>
              <p:cNvSpPr>
                <a:spLocks noChangeAspect="1" noChangeArrowheads="1"/>
              </p:cNvSpPr>
              <p:nvPr/>
            </p:nvSpPr>
            <p:spPr bwMode="auto">
              <a:xfrm>
                <a:off x="5229" y="2288"/>
                <a:ext cx="519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Oval 123"/>
              <p:cNvSpPr>
                <a:spLocks noChangeAspect="1" noChangeArrowheads="1"/>
              </p:cNvSpPr>
              <p:nvPr/>
            </p:nvSpPr>
            <p:spPr bwMode="auto">
              <a:xfrm>
                <a:off x="5182" y="2342"/>
                <a:ext cx="51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val 124"/>
              <p:cNvSpPr>
                <a:spLocks noChangeAspect="1" noChangeArrowheads="1"/>
              </p:cNvSpPr>
              <p:nvPr/>
            </p:nvSpPr>
            <p:spPr bwMode="auto">
              <a:xfrm>
                <a:off x="4429" y="2214"/>
                <a:ext cx="104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12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7" cy="804"/>
              <a:chOff x="4136" y="2022"/>
              <a:chExt cx="1617" cy="804"/>
            </a:xfrm>
          </p:grpSpPr>
          <p:sp>
            <p:nvSpPr>
              <p:cNvPr id="40" name="Arc 126"/>
              <p:cNvSpPr>
                <a:spLocks noChangeAspect="1"/>
              </p:cNvSpPr>
              <p:nvPr/>
            </p:nvSpPr>
            <p:spPr bwMode="auto">
              <a:xfrm>
                <a:off x="4705" y="2022"/>
                <a:ext cx="667" cy="167"/>
              </a:xfrm>
              <a:custGeom>
                <a:avLst/>
                <a:gdLst>
                  <a:gd name="T0" fmla="*/ 0 w 40532"/>
                  <a:gd name="T1" fmla="*/ 0 h 21600"/>
                  <a:gd name="T2" fmla="*/ 0 w 40532"/>
                  <a:gd name="T3" fmla="*/ 0 h 21600"/>
                  <a:gd name="T4" fmla="*/ 0 w 405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32"/>
                  <a:gd name="T10" fmla="*/ 0 h 21600"/>
                  <a:gd name="T11" fmla="*/ 40532 w 405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32" h="21600" fill="none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</a:path>
                  <a:path w="40532" h="21600" stroke="0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  <a:lnTo>
                      <a:pt x="20466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rc 127"/>
              <p:cNvSpPr>
                <a:spLocks noChangeAspect="1"/>
              </p:cNvSpPr>
              <p:nvPr/>
            </p:nvSpPr>
            <p:spPr bwMode="auto">
              <a:xfrm>
                <a:off x="4709" y="2026"/>
                <a:ext cx="659" cy="163"/>
              </a:xfrm>
              <a:custGeom>
                <a:avLst/>
                <a:gdLst>
                  <a:gd name="T0" fmla="*/ 0 w 40468"/>
                  <a:gd name="T1" fmla="*/ 0 h 21600"/>
                  <a:gd name="T2" fmla="*/ 0 w 40468"/>
                  <a:gd name="T3" fmla="*/ 0 h 21600"/>
                  <a:gd name="T4" fmla="*/ 0 w 404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68"/>
                  <a:gd name="T10" fmla="*/ 0 h 21600"/>
                  <a:gd name="T11" fmla="*/ 40468 w 404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68" h="21600" fill="none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</a:path>
                  <a:path w="40468" h="21600" stroke="0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  <a:lnTo>
                      <a:pt x="20439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rc 128"/>
              <p:cNvSpPr>
                <a:spLocks noChangeAspect="1"/>
              </p:cNvSpPr>
              <p:nvPr/>
            </p:nvSpPr>
            <p:spPr bwMode="auto">
              <a:xfrm>
                <a:off x="4300" y="2109"/>
                <a:ext cx="414" cy="201"/>
              </a:xfrm>
              <a:custGeom>
                <a:avLst/>
                <a:gdLst>
                  <a:gd name="T0" fmla="*/ 0 w 32989"/>
                  <a:gd name="T1" fmla="*/ 0 h 26112"/>
                  <a:gd name="T2" fmla="*/ 0 w 32989"/>
                  <a:gd name="T3" fmla="*/ 0 h 26112"/>
                  <a:gd name="T4" fmla="*/ 0 w 32989"/>
                  <a:gd name="T5" fmla="*/ 0 h 26112"/>
                  <a:gd name="T6" fmla="*/ 0 60000 65536"/>
                  <a:gd name="T7" fmla="*/ 0 60000 65536"/>
                  <a:gd name="T8" fmla="*/ 0 60000 65536"/>
                  <a:gd name="T9" fmla="*/ 0 w 32989"/>
                  <a:gd name="T10" fmla="*/ 0 h 26112"/>
                  <a:gd name="T11" fmla="*/ 32989 w 32989"/>
                  <a:gd name="T12" fmla="*/ 26112 h 26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89" h="26112" fill="none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</a:path>
                  <a:path w="32989" h="26112" stroke="0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rc 129"/>
              <p:cNvSpPr>
                <a:spLocks noChangeAspect="1"/>
              </p:cNvSpPr>
              <p:nvPr/>
            </p:nvSpPr>
            <p:spPr bwMode="auto">
              <a:xfrm>
                <a:off x="4304" y="2113"/>
                <a:ext cx="407" cy="197"/>
              </a:xfrm>
              <a:custGeom>
                <a:avLst/>
                <a:gdLst>
                  <a:gd name="T0" fmla="*/ 0 w 32912"/>
                  <a:gd name="T1" fmla="*/ 0 h 26153"/>
                  <a:gd name="T2" fmla="*/ 0 w 32912"/>
                  <a:gd name="T3" fmla="*/ 0 h 26153"/>
                  <a:gd name="T4" fmla="*/ 0 w 32912"/>
                  <a:gd name="T5" fmla="*/ 0 h 26153"/>
                  <a:gd name="T6" fmla="*/ 0 60000 65536"/>
                  <a:gd name="T7" fmla="*/ 0 60000 65536"/>
                  <a:gd name="T8" fmla="*/ 0 60000 65536"/>
                  <a:gd name="T9" fmla="*/ 0 w 32912"/>
                  <a:gd name="T10" fmla="*/ 0 h 26153"/>
                  <a:gd name="T11" fmla="*/ 32912 w 32912"/>
                  <a:gd name="T12" fmla="*/ 26153 h 26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12" h="26153" fill="none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</a:path>
                  <a:path w="32912" h="26153" stroke="0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Arc 130"/>
              <p:cNvSpPr>
                <a:spLocks noChangeAspect="1"/>
              </p:cNvSpPr>
              <p:nvPr/>
            </p:nvSpPr>
            <p:spPr bwMode="auto">
              <a:xfrm>
                <a:off x="4241" y="2566"/>
                <a:ext cx="419" cy="158"/>
              </a:xfrm>
              <a:custGeom>
                <a:avLst/>
                <a:gdLst>
                  <a:gd name="T0" fmla="*/ 0 w 32190"/>
                  <a:gd name="T1" fmla="*/ 0 h 22644"/>
                  <a:gd name="T2" fmla="*/ 0 w 32190"/>
                  <a:gd name="T3" fmla="*/ 0 h 22644"/>
                  <a:gd name="T4" fmla="*/ 0 w 32190"/>
                  <a:gd name="T5" fmla="*/ 0 h 22644"/>
                  <a:gd name="T6" fmla="*/ 0 60000 65536"/>
                  <a:gd name="T7" fmla="*/ 0 60000 65536"/>
                  <a:gd name="T8" fmla="*/ 0 60000 65536"/>
                  <a:gd name="T9" fmla="*/ 0 w 32190"/>
                  <a:gd name="T10" fmla="*/ 0 h 22644"/>
                  <a:gd name="T11" fmla="*/ 32190 w 32190"/>
                  <a:gd name="T12" fmla="*/ 22644 h 22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90" h="22644" fill="none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</a:path>
                  <a:path w="32190" h="22644" stroke="0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  <a:lnTo>
                      <a:pt x="21600" y="104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rc 131"/>
              <p:cNvSpPr>
                <a:spLocks noChangeAspect="1"/>
              </p:cNvSpPr>
              <p:nvPr/>
            </p:nvSpPr>
            <p:spPr bwMode="auto">
              <a:xfrm>
                <a:off x="4245" y="2566"/>
                <a:ext cx="412" cy="154"/>
              </a:xfrm>
              <a:custGeom>
                <a:avLst/>
                <a:gdLst>
                  <a:gd name="T0" fmla="*/ 0 w 32089"/>
                  <a:gd name="T1" fmla="*/ 0 h 22657"/>
                  <a:gd name="T2" fmla="*/ 0 w 32089"/>
                  <a:gd name="T3" fmla="*/ 0 h 22657"/>
                  <a:gd name="T4" fmla="*/ 0 w 32089"/>
                  <a:gd name="T5" fmla="*/ 0 h 22657"/>
                  <a:gd name="T6" fmla="*/ 0 60000 65536"/>
                  <a:gd name="T7" fmla="*/ 0 60000 65536"/>
                  <a:gd name="T8" fmla="*/ 0 60000 65536"/>
                  <a:gd name="T9" fmla="*/ 0 w 32089"/>
                  <a:gd name="T10" fmla="*/ 0 h 22657"/>
                  <a:gd name="T11" fmla="*/ 32089 w 32089"/>
                  <a:gd name="T12" fmla="*/ 22657 h 226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89" h="22657" fill="none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</a:path>
                  <a:path w="32089" h="22657" stroke="0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Arc 132"/>
              <p:cNvSpPr>
                <a:spLocks noChangeAspect="1"/>
              </p:cNvSpPr>
              <p:nvPr/>
            </p:nvSpPr>
            <p:spPr bwMode="auto">
              <a:xfrm>
                <a:off x="5363" y="2118"/>
                <a:ext cx="315" cy="194"/>
              </a:xfrm>
              <a:custGeom>
                <a:avLst/>
                <a:gdLst>
                  <a:gd name="T0" fmla="*/ 0 w 26040"/>
                  <a:gd name="T1" fmla="*/ 0 h 32314"/>
                  <a:gd name="T2" fmla="*/ 0 w 26040"/>
                  <a:gd name="T3" fmla="*/ 0 h 32314"/>
                  <a:gd name="T4" fmla="*/ 0 w 26040"/>
                  <a:gd name="T5" fmla="*/ 0 h 32314"/>
                  <a:gd name="T6" fmla="*/ 0 60000 65536"/>
                  <a:gd name="T7" fmla="*/ 0 60000 65536"/>
                  <a:gd name="T8" fmla="*/ 0 60000 65536"/>
                  <a:gd name="T9" fmla="*/ 0 w 26040"/>
                  <a:gd name="T10" fmla="*/ 0 h 32314"/>
                  <a:gd name="T11" fmla="*/ 26040 w 26040"/>
                  <a:gd name="T12" fmla="*/ 32314 h 323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40" h="32314" fill="none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</a:path>
                  <a:path w="26040" h="32314" stroke="0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  <a:lnTo>
                      <a:pt x="444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rc 133"/>
              <p:cNvSpPr>
                <a:spLocks noChangeAspect="1"/>
              </p:cNvSpPr>
              <p:nvPr/>
            </p:nvSpPr>
            <p:spPr bwMode="auto">
              <a:xfrm>
                <a:off x="5365" y="2122"/>
                <a:ext cx="310" cy="189"/>
              </a:xfrm>
              <a:custGeom>
                <a:avLst/>
                <a:gdLst>
                  <a:gd name="T0" fmla="*/ 0 w 25973"/>
                  <a:gd name="T1" fmla="*/ 0 h 32442"/>
                  <a:gd name="T2" fmla="*/ 0 w 25973"/>
                  <a:gd name="T3" fmla="*/ 0 h 32442"/>
                  <a:gd name="T4" fmla="*/ 0 w 25973"/>
                  <a:gd name="T5" fmla="*/ 0 h 32442"/>
                  <a:gd name="T6" fmla="*/ 0 60000 65536"/>
                  <a:gd name="T7" fmla="*/ 0 60000 65536"/>
                  <a:gd name="T8" fmla="*/ 0 60000 65536"/>
                  <a:gd name="T9" fmla="*/ 0 w 25973"/>
                  <a:gd name="T10" fmla="*/ 0 h 32442"/>
                  <a:gd name="T11" fmla="*/ 25973 w 25973"/>
                  <a:gd name="T12" fmla="*/ 32442 h 324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73" h="32442" fill="none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</a:path>
                  <a:path w="25973" h="32442" stroke="0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  <a:lnTo>
                      <a:pt x="4373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134"/>
              <p:cNvSpPr>
                <a:spLocks noChangeAspect="1"/>
              </p:cNvSpPr>
              <p:nvPr/>
            </p:nvSpPr>
            <p:spPr bwMode="auto">
              <a:xfrm>
                <a:off x="5452" y="2309"/>
                <a:ext cx="301" cy="193"/>
              </a:xfrm>
              <a:custGeom>
                <a:avLst/>
                <a:gdLst>
                  <a:gd name="T0" fmla="*/ 0 w 21600"/>
                  <a:gd name="T1" fmla="*/ 0 h 29491"/>
                  <a:gd name="T2" fmla="*/ 0 w 21600"/>
                  <a:gd name="T3" fmla="*/ 0 h 29491"/>
                  <a:gd name="T4" fmla="*/ 0 w 21600"/>
                  <a:gd name="T5" fmla="*/ 0 h 294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91"/>
                  <a:gd name="T11" fmla="*/ 21600 w 21600"/>
                  <a:gd name="T12" fmla="*/ 29491 h 29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91" fill="none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</a:path>
                  <a:path w="21600" h="29491" stroke="0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  <a:lnTo>
                      <a:pt x="0" y="1682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Arc 135"/>
              <p:cNvSpPr>
                <a:spLocks noChangeAspect="1"/>
              </p:cNvSpPr>
              <p:nvPr/>
            </p:nvSpPr>
            <p:spPr bwMode="auto">
              <a:xfrm>
                <a:off x="5452" y="2312"/>
                <a:ext cx="297" cy="189"/>
              </a:xfrm>
              <a:custGeom>
                <a:avLst/>
                <a:gdLst>
                  <a:gd name="T0" fmla="*/ 0 w 21600"/>
                  <a:gd name="T1" fmla="*/ 0 h 29720"/>
                  <a:gd name="T2" fmla="*/ 0 w 21600"/>
                  <a:gd name="T3" fmla="*/ 0 h 29720"/>
                  <a:gd name="T4" fmla="*/ 0 w 21600"/>
                  <a:gd name="T5" fmla="*/ 0 h 297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720"/>
                  <a:gd name="T11" fmla="*/ 21600 w 21600"/>
                  <a:gd name="T12" fmla="*/ 29720 h 29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720" fill="none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</a:path>
                  <a:path w="21600" h="29720" stroke="0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  <a:lnTo>
                      <a:pt x="0" y="1692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Arc 136"/>
              <p:cNvSpPr>
                <a:spLocks noChangeAspect="1"/>
              </p:cNvSpPr>
              <p:nvPr/>
            </p:nvSpPr>
            <p:spPr bwMode="auto">
              <a:xfrm>
                <a:off x="5354" y="2498"/>
                <a:ext cx="352" cy="276"/>
              </a:xfrm>
              <a:custGeom>
                <a:avLst/>
                <a:gdLst>
                  <a:gd name="T0" fmla="*/ 0 w 28603"/>
                  <a:gd name="T1" fmla="*/ 0 h 27825"/>
                  <a:gd name="T2" fmla="*/ 0 w 28603"/>
                  <a:gd name="T3" fmla="*/ 0 h 27825"/>
                  <a:gd name="T4" fmla="*/ 0 w 28603"/>
                  <a:gd name="T5" fmla="*/ 0 h 27825"/>
                  <a:gd name="T6" fmla="*/ 0 60000 65536"/>
                  <a:gd name="T7" fmla="*/ 0 60000 65536"/>
                  <a:gd name="T8" fmla="*/ 0 60000 65536"/>
                  <a:gd name="T9" fmla="*/ 0 w 28603"/>
                  <a:gd name="T10" fmla="*/ 0 h 27825"/>
                  <a:gd name="T11" fmla="*/ 28603 w 28603"/>
                  <a:gd name="T12" fmla="*/ 27825 h 27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03" h="27825" fill="none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</a:path>
                  <a:path w="28603" h="27825" stroke="0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  <a:lnTo>
                      <a:pt x="7003" y="62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Arc 137"/>
              <p:cNvSpPr>
                <a:spLocks noChangeAspect="1"/>
              </p:cNvSpPr>
              <p:nvPr/>
            </p:nvSpPr>
            <p:spPr bwMode="auto">
              <a:xfrm>
                <a:off x="5356" y="2499"/>
                <a:ext cx="346" cy="271"/>
              </a:xfrm>
              <a:custGeom>
                <a:avLst/>
                <a:gdLst>
                  <a:gd name="T0" fmla="*/ 0 w 28579"/>
                  <a:gd name="T1" fmla="*/ 0 h 27846"/>
                  <a:gd name="T2" fmla="*/ 0 w 28579"/>
                  <a:gd name="T3" fmla="*/ 0 h 27846"/>
                  <a:gd name="T4" fmla="*/ 0 w 28579"/>
                  <a:gd name="T5" fmla="*/ 0 h 27846"/>
                  <a:gd name="T6" fmla="*/ 0 60000 65536"/>
                  <a:gd name="T7" fmla="*/ 0 60000 65536"/>
                  <a:gd name="T8" fmla="*/ 0 60000 65536"/>
                  <a:gd name="T9" fmla="*/ 0 w 28579"/>
                  <a:gd name="T10" fmla="*/ 0 h 27846"/>
                  <a:gd name="T11" fmla="*/ 28579 w 28579"/>
                  <a:gd name="T12" fmla="*/ 27846 h 27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9" h="27846" fill="none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</a:path>
                  <a:path w="28579" h="27846" stroke="0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  <a:lnTo>
                      <a:pt x="6979" y="624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138"/>
              <p:cNvSpPr>
                <a:spLocks noChangeAspect="1"/>
              </p:cNvSpPr>
              <p:nvPr/>
            </p:nvSpPr>
            <p:spPr bwMode="auto">
              <a:xfrm>
                <a:off x="4136" y="2308"/>
                <a:ext cx="191" cy="263"/>
              </a:xfrm>
              <a:custGeom>
                <a:avLst/>
                <a:gdLst>
                  <a:gd name="T0" fmla="*/ 0 w 21600"/>
                  <a:gd name="T1" fmla="*/ 0 h 41303"/>
                  <a:gd name="T2" fmla="*/ 0 w 21600"/>
                  <a:gd name="T3" fmla="*/ 0 h 41303"/>
                  <a:gd name="T4" fmla="*/ 0 w 21600"/>
                  <a:gd name="T5" fmla="*/ 0 h 413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3"/>
                  <a:gd name="T11" fmla="*/ 21600 w 21600"/>
                  <a:gd name="T12" fmla="*/ 41303 h 41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3" fill="none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</a:path>
                  <a:path w="21600" h="41303" stroke="0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Arc 139"/>
              <p:cNvSpPr>
                <a:spLocks noChangeAspect="1"/>
              </p:cNvSpPr>
              <p:nvPr/>
            </p:nvSpPr>
            <p:spPr bwMode="auto">
              <a:xfrm>
                <a:off x="4140" y="2312"/>
                <a:ext cx="187" cy="255"/>
              </a:xfrm>
              <a:custGeom>
                <a:avLst/>
                <a:gdLst>
                  <a:gd name="T0" fmla="*/ 0 w 21600"/>
                  <a:gd name="T1" fmla="*/ 0 h 41331"/>
                  <a:gd name="T2" fmla="*/ 0 w 21600"/>
                  <a:gd name="T3" fmla="*/ 0 h 41331"/>
                  <a:gd name="T4" fmla="*/ 0 w 21600"/>
                  <a:gd name="T5" fmla="*/ 0 h 413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31"/>
                  <a:gd name="T11" fmla="*/ 21600 w 21600"/>
                  <a:gd name="T12" fmla="*/ 41331 h 4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31" fill="none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</a:path>
                  <a:path w="21600" h="41331" stroke="0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  <a:lnTo>
                      <a:pt x="21600" y="2156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140"/>
              <p:cNvSpPr>
                <a:spLocks noChangeAspect="1"/>
              </p:cNvSpPr>
              <p:nvPr/>
            </p:nvSpPr>
            <p:spPr bwMode="auto">
              <a:xfrm>
                <a:off x="4644" y="2666"/>
                <a:ext cx="721" cy="160"/>
              </a:xfrm>
              <a:custGeom>
                <a:avLst/>
                <a:gdLst>
                  <a:gd name="T0" fmla="*/ 0 w 38927"/>
                  <a:gd name="T1" fmla="*/ 0 h 21600"/>
                  <a:gd name="T2" fmla="*/ 0 w 38927"/>
                  <a:gd name="T3" fmla="*/ 0 h 21600"/>
                  <a:gd name="T4" fmla="*/ 0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</a:path>
                  <a:path w="38927" h="21600" stroke="0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  <a:lnTo>
                      <a:pt x="2115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Arc 141"/>
              <p:cNvSpPr>
                <a:spLocks noChangeAspect="1"/>
              </p:cNvSpPr>
              <p:nvPr/>
            </p:nvSpPr>
            <p:spPr bwMode="auto">
              <a:xfrm>
                <a:off x="4648" y="2666"/>
                <a:ext cx="712" cy="156"/>
              </a:xfrm>
              <a:custGeom>
                <a:avLst/>
                <a:gdLst>
                  <a:gd name="T0" fmla="*/ 0 w 38826"/>
                  <a:gd name="T1" fmla="*/ 0 h 21600"/>
                  <a:gd name="T2" fmla="*/ 0 w 38826"/>
                  <a:gd name="T3" fmla="*/ 0 h 21600"/>
                  <a:gd name="T4" fmla="*/ 0 w 388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26"/>
                  <a:gd name="T10" fmla="*/ 0 h 21600"/>
                  <a:gd name="T11" fmla="*/ 38826 w 388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26" h="21600" fill="none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</a:path>
                  <a:path w="38826" h="21600" stroke="0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  <a:lnTo>
                      <a:pt x="2114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776050" y="2446997"/>
            <a:ext cx="812877" cy="434608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776050" y="2967114"/>
            <a:ext cx="815738" cy="412617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07618" y="2582322"/>
            <a:ext cx="107892" cy="684073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3302904" y="2967902"/>
            <a:ext cx="561483" cy="419705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dash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302904" y="2446997"/>
            <a:ext cx="615432" cy="478152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24529" y="2513083"/>
            <a:ext cx="107892" cy="753311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605527" y="220537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605527" y="3145973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813933" y="220537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PE3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813933" y="3145973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PE4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75445" y="2378242"/>
            <a:ext cx="489053" cy="411326"/>
            <a:chOff x="11594479" y="4681107"/>
            <a:chExt cx="905784" cy="806399"/>
          </a:xfrm>
        </p:grpSpPr>
        <p:sp>
          <p:nvSpPr>
            <p:cNvPr id="34" name="Freeform 33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754912" y="2702193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33" name="Oval 32"/>
          <p:cNvSpPr/>
          <p:nvPr/>
        </p:nvSpPr>
        <p:spPr>
          <a:xfrm>
            <a:off x="3678816" y="2702193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CE3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6874" y="1297364"/>
            <a:ext cx="1071458" cy="839414"/>
          </a:xfrm>
          <a:prstGeom prst="wedgeRectCallout">
            <a:avLst>
              <a:gd name="adj1" fmla="val 101011"/>
              <a:gd name="adj2" fmla="val 151139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114"/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During start-up sequence, PE2 sent Per-ESI Ethernet AD route with ESI MPLS label (</a:t>
            </a:r>
            <a:r>
              <a:rPr lang="en-US" sz="900" dirty="0" smtClean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split-horizon)</a:t>
            </a:r>
            <a:endParaRPr lang="en-US" sz="900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738348" y="1202770"/>
            <a:ext cx="1200033" cy="736635"/>
          </a:xfrm>
          <a:prstGeom prst="wedgeRectCallout">
            <a:avLst>
              <a:gd name="adj1" fmla="val 2997"/>
              <a:gd name="adj2" fmla="val 10505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During start-up sequence, </a:t>
            </a:r>
            <a:r>
              <a:rPr lang="en-US" sz="900" dirty="0" smtClean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DF election between PE1-PE2 and PE3-PE4</a:t>
            </a:r>
            <a:endParaRPr lang="en-US" sz="900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15496278">
            <a:off x="1845444" y="2967550"/>
            <a:ext cx="489053" cy="411326"/>
            <a:chOff x="11594479" y="4681107"/>
            <a:chExt cx="905784" cy="806399"/>
          </a:xfrm>
        </p:grpSpPr>
        <p:sp>
          <p:nvSpPr>
            <p:cNvPr id="66" name="Freeform 65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0800000">
            <a:off x="2569406" y="2967114"/>
            <a:ext cx="489053" cy="411326"/>
            <a:chOff x="11594479" y="4681107"/>
            <a:chExt cx="905784" cy="806399"/>
          </a:xfrm>
        </p:grpSpPr>
        <p:sp>
          <p:nvSpPr>
            <p:cNvPr id="71" name="Freeform 70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6011970">
            <a:off x="2497359" y="2373678"/>
            <a:ext cx="489053" cy="411326"/>
            <a:chOff x="11594479" y="4681107"/>
            <a:chExt cx="905784" cy="806399"/>
          </a:xfrm>
        </p:grpSpPr>
        <p:sp>
          <p:nvSpPr>
            <p:cNvPr id="76" name="Freeform 75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153338" y="3379731"/>
          <a:ext cx="1414324" cy="1538592"/>
        </p:xfrm>
        <a:graphic>
          <a:graphicData uri="http://schemas.openxmlformats.org/drawingml/2006/table">
            <a:tbl>
              <a:tblPr firstRow="1" bandRow="1"/>
              <a:tblGrid>
                <a:gridCol w="1414324"/>
              </a:tblGrid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 2 Eth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A-D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Route (Per-</a:t>
                      </a:r>
                      <a:r>
                        <a:rPr lang="en-US" sz="9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ESI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)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RD20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ESI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ESI1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ESI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MPLS Label ext. comm.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Redund</a:t>
                      </a:r>
                      <a:r>
                        <a:rPr lang="en-US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. Flag </a:t>
                      </a:r>
                      <a:r>
                        <a:rPr lang="en-US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All-Active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Label =</a:t>
                      </a:r>
                      <a:r>
                        <a:rPr lang="en-US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L5</a:t>
                      </a:r>
                      <a:endParaRPr lang="en-US" sz="9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RT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ext. community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-a,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900" baseline="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-b, </a:t>
                      </a:r>
                      <a:r>
                        <a:rPr lang="en-US" sz="900" baseline="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-c, </a:t>
                      </a:r>
                      <a:r>
                        <a:rPr lang="en-US" sz="900" baseline="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-d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/>
          </p:nvPr>
        </p:nvGraphicFramePr>
        <p:xfrm>
          <a:off x="3407367" y="3387608"/>
          <a:ext cx="1468156" cy="1342534"/>
        </p:xfrm>
        <a:graphic>
          <a:graphicData uri="http://schemas.openxmlformats.org/drawingml/2006/table">
            <a:tbl>
              <a:tblPr firstRow="1" bandRow="1"/>
              <a:tblGrid>
                <a:gridCol w="1468156"/>
              </a:tblGrid>
              <a:tr h="137410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PE 4 Inclusive</a:t>
                      </a:r>
                      <a:r>
                        <a:rPr lang="en-US" sz="900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Multicast Route</a:t>
                      </a:r>
                      <a:endParaRPr lang="en-US" sz="9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4a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PMSI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Tunnel Attribute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Tunnel Type </a:t>
                      </a:r>
                      <a:r>
                        <a:rPr lang="en-US" sz="900" baseline="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Ing</a:t>
                      </a:r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. Repl.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Label =</a:t>
                      </a:r>
                      <a:r>
                        <a:rPr lang="en-US" sz="900" baseline="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L4</a:t>
                      </a:r>
                      <a:endParaRPr lang="en-US" sz="900" dirty="0" smtClean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RT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ext. community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1628863" y="4234110"/>
            <a:ext cx="1071458" cy="719794"/>
          </a:xfrm>
          <a:prstGeom prst="wedgeRectCallout">
            <a:avLst>
              <a:gd name="adj1" fmla="val -78498"/>
              <a:gd name="adj2" fmla="val -1915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007AA6"/>
                </a:solidFill>
                <a:latin typeface="Arial Narrow" pitchFamily="34" charset="0"/>
              </a:rPr>
              <a:t>ESI MPLS Label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– used by local PEs for split-horizon - downstream assigned (for ingress replication)</a:t>
            </a:r>
          </a:p>
        </p:txBody>
      </p:sp>
      <p:sp>
        <p:nvSpPr>
          <p:cNvPr id="84" name="Rectangular Callout 83"/>
          <p:cNvSpPr/>
          <p:nvPr/>
        </p:nvSpPr>
        <p:spPr>
          <a:xfrm>
            <a:off x="2780730" y="4424776"/>
            <a:ext cx="1337475" cy="610731"/>
          </a:xfrm>
          <a:prstGeom prst="wedgeRectCallout">
            <a:avLst>
              <a:gd name="adj1" fmla="val 26189"/>
              <a:gd name="adj2" fmla="val -8047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>
                <a:solidFill>
                  <a:srgbClr val="007AA6"/>
                </a:solidFill>
                <a:latin typeface="Arial Narrow" pitchFamily="34" charset="0"/>
              </a:rPr>
              <a:t>Mcast</a:t>
            </a:r>
            <a:r>
              <a:rPr lang="en-US" sz="900" dirty="0">
                <a:solidFill>
                  <a:srgbClr val="007AA6"/>
                </a:solidFill>
                <a:latin typeface="Arial Narrow" pitchFamily="34" charset="0"/>
              </a:rPr>
              <a:t> MPLS Label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– used to transmit BUM traffic - downstream assigned (for ingress replication)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691968" y="1124169"/>
            <a:ext cx="4141435" cy="3636639"/>
            <a:chOff x="4872008" y="1378273"/>
            <a:chExt cx="4141435" cy="3636639"/>
          </a:xfrm>
        </p:grpSpPr>
        <p:grpSp>
          <p:nvGrpSpPr>
            <p:cNvPr id="86" name="Group 85"/>
            <p:cNvGrpSpPr/>
            <p:nvPr/>
          </p:nvGrpSpPr>
          <p:grpSpPr>
            <a:xfrm>
              <a:off x="5362101" y="2116330"/>
              <a:ext cx="3651342" cy="2023212"/>
              <a:chOff x="5362101" y="2116330"/>
              <a:chExt cx="3651342" cy="202321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362101" y="2116330"/>
                <a:ext cx="3651342" cy="2023212"/>
                <a:chOff x="5362101" y="2116330"/>
                <a:chExt cx="3651342" cy="2023212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5362101" y="2116330"/>
                  <a:ext cx="3651342" cy="2023212"/>
                </a:xfrm>
                <a:prstGeom prst="roundRect">
                  <a:avLst>
                    <a:gd name="adj" fmla="val 4832"/>
                  </a:avLst>
                </a:prstGeom>
                <a:solidFill>
                  <a:srgbClr val="FFECCC">
                    <a:alpha val="7803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87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96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6540498" y="2468795"/>
                  <a:ext cx="1219792" cy="1315956"/>
                  <a:chOff x="4080" y="2880"/>
                  <a:chExt cx="1617" cy="804"/>
                </a:xfrm>
              </p:grpSpPr>
              <p:grpSp>
                <p:nvGrpSpPr>
                  <p:cNvPr id="115" name="Group 1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80" y="2880"/>
                    <a:ext cx="1612" cy="796"/>
                    <a:chOff x="4136" y="2026"/>
                    <a:chExt cx="1612" cy="796"/>
                  </a:xfrm>
                </p:grpSpPr>
                <p:sp>
                  <p:nvSpPr>
                    <p:cNvPr id="133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86" y="2026"/>
                      <a:ext cx="703" cy="32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4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0" y="2112"/>
                      <a:ext cx="539" cy="330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5" name="Oval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6" y="2310"/>
                      <a:ext cx="363" cy="26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6" name="Oval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45" y="2429"/>
                      <a:ext cx="547" cy="291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7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32" y="2477"/>
                      <a:ext cx="816" cy="345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8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1" y="2122"/>
                      <a:ext cx="523" cy="25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9" name="Oval 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29" y="2288"/>
                      <a:ext cx="519" cy="25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Oval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82" y="2342"/>
                      <a:ext cx="516" cy="4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1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9" y="2214"/>
                      <a:ext cx="1046" cy="4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80" y="2880"/>
                    <a:ext cx="1617" cy="804"/>
                    <a:chOff x="4136" y="2022"/>
                    <a:chExt cx="1617" cy="804"/>
                  </a:xfrm>
                </p:grpSpPr>
                <p:sp>
                  <p:nvSpPr>
                    <p:cNvPr id="117" name="Arc 1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5" y="2022"/>
                      <a:ext cx="667" cy="167"/>
                    </a:xfrm>
                    <a:custGeom>
                      <a:avLst/>
                      <a:gdLst>
                        <a:gd name="T0" fmla="*/ 0 w 40532"/>
                        <a:gd name="T1" fmla="*/ 0 h 21600"/>
                        <a:gd name="T2" fmla="*/ 0 w 40532"/>
                        <a:gd name="T3" fmla="*/ 0 h 21600"/>
                        <a:gd name="T4" fmla="*/ 0 w 40532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0532"/>
                        <a:gd name="T10" fmla="*/ 0 h 21600"/>
                        <a:gd name="T11" fmla="*/ 40532 w 40532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532" h="21600" fill="none" extrusionOk="0">
                          <a:moveTo>
                            <a:pt x="-1" y="14693"/>
                          </a:moveTo>
                          <a:cubicBezTo>
                            <a:pt x="2962" y="5912"/>
                            <a:pt x="11198" y="-1"/>
                            <a:pt x="20466" y="0"/>
                          </a:cubicBezTo>
                          <a:cubicBezTo>
                            <a:pt x="29308" y="0"/>
                            <a:pt x="37258" y="5389"/>
                            <a:pt x="40531" y="13604"/>
                          </a:cubicBezTo>
                        </a:path>
                        <a:path w="40532" h="21600" stroke="0" extrusionOk="0">
                          <a:moveTo>
                            <a:pt x="-1" y="14693"/>
                          </a:moveTo>
                          <a:cubicBezTo>
                            <a:pt x="2962" y="5912"/>
                            <a:pt x="11198" y="-1"/>
                            <a:pt x="20466" y="0"/>
                          </a:cubicBezTo>
                          <a:cubicBezTo>
                            <a:pt x="29308" y="0"/>
                            <a:pt x="37258" y="5389"/>
                            <a:pt x="40531" y="13604"/>
                          </a:cubicBezTo>
                          <a:lnTo>
                            <a:pt x="20466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8" name="Arc 1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9" y="2026"/>
                      <a:ext cx="659" cy="163"/>
                    </a:xfrm>
                    <a:custGeom>
                      <a:avLst/>
                      <a:gdLst>
                        <a:gd name="T0" fmla="*/ 0 w 40468"/>
                        <a:gd name="T1" fmla="*/ 0 h 21600"/>
                        <a:gd name="T2" fmla="*/ 0 w 40468"/>
                        <a:gd name="T3" fmla="*/ 0 h 21600"/>
                        <a:gd name="T4" fmla="*/ 0 w 4046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0468"/>
                        <a:gd name="T10" fmla="*/ 0 h 21600"/>
                        <a:gd name="T11" fmla="*/ 40468 w 4046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468" h="21600" fill="none" extrusionOk="0">
                          <a:moveTo>
                            <a:pt x="0" y="14613"/>
                          </a:moveTo>
                          <a:cubicBezTo>
                            <a:pt x="2987" y="5873"/>
                            <a:pt x="11202" y="-1"/>
                            <a:pt x="20439" y="0"/>
                          </a:cubicBezTo>
                          <a:cubicBezTo>
                            <a:pt x="29246" y="0"/>
                            <a:pt x="37171" y="5347"/>
                            <a:pt x="40468" y="13513"/>
                          </a:cubicBezTo>
                        </a:path>
                        <a:path w="40468" h="21600" stroke="0" extrusionOk="0">
                          <a:moveTo>
                            <a:pt x="0" y="14613"/>
                          </a:moveTo>
                          <a:cubicBezTo>
                            <a:pt x="2987" y="5873"/>
                            <a:pt x="11202" y="-1"/>
                            <a:pt x="20439" y="0"/>
                          </a:cubicBezTo>
                          <a:cubicBezTo>
                            <a:pt x="29246" y="0"/>
                            <a:pt x="37171" y="5347"/>
                            <a:pt x="40468" y="13513"/>
                          </a:cubicBezTo>
                          <a:lnTo>
                            <a:pt x="20439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9" name="Arc 1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0" y="2109"/>
                      <a:ext cx="414" cy="201"/>
                    </a:xfrm>
                    <a:custGeom>
                      <a:avLst/>
                      <a:gdLst>
                        <a:gd name="T0" fmla="*/ 0 w 32989"/>
                        <a:gd name="T1" fmla="*/ 0 h 26112"/>
                        <a:gd name="T2" fmla="*/ 0 w 32989"/>
                        <a:gd name="T3" fmla="*/ 0 h 26112"/>
                        <a:gd name="T4" fmla="*/ 0 w 32989"/>
                        <a:gd name="T5" fmla="*/ 0 h 26112"/>
                        <a:gd name="T6" fmla="*/ 0 60000 65536"/>
                        <a:gd name="T7" fmla="*/ 0 60000 65536"/>
                        <a:gd name="T8" fmla="*/ 0 60000 65536"/>
                        <a:gd name="T9" fmla="*/ 0 w 32989"/>
                        <a:gd name="T10" fmla="*/ 0 h 26112"/>
                        <a:gd name="T11" fmla="*/ 32989 w 32989"/>
                        <a:gd name="T12" fmla="*/ 26112 h 2611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989" h="26112" fill="none" extrusionOk="0">
                          <a:moveTo>
                            <a:pt x="476" y="26112"/>
                          </a:moveTo>
                          <a:cubicBezTo>
                            <a:pt x="159" y="24628"/>
                            <a:pt x="0" y="2311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624" y="-1"/>
                            <a:pt x="29569" y="1124"/>
                            <a:pt x="32989" y="3246"/>
                          </a:cubicBezTo>
                        </a:path>
                        <a:path w="32989" h="26112" stroke="0" extrusionOk="0">
                          <a:moveTo>
                            <a:pt x="476" y="26112"/>
                          </a:moveTo>
                          <a:cubicBezTo>
                            <a:pt x="159" y="24628"/>
                            <a:pt x="0" y="2311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624" y="-1"/>
                            <a:pt x="29569" y="1124"/>
                            <a:pt x="32989" y="32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0" name="Arc 1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4" y="2113"/>
                      <a:ext cx="407" cy="197"/>
                    </a:xfrm>
                    <a:custGeom>
                      <a:avLst/>
                      <a:gdLst>
                        <a:gd name="T0" fmla="*/ 0 w 32912"/>
                        <a:gd name="T1" fmla="*/ 0 h 26153"/>
                        <a:gd name="T2" fmla="*/ 0 w 32912"/>
                        <a:gd name="T3" fmla="*/ 0 h 26153"/>
                        <a:gd name="T4" fmla="*/ 0 w 32912"/>
                        <a:gd name="T5" fmla="*/ 0 h 26153"/>
                        <a:gd name="T6" fmla="*/ 0 60000 65536"/>
                        <a:gd name="T7" fmla="*/ 0 60000 65536"/>
                        <a:gd name="T8" fmla="*/ 0 60000 65536"/>
                        <a:gd name="T9" fmla="*/ 0 w 32912"/>
                        <a:gd name="T10" fmla="*/ 0 h 26153"/>
                        <a:gd name="T11" fmla="*/ 32912 w 32912"/>
                        <a:gd name="T12" fmla="*/ 26153 h 261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912" h="26153" fill="none" extrusionOk="0">
                          <a:moveTo>
                            <a:pt x="485" y="26152"/>
                          </a:moveTo>
                          <a:cubicBezTo>
                            <a:pt x="162" y="24656"/>
                            <a:pt x="0" y="231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593" y="-1"/>
                            <a:pt x="29509" y="1107"/>
                            <a:pt x="32912" y="3198"/>
                          </a:cubicBezTo>
                        </a:path>
                        <a:path w="32912" h="26153" stroke="0" extrusionOk="0">
                          <a:moveTo>
                            <a:pt x="485" y="26152"/>
                          </a:moveTo>
                          <a:cubicBezTo>
                            <a:pt x="162" y="24656"/>
                            <a:pt x="0" y="231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593" y="-1"/>
                            <a:pt x="29509" y="1107"/>
                            <a:pt x="32912" y="3198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1" name="Arc 1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1" y="2566"/>
                      <a:ext cx="419" cy="158"/>
                    </a:xfrm>
                    <a:custGeom>
                      <a:avLst/>
                      <a:gdLst>
                        <a:gd name="T0" fmla="*/ 0 w 32190"/>
                        <a:gd name="T1" fmla="*/ 0 h 22644"/>
                        <a:gd name="T2" fmla="*/ 0 w 32190"/>
                        <a:gd name="T3" fmla="*/ 0 h 22644"/>
                        <a:gd name="T4" fmla="*/ 0 w 32190"/>
                        <a:gd name="T5" fmla="*/ 0 h 22644"/>
                        <a:gd name="T6" fmla="*/ 0 60000 65536"/>
                        <a:gd name="T7" fmla="*/ 0 60000 65536"/>
                        <a:gd name="T8" fmla="*/ 0 60000 65536"/>
                        <a:gd name="T9" fmla="*/ 0 w 32190"/>
                        <a:gd name="T10" fmla="*/ 0 h 22644"/>
                        <a:gd name="T11" fmla="*/ 32190 w 32190"/>
                        <a:gd name="T12" fmla="*/ 22644 h 226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190" h="22644" fill="none" extrusionOk="0">
                          <a:moveTo>
                            <a:pt x="32189" y="19869"/>
                          </a:moveTo>
                          <a:cubicBezTo>
                            <a:pt x="28956" y="21688"/>
                            <a:pt x="25309" y="22643"/>
                            <a:pt x="21600" y="22643"/>
                          </a:cubicBezTo>
                          <a:cubicBezTo>
                            <a:pt x="9670" y="22644"/>
                            <a:pt x="0" y="12973"/>
                            <a:pt x="0" y="1044"/>
                          </a:cubicBezTo>
                          <a:cubicBezTo>
                            <a:pt x="-1" y="695"/>
                            <a:pt x="8" y="347"/>
                            <a:pt x="25" y="0"/>
                          </a:cubicBezTo>
                        </a:path>
                        <a:path w="32190" h="22644" stroke="0" extrusionOk="0">
                          <a:moveTo>
                            <a:pt x="32189" y="19869"/>
                          </a:moveTo>
                          <a:cubicBezTo>
                            <a:pt x="28956" y="21688"/>
                            <a:pt x="25309" y="22643"/>
                            <a:pt x="21600" y="22643"/>
                          </a:cubicBezTo>
                          <a:cubicBezTo>
                            <a:pt x="9670" y="22644"/>
                            <a:pt x="0" y="12973"/>
                            <a:pt x="0" y="1044"/>
                          </a:cubicBezTo>
                          <a:cubicBezTo>
                            <a:pt x="-1" y="695"/>
                            <a:pt x="8" y="347"/>
                            <a:pt x="25" y="0"/>
                          </a:cubicBezTo>
                          <a:lnTo>
                            <a:pt x="21600" y="1044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Arc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5" y="2566"/>
                      <a:ext cx="412" cy="154"/>
                    </a:xfrm>
                    <a:custGeom>
                      <a:avLst/>
                      <a:gdLst>
                        <a:gd name="T0" fmla="*/ 0 w 32089"/>
                        <a:gd name="T1" fmla="*/ 0 h 22657"/>
                        <a:gd name="T2" fmla="*/ 0 w 32089"/>
                        <a:gd name="T3" fmla="*/ 0 h 22657"/>
                        <a:gd name="T4" fmla="*/ 0 w 32089"/>
                        <a:gd name="T5" fmla="*/ 0 h 22657"/>
                        <a:gd name="T6" fmla="*/ 0 60000 65536"/>
                        <a:gd name="T7" fmla="*/ 0 60000 65536"/>
                        <a:gd name="T8" fmla="*/ 0 60000 65536"/>
                        <a:gd name="T9" fmla="*/ 0 w 32089"/>
                        <a:gd name="T10" fmla="*/ 0 h 22657"/>
                        <a:gd name="T11" fmla="*/ 32089 w 32089"/>
                        <a:gd name="T12" fmla="*/ 22657 h 2265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089" h="22657" fill="none" extrusionOk="0">
                          <a:moveTo>
                            <a:pt x="32089" y="19939"/>
                          </a:moveTo>
                          <a:cubicBezTo>
                            <a:pt x="28880" y="21721"/>
                            <a:pt x="25270" y="22656"/>
                            <a:pt x="21600" y="22656"/>
                          </a:cubicBezTo>
                          <a:cubicBezTo>
                            <a:pt x="9670" y="22657"/>
                            <a:pt x="0" y="12986"/>
                            <a:pt x="0" y="1057"/>
                          </a:cubicBezTo>
                          <a:cubicBezTo>
                            <a:pt x="-1" y="704"/>
                            <a:pt x="8" y="352"/>
                            <a:pt x="25" y="-1"/>
                          </a:cubicBezTo>
                        </a:path>
                        <a:path w="32089" h="22657" stroke="0" extrusionOk="0">
                          <a:moveTo>
                            <a:pt x="32089" y="19939"/>
                          </a:moveTo>
                          <a:cubicBezTo>
                            <a:pt x="28880" y="21721"/>
                            <a:pt x="25270" y="22656"/>
                            <a:pt x="21600" y="22656"/>
                          </a:cubicBezTo>
                          <a:cubicBezTo>
                            <a:pt x="9670" y="22657"/>
                            <a:pt x="0" y="12986"/>
                            <a:pt x="0" y="1057"/>
                          </a:cubicBezTo>
                          <a:cubicBezTo>
                            <a:pt x="-1" y="704"/>
                            <a:pt x="8" y="352"/>
                            <a:pt x="25" y="-1"/>
                          </a:cubicBezTo>
                          <a:lnTo>
                            <a:pt x="21600" y="1057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Arc 1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3" y="2118"/>
                      <a:ext cx="315" cy="194"/>
                    </a:xfrm>
                    <a:custGeom>
                      <a:avLst/>
                      <a:gdLst>
                        <a:gd name="T0" fmla="*/ 0 w 26040"/>
                        <a:gd name="T1" fmla="*/ 0 h 32314"/>
                        <a:gd name="T2" fmla="*/ 0 w 26040"/>
                        <a:gd name="T3" fmla="*/ 0 h 32314"/>
                        <a:gd name="T4" fmla="*/ 0 w 26040"/>
                        <a:gd name="T5" fmla="*/ 0 h 32314"/>
                        <a:gd name="T6" fmla="*/ 0 60000 65536"/>
                        <a:gd name="T7" fmla="*/ 0 60000 65536"/>
                        <a:gd name="T8" fmla="*/ 0 60000 65536"/>
                        <a:gd name="T9" fmla="*/ 0 w 26040"/>
                        <a:gd name="T10" fmla="*/ 0 h 32314"/>
                        <a:gd name="T11" fmla="*/ 26040 w 26040"/>
                        <a:gd name="T12" fmla="*/ 32314 h 3231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040" h="32314" fill="none" extrusionOk="0">
                          <a:moveTo>
                            <a:pt x="0" y="461"/>
                          </a:moveTo>
                          <a:cubicBezTo>
                            <a:pt x="1460" y="154"/>
                            <a:pt x="2948" y="-1"/>
                            <a:pt x="4440" y="0"/>
                          </a:cubicBezTo>
                          <a:cubicBezTo>
                            <a:pt x="16369" y="0"/>
                            <a:pt x="26040" y="9670"/>
                            <a:pt x="26040" y="21600"/>
                          </a:cubicBezTo>
                          <a:cubicBezTo>
                            <a:pt x="26040" y="25358"/>
                            <a:pt x="25059" y="29051"/>
                            <a:pt x="23195" y="32314"/>
                          </a:cubicBezTo>
                        </a:path>
                        <a:path w="26040" h="32314" stroke="0" extrusionOk="0">
                          <a:moveTo>
                            <a:pt x="0" y="461"/>
                          </a:moveTo>
                          <a:cubicBezTo>
                            <a:pt x="1460" y="154"/>
                            <a:pt x="2948" y="-1"/>
                            <a:pt x="4440" y="0"/>
                          </a:cubicBezTo>
                          <a:cubicBezTo>
                            <a:pt x="16369" y="0"/>
                            <a:pt x="26040" y="9670"/>
                            <a:pt x="26040" y="21600"/>
                          </a:cubicBezTo>
                          <a:cubicBezTo>
                            <a:pt x="26040" y="25358"/>
                            <a:pt x="25059" y="29051"/>
                            <a:pt x="23195" y="32314"/>
                          </a:cubicBezTo>
                          <a:lnTo>
                            <a:pt x="444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4" name="Arc 1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5" y="2122"/>
                      <a:ext cx="310" cy="189"/>
                    </a:xfrm>
                    <a:custGeom>
                      <a:avLst/>
                      <a:gdLst>
                        <a:gd name="T0" fmla="*/ 0 w 25973"/>
                        <a:gd name="T1" fmla="*/ 0 h 32442"/>
                        <a:gd name="T2" fmla="*/ 0 w 25973"/>
                        <a:gd name="T3" fmla="*/ 0 h 32442"/>
                        <a:gd name="T4" fmla="*/ 0 w 25973"/>
                        <a:gd name="T5" fmla="*/ 0 h 32442"/>
                        <a:gd name="T6" fmla="*/ 0 60000 65536"/>
                        <a:gd name="T7" fmla="*/ 0 60000 65536"/>
                        <a:gd name="T8" fmla="*/ 0 60000 65536"/>
                        <a:gd name="T9" fmla="*/ 0 w 25973"/>
                        <a:gd name="T10" fmla="*/ 0 h 32442"/>
                        <a:gd name="T11" fmla="*/ 25973 w 25973"/>
                        <a:gd name="T12" fmla="*/ 32442 h 3244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973" h="32442" fill="none" extrusionOk="0">
                          <a:moveTo>
                            <a:pt x="0" y="447"/>
                          </a:moveTo>
                          <a:cubicBezTo>
                            <a:pt x="1438" y="149"/>
                            <a:pt x="2903" y="-1"/>
                            <a:pt x="4373" y="0"/>
                          </a:cubicBezTo>
                          <a:cubicBezTo>
                            <a:pt x="16302" y="0"/>
                            <a:pt x="25973" y="9670"/>
                            <a:pt x="25973" y="21600"/>
                          </a:cubicBezTo>
                          <a:cubicBezTo>
                            <a:pt x="25973" y="25408"/>
                            <a:pt x="24966" y="29148"/>
                            <a:pt x="23054" y="32441"/>
                          </a:cubicBezTo>
                        </a:path>
                        <a:path w="25973" h="32442" stroke="0" extrusionOk="0">
                          <a:moveTo>
                            <a:pt x="0" y="447"/>
                          </a:moveTo>
                          <a:cubicBezTo>
                            <a:pt x="1438" y="149"/>
                            <a:pt x="2903" y="-1"/>
                            <a:pt x="4373" y="0"/>
                          </a:cubicBezTo>
                          <a:cubicBezTo>
                            <a:pt x="16302" y="0"/>
                            <a:pt x="25973" y="9670"/>
                            <a:pt x="25973" y="21600"/>
                          </a:cubicBezTo>
                          <a:cubicBezTo>
                            <a:pt x="25973" y="25408"/>
                            <a:pt x="24966" y="29148"/>
                            <a:pt x="23054" y="32441"/>
                          </a:cubicBezTo>
                          <a:lnTo>
                            <a:pt x="4373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5" name="Arc 1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52" y="2309"/>
                      <a:ext cx="301" cy="193"/>
                    </a:xfrm>
                    <a:custGeom>
                      <a:avLst/>
                      <a:gdLst>
                        <a:gd name="T0" fmla="*/ 0 w 21600"/>
                        <a:gd name="T1" fmla="*/ 0 h 29491"/>
                        <a:gd name="T2" fmla="*/ 0 w 21600"/>
                        <a:gd name="T3" fmla="*/ 0 h 29491"/>
                        <a:gd name="T4" fmla="*/ 0 w 21600"/>
                        <a:gd name="T5" fmla="*/ 0 h 2949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9491"/>
                        <a:gd name="T11" fmla="*/ 21600 w 21600"/>
                        <a:gd name="T12" fmla="*/ 29491 h 2949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9491" fill="none" extrusionOk="0">
                          <a:moveTo>
                            <a:pt x="13547" y="0"/>
                          </a:moveTo>
                          <a:cubicBezTo>
                            <a:pt x="18639" y="4100"/>
                            <a:pt x="21600" y="10285"/>
                            <a:pt x="21600" y="16823"/>
                          </a:cubicBezTo>
                          <a:cubicBezTo>
                            <a:pt x="21600" y="21372"/>
                            <a:pt x="20163" y="25806"/>
                            <a:pt x="17495" y="29491"/>
                          </a:cubicBezTo>
                        </a:path>
                        <a:path w="21600" h="29491" stroke="0" extrusionOk="0">
                          <a:moveTo>
                            <a:pt x="13547" y="0"/>
                          </a:moveTo>
                          <a:cubicBezTo>
                            <a:pt x="18639" y="4100"/>
                            <a:pt x="21600" y="10285"/>
                            <a:pt x="21600" y="16823"/>
                          </a:cubicBezTo>
                          <a:cubicBezTo>
                            <a:pt x="21600" y="21372"/>
                            <a:pt x="20163" y="25806"/>
                            <a:pt x="17495" y="29491"/>
                          </a:cubicBezTo>
                          <a:lnTo>
                            <a:pt x="0" y="16823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6" name="Arc 1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52" y="2312"/>
                      <a:ext cx="297" cy="189"/>
                    </a:xfrm>
                    <a:custGeom>
                      <a:avLst/>
                      <a:gdLst>
                        <a:gd name="T0" fmla="*/ 0 w 21600"/>
                        <a:gd name="T1" fmla="*/ 0 h 29720"/>
                        <a:gd name="T2" fmla="*/ 0 w 21600"/>
                        <a:gd name="T3" fmla="*/ 0 h 29720"/>
                        <a:gd name="T4" fmla="*/ 0 w 21600"/>
                        <a:gd name="T5" fmla="*/ 0 h 2972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9720"/>
                        <a:gd name="T11" fmla="*/ 21600 w 21600"/>
                        <a:gd name="T12" fmla="*/ 29720 h 29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9720" fill="none" extrusionOk="0">
                          <a:moveTo>
                            <a:pt x="13421" y="-1"/>
                          </a:moveTo>
                          <a:cubicBezTo>
                            <a:pt x="18587" y="4096"/>
                            <a:pt x="21600" y="10329"/>
                            <a:pt x="21600" y="16924"/>
                          </a:cubicBezTo>
                          <a:cubicBezTo>
                            <a:pt x="21600" y="21527"/>
                            <a:pt x="20129" y="26010"/>
                            <a:pt x="17401" y="29719"/>
                          </a:cubicBezTo>
                        </a:path>
                        <a:path w="21600" h="29720" stroke="0" extrusionOk="0">
                          <a:moveTo>
                            <a:pt x="13421" y="-1"/>
                          </a:moveTo>
                          <a:cubicBezTo>
                            <a:pt x="18587" y="4096"/>
                            <a:pt x="21600" y="10329"/>
                            <a:pt x="21600" y="16924"/>
                          </a:cubicBezTo>
                          <a:cubicBezTo>
                            <a:pt x="21600" y="21527"/>
                            <a:pt x="20129" y="26010"/>
                            <a:pt x="17401" y="29719"/>
                          </a:cubicBezTo>
                          <a:lnTo>
                            <a:pt x="0" y="16924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7" name="Arc 1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4" y="2498"/>
                      <a:ext cx="352" cy="276"/>
                    </a:xfrm>
                    <a:custGeom>
                      <a:avLst/>
                      <a:gdLst>
                        <a:gd name="T0" fmla="*/ 0 w 28603"/>
                        <a:gd name="T1" fmla="*/ 0 h 27825"/>
                        <a:gd name="T2" fmla="*/ 0 w 28603"/>
                        <a:gd name="T3" fmla="*/ 0 h 27825"/>
                        <a:gd name="T4" fmla="*/ 0 w 28603"/>
                        <a:gd name="T5" fmla="*/ 0 h 27825"/>
                        <a:gd name="T6" fmla="*/ 0 60000 65536"/>
                        <a:gd name="T7" fmla="*/ 0 60000 65536"/>
                        <a:gd name="T8" fmla="*/ 0 60000 65536"/>
                        <a:gd name="T9" fmla="*/ 0 w 28603"/>
                        <a:gd name="T10" fmla="*/ 0 h 27825"/>
                        <a:gd name="T11" fmla="*/ 28603 w 28603"/>
                        <a:gd name="T12" fmla="*/ 27825 h 2782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603" h="27825" fill="none" extrusionOk="0">
                          <a:moveTo>
                            <a:pt x="27686" y="0"/>
                          </a:moveTo>
                          <a:cubicBezTo>
                            <a:pt x="28294" y="2019"/>
                            <a:pt x="28603" y="4116"/>
                            <a:pt x="28603" y="6225"/>
                          </a:cubicBezTo>
                          <a:cubicBezTo>
                            <a:pt x="28603" y="18154"/>
                            <a:pt x="18932" y="27825"/>
                            <a:pt x="7003" y="27825"/>
                          </a:cubicBezTo>
                          <a:cubicBezTo>
                            <a:pt x="4620" y="27824"/>
                            <a:pt x="2253" y="27430"/>
                            <a:pt x="-1" y="26658"/>
                          </a:cubicBezTo>
                        </a:path>
                        <a:path w="28603" h="27825" stroke="0" extrusionOk="0">
                          <a:moveTo>
                            <a:pt x="27686" y="0"/>
                          </a:moveTo>
                          <a:cubicBezTo>
                            <a:pt x="28294" y="2019"/>
                            <a:pt x="28603" y="4116"/>
                            <a:pt x="28603" y="6225"/>
                          </a:cubicBezTo>
                          <a:cubicBezTo>
                            <a:pt x="28603" y="18154"/>
                            <a:pt x="18932" y="27825"/>
                            <a:pt x="7003" y="27825"/>
                          </a:cubicBezTo>
                          <a:cubicBezTo>
                            <a:pt x="4620" y="27824"/>
                            <a:pt x="2253" y="27430"/>
                            <a:pt x="-1" y="26658"/>
                          </a:cubicBezTo>
                          <a:lnTo>
                            <a:pt x="7003" y="6225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8" name="Arc 1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6" y="2499"/>
                      <a:ext cx="346" cy="271"/>
                    </a:xfrm>
                    <a:custGeom>
                      <a:avLst/>
                      <a:gdLst>
                        <a:gd name="T0" fmla="*/ 0 w 28579"/>
                        <a:gd name="T1" fmla="*/ 0 h 27846"/>
                        <a:gd name="T2" fmla="*/ 0 w 28579"/>
                        <a:gd name="T3" fmla="*/ 0 h 27846"/>
                        <a:gd name="T4" fmla="*/ 0 w 28579"/>
                        <a:gd name="T5" fmla="*/ 0 h 27846"/>
                        <a:gd name="T6" fmla="*/ 0 60000 65536"/>
                        <a:gd name="T7" fmla="*/ 0 60000 65536"/>
                        <a:gd name="T8" fmla="*/ 0 60000 65536"/>
                        <a:gd name="T9" fmla="*/ 0 w 28579"/>
                        <a:gd name="T10" fmla="*/ 0 h 27846"/>
                        <a:gd name="T11" fmla="*/ 28579 w 28579"/>
                        <a:gd name="T12" fmla="*/ 27846 h 2784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579" h="27846" fill="none" extrusionOk="0">
                          <a:moveTo>
                            <a:pt x="27656" y="-1"/>
                          </a:moveTo>
                          <a:cubicBezTo>
                            <a:pt x="28268" y="2025"/>
                            <a:pt x="28579" y="4130"/>
                            <a:pt x="28579" y="6246"/>
                          </a:cubicBezTo>
                          <a:cubicBezTo>
                            <a:pt x="28579" y="18175"/>
                            <a:pt x="18908" y="27846"/>
                            <a:pt x="6979" y="27846"/>
                          </a:cubicBezTo>
                          <a:cubicBezTo>
                            <a:pt x="4604" y="27845"/>
                            <a:pt x="2246" y="27454"/>
                            <a:pt x="-1" y="26687"/>
                          </a:cubicBezTo>
                        </a:path>
                        <a:path w="28579" h="27846" stroke="0" extrusionOk="0">
                          <a:moveTo>
                            <a:pt x="27656" y="-1"/>
                          </a:moveTo>
                          <a:cubicBezTo>
                            <a:pt x="28268" y="2025"/>
                            <a:pt x="28579" y="4130"/>
                            <a:pt x="28579" y="6246"/>
                          </a:cubicBezTo>
                          <a:cubicBezTo>
                            <a:pt x="28579" y="18175"/>
                            <a:pt x="18908" y="27846"/>
                            <a:pt x="6979" y="27846"/>
                          </a:cubicBezTo>
                          <a:cubicBezTo>
                            <a:pt x="4604" y="27845"/>
                            <a:pt x="2246" y="27454"/>
                            <a:pt x="-1" y="26687"/>
                          </a:cubicBezTo>
                          <a:lnTo>
                            <a:pt x="6979" y="6246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9" name="Arc 1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6" y="2308"/>
                      <a:ext cx="191" cy="263"/>
                    </a:xfrm>
                    <a:custGeom>
                      <a:avLst/>
                      <a:gdLst>
                        <a:gd name="T0" fmla="*/ 0 w 21600"/>
                        <a:gd name="T1" fmla="*/ 0 h 41303"/>
                        <a:gd name="T2" fmla="*/ 0 w 21600"/>
                        <a:gd name="T3" fmla="*/ 0 h 41303"/>
                        <a:gd name="T4" fmla="*/ 0 w 21600"/>
                        <a:gd name="T5" fmla="*/ 0 h 41303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1303"/>
                        <a:gd name="T11" fmla="*/ 21600 w 21600"/>
                        <a:gd name="T12" fmla="*/ 41303 h 4130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1303" fill="none" extrusionOk="0">
                          <a:moveTo>
                            <a:pt x="12836" y="41303"/>
                          </a:moveTo>
                          <a:cubicBezTo>
                            <a:pt x="5031" y="37838"/>
                            <a:pt x="0" y="30100"/>
                            <a:pt x="0" y="21561"/>
                          </a:cubicBezTo>
                          <a:cubicBezTo>
                            <a:pt x="-1" y="10135"/>
                            <a:pt x="8897" y="686"/>
                            <a:pt x="20302" y="0"/>
                          </a:cubicBezTo>
                        </a:path>
                        <a:path w="21600" h="41303" stroke="0" extrusionOk="0">
                          <a:moveTo>
                            <a:pt x="12836" y="41303"/>
                          </a:moveTo>
                          <a:cubicBezTo>
                            <a:pt x="5031" y="37838"/>
                            <a:pt x="0" y="30100"/>
                            <a:pt x="0" y="21561"/>
                          </a:cubicBezTo>
                          <a:cubicBezTo>
                            <a:pt x="-1" y="10135"/>
                            <a:pt x="8897" y="686"/>
                            <a:pt x="20302" y="0"/>
                          </a:cubicBezTo>
                          <a:lnTo>
                            <a:pt x="21600" y="21561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0" name="Arc 1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0" y="2312"/>
                      <a:ext cx="187" cy="255"/>
                    </a:xfrm>
                    <a:custGeom>
                      <a:avLst/>
                      <a:gdLst>
                        <a:gd name="T0" fmla="*/ 0 w 21600"/>
                        <a:gd name="T1" fmla="*/ 0 h 41331"/>
                        <a:gd name="T2" fmla="*/ 0 w 21600"/>
                        <a:gd name="T3" fmla="*/ 0 h 41331"/>
                        <a:gd name="T4" fmla="*/ 0 w 21600"/>
                        <a:gd name="T5" fmla="*/ 0 h 4133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1331"/>
                        <a:gd name="T11" fmla="*/ 21600 w 21600"/>
                        <a:gd name="T12" fmla="*/ 41331 h 4133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1331" fill="none" extrusionOk="0">
                          <a:moveTo>
                            <a:pt x="12897" y="41331"/>
                          </a:moveTo>
                          <a:cubicBezTo>
                            <a:pt x="5059" y="37881"/>
                            <a:pt x="0" y="30125"/>
                            <a:pt x="0" y="21562"/>
                          </a:cubicBezTo>
                          <a:cubicBezTo>
                            <a:pt x="-1" y="10132"/>
                            <a:pt x="8903" y="681"/>
                            <a:pt x="20313" y="0"/>
                          </a:cubicBezTo>
                        </a:path>
                        <a:path w="21600" h="41331" stroke="0" extrusionOk="0">
                          <a:moveTo>
                            <a:pt x="12897" y="41331"/>
                          </a:moveTo>
                          <a:cubicBezTo>
                            <a:pt x="5059" y="37881"/>
                            <a:pt x="0" y="30125"/>
                            <a:pt x="0" y="21562"/>
                          </a:cubicBezTo>
                          <a:cubicBezTo>
                            <a:pt x="-1" y="10132"/>
                            <a:pt x="8903" y="681"/>
                            <a:pt x="20313" y="0"/>
                          </a:cubicBezTo>
                          <a:lnTo>
                            <a:pt x="21600" y="21562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1" name="Arc 1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4" y="2666"/>
                      <a:ext cx="721" cy="160"/>
                    </a:xfrm>
                    <a:custGeom>
                      <a:avLst/>
                      <a:gdLst>
                        <a:gd name="T0" fmla="*/ 0 w 38927"/>
                        <a:gd name="T1" fmla="*/ 0 h 21600"/>
                        <a:gd name="T2" fmla="*/ 0 w 38927"/>
                        <a:gd name="T3" fmla="*/ 0 h 21600"/>
                        <a:gd name="T4" fmla="*/ 0 w 3892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927"/>
                        <a:gd name="T10" fmla="*/ 0 h 21600"/>
                        <a:gd name="T11" fmla="*/ 38927 w 3892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927" h="21600" fill="none" extrusionOk="0">
                          <a:moveTo>
                            <a:pt x="38927" y="12279"/>
                          </a:moveTo>
                          <a:cubicBezTo>
                            <a:pt x="34894" y="18115"/>
                            <a:pt x="28251" y="21599"/>
                            <a:pt x="21157" y="21599"/>
                          </a:cubicBezTo>
                          <a:cubicBezTo>
                            <a:pt x="10904" y="21599"/>
                            <a:pt x="2064" y="14393"/>
                            <a:pt x="-1" y="4351"/>
                          </a:cubicBezTo>
                        </a:path>
                        <a:path w="38927" h="21600" stroke="0" extrusionOk="0">
                          <a:moveTo>
                            <a:pt x="38927" y="12279"/>
                          </a:moveTo>
                          <a:cubicBezTo>
                            <a:pt x="34894" y="18115"/>
                            <a:pt x="28251" y="21599"/>
                            <a:pt x="21157" y="21599"/>
                          </a:cubicBezTo>
                          <a:cubicBezTo>
                            <a:pt x="10904" y="21599"/>
                            <a:pt x="2064" y="14393"/>
                            <a:pt x="-1" y="4351"/>
                          </a:cubicBezTo>
                          <a:lnTo>
                            <a:pt x="21157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2" name="Arc 1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8" y="2666"/>
                      <a:ext cx="712" cy="156"/>
                    </a:xfrm>
                    <a:custGeom>
                      <a:avLst/>
                      <a:gdLst>
                        <a:gd name="T0" fmla="*/ 0 w 38826"/>
                        <a:gd name="T1" fmla="*/ 0 h 21600"/>
                        <a:gd name="T2" fmla="*/ 0 w 38826"/>
                        <a:gd name="T3" fmla="*/ 0 h 21600"/>
                        <a:gd name="T4" fmla="*/ 0 w 3882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826"/>
                        <a:gd name="T10" fmla="*/ 0 h 21600"/>
                        <a:gd name="T11" fmla="*/ 38826 w 3882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826" h="21600" fill="none" extrusionOk="0">
                          <a:moveTo>
                            <a:pt x="38825" y="12405"/>
                          </a:moveTo>
                          <a:cubicBezTo>
                            <a:pt x="34782" y="18169"/>
                            <a:pt x="28184" y="21599"/>
                            <a:pt x="21144" y="21599"/>
                          </a:cubicBezTo>
                          <a:cubicBezTo>
                            <a:pt x="10916" y="21599"/>
                            <a:pt x="2090" y="14426"/>
                            <a:pt x="0" y="4414"/>
                          </a:cubicBezTo>
                        </a:path>
                        <a:path w="38826" h="21600" stroke="0" extrusionOk="0">
                          <a:moveTo>
                            <a:pt x="38825" y="12405"/>
                          </a:moveTo>
                          <a:cubicBezTo>
                            <a:pt x="34782" y="18169"/>
                            <a:pt x="28184" y="21599"/>
                            <a:pt x="21144" y="21599"/>
                          </a:cubicBezTo>
                          <a:cubicBezTo>
                            <a:pt x="10916" y="21599"/>
                            <a:pt x="2090" y="14426"/>
                            <a:pt x="0" y="4414"/>
                          </a:cubicBezTo>
                          <a:lnTo>
                            <a:pt x="21144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581184" y="2710420"/>
                  <a:ext cx="812877" cy="43460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8" name="Line 5"/>
                <p:cNvSpPr>
                  <a:spLocks noChangeShapeType="1"/>
                </p:cNvSpPr>
                <p:nvPr/>
              </p:nvSpPr>
              <p:spPr bwMode="auto">
                <a:xfrm>
                  <a:off x="5581184" y="3230537"/>
                  <a:ext cx="815738" cy="41261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012752" y="2845745"/>
                  <a:ext cx="107892" cy="68407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8052130" y="3231325"/>
                  <a:ext cx="617392" cy="41911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101" name="Line 5"/>
                <p:cNvSpPr>
                  <a:spLocks noChangeShapeType="1"/>
                </p:cNvSpPr>
                <p:nvPr/>
              </p:nvSpPr>
              <p:spPr bwMode="auto">
                <a:xfrm>
                  <a:off x="7925439" y="2699953"/>
                  <a:ext cx="798031" cy="48861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229663" y="2845744"/>
                  <a:ext cx="107892" cy="68407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>
                <a:xfrm>
                  <a:off x="6410661" y="2468795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PE1</a:t>
                  </a:r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>
                <a:xfrm>
                  <a:off x="6410661" y="3409396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PE2</a:t>
                  </a:r>
                </a:p>
              </p:txBody>
            </p:sp>
            <p:sp>
              <p:nvSpPr>
                <p:cNvPr id="105" name="Oval 104"/>
                <p:cNvSpPr>
                  <a:spLocks noChangeAspect="1"/>
                </p:cNvSpPr>
                <p:nvPr/>
              </p:nvSpPr>
              <p:spPr>
                <a:xfrm>
                  <a:off x="7619067" y="2468795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PE3</a:t>
                  </a:r>
                </a:p>
              </p:txBody>
            </p:sp>
            <p:sp>
              <p:nvSpPr>
                <p:cNvPr id="106" name="Oval 105"/>
                <p:cNvSpPr>
                  <a:spLocks noChangeAspect="1"/>
                </p:cNvSpPr>
                <p:nvPr/>
              </p:nvSpPr>
              <p:spPr>
                <a:xfrm>
                  <a:off x="7619067" y="3409396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PE4</a:t>
                  </a: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560046" y="2965616"/>
                  <a:ext cx="407477" cy="407477"/>
                </a:xfrm>
                <a:prstGeom prst="ellipse">
                  <a:avLst/>
                </a:prstGeom>
                <a:solidFill>
                  <a:srgbClr val="FFD579"/>
                </a:solidFill>
                <a:ln w="25400" cap="flat" cmpd="sng" algn="ctr">
                  <a:solidFill>
                    <a:srgbClr val="FA661C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CE1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5574474" y="3363881"/>
                  <a:ext cx="572639" cy="359668"/>
                </a:xfrm>
                <a:prstGeom prst="rect">
                  <a:avLst/>
                </a:prstGeom>
                <a:noFill/>
              </p:spPr>
              <p:txBody>
                <a:bodyPr wrap="square" lIns="51390" tIns="25695" rIns="51390" bIns="25695" rtlCol="0">
                  <a:spAutoFit/>
                </a:bodyPr>
                <a:lstStyle/>
                <a:p>
                  <a:pPr defTabSz="913487"/>
                  <a:r>
                    <a:rPr lang="en-US" sz="1000" dirty="0">
                      <a:solidFill>
                        <a:srgbClr val="000000"/>
                      </a:solidFill>
                      <a:latin typeface="Arial Narrow" pitchFamily="34" charset="0"/>
                    </a:rPr>
                    <a:t>C-MAC:M1</a:t>
                  </a: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8483950" y="2965616"/>
                  <a:ext cx="407477" cy="407477"/>
                </a:xfrm>
                <a:prstGeom prst="ellipse">
                  <a:avLst/>
                </a:prstGeom>
                <a:solidFill>
                  <a:srgbClr val="FFD579"/>
                </a:solidFill>
                <a:ln w="25400" cap="flat" cmpd="sng" algn="ctr">
                  <a:solidFill>
                    <a:srgbClr val="FA661C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CE3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8409709" y="3375357"/>
                <a:ext cx="572639" cy="359668"/>
              </a:xfrm>
              <a:prstGeom prst="rect">
                <a:avLst/>
              </a:prstGeom>
              <a:noFill/>
            </p:spPr>
            <p:txBody>
              <a:bodyPr wrap="square" lIns="51390" tIns="25695" rIns="51390" bIns="25695" rtlCol="0">
                <a:spAutoFit/>
              </a:bodyPr>
              <a:lstStyle/>
              <a:p>
                <a:pPr defTabSz="913487"/>
                <a:r>
                  <a:rPr lang="en-US" sz="1000" dirty="0">
                    <a:solidFill>
                      <a:srgbClr val="000000"/>
                    </a:solidFill>
                    <a:latin typeface="Arial Narrow" pitchFamily="34" charset="0"/>
                  </a:rPr>
                  <a:t>C-MAC:M3</a:t>
                </a: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650434" y="2371276"/>
                <a:ext cx="620683" cy="471488"/>
                <a:chOff x="9668560" y="4112375"/>
                <a:chExt cx="1103545" cy="838200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10201960" y="4645775"/>
                  <a:ext cx="533400" cy="304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9668560" y="4112375"/>
                  <a:ext cx="1103545" cy="738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114"/>
                  <a:r>
                    <a:rPr lang="en-US" sz="700" dirty="0">
                      <a:solidFill>
                        <a:prstClr val="black"/>
                      </a:solidFill>
                      <a:latin typeface="Arial Narrow" pitchFamily="34" charset="0"/>
                    </a:rPr>
                    <a:t>VID 100</a:t>
                  </a:r>
                </a:p>
                <a:p>
                  <a:pPr defTabSz="914114"/>
                  <a:r>
                    <a:rPr lang="en-US" sz="700" b="1" dirty="0">
                      <a:solidFill>
                        <a:srgbClr val="C00000"/>
                      </a:solidFill>
                      <a:latin typeface="Arial Narrow" pitchFamily="34" charset="0"/>
                    </a:rPr>
                    <a:t>SMAC: M1</a:t>
                  </a:r>
                </a:p>
                <a:p>
                  <a:pPr defTabSz="914114"/>
                  <a:r>
                    <a:rPr lang="en-US" sz="700" b="1" dirty="0">
                      <a:solidFill>
                        <a:srgbClr val="C00000"/>
                      </a:solidFill>
                      <a:latin typeface="Arial Narrow" pitchFamily="34" charset="0"/>
                    </a:rPr>
                    <a:t>DMAC: </a:t>
                  </a:r>
                  <a:r>
                    <a:rPr lang="en-US" sz="700" b="1" dirty="0" err="1">
                      <a:solidFill>
                        <a:srgbClr val="C00000"/>
                      </a:solidFill>
                      <a:latin typeface="Arial Narrow" pitchFamily="34" charset="0"/>
                    </a:rPr>
                    <a:t>F.F.F</a:t>
                  </a:r>
                  <a:endParaRPr lang="en-US" sz="700" b="1" dirty="0">
                    <a:solidFill>
                      <a:srgbClr val="C00000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87" name="Rectangular Callout 86"/>
            <p:cNvSpPr/>
            <p:nvPr/>
          </p:nvSpPr>
          <p:spPr>
            <a:xfrm>
              <a:off x="6757774" y="4295118"/>
              <a:ext cx="1071458" cy="719794"/>
            </a:xfrm>
            <a:prstGeom prst="wedgeRectCallout">
              <a:avLst>
                <a:gd name="adj1" fmla="val -58477"/>
                <a:gd name="adj2" fmla="val -211102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r>
                <a:rPr lang="en-US" sz="900" b="1" dirty="0">
                  <a:solidFill>
                    <a:srgbClr val="007AA6"/>
                  </a:solidFill>
                  <a:latin typeface="Arial Narrow" pitchFamily="34" charset="0"/>
                </a:rPr>
                <a:t>ESI (split-horizon) MPLS label</a:t>
              </a:r>
              <a:r>
                <a:rPr lang="en-US" sz="900" dirty="0">
                  <a:solidFill>
                    <a:srgbClr val="007AA6"/>
                  </a:solidFill>
                  <a:latin typeface="Arial Narrow" pitchFamily="34" charset="0"/>
                </a:rPr>
                <a:t> </a:t>
              </a:r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allocated by PE2 for segment ES1</a:t>
              </a: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4872008" y="1378273"/>
              <a:ext cx="1071458" cy="883888"/>
            </a:xfrm>
            <a:prstGeom prst="wedgeRectCallout">
              <a:avLst>
                <a:gd name="adj1" fmla="val 109020"/>
                <a:gd name="adj2" fmla="val 72252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PE1 receives broadcast traffic from CE1. PE1 forwards it using ingress replication – 3 copies created</a:t>
              </a:r>
            </a:p>
          </p:txBody>
        </p:sp>
        <p:sp>
          <p:nvSpPr>
            <p:cNvPr id="89" name="Rectangular Callout 88"/>
            <p:cNvSpPr/>
            <p:nvPr/>
          </p:nvSpPr>
          <p:spPr>
            <a:xfrm>
              <a:off x="6123014" y="1380383"/>
              <a:ext cx="947796" cy="462619"/>
            </a:xfrm>
            <a:prstGeom prst="wedgeRectCallout">
              <a:avLst>
                <a:gd name="adj1" fmla="val 50206"/>
                <a:gd name="adj2" fmla="val 214046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PSN MPLS label to reach PE3</a:t>
              </a:r>
            </a:p>
          </p:txBody>
        </p:sp>
      </p:grpSp>
      <p:graphicFrame>
        <p:nvGraphicFramePr>
          <p:cNvPr id="199" name="Table 198"/>
          <p:cNvGraphicFramePr>
            <a:graphicFrameLocks noGrp="1"/>
          </p:cNvGraphicFramePr>
          <p:nvPr>
            <p:extLst/>
          </p:nvPr>
        </p:nvGraphicFramePr>
        <p:xfrm>
          <a:off x="6024938" y="2175164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Table 199"/>
          <p:cNvGraphicFramePr>
            <a:graphicFrameLocks noGrp="1"/>
          </p:cNvGraphicFramePr>
          <p:nvPr>
            <p:extLst/>
          </p:nvPr>
        </p:nvGraphicFramePr>
        <p:xfrm>
          <a:off x="6834957" y="2368728"/>
          <a:ext cx="471441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0"/>
                <a:gridCol w="117860"/>
                <a:gridCol w="235721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L3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1" name="Rectangular Callout 200"/>
          <p:cNvSpPr/>
          <p:nvPr/>
        </p:nvSpPr>
        <p:spPr>
          <a:xfrm>
            <a:off x="7044902" y="1124169"/>
            <a:ext cx="1125807" cy="600017"/>
          </a:xfrm>
          <a:prstGeom prst="wedgeRectCallout">
            <a:avLst>
              <a:gd name="adj1" fmla="val -52083"/>
              <a:gd name="adj2" fmla="val 15537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err="1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Mcast</a:t>
            </a:r>
            <a:r>
              <a:rPr lang="en-US" sz="9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 MPLS Label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assigned by </a:t>
            </a:r>
            <a:r>
              <a:rPr lang="en-US" sz="900" dirty="0" err="1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PE3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 for incoming BUM traffic on a given EVI</a:t>
            </a:r>
          </a:p>
        </p:txBody>
      </p:sp>
      <p:sp>
        <p:nvSpPr>
          <p:cNvPr id="202" name="Rectangular Callout 201"/>
          <p:cNvSpPr/>
          <p:nvPr/>
        </p:nvSpPr>
        <p:spPr>
          <a:xfrm>
            <a:off x="8043523" y="1784253"/>
            <a:ext cx="1017886" cy="624692"/>
          </a:xfrm>
          <a:prstGeom prst="wedgeRectCallout">
            <a:avLst>
              <a:gd name="adj1" fmla="val -66015"/>
              <a:gd name="adj2" fmla="val 34991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PE3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 – as DF, it forwards BUM traffic towards segment</a:t>
            </a:r>
          </a:p>
        </p:txBody>
      </p:sp>
      <p:graphicFrame>
        <p:nvGraphicFramePr>
          <p:cNvPr id="203" name="Table 202"/>
          <p:cNvGraphicFramePr>
            <a:graphicFrameLocks noGrp="1"/>
          </p:cNvGraphicFramePr>
          <p:nvPr>
            <p:extLst/>
          </p:nvPr>
        </p:nvGraphicFramePr>
        <p:xfrm>
          <a:off x="6180966" y="2777841"/>
          <a:ext cx="600016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3"/>
                <a:gridCol w="120003"/>
                <a:gridCol w="120003"/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L2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L5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" name="Table 203"/>
          <p:cNvGraphicFramePr>
            <a:graphicFrameLocks noGrp="1"/>
          </p:cNvGraphicFramePr>
          <p:nvPr>
            <p:extLst/>
          </p:nvPr>
        </p:nvGraphicFramePr>
        <p:xfrm>
          <a:off x="6814378" y="3187498"/>
          <a:ext cx="471441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0"/>
                <a:gridCol w="117860"/>
                <a:gridCol w="235721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L4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6" name="Rectangular Callout 205"/>
          <p:cNvSpPr/>
          <p:nvPr/>
        </p:nvSpPr>
        <p:spPr>
          <a:xfrm>
            <a:off x="5420592" y="4116186"/>
            <a:ext cx="942883" cy="600017"/>
          </a:xfrm>
          <a:prstGeom prst="wedgeRectCallout">
            <a:avLst>
              <a:gd name="adj1" fmla="val 23000"/>
              <a:gd name="adj2" fmla="val -13849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PE2 – drops BUM traffic originated on </a:t>
            </a:r>
            <a:r>
              <a:rPr lang="en-US" sz="900" dirty="0" err="1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ES1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 </a:t>
            </a:r>
          </a:p>
        </p:txBody>
      </p:sp>
      <p:cxnSp>
        <p:nvCxnSpPr>
          <p:cNvPr id="207" name="Straight Arrow Connector 206"/>
          <p:cNvCxnSpPr>
            <a:cxnSpLocks noChangeAspect="1"/>
          </p:cNvCxnSpPr>
          <p:nvPr/>
        </p:nvCxnSpPr>
        <p:spPr>
          <a:xfrm>
            <a:off x="6082615" y="3446774"/>
            <a:ext cx="150004" cy="10714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&quot;No&quot; Symbol 204"/>
          <p:cNvSpPr/>
          <p:nvPr/>
        </p:nvSpPr>
        <p:spPr>
          <a:xfrm>
            <a:off x="6007348" y="3371888"/>
            <a:ext cx="167457" cy="167457"/>
          </a:xfrm>
          <a:prstGeom prst="noSmoking">
            <a:avLst/>
          </a:prstGeom>
          <a:solidFill>
            <a:srgbClr val="D81F28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676767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7872100" y="3344119"/>
            <a:ext cx="942884" cy="1301764"/>
            <a:chOff x="13996194" y="6296129"/>
            <a:chExt cx="1676400" cy="2314471"/>
          </a:xfrm>
        </p:grpSpPr>
        <p:sp>
          <p:nvSpPr>
            <p:cNvPr id="209" name="&quot;No&quot; Symbol 208"/>
            <p:cNvSpPr/>
            <p:nvPr/>
          </p:nvSpPr>
          <p:spPr>
            <a:xfrm>
              <a:off x="14228261" y="6296129"/>
              <a:ext cx="297730" cy="297730"/>
            </a:xfrm>
            <a:prstGeom prst="noSmoking">
              <a:avLst/>
            </a:prstGeom>
            <a:solidFill>
              <a:srgbClr val="D81F28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676767"/>
                </a:solidFill>
              </a:endParaRPr>
            </a:p>
          </p:txBody>
        </p:sp>
        <p:cxnSp>
          <p:nvCxnSpPr>
            <p:cNvPr id="210" name="Straight Arrow Connector 209"/>
            <p:cNvCxnSpPr>
              <a:cxnSpLocks noChangeAspect="1"/>
            </p:cNvCxnSpPr>
            <p:nvPr/>
          </p:nvCxnSpPr>
          <p:spPr>
            <a:xfrm flipV="1">
              <a:off x="14016486" y="6460260"/>
              <a:ext cx="266700" cy="1524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ectangular Callout 210"/>
            <p:cNvSpPr/>
            <p:nvPr/>
          </p:nvSpPr>
          <p:spPr>
            <a:xfrm>
              <a:off x="13996194" y="7543800"/>
              <a:ext cx="1676400" cy="1066800"/>
            </a:xfrm>
            <a:prstGeom prst="wedgeRectCallout">
              <a:avLst>
                <a:gd name="adj1" fmla="val -36598"/>
                <a:gd name="adj2" fmla="val -139841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PE4</a:t>
              </a:r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 – non-DF for given EVI drops BUM traffic </a:t>
              </a:r>
            </a:p>
          </p:txBody>
        </p:sp>
      </p:grpSp>
      <p:graphicFrame>
        <p:nvGraphicFramePr>
          <p:cNvPr id="212" name="Table 211"/>
          <p:cNvGraphicFramePr>
            <a:graphicFrameLocks noGrp="1"/>
          </p:cNvGraphicFramePr>
          <p:nvPr>
            <p:extLst/>
          </p:nvPr>
        </p:nvGraphicFramePr>
        <p:xfrm>
          <a:off x="8188240" y="2455373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213" name="Straight Arrow Connector 212"/>
          <p:cNvCxnSpPr/>
          <p:nvPr/>
        </p:nvCxnSpPr>
        <p:spPr>
          <a:xfrm>
            <a:off x="8002625" y="2522402"/>
            <a:ext cx="340907" cy="203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ular Callout 141"/>
          <p:cNvSpPr/>
          <p:nvPr/>
        </p:nvSpPr>
        <p:spPr>
          <a:xfrm>
            <a:off x="3177263" y="1214447"/>
            <a:ext cx="1200033" cy="736635"/>
          </a:xfrm>
          <a:prstGeom prst="wedgeRectCallout">
            <a:avLst>
              <a:gd name="adj1" fmla="val -101589"/>
              <a:gd name="adj2" fmla="val 10383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During start-up sequence, PE1, PE2, PE3, PE4 sent Inclusive Multicast route which include </a:t>
            </a:r>
            <a:r>
              <a:rPr lang="en-US" sz="900" dirty="0" err="1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Mcast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478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Packet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Unicast Traffic </a:t>
            </a:r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6967" y="2187566"/>
            <a:ext cx="3651342" cy="2023212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8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114"/>
          <p:cNvGrpSpPr>
            <a:grpSpLocks noChangeAspect="1"/>
          </p:cNvGrpSpPr>
          <p:nvPr/>
        </p:nvGrpSpPr>
        <p:grpSpPr bwMode="auto">
          <a:xfrm>
            <a:off x="1735364" y="2540031"/>
            <a:ext cx="1219792" cy="1315956"/>
            <a:chOff x="4080" y="2880"/>
            <a:chExt cx="1617" cy="804"/>
          </a:xfrm>
        </p:grpSpPr>
        <p:grpSp>
          <p:nvGrpSpPr>
            <p:cNvPr id="38" name="Group 11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2" cy="796"/>
              <a:chOff x="4136" y="2026"/>
              <a:chExt cx="1612" cy="796"/>
            </a:xfrm>
          </p:grpSpPr>
          <p:sp>
            <p:nvSpPr>
              <p:cNvPr id="56" name="Oval 116"/>
              <p:cNvSpPr>
                <a:spLocks noChangeAspect="1" noChangeArrowheads="1"/>
              </p:cNvSpPr>
              <p:nvPr/>
            </p:nvSpPr>
            <p:spPr bwMode="auto">
              <a:xfrm>
                <a:off x="4686" y="2026"/>
                <a:ext cx="703" cy="32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117"/>
              <p:cNvSpPr>
                <a:spLocks noChangeAspect="1" noChangeArrowheads="1"/>
              </p:cNvSpPr>
              <p:nvPr/>
            </p:nvSpPr>
            <p:spPr bwMode="auto">
              <a:xfrm>
                <a:off x="4300" y="2112"/>
                <a:ext cx="539" cy="33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118"/>
              <p:cNvSpPr>
                <a:spLocks noChangeAspect="1" noChangeArrowheads="1"/>
              </p:cNvSpPr>
              <p:nvPr/>
            </p:nvSpPr>
            <p:spPr bwMode="auto">
              <a:xfrm>
                <a:off x="4136" y="2310"/>
                <a:ext cx="363" cy="26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119"/>
              <p:cNvSpPr>
                <a:spLocks noChangeAspect="1" noChangeArrowheads="1"/>
              </p:cNvSpPr>
              <p:nvPr/>
            </p:nvSpPr>
            <p:spPr bwMode="auto">
              <a:xfrm>
                <a:off x="4245" y="2429"/>
                <a:ext cx="547" cy="291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20"/>
              <p:cNvSpPr>
                <a:spLocks noChangeAspect="1" noChangeArrowheads="1"/>
              </p:cNvSpPr>
              <p:nvPr/>
            </p:nvSpPr>
            <p:spPr bwMode="auto">
              <a:xfrm>
                <a:off x="4632" y="2477"/>
                <a:ext cx="816" cy="345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121"/>
              <p:cNvSpPr>
                <a:spLocks noChangeAspect="1" noChangeArrowheads="1"/>
              </p:cNvSpPr>
              <p:nvPr/>
            </p:nvSpPr>
            <p:spPr bwMode="auto">
              <a:xfrm>
                <a:off x="5151" y="2122"/>
                <a:ext cx="523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122"/>
              <p:cNvSpPr>
                <a:spLocks noChangeAspect="1" noChangeArrowheads="1"/>
              </p:cNvSpPr>
              <p:nvPr/>
            </p:nvSpPr>
            <p:spPr bwMode="auto">
              <a:xfrm>
                <a:off x="5229" y="2288"/>
                <a:ext cx="519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Oval 123"/>
              <p:cNvSpPr>
                <a:spLocks noChangeAspect="1" noChangeArrowheads="1"/>
              </p:cNvSpPr>
              <p:nvPr/>
            </p:nvSpPr>
            <p:spPr bwMode="auto">
              <a:xfrm>
                <a:off x="5182" y="2342"/>
                <a:ext cx="51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val 124"/>
              <p:cNvSpPr>
                <a:spLocks noChangeAspect="1" noChangeArrowheads="1"/>
              </p:cNvSpPr>
              <p:nvPr/>
            </p:nvSpPr>
            <p:spPr bwMode="auto">
              <a:xfrm>
                <a:off x="4429" y="2214"/>
                <a:ext cx="104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12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7" cy="804"/>
              <a:chOff x="4136" y="2022"/>
              <a:chExt cx="1617" cy="804"/>
            </a:xfrm>
          </p:grpSpPr>
          <p:sp>
            <p:nvSpPr>
              <p:cNvPr id="40" name="Arc 126"/>
              <p:cNvSpPr>
                <a:spLocks noChangeAspect="1"/>
              </p:cNvSpPr>
              <p:nvPr/>
            </p:nvSpPr>
            <p:spPr bwMode="auto">
              <a:xfrm>
                <a:off x="4705" y="2022"/>
                <a:ext cx="667" cy="167"/>
              </a:xfrm>
              <a:custGeom>
                <a:avLst/>
                <a:gdLst>
                  <a:gd name="T0" fmla="*/ 0 w 40532"/>
                  <a:gd name="T1" fmla="*/ 0 h 21600"/>
                  <a:gd name="T2" fmla="*/ 0 w 40532"/>
                  <a:gd name="T3" fmla="*/ 0 h 21600"/>
                  <a:gd name="T4" fmla="*/ 0 w 405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32"/>
                  <a:gd name="T10" fmla="*/ 0 h 21600"/>
                  <a:gd name="T11" fmla="*/ 40532 w 405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32" h="21600" fill="none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</a:path>
                  <a:path w="40532" h="21600" stroke="0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  <a:lnTo>
                      <a:pt x="20466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rc 127"/>
              <p:cNvSpPr>
                <a:spLocks noChangeAspect="1"/>
              </p:cNvSpPr>
              <p:nvPr/>
            </p:nvSpPr>
            <p:spPr bwMode="auto">
              <a:xfrm>
                <a:off x="4709" y="2026"/>
                <a:ext cx="659" cy="163"/>
              </a:xfrm>
              <a:custGeom>
                <a:avLst/>
                <a:gdLst>
                  <a:gd name="T0" fmla="*/ 0 w 40468"/>
                  <a:gd name="T1" fmla="*/ 0 h 21600"/>
                  <a:gd name="T2" fmla="*/ 0 w 40468"/>
                  <a:gd name="T3" fmla="*/ 0 h 21600"/>
                  <a:gd name="T4" fmla="*/ 0 w 404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68"/>
                  <a:gd name="T10" fmla="*/ 0 h 21600"/>
                  <a:gd name="T11" fmla="*/ 40468 w 404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68" h="21600" fill="none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</a:path>
                  <a:path w="40468" h="21600" stroke="0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  <a:lnTo>
                      <a:pt x="20439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rc 128"/>
              <p:cNvSpPr>
                <a:spLocks noChangeAspect="1"/>
              </p:cNvSpPr>
              <p:nvPr/>
            </p:nvSpPr>
            <p:spPr bwMode="auto">
              <a:xfrm>
                <a:off x="4300" y="2109"/>
                <a:ext cx="414" cy="201"/>
              </a:xfrm>
              <a:custGeom>
                <a:avLst/>
                <a:gdLst>
                  <a:gd name="T0" fmla="*/ 0 w 32989"/>
                  <a:gd name="T1" fmla="*/ 0 h 26112"/>
                  <a:gd name="T2" fmla="*/ 0 w 32989"/>
                  <a:gd name="T3" fmla="*/ 0 h 26112"/>
                  <a:gd name="T4" fmla="*/ 0 w 32989"/>
                  <a:gd name="T5" fmla="*/ 0 h 26112"/>
                  <a:gd name="T6" fmla="*/ 0 60000 65536"/>
                  <a:gd name="T7" fmla="*/ 0 60000 65536"/>
                  <a:gd name="T8" fmla="*/ 0 60000 65536"/>
                  <a:gd name="T9" fmla="*/ 0 w 32989"/>
                  <a:gd name="T10" fmla="*/ 0 h 26112"/>
                  <a:gd name="T11" fmla="*/ 32989 w 32989"/>
                  <a:gd name="T12" fmla="*/ 26112 h 26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89" h="26112" fill="none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</a:path>
                  <a:path w="32989" h="26112" stroke="0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rc 129"/>
              <p:cNvSpPr>
                <a:spLocks noChangeAspect="1"/>
              </p:cNvSpPr>
              <p:nvPr/>
            </p:nvSpPr>
            <p:spPr bwMode="auto">
              <a:xfrm>
                <a:off x="4304" y="2113"/>
                <a:ext cx="407" cy="197"/>
              </a:xfrm>
              <a:custGeom>
                <a:avLst/>
                <a:gdLst>
                  <a:gd name="T0" fmla="*/ 0 w 32912"/>
                  <a:gd name="T1" fmla="*/ 0 h 26153"/>
                  <a:gd name="T2" fmla="*/ 0 w 32912"/>
                  <a:gd name="T3" fmla="*/ 0 h 26153"/>
                  <a:gd name="T4" fmla="*/ 0 w 32912"/>
                  <a:gd name="T5" fmla="*/ 0 h 26153"/>
                  <a:gd name="T6" fmla="*/ 0 60000 65536"/>
                  <a:gd name="T7" fmla="*/ 0 60000 65536"/>
                  <a:gd name="T8" fmla="*/ 0 60000 65536"/>
                  <a:gd name="T9" fmla="*/ 0 w 32912"/>
                  <a:gd name="T10" fmla="*/ 0 h 26153"/>
                  <a:gd name="T11" fmla="*/ 32912 w 32912"/>
                  <a:gd name="T12" fmla="*/ 26153 h 26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12" h="26153" fill="none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</a:path>
                  <a:path w="32912" h="26153" stroke="0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Arc 130"/>
              <p:cNvSpPr>
                <a:spLocks noChangeAspect="1"/>
              </p:cNvSpPr>
              <p:nvPr/>
            </p:nvSpPr>
            <p:spPr bwMode="auto">
              <a:xfrm>
                <a:off x="4241" y="2566"/>
                <a:ext cx="419" cy="158"/>
              </a:xfrm>
              <a:custGeom>
                <a:avLst/>
                <a:gdLst>
                  <a:gd name="T0" fmla="*/ 0 w 32190"/>
                  <a:gd name="T1" fmla="*/ 0 h 22644"/>
                  <a:gd name="T2" fmla="*/ 0 w 32190"/>
                  <a:gd name="T3" fmla="*/ 0 h 22644"/>
                  <a:gd name="T4" fmla="*/ 0 w 32190"/>
                  <a:gd name="T5" fmla="*/ 0 h 22644"/>
                  <a:gd name="T6" fmla="*/ 0 60000 65536"/>
                  <a:gd name="T7" fmla="*/ 0 60000 65536"/>
                  <a:gd name="T8" fmla="*/ 0 60000 65536"/>
                  <a:gd name="T9" fmla="*/ 0 w 32190"/>
                  <a:gd name="T10" fmla="*/ 0 h 22644"/>
                  <a:gd name="T11" fmla="*/ 32190 w 32190"/>
                  <a:gd name="T12" fmla="*/ 22644 h 22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90" h="22644" fill="none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</a:path>
                  <a:path w="32190" h="22644" stroke="0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  <a:lnTo>
                      <a:pt x="21600" y="104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rc 131"/>
              <p:cNvSpPr>
                <a:spLocks noChangeAspect="1"/>
              </p:cNvSpPr>
              <p:nvPr/>
            </p:nvSpPr>
            <p:spPr bwMode="auto">
              <a:xfrm>
                <a:off x="4245" y="2566"/>
                <a:ext cx="412" cy="154"/>
              </a:xfrm>
              <a:custGeom>
                <a:avLst/>
                <a:gdLst>
                  <a:gd name="T0" fmla="*/ 0 w 32089"/>
                  <a:gd name="T1" fmla="*/ 0 h 22657"/>
                  <a:gd name="T2" fmla="*/ 0 w 32089"/>
                  <a:gd name="T3" fmla="*/ 0 h 22657"/>
                  <a:gd name="T4" fmla="*/ 0 w 32089"/>
                  <a:gd name="T5" fmla="*/ 0 h 22657"/>
                  <a:gd name="T6" fmla="*/ 0 60000 65536"/>
                  <a:gd name="T7" fmla="*/ 0 60000 65536"/>
                  <a:gd name="T8" fmla="*/ 0 60000 65536"/>
                  <a:gd name="T9" fmla="*/ 0 w 32089"/>
                  <a:gd name="T10" fmla="*/ 0 h 22657"/>
                  <a:gd name="T11" fmla="*/ 32089 w 32089"/>
                  <a:gd name="T12" fmla="*/ 22657 h 226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89" h="22657" fill="none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</a:path>
                  <a:path w="32089" h="22657" stroke="0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Arc 132"/>
              <p:cNvSpPr>
                <a:spLocks noChangeAspect="1"/>
              </p:cNvSpPr>
              <p:nvPr/>
            </p:nvSpPr>
            <p:spPr bwMode="auto">
              <a:xfrm>
                <a:off x="5363" y="2118"/>
                <a:ext cx="315" cy="194"/>
              </a:xfrm>
              <a:custGeom>
                <a:avLst/>
                <a:gdLst>
                  <a:gd name="T0" fmla="*/ 0 w 26040"/>
                  <a:gd name="T1" fmla="*/ 0 h 32314"/>
                  <a:gd name="T2" fmla="*/ 0 w 26040"/>
                  <a:gd name="T3" fmla="*/ 0 h 32314"/>
                  <a:gd name="T4" fmla="*/ 0 w 26040"/>
                  <a:gd name="T5" fmla="*/ 0 h 32314"/>
                  <a:gd name="T6" fmla="*/ 0 60000 65536"/>
                  <a:gd name="T7" fmla="*/ 0 60000 65536"/>
                  <a:gd name="T8" fmla="*/ 0 60000 65536"/>
                  <a:gd name="T9" fmla="*/ 0 w 26040"/>
                  <a:gd name="T10" fmla="*/ 0 h 32314"/>
                  <a:gd name="T11" fmla="*/ 26040 w 26040"/>
                  <a:gd name="T12" fmla="*/ 32314 h 323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40" h="32314" fill="none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</a:path>
                  <a:path w="26040" h="32314" stroke="0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  <a:lnTo>
                      <a:pt x="444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rc 133"/>
              <p:cNvSpPr>
                <a:spLocks noChangeAspect="1"/>
              </p:cNvSpPr>
              <p:nvPr/>
            </p:nvSpPr>
            <p:spPr bwMode="auto">
              <a:xfrm>
                <a:off x="5365" y="2122"/>
                <a:ext cx="310" cy="189"/>
              </a:xfrm>
              <a:custGeom>
                <a:avLst/>
                <a:gdLst>
                  <a:gd name="T0" fmla="*/ 0 w 25973"/>
                  <a:gd name="T1" fmla="*/ 0 h 32442"/>
                  <a:gd name="T2" fmla="*/ 0 w 25973"/>
                  <a:gd name="T3" fmla="*/ 0 h 32442"/>
                  <a:gd name="T4" fmla="*/ 0 w 25973"/>
                  <a:gd name="T5" fmla="*/ 0 h 32442"/>
                  <a:gd name="T6" fmla="*/ 0 60000 65536"/>
                  <a:gd name="T7" fmla="*/ 0 60000 65536"/>
                  <a:gd name="T8" fmla="*/ 0 60000 65536"/>
                  <a:gd name="T9" fmla="*/ 0 w 25973"/>
                  <a:gd name="T10" fmla="*/ 0 h 32442"/>
                  <a:gd name="T11" fmla="*/ 25973 w 25973"/>
                  <a:gd name="T12" fmla="*/ 32442 h 324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73" h="32442" fill="none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</a:path>
                  <a:path w="25973" h="32442" stroke="0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  <a:lnTo>
                      <a:pt x="4373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134"/>
              <p:cNvSpPr>
                <a:spLocks noChangeAspect="1"/>
              </p:cNvSpPr>
              <p:nvPr/>
            </p:nvSpPr>
            <p:spPr bwMode="auto">
              <a:xfrm>
                <a:off x="5452" y="2309"/>
                <a:ext cx="301" cy="193"/>
              </a:xfrm>
              <a:custGeom>
                <a:avLst/>
                <a:gdLst>
                  <a:gd name="T0" fmla="*/ 0 w 21600"/>
                  <a:gd name="T1" fmla="*/ 0 h 29491"/>
                  <a:gd name="T2" fmla="*/ 0 w 21600"/>
                  <a:gd name="T3" fmla="*/ 0 h 29491"/>
                  <a:gd name="T4" fmla="*/ 0 w 21600"/>
                  <a:gd name="T5" fmla="*/ 0 h 294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91"/>
                  <a:gd name="T11" fmla="*/ 21600 w 21600"/>
                  <a:gd name="T12" fmla="*/ 29491 h 29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91" fill="none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</a:path>
                  <a:path w="21600" h="29491" stroke="0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  <a:lnTo>
                      <a:pt x="0" y="1682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Arc 135"/>
              <p:cNvSpPr>
                <a:spLocks noChangeAspect="1"/>
              </p:cNvSpPr>
              <p:nvPr/>
            </p:nvSpPr>
            <p:spPr bwMode="auto">
              <a:xfrm>
                <a:off x="5452" y="2312"/>
                <a:ext cx="297" cy="189"/>
              </a:xfrm>
              <a:custGeom>
                <a:avLst/>
                <a:gdLst>
                  <a:gd name="T0" fmla="*/ 0 w 21600"/>
                  <a:gd name="T1" fmla="*/ 0 h 29720"/>
                  <a:gd name="T2" fmla="*/ 0 w 21600"/>
                  <a:gd name="T3" fmla="*/ 0 h 29720"/>
                  <a:gd name="T4" fmla="*/ 0 w 21600"/>
                  <a:gd name="T5" fmla="*/ 0 h 297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720"/>
                  <a:gd name="T11" fmla="*/ 21600 w 21600"/>
                  <a:gd name="T12" fmla="*/ 29720 h 29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720" fill="none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</a:path>
                  <a:path w="21600" h="29720" stroke="0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  <a:lnTo>
                      <a:pt x="0" y="1692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Arc 136"/>
              <p:cNvSpPr>
                <a:spLocks noChangeAspect="1"/>
              </p:cNvSpPr>
              <p:nvPr/>
            </p:nvSpPr>
            <p:spPr bwMode="auto">
              <a:xfrm>
                <a:off x="5354" y="2498"/>
                <a:ext cx="352" cy="276"/>
              </a:xfrm>
              <a:custGeom>
                <a:avLst/>
                <a:gdLst>
                  <a:gd name="T0" fmla="*/ 0 w 28603"/>
                  <a:gd name="T1" fmla="*/ 0 h 27825"/>
                  <a:gd name="T2" fmla="*/ 0 w 28603"/>
                  <a:gd name="T3" fmla="*/ 0 h 27825"/>
                  <a:gd name="T4" fmla="*/ 0 w 28603"/>
                  <a:gd name="T5" fmla="*/ 0 h 27825"/>
                  <a:gd name="T6" fmla="*/ 0 60000 65536"/>
                  <a:gd name="T7" fmla="*/ 0 60000 65536"/>
                  <a:gd name="T8" fmla="*/ 0 60000 65536"/>
                  <a:gd name="T9" fmla="*/ 0 w 28603"/>
                  <a:gd name="T10" fmla="*/ 0 h 27825"/>
                  <a:gd name="T11" fmla="*/ 28603 w 28603"/>
                  <a:gd name="T12" fmla="*/ 27825 h 27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03" h="27825" fill="none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</a:path>
                  <a:path w="28603" h="27825" stroke="0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  <a:lnTo>
                      <a:pt x="7003" y="62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Arc 137"/>
              <p:cNvSpPr>
                <a:spLocks noChangeAspect="1"/>
              </p:cNvSpPr>
              <p:nvPr/>
            </p:nvSpPr>
            <p:spPr bwMode="auto">
              <a:xfrm>
                <a:off x="5356" y="2499"/>
                <a:ext cx="346" cy="271"/>
              </a:xfrm>
              <a:custGeom>
                <a:avLst/>
                <a:gdLst>
                  <a:gd name="T0" fmla="*/ 0 w 28579"/>
                  <a:gd name="T1" fmla="*/ 0 h 27846"/>
                  <a:gd name="T2" fmla="*/ 0 w 28579"/>
                  <a:gd name="T3" fmla="*/ 0 h 27846"/>
                  <a:gd name="T4" fmla="*/ 0 w 28579"/>
                  <a:gd name="T5" fmla="*/ 0 h 27846"/>
                  <a:gd name="T6" fmla="*/ 0 60000 65536"/>
                  <a:gd name="T7" fmla="*/ 0 60000 65536"/>
                  <a:gd name="T8" fmla="*/ 0 60000 65536"/>
                  <a:gd name="T9" fmla="*/ 0 w 28579"/>
                  <a:gd name="T10" fmla="*/ 0 h 27846"/>
                  <a:gd name="T11" fmla="*/ 28579 w 28579"/>
                  <a:gd name="T12" fmla="*/ 27846 h 27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9" h="27846" fill="none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</a:path>
                  <a:path w="28579" h="27846" stroke="0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  <a:lnTo>
                      <a:pt x="6979" y="624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138"/>
              <p:cNvSpPr>
                <a:spLocks noChangeAspect="1"/>
              </p:cNvSpPr>
              <p:nvPr/>
            </p:nvSpPr>
            <p:spPr bwMode="auto">
              <a:xfrm>
                <a:off x="4136" y="2308"/>
                <a:ext cx="191" cy="263"/>
              </a:xfrm>
              <a:custGeom>
                <a:avLst/>
                <a:gdLst>
                  <a:gd name="T0" fmla="*/ 0 w 21600"/>
                  <a:gd name="T1" fmla="*/ 0 h 41303"/>
                  <a:gd name="T2" fmla="*/ 0 w 21600"/>
                  <a:gd name="T3" fmla="*/ 0 h 41303"/>
                  <a:gd name="T4" fmla="*/ 0 w 21600"/>
                  <a:gd name="T5" fmla="*/ 0 h 413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3"/>
                  <a:gd name="T11" fmla="*/ 21600 w 21600"/>
                  <a:gd name="T12" fmla="*/ 41303 h 41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3" fill="none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</a:path>
                  <a:path w="21600" h="41303" stroke="0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Arc 139"/>
              <p:cNvSpPr>
                <a:spLocks noChangeAspect="1"/>
              </p:cNvSpPr>
              <p:nvPr/>
            </p:nvSpPr>
            <p:spPr bwMode="auto">
              <a:xfrm>
                <a:off x="4140" y="2312"/>
                <a:ext cx="187" cy="255"/>
              </a:xfrm>
              <a:custGeom>
                <a:avLst/>
                <a:gdLst>
                  <a:gd name="T0" fmla="*/ 0 w 21600"/>
                  <a:gd name="T1" fmla="*/ 0 h 41331"/>
                  <a:gd name="T2" fmla="*/ 0 w 21600"/>
                  <a:gd name="T3" fmla="*/ 0 h 41331"/>
                  <a:gd name="T4" fmla="*/ 0 w 21600"/>
                  <a:gd name="T5" fmla="*/ 0 h 413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31"/>
                  <a:gd name="T11" fmla="*/ 21600 w 21600"/>
                  <a:gd name="T12" fmla="*/ 41331 h 4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31" fill="none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</a:path>
                  <a:path w="21600" h="41331" stroke="0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  <a:lnTo>
                      <a:pt x="21600" y="2156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140"/>
              <p:cNvSpPr>
                <a:spLocks noChangeAspect="1"/>
              </p:cNvSpPr>
              <p:nvPr/>
            </p:nvSpPr>
            <p:spPr bwMode="auto">
              <a:xfrm>
                <a:off x="4644" y="2666"/>
                <a:ext cx="721" cy="160"/>
              </a:xfrm>
              <a:custGeom>
                <a:avLst/>
                <a:gdLst>
                  <a:gd name="T0" fmla="*/ 0 w 38927"/>
                  <a:gd name="T1" fmla="*/ 0 h 21600"/>
                  <a:gd name="T2" fmla="*/ 0 w 38927"/>
                  <a:gd name="T3" fmla="*/ 0 h 21600"/>
                  <a:gd name="T4" fmla="*/ 0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</a:path>
                  <a:path w="38927" h="21600" stroke="0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  <a:lnTo>
                      <a:pt x="2115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Arc 141"/>
              <p:cNvSpPr>
                <a:spLocks noChangeAspect="1"/>
              </p:cNvSpPr>
              <p:nvPr/>
            </p:nvSpPr>
            <p:spPr bwMode="auto">
              <a:xfrm>
                <a:off x="4648" y="2666"/>
                <a:ext cx="712" cy="156"/>
              </a:xfrm>
              <a:custGeom>
                <a:avLst/>
                <a:gdLst>
                  <a:gd name="T0" fmla="*/ 0 w 38826"/>
                  <a:gd name="T1" fmla="*/ 0 h 21600"/>
                  <a:gd name="T2" fmla="*/ 0 w 38826"/>
                  <a:gd name="T3" fmla="*/ 0 h 21600"/>
                  <a:gd name="T4" fmla="*/ 0 w 388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26"/>
                  <a:gd name="T10" fmla="*/ 0 h 21600"/>
                  <a:gd name="T11" fmla="*/ 38826 w 388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26" h="21600" fill="none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</a:path>
                  <a:path w="38826" h="21600" stroke="0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  <a:lnTo>
                      <a:pt x="2114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776050" y="2781656"/>
            <a:ext cx="812877" cy="434608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776050" y="3301773"/>
            <a:ext cx="815738" cy="412617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07618" y="2916981"/>
            <a:ext cx="107892" cy="684073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3302904" y="3302561"/>
            <a:ext cx="561483" cy="419705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dash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302904" y="2781656"/>
            <a:ext cx="615432" cy="478152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24529" y="2847742"/>
            <a:ext cx="107892" cy="753311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605527" y="2540031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605527" y="348063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813933" y="2540031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PE3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813933" y="348063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PE4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75445" y="2712901"/>
            <a:ext cx="489053" cy="411326"/>
            <a:chOff x="11594479" y="4681107"/>
            <a:chExt cx="905784" cy="806399"/>
          </a:xfrm>
        </p:grpSpPr>
        <p:sp>
          <p:nvSpPr>
            <p:cNvPr id="34" name="Freeform 33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19356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754912" y="3036852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33" name="Oval 32"/>
          <p:cNvSpPr/>
          <p:nvPr/>
        </p:nvSpPr>
        <p:spPr>
          <a:xfrm>
            <a:off x="3678816" y="3036852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CE3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182061" y="1458828"/>
            <a:ext cx="3651342" cy="2761269"/>
            <a:chOff x="5362101" y="1378273"/>
            <a:chExt cx="3651342" cy="2761269"/>
          </a:xfrm>
        </p:grpSpPr>
        <p:grpSp>
          <p:nvGrpSpPr>
            <p:cNvPr id="86" name="Group 85"/>
            <p:cNvGrpSpPr/>
            <p:nvPr/>
          </p:nvGrpSpPr>
          <p:grpSpPr>
            <a:xfrm>
              <a:off x="5362101" y="2116330"/>
              <a:ext cx="3651342" cy="2023212"/>
              <a:chOff x="5362101" y="2116330"/>
              <a:chExt cx="3651342" cy="202321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362101" y="2116330"/>
                <a:ext cx="3651342" cy="2023212"/>
                <a:chOff x="5362101" y="2116330"/>
                <a:chExt cx="3651342" cy="2023212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5362101" y="2116330"/>
                  <a:ext cx="3651342" cy="2023212"/>
                </a:xfrm>
                <a:prstGeom prst="roundRect">
                  <a:avLst>
                    <a:gd name="adj" fmla="val 4832"/>
                  </a:avLst>
                </a:prstGeom>
                <a:solidFill>
                  <a:srgbClr val="FFECCC">
                    <a:alpha val="7803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87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96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6540498" y="2468795"/>
                  <a:ext cx="1219792" cy="1315956"/>
                  <a:chOff x="4080" y="2880"/>
                  <a:chExt cx="1617" cy="804"/>
                </a:xfrm>
              </p:grpSpPr>
              <p:grpSp>
                <p:nvGrpSpPr>
                  <p:cNvPr id="115" name="Group 1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80" y="2880"/>
                    <a:ext cx="1612" cy="796"/>
                    <a:chOff x="4136" y="2026"/>
                    <a:chExt cx="1612" cy="796"/>
                  </a:xfrm>
                </p:grpSpPr>
                <p:sp>
                  <p:nvSpPr>
                    <p:cNvPr id="133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86" y="2026"/>
                      <a:ext cx="703" cy="32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4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0" y="2112"/>
                      <a:ext cx="539" cy="330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5" name="Oval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36" y="2310"/>
                      <a:ext cx="363" cy="26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6" name="Oval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45" y="2429"/>
                      <a:ext cx="547" cy="291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7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32" y="2477"/>
                      <a:ext cx="816" cy="345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8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1" y="2122"/>
                      <a:ext cx="523" cy="25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9" name="Oval 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29" y="2288"/>
                      <a:ext cx="519" cy="25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Oval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82" y="2342"/>
                      <a:ext cx="516" cy="4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1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9" y="2214"/>
                      <a:ext cx="1046" cy="42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80" y="2880"/>
                    <a:ext cx="1617" cy="804"/>
                    <a:chOff x="4136" y="2022"/>
                    <a:chExt cx="1617" cy="804"/>
                  </a:xfrm>
                </p:grpSpPr>
                <p:sp>
                  <p:nvSpPr>
                    <p:cNvPr id="117" name="Arc 1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5" y="2022"/>
                      <a:ext cx="667" cy="167"/>
                    </a:xfrm>
                    <a:custGeom>
                      <a:avLst/>
                      <a:gdLst>
                        <a:gd name="T0" fmla="*/ 0 w 40532"/>
                        <a:gd name="T1" fmla="*/ 0 h 21600"/>
                        <a:gd name="T2" fmla="*/ 0 w 40532"/>
                        <a:gd name="T3" fmla="*/ 0 h 21600"/>
                        <a:gd name="T4" fmla="*/ 0 w 40532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0532"/>
                        <a:gd name="T10" fmla="*/ 0 h 21600"/>
                        <a:gd name="T11" fmla="*/ 40532 w 40532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532" h="21600" fill="none" extrusionOk="0">
                          <a:moveTo>
                            <a:pt x="-1" y="14693"/>
                          </a:moveTo>
                          <a:cubicBezTo>
                            <a:pt x="2962" y="5912"/>
                            <a:pt x="11198" y="-1"/>
                            <a:pt x="20466" y="0"/>
                          </a:cubicBezTo>
                          <a:cubicBezTo>
                            <a:pt x="29308" y="0"/>
                            <a:pt x="37258" y="5389"/>
                            <a:pt x="40531" y="13604"/>
                          </a:cubicBezTo>
                        </a:path>
                        <a:path w="40532" h="21600" stroke="0" extrusionOk="0">
                          <a:moveTo>
                            <a:pt x="-1" y="14693"/>
                          </a:moveTo>
                          <a:cubicBezTo>
                            <a:pt x="2962" y="5912"/>
                            <a:pt x="11198" y="-1"/>
                            <a:pt x="20466" y="0"/>
                          </a:cubicBezTo>
                          <a:cubicBezTo>
                            <a:pt x="29308" y="0"/>
                            <a:pt x="37258" y="5389"/>
                            <a:pt x="40531" y="13604"/>
                          </a:cubicBezTo>
                          <a:lnTo>
                            <a:pt x="20466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8" name="Arc 1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9" y="2026"/>
                      <a:ext cx="659" cy="163"/>
                    </a:xfrm>
                    <a:custGeom>
                      <a:avLst/>
                      <a:gdLst>
                        <a:gd name="T0" fmla="*/ 0 w 40468"/>
                        <a:gd name="T1" fmla="*/ 0 h 21600"/>
                        <a:gd name="T2" fmla="*/ 0 w 40468"/>
                        <a:gd name="T3" fmla="*/ 0 h 21600"/>
                        <a:gd name="T4" fmla="*/ 0 w 4046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0468"/>
                        <a:gd name="T10" fmla="*/ 0 h 21600"/>
                        <a:gd name="T11" fmla="*/ 40468 w 4046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468" h="21600" fill="none" extrusionOk="0">
                          <a:moveTo>
                            <a:pt x="0" y="14613"/>
                          </a:moveTo>
                          <a:cubicBezTo>
                            <a:pt x="2987" y="5873"/>
                            <a:pt x="11202" y="-1"/>
                            <a:pt x="20439" y="0"/>
                          </a:cubicBezTo>
                          <a:cubicBezTo>
                            <a:pt x="29246" y="0"/>
                            <a:pt x="37171" y="5347"/>
                            <a:pt x="40468" y="13513"/>
                          </a:cubicBezTo>
                        </a:path>
                        <a:path w="40468" h="21600" stroke="0" extrusionOk="0">
                          <a:moveTo>
                            <a:pt x="0" y="14613"/>
                          </a:moveTo>
                          <a:cubicBezTo>
                            <a:pt x="2987" y="5873"/>
                            <a:pt x="11202" y="-1"/>
                            <a:pt x="20439" y="0"/>
                          </a:cubicBezTo>
                          <a:cubicBezTo>
                            <a:pt x="29246" y="0"/>
                            <a:pt x="37171" y="5347"/>
                            <a:pt x="40468" y="13513"/>
                          </a:cubicBezTo>
                          <a:lnTo>
                            <a:pt x="20439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9" name="Arc 1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0" y="2109"/>
                      <a:ext cx="414" cy="201"/>
                    </a:xfrm>
                    <a:custGeom>
                      <a:avLst/>
                      <a:gdLst>
                        <a:gd name="T0" fmla="*/ 0 w 32989"/>
                        <a:gd name="T1" fmla="*/ 0 h 26112"/>
                        <a:gd name="T2" fmla="*/ 0 w 32989"/>
                        <a:gd name="T3" fmla="*/ 0 h 26112"/>
                        <a:gd name="T4" fmla="*/ 0 w 32989"/>
                        <a:gd name="T5" fmla="*/ 0 h 26112"/>
                        <a:gd name="T6" fmla="*/ 0 60000 65536"/>
                        <a:gd name="T7" fmla="*/ 0 60000 65536"/>
                        <a:gd name="T8" fmla="*/ 0 60000 65536"/>
                        <a:gd name="T9" fmla="*/ 0 w 32989"/>
                        <a:gd name="T10" fmla="*/ 0 h 26112"/>
                        <a:gd name="T11" fmla="*/ 32989 w 32989"/>
                        <a:gd name="T12" fmla="*/ 26112 h 2611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989" h="26112" fill="none" extrusionOk="0">
                          <a:moveTo>
                            <a:pt x="476" y="26112"/>
                          </a:moveTo>
                          <a:cubicBezTo>
                            <a:pt x="159" y="24628"/>
                            <a:pt x="0" y="2311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624" y="-1"/>
                            <a:pt x="29569" y="1124"/>
                            <a:pt x="32989" y="3246"/>
                          </a:cubicBezTo>
                        </a:path>
                        <a:path w="32989" h="26112" stroke="0" extrusionOk="0">
                          <a:moveTo>
                            <a:pt x="476" y="26112"/>
                          </a:moveTo>
                          <a:cubicBezTo>
                            <a:pt x="159" y="24628"/>
                            <a:pt x="0" y="23116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624" y="-1"/>
                            <a:pt x="29569" y="1124"/>
                            <a:pt x="32989" y="32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0" name="Arc 1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4" y="2113"/>
                      <a:ext cx="407" cy="197"/>
                    </a:xfrm>
                    <a:custGeom>
                      <a:avLst/>
                      <a:gdLst>
                        <a:gd name="T0" fmla="*/ 0 w 32912"/>
                        <a:gd name="T1" fmla="*/ 0 h 26153"/>
                        <a:gd name="T2" fmla="*/ 0 w 32912"/>
                        <a:gd name="T3" fmla="*/ 0 h 26153"/>
                        <a:gd name="T4" fmla="*/ 0 w 32912"/>
                        <a:gd name="T5" fmla="*/ 0 h 26153"/>
                        <a:gd name="T6" fmla="*/ 0 60000 65536"/>
                        <a:gd name="T7" fmla="*/ 0 60000 65536"/>
                        <a:gd name="T8" fmla="*/ 0 60000 65536"/>
                        <a:gd name="T9" fmla="*/ 0 w 32912"/>
                        <a:gd name="T10" fmla="*/ 0 h 26153"/>
                        <a:gd name="T11" fmla="*/ 32912 w 32912"/>
                        <a:gd name="T12" fmla="*/ 26153 h 261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912" h="26153" fill="none" extrusionOk="0">
                          <a:moveTo>
                            <a:pt x="485" y="26152"/>
                          </a:moveTo>
                          <a:cubicBezTo>
                            <a:pt x="162" y="24656"/>
                            <a:pt x="0" y="231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593" y="-1"/>
                            <a:pt x="29509" y="1107"/>
                            <a:pt x="32912" y="3198"/>
                          </a:cubicBezTo>
                        </a:path>
                        <a:path w="32912" h="26153" stroke="0" extrusionOk="0">
                          <a:moveTo>
                            <a:pt x="485" y="26152"/>
                          </a:moveTo>
                          <a:cubicBezTo>
                            <a:pt x="162" y="24656"/>
                            <a:pt x="0" y="231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5593" y="-1"/>
                            <a:pt x="29509" y="1107"/>
                            <a:pt x="32912" y="3198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1" name="Arc 1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1" y="2566"/>
                      <a:ext cx="419" cy="158"/>
                    </a:xfrm>
                    <a:custGeom>
                      <a:avLst/>
                      <a:gdLst>
                        <a:gd name="T0" fmla="*/ 0 w 32190"/>
                        <a:gd name="T1" fmla="*/ 0 h 22644"/>
                        <a:gd name="T2" fmla="*/ 0 w 32190"/>
                        <a:gd name="T3" fmla="*/ 0 h 22644"/>
                        <a:gd name="T4" fmla="*/ 0 w 32190"/>
                        <a:gd name="T5" fmla="*/ 0 h 22644"/>
                        <a:gd name="T6" fmla="*/ 0 60000 65536"/>
                        <a:gd name="T7" fmla="*/ 0 60000 65536"/>
                        <a:gd name="T8" fmla="*/ 0 60000 65536"/>
                        <a:gd name="T9" fmla="*/ 0 w 32190"/>
                        <a:gd name="T10" fmla="*/ 0 h 22644"/>
                        <a:gd name="T11" fmla="*/ 32190 w 32190"/>
                        <a:gd name="T12" fmla="*/ 22644 h 226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190" h="22644" fill="none" extrusionOk="0">
                          <a:moveTo>
                            <a:pt x="32189" y="19869"/>
                          </a:moveTo>
                          <a:cubicBezTo>
                            <a:pt x="28956" y="21688"/>
                            <a:pt x="25309" y="22643"/>
                            <a:pt x="21600" y="22643"/>
                          </a:cubicBezTo>
                          <a:cubicBezTo>
                            <a:pt x="9670" y="22644"/>
                            <a:pt x="0" y="12973"/>
                            <a:pt x="0" y="1044"/>
                          </a:cubicBezTo>
                          <a:cubicBezTo>
                            <a:pt x="-1" y="695"/>
                            <a:pt x="8" y="347"/>
                            <a:pt x="25" y="0"/>
                          </a:cubicBezTo>
                        </a:path>
                        <a:path w="32190" h="22644" stroke="0" extrusionOk="0">
                          <a:moveTo>
                            <a:pt x="32189" y="19869"/>
                          </a:moveTo>
                          <a:cubicBezTo>
                            <a:pt x="28956" y="21688"/>
                            <a:pt x="25309" y="22643"/>
                            <a:pt x="21600" y="22643"/>
                          </a:cubicBezTo>
                          <a:cubicBezTo>
                            <a:pt x="9670" y="22644"/>
                            <a:pt x="0" y="12973"/>
                            <a:pt x="0" y="1044"/>
                          </a:cubicBezTo>
                          <a:cubicBezTo>
                            <a:pt x="-1" y="695"/>
                            <a:pt x="8" y="347"/>
                            <a:pt x="25" y="0"/>
                          </a:cubicBezTo>
                          <a:lnTo>
                            <a:pt x="21600" y="1044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Arc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5" y="2566"/>
                      <a:ext cx="412" cy="154"/>
                    </a:xfrm>
                    <a:custGeom>
                      <a:avLst/>
                      <a:gdLst>
                        <a:gd name="T0" fmla="*/ 0 w 32089"/>
                        <a:gd name="T1" fmla="*/ 0 h 22657"/>
                        <a:gd name="T2" fmla="*/ 0 w 32089"/>
                        <a:gd name="T3" fmla="*/ 0 h 22657"/>
                        <a:gd name="T4" fmla="*/ 0 w 32089"/>
                        <a:gd name="T5" fmla="*/ 0 h 22657"/>
                        <a:gd name="T6" fmla="*/ 0 60000 65536"/>
                        <a:gd name="T7" fmla="*/ 0 60000 65536"/>
                        <a:gd name="T8" fmla="*/ 0 60000 65536"/>
                        <a:gd name="T9" fmla="*/ 0 w 32089"/>
                        <a:gd name="T10" fmla="*/ 0 h 22657"/>
                        <a:gd name="T11" fmla="*/ 32089 w 32089"/>
                        <a:gd name="T12" fmla="*/ 22657 h 2265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089" h="22657" fill="none" extrusionOk="0">
                          <a:moveTo>
                            <a:pt x="32089" y="19939"/>
                          </a:moveTo>
                          <a:cubicBezTo>
                            <a:pt x="28880" y="21721"/>
                            <a:pt x="25270" y="22656"/>
                            <a:pt x="21600" y="22656"/>
                          </a:cubicBezTo>
                          <a:cubicBezTo>
                            <a:pt x="9670" y="22657"/>
                            <a:pt x="0" y="12986"/>
                            <a:pt x="0" y="1057"/>
                          </a:cubicBezTo>
                          <a:cubicBezTo>
                            <a:pt x="-1" y="704"/>
                            <a:pt x="8" y="352"/>
                            <a:pt x="25" y="-1"/>
                          </a:cubicBezTo>
                        </a:path>
                        <a:path w="32089" h="22657" stroke="0" extrusionOk="0">
                          <a:moveTo>
                            <a:pt x="32089" y="19939"/>
                          </a:moveTo>
                          <a:cubicBezTo>
                            <a:pt x="28880" y="21721"/>
                            <a:pt x="25270" y="22656"/>
                            <a:pt x="21600" y="22656"/>
                          </a:cubicBezTo>
                          <a:cubicBezTo>
                            <a:pt x="9670" y="22657"/>
                            <a:pt x="0" y="12986"/>
                            <a:pt x="0" y="1057"/>
                          </a:cubicBezTo>
                          <a:cubicBezTo>
                            <a:pt x="-1" y="704"/>
                            <a:pt x="8" y="352"/>
                            <a:pt x="25" y="-1"/>
                          </a:cubicBezTo>
                          <a:lnTo>
                            <a:pt x="21600" y="1057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Arc 1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3" y="2118"/>
                      <a:ext cx="315" cy="194"/>
                    </a:xfrm>
                    <a:custGeom>
                      <a:avLst/>
                      <a:gdLst>
                        <a:gd name="T0" fmla="*/ 0 w 26040"/>
                        <a:gd name="T1" fmla="*/ 0 h 32314"/>
                        <a:gd name="T2" fmla="*/ 0 w 26040"/>
                        <a:gd name="T3" fmla="*/ 0 h 32314"/>
                        <a:gd name="T4" fmla="*/ 0 w 26040"/>
                        <a:gd name="T5" fmla="*/ 0 h 32314"/>
                        <a:gd name="T6" fmla="*/ 0 60000 65536"/>
                        <a:gd name="T7" fmla="*/ 0 60000 65536"/>
                        <a:gd name="T8" fmla="*/ 0 60000 65536"/>
                        <a:gd name="T9" fmla="*/ 0 w 26040"/>
                        <a:gd name="T10" fmla="*/ 0 h 32314"/>
                        <a:gd name="T11" fmla="*/ 26040 w 26040"/>
                        <a:gd name="T12" fmla="*/ 32314 h 3231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040" h="32314" fill="none" extrusionOk="0">
                          <a:moveTo>
                            <a:pt x="0" y="461"/>
                          </a:moveTo>
                          <a:cubicBezTo>
                            <a:pt x="1460" y="154"/>
                            <a:pt x="2948" y="-1"/>
                            <a:pt x="4440" y="0"/>
                          </a:cubicBezTo>
                          <a:cubicBezTo>
                            <a:pt x="16369" y="0"/>
                            <a:pt x="26040" y="9670"/>
                            <a:pt x="26040" y="21600"/>
                          </a:cubicBezTo>
                          <a:cubicBezTo>
                            <a:pt x="26040" y="25358"/>
                            <a:pt x="25059" y="29051"/>
                            <a:pt x="23195" y="32314"/>
                          </a:cubicBezTo>
                        </a:path>
                        <a:path w="26040" h="32314" stroke="0" extrusionOk="0">
                          <a:moveTo>
                            <a:pt x="0" y="461"/>
                          </a:moveTo>
                          <a:cubicBezTo>
                            <a:pt x="1460" y="154"/>
                            <a:pt x="2948" y="-1"/>
                            <a:pt x="4440" y="0"/>
                          </a:cubicBezTo>
                          <a:cubicBezTo>
                            <a:pt x="16369" y="0"/>
                            <a:pt x="26040" y="9670"/>
                            <a:pt x="26040" y="21600"/>
                          </a:cubicBezTo>
                          <a:cubicBezTo>
                            <a:pt x="26040" y="25358"/>
                            <a:pt x="25059" y="29051"/>
                            <a:pt x="23195" y="32314"/>
                          </a:cubicBezTo>
                          <a:lnTo>
                            <a:pt x="4440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4" name="Arc 1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5" y="2122"/>
                      <a:ext cx="310" cy="189"/>
                    </a:xfrm>
                    <a:custGeom>
                      <a:avLst/>
                      <a:gdLst>
                        <a:gd name="T0" fmla="*/ 0 w 25973"/>
                        <a:gd name="T1" fmla="*/ 0 h 32442"/>
                        <a:gd name="T2" fmla="*/ 0 w 25973"/>
                        <a:gd name="T3" fmla="*/ 0 h 32442"/>
                        <a:gd name="T4" fmla="*/ 0 w 25973"/>
                        <a:gd name="T5" fmla="*/ 0 h 32442"/>
                        <a:gd name="T6" fmla="*/ 0 60000 65536"/>
                        <a:gd name="T7" fmla="*/ 0 60000 65536"/>
                        <a:gd name="T8" fmla="*/ 0 60000 65536"/>
                        <a:gd name="T9" fmla="*/ 0 w 25973"/>
                        <a:gd name="T10" fmla="*/ 0 h 32442"/>
                        <a:gd name="T11" fmla="*/ 25973 w 25973"/>
                        <a:gd name="T12" fmla="*/ 32442 h 3244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973" h="32442" fill="none" extrusionOk="0">
                          <a:moveTo>
                            <a:pt x="0" y="447"/>
                          </a:moveTo>
                          <a:cubicBezTo>
                            <a:pt x="1438" y="149"/>
                            <a:pt x="2903" y="-1"/>
                            <a:pt x="4373" y="0"/>
                          </a:cubicBezTo>
                          <a:cubicBezTo>
                            <a:pt x="16302" y="0"/>
                            <a:pt x="25973" y="9670"/>
                            <a:pt x="25973" y="21600"/>
                          </a:cubicBezTo>
                          <a:cubicBezTo>
                            <a:pt x="25973" y="25408"/>
                            <a:pt x="24966" y="29148"/>
                            <a:pt x="23054" y="32441"/>
                          </a:cubicBezTo>
                        </a:path>
                        <a:path w="25973" h="32442" stroke="0" extrusionOk="0">
                          <a:moveTo>
                            <a:pt x="0" y="447"/>
                          </a:moveTo>
                          <a:cubicBezTo>
                            <a:pt x="1438" y="149"/>
                            <a:pt x="2903" y="-1"/>
                            <a:pt x="4373" y="0"/>
                          </a:cubicBezTo>
                          <a:cubicBezTo>
                            <a:pt x="16302" y="0"/>
                            <a:pt x="25973" y="9670"/>
                            <a:pt x="25973" y="21600"/>
                          </a:cubicBezTo>
                          <a:cubicBezTo>
                            <a:pt x="25973" y="25408"/>
                            <a:pt x="24966" y="29148"/>
                            <a:pt x="23054" y="32441"/>
                          </a:cubicBezTo>
                          <a:lnTo>
                            <a:pt x="4373" y="2160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5" name="Arc 1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52" y="2309"/>
                      <a:ext cx="301" cy="193"/>
                    </a:xfrm>
                    <a:custGeom>
                      <a:avLst/>
                      <a:gdLst>
                        <a:gd name="T0" fmla="*/ 0 w 21600"/>
                        <a:gd name="T1" fmla="*/ 0 h 29491"/>
                        <a:gd name="T2" fmla="*/ 0 w 21600"/>
                        <a:gd name="T3" fmla="*/ 0 h 29491"/>
                        <a:gd name="T4" fmla="*/ 0 w 21600"/>
                        <a:gd name="T5" fmla="*/ 0 h 2949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9491"/>
                        <a:gd name="T11" fmla="*/ 21600 w 21600"/>
                        <a:gd name="T12" fmla="*/ 29491 h 2949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9491" fill="none" extrusionOk="0">
                          <a:moveTo>
                            <a:pt x="13547" y="0"/>
                          </a:moveTo>
                          <a:cubicBezTo>
                            <a:pt x="18639" y="4100"/>
                            <a:pt x="21600" y="10285"/>
                            <a:pt x="21600" y="16823"/>
                          </a:cubicBezTo>
                          <a:cubicBezTo>
                            <a:pt x="21600" y="21372"/>
                            <a:pt x="20163" y="25806"/>
                            <a:pt x="17495" y="29491"/>
                          </a:cubicBezTo>
                        </a:path>
                        <a:path w="21600" h="29491" stroke="0" extrusionOk="0">
                          <a:moveTo>
                            <a:pt x="13547" y="0"/>
                          </a:moveTo>
                          <a:cubicBezTo>
                            <a:pt x="18639" y="4100"/>
                            <a:pt x="21600" y="10285"/>
                            <a:pt x="21600" y="16823"/>
                          </a:cubicBezTo>
                          <a:cubicBezTo>
                            <a:pt x="21600" y="21372"/>
                            <a:pt x="20163" y="25806"/>
                            <a:pt x="17495" y="29491"/>
                          </a:cubicBezTo>
                          <a:lnTo>
                            <a:pt x="0" y="16823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6" name="Arc 1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52" y="2312"/>
                      <a:ext cx="297" cy="189"/>
                    </a:xfrm>
                    <a:custGeom>
                      <a:avLst/>
                      <a:gdLst>
                        <a:gd name="T0" fmla="*/ 0 w 21600"/>
                        <a:gd name="T1" fmla="*/ 0 h 29720"/>
                        <a:gd name="T2" fmla="*/ 0 w 21600"/>
                        <a:gd name="T3" fmla="*/ 0 h 29720"/>
                        <a:gd name="T4" fmla="*/ 0 w 21600"/>
                        <a:gd name="T5" fmla="*/ 0 h 2972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9720"/>
                        <a:gd name="T11" fmla="*/ 21600 w 21600"/>
                        <a:gd name="T12" fmla="*/ 29720 h 297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9720" fill="none" extrusionOk="0">
                          <a:moveTo>
                            <a:pt x="13421" y="-1"/>
                          </a:moveTo>
                          <a:cubicBezTo>
                            <a:pt x="18587" y="4096"/>
                            <a:pt x="21600" y="10329"/>
                            <a:pt x="21600" y="16924"/>
                          </a:cubicBezTo>
                          <a:cubicBezTo>
                            <a:pt x="21600" y="21527"/>
                            <a:pt x="20129" y="26010"/>
                            <a:pt x="17401" y="29719"/>
                          </a:cubicBezTo>
                        </a:path>
                        <a:path w="21600" h="29720" stroke="0" extrusionOk="0">
                          <a:moveTo>
                            <a:pt x="13421" y="-1"/>
                          </a:moveTo>
                          <a:cubicBezTo>
                            <a:pt x="18587" y="4096"/>
                            <a:pt x="21600" y="10329"/>
                            <a:pt x="21600" y="16924"/>
                          </a:cubicBezTo>
                          <a:cubicBezTo>
                            <a:pt x="21600" y="21527"/>
                            <a:pt x="20129" y="26010"/>
                            <a:pt x="17401" y="29719"/>
                          </a:cubicBezTo>
                          <a:lnTo>
                            <a:pt x="0" y="16924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7" name="Arc 1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4" y="2498"/>
                      <a:ext cx="352" cy="276"/>
                    </a:xfrm>
                    <a:custGeom>
                      <a:avLst/>
                      <a:gdLst>
                        <a:gd name="T0" fmla="*/ 0 w 28603"/>
                        <a:gd name="T1" fmla="*/ 0 h 27825"/>
                        <a:gd name="T2" fmla="*/ 0 w 28603"/>
                        <a:gd name="T3" fmla="*/ 0 h 27825"/>
                        <a:gd name="T4" fmla="*/ 0 w 28603"/>
                        <a:gd name="T5" fmla="*/ 0 h 27825"/>
                        <a:gd name="T6" fmla="*/ 0 60000 65536"/>
                        <a:gd name="T7" fmla="*/ 0 60000 65536"/>
                        <a:gd name="T8" fmla="*/ 0 60000 65536"/>
                        <a:gd name="T9" fmla="*/ 0 w 28603"/>
                        <a:gd name="T10" fmla="*/ 0 h 27825"/>
                        <a:gd name="T11" fmla="*/ 28603 w 28603"/>
                        <a:gd name="T12" fmla="*/ 27825 h 2782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603" h="27825" fill="none" extrusionOk="0">
                          <a:moveTo>
                            <a:pt x="27686" y="0"/>
                          </a:moveTo>
                          <a:cubicBezTo>
                            <a:pt x="28294" y="2019"/>
                            <a:pt x="28603" y="4116"/>
                            <a:pt x="28603" y="6225"/>
                          </a:cubicBezTo>
                          <a:cubicBezTo>
                            <a:pt x="28603" y="18154"/>
                            <a:pt x="18932" y="27825"/>
                            <a:pt x="7003" y="27825"/>
                          </a:cubicBezTo>
                          <a:cubicBezTo>
                            <a:pt x="4620" y="27824"/>
                            <a:pt x="2253" y="27430"/>
                            <a:pt x="-1" y="26658"/>
                          </a:cubicBezTo>
                        </a:path>
                        <a:path w="28603" h="27825" stroke="0" extrusionOk="0">
                          <a:moveTo>
                            <a:pt x="27686" y="0"/>
                          </a:moveTo>
                          <a:cubicBezTo>
                            <a:pt x="28294" y="2019"/>
                            <a:pt x="28603" y="4116"/>
                            <a:pt x="28603" y="6225"/>
                          </a:cubicBezTo>
                          <a:cubicBezTo>
                            <a:pt x="28603" y="18154"/>
                            <a:pt x="18932" y="27825"/>
                            <a:pt x="7003" y="27825"/>
                          </a:cubicBezTo>
                          <a:cubicBezTo>
                            <a:pt x="4620" y="27824"/>
                            <a:pt x="2253" y="27430"/>
                            <a:pt x="-1" y="26658"/>
                          </a:cubicBezTo>
                          <a:lnTo>
                            <a:pt x="7003" y="6225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8" name="Arc 1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6" y="2499"/>
                      <a:ext cx="346" cy="271"/>
                    </a:xfrm>
                    <a:custGeom>
                      <a:avLst/>
                      <a:gdLst>
                        <a:gd name="T0" fmla="*/ 0 w 28579"/>
                        <a:gd name="T1" fmla="*/ 0 h 27846"/>
                        <a:gd name="T2" fmla="*/ 0 w 28579"/>
                        <a:gd name="T3" fmla="*/ 0 h 27846"/>
                        <a:gd name="T4" fmla="*/ 0 w 28579"/>
                        <a:gd name="T5" fmla="*/ 0 h 27846"/>
                        <a:gd name="T6" fmla="*/ 0 60000 65536"/>
                        <a:gd name="T7" fmla="*/ 0 60000 65536"/>
                        <a:gd name="T8" fmla="*/ 0 60000 65536"/>
                        <a:gd name="T9" fmla="*/ 0 w 28579"/>
                        <a:gd name="T10" fmla="*/ 0 h 27846"/>
                        <a:gd name="T11" fmla="*/ 28579 w 28579"/>
                        <a:gd name="T12" fmla="*/ 27846 h 2784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579" h="27846" fill="none" extrusionOk="0">
                          <a:moveTo>
                            <a:pt x="27656" y="-1"/>
                          </a:moveTo>
                          <a:cubicBezTo>
                            <a:pt x="28268" y="2025"/>
                            <a:pt x="28579" y="4130"/>
                            <a:pt x="28579" y="6246"/>
                          </a:cubicBezTo>
                          <a:cubicBezTo>
                            <a:pt x="28579" y="18175"/>
                            <a:pt x="18908" y="27846"/>
                            <a:pt x="6979" y="27846"/>
                          </a:cubicBezTo>
                          <a:cubicBezTo>
                            <a:pt x="4604" y="27845"/>
                            <a:pt x="2246" y="27454"/>
                            <a:pt x="-1" y="26687"/>
                          </a:cubicBezTo>
                        </a:path>
                        <a:path w="28579" h="27846" stroke="0" extrusionOk="0">
                          <a:moveTo>
                            <a:pt x="27656" y="-1"/>
                          </a:moveTo>
                          <a:cubicBezTo>
                            <a:pt x="28268" y="2025"/>
                            <a:pt x="28579" y="4130"/>
                            <a:pt x="28579" y="6246"/>
                          </a:cubicBezTo>
                          <a:cubicBezTo>
                            <a:pt x="28579" y="18175"/>
                            <a:pt x="18908" y="27846"/>
                            <a:pt x="6979" y="27846"/>
                          </a:cubicBezTo>
                          <a:cubicBezTo>
                            <a:pt x="4604" y="27845"/>
                            <a:pt x="2246" y="27454"/>
                            <a:pt x="-1" y="26687"/>
                          </a:cubicBezTo>
                          <a:lnTo>
                            <a:pt x="6979" y="6246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9" name="Arc 1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6" y="2308"/>
                      <a:ext cx="191" cy="263"/>
                    </a:xfrm>
                    <a:custGeom>
                      <a:avLst/>
                      <a:gdLst>
                        <a:gd name="T0" fmla="*/ 0 w 21600"/>
                        <a:gd name="T1" fmla="*/ 0 h 41303"/>
                        <a:gd name="T2" fmla="*/ 0 w 21600"/>
                        <a:gd name="T3" fmla="*/ 0 h 41303"/>
                        <a:gd name="T4" fmla="*/ 0 w 21600"/>
                        <a:gd name="T5" fmla="*/ 0 h 41303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1303"/>
                        <a:gd name="T11" fmla="*/ 21600 w 21600"/>
                        <a:gd name="T12" fmla="*/ 41303 h 4130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1303" fill="none" extrusionOk="0">
                          <a:moveTo>
                            <a:pt x="12836" y="41303"/>
                          </a:moveTo>
                          <a:cubicBezTo>
                            <a:pt x="5031" y="37838"/>
                            <a:pt x="0" y="30100"/>
                            <a:pt x="0" y="21561"/>
                          </a:cubicBezTo>
                          <a:cubicBezTo>
                            <a:pt x="-1" y="10135"/>
                            <a:pt x="8897" y="686"/>
                            <a:pt x="20302" y="0"/>
                          </a:cubicBezTo>
                        </a:path>
                        <a:path w="21600" h="41303" stroke="0" extrusionOk="0">
                          <a:moveTo>
                            <a:pt x="12836" y="41303"/>
                          </a:moveTo>
                          <a:cubicBezTo>
                            <a:pt x="5031" y="37838"/>
                            <a:pt x="0" y="30100"/>
                            <a:pt x="0" y="21561"/>
                          </a:cubicBezTo>
                          <a:cubicBezTo>
                            <a:pt x="-1" y="10135"/>
                            <a:pt x="8897" y="686"/>
                            <a:pt x="20302" y="0"/>
                          </a:cubicBezTo>
                          <a:lnTo>
                            <a:pt x="21600" y="21561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0" name="Arc 1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0" y="2312"/>
                      <a:ext cx="187" cy="255"/>
                    </a:xfrm>
                    <a:custGeom>
                      <a:avLst/>
                      <a:gdLst>
                        <a:gd name="T0" fmla="*/ 0 w 21600"/>
                        <a:gd name="T1" fmla="*/ 0 h 41331"/>
                        <a:gd name="T2" fmla="*/ 0 w 21600"/>
                        <a:gd name="T3" fmla="*/ 0 h 41331"/>
                        <a:gd name="T4" fmla="*/ 0 w 21600"/>
                        <a:gd name="T5" fmla="*/ 0 h 4133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1331"/>
                        <a:gd name="T11" fmla="*/ 21600 w 21600"/>
                        <a:gd name="T12" fmla="*/ 41331 h 4133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1331" fill="none" extrusionOk="0">
                          <a:moveTo>
                            <a:pt x="12897" y="41331"/>
                          </a:moveTo>
                          <a:cubicBezTo>
                            <a:pt x="5059" y="37881"/>
                            <a:pt x="0" y="30125"/>
                            <a:pt x="0" y="21562"/>
                          </a:cubicBezTo>
                          <a:cubicBezTo>
                            <a:pt x="-1" y="10132"/>
                            <a:pt x="8903" y="681"/>
                            <a:pt x="20313" y="0"/>
                          </a:cubicBezTo>
                        </a:path>
                        <a:path w="21600" h="41331" stroke="0" extrusionOk="0">
                          <a:moveTo>
                            <a:pt x="12897" y="41331"/>
                          </a:moveTo>
                          <a:cubicBezTo>
                            <a:pt x="5059" y="37881"/>
                            <a:pt x="0" y="30125"/>
                            <a:pt x="0" y="21562"/>
                          </a:cubicBezTo>
                          <a:cubicBezTo>
                            <a:pt x="-1" y="10132"/>
                            <a:pt x="8903" y="681"/>
                            <a:pt x="20313" y="0"/>
                          </a:cubicBezTo>
                          <a:lnTo>
                            <a:pt x="21600" y="21562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1" name="Arc 1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4" y="2666"/>
                      <a:ext cx="721" cy="160"/>
                    </a:xfrm>
                    <a:custGeom>
                      <a:avLst/>
                      <a:gdLst>
                        <a:gd name="T0" fmla="*/ 0 w 38927"/>
                        <a:gd name="T1" fmla="*/ 0 h 21600"/>
                        <a:gd name="T2" fmla="*/ 0 w 38927"/>
                        <a:gd name="T3" fmla="*/ 0 h 21600"/>
                        <a:gd name="T4" fmla="*/ 0 w 3892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927"/>
                        <a:gd name="T10" fmla="*/ 0 h 21600"/>
                        <a:gd name="T11" fmla="*/ 38927 w 3892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927" h="21600" fill="none" extrusionOk="0">
                          <a:moveTo>
                            <a:pt x="38927" y="12279"/>
                          </a:moveTo>
                          <a:cubicBezTo>
                            <a:pt x="34894" y="18115"/>
                            <a:pt x="28251" y="21599"/>
                            <a:pt x="21157" y="21599"/>
                          </a:cubicBezTo>
                          <a:cubicBezTo>
                            <a:pt x="10904" y="21599"/>
                            <a:pt x="2064" y="14393"/>
                            <a:pt x="-1" y="4351"/>
                          </a:cubicBezTo>
                        </a:path>
                        <a:path w="38927" h="21600" stroke="0" extrusionOk="0">
                          <a:moveTo>
                            <a:pt x="38927" y="12279"/>
                          </a:moveTo>
                          <a:cubicBezTo>
                            <a:pt x="34894" y="18115"/>
                            <a:pt x="28251" y="21599"/>
                            <a:pt x="21157" y="21599"/>
                          </a:cubicBezTo>
                          <a:cubicBezTo>
                            <a:pt x="10904" y="21599"/>
                            <a:pt x="2064" y="14393"/>
                            <a:pt x="-1" y="4351"/>
                          </a:cubicBezTo>
                          <a:lnTo>
                            <a:pt x="21157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2" name="Arc 1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8" y="2666"/>
                      <a:ext cx="712" cy="156"/>
                    </a:xfrm>
                    <a:custGeom>
                      <a:avLst/>
                      <a:gdLst>
                        <a:gd name="T0" fmla="*/ 0 w 38826"/>
                        <a:gd name="T1" fmla="*/ 0 h 21600"/>
                        <a:gd name="T2" fmla="*/ 0 w 38826"/>
                        <a:gd name="T3" fmla="*/ 0 h 21600"/>
                        <a:gd name="T4" fmla="*/ 0 w 3882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826"/>
                        <a:gd name="T10" fmla="*/ 0 h 21600"/>
                        <a:gd name="T11" fmla="*/ 38826 w 38826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826" h="21600" fill="none" extrusionOk="0">
                          <a:moveTo>
                            <a:pt x="38825" y="12405"/>
                          </a:moveTo>
                          <a:cubicBezTo>
                            <a:pt x="34782" y="18169"/>
                            <a:pt x="28184" y="21599"/>
                            <a:pt x="21144" y="21599"/>
                          </a:cubicBezTo>
                          <a:cubicBezTo>
                            <a:pt x="10916" y="21599"/>
                            <a:pt x="2090" y="14426"/>
                            <a:pt x="0" y="4414"/>
                          </a:cubicBezTo>
                        </a:path>
                        <a:path w="38826" h="21600" stroke="0" extrusionOk="0">
                          <a:moveTo>
                            <a:pt x="38825" y="12405"/>
                          </a:moveTo>
                          <a:cubicBezTo>
                            <a:pt x="34782" y="18169"/>
                            <a:pt x="28184" y="21599"/>
                            <a:pt x="21144" y="21599"/>
                          </a:cubicBezTo>
                          <a:cubicBezTo>
                            <a:pt x="10916" y="21599"/>
                            <a:pt x="2090" y="14426"/>
                            <a:pt x="0" y="4414"/>
                          </a:cubicBezTo>
                          <a:lnTo>
                            <a:pt x="21144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2700">
                      <a:solidFill>
                        <a:srgbClr val="6C8F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514172"/>
                      <a:endParaRPr lang="en-US" sz="11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9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581184" y="2710420"/>
                  <a:ext cx="812877" cy="43460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8" name="Line 5"/>
                <p:cNvSpPr>
                  <a:spLocks noChangeShapeType="1"/>
                </p:cNvSpPr>
                <p:nvPr/>
              </p:nvSpPr>
              <p:spPr bwMode="auto">
                <a:xfrm>
                  <a:off x="5581184" y="3230537"/>
                  <a:ext cx="815738" cy="41261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012752" y="2845745"/>
                  <a:ext cx="107892" cy="68407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8052130" y="3231325"/>
                  <a:ext cx="617392" cy="41911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101" name="Line 5"/>
                <p:cNvSpPr>
                  <a:spLocks noChangeShapeType="1"/>
                </p:cNvSpPr>
                <p:nvPr/>
              </p:nvSpPr>
              <p:spPr bwMode="auto">
                <a:xfrm>
                  <a:off x="7925439" y="2699953"/>
                  <a:ext cx="798031" cy="48861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  <a:ea typeface="Apple LiGothic Medium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229663" y="2845744"/>
                  <a:ext cx="107892" cy="68407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39393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>
                <a:xfrm>
                  <a:off x="6410661" y="2468795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PE1</a:t>
                  </a:r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>
                <a:xfrm>
                  <a:off x="6410661" y="3409396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PE2</a:t>
                  </a:r>
                </a:p>
              </p:txBody>
            </p:sp>
            <p:sp>
              <p:nvSpPr>
                <p:cNvPr id="105" name="Oval 104"/>
                <p:cNvSpPr>
                  <a:spLocks noChangeAspect="1"/>
                </p:cNvSpPr>
                <p:nvPr/>
              </p:nvSpPr>
              <p:spPr>
                <a:xfrm>
                  <a:off x="7619067" y="2468795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PE3</a:t>
                  </a:r>
                </a:p>
              </p:txBody>
            </p:sp>
            <p:sp>
              <p:nvSpPr>
                <p:cNvPr id="106" name="Oval 105"/>
                <p:cNvSpPr>
                  <a:spLocks noChangeAspect="1"/>
                </p:cNvSpPr>
                <p:nvPr/>
              </p:nvSpPr>
              <p:spPr>
                <a:xfrm>
                  <a:off x="7619067" y="3409396"/>
                  <a:ext cx="488972" cy="488972"/>
                </a:xfrm>
                <a:prstGeom prst="ellipse">
                  <a:avLst/>
                </a:prstGeom>
                <a:solidFill>
                  <a:srgbClr val="64BAE2"/>
                </a:solidFill>
                <a:ln w="25400" cap="flat" cmpd="sng" algn="ctr">
                  <a:solidFill>
                    <a:srgbClr val="014093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PE4</a:t>
                  </a: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560046" y="2965616"/>
                  <a:ext cx="407477" cy="407477"/>
                </a:xfrm>
                <a:prstGeom prst="ellipse">
                  <a:avLst/>
                </a:prstGeom>
                <a:solidFill>
                  <a:srgbClr val="FFD579"/>
                </a:solidFill>
                <a:ln w="25400" cap="flat" cmpd="sng" algn="ctr">
                  <a:solidFill>
                    <a:srgbClr val="FA661C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CE1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5574474" y="3363881"/>
                  <a:ext cx="572639" cy="359668"/>
                </a:xfrm>
                <a:prstGeom prst="rect">
                  <a:avLst/>
                </a:prstGeom>
                <a:noFill/>
              </p:spPr>
              <p:txBody>
                <a:bodyPr wrap="square" lIns="51390" tIns="25695" rIns="51390" bIns="25695" rtlCol="0">
                  <a:spAutoFit/>
                </a:bodyPr>
                <a:lstStyle/>
                <a:p>
                  <a:pPr defTabSz="913487"/>
                  <a:r>
                    <a:rPr lang="en-US" sz="1000" dirty="0">
                      <a:solidFill>
                        <a:srgbClr val="000000"/>
                      </a:solidFill>
                      <a:latin typeface="Arial Narrow" pitchFamily="34" charset="0"/>
                    </a:rPr>
                    <a:t>C-MAC:M1</a:t>
                  </a: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8483950" y="2965616"/>
                  <a:ext cx="407477" cy="407477"/>
                </a:xfrm>
                <a:prstGeom prst="ellipse">
                  <a:avLst/>
                </a:prstGeom>
                <a:solidFill>
                  <a:srgbClr val="FFD579"/>
                </a:solidFill>
                <a:ln w="25400" cap="flat" cmpd="sng" algn="ctr">
                  <a:solidFill>
                    <a:srgbClr val="FA661C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algn="ctr" defTabSz="9142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srgbClr val="39393B"/>
                      </a:solidFill>
                      <a:latin typeface="Arial"/>
                      <a:ea typeface="Apple LiGothic Medium"/>
                    </a:rPr>
                    <a:t>CE3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8409709" y="3375357"/>
                <a:ext cx="572639" cy="359668"/>
              </a:xfrm>
              <a:prstGeom prst="rect">
                <a:avLst/>
              </a:prstGeom>
              <a:noFill/>
            </p:spPr>
            <p:txBody>
              <a:bodyPr wrap="square" lIns="51390" tIns="25695" rIns="51390" bIns="25695" rtlCol="0">
                <a:spAutoFit/>
              </a:bodyPr>
              <a:lstStyle/>
              <a:p>
                <a:pPr defTabSz="913487"/>
                <a:r>
                  <a:rPr lang="en-US" sz="1000" dirty="0">
                    <a:solidFill>
                      <a:srgbClr val="000000"/>
                    </a:solidFill>
                    <a:latin typeface="Arial Narrow" pitchFamily="34" charset="0"/>
                  </a:rPr>
                  <a:t>C-MAC:M3</a:t>
                </a:r>
              </a:p>
            </p:txBody>
          </p:sp>
        </p:grpSp>
        <p:sp>
          <p:nvSpPr>
            <p:cNvPr id="88" name="Rectangular Callout 87"/>
            <p:cNvSpPr/>
            <p:nvPr/>
          </p:nvSpPr>
          <p:spPr>
            <a:xfrm>
              <a:off x="5690066" y="1378273"/>
              <a:ext cx="1071458" cy="394746"/>
            </a:xfrm>
            <a:prstGeom prst="wedgeRectCallout">
              <a:avLst>
                <a:gd name="adj1" fmla="val 76986"/>
                <a:gd name="adj2" fmla="val 298508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PSN MPLS label to reach PE1</a:t>
              </a:r>
            </a:p>
          </p:txBody>
        </p:sp>
      </p:grpSp>
      <p:sp>
        <p:nvSpPr>
          <p:cNvPr id="201" name="Rectangular Callout 200"/>
          <p:cNvSpPr/>
          <p:nvPr/>
        </p:nvSpPr>
        <p:spPr>
          <a:xfrm>
            <a:off x="6755740" y="1458142"/>
            <a:ext cx="1125807" cy="600017"/>
          </a:xfrm>
          <a:prstGeom prst="wedgeRectCallout">
            <a:avLst>
              <a:gd name="adj1" fmla="val -24644"/>
              <a:gd name="adj2" fmla="val 18255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MP2P VPN </a:t>
            </a:r>
            <a:r>
              <a:rPr lang="en-US" sz="9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Label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assigned by </a:t>
            </a:r>
            <a:r>
              <a:rPr lang="en-US" sz="900" dirty="0" smtClean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PE1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for incoming </a:t>
            </a:r>
            <a:r>
              <a:rPr lang="en-US" sz="900" dirty="0" smtClean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traffic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on a given EVI</a:t>
            </a:r>
          </a:p>
        </p:txBody>
      </p:sp>
      <p:sp>
        <p:nvSpPr>
          <p:cNvPr id="202" name="Rectangular Callout 201"/>
          <p:cNvSpPr/>
          <p:nvPr/>
        </p:nvSpPr>
        <p:spPr>
          <a:xfrm>
            <a:off x="8070484" y="1458142"/>
            <a:ext cx="1017886" cy="624692"/>
          </a:xfrm>
          <a:prstGeom prst="wedgeRectCallout">
            <a:avLst>
              <a:gd name="adj1" fmla="val -76974"/>
              <a:gd name="adj2" fmla="val 13527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PE3 forwards traffic destined to M1 based on RIB information (PE1)</a:t>
            </a:r>
          </a:p>
        </p:txBody>
      </p:sp>
      <p:graphicFrame>
        <p:nvGraphicFramePr>
          <p:cNvPr id="143" name="Table 142"/>
          <p:cNvGraphicFramePr>
            <a:graphicFrameLocks noGrp="1"/>
          </p:cNvGraphicFramePr>
          <p:nvPr>
            <p:extLst/>
          </p:nvPr>
        </p:nvGraphicFramePr>
        <p:xfrm>
          <a:off x="1839313" y="1167900"/>
          <a:ext cx="1304071" cy="1320130"/>
        </p:xfrm>
        <a:graphic>
          <a:graphicData uri="http://schemas.openxmlformats.org/drawingml/2006/table">
            <a:tbl>
              <a:tblPr firstRow="1" bandRow="1"/>
              <a:tblGrid>
                <a:gridCol w="1304071"/>
              </a:tblGrid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PE1</a:t>
                      </a:r>
                      <a:r>
                        <a:rPr lang="en-US" sz="900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MAC Route</a:t>
                      </a:r>
                      <a:endParaRPr lang="en-US" sz="9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1a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ESI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ESI1</a:t>
                      </a:r>
                      <a:endParaRPr lang="en-US" sz="900" dirty="0" smtClean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MAC = </a:t>
                      </a:r>
                      <a:r>
                        <a:rPr lang="en-US" sz="90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M1</a:t>
                      </a:r>
                      <a:endParaRPr lang="en-US" sz="900" dirty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Label = </a:t>
                      </a:r>
                      <a:r>
                        <a:rPr lang="en-US" sz="90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L1</a:t>
                      </a:r>
                      <a:endParaRPr lang="en-US" sz="900" dirty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77502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/>
          </p:nvPr>
        </p:nvGraphicFramePr>
        <p:xfrm>
          <a:off x="2190731" y="4170051"/>
          <a:ext cx="1639332" cy="573238"/>
        </p:xfrm>
        <a:graphic>
          <a:graphicData uri="http://schemas.openxmlformats.org/drawingml/2006/table">
            <a:tbl>
              <a:tblPr firstRow="1" bandRow="1"/>
              <a:tblGrid>
                <a:gridCol w="728592"/>
                <a:gridCol w="364296"/>
                <a:gridCol w="546444"/>
              </a:tblGrid>
              <a:tr h="188577">
                <a:tc gridSpan="3"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PE3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RT</a:t>
                      </a:r>
                      <a:r>
                        <a:rPr lang="en-US" sz="900" dirty="0" smtClean="0"/>
                        <a:t>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M1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ES1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/>
          </p:nvPr>
        </p:nvGraphicFramePr>
        <p:xfrm>
          <a:off x="3947921" y="4170052"/>
          <a:ext cx="546444" cy="765562"/>
        </p:xfrm>
        <a:graphic>
          <a:graphicData uri="http://schemas.openxmlformats.org/drawingml/2006/table">
            <a:tbl>
              <a:tblPr firstRow="1" bandRow="1"/>
              <a:tblGrid>
                <a:gridCol w="546444"/>
              </a:tblGrid>
              <a:tr h="188577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PE1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49" name="Straight Arrow Connector 148"/>
          <p:cNvCxnSpPr/>
          <p:nvPr/>
        </p:nvCxnSpPr>
        <p:spPr>
          <a:xfrm>
            <a:off x="3733630" y="4641493"/>
            <a:ext cx="300008" cy="0"/>
          </a:xfrm>
          <a:prstGeom prst="straightConnector1">
            <a:avLst/>
          </a:prstGeom>
          <a:noFill/>
          <a:ln w="9525" cap="flat" cmpd="sng" algn="ctr">
            <a:solidFill>
              <a:srgbClr val="01409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aphicFrame>
        <p:nvGraphicFramePr>
          <p:cNvPr id="150" name="Table 149"/>
          <p:cNvGraphicFramePr>
            <a:graphicFrameLocks noGrp="1"/>
          </p:cNvGraphicFramePr>
          <p:nvPr>
            <p:extLst/>
          </p:nvPr>
        </p:nvGraphicFramePr>
        <p:xfrm>
          <a:off x="1356421" y="2487317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1" name="TextBox 150"/>
          <p:cNvSpPr txBox="1"/>
          <p:nvPr/>
        </p:nvSpPr>
        <p:spPr>
          <a:xfrm>
            <a:off x="863292" y="2440778"/>
            <a:ext cx="6206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4"/>
            <a:r>
              <a:rPr lang="en-US" sz="700" dirty="0">
                <a:solidFill>
                  <a:prstClr val="black"/>
                </a:solidFill>
                <a:latin typeface="Arial Narrow" pitchFamily="34" charset="0"/>
              </a:rPr>
              <a:t>VID 100</a:t>
            </a:r>
          </a:p>
          <a:p>
            <a:pPr defTabSz="914114"/>
            <a:r>
              <a:rPr lang="en-US" sz="7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SMAC: M1</a:t>
            </a:r>
          </a:p>
          <a:p>
            <a:pPr defTabSz="914114"/>
            <a:r>
              <a:rPr lang="en-US" sz="7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DMAC: </a:t>
            </a:r>
            <a:r>
              <a:rPr lang="en-US" sz="700" b="1" dirty="0" err="1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F.F.F</a:t>
            </a:r>
            <a:endParaRPr lang="en-US" sz="700" b="1" dirty="0">
              <a:solidFill>
                <a:srgbClr val="00A3DE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1057614" y="2804875"/>
            <a:ext cx="300008" cy="171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416026" y="1251299"/>
            <a:ext cx="1071458" cy="839414"/>
          </a:xfrm>
          <a:prstGeom prst="wedgeRectCallout">
            <a:avLst>
              <a:gd name="adj1" fmla="val 115426"/>
              <a:gd name="adj2" fmla="val 4175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MP2P VPN Label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– downstream allocated label used by other PEs to send traffic to advertised MAC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701995" y="2451377"/>
            <a:ext cx="771450" cy="405684"/>
            <a:chOff x="11710194" y="4191001"/>
            <a:chExt cx="1371601" cy="721287"/>
          </a:xfrm>
        </p:grpSpPr>
        <p:sp>
          <p:nvSpPr>
            <p:cNvPr id="154" name="Freeform 153"/>
            <p:cNvSpPr/>
            <p:nvPr/>
          </p:nvSpPr>
          <p:spPr>
            <a:xfrm rot="5400000">
              <a:off x="12072565" y="3828630"/>
              <a:ext cx="488721" cy="1213463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1976 w 511976"/>
                <a:gd name="connsiteY0" fmla="*/ 0 h 799481"/>
                <a:gd name="connsiteX1" fmla="*/ 7151 w 511976"/>
                <a:gd name="connsiteY1" fmla="*/ 200025 h 799481"/>
                <a:gd name="connsiteX2" fmla="*/ 373310 w 511976"/>
                <a:gd name="connsiteY2" fmla="*/ 799481 h 799481"/>
                <a:gd name="connsiteX0" fmla="*/ 488721 w 488721"/>
                <a:gd name="connsiteY0" fmla="*/ 0 h 799481"/>
                <a:gd name="connsiteX1" fmla="*/ 7647 w 488721"/>
                <a:gd name="connsiteY1" fmla="*/ 340370 h 799481"/>
                <a:gd name="connsiteX2" fmla="*/ 350055 w 488721"/>
                <a:gd name="connsiteY2" fmla="*/ 799481 h 79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721" h="799481">
                  <a:moveTo>
                    <a:pt x="488721" y="0"/>
                  </a:moveTo>
                  <a:cubicBezTo>
                    <a:pt x="265677" y="53181"/>
                    <a:pt x="66384" y="246708"/>
                    <a:pt x="7647" y="340370"/>
                  </a:cubicBezTo>
                  <a:cubicBezTo>
                    <a:pt x="-51090" y="434032"/>
                    <a:pt x="244486" y="665337"/>
                    <a:pt x="350055" y="79948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 rot="5400000">
              <a:off x="12853195" y="4683688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56" name="Table 155"/>
          <p:cNvGraphicFramePr>
            <a:graphicFrameLocks noGrp="1"/>
          </p:cNvGraphicFramePr>
          <p:nvPr>
            <p:extLst/>
          </p:nvPr>
        </p:nvGraphicFramePr>
        <p:xfrm>
          <a:off x="6818382" y="2863579"/>
          <a:ext cx="471441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0"/>
                <a:gridCol w="117860"/>
                <a:gridCol w="235721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pSp>
        <p:nvGrpSpPr>
          <p:cNvPr id="157" name="Group 156"/>
          <p:cNvGrpSpPr/>
          <p:nvPr/>
        </p:nvGrpSpPr>
        <p:grpSpPr>
          <a:xfrm>
            <a:off x="8017828" y="2323368"/>
            <a:ext cx="618236" cy="675018"/>
            <a:chOff x="2220010" y="4114800"/>
            <a:chExt cx="1099192" cy="1200150"/>
          </a:xfrm>
        </p:grpSpPr>
        <p:cxnSp>
          <p:nvCxnSpPr>
            <p:cNvPr id="158" name="Straight Arrow Connector 157"/>
            <p:cNvCxnSpPr/>
            <p:nvPr/>
          </p:nvCxnSpPr>
          <p:spPr>
            <a:xfrm flipH="1" flipV="1">
              <a:off x="2220010" y="4933950"/>
              <a:ext cx="533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2372411" y="4114800"/>
              <a:ext cx="946791" cy="71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676767"/>
                  </a:solidFill>
                  <a:latin typeface="Arial Narrow" pitchFamily="34" charset="0"/>
                </a:rPr>
                <a:t>VID 100</a:t>
              </a:r>
            </a:p>
            <a:p>
              <a:r>
                <a:rPr lang="en-US" sz="675" dirty="0" err="1">
                  <a:solidFill>
                    <a:srgbClr val="676767"/>
                  </a:solidFill>
                  <a:latin typeface="Arial Narrow" pitchFamily="34" charset="0"/>
                </a:rPr>
                <a:t>SMAC</a:t>
              </a:r>
              <a:r>
                <a:rPr lang="en-US" sz="675" dirty="0">
                  <a:solidFill>
                    <a:srgbClr val="676767"/>
                  </a:solidFill>
                  <a:latin typeface="Arial Narrow" pitchFamily="34" charset="0"/>
                </a:rPr>
                <a:t>: </a:t>
              </a:r>
              <a:r>
                <a:rPr lang="en-US" sz="675" dirty="0" err="1">
                  <a:solidFill>
                    <a:srgbClr val="676767"/>
                  </a:solidFill>
                  <a:latin typeface="Arial Narrow" pitchFamily="34" charset="0"/>
                </a:rPr>
                <a:t>M2</a:t>
              </a:r>
              <a:endParaRPr lang="en-US" sz="675" dirty="0">
                <a:solidFill>
                  <a:srgbClr val="676767"/>
                </a:solidFill>
                <a:latin typeface="Arial Narrow" pitchFamily="34" charset="0"/>
              </a:endParaRPr>
            </a:p>
            <a:p>
              <a:r>
                <a:rPr lang="en-US" sz="675" dirty="0">
                  <a:solidFill>
                    <a:srgbClr val="676767"/>
                  </a:solidFill>
                  <a:latin typeface="Arial Narrow" pitchFamily="34" charset="0"/>
                </a:rPr>
                <a:t>DMAC: </a:t>
              </a:r>
              <a:r>
                <a:rPr lang="en-US" sz="675" dirty="0" err="1">
                  <a:solidFill>
                    <a:srgbClr val="676767"/>
                  </a:solidFill>
                  <a:latin typeface="Arial Narrow" pitchFamily="34" charset="0"/>
                </a:rPr>
                <a:t>M1</a:t>
              </a:r>
              <a:endParaRPr lang="en-US" sz="675" dirty="0">
                <a:solidFill>
                  <a:srgbClr val="676767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60" name="Table 159"/>
          <p:cNvGraphicFramePr>
            <a:graphicFrameLocks noGrp="1"/>
          </p:cNvGraphicFramePr>
          <p:nvPr>
            <p:extLst/>
          </p:nvPr>
        </p:nvGraphicFramePr>
        <p:xfrm>
          <a:off x="8232119" y="2751951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3302905" y="1534809"/>
            <a:ext cx="975927" cy="318765"/>
          </a:xfrm>
          <a:prstGeom prst="wedgeRectCallout">
            <a:avLst>
              <a:gd name="adj1" fmla="val -75976"/>
              <a:gd name="adj2" fmla="val 3870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MAC advertised by route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 flipV="1">
            <a:off x="5738042" y="2750601"/>
            <a:ext cx="300008" cy="17143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Table 161"/>
          <p:cNvGraphicFramePr>
            <a:graphicFrameLocks noGrp="1"/>
          </p:cNvGraphicFramePr>
          <p:nvPr>
            <p:extLst/>
          </p:nvPr>
        </p:nvGraphicFramePr>
        <p:xfrm>
          <a:off x="5643458" y="2657676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3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Packet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Unicast Forwarding and Aliasing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967" y="2187566"/>
            <a:ext cx="3651342" cy="2023212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8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114"/>
          <p:cNvGrpSpPr>
            <a:grpSpLocks noChangeAspect="1"/>
          </p:cNvGrpSpPr>
          <p:nvPr/>
        </p:nvGrpSpPr>
        <p:grpSpPr bwMode="auto">
          <a:xfrm>
            <a:off x="1735364" y="2540031"/>
            <a:ext cx="1219792" cy="1315956"/>
            <a:chOff x="4080" y="2880"/>
            <a:chExt cx="1617" cy="804"/>
          </a:xfrm>
        </p:grpSpPr>
        <p:grpSp>
          <p:nvGrpSpPr>
            <p:cNvPr id="38" name="Group 11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2" cy="796"/>
              <a:chOff x="4136" y="2026"/>
              <a:chExt cx="1612" cy="796"/>
            </a:xfrm>
          </p:grpSpPr>
          <p:sp>
            <p:nvSpPr>
              <p:cNvPr id="56" name="Oval 116"/>
              <p:cNvSpPr>
                <a:spLocks noChangeAspect="1" noChangeArrowheads="1"/>
              </p:cNvSpPr>
              <p:nvPr/>
            </p:nvSpPr>
            <p:spPr bwMode="auto">
              <a:xfrm>
                <a:off x="4686" y="2026"/>
                <a:ext cx="703" cy="32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117"/>
              <p:cNvSpPr>
                <a:spLocks noChangeAspect="1" noChangeArrowheads="1"/>
              </p:cNvSpPr>
              <p:nvPr/>
            </p:nvSpPr>
            <p:spPr bwMode="auto">
              <a:xfrm>
                <a:off x="4300" y="2112"/>
                <a:ext cx="539" cy="33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118"/>
              <p:cNvSpPr>
                <a:spLocks noChangeAspect="1" noChangeArrowheads="1"/>
              </p:cNvSpPr>
              <p:nvPr/>
            </p:nvSpPr>
            <p:spPr bwMode="auto">
              <a:xfrm>
                <a:off x="4136" y="2310"/>
                <a:ext cx="363" cy="26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119"/>
              <p:cNvSpPr>
                <a:spLocks noChangeAspect="1" noChangeArrowheads="1"/>
              </p:cNvSpPr>
              <p:nvPr/>
            </p:nvSpPr>
            <p:spPr bwMode="auto">
              <a:xfrm>
                <a:off x="4245" y="2429"/>
                <a:ext cx="547" cy="291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20"/>
              <p:cNvSpPr>
                <a:spLocks noChangeAspect="1" noChangeArrowheads="1"/>
              </p:cNvSpPr>
              <p:nvPr/>
            </p:nvSpPr>
            <p:spPr bwMode="auto">
              <a:xfrm>
                <a:off x="4632" y="2477"/>
                <a:ext cx="816" cy="345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121"/>
              <p:cNvSpPr>
                <a:spLocks noChangeAspect="1" noChangeArrowheads="1"/>
              </p:cNvSpPr>
              <p:nvPr/>
            </p:nvSpPr>
            <p:spPr bwMode="auto">
              <a:xfrm>
                <a:off x="5151" y="2122"/>
                <a:ext cx="523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122"/>
              <p:cNvSpPr>
                <a:spLocks noChangeAspect="1" noChangeArrowheads="1"/>
              </p:cNvSpPr>
              <p:nvPr/>
            </p:nvSpPr>
            <p:spPr bwMode="auto">
              <a:xfrm>
                <a:off x="5229" y="2288"/>
                <a:ext cx="519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Oval 123"/>
              <p:cNvSpPr>
                <a:spLocks noChangeAspect="1" noChangeArrowheads="1"/>
              </p:cNvSpPr>
              <p:nvPr/>
            </p:nvSpPr>
            <p:spPr bwMode="auto">
              <a:xfrm>
                <a:off x="5182" y="2342"/>
                <a:ext cx="51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val 124"/>
              <p:cNvSpPr>
                <a:spLocks noChangeAspect="1" noChangeArrowheads="1"/>
              </p:cNvSpPr>
              <p:nvPr/>
            </p:nvSpPr>
            <p:spPr bwMode="auto">
              <a:xfrm>
                <a:off x="4429" y="2214"/>
                <a:ext cx="104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12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7" cy="804"/>
              <a:chOff x="4136" y="2022"/>
              <a:chExt cx="1617" cy="804"/>
            </a:xfrm>
          </p:grpSpPr>
          <p:sp>
            <p:nvSpPr>
              <p:cNvPr id="40" name="Arc 126"/>
              <p:cNvSpPr>
                <a:spLocks noChangeAspect="1"/>
              </p:cNvSpPr>
              <p:nvPr/>
            </p:nvSpPr>
            <p:spPr bwMode="auto">
              <a:xfrm>
                <a:off x="4705" y="2022"/>
                <a:ext cx="667" cy="167"/>
              </a:xfrm>
              <a:custGeom>
                <a:avLst/>
                <a:gdLst>
                  <a:gd name="T0" fmla="*/ 0 w 40532"/>
                  <a:gd name="T1" fmla="*/ 0 h 21600"/>
                  <a:gd name="T2" fmla="*/ 0 w 40532"/>
                  <a:gd name="T3" fmla="*/ 0 h 21600"/>
                  <a:gd name="T4" fmla="*/ 0 w 405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32"/>
                  <a:gd name="T10" fmla="*/ 0 h 21600"/>
                  <a:gd name="T11" fmla="*/ 40532 w 405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32" h="21600" fill="none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</a:path>
                  <a:path w="40532" h="21600" stroke="0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  <a:lnTo>
                      <a:pt x="20466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rc 127"/>
              <p:cNvSpPr>
                <a:spLocks noChangeAspect="1"/>
              </p:cNvSpPr>
              <p:nvPr/>
            </p:nvSpPr>
            <p:spPr bwMode="auto">
              <a:xfrm>
                <a:off x="4709" y="2026"/>
                <a:ext cx="659" cy="163"/>
              </a:xfrm>
              <a:custGeom>
                <a:avLst/>
                <a:gdLst>
                  <a:gd name="T0" fmla="*/ 0 w 40468"/>
                  <a:gd name="T1" fmla="*/ 0 h 21600"/>
                  <a:gd name="T2" fmla="*/ 0 w 40468"/>
                  <a:gd name="T3" fmla="*/ 0 h 21600"/>
                  <a:gd name="T4" fmla="*/ 0 w 404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68"/>
                  <a:gd name="T10" fmla="*/ 0 h 21600"/>
                  <a:gd name="T11" fmla="*/ 40468 w 404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68" h="21600" fill="none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</a:path>
                  <a:path w="40468" h="21600" stroke="0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  <a:lnTo>
                      <a:pt x="20439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rc 128"/>
              <p:cNvSpPr>
                <a:spLocks noChangeAspect="1"/>
              </p:cNvSpPr>
              <p:nvPr/>
            </p:nvSpPr>
            <p:spPr bwMode="auto">
              <a:xfrm>
                <a:off x="4300" y="2109"/>
                <a:ext cx="414" cy="201"/>
              </a:xfrm>
              <a:custGeom>
                <a:avLst/>
                <a:gdLst>
                  <a:gd name="T0" fmla="*/ 0 w 32989"/>
                  <a:gd name="T1" fmla="*/ 0 h 26112"/>
                  <a:gd name="T2" fmla="*/ 0 w 32989"/>
                  <a:gd name="T3" fmla="*/ 0 h 26112"/>
                  <a:gd name="T4" fmla="*/ 0 w 32989"/>
                  <a:gd name="T5" fmla="*/ 0 h 26112"/>
                  <a:gd name="T6" fmla="*/ 0 60000 65536"/>
                  <a:gd name="T7" fmla="*/ 0 60000 65536"/>
                  <a:gd name="T8" fmla="*/ 0 60000 65536"/>
                  <a:gd name="T9" fmla="*/ 0 w 32989"/>
                  <a:gd name="T10" fmla="*/ 0 h 26112"/>
                  <a:gd name="T11" fmla="*/ 32989 w 32989"/>
                  <a:gd name="T12" fmla="*/ 26112 h 26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89" h="26112" fill="none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</a:path>
                  <a:path w="32989" h="26112" stroke="0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rc 129"/>
              <p:cNvSpPr>
                <a:spLocks noChangeAspect="1"/>
              </p:cNvSpPr>
              <p:nvPr/>
            </p:nvSpPr>
            <p:spPr bwMode="auto">
              <a:xfrm>
                <a:off x="4304" y="2113"/>
                <a:ext cx="407" cy="197"/>
              </a:xfrm>
              <a:custGeom>
                <a:avLst/>
                <a:gdLst>
                  <a:gd name="T0" fmla="*/ 0 w 32912"/>
                  <a:gd name="T1" fmla="*/ 0 h 26153"/>
                  <a:gd name="T2" fmla="*/ 0 w 32912"/>
                  <a:gd name="T3" fmla="*/ 0 h 26153"/>
                  <a:gd name="T4" fmla="*/ 0 w 32912"/>
                  <a:gd name="T5" fmla="*/ 0 h 26153"/>
                  <a:gd name="T6" fmla="*/ 0 60000 65536"/>
                  <a:gd name="T7" fmla="*/ 0 60000 65536"/>
                  <a:gd name="T8" fmla="*/ 0 60000 65536"/>
                  <a:gd name="T9" fmla="*/ 0 w 32912"/>
                  <a:gd name="T10" fmla="*/ 0 h 26153"/>
                  <a:gd name="T11" fmla="*/ 32912 w 32912"/>
                  <a:gd name="T12" fmla="*/ 26153 h 26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12" h="26153" fill="none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</a:path>
                  <a:path w="32912" h="26153" stroke="0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Arc 130"/>
              <p:cNvSpPr>
                <a:spLocks noChangeAspect="1"/>
              </p:cNvSpPr>
              <p:nvPr/>
            </p:nvSpPr>
            <p:spPr bwMode="auto">
              <a:xfrm>
                <a:off x="4241" y="2566"/>
                <a:ext cx="419" cy="158"/>
              </a:xfrm>
              <a:custGeom>
                <a:avLst/>
                <a:gdLst>
                  <a:gd name="T0" fmla="*/ 0 w 32190"/>
                  <a:gd name="T1" fmla="*/ 0 h 22644"/>
                  <a:gd name="T2" fmla="*/ 0 w 32190"/>
                  <a:gd name="T3" fmla="*/ 0 h 22644"/>
                  <a:gd name="T4" fmla="*/ 0 w 32190"/>
                  <a:gd name="T5" fmla="*/ 0 h 22644"/>
                  <a:gd name="T6" fmla="*/ 0 60000 65536"/>
                  <a:gd name="T7" fmla="*/ 0 60000 65536"/>
                  <a:gd name="T8" fmla="*/ 0 60000 65536"/>
                  <a:gd name="T9" fmla="*/ 0 w 32190"/>
                  <a:gd name="T10" fmla="*/ 0 h 22644"/>
                  <a:gd name="T11" fmla="*/ 32190 w 32190"/>
                  <a:gd name="T12" fmla="*/ 22644 h 22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90" h="22644" fill="none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</a:path>
                  <a:path w="32190" h="22644" stroke="0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  <a:lnTo>
                      <a:pt x="21600" y="104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rc 131"/>
              <p:cNvSpPr>
                <a:spLocks noChangeAspect="1"/>
              </p:cNvSpPr>
              <p:nvPr/>
            </p:nvSpPr>
            <p:spPr bwMode="auto">
              <a:xfrm>
                <a:off x="4245" y="2566"/>
                <a:ext cx="412" cy="154"/>
              </a:xfrm>
              <a:custGeom>
                <a:avLst/>
                <a:gdLst>
                  <a:gd name="T0" fmla="*/ 0 w 32089"/>
                  <a:gd name="T1" fmla="*/ 0 h 22657"/>
                  <a:gd name="T2" fmla="*/ 0 w 32089"/>
                  <a:gd name="T3" fmla="*/ 0 h 22657"/>
                  <a:gd name="T4" fmla="*/ 0 w 32089"/>
                  <a:gd name="T5" fmla="*/ 0 h 22657"/>
                  <a:gd name="T6" fmla="*/ 0 60000 65536"/>
                  <a:gd name="T7" fmla="*/ 0 60000 65536"/>
                  <a:gd name="T8" fmla="*/ 0 60000 65536"/>
                  <a:gd name="T9" fmla="*/ 0 w 32089"/>
                  <a:gd name="T10" fmla="*/ 0 h 22657"/>
                  <a:gd name="T11" fmla="*/ 32089 w 32089"/>
                  <a:gd name="T12" fmla="*/ 22657 h 226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89" h="22657" fill="none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</a:path>
                  <a:path w="32089" h="22657" stroke="0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Arc 132"/>
              <p:cNvSpPr>
                <a:spLocks noChangeAspect="1"/>
              </p:cNvSpPr>
              <p:nvPr/>
            </p:nvSpPr>
            <p:spPr bwMode="auto">
              <a:xfrm>
                <a:off x="5363" y="2118"/>
                <a:ext cx="315" cy="194"/>
              </a:xfrm>
              <a:custGeom>
                <a:avLst/>
                <a:gdLst>
                  <a:gd name="T0" fmla="*/ 0 w 26040"/>
                  <a:gd name="T1" fmla="*/ 0 h 32314"/>
                  <a:gd name="T2" fmla="*/ 0 w 26040"/>
                  <a:gd name="T3" fmla="*/ 0 h 32314"/>
                  <a:gd name="T4" fmla="*/ 0 w 26040"/>
                  <a:gd name="T5" fmla="*/ 0 h 32314"/>
                  <a:gd name="T6" fmla="*/ 0 60000 65536"/>
                  <a:gd name="T7" fmla="*/ 0 60000 65536"/>
                  <a:gd name="T8" fmla="*/ 0 60000 65536"/>
                  <a:gd name="T9" fmla="*/ 0 w 26040"/>
                  <a:gd name="T10" fmla="*/ 0 h 32314"/>
                  <a:gd name="T11" fmla="*/ 26040 w 26040"/>
                  <a:gd name="T12" fmla="*/ 32314 h 323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40" h="32314" fill="none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</a:path>
                  <a:path w="26040" h="32314" stroke="0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  <a:lnTo>
                      <a:pt x="444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rc 133"/>
              <p:cNvSpPr>
                <a:spLocks noChangeAspect="1"/>
              </p:cNvSpPr>
              <p:nvPr/>
            </p:nvSpPr>
            <p:spPr bwMode="auto">
              <a:xfrm>
                <a:off x="5365" y="2122"/>
                <a:ext cx="310" cy="189"/>
              </a:xfrm>
              <a:custGeom>
                <a:avLst/>
                <a:gdLst>
                  <a:gd name="T0" fmla="*/ 0 w 25973"/>
                  <a:gd name="T1" fmla="*/ 0 h 32442"/>
                  <a:gd name="T2" fmla="*/ 0 w 25973"/>
                  <a:gd name="T3" fmla="*/ 0 h 32442"/>
                  <a:gd name="T4" fmla="*/ 0 w 25973"/>
                  <a:gd name="T5" fmla="*/ 0 h 32442"/>
                  <a:gd name="T6" fmla="*/ 0 60000 65536"/>
                  <a:gd name="T7" fmla="*/ 0 60000 65536"/>
                  <a:gd name="T8" fmla="*/ 0 60000 65536"/>
                  <a:gd name="T9" fmla="*/ 0 w 25973"/>
                  <a:gd name="T10" fmla="*/ 0 h 32442"/>
                  <a:gd name="T11" fmla="*/ 25973 w 25973"/>
                  <a:gd name="T12" fmla="*/ 32442 h 324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73" h="32442" fill="none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</a:path>
                  <a:path w="25973" h="32442" stroke="0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  <a:lnTo>
                      <a:pt x="4373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134"/>
              <p:cNvSpPr>
                <a:spLocks noChangeAspect="1"/>
              </p:cNvSpPr>
              <p:nvPr/>
            </p:nvSpPr>
            <p:spPr bwMode="auto">
              <a:xfrm>
                <a:off x="5452" y="2309"/>
                <a:ext cx="301" cy="193"/>
              </a:xfrm>
              <a:custGeom>
                <a:avLst/>
                <a:gdLst>
                  <a:gd name="T0" fmla="*/ 0 w 21600"/>
                  <a:gd name="T1" fmla="*/ 0 h 29491"/>
                  <a:gd name="T2" fmla="*/ 0 w 21600"/>
                  <a:gd name="T3" fmla="*/ 0 h 29491"/>
                  <a:gd name="T4" fmla="*/ 0 w 21600"/>
                  <a:gd name="T5" fmla="*/ 0 h 294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91"/>
                  <a:gd name="T11" fmla="*/ 21600 w 21600"/>
                  <a:gd name="T12" fmla="*/ 29491 h 29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91" fill="none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</a:path>
                  <a:path w="21600" h="29491" stroke="0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  <a:lnTo>
                      <a:pt x="0" y="1682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Arc 135"/>
              <p:cNvSpPr>
                <a:spLocks noChangeAspect="1"/>
              </p:cNvSpPr>
              <p:nvPr/>
            </p:nvSpPr>
            <p:spPr bwMode="auto">
              <a:xfrm>
                <a:off x="5452" y="2312"/>
                <a:ext cx="297" cy="189"/>
              </a:xfrm>
              <a:custGeom>
                <a:avLst/>
                <a:gdLst>
                  <a:gd name="T0" fmla="*/ 0 w 21600"/>
                  <a:gd name="T1" fmla="*/ 0 h 29720"/>
                  <a:gd name="T2" fmla="*/ 0 w 21600"/>
                  <a:gd name="T3" fmla="*/ 0 h 29720"/>
                  <a:gd name="T4" fmla="*/ 0 w 21600"/>
                  <a:gd name="T5" fmla="*/ 0 h 297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720"/>
                  <a:gd name="T11" fmla="*/ 21600 w 21600"/>
                  <a:gd name="T12" fmla="*/ 29720 h 29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720" fill="none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</a:path>
                  <a:path w="21600" h="29720" stroke="0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  <a:lnTo>
                      <a:pt x="0" y="1692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Arc 136"/>
              <p:cNvSpPr>
                <a:spLocks noChangeAspect="1"/>
              </p:cNvSpPr>
              <p:nvPr/>
            </p:nvSpPr>
            <p:spPr bwMode="auto">
              <a:xfrm>
                <a:off x="5354" y="2498"/>
                <a:ext cx="352" cy="276"/>
              </a:xfrm>
              <a:custGeom>
                <a:avLst/>
                <a:gdLst>
                  <a:gd name="T0" fmla="*/ 0 w 28603"/>
                  <a:gd name="T1" fmla="*/ 0 h 27825"/>
                  <a:gd name="T2" fmla="*/ 0 w 28603"/>
                  <a:gd name="T3" fmla="*/ 0 h 27825"/>
                  <a:gd name="T4" fmla="*/ 0 w 28603"/>
                  <a:gd name="T5" fmla="*/ 0 h 27825"/>
                  <a:gd name="T6" fmla="*/ 0 60000 65536"/>
                  <a:gd name="T7" fmla="*/ 0 60000 65536"/>
                  <a:gd name="T8" fmla="*/ 0 60000 65536"/>
                  <a:gd name="T9" fmla="*/ 0 w 28603"/>
                  <a:gd name="T10" fmla="*/ 0 h 27825"/>
                  <a:gd name="T11" fmla="*/ 28603 w 28603"/>
                  <a:gd name="T12" fmla="*/ 27825 h 27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03" h="27825" fill="none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</a:path>
                  <a:path w="28603" h="27825" stroke="0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  <a:lnTo>
                      <a:pt x="7003" y="62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Arc 137"/>
              <p:cNvSpPr>
                <a:spLocks noChangeAspect="1"/>
              </p:cNvSpPr>
              <p:nvPr/>
            </p:nvSpPr>
            <p:spPr bwMode="auto">
              <a:xfrm>
                <a:off x="5356" y="2499"/>
                <a:ext cx="346" cy="271"/>
              </a:xfrm>
              <a:custGeom>
                <a:avLst/>
                <a:gdLst>
                  <a:gd name="T0" fmla="*/ 0 w 28579"/>
                  <a:gd name="T1" fmla="*/ 0 h 27846"/>
                  <a:gd name="T2" fmla="*/ 0 w 28579"/>
                  <a:gd name="T3" fmla="*/ 0 h 27846"/>
                  <a:gd name="T4" fmla="*/ 0 w 28579"/>
                  <a:gd name="T5" fmla="*/ 0 h 27846"/>
                  <a:gd name="T6" fmla="*/ 0 60000 65536"/>
                  <a:gd name="T7" fmla="*/ 0 60000 65536"/>
                  <a:gd name="T8" fmla="*/ 0 60000 65536"/>
                  <a:gd name="T9" fmla="*/ 0 w 28579"/>
                  <a:gd name="T10" fmla="*/ 0 h 27846"/>
                  <a:gd name="T11" fmla="*/ 28579 w 28579"/>
                  <a:gd name="T12" fmla="*/ 27846 h 27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9" h="27846" fill="none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</a:path>
                  <a:path w="28579" h="27846" stroke="0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  <a:lnTo>
                      <a:pt x="6979" y="624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138"/>
              <p:cNvSpPr>
                <a:spLocks noChangeAspect="1"/>
              </p:cNvSpPr>
              <p:nvPr/>
            </p:nvSpPr>
            <p:spPr bwMode="auto">
              <a:xfrm>
                <a:off x="4136" y="2308"/>
                <a:ext cx="191" cy="263"/>
              </a:xfrm>
              <a:custGeom>
                <a:avLst/>
                <a:gdLst>
                  <a:gd name="T0" fmla="*/ 0 w 21600"/>
                  <a:gd name="T1" fmla="*/ 0 h 41303"/>
                  <a:gd name="T2" fmla="*/ 0 w 21600"/>
                  <a:gd name="T3" fmla="*/ 0 h 41303"/>
                  <a:gd name="T4" fmla="*/ 0 w 21600"/>
                  <a:gd name="T5" fmla="*/ 0 h 413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3"/>
                  <a:gd name="T11" fmla="*/ 21600 w 21600"/>
                  <a:gd name="T12" fmla="*/ 41303 h 41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3" fill="none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</a:path>
                  <a:path w="21600" h="41303" stroke="0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Arc 139"/>
              <p:cNvSpPr>
                <a:spLocks noChangeAspect="1"/>
              </p:cNvSpPr>
              <p:nvPr/>
            </p:nvSpPr>
            <p:spPr bwMode="auto">
              <a:xfrm>
                <a:off x="4140" y="2312"/>
                <a:ext cx="187" cy="255"/>
              </a:xfrm>
              <a:custGeom>
                <a:avLst/>
                <a:gdLst>
                  <a:gd name="T0" fmla="*/ 0 w 21600"/>
                  <a:gd name="T1" fmla="*/ 0 h 41331"/>
                  <a:gd name="T2" fmla="*/ 0 w 21600"/>
                  <a:gd name="T3" fmla="*/ 0 h 41331"/>
                  <a:gd name="T4" fmla="*/ 0 w 21600"/>
                  <a:gd name="T5" fmla="*/ 0 h 413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31"/>
                  <a:gd name="T11" fmla="*/ 21600 w 21600"/>
                  <a:gd name="T12" fmla="*/ 41331 h 4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31" fill="none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</a:path>
                  <a:path w="21600" h="41331" stroke="0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  <a:lnTo>
                      <a:pt x="21600" y="2156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140"/>
              <p:cNvSpPr>
                <a:spLocks noChangeAspect="1"/>
              </p:cNvSpPr>
              <p:nvPr/>
            </p:nvSpPr>
            <p:spPr bwMode="auto">
              <a:xfrm>
                <a:off x="4644" y="2666"/>
                <a:ext cx="721" cy="160"/>
              </a:xfrm>
              <a:custGeom>
                <a:avLst/>
                <a:gdLst>
                  <a:gd name="T0" fmla="*/ 0 w 38927"/>
                  <a:gd name="T1" fmla="*/ 0 h 21600"/>
                  <a:gd name="T2" fmla="*/ 0 w 38927"/>
                  <a:gd name="T3" fmla="*/ 0 h 21600"/>
                  <a:gd name="T4" fmla="*/ 0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</a:path>
                  <a:path w="38927" h="21600" stroke="0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  <a:lnTo>
                      <a:pt x="2115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Arc 141"/>
              <p:cNvSpPr>
                <a:spLocks noChangeAspect="1"/>
              </p:cNvSpPr>
              <p:nvPr/>
            </p:nvSpPr>
            <p:spPr bwMode="auto">
              <a:xfrm>
                <a:off x="4648" y="2666"/>
                <a:ext cx="712" cy="156"/>
              </a:xfrm>
              <a:custGeom>
                <a:avLst/>
                <a:gdLst>
                  <a:gd name="T0" fmla="*/ 0 w 38826"/>
                  <a:gd name="T1" fmla="*/ 0 h 21600"/>
                  <a:gd name="T2" fmla="*/ 0 w 38826"/>
                  <a:gd name="T3" fmla="*/ 0 h 21600"/>
                  <a:gd name="T4" fmla="*/ 0 w 388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26"/>
                  <a:gd name="T10" fmla="*/ 0 h 21600"/>
                  <a:gd name="T11" fmla="*/ 38826 w 388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26" h="21600" fill="none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</a:path>
                  <a:path w="38826" h="21600" stroke="0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  <a:lnTo>
                      <a:pt x="2114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776050" y="2781656"/>
            <a:ext cx="812877" cy="434608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776050" y="3301773"/>
            <a:ext cx="815738" cy="412617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07618" y="2916981"/>
            <a:ext cx="107892" cy="684073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3302904" y="3302561"/>
            <a:ext cx="561483" cy="419705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dash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302904" y="2781656"/>
            <a:ext cx="615432" cy="478152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24529" y="2847742"/>
            <a:ext cx="107892" cy="753311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605527" y="2540031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605527" y="348063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813933" y="2540031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PE3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813933" y="348063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PE4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75445" y="2712901"/>
            <a:ext cx="489053" cy="411326"/>
            <a:chOff x="11594479" y="4681107"/>
            <a:chExt cx="905784" cy="806399"/>
          </a:xfrm>
        </p:grpSpPr>
        <p:sp>
          <p:nvSpPr>
            <p:cNvPr id="34" name="Freeform 33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754912" y="3036852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33" name="Oval 32"/>
          <p:cNvSpPr/>
          <p:nvPr/>
        </p:nvSpPr>
        <p:spPr>
          <a:xfrm>
            <a:off x="3678816" y="3036852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CE3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182061" y="1458828"/>
            <a:ext cx="3651342" cy="2761269"/>
            <a:chOff x="5362101" y="1378273"/>
            <a:chExt cx="3651342" cy="2761269"/>
          </a:xfrm>
        </p:grpSpPr>
        <p:grpSp>
          <p:nvGrpSpPr>
            <p:cNvPr id="90" name="Group 89"/>
            <p:cNvGrpSpPr/>
            <p:nvPr/>
          </p:nvGrpSpPr>
          <p:grpSpPr>
            <a:xfrm>
              <a:off x="5362101" y="2116330"/>
              <a:ext cx="3651342" cy="2023212"/>
              <a:chOff x="5362101" y="2116330"/>
              <a:chExt cx="3651342" cy="2023212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5362101" y="2116330"/>
                <a:ext cx="3651342" cy="2023212"/>
              </a:xfrm>
              <a:prstGeom prst="roundRect">
                <a:avLst>
                  <a:gd name="adj" fmla="val 4832"/>
                </a:avLst>
              </a:prstGeom>
              <a:solidFill>
                <a:srgbClr val="FFECCC">
                  <a:alpha val="7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487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6" name="Group 114"/>
              <p:cNvGrpSpPr>
                <a:grpSpLocks noChangeAspect="1"/>
              </p:cNvGrpSpPr>
              <p:nvPr/>
            </p:nvGrpSpPr>
            <p:grpSpPr bwMode="auto">
              <a:xfrm>
                <a:off x="6540498" y="2468795"/>
                <a:ext cx="1219792" cy="1315956"/>
                <a:chOff x="4080" y="2880"/>
                <a:chExt cx="1617" cy="804"/>
              </a:xfrm>
            </p:grpSpPr>
            <p:grpSp>
              <p:nvGrpSpPr>
                <p:cNvPr id="115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2" cy="796"/>
                  <a:chOff x="4136" y="2026"/>
                  <a:chExt cx="1612" cy="796"/>
                </a:xfrm>
              </p:grpSpPr>
              <p:sp>
                <p:nvSpPr>
                  <p:cNvPr id="133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6" y="2026"/>
                    <a:ext cx="703" cy="32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2112"/>
                    <a:ext cx="539" cy="33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5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6" y="2310"/>
                    <a:ext cx="363" cy="26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5" y="2429"/>
                    <a:ext cx="547" cy="291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7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2" y="2477"/>
                    <a:ext cx="816" cy="345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1" y="2122"/>
                    <a:ext cx="523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9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9" y="2288"/>
                    <a:ext cx="519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2" y="2342"/>
                    <a:ext cx="51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9" y="2214"/>
                    <a:ext cx="104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16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7" cy="804"/>
                  <a:chOff x="4136" y="2022"/>
                  <a:chExt cx="1617" cy="804"/>
                </a:xfrm>
              </p:grpSpPr>
              <p:sp>
                <p:nvSpPr>
                  <p:cNvPr id="117" name="Arc 126"/>
                  <p:cNvSpPr>
                    <a:spLocks noChangeAspect="1"/>
                  </p:cNvSpPr>
                  <p:nvPr/>
                </p:nvSpPr>
                <p:spPr bwMode="auto">
                  <a:xfrm>
                    <a:off x="4705" y="2022"/>
                    <a:ext cx="667" cy="167"/>
                  </a:xfrm>
                  <a:custGeom>
                    <a:avLst/>
                    <a:gdLst>
                      <a:gd name="T0" fmla="*/ 0 w 40532"/>
                      <a:gd name="T1" fmla="*/ 0 h 21600"/>
                      <a:gd name="T2" fmla="*/ 0 w 40532"/>
                      <a:gd name="T3" fmla="*/ 0 h 21600"/>
                      <a:gd name="T4" fmla="*/ 0 w 4053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532"/>
                      <a:gd name="T10" fmla="*/ 0 h 21600"/>
                      <a:gd name="T11" fmla="*/ 40532 w 4053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532" h="21600" fill="none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</a:path>
                      <a:path w="40532" h="21600" stroke="0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  <a:lnTo>
                          <a:pt x="20466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Arc 127"/>
                  <p:cNvSpPr>
                    <a:spLocks noChangeAspect="1"/>
                  </p:cNvSpPr>
                  <p:nvPr/>
                </p:nvSpPr>
                <p:spPr bwMode="auto">
                  <a:xfrm>
                    <a:off x="4709" y="2026"/>
                    <a:ext cx="659" cy="163"/>
                  </a:xfrm>
                  <a:custGeom>
                    <a:avLst/>
                    <a:gdLst>
                      <a:gd name="T0" fmla="*/ 0 w 40468"/>
                      <a:gd name="T1" fmla="*/ 0 h 21600"/>
                      <a:gd name="T2" fmla="*/ 0 w 40468"/>
                      <a:gd name="T3" fmla="*/ 0 h 21600"/>
                      <a:gd name="T4" fmla="*/ 0 w 4046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468"/>
                      <a:gd name="T10" fmla="*/ 0 h 21600"/>
                      <a:gd name="T11" fmla="*/ 40468 w 4046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468" h="21600" fill="none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</a:path>
                      <a:path w="40468" h="21600" stroke="0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  <a:lnTo>
                          <a:pt x="20439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9" name="Arc 128"/>
                  <p:cNvSpPr>
                    <a:spLocks noChangeAspect="1"/>
                  </p:cNvSpPr>
                  <p:nvPr/>
                </p:nvSpPr>
                <p:spPr bwMode="auto">
                  <a:xfrm>
                    <a:off x="4300" y="2109"/>
                    <a:ext cx="414" cy="201"/>
                  </a:xfrm>
                  <a:custGeom>
                    <a:avLst/>
                    <a:gdLst>
                      <a:gd name="T0" fmla="*/ 0 w 32989"/>
                      <a:gd name="T1" fmla="*/ 0 h 26112"/>
                      <a:gd name="T2" fmla="*/ 0 w 32989"/>
                      <a:gd name="T3" fmla="*/ 0 h 26112"/>
                      <a:gd name="T4" fmla="*/ 0 w 32989"/>
                      <a:gd name="T5" fmla="*/ 0 h 26112"/>
                      <a:gd name="T6" fmla="*/ 0 60000 65536"/>
                      <a:gd name="T7" fmla="*/ 0 60000 65536"/>
                      <a:gd name="T8" fmla="*/ 0 60000 65536"/>
                      <a:gd name="T9" fmla="*/ 0 w 32989"/>
                      <a:gd name="T10" fmla="*/ 0 h 26112"/>
                      <a:gd name="T11" fmla="*/ 32989 w 32989"/>
                      <a:gd name="T12" fmla="*/ 26112 h 26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89" h="26112" fill="none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</a:path>
                      <a:path w="32989" h="26112" stroke="0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0" name="Arc 129"/>
                  <p:cNvSpPr>
                    <a:spLocks noChangeAspect="1"/>
                  </p:cNvSpPr>
                  <p:nvPr/>
                </p:nvSpPr>
                <p:spPr bwMode="auto">
                  <a:xfrm>
                    <a:off x="4304" y="2113"/>
                    <a:ext cx="407" cy="197"/>
                  </a:xfrm>
                  <a:custGeom>
                    <a:avLst/>
                    <a:gdLst>
                      <a:gd name="T0" fmla="*/ 0 w 32912"/>
                      <a:gd name="T1" fmla="*/ 0 h 26153"/>
                      <a:gd name="T2" fmla="*/ 0 w 32912"/>
                      <a:gd name="T3" fmla="*/ 0 h 26153"/>
                      <a:gd name="T4" fmla="*/ 0 w 32912"/>
                      <a:gd name="T5" fmla="*/ 0 h 26153"/>
                      <a:gd name="T6" fmla="*/ 0 60000 65536"/>
                      <a:gd name="T7" fmla="*/ 0 60000 65536"/>
                      <a:gd name="T8" fmla="*/ 0 60000 65536"/>
                      <a:gd name="T9" fmla="*/ 0 w 32912"/>
                      <a:gd name="T10" fmla="*/ 0 h 26153"/>
                      <a:gd name="T11" fmla="*/ 32912 w 32912"/>
                      <a:gd name="T12" fmla="*/ 26153 h 261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12" h="26153" fill="none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</a:path>
                      <a:path w="32912" h="26153" stroke="0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1" name="Arc 130"/>
                  <p:cNvSpPr>
                    <a:spLocks noChangeAspect="1"/>
                  </p:cNvSpPr>
                  <p:nvPr/>
                </p:nvSpPr>
                <p:spPr bwMode="auto">
                  <a:xfrm>
                    <a:off x="4241" y="2566"/>
                    <a:ext cx="419" cy="158"/>
                  </a:xfrm>
                  <a:custGeom>
                    <a:avLst/>
                    <a:gdLst>
                      <a:gd name="T0" fmla="*/ 0 w 32190"/>
                      <a:gd name="T1" fmla="*/ 0 h 22644"/>
                      <a:gd name="T2" fmla="*/ 0 w 32190"/>
                      <a:gd name="T3" fmla="*/ 0 h 22644"/>
                      <a:gd name="T4" fmla="*/ 0 w 32190"/>
                      <a:gd name="T5" fmla="*/ 0 h 22644"/>
                      <a:gd name="T6" fmla="*/ 0 60000 65536"/>
                      <a:gd name="T7" fmla="*/ 0 60000 65536"/>
                      <a:gd name="T8" fmla="*/ 0 60000 65536"/>
                      <a:gd name="T9" fmla="*/ 0 w 32190"/>
                      <a:gd name="T10" fmla="*/ 0 h 22644"/>
                      <a:gd name="T11" fmla="*/ 32190 w 32190"/>
                      <a:gd name="T12" fmla="*/ 22644 h 226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190" h="22644" fill="none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</a:path>
                      <a:path w="32190" h="22644" stroke="0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  <a:lnTo>
                          <a:pt x="21600" y="104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2" name="Arc 131"/>
                  <p:cNvSpPr>
                    <a:spLocks noChangeAspect="1"/>
                  </p:cNvSpPr>
                  <p:nvPr/>
                </p:nvSpPr>
                <p:spPr bwMode="auto">
                  <a:xfrm>
                    <a:off x="4245" y="2566"/>
                    <a:ext cx="412" cy="154"/>
                  </a:xfrm>
                  <a:custGeom>
                    <a:avLst/>
                    <a:gdLst>
                      <a:gd name="T0" fmla="*/ 0 w 32089"/>
                      <a:gd name="T1" fmla="*/ 0 h 22657"/>
                      <a:gd name="T2" fmla="*/ 0 w 32089"/>
                      <a:gd name="T3" fmla="*/ 0 h 22657"/>
                      <a:gd name="T4" fmla="*/ 0 w 32089"/>
                      <a:gd name="T5" fmla="*/ 0 h 22657"/>
                      <a:gd name="T6" fmla="*/ 0 60000 65536"/>
                      <a:gd name="T7" fmla="*/ 0 60000 65536"/>
                      <a:gd name="T8" fmla="*/ 0 60000 65536"/>
                      <a:gd name="T9" fmla="*/ 0 w 32089"/>
                      <a:gd name="T10" fmla="*/ 0 h 22657"/>
                      <a:gd name="T11" fmla="*/ 32089 w 32089"/>
                      <a:gd name="T12" fmla="*/ 22657 h 226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089" h="22657" fill="none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</a:path>
                      <a:path w="32089" h="22657" stroke="0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  <a:lnTo>
                          <a:pt x="21600" y="1057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3" name="Arc 132"/>
                  <p:cNvSpPr>
                    <a:spLocks noChangeAspect="1"/>
                  </p:cNvSpPr>
                  <p:nvPr/>
                </p:nvSpPr>
                <p:spPr bwMode="auto">
                  <a:xfrm>
                    <a:off x="5363" y="2118"/>
                    <a:ext cx="315" cy="194"/>
                  </a:xfrm>
                  <a:custGeom>
                    <a:avLst/>
                    <a:gdLst>
                      <a:gd name="T0" fmla="*/ 0 w 26040"/>
                      <a:gd name="T1" fmla="*/ 0 h 32314"/>
                      <a:gd name="T2" fmla="*/ 0 w 26040"/>
                      <a:gd name="T3" fmla="*/ 0 h 32314"/>
                      <a:gd name="T4" fmla="*/ 0 w 26040"/>
                      <a:gd name="T5" fmla="*/ 0 h 32314"/>
                      <a:gd name="T6" fmla="*/ 0 60000 65536"/>
                      <a:gd name="T7" fmla="*/ 0 60000 65536"/>
                      <a:gd name="T8" fmla="*/ 0 60000 65536"/>
                      <a:gd name="T9" fmla="*/ 0 w 26040"/>
                      <a:gd name="T10" fmla="*/ 0 h 32314"/>
                      <a:gd name="T11" fmla="*/ 26040 w 26040"/>
                      <a:gd name="T12" fmla="*/ 32314 h 3231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40" h="32314" fill="none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</a:path>
                      <a:path w="26040" h="32314" stroke="0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  <a:lnTo>
                          <a:pt x="444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4" name="Arc 133"/>
                  <p:cNvSpPr>
                    <a:spLocks noChangeAspect="1"/>
                  </p:cNvSpPr>
                  <p:nvPr/>
                </p:nvSpPr>
                <p:spPr bwMode="auto">
                  <a:xfrm>
                    <a:off x="5365" y="2122"/>
                    <a:ext cx="310" cy="189"/>
                  </a:xfrm>
                  <a:custGeom>
                    <a:avLst/>
                    <a:gdLst>
                      <a:gd name="T0" fmla="*/ 0 w 25973"/>
                      <a:gd name="T1" fmla="*/ 0 h 32442"/>
                      <a:gd name="T2" fmla="*/ 0 w 25973"/>
                      <a:gd name="T3" fmla="*/ 0 h 32442"/>
                      <a:gd name="T4" fmla="*/ 0 w 25973"/>
                      <a:gd name="T5" fmla="*/ 0 h 32442"/>
                      <a:gd name="T6" fmla="*/ 0 60000 65536"/>
                      <a:gd name="T7" fmla="*/ 0 60000 65536"/>
                      <a:gd name="T8" fmla="*/ 0 60000 65536"/>
                      <a:gd name="T9" fmla="*/ 0 w 25973"/>
                      <a:gd name="T10" fmla="*/ 0 h 32442"/>
                      <a:gd name="T11" fmla="*/ 25973 w 25973"/>
                      <a:gd name="T12" fmla="*/ 32442 h 324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973" h="32442" fill="none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</a:path>
                      <a:path w="25973" h="32442" stroke="0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  <a:lnTo>
                          <a:pt x="4373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Arc 134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09"/>
                    <a:ext cx="301" cy="193"/>
                  </a:xfrm>
                  <a:custGeom>
                    <a:avLst/>
                    <a:gdLst>
                      <a:gd name="T0" fmla="*/ 0 w 21600"/>
                      <a:gd name="T1" fmla="*/ 0 h 29491"/>
                      <a:gd name="T2" fmla="*/ 0 w 21600"/>
                      <a:gd name="T3" fmla="*/ 0 h 29491"/>
                      <a:gd name="T4" fmla="*/ 0 w 21600"/>
                      <a:gd name="T5" fmla="*/ 0 h 294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491"/>
                      <a:gd name="T11" fmla="*/ 21600 w 21600"/>
                      <a:gd name="T12" fmla="*/ 29491 h 294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491" fill="none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</a:path>
                      <a:path w="21600" h="29491" stroke="0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  <a:lnTo>
                          <a:pt x="0" y="1682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6" name="Arc 135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12"/>
                    <a:ext cx="297" cy="189"/>
                  </a:xfrm>
                  <a:custGeom>
                    <a:avLst/>
                    <a:gdLst>
                      <a:gd name="T0" fmla="*/ 0 w 21600"/>
                      <a:gd name="T1" fmla="*/ 0 h 29720"/>
                      <a:gd name="T2" fmla="*/ 0 w 21600"/>
                      <a:gd name="T3" fmla="*/ 0 h 29720"/>
                      <a:gd name="T4" fmla="*/ 0 w 21600"/>
                      <a:gd name="T5" fmla="*/ 0 h 2972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720"/>
                      <a:gd name="T11" fmla="*/ 21600 w 21600"/>
                      <a:gd name="T12" fmla="*/ 29720 h 29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720" fill="none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</a:path>
                      <a:path w="21600" h="29720" stroke="0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  <a:lnTo>
                          <a:pt x="0" y="1692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Arc 136"/>
                  <p:cNvSpPr>
                    <a:spLocks noChangeAspect="1"/>
                  </p:cNvSpPr>
                  <p:nvPr/>
                </p:nvSpPr>
                <p:spPr bwMode="auto">
                  <a:xfrm>
                    <a:off x="5354" y="2498"/>
                    <a:ext cx="352" cy="276"/>
                  </a:xfrm>
                  <a:custGeom>
                    <a:avLst/>
                    <a:gdLst>
                      <a:gd name="T0" fmla="*/ 0 w 28603"/>
                      <a:gd name="T1" fmla="*/ 0 h 27825"/>
                      <a:gd name="T2" fmla="*/ 0 w 28603"/>
                      <a:gd name="T3" fmla="*/ 0 h 27825"/>
                      <a:gd name="T4" fmla="*/ 0 w 28603"/>
                      <a:gd name="T5" fmla="*/ 0 h 27825"/>
                      <a:gd name="T6" fmla="*/ 0 60000 65536"/>
                      <a:gd name="T7" fmla="*/ 0 60000 65536"/>
                      <a:gd name="T8" fmla="*/ 0 60000 65536"/>
                      <a:gd name="T9" fmla="*/ 0 w 28603"/>
                      <a:gd name="T10" fmla="*/ 0 h 27825"/>
                      <a:gd name="T11" fmla="*/ 28603 w 28603"/>
                      <a:gd name="T12" fmla="*/ 27825 h 278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603" h="27825" fill="none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</a:path>
                      <a:path w="28603" h="27825" stroke="0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  <a:lnTo>
                          <a:pt x="7003" y="6225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8" name="Arc 137"/>
                  <p:cNvSpPr>
                    <a:spLocks noChangeAspect="1"/>
                  </p:cNvSpPr>
                  <p:nvPr/>
                </p:nvSpPr>
                <p:spPr bwMode="auto">
                  <a:xfrm>
                    <a:off x="5356" y="2499"/>
                    <a:ext cx="346" cy="271"/>
                  </a:xfrm>
                  <a:custGeom>
                    <a:avLst/>
                    <a:gdLst>
                      <a:gd name="T0" fmla="*/ 0 w 28579"/>
                      <a:gd name="T1" fmla="*/ 0 h 27846"/>
                      <a:gd name="T2" fmla="*/ 0 w 28579"/>
                      <a:gd name="T3" fmla="*/ 0 h 27846"/>
                      <a:gd name="T4" fmla="*/ 0 w 28579"/>
                      <a:gd name="T5" fmla="*/ 0 h 27846"/>
                      <a:gd name="T6" fmla="*/ 0 60000 65536"/>
                      <a:gd name="T7" fmla="*/ 0 60000 65536"/>
                      <a:gd name="T8" fmla="*/ 0 60000 65536"/>
                      <a:gd name="T9" fmla="*/ 0 w 28579"/>
                      <a:gd name="T10" fmla="*/ 0 h 27846"/>
                      <a:gd name="T11" fmla="*/ 28579 w 28579"/>
                      <a:gd name="T12" fmla="*/ 27846 h 278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9" h="27846" fill="none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</a:path>
                      <a:path w="28579" h="27846" stroke="0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  <a:lnTo>
                          <a:pt x="6979" y="624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Arc 138"/>
                  <p:cNvSpPr>
                    <a:spLocks noChangeAspect="1"/>
                  </p:cNvSpPr>
                  <p:nvPr/>
                </p:nvSpPr>
                <p:spPr bwMode="auto">
                  <a:xfrm>
                    <a:off x="4136" y="2308"/>
                    <a:ext cx="191" cy="263"/>
                  </a:xfrm>
                  <a:custGeom>
                    <a:avLst/>
                    <a:gdLst>
                      <a:gd name="T0" fmla="*/ 0 w 21600"/>
                      <a:gd name="T1" fmla="*/ 0 h 41303"/>
                      <a:gd name="T2" fmla="*/ 0 w 21600"/>
                      <a:gd name="T3" fmla="*/ 0 h 41303"/>
                      <a:gd name="T4" fmla="*/ 0 w 21600"/>
                      <a:gd name="T5" fmla="*/ 0 h 413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03"/>
                      <a:gd name="T11" fmla="*/ 21600 w 21600"/>
                      <a:gd name="T12" fmla="*/ 41303 h 413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03" fill="none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</a:path>
                      <a:path w="21600" h="41303" stroke="0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  <a:lnTo>
                          <a:pt x="21600" y="2156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Arc 139"/>
                  <p:cNvSpPr>
                    <a:spLocks noChangeAspect="1"/>
                  </p:cNvSpPr>
                  <p:nvPr/>
                </p:nvSpPr>
                <p:spPr bwMode="auto">
                  <a:xfrm>
                    <a:off x="4140" y="2312"/>
                    <a:ext cx="187" cy="255"/>
                  </a:xfrm>
                  <a:custGeom>
                    <a:avLst/>
                    <a:gdLst>
                      <a:gd name="T0" fmla="*/ 0 w 21600"/>
                      <a:gd name="T1" fmla="*/ 0 h 41331"/>
                      <a:gd name="T2" fmla="*/ 0 w 21600"/>
                      <a:gd name="T3" fmla="*/ 0 h 41331"/>
                      <a:gd name="T4" fmla="*/ 0 w 21600"/>
                      <a:gd name="T5" fmla="*/ 0 h 4133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31"/>
                      <a:gd name="T11" fmla="*/ 21600 w 21600"/>
                      <a:gd name="T12" fmla="*/ 41331 h 413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31" fill="none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</a:path>
                      <a:path w="21600" h="41331" stroke="0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  <a:lnTo>
                          <a:pt x="21600" y="21562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1" name="Arc 140"/>
                  <p:cNvSpPr>
                    <a:spLocks noChangeAspect="1"/>
                  </p:cNvSpPr>
                  <p:nvPr/>
                </p:nvSpPr>
                <p:spPr bwMode="auto">
                  <a:xfrm>
                    <a:off x="4644" y="2666"/>
                    <a:ext cx="721" cy="160"/>
                  </a:xfrm>
                  <a:custGeom>
                    <a:avLst/>
                    <a:gdLst>
                      <a:gd name="T0" fmla="*/ 0 w 38927"/>
                      <a:gd name="T1" fmla="*/ 0 h 21600"/>
                      <a:gd name="T2" fmla="*/ 0 w 38927"/>
                      <a:gd name="T3" fmla="*/ 0 h 21600"/>
                      <a:gd name="T4" fmla="*/ 0 w 3892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927"/>
                      <a:gd name="T10" fmla="*/ 0 h 21600"/>
                      <a:gd name="T11" fmla="*/ 38927 w 38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927" h="21600" fill="none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</a:path>
                      <a:path w="38927" h="21600" stroke="0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  <a:lnTo>
                          <a:pt x="2115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Arc 141"/>
                  <p:cNvSpPr>
                    <a:spLocks noChangeAspect="1"/>
                  </p:cNvSpPr>
                  <p:nvPr/>
                </p:nvSpPr>
                <p:spPr bwMode="auto">
                  <a:xfrm>
                    <a:off x="4648" y="2666"/>
                    <a:ext cx="712" cy="156"/>
                  </a:xfrm>
                  <a:custGeom>
                    <a:avLst/>
                    <a:gdLst>
                      <a:gd name="T0" fmla="*/ 0 w 38826"/>
                      <a:gd name="T1" fmla="*/ 0 h 21600"/>
                      <a:gd name="T2" fmla="*/ 0 w 38826"/>
                      <a:gd name="T3" fmla="*/ 0 h 21600"/>
                      <a:gd name="T4" fmla="*/ 0 w 3882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826"/>
                      <a:gd name="T10" fmla="*/ 0 h 21600"/>
                      <a:gd name="T11" fmla="*/ 38826 w 3882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26" h="21600" fill="none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</a:path>
                      <a:path w="38826" h="21600" stroke="0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  <a:lnTo>
                          <a:pt x="21144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7" name="Line 5"/>
              <p:cNvSpPr>
                <a:spLocks noChangeShapeType="1"/>
              </p:cNvSpPr>
              <p:nvPr/>
            </p:nvSpPr>
            <p:spPr bwMode="auto">
              <a:xfrm flipV="1">
                <a:off x="5581184" y="2710420"/>
                <a:ext cx="812877" cy="434608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98" name="Line 5"/>
              <p:cNvSpPr>
                <a:spLocks noChangeShapeType="1"/>
              </p:cNvSpPr>
              <p:nvPr/>
            </p:nvSpPr>
            <p:spPr bwMode="auto">
              <a:xfrm>
                <a:off x="5581184" y="3230537"/>
                <a:ext cx="815738" cy="412617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012752" y="2845745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flipV="1">
                <a:off x="8052130" y="3231325"/>
                <a:ext cx="617392" cy="419111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>
                <a:off x="7925439" y="2699953"/>
                <a:ext cx="798031" cy="488619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229663" y="2845744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6410661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6410661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7619067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7619067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560046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CE1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8483950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CE3</a:t>
                </a:r>
              </a:p>
            </p:txBody>
          </p:sp>
        </p:grpSp>
        <p:sp>
          <p:nvSpPr>
            <p:cNvPr id="88" name="Rectangular Callout 87"/>
            <p:cNvSpPr/>
            <p:nvPr/>
          </p:nvSpPr>
          <p:spPr>
            <a:xfrm>
              <a:off x="5690066" y="1378273"/>
              <a:ext cx="1071458" cy="394746"/>
            </a:xfrm>
            <a:prstGeom prst="wedgeRectCallout">
              <a:avLst>
                <a:gd name="adj1" fmla="val 76986"/>
                <a:gd name="adj2" fmla="val 298508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PSN MPLS label to reach PE1</a:t>
              </a:r>
            </a:p>
          </p:txBody>
        </p:sp>
      </p:grpSp>
      <p:graphicFrame>
        <p:nvGraphicFramePr>
          <p:cNvPr id="143" name="Table 142"/>
          <p:cNvGraphicFramePr>
            <a:graphicFrameLocks noGrp="1"/>
          </p:cNvGraphicFramePr>
          <p:nvPr>
            <p:extLst/>
          </p:nvPr>
        </p:nvGraphicFramePr>
        <p:xfrm>
          <a:off x="1839313" y="1167900"/>
          <a:ext cx="1304071" cy="1320130"/>
        </p:xfrm>
        <a:graphic>
          <a:graphicData uri="http://schemas.openxmlformats.org/drawingml/2006/table">
            <a:tbl>
              <a:tblPr firstRow="1" bandRow="1"/>
              <a:tblGrid>
                <a:gridCol w="1304071"/>
              </a:tblGrid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PE1</a:t>
                      </a:r>
                      <a:r>
                        <a:rPr lang="en-US" sz="900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MAC Route</a:t>
                      </a:r>
                      <a:endParaRPr lang="en-US" sz="9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1a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ESI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ESI1</a:t>
                      </a:r>
                      <a:endParaRPr lang="en-US" sz="900" dirty="0" smtClean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MAC = </a:t>
                      </a:r>
                      <a:r>
                        <a:rPr lang="en-US" sz="90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M1</a:t>
                      </a:r>
                      <a:endParaRPr lang="en-US" sz="900" dirty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Label = </a:t>
                      </a:r>
                      <a:r>
                        <a:rPr lang="en-US" sz="90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L1</a:t>
                      </a:r>
                      <a:endParaRPr lang="en-US" sz="900" dirty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78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77502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/>
          </p:nvPr>
        </p:nvGraphicFramePr>
        <p:xfrm>
          <a:off x="2444742" y="4170051"/>
          <a:ext cx="1639332" cy="573238"/>
        </p:xfrm>
        <a:graphic>
          <a:graphicData uri="http://schemas.openxmlformats.org/drawingml/2006/table">
            <a:tbl>
              <a:tblPr firstRow="1" bandRow="1"/>
              <a:tblGrid>
                <a:gridCol w="728592"/>
                <a:gridCol w="364296"/>
                <a:gridCol w="546444"/>
              </a:tblGrid>
              <a:tr h="188577">
                <a:tc gridSpan="3"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PE3, PE4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RT</a:t>
                      </a:r>
                      <a:r>
                        <a:rPr lang="en-US" sz="900" dirty="0" smtClean="0"/>
                        <a:t>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M1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ES1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/>
          </p:nvPr>
        </p:nvGraphicFramePr>
        <p:xfrm>
          <a:off x="4201932" y="4170052"/>
          <a:ext cx="546444" cy="765562"/>
        </p:xfrm>
        <a:graphic>
          <a:graphicData uri="http://schemas.openxmlformats.org/drawingml/2006/table">
            <a:tbl>
              <a:tblPr firstRow="1" bandRow="1"/>
              <a:tblGrid>
                <a:gridCol w="546444"/>
              </a:tblGrid>
              <a:tr h="188577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PE1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PE2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49" name="Straight Arrow Connector 148"/>
          <p:cNvCxnSpPr/>
          <p:nvPr/>
        </p:nvCxnSpPr>
        <p:spPr>
          <a:xfrm>
            <a:off x="3978882" y="4641493"/>
            <a:ext cx="300008" cy="0"/>
          </a:xfrm>
          <a:prstGeom prst="straightConnector1">
            <a:avLst/>
          </a:prstGeom>
          <a:noFill/>
          <a:ln w="9525" cap="flat" cmpd="sng" algn="ctr">
            <a:solidFill>
              <a:srgbClr val="01409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aphicFrame>
        <p:nvGraphicFramePr>
          <p:cNvPr id="150" name="Table 149"/>
          <p:cNvGraphicFramePr>
            <a:graphicFrameLocks noGrp="1"/>
          </p:cNvGraphicFramePr>
          <p:nvPr>
            <p:extLst/>
          </p:nvPr>
        </p:nvGraphicFramePr>
        <p:xfrm>
          <a:off x="1356421" y="2487317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1" name="TextBox 150"/>
          <p:cNvSpPr txBox="1"/>
          <p:nvPr/>
        </p:nvSpPr>
        <p:spPr>
          <a:xfrm>
            <a:off x="863292" y="2440778"/>
            <a:ext cx="6206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4"/>
            <a:r>
              <a:rPr lang="en-US" sz="700" dirty="0">
                <a:solidFill>
                  <a:prstClr val="black"/>
                </a:solidFill>
                <a:latin typeface="Arial Narrow" pitchFamily="34" charset="0"/>
              </a:rPr>
              <a:t>VID 100</a:t>
            </a:r>
          </a:p>
          <a:p>
            <a:pPr defTabSz="914114"/>
            <a:r>
              <a:rPr lang="en-US" sz="7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SMAC: M1</a:t>
            </a:r>
          </a:p>
          <a:p>
            <a:pPr defTabSz="914114"/>
            <a:r>
              <a:rPr lang="en-US" sz="7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DMAC: </a:t>
            </a:r>
            <a:r>
              <a:rPr lang="en-US" sz="700" b="1" dirty="0" err="1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F.F.F</a:t>
            </a:r>
            <a:endParaRPr lang="en-US" sz="700" b="1" dirty="0">
              <a:solidFill>
                <a:srgbClr val="00A3DE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1057614" y="2804875"/>
            <a:ext cx="300008" cy="171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166414" y="1167901"/>
            <a:ext cx="1321070" cy="575066"/>
          </a:xfrm>
          <a:prstGeom prst="wedgeRectCallout">
            <a:avLst>
              <a:gd name="adj1" fmla="val 98188"/>
              <a:gd name="adj2" fmla="val 9353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MP2P VPN Label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– downstream allocated label used by other PEs to send traffic to advertised MAC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701995" y="2451377"/>
            <a:ext cx="771450" cy="405684"/>
            <a:chOff x="11710194" y="4191001"/>
            <a:chExt cx="1371601" cy="721287"/>
          </a:xfrm>
        </p:grpSpPr>
        <p:sp>
          <p:nvSpPr>
            <p:cNvPr id="154" name="Freeform 153"/>
            <p:cNvSpPr/>
            <p:nvPr/>
          </p:nvSpPr>
          <p:spPr>
            <a:xfrm rot="5400000">
              <a:off x="12072565" y="3828630"/>
              <a:ext cx="488721" cy="1213463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1976 w 511976"/>
                <a:gd name="connsiteY0" fmla="*/ 0 h 799481"/>
                <a:gd name="connsiteX1" fmla="*/ 7151 w 511976"/>
                <a:gd name="connsiteY1" fmla="*/ 200025 h 799481"/>
                <a:gd name="connsiteX2" fmla="*/ 373310 w 511976"/>
                <a:gd name="connsiteY2" fmla="*/ 799481 h 799481"/>
                <a:gd name="connsiteX0" fmla="*/ 488721 w 488721"/>
                <a:gd name="connsiteY0" fmla="*/ 0 h 799481"/>
                <a:gd name="connsiteX1" fmla="*/ 7647 w 488721"/>
                <a:gd name="connsiteY1" fmla="*/ 340370 h 799481"/>
                <a:gd name="connsiteX2" fmla="*/ 350055 w 488721"/>
                <a:gd name="connsiteY2" fmla="*/ 799481 h 79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721" h="799481">
                  <a:moveTo>
                    <a:pt x="488721" y="0"/>
                  </a:moveTo>
                  <a:cubicBezTo>
                    <a:pt x="265677" y="53181"/>
                    <a:pt x="66384" y="246708"/>
                    <a:pt x="7647" y="340370"/>
                  </a:cubicBezTo>
                  <a:cubicBezTo>
                    <a:pt x="-51090" y="434032"/>
                    <a:pt x="244486" y="665337"/>
                    <a:pt x="350055" y="79948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 rot="5400000">
              <a:off x="12853195" y="4683688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56" name="Table 155"/>
          <p:cNvGraphicFramePr>
            <a:graphicFrameLocks noGrp="1"/>
          </p:cNvGraphicFramePr>
          <p:nvPr>
            <p:extLst/>
          </p:nvPr>
        </p:nvGraphicFramePr>
        <p:xfrm>
          <a:off x="6818382" y="2863579"/>
          <a:ext cx="471441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0"/>
                <a:gridCol w="117860"/>
                <a:gridCol w="235721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pSp>
        <p:nvGrpSpPr>
          <p:cNvPr id="157" name="Group 156"/>
          <p:cNvGrpSpPr/>
          <p:nvPr/>
        </p:nvGrpSpPr>
        <p:grpSpPr>
          <a:xfrm>
            <a:off x="7880144" y="2262478"/>
            <a:ext cx="543739" cy="734660"/>
            <a:chOff x="2372411" y="4114800"/>
            <a:chExt cx="966740" cy="1306190"/>
          </a:xfrm>
        </p:grpSpPr>
        <p:cxnSp>
          <p:nvCxnSpPr>
            <p:cNvPr id="158" name="Straight Arrow Connector 157"/>
            <p:cNvCxnSpPr/>
            <p:nvPr/>
          </p:nvCxnSpPr>
          <p:spPr>
            <a:xfrm flipH="1" flipV="1">
              <a:off x="2510525" y="5039991"/>
              <a:ext cx="533401" cy="3809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2372411" y="4114800"/>
              <a:ext cx="966740" cy="71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676767"/>
                  </a:solidFill>
                  <a:latin typeface="Arial Narrow" pitchFamily="34" charset="0"/>
                </a:rPr>
                <a:t>VID 100</a:t>
              </a:r>
            </a:p>
            <a:p>
              <a:r>
                <a:rPr lang="en-US" sz="675" b="1" dirty="0">
                  <a:solidFill>
                    <a:srgbClr val="007AA6"/>
                  </a:solidFill>
                  <a:latin typeface="Arial Narrow" pitchFamily="34" charset="0"/>
                </a:rPr>
                <a:t>SMAC: </a:t>
              </a:r>
              <a:r>
                <a:rPr lang="en-US" sz="675" b="1" dirty="0" smtClean="0">
                  <a:solidFill>
                    <a:srgbClr val="007AA6"/>
                  </a:solidFill>
                  <a:latin typeface="Arial Narrow" pitchFamily="34" charset="0"/>
                </a:rPr>
                <a:t>M3</a:t>
              </a:r>
              <a:endParaRPr lang="en-US" sz="675" b="1" dirty="0">
                <a:solidFill>
                  <a:srgbClr val="007AA6"/>
                </a:solidFill>
                <a:latin typeface="Arial Narrow" pitchFamily="34" charset="0"/>
              </a:endParaRPr>
            </a:p>
            <a:p>
              <a:r>
                <a:rPr lang="en-US" sz="675" b="1" dirty="0">
                  <a:solidFill>
                    <a:srgbClr val="007AA6"/>
                  </a:solidFill>
                  <a:latin typeface="Arial Narrow" pitchFamily="34" charset="0"/>
                </a:rPr>
                <a:t>DMAC: </a:t>
              </a:r>
              <a:r>
                <a:rPr lang="en-US" sz="675" b="1" dirty="0" err="1">
                  <a:solidFill>
                    <a:srgbClr val="007AA6"/>
                  </a:solidFill>
                  <a:latin typeface="Arial Narrow" pitchFamily="34" charset="0"/>
                </a:rPr>
                <a:t>M1</a:t>
              </a:r>
              <a:endParaRPr lang="en-US" sz="675" b="1" dirty="0">
                <a:solidFill>
                  <a:srgbClr val="007AA6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60" name="Table 159"/>
          <p:cNvGraphicFramePr>
            <a:graphicFrameLocks noGrp="1"/>
          </p:cNvGraphicFramePr>
          <p:nvPr>
            <p:extLst/>
          </p:nvPr>
        </p:nvGraphicFramePr>
        <p:xfrm>
          <a:off x="8017828" y="2613441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66223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3302905" y="1534809"/>
            <a:ext cx="975927" cy="318765"/>
          </a:xfrm>
          <a:prstGeom prst="wedgeRectCallout">
            <a:avLst>
              <a:gd name="adj1" fmla="val -75976"/>
              <a:gd name="adj2" fmla="val 3870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MAC advertised by route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 flipV="1">
            <a:off x="5738042" y="2750601"/>
            <a:ext cx="300008" cy="17143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Table 161"/>
          <p:cNvGraphicFramePr>
            <a:graphicFrameLocks noGrp="1"/>
          </p:cNvGraphicFramePr>
          <p:nvPr>
            <p:extLst/>
          </p:nvPr>
        </p:nvGraphicFramePr>
        <p:xfrm>
          <a:off x="5643458" y="2657676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pSp>
        <p:nvGrpSpPr>
          <p:cNvPr id="142" name="Group 141"/>
          <p:cNvGrpSpPr/>
          <p:nvPr/>
        </p:nvGrpSpPr>
        <p:grpSpPr>
          <a:xfrm rot="626114">
            <a:off x="2130646" y="2477785"/>
            <a:ext cx="489053" cy="411326"/>
            <a:chOff x="11594479" y="4681107"/>
            <a:chExt cx="905784" cy="80639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4" name="Freeform 143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5E87DB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 rot="17236437">
            <a:off x="1966624" y="3454435"/>
            <a:ext cx="489053" cy="411326"/>
            <a:chOff x="11594479" y="4681107"/>
            <a:chExt cx="905784" cy="806399"/>
          </a:xfrm>
        </p:grpSpPr>
        <p:sp>
          <p:nvSpPr>
            <p:cNvPr id="165" name="Freeform 164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9" name="Rectangular Callout 168"/>
          <p:cNvSpPr/>
          <p:nvPr/>
        </p:nvSpPr>
        <p:spPr>
          <a:xfrm>
            <a:off x="166414" y="1829898"/>
            <a:ext cx="1321070" cy="493470"/>
          </a:xfrm>
          <a:prstGeom prst="wedgeRectCallout">
            <a:avLst>
              <a:gd name="adj1" fmla="val 92832"/>
              <a:gd name="adj2" fmla="val 157609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During start-up sequence, PE1 sent Per-EVI Ethernet AD route</a:t>
            </a:r>
          </a:p>
        </p:txBody>
      </p:sp>
      <p:sp>
        <p:nvSpPr>
          <p:cNvPr id="170" name="Rectangular Callout 169"/>
          <p:cNvSpPr/>
          <p:nvPr/>
        </p:nvSpPr>
        <p:spPr>
          <a:xfrm>
            <a:off x="166414" y="3393447"/>
            <a:ext cx="1317561" cy="471859"/>
          </a:xfrm>
          <a:prstGeom prst="wedgeRectCallout">
            <a:avLst>
              <a:gd name="adj1" fmla="val 90109"/>
              <a:gd name="adj2" fmla="val 399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During start-up sequence, PE2 sent Per-EVI Ethernet AD route </a:t>
            </a:r>
          </a:p>
        </p:txBody>
      </p:sp>
      <p:graphicFrame>
        <p:nvGraphicFramePr>
          <p:cNvPr id="172" name="Table 171"/>
          <p:cNvGraphicFramePr>
            <a:graphicFrameLocks noGrp="1"/>
          </p:cNvGraphicFramePr>
          <p:nvPr>
            <p:extLst/>
          </p:nvPr>
        </p:nvGraphicFramePr>
        <p:xfrm>
          <a:off x="151974" y="3938897"/>
          <a:ext cx="1414324" cy="1153944"/>
        </p:xfrm>
        <a:graphic>
          <a:graphicData uri="http://schemas.openxmlformats.org/drawingml/2006/table">
            <a:tbl>
              <a:tblPr firstRow="1" bandRow="1"/>
              <a:tblGrid>
                <a:gridCol w="1414324"/>
              </a:tblGrid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PE 2 Eth</a:t>
                      </a:r>
                      <a:r>
                        <a:rPr lang="en-US" sz="900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A-D</a:t>
                      </a: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Route (Per-EVI)</a:t>
                      </a:r>
                      <a:endParaRPr lang="en-US" sz="9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2a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ESI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ESI1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Label</a:t>
                      </a:r>
                      <a:r>
                        <a:rPr lang="en-US" sz="900" baseline="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 = L2</a:t>
                      </a:r>
                      <a:endParaRPr lang="en-US" sz="900" dirty="0" smtClean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3" name="Rectangular Callout 172"/>
          <p:cNvSpPr/>
          <p:nvPr/>
        </p:nvSpPr>
        <p:spPr>
          <a:xfrm>
            <a:off x="1394865" y="4243225"/>
            <a:ext cx="1219637" cy="575896"/>
          </a:xfrm>
          <a:prstGeom prst="wedgeRectCallout">
            <a:avLst>
              <a:gd name="adj1" fmla="val -62429"/>
              <a:gd name="adj2" fmla="val -520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Aliasing MPLS Label –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used by remote PEs to load-balance among local PEs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3978882" y="4641493"/>
            <a:ext cx="300008" cy="177628"/>
          </a:xfrm>
          <a:prstGeom prst="straightConnector1">
            <a:avLst/>
          </a:prstGeom>
          <a:noFill/>
          <a:ln w="9525" cap="flat" cmpd="sng" algn="ctr">
            <a:solidFill>
              <a:srgbClr val="01409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75" name="Rectangular Callout 174"/>
          <p:cNvSpPr/>
          <p:nvPr/>
        </p:nvSpPr>
        <p:spPr>
          <a:xfrm>
            <a:off x="8070484" y="568266"/>
            <a:ext cx="1017886" cy="729424"/>
          </a:xfrm>
          <a:prstGeom prst="wedgeRectCallout">
            <a:avLst>
              <a:gd name="adj1" fmla="val -57185"/>
              <a:gd name="adj2" fmla="val 18450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PE3 forwards traffic on a flow (flow 1) based on RIB information (towards PE1)</a:t>
            </a:r>
          </a:p>
        </p:txBody>
      </p:sp>
      <p:sp>
        <p:nvSpPr>
          <p:cNvPr id="202" name="Rectangular Callout 201"/>
          <p:cNvSpPr/>
          <p:nvPr/>
        </p:nvSpPr>
        <p:spPr>
          <a:xfrm>
            <a:off x="8070484" y="1458142"/>
            <a:ext cx="1017886" cy="729424"/>
          </a:xfrm>
          <a:prstGeom prst="wedgeRectCallout">
            <a:avLst>
              <a:gd name="adj1" fmla="val 4770"/>
              <a:gd name="adj2" fmla="val 9684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PE3 forwards traffic on a flow (flow 1) based on RIB information (towards </a:t>
            </a:r>
            <a:r>
              <a:rPr lang="en-US" sz="900" dirty="0" smtClean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PE2)</a:t>
            </a:r>
            <a:endParaRPr lang="en-US" sz="900" dirty="0">
              <a:solidFill>
                <a:srgbClr val="595959">
                  <a:lumMod val="50000"/>
                </a:srgbClr>
              </a:solidFill>
              <a:latin typeface="Arial Narrow" pitchFamily="34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8301417" y="2494667"/>
            <a:ext cx="619364" cy="449447"/>
            <a:chOff x="2372414" y="4260246"/>
            <a:chExt cx="1101197" cy="799096"/>
          </a:xfrm>
        </p:grpSpPr>
        <p:cxnSp>
          <p:nvCxnSpPr>
            <p:cNvPr id="177" name="Straight Arrow Connector 176"/>
            <p:cNvCxnSpPr>
              <a:cxnSpLocks noChangeAspect="1"/>
              <a:stCxn id="179" idx="1"/>
            </p:cNvCxnSpPr>
            <p:nvPr/>
          </p:nvCxnSpPr>
          <p:spPr>
            <a:xfrm flipH="1" flipV="1">
              <a:off x="2372414" y="4847543"/>
              <a:ext cx="415265" cy="2117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2512567" y="4260246"/>
              <a:ext cx="961044" cy="71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676767"/>
                  </a:solidFill>
                  <a:latin typeface="Arial Narrow" pitchFamily="34" charset="0"/>
                </a:rPr>
                <a:t>VID 100</a:t>
              </a:r>
            </a:p>
            <a:p>
              <a:r>
                <a:rPr lang="en-US" sz="675" b="1" dirty="0" err="1">
                  <a:solidFill>
                    <a:srgbClr val="007AA6"/>
                  </a:solidFill>
                  <a:latin typeface="Arial Narrow" pitchFamily="34" charset="0"/>
                </a:rPr>
                <a:t>SMAC</a:t>
              </a:r>
              <a:r>
                <a:rPr lang="en-US" sz="675" b="1" dirty="0">
                  <a:solidFill>
                    <a:srgbClr val="007AA6"/>
                  </a:solidFill>
                  <a:latin typeface="Arial Narrow" pitchFamily="34" charset="0"/>
                </a:rPr>
                <a:t>: </a:t>
              </a:r>
              <a:r>
                <a:rPr lang="en-US" sz="675" b="1" dirty="0" err="1">
                  <a:solidFill>
                    <a:srgbClr val="007AA6"/>
                  </a:solidFill>
                  <a:latin typeface="Arial Narrow" pitchFamily="34" charset="0"/>
                </a:rPr>
                <a:t>M4</a:t>
              </a:r>
              <a:endParaRPr lang="en-US" sz="675" b="1" dirty="0">
                <a:solidFill>
                  <a:srgbClr val="007AA6"/>
                </a:solidFill>
                <a:latin typeface="Arial Narrow" pitchFamily="34" charset="0"/>
              </a:endParaRPr>
            </a:p>
            <a:p>
              <a:r>
                <a:rPr lang="en-US" sz="675" b="1" dirty="0">
                  <a:solidFill>
                    <a:srgbClr val="007AA6"/>
                  </a:solidFill>
                  <a:latin typeface="Arial Narrow" pitchFamily="34" charset="0"/>
                </a:rPr>
                <a:t>DMAC: </a:t>
              </a:r>
              <a:r>
                <a:rPr lang="en-US" sz="675" b="1" dirty="0" err="1">
                  <a:solidFill>
                    <a:srgbClr val="007AA6"/>
                  </a:solidFill>
                  <a:latin typeface="Arial Narrow" pitchFamily="34" charset="0"/>
                </a:rPr>
                <a:t>M1</a:t>
              </a:r>
              <a:endParaRPr lang="en-US" sz="675" b="1" dirty="0">
                <a:solidFill>
                  <a:srgbClr val="007AA6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9" name="Table 178"/>
          <p:cNvGraphicFramePr>
            <a:graphicFrameLocks noGrp="1"/>
          </p:cNvGraphicFramePr>
          <p:nvPr>
            <p:extLst/>
          </p:nvPr>
        </p:nvGraphicFramePr>
        <p:xfrm>
          <a:off x="8534981" y="2875535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180" name="Straight Arrow Connector 179"/>
          <p:cNvCxnSpPr/>
          <p:nvPr/>
        </p:nvCxnSpPr>
        <p:spPr>
          <a:xfrm flipH="1" flipV="1">
            <a:off x="5738042" y="3595337"/>
            <a:ext cx="300008" cy="1714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180"/>
          <p:cNvGraphicFramePr>
            <a:graphicFrameLocks noGrp="1"/>
          </p:cNvGraphicFramePr>
          <p:nvPr>
            <p:extLst/>
          </p:nvPr>
        </p:nvGraphicFramePr>
        <p:xfrm>
          <a:off x="5643458" y="3758199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" name="Table 181"/>
          <p:cNvGraphicFramePr>
            <a:graphicFrameLocks noGrp="1"/>
          </p:cNvGraphicFramePr>
          <p:nvPr>
            <p:extLst/>
          </p:nvPr>
        </p:nvGraphicFramePr>
        <p:xfrm>
          <a:off x="6800633" y="3300341"/>
          <a:ext cx="471441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0"/>
                <a:gridCol w="117860"/>
                <a:gridCol w="235721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L2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183" name="Group 182"/>
          <p:cNvGrpSpPr/>
          <p:nvPr/>
        </p:nvGrpSpPr>
        <p:grpSpPr>
          <a:xfrm>
            <a:off x="5900608" y="4243224"/>
            <a:ext cx="2142916" cy="728591"/>
            <a:chOff x="10948194" y="7494181"/>
            <a:chExt cx="3810000" cy="1295400"/>
          </a:xfrm>
        </p:grpSpPr>
        <p:sp>
          <p:nvSpPr>
            <p:cNvPr id="184" name="Rectangular Callout 183"/>
            <p:cNvSpPr/>
            <p:nvPr/>
          </p:nvSpPr>
          <p:spPr>
            <a:xfrm>
              <a:off x="13005594" y="7494181"/>
              <a:ext cx="1752600" cy="1295400"/>
            </a:xfrm>
            <a:prstGeom prst="wedgeRectCallout">
              <a:avLst>
                <a:gd name="adj1" fmla="val -56098"/>
                <a:gd name="adj2" fmla="val -159372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rgbClr val="007AA6"/>
                  </a:solidFill>
                  <a:latin typeface="Arial Narrow" pitchFamily="34" charset="0"/>
                </a:rPr>
                <a:t>Aliasing MPLS Label</a:t>
              </a:r>
              <a:r>
                <a:rPr lang="en-US" sz="900" dirty="0">
                  <a:solidFill>
                    <a:srgbClr val="007AA6"/>
                  </a:solidFill>
                  <a:latin typeface="Arial Narrow" pitchFamily="34" charset="0"/>
                </a:rPr>
                <a:t> </a:t>
              </a:r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assigned by PE2 for (</a:t>
              </a:r>
              <a:r>
                <a:rPr lang="en-US" sz="900" dirty="0" err="1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ES1</a:t>
              </a:r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, EVI) pair</a:t>
              </a:r>
            </a:p>
          </p:txBody>
        </p:sp>
        <p:sp>
          <p:nvSpPr>
            <p:cNvPr id="185" name="Rectangular Callout 184"/>
            <p:cNvSpPr/>
            <p:nvPr/>
          </p:nvSpPr>
          <p:spPr>
            <a:xfrm>
              <a:off x="10948194" y="7646581"/>
              <a:ext cx="1676400" cy="838200"/>
            </a:xfrm>
            <a:prstGeom prst="wedgeRectCallout">
              <a:avLst>
                <a:gd name="adj1" fmla="val 51964"/>
                <a:gd name="adj2" fmla="val -246725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PSN MPLS label to reach PE2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647475" y="2917946"/>
            <a:ext cx="920128" cy="639544"/>
            <a:chOff x="11666485" y="4948412"/>
            <a:chExt cx="1635943" cy="1137078"/>
          </a:xfrm>
        </p:grpSpPr>
        <p:sp>
          <p:nvSpPr>
            <p:cNvPr id="187" name="Oval 186"/>
            <p:cNvSpPr/>
            <p:nvPr/>
          </p:nvSpPr>
          <p:spPr>
            <a:xfrm rot="5400000">
              <a:off x="13073828" y="494841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1666485" y="5073212"/>
              <a:ext cx="1526553" cy="1012278"/>
            </a:xfrm>
            <a:custGeom>
              <a:avLst/>
              <a:gdLst>
                <a:gd name="connsiteX0" fmla="*/ 1308538 w 1308538"/>
                <a:gd name="connsiteY0" fmla="*/ 0 h 1277007"/>
                <a:gd name="connsiteX1" fmla="*/ 362607 w 1308538"/>
                <a:gd name="connsiteY1" fmla="*/ 283779 h 1277007"/>
                <a:gd name="connsiteX2" fmla="*/ 0 w 1308538"/>
                <a:gd name="connsiteY2" fmla="*/ 1277007 h 1277007"/>
                <a:gd name="connsiteX0" fmla="*/ 1526552 w 1526552"/>
                <a:gd name="connsiteY0" fmla="*/ 72641 h 1084917"/>
                <a:gd name="connsiteX1" fmla="*/ 362607 w 1526552"/>
                <a:gd name="connsiteY1" fmla="*/ 91689 h 1084917"/>
                <a:gd name="connsiteX2" fmla="*/ 0 w 1526552"/>
                <a:gd name="connsiteY2" fmla="*/ 1084917 h 1084917"/>
                <a:gd name="connsiteX0" fmla="*/ 1526552 w 1526552"/>
                <a:gd name="connsiteY0" fmla="*/ -1 h 1012275"/>
                <a:gd name="connsiteX1" fmla="*/ 191311 w 1526552"/>
                <a:gd name="connsiteY1" fmla="*/ 423929 h 1012275"/>
                <a:gd name="connsiteX2" fmla="*/ 0 w 1526552"/>
                <a:gd name="connsiteY2" fmla="*/ 1012275 h 1012275"/>
                <a:gd name="connsiteX0" fmla="*/ 1526552 w 1526552"/>
                <a:gd name="connsiteY0" fmla="*/ 1 h 1012277"/>
                <a:gd name="connsiteX1" fmla="*/ 456041 w 1526552"/>
                <a:gd name="connsiteY1" fmla="*/ 299352 h 1012277"/>
                <a:gd name="connsiteX2" fmla="*/ 0 w 1526552"/>
                <a:gd name="connsiteY2" fmla="*/ 1012277 h 101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552" h="1012277">
                  <a:moveTo>
                    <a:pt x="1526552" y="1"/>
                  </a:moveTo>
                  <a:cubicBezTo>
                    <a:pt x="1162631" y="35473"/>
                    <a:pt x="674131" y="86518"/>
                    <a:pt x="456041" y="299352"/>
                  </a:cubicBezTo>
                  <a:cubicBezTo>
                    <a:pt x="237951" y="512186"/>
                    <a:pt x="72258" y="622080"/>
                    <a:pt x="0" y="101227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1" name="Rectangular Callout 200"/>
          <p:cNvSpPr/>
          <p:nvPr/>
        </p:nvSpPr>
        <p:spPr>
          <a:xfrm>
            <a:off x="6755740" y="1458142"/>
            <a:ext cx="1125807" cy="600017"/>
          </a:xfrm>
          <a:prstGeom prst="wedgeRectCallout">
            <a:avLst>
              <a:gd name="adj1" fmla="val -24644"/>
              <a:gd name="adj2" fmla="val 18255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MP2P VPN </a:t>
            </a:r>
            <a:r>
              <a:rPr lang="en-US" sz="9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Label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assigned by </a:t>
            </a:r>
            <a:r>
              <a:rPr lang="en-US" sz="900" dirty="0" smtClean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PE1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for incoming </a:t>
            </a:r>
            <a:r>
              <a:rPr lang="en-US" sz="900" dirty="0" smtClean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traffic 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on a given EVI</a:t>
            </a:r>
          </a:p>
        </p:txBody>
      </p:sp>
    </p:spTree>
    <p:extLst>
      <p:ext uri="{BB962C8B-B14F-4D97-AF65-F5344CB8AC3E}">
        <p14:creationId xmlns:p14="http://schemas.microsoft.com/office/powerpoint/2010/main" val="13318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E-VPN Operational Scenarios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MAC Mobility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967" y="2187566"/>
            <a:ext cx="3651342" cy="2023212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8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114"/>
          <p:cNvGrpSpPr>
            <a:grpSpLocks noChangeAspect="1"/>
          </p:cNvGrpSpPr>
          <p:nvPr/>
        </p:nvGrpSpPr>
        <p:grpSpPr bwMode="auto">
          <a:xfrm>
            <a:off x="1735364" y="2540031"/>
            <a:ext cx="1219792" cy="1315956"/>
            <a:chOff x="4080" y="2880"/>
            <a:chExt cx="1617" cy="804"/>
          </a:xfrm>
        </p:grpSpPr>
        <p:grpSp>
          <p:nvGrpSpPr>
            <p:cNvPr id="38" name="Group 11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2" cy="796"/>
              <a:chOff x="4136" y="2026"/>
              <a:chExt cx="1612" cy="796"/>
            </a:xfrm>
          </p:grpSpPr>
          <p:sp>
            <p:nvSpPr>
              <p:cNvPr id="56" name="Oval 116"/>
              <p:cNvSpPr>
                <a:spLocks noChangeAspect="1" noChangeArrowheads="1"/>
              </p:cNvSpPr>
              <p:nvPr/>
            </p:nvSpPr>
            <p:spPr bwMode="auto">
              <a:xfrm>
                <a:off x="4686" y="2026"/>
                <a:ext cx="703" cy="32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117"/>
              <p:cNvSpPr>
                <a:spLocks noChangeAspect="1" noChangeArrowheads="1"/>
              </p:cNvSpPr>
              <p:nvPr/>
            </p:nvSpPr>
            <p:spPr bwMode="auto">
              <a:xfrm>
                <a:off x="4300" y="2112"/>
                <a:ext cx="539" cy="33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118"/>
              <p:cNvSpPr>
                <a:spLocks noChangeAspect="1" noChangeArrowheads="1"/>
              </p:cNvSpPr>
              <p:nvPr/>
            </p:nvSpPr>
            <p:spPr bwMode="auto">
              <a:xfrm>
                <a:off x="4136" y="2310"/>
                <a:ext cx="363" cy="26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119"/>
              <p:cNvSpPr>
                <a:spLocks noChangeAspect="1" noChangeArrowheads="1"/>
              </p:cNvSpPr>
              <p:nvPr/>
            </p:nvSpPr>
            <p:spPr bwMode="auto">
              <a:xfrm>
                <a:off x="4245" y="2429"/>
                <a:ext cx="547" cy="291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20"/>
              <p:cNvSpPr>
                <a:spLocks noChangeAspect="1" noChangeArrowheads="1"/>
              </p:cNvSpPr>
              <p:nvPr/>
            </p:nvSpPr>
            <p:spPr bwMode="auto">
              <a:xfrm>
                <a:off x="4632" y="2477"/>
                <a:ext cx="816" cy="345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121"/>
              <p:cNvSpPr>
                <a:spLocks noChangeAspect="1" noChangeArrowheads="1"/>
              </p:cNvSpPr>
              <p:nvPr/>
            </p:nvSpPr>
            <p:spPr bwMode="auto">
              <a:xfrm>
                <a:off x="5151" y="2122"/>
                <a:ext cx="523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122"/>
              <p:cNvSpPr>
                <a:spLocks noChangeAspect="1" noChangeArrowheads="1"/>
              </p:cNvSpPr>
              <p:nvPr/>
            </p:nvSpPr>
            <p:spPr bwMode="auto">
              <a:xfrm>
                <a:off x="5229" y="2288"/>
                <a:ext cx="519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Oval 123"/>
              <p:cNvSpPr>
                <a:spLocks noChangeAspect="1" noChangeArrowheads="1"/>
              </p:cNvSpPr>
              <p:nvPr/>
            </p:nvSpPr>
            <p:spPr bwMode="auto">
              <a:xfrm>
                <a:off x="5182" y="2342"/>
                <a:ext cx="51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val 124"/>
              <p:cNvSpPr>
                <a:spLocks noChangeAspect="1" noChangeArrowheads="1"/>
              </p:cNvSpPr>
              <p:nvPr/>
            </p:nvSpPr>
            <p:spPr bwMode="auto">
              <a:xfrm>
                <a:off x="4429" y="2214"/>
                <a:ext cx="104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12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7" cy="804"/>
              <a:chOff x="4136" y="2022"/>
              <a:chExt cx="1617" cy="804"/>
            </a:xfrm>
          </p:grpSpPr>
          <p:sp>
            <p:nvSpPr>
              <p:cNvPr id="40" name="Arc 126"/>
              <p:cNvSpPr>
                <a:spLocks noChangeAspect="1"/>
              </p:cNvSpPr>
              <p:nvPr/>
            </p:nvSpPr>
            <p:spPr bwMode="auto">
              <a:xfrm>
                <a:off x="4705" y="2022"/>
                <a:ext cx="667" cy="167"/>
              </a:xfrm>
              <a:custGeom>
                <a:avLst/>
                <a:gdLst>
                  <a:gd name="T0" fmla="*/ 0 w 40532"/>
                  <a:gd name="T1" fmla="*/ 0 h 21600"/>
                  <a:gd name="T2" fmla="*/ 0 w 40532"/>
                  <a:gd name="T3" fmla="*/ 0 h 21600"/>
                  <a:gd name="T4" fmla="*/ 0 w 405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32"/>
                  <a:gd name="T10" fmla="*/ 0 h 21600"/>
                  <a:gd name="T11" fmla="*/ 40532 w 405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32" h="21600" fill="none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</a:path>
                  <a:path w="40532" h="21600" stroke="0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  <a:lnTo>
                      <a:pt x="20466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rc 127"/>
              <p:cNvSpPr>
                <a:spLocks noChangeAspect="1"/>
              </p:cNvSpPr>
              <p:nvPr/>
            </p:nvSpPr>
            <p:spPr bwMode="auto">
              <a:xfrm>
                <a:off x="4709" y="2026"/>
                <a:ext cx="659" cy="163"/>
              </a:xfrm>
              <a:custGeom>
                <a:avLst/>
                <a:gdLst>
                  <a:gd name="T0" fmla="*/ 0 w 40468"/>
                  <a:gd name="T1" fmla="*/ 0 h 21600"/>
                  <a:gd name="T2" fmla="*/ 0 w 40468"/>
                  <a:gd name="T3" fmla="*/ 0 h 21600"/>
                  <a:gd name="T4" fmla="*/ 0 w 404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68"/>
                  <a:gd name="T10" fmla="*/ 0 h 21600"/>
                  <a:gd name="T11" fmla="*/ 40468 w 404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68" h="21600" fill="none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</a:path>
                  <a:path w="40468" h="21600" stroke="0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  <a:lnTo>
                      <a:pt x="20439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rc 128"/>
              <p:cNvSpPr>
                <a:spLocks noChangeAspect="1"/>
              </p:cNvSpPr>
              <p:nvPr/>
            </p:nvSpPr>
            <p:spPr bwMode="auto">
              <a:xfrm>
                <a:off x="4300" y="2109"/>
                <a:ext cx="414" cy="201"/>
              </a:xfrm>
              <a:custGeom>
                <a:avLst/>
                <a:gdLst>
                  <a:gd name="T0" fmla="*/ 0 w 32989"/>
                  <a:gd name="T1" fmla="*/ 0 h 26112"/>
                  <a:gd name="T2" fmla="*/ 0 w 32989"/>
                  <a:gd name="T3" fmla="*/ 0 h 26112"/>
                  <a:gd name="T4" fmla="*/ 0 w 32989"/>
                  <a:gd name="T5" fmla="*/ 0 h 26112"/>
                  <a:gd name="T6" fmla="*/ 0 60000 65536"/>
                  <a:gd name="T7" fmla="*/ 0 60000 65536"/>
                  <a:gd name="T8" fmla="*/ 0 60000 65536"/>
                  <a:gd name="T9" fmla="*/ 0 w 32989"/>
                  <a:gd name="T10" fmla="*/ 0 h 26112"/>
                  <a:gd name="T11" fmla="*/ 32989 w 32989"/>
                  <a:gd name="T12" fmla="*/ 26112 h 26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89" h="26112" fill="none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</a:path>
                  <a:path w="32989" h="26112" stroke="0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rc 129"/>
              <p:cNvSpPr>
                <a:spLocks noChangeAspect="1"/>
              </p:cNvSpPr>
              <p:nvPr/>
            </p:nvSpPr>
            <p:spPr bwMode="auto">
              <a:xfrm>
                <a:off x="4304" y="2113"/>
                <a:ext cx="407" cy="197"/>
              </a:xfrm>
              <a:custGeom>
                <a:avLst/>
                <a:gdLst>
                  <a:gd name="T0" fmla="*/ 0 w 32912"/>
                  <a:gd name="T1" fmla="*/ 0 h 26153"/>
                  <a:gd name="T2" fmla="*/ 0 w 32912"/>
                  <a:gd name="T3" fmla="*/ 0 h 26153"/>
                  <a:gd name="T4" fmla="*/ 0 w 32912"/>
                  <a:gd name="T5" fmla="*/ 0 h 26153"/>
                  <a:gd name="T6" fmla="*/ 0 60000 65536"/>
                  <a:gd name="T7" fmla="*/ 0 60000 65536"/>
                  <a:gd name="T8" fmla="*/ 0 60000 65536"/>
                  <a:gd name="T9" fmla="*/ 0 w 32912"/>
                  <a:gd name="T10" fmla="*/ 0 h 26153"/>
                  <a:gd name="T11" fmla="*/ 32912 w 32912"/>
                  <a:gd name="T12" fmla="*/ 26153 h 26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12" h="26153" fill="none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</a:path>
                  <a:path w="32912" h="26153" stroke="0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Arc 130"/>
              <p:cNvSpPr>
                <a:spLocks noChangeAspect="1"/>
              </p:cNvSpPr>
              <p:nvPr/>
            </p:nvSpPr>
            <p:spPr bwMode="auto">
              <a:xfrm>
                <a:off x="4241" y="2566"/>
                <a:ext cx="419" cy="158"/>
              </a:xfrm>
              <a:custGeom>
                <a:avLst/>
                <a:gdLst>
                  <a:gd name="T0" fmla="*/ 0 w 32190"/>
                  <a:gd name="T1" fmla="*/ 0 h 22644"/>
                  <a:gd name="T2" fmla="*/ 0 w 32190"/>
                  <a:gd name="T3" fmla="*/ 0 h 22644"/>
                  <a:gd name="T4" fmla="*/ 0 w 32190"/>
                  <a:gd name="T5" fmla="*/ 0 h 22644"/>
                  <a:gd name="T6" fmla="*/ 0 60000 65536"/>
                  <a:gd name="T7" fmla="*/ 0 60000 65536"/>
                  <a:gd name="T8" fmla="*/ 0 60000 65536"/>
                  <a:gd name="T9" fmla="*/ 0 w 32190"/>
                  <a:gd name="T10" fmla="*/ 0 h 22644"/>
                  <a:gd name="T11" fmla="*/ 32190 w 32190"/>
                  <a:gd name="T12" fmla="*/ 22644 h 22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90" h="22644" fill="none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</a:path>
                  <a:path w="32190" h="22644" stroke="0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  <a:lnTo>
                      <a:pt x="21600" y="104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rc 131"/>
              <p:cNvSpPr>
                <a:spLocks noChangeAspect="1"/>
              </p:cNvSpPr>
              <p:nvPr/>
            </p:nvSpPr>
            <p:spPr bwMode="auto">
              <a:xfrm>
                <a:off x="4245" y="2566"/>
                <a:ext cx="412" cy="154"/>
              </a:xfrm>
              <a:custGeom>
                <a:avLst/>
                <a:gdLst>
                  <a:gd name="T0" fmla="*/ 0 w 32089"/>
                  <a:gd name="T1" fmla="*/ 0 h 22657"/>
                  <a:gd name="T2" fmla="*/ 0 w 32089"/>
                  <a:gd name="T3" fmla="*/ 0 h 22657"/>
                  <a:gd name="T4" fmla="*/ 0 w 32089"/>
                  <a:gd name="T5" fmla="*/ 0 h 22657"/>
                  <a:gd name="T6" fmla="*/ 0 60000 65536"/>
                  <a:gd name="T7" fmla="*/ 0 60000 65536"/>
                  <a:gd name="T8" fmla="*/ 0 60000 65536"/>
                  <a:gd name="T9" fmla="*/ 0 w 32089"/>
                  <a:gd name="T10" fmla="*/ 0 h 22657"/>
                  <a:gd name="T11" fmla="*/ 32089 w 32089"/>
                  <a:gd name="T12" fmla="*/ 22657 h 226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89" h="22657" fill="none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</a:path>
                  <a:path w="32089" h="22657" stroke="0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Arc 132"/>
              <p:cNvSpPr>
                <a:spLocks noChangeAspect="1"/>
              </p:cNvSpPr>
              <p:nvPr/>
            </p:nvSpPr>
            <p:spPr bwMode="auto">
              <a:xfrm>
                <a:off x="5363" y="2118"/>
                <a:ext cx="315" cy="194"/>
              </a:xfrm>
              <a:custGeom>
                <a:avLst/>
                <a:gdLst>
                  <a:gd name="T0" fmla="*/ 0 w 26040"/>
                  <a:gd name="T1" fmla="*/ 0 h 32314"/>
                  <a:gd name="T2" fmla="*/ 0 w 26040"/>
                  <a:gd name="T3" fmla="*/ 0 h 32314"/>
                  <a:gd name="T4" fmla="*/ 0 w 26040"/>
                  <a:gd name="T5" fmla="*/ 0 h 32314"/>
                  <a:gd name="T6" fmla="*/ 0 60000 65536"/>
                  <a:gd name="T7" fmla="*/ 0 60000 65536"/>
                  <a:gd name="T8" fmla="*/ 0 60000 65536"/>
                  <a:gd name="T9" fmla="*/ 0 w 26040"/>
                  <a:gd name="T10" fmla="*/ 0 h 32314"/>
                  <a:gd name="T11" fmla="*/ 26040 w 26040"/>
                  <a:gd name="T12" fmla="*/ 32314 h 323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40" h="32314" fill="none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</a:path>
                  <a:path w="26040" h="32314" stroke="0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  <a:lnTo>
                      <a:pt x="444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rc 133"/>
              <p:cNvSpPr>
                <a:spLocks noChangeAspect="1"/>
              </p:cNvSpPr>
              <p:nvPr/>
            </p:nvSpPr>
            <p:spPr bwMode="auto">
              <a:xfrm>
                <a:off x="5365" y="2122"/>
                <a:ext cx="310" cy="189"/>
              </a:xfrm>
              <a:custGeom>
                <a:avLst/>
                <a:gdLst>
                  <a:gd name="T0" fmla="*/ 0 w 25973"/>
                  <a:gd name="T1" fmla="*/ 0 h 32442"/>
                  <a:gd name="T2" fmla="*/ 0 w 25973"/>
                  <a:gd name="T3" fmla="*/ 0 h 32442"/>
                  <a:gd name="T4" fmla="*/ 0 w 25973"/>
                  <a:gd name="T5" fmla="*/ 0 h 32442"/>
                  <a:gd name="T6" fmla="*/ 0 60000 65536"/>
                  <a:gd name="T7" fmla="*/ 0 60000 65536"/>
                  <a:gd name="T8" fmla="*/ 0 60000 65536"/>
                  <a:gd name="T9" fmla="*/ 0 w 25973"/>
                  <a:gd name="T10" fmla="*/ 0 h 32442"/>
                  <a:gd name="T11" fmla="*/ 25973 w 25973"/>
                  <a:gd name="T12" fmla="*/ 32442 h 324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73" h="32442" fill="none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</a:path>
                  <a:path w="25973" h="32442" stroke="0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  <a:lnTo>
                      <a:pt x="4373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134"/>
              <p:cNvSpPr>
                <a:spLocks noChangeAspect="1"/>
              </p:cNvSpPr>
              <p:nvPr/>
            </p:nvSpPr>
            <p:spPr bwMode="auto">
              <a:xfrm>
                <a:off x="5452" y="2309"/>
                <a:ext cx="301" cy="193"/>
              </a:xfrm>
              <a:custGeom>
                <a:avLst/>
                <a:gdLst>
                  <a:gd name="T0" fmla="*/ 0 w 21600"/>
                  <a:gd name="T1" fmla="*/ 0 h 29491"/>
                  <a:gd name="T2" fmla="*/ 0 w 21600"/>
                  <a:gd name="T3" fmla="*/ 0 h 29491"/>
                  <a:gd name="T4" fmla="*/ 0 w 21600"/>
                  <a:gd name="T5" fmla="*/ 0 h 294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91"/>
                  <a:gd name="T11" fmla="*/ 21600 w 21600"/>
                  <a:gd name="T12" fmla="*/ 29491 h 29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91" fill="none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</a:path>
                  <a:path w="21600" h="29491" stroke="0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  <a:lnTo>
                      <a:pt x="0" y="1682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Arc 135"/>
              <p:cNvSpPr>
                <a:spLocks noChangeAspect="1"/>
              </p:cNvSpPr>
              <p:nvPr/>
            </p:nvSpPr>
            <p:spPr bwMode="auto">
              <a:xfrm>
                <a:off x="5452" y="2312"/>
                <a:ext cx="297" cy="189"/>
              </a:xfrm>
              <a:custGeom>
                <a:avLst/>
                <a:gdLst>
                  <a:gd name="T0" fmla="*/ 0 w 21600"/>
                  <a:gd name="T1" fmla="*/ 0 h 29720"/>
                  <a:gd name="T2" fmla="*/ 0 w 21600"/>
                  <a:gd name="T3" fmla="*/ 0 h 29720"/>
                  <a:gd name="T4" fmla="*/ 0 w 21600"/>
                  <a:gd name="T5" fmla="*/ 0 h 297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720"/>
                  <a:gd name="T11" fmla="*/ 21600 w 21600"/>
                  <a:gd name="T12" fmla="*/ 29720 h 29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720" fill="none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</a:path>
                  <a:path w="21600" h="29720" stroke="0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  <a:lnTo>
                      <a:pt x="0" y="1692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Arc 136"/>
              <p:cNvSpPr>
                <a:spLocks noChangeAspect="1"/>
              </p:cNvSpPr>
              <p:nvPr/>
            </p:nvSpPr>
            <p:spPr bwMode="auto">
              <a:xfrm>
                <a:off x="5354" y="2498"/>
                <a:ext cx="352" cy="276"/>
              </a:xfrm>
              <a:custGeom>
                <a:avLst/>
                <a:gdLst>
                  <a:gd name="T0" fmla="*/ 0 w 28603"/>
                  <a:gd name="T1" fmla="*/ 0 h 27825"/>
                  <a:gd name="T2" fmla="*/ 0 w 28603"/>
                  <a:gd name="T3" fmla="*/ 0 h 27825"/>
                  <a:gd name="T4" fmla="*/ 0 w 28603"/>
                  <a:gd name="T5" fmla="*/ 0 h 27825"/>
                  <a:gd name="T6" fmla="*/ 0 60000 65536"/>
                  <a:gd name="T7" fmla="*/ 0 60000 65536"/>
                  <a:gd name="T8" fmla="*/ 0 60000 65536"/>
                  <a:gd name="T9" fmla="*/ 0 w 28603"/>
                  <a:gd name="T10" fmla="*/ 0 h 27825"/>
                  <a:gd name="T11" fmla="*/ 28603 w 28603"/>
                  <a:gd name="T12" fmla="*/ 27825 h 27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03" h="27825" fill="none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</a:path>
                  <a:path w="28603" h="27825" stroke="0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  <a:lnTo>
                      <a:pt x="7003" y="62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Arc 137"/>
              <p:cNvSpPr>
                <a:spLocks noChangeAspect="1"/>
              </p:cNvSpPr>
              <p:nvPr/>
            </p:nvSpPr>
            <p:spPr bwMode="auto">
              <a:xfrm>
                <a:off x="5356" y="2499"/>
                <a:ext cx="346" cy="271"/>
              </a:xfrm>
              <a:custGeom>
                <a:avLst/>
                <a:gdLst>
                  <a:gd name="T0" fmla="*/ 0 w 28579"/>
                  <a:gd name="T1" fmla="*/ 0 h 27846"/>
                  <a:gd name="T2" fmla="*/ 0 w 28579"/>
                  <a:gd name="T3" fmla="*/ 0 h 27846"/>
                  <a:gd name="T4" fmla="*/ 0 w 28579"/>
                  <a:gd name="T5" fmla="*/ 0 h 27846"/>
                  <a:gd name="T6" fmla="*/ 0 60000 65536"/>
                  <a:gd name="T7" fmla="*/ 0 60000 65536"/>
                  <a:gd name="T8" fmla="*/ 0 60000 65536"/>
                  <a:gd name="T9" fmla="*/ 0 w 28579"/>
                  <a:gd name="T10" fmla="*/ 0 h 27846"/>
                  <a:gd name="T11" fmla="*/ 28579 w 28579"/>
                  <a:gd name="T12" fmla="*/ 27846 h 27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9" h="27846" fill="none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</a:path>
                  <a:path w="28579" h="27846" stroke="0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  <a:lnTo>
                      <a:pt x="6979" y="624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138"/>
              <p:cNvSpPr>
                <a:spLocks noChangeAspect="1"/>
              </p:cNvSpPr>
              <p:nvPr/>
            </p:nvSpPr>
            <p:spPr bwMode="auto">
              <a:xfrm>
                <a:off x="4136" y="2308"/>
                <a:ext cx="191" cy="263"/>
              </a:xfrm>
              <a:custGeom>
                <a:avLst/>
                <a:gdLst>
                  <a:gd name="T0" fmla="*/ 0 w 21600"/>
                  <a:gd name="T1" fmla="*/ 0 h 41303"/>
                  <a:gd name="T2" fmla="*/ 0 w 21600"/>
                  <a:gd name="T3" fmla="*/ 0 h 41303"/>
                  <a:gd name="T4" fmla="*/ 0 w 21600"/>
                  <a:gd name="T5" fmla="*/ 0 h 413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3"/>
                  <a:gd name="T11" fmla="*/ 21600 w 21600"/>
                  <a:gd name="T12" fmla="*/ 41303 h 41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3" fill="none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</a:path>
                  <a:path w="21600" h="41303" stroke="0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Arc 139"/>
              <p:cNvSpPr>
                <a:spLocks noChangeAspect="1"/>
              </p:cNvSpPr>
              <p:nvPr/>
            </p:nvSpPr>
            <p:spPr bwMode="auto">
              <a:xfrm>
                <a:off x="4140" y="2312"/>
                <a:ext cx="187" cy="255"/>
              </a:xfrm>
              <a:custGeom>
                <a:avLst/>
                <a:gdLst>
                  <a:gd name="T0" fmla="*/ 0 w 21600"/>
                  <a:gd name="T1" fmla="*/ 0 h 41331"/>
                  <a:gd name="T2" fmla="*/ 0 w 21600"/>
                  <a:gd name="T3" fmla="*/ 0 h 41331"/>
                  <a:gd name="T4" fmla="*/ 0 w 21600"/>
                  <a:gd name="T5" fmla="*/ 0 h 413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31"/>
                  <a:gd name="T11" fmla="*/ 21600 w 21600"/>
                  <a:gd name="T12" fmla="*/ 41331 h 4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31" fill="none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</a:path>
                  <a:path w="21600" h="41331" stroke="0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  <a:lnTo>
                      <a:pt x="21600" y="2156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140"/>
              <p:cNvSpPr>
                <a:spLocks noChangeAspect="1"/>
              </p:cNvSpPr>
              <p:nvPr/>
            </p:nvSpPr>
            <p:spPr bwMode="auto">
              <a:xfrm>
                <a:off x="4644" y="2666"/>
                <a:ext cx="721" cy="160"/>
              </a:xfrm>
              <a:custGeom>
                <a:avLst/>
                <a:gdLst>
                  <a:gd name="T0" fmla="*/ 0 w 38927"/>
                  <a:gd name="T1" fmla="*/ 0 h 21600"/>
                  <a:gd name="T2" fmla="*/ 0 w 38927"/>
                  <a:gd name="T3" fmla="*/ 0 h 21600"/>
                  <a:gd name="T4" fmla="*/ 0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</a:path>
                  <a:path w="38927" h="21600" stroke="0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  <a:lnTo>
                      <a:pt x="2115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Arc 141"/>
              <p:cNvSpPr>
                <a:spLocks noChangeAspect="1"/>
              </p:cNvSpPr>
              <p:nvPr/>
            </p:nvSpPr>
            <p:spPr bwMode="auto">
              <a:xfrm>
                <a:off x="4648" y="2666"/>
                <a:ext cx="712" cy="156"/>
              </a:xfrm>
              <a:custGeom>
                <a:avLst/>
                <a:gdLst>
                  <a:gd name="T0" fmla="*/ 0 w 38826"/>
                  <a:gd name="T1" fmla="*/ 0 h 21600"/>
                  <a:gd name="T2" fmla="*/ 0 w 38826"/>
                  <a:gd name="T3" fmla="*/ 0 h 21600"/>
                  <a:gd name="T4" fmla="*/ 0 w 388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26"/>
                  <a:gd name="T10" fmla="*/ 0 h 21600"/>
                  <a:gd name="T11" fmla="*/ 38826 w 388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26" h="21600" fill="none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</a:path>
                  <a:path w="38826" h="21600" stroke="0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  <a:lnTo>
                      <a:pt x="2114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776050" y="2781656"/>
            <a:ext cx="812877" cy="434608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776050" y="3301773"/>
            <a:ext cx="815738" cy="412617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07618" y="2916981"/>
            <a:ext cx="107892" cy="684073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3302904" y="3302561"/>
            <a:ext cx="561483" cy="419705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dash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302904" y="2781656"/>
            <a:ext cx="615432" cy="478152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24529" y="2847742"/>
            <a:ext cx="107892" cy="753311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605527" y="2540031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605527" y="348063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813933" y="2540031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PE3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813933" y="3480632"/>
            <a:ext cx="488972" cy="488972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PE4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75445" y="2712901"/>
            <a:ext cx="489053" cy="411326"/>
            <a:chOff x="11594479" y="4681107"/>
            <a:chExt cx="905784" cy="806399"/>
          </a:xfrm>
        </p:grpSpPr>
        <p:sp>
          <p:nvSpPr>
            <p:cNvPr id="34" name="Freeform 33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754912" y="3036852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33" name="Oval 32"/>
          <p:cNvSpPr/>
          <p:nvPr/>
        </p:nvSpPr>
        <p:spPr>
          <a:xfrm>
            <a:off x="3678816" y="3036852"/>
            <a:ext cx="407477" cy="407477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CE3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182061" y="2196885"/>
            <a:ext cx="3651342" cy="2023212"/>
            <a:chOff x="5362101" y="2116330"/>
            <a:chExt cx="3651342" cy="2023212"/>
          </a:xfrm>
        </p:grpSpPr>
        <p:grpSp>
          <p:nvGrpSpPr>
            <p:cNvPr id="90" name="Group 89"/>
            <p:cNvGrpSpPr/>
            <p:nvPr/>
          </p:nvGrpSpPr>
          <p:grpSpPr>
            <a:xfrm>
              <a:off x="5362101" y="2116330"/>
              <a:ext cx="3651342" cy="2023212"/>
              <a:chOff x="5362101" y="2116330"/>
              <a:chExt cx="3651342" cy="2023212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5362101" y="2116330"/>
                <a:ext cx="3651342" cy="2023212"/>
              </a:xfrm>
              <a:prstGeom prst="roundRect">
                <a:avLst>
                  <a:gd name="adj" fmla="val 4832"/>
                </a:avLst>
              </a:prstGeom>
              <a:solidFill>
                <a:srgbClr val="FFECCC">
                  <a:alpha val="7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487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6" name="Group 114"/>
              <p:cNvGrpSpPr>
                <a:grpSpLocks noChangeAspect="1"/>
              </p:cNvGrpSpPr>
              <p:nvPr/>
            </p:nvGrpSpPr>
            <p:grpSpPr bwMode="auto">
              <a:xfrm>
                <a:off x="6540498" y="2468795"/>
                <a:ext cx="1219792" cy="1315956"/>
                <a:chOff x="4080" y="2880"/>
                <a:chExt cx="1617" cy="804"/>
              </a:xfrm>
            </p:grpSpPr>
            <p:grpSp>
              <p:nvGrpSpPr>
                <p:cNvPr id="115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2" cy="796"/>
                  <a:chOff x="4136" y="2026"/>
                  <a:chExt cx="1612" cy="796"/>
                </a:xfrm>
              </p:grpSpPr>
              <p:sp>
                <p:nvSpPr>
                  <p:cNvPr id="133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6" y="2026"/>
                    <a:ext cx="703" cy="32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2112"/>
                    <a:ext cx="539" cy="33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5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6" y="2310"/>
                    <a:ext cx="363" cy="26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5" y="2429"/>
                    <a:ext cx="547" cy="291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7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2" y="2477"/>
                    <a:ext cx="816" cy="345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1" y="2122"/>
                    <a:ext cx="523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9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9" y="2288"/>
                    <a:ext cx="519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2" y="2342"/>
                    <a:ext cx="51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9" y="2214"/>
                    <a:ext cx="104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16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7" cy="804"/>
                  <a:chOff x="4136" y="2022"/>
                  <a:chExt cx="1617" cy="804"/>
                </a:xfrm>
              </p:grpSpPr>
              <p:sp>
                <p:nvSpPr>
                  <p:cNvPr id="117" name="Arc 126"/>
                  <p:cNvSpPr>
                    <a:spLocks noChangeAspect="1"/>
                  </p:cNvSpPr>
                  <p:nvPr/>
                </p:nvSpPr>
                <p:spPr bwMode="auto">
                  <a:xfrm>
                    <a:off x="4705" y="2022"/>
                    <a:ext cx="667" cy="167"/>
                  </a:xfrm>
                  <a:custGeom>
                    <a:avLst/>
                    <a:gdLst>
                      <a:gd name="T0" fmla="*/ 0 w 40532"/>
                      <a:gd name="T1" fmla="*/ 0 h 21600"/>
                      <a:gd name="T2" fmla="*/ 0 w 40532"/>
                      <a:gd name="T3" fmla="*/ 0 h 21600"/>
                      <a:gd name="T4" fmla="*/ 0 w 4053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532"/>
                      <a:gd name="T10" fmla="*/ 0 h 21600"/>
                      <a:gd name="T11" fmla="*/ 40532 w 4053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532" h="21600" fill="none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</a:path>
                      <a:path w="40532" h="21600" stroke="0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  <a:lnTo>
                          <a:pt x="20466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Arc 127"/>
                  <p:cNvSpPr>
                    <a:spLocks noChangeAspect="1"/>
                  </p:cNvSpPr>
                  <p:nvPr/>
                </p:nvSpPr>
                <p:spPr bwMode="auto">
                  <a:xfrm>
                    <a:off x="4709" y="2026"/>
                    <a:ext cx="659" cy="163"/>
                  </a:xfrm>
                  <a:custGeom>
                    <a:avLst/>
                    <a:gdLst>
                      <a:gd name="T0" fmla="*/ 0 w 40468"/>
                      <a:gd name="T1" fmla="*/ 0 h 21600"/>
                      <a:gd name="T2" fmla="*/ 0 w 40468"/>
                      <a:gd name="T3" fmla="*/ 0 h 21600"/>
                      <a:gd name="T4" fmla="*/ 0 w 4046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468"/>
                      <a:gd name="T10" fmla="*/ 0 h 21600"/>
                      <a:gd name="T11" fmla="*/ 40468 w 4046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468" h="21600" fill="none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</a:path>
                      <a:path w="40468" h="21600" stroke="0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  <a:lnTo>
                          <a:pt x="20439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9" name="Arc 128"/>
                  <p:cNvSpPr>
                    <a:spLocks noChangeAspect="1"/>
                  </p:cNvSpPr>
                  <p:nvPr/>
                </p:nvSpPr>
                <p:spPr bwMode="auto">
                  <a:xfrm>
                    <a:off x="4300" y="2109"/>
                    <a:ext cx="414" cy="201"/>
                  </a:xfrm>
                  <a:custGeom>
                    <a:avLst/>
                    <a:gdLst>
                      <a:gd name="T0" fmla="*/ 0 w 32989"/>
                      <a:gd name="T1" fmla="*/ 0 h 26112"/>
                      <a:gd name="T2" fmla="*/ 0 w 32989"/>
                      <a:gd name="T3" fmla="*/ 0 h 26112"/>
                      <a:gd name="T4" fmla="*/ 0 w 32989"/>
                      <a:gd name="T5" fmla="*/ 0 h 26112"/>
                      <a:gd name="T6" fmla="*/ 0 60000 65536"/>
                      <a:gd name="T7" fmla="*/ 0 60000 65536"/>
                      <a:gd name="T8" fmla="*/ 0 60000 65536"/>
                      <a:gd name="T9" fmla="*/ 0 w 32989"/>
                      <a:gd name="T10" fmla="*/ 0 h 26112"/>
                      <a:gd name="T11" fmla="*/ 32989 w 32989"/>
                      <a:gd name="T12" fmla="*/ 26112 h 26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89" h="26112" fill="none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</a:path>
                      <a:path w="32989" h="26112" stroke="0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0" name="Arc 129"/>
                  <p:cNvSpPr>
                    <a:spLocks noChangeAspect="1"/>
                  </p:cNvSpPr>
                  <p:nvPr/>
                </p:nvSpPr>
                <p:spPr bwMode="auto">
                  <a:xfrm>
                    <a:off x="4304" y="2113"/>
                    <a:ext cx="407" cy="197"/>
                  </a:xfrm>
                  <a:custGeom>
                    <a:avLst/>
                    <a:gdLst>
                      <a:gd name="T0" fmla="*/ 0 w 32912"/>
                      <a:gd name="T1" fmla="*/ 0 h 26153"/>
                      <a:gd name="T2" fmla="*/ 0 w 32912"/>
                      <a:gd name="T3" fmla="*/ 0 h 26153"/>
                      <a:gd name="T4" fmla="*/ 0 w 32912"/>
                      <a:gd name="T5" fmla="*/ 0 h 26153"/>
                      <a:gd name="T6" fmla="*/ 0 60000 65536"/>
                      <a:gd name="T7" fmla="*/ 0 60000 65536"/>
                      <a:gd name="T8" fmla="*/ 0 60000 65536"/>
                      <a:gd name="T9" fmla="*/ 0 w 32912"/>
                      <a:gd name="T10" fmla="*/ 0 h 26153"/>
                      <a:gd name="T11" fmla="*/ 32912 w 32912"/>
                      <a:gd name="T12" fmla="*/ 26153 h 261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12" h="26153" fill="none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</a:path>
                      <a:path w="32912" h="26153" stroke="0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1" name="Arc 130"/>
                  <p:cNvSpPr>
                    <a:spLocks noChangeAspect="1"/>
                  </p:cNvSpPr>
                  <p:nvPr/>
                </p:nvSpPr>
                <p:spPr bwMode="auto">
                  <a:xfrm>
                    <a:off x="4241" y="2566"/>
                    <a:ext cx="419" cy="158"/>
                  </a:xfrm>
                  <a:custGeom>
                    <a:avLst/>
                    <a:gdLst>
                      <a:gd name="T0" fmla="*/ 0 w 32190"/>
                      <a:gd name="T1" fmla="*/ 0 h 22644"/>
                      <a:gd name="T2" fmla="*/ 0 w 32190"/>
                      <a:gd name="T3" fmla="*/ 0 h 22644"/>
                      <a:gd name="T4" fmla="*/ 0 w 32190"/>
                      <a:gd name="T5" fmla="*/ 0 h 22644"/>
                      <a:gd name="T6" fmla="*/ 0 60000 65536"/>
                      <a:gd name="T7" fmla="*/ 0 60000 65536"/>
                      <a:gd name="T8" fmla="*/ 0 60000 65536"/>
                      <a:gd name="T9" fmla="*/ 0 w 32190"/>
                      <a:gd name="T10" fmla="*/ 0 h 22644"/>
                      <a:gd name="T11" fmla="*/ 32190 w 32190"/>
                      <a:gd name="T12" fmla="*/ 22644 h 226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190" h="22644" fill="none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</a:path>
                      <a:path w="32190" h="22644" stroke="0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  <a:lnTo>
                          <a:pt x="21600" y="104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2" name="Arc 131"/>
                  <p:cNvSpPr>
                    <a:spLocks noChangeAspect="1"/>
                  </p:cNvSpPr>
                  <p:nvPr/>
                </p:nvSpPr>
                <p:spPr bwMode="auto">
                  <a:xfrm>
                    <a:off x="4245" y="2566"/>
                    <a:ext cx="412" cy="154"/>
                  </a:xfrm>
                  <a:custGeom>
                    <a:avLst/>
                    <a:gdLst>
                      <a:gd name="T0" fmla="*/ 0 w 32089"/>
                      <a:gd name="T1" fmla="*/ 0 h 22657"/>
                      <a:gd name="T2" fmla="*/ 0 w 32089"/>
                      <a:gd name="T3" fmla="*/ 0 h 22657"/>
                      <a:gd name="T4" fmla="*/ 0 w 32089"/>
                      <a:gd name="T5" fmla="*/ 0 h 22657"/>
                      <a:gd name="T6" fmla="*/ 0 60000 65536"/>
                      <a:gd name="T7" fmla="*/ 0 60000 65536"/>
                      <a:gd name="T8" fmla="*/ 0 60000 65536"/>
                      <a:gd name="T9" fmla="*/ 0 w 32089"/>
                      <a:gd name="T10" fmla="*/ 0 h 22657"/>
                      <a:gd name="T11" fmla="*/ 32089 w 32089"/>
                      <a:gd name="T12" fmla="*/ 22657 h 226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089" h="22657" fill="none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</a:path>
                      <a:path w="32089" h="22657" stroke="0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  <a:lnTo>
                          <a:pt x="21600" y="1057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3" name="Arc 132"/>
                  <p:cNvSpPr>
                    <a:spLocks noChangeAspect="1"/>
                  </p:cNvSpPr>
                  <p:nvPr/>
                </p:nvSpPr>
                <p:spPr bwMode="auto">
                  <a:xfrm>
                    <a:off x="5363" y="2118"/>
                    <a:ext cx="315" cy="194"/>
                  </a:xfrm>
                  <a:custGeom>
                    <a:avLst/>
                    <a:gdLst>
                      <a:gd name="T0" fmla="*/ 0 w 26040"/>
                      <a:gd name="T1" fmla="*/ 0 h 32314"/>
                      <a:gd name="T2" fmla="*/ 0 w 26040"/>
                      <a:gd name="T3" fmla="*/ 0 h 32314"/>
                      <a:gd name="T4" fmla="*/ 0 w 26040"/>
                      <a:gd name="T5" fmla="*/ 0 h 32314"/>
                      <a:gd name="T6" fmla="*/ 0 60000 65536"/>
                      <a:gd name="T7" fmla="*/ 0 60000 65536"/>
                      <a:gd name="T8" fmla="*/ 0 60000 65536"/>
                      <a:gd name="T9" fmla="*/ 0 w 26040"/>
                      <a:gd name="T10" fmla="*/ 0 h 32314"/>
                      <a:gd name="T11" fmla="*/ 26040 w 26040"/>
                      <a:gd name="T12" fmla="*/ 32314 h 3231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40" h="32314" fill="none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</a:path>
                      <a:path w="26040" h="32314" stroke="0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  <a:lnTo>
                          <a:pt x="444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4" name="Arc 133"/>
                  <p:cNvSpPr>
                    <a:spLocks noChangeAspect="1"/>
                  </p:cNvSpPr>
                  <p:nvPr/>
                </p:nvSpPr>
                <p:spPr bwMode="auto">
                  <a:xfrm>
                    <a:off x="5365" y="2122"/>
                    <a:ext cx="310" cy="189"/>
                  </a:xfrm>
                  <a:custGeom>
                    <a:avLst/>
                    <a:gdLst>
                      <a:gd name="T0" fmla="*/ 0 w 25973"/>
                      <a:gd name="T1" fmla="*/ 0 h 32442"/>
                      <a:gd name="T2" fmla="*/ 0 w 25973"/>
                      <a:gd name="T3" fmla="*/ 0 h 32442"/>
                      <a:gd name="T4" fmla="*/ 0 w 25973"/>
                      <a:gd name="T5" fmla="*/ 0 h 32442"/>
                      <a:gd name="T6" fmla="*/ 0 60000 65536"/>
                      <a:gd name="T7" fmla="*/ 0 60000 65536"/>
                      <a:gd name="T8" fmla="*/ 0 60000 65536"/>
                      <a:gd name="T9" fmla="*/ 0 w 25973"/>
                      <a:gd name="T10" fmla="*/ 0 h 32442"/>
                      <a:gd name="T11" fmla="*/ 25973 w 25973"/>
                      <a:gd name="T12" fmla="*/ 32442 h 324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973" h="32442" fill="none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</a:path>
                      <a:path w="25973" h="32442" stroke="0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  <a:lnTo>
                          <a:pt x="4373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Arc 134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09"/>
                    <a:ext cx="301" cy="193"/>
                  </a:xfrm>
                  <a:custGeom>
                    <a:avLst/>
                    <a:gdLst>
                      <a:gd name="T0" fmla="*/ 0 w 21600"/>
                      <a:gd name="T1" fmla="*/ 0 h 29491"/>
                      <a:gd name="T2" fmla="*/ 0 w 21600"/>
                      <a:gd name="T3" fmla="*/ 0 h 29491"/>
                      <a:gd name="T4" fmla="*/ 0 w 21600"/>
                      <a:gd name="T5" fmla="*/ 0 h 294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491"/>
                      <a:gd name="T11" fmla="*/ 21600 w 21600"/>
                      <a:gd name="T12" fmla="*/ 29491 h 294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491" fill="none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</a:path>
                      <a:path w="21600" h="29491" stroke="0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  <a:lnTo>
                          <a:pt x="0" y="1682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6" name="Arc 135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12"/>
                    <a:ext cx="297" cy="189"/>
                  </a:xfrm>
                  <a:custGeom>
                    <a:avLst/>
                    <a:gdLst>
                      <a:gd name="T0" fmla="*/ 0 w 21600"/>
                      <a:gd name="T1" fmla="*/ 0 h 29720"/>
                      <a:gd name="T2" fmla="*/ 0 w 21600"/>
                      <a:gd name="T3" fmla="*/ 0 h 29720"/>
                      <a:gd name="T4" fmla="*/ 0 w 21600"/>
                      <a:gd name="T5" fmla="*/ 0 h 2972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720"/>
                      <a:gd name="T11" fmla="*/ 21600 w 21600"/>
                      <a:gd name="T12" fmla="*/ 29720 h 29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720" fill="none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</a:path>
                      <a:path w="21600" h="29720" stroke="0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  <a:lnTo>
                          <a:pt x="0" y="1692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Arc 136"/>
                  <p:cNvSpPr>
                    <a:spLocks noChangeAspect="1"/>
                  </p:cNvSpPr>
                  <p:nvPr/>
                </p:nvSpPr>
                <p:spPr bwMode="auto">
                  <a:xfrm>
                    <a:off x="5354" y="2498"/>
                    <a:ext cx="352" cy="276"/>
                  </a:xfrm>
                  <a:custGeom>
                    <a:avLst/>
                    <a:gdLst>
                      <a:gd name="T0" fmla="*/ 0 w 28603"/>
                      <a:gd name="T1" fmla="*/ 0 h 27825"/>
                      <a:gd name="T2" fmla="*/ 0 w 28603"/>
                      <a:gd name="T3" fmla="*/ 0 h 27825"/>
                      <a:gd name="T4" fmla="*/ 0 w 28603"/>
                      <a:gd name="T5" fmla="*/ 0 h 27825"/>
                      <a:gd name="T6" fmla="*/ 0 60000 65536"/>
                      <a:gd name="T7" fmla="*/ 0 60000 65536"/>
                      <a:gd name="T8" fmla="*/ 0 60000 65536"/>
                      <a:gd name="T9" fmla="*/ 0 w 28603"/>
                      <a:gd name="T10" fmla="*/ 0 h 27825"/>
                      <a:gd name="T11" fmla="*/ 28603 w 28603"/>
                      <a:gd name="T12" fmla="*/ 27825 h 278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603" h="27825" fill="none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</a:path>
                      <a:path w="28603" h="27825" stroke="0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  <a:lnTo>
                          <a:pt x="7003" y="6225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8" name="Arc 137"/>
                  <p:cNvSpPr>
                    <a:spLocks noChangeAspect="1"/>
                  </p:cNvSpPr>
                  <p:nvPr/>
                </p:nvSpPr>
                <p:spPr bwMode="auto">
                  <a:xfrm>
                    <a:off x="5356" y="2499"/>
                    <a:ext cx="346" cy="271"/>
                  </a:xfrm>
                  <a:custGeom>
                    <a:avLst/>
                    <a:gdLst>
                      <a:gd name="T0" fmla="*/ 0 w 28579"/>
                      <a:gd name="T1" fmla="*/ 0 h 27846"/>
                      <a:gd name="T2" fmla="*/ 0 w 28579"/>
                      <a:gd name="T3" fmla="*/ 0 h 27846"/>
                      <a:gd name="T4" fmla="*/ 0 w 28579"/>
                      <a:gd name="T5" fmla="*/ 0 h 27846"/>
                      <a:gd name="T6" fmla="*/ 0 60000 65536"/>
                      <a:gd name="T7" fmla="*/ 0 60000 65536"/>
                      <a:gd name="T8" fmla="*/ 0 60000 65536"/>
                      <a:gd name="T9" fmla="*/ 0 w 28579"/>
                      <a:gd name="T10" fmla="*/ 0 h 27846"/>
                      <a:gd name="T11" fmla="*/ 28579 w 28579"/>
                      <a:gd name="T12" fmla="*/ 27846 h 278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9" h="27846" fill="none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</a:path>
                      <a:path w="28579" h="27846" stroke="0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  <a:lnTo>
                          <a:pt x="6979" y="624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Arc 138"/>
                  <p:cNvSpPr>
                    <a:spLocks noChangeAspect="1"/>
                  </p:cNvSpPr>
                  <p:nvPr/>
                </p:nvSpPr>
                <p:spPr bwMode="auto">
                  <a:xfrm>
                    <a:off x="4136" y="2308"/>
                    <a:ext cx="191" cy="263"/>
                  </a:xfrm>
                  <a:custGeom>
                    <a:avLst/>
                    <a:gdLst>
                      <a:gd name="T0" fmla="*/ 0 w 21600"/>
                      <a:gd name="T1" fmla="*/ 0 h 41303"/>
                      <a:gd name="T2" fmla="*/ 0 w 21600"/>
                      <a:gd name="T3" fmla="*/ 0 h 41303"/>
                      <a:gd name="T4" fmla="*/ 0 w 21600"/>
                      <a:gd name="T5" fmla="*/ 0 h 413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03"/>
                      <a:gd name="T11" fmla="*/ 21600 w 21600"/>
                      <a:gd name="T12" fmla="*/ 41303 h 413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03" fill="none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</a:path>
                      <a:path w="21600" h="41303" stroke="0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  <a:lnTo>
                          <a:pt x="21600" y="2156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Arc 139"/>
                  <p:cNvSpPr>
                    <a:spLocks noChangeAspect="1"/>
                  </p:cNvSpPr>
                  <p:nvPr/>
                </p:nvSpPr>
                <p:spPr bwMode="auto">
                  <a:xfrm>
                    <a:off x="4140" y="2312"/>
                    <a:ext cx="187" cy="255"/>
                  </a:xfrm>
                  <a:custGeom>
                    <a:avLst/>
                    <a:gdLst>
                      <a:gd name="T0" fmla="*/ 0 w 21600"/>
                      <a:gd name="T1" fmla="*/ 0 h 41331"/>
                      <a:gd name="T2" fmla="*/ 0 w 21600"/>
                      <a:gd name="T3" fmla="*/ 0 h 41331"/>
                      <a:gd name="T4" fmla="*/ 0 w 21600"/>
                      <a:gd name="T5" fmla="*/ 0 h 4133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31"/>
                      <a:gd name="T11" fmla="*/ 21600 w 21600"/>
                      <a:gd name="T12" fmla="*/ 41331 h 413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31" fill="none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</a:path>
                      <a:path w="21600" h="41331" stroke="0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  <a:lnTo>
                          <a:pt x="21600" y="21562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1" name="Arc 140"/>
                  <p:cNvSpPr>
                    <a:spLocks noChangeAspect="1"/>
                  </p:cNvSpPr>
                  <p:nvPr/>
                </p:nvSpPr>
                <p:spPr bwMode="auto">
                  <a:xfrm>
                    <a:off x="4644" y="2666"/>
                    <a:ext cx="721" cy="160"/>
                  </a:xfrm>
                  <a:custGeom>
                    <a:avLst/>
                    <a:gdLst>
                      <a:gd name="T0" fmla="*/ 0 w 38927"/>
                      <a:gd name="T1" fmla="*/ 0 h 21600"/>
                      <a:gd name="T2" fmla="*/ 0 w 38927"/>
                      <a:gd name="T3" fmla="*/ 0 h 21600"/>
                      <a:gd name="T4" fmla="*/ 0 w 3892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927"/>
                      <a:gd name="T10" fmla="*/ 0 h 21600"/>
                      <a:gd name="T11" fmla="*/ 38927 w 38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927" h="21600" fill="none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</a:path>
                      <a:path w="38927" h="21600" stroke="0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  <a:lnTo>
                          <a:pt x="2115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Arc 141"/>
                  <p:cNvSpPr>
                    <a:spLocks noChangeAspect="1"/>
                  </p:cNvSpPr>
                  <p:nvPr/>
                </p:nvSpPr>
                <p:spPr bwMode="auto">
                  <a:xfrm>
                    <a:off x="4648" y="2666"/>
                    <a:ext cx="712" cy="156"/>
                  </a:xfrm>
                  <a:custGeom>
                    <a:avLst/>
                    <a:gdLst>
                      <a:gd name="T0" fmla="*/ 0 w 38826"/>
                      <a:gd name="T1" fmla="*/ 0 h 21600"/>
                      <a:gd name="T2" fmla="*/ 0 w 38826"/>
                      <a:gd name="T3" fmla="*/ 0 h 21600"/>
                      <a:gd name="T4" fmla="*/ 0 w 3882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826"/>
                      <a:gd name="T10" fmla="*/ 0 h 21600"/>
                      <a:gd name="T11" fmla="*/ 38826 w 3882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26" h="21600" fill="none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</a:path>
                      <a:path w="38826" h="21600" stroke="0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  <a:lnTo>
                          <a:pt x="21144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7" name="Line 5"/>
              <p:cNvSpPr>
                <a:spLocks noChangeShapeType="1"/>
              </p:cNvSpPr>
              <p:nvPr/>
            </p:nvSpPr>
            <p:spPr bwMode="auto">
              <a:xfrm flipV="1">
                <a:off x="5581184" y="2710420"/>
                <a:ext cx="812877" cy="434608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98" name="Line 5"/>
              <p:cNvSpPr>
                <a:spLocks noChangeShapeType="1"/>
              </p:cNvSpPr>
              <p:nvPr/>
            </p:nvSpPr>
            <p:spPr bwMode="auto">
              <a:xfrm>
                <a:off x="5581184" y="3230537"/>
                <a:ext cx="815738" cy="412617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012752" y="2845745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flipV="1">
                <a:off x="8052130" y="3231325"/>
                <a:ext cx="617392" cy="419111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>
                <a:off x="7925439" y="2699953"/>
                <a:ext cx="798031" cy="488619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229663" y="2845744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6410661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6410661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7619067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7619067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560046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CE1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8483950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CE3</a:t>
                </a:r>
              </a:p>
            </p:txBody>
          </p:sp>
        </p:grpSp>
        <p:sp>
          <p:nvSpPr>
            <p:cNvPr id="88" name="Rectangular Callout 87"/>
            <p:cNvSpPr/>
            <p:nvPr/>
          </p:nvSpPr>
          <p:spPr>
            <a:xfrm>
              <a:off x="5430568" y="3556695"/>
              <a:ext cx="1192155" cy="504002"/>
            </a:xfrm>
            <a:prstGeom prst="wedgeRectCallout">
              <a:avLst>
                <a:gd name="adj1" fmla="val 48158"/>
                <a:gd name="adj2" fmla="val -186850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3" rIns="51426" bIns="25713" rtlCol="0" anchor="ctr"/>
            <a:lstStyle/>
            <a:p>
              <a:r>
                <a:rPr lang="en-US" sz="900" dirty="0">
                  <a:solidFill>
                    <a:srgbClr val="595959">
                      <a:lumMod val="50000"/>
                    </a:srgbClr>
                  </a:solidFill>
                  <a:latin typeface="Arial Narrow" pitchFamily="34" charset="0"/>
                </a:rPr>
                <a:t>PE1 withdraws its M1 route and installs a new one pointing to PE3</a:t>
              </a:r>
            </a:p>
          </p:txBody>
        </p:sp>
      </p:grpSp>
      <p:graphicFrame>
        <p:nvGraphicFramePr>
          <p:cNvPr id="147" name="Table 146"/>
          <p:cNvGraphicFramePr>
            <a:graphicFrameLocks noGrp="1"/>
          </p:cNvGraphicFramePr>
          <p:nvPr>
            <p:extLst/>
          </p:nvPr>
        </p:nvGraphicFramePr>
        <p:xfrm>
          <a:off x="2444742" y="4170051"/>
          <a:ext cx="1639332" cy="573238"/>
        </p:xfrm>
        <a:graphic>
          <a:graphicData uri="http://schemas.openxmlformats.org/drawingml/2006/table">
            <a:tbl>
              <a:tblPr firstRow="1" bandRow="1"/>
              <a:tblGrid>
                <a:gridCol w="728592"/>
                <a:gridCol w="364296"/>
                <a:gridCol w="546444"/>
              </a:tblGrid>
              <a:tr h="188577">
                <a:tc gridSpan="3"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PE3, PE4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RT</a:t>
                      </a:r>
                      <a:r>
                        <a:rPr lang="en-US" sz="900" dirty="0" smtClean="0"/>
                        <a:t>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M1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ES1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/>
          </p:nvPr>
        </p:nvGraphicFramePr>
        <p:xfrm>
          <a:off x="4201932" y="4170052"/>
          <a:ext cx="546444" cy="765562"/>
        </p:xfrm>
        <a:graphic>
          <a:graphicData uri="http://schemas.openxmlformats.org/drawingml/2006/table">
            <a:tbl>
              <a:tblPr firstRow="1" bandRow="1"/>
              <a:tblGrid>
                <a:gridCol w="546444"/>
              </a:tblGrid>
              <a:tr h="188577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PE1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49" name="Straight Arrow Connector 148"/>
          <p:cNvCxnSpPr/>
          <p:nvPr/>
        </p:nvCxnSpPr>
        <p:spPr>
          <a:xfrm>
            <a:off x="3978882" y="4641493"/>
            <a:ext cx="300008" cy="0"/>
          </a:xfrm>
          <a:prstGeom prst="straightConnector1">
            <a:avLst/>
          </a:prstGeom>
          <a:noFill/>
          <a:ln w="9525" cap="flat" cmpd="sng" algn="ctr">
            <a:solidFill>
              <a:srgbClr val="01409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aphicFrame>
        <p:nvGraphicFramePr>
          <p:cNvPr id="150" name="Table 149"/>
          <p:cNvGraphicFramePr>
            <a:graphicFrameLocks noGrp="1"/>
          </p:cNvGraphicFramePr>
          <p:nvPr>
            <p:extLst/>
          </p:nvPr>
        </p:nvGraphicFramePr>
        <p:xfrm>
          <a:off x="1356421" y="2487317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137147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1" name="TextBox 150"/>
          <p:cNvSpPr txBox="1"/>
          <p:nvPr/>
        </p:nvSpPr>
        <p:spPr>
          <a:xfrm>
            <a:off x="863292" y="2440778"/>
            <a:ext cx="5693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4"/>
            <a:r>
              <a:rPr lang="en-US" sz="700" dirty="0">
                <a:solidFill>
                  <a:prstClr val="black"/>
                </a:solidFill>
                <a:latin typeface="Arial Narrow" pitchFamily="34" charset="0"/>
              </a:rPr>
              <a:t>VID 100</a:t>
            </a:r>
          </a:p>
          <a:p>
            <a:pPr defTabSz="914114"/>
            <a:r>
              <a:rPr lang="en-US" sz="7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SMAC: M1</a:t>
            </a:r>
          </a:p>
          <a:p>
            <a:pPr defTabSz="914114"/>
            <a:r>
              <a:rPr lang="en-US" sz="700" b="1" dirty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DMAC: </a:t>
            </a:r>
            <a:r>
              <a:rPr lang="en-US" sz="700" b="1" dirty="0" smtClean="0">
                <a:solidFill>
                  <a:srgbClr val="00A3DE">
                    <a:lumMod val="75000"/>
                  </a:srgbClr>
                </a:solidFill>
                <a:latin typeface="Arial Narrow" pitchFamily="34" charset="0"/>
              </a:rPr>
              <a:t>M2</a:t>
            </a:r>
            <a:endParaRPr lang="en-US" sz="700" b="1" dirty="0">
              <a:solidFill>
                <a:srgbClr val="00A3DE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1057614" y="2804875"/>
            <a:ext cx="300008" cy="171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7985252" y="2262478"/>
            <a:ext cx="543739" cy="734660"/>
            <a:chOff x="2372411" y="4114800"/>
            <a:chExt cx="966740" cy="1306190"/>
          </a:xfrm>
        </p:grpSpPr>
        <p:cxnSp>
          <p:nvCxnSpPr>
            <p:cNvPr id="158" name="Straight Arrow Connector 157"/>
            <p:cNvCxnSpPr/>
            <p:nvPr/>
          </p:nvCxnSpPr>
          <p:spPr>
            <a:xfrm flipH="1" flipV="1">
              <a:off x="2510525" y="5039991"/>
              <a:ext cx="533401" cy="3809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2372411" y="4114800"/>
              <a:ext cx="966740" cy="71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676767"/>
                  </a:solidFill>
                  <a:latin typeface="Arial Narrow" pitchFamily="34" charset="0"/>
                </a:rPr>
                <a:t>VID 100</a:t>
              </a:r>
            </a:p>
            <a:p>
              <a:r>
                <a:rPr lang="en-US" sz="675" b="1" dirty="0">
                  <a:solidFill>
                    <a:srgbClr val="007AA6"/>
                  </a:solidFill>
                  <a:latin typeface="Arial Narrow" pitchFamily="34" charset="0"/>
                </a:rPr>
                <a:t>SMAC: </a:t>
              </a:r>
              <a:r>
                <a:rPr lang="en-US" sz="675" b="1" dirty="0" smtClean="0">
                  <a:solidFill>
                    <a:srgbClr val="007AA6"/>
                  </a:solidFill>
                  <a:latin typeface="Arial Narrow" pitchFamily="34" charset="0"/>
                </a:rPr>
                <a:t>M3</a:t>
              </a:r>
              <a:endParaRPr lang="en-US" sz="675" b="1" dirty="0">
                <a:solidFill>
                  <a:srgbClr val="007AA6"/>
                </a:solidFill>
                <a:latin typeface="Arial Narrow" pitchFamily="34" charset="0"/>
              </a:endParaRPr>
            </a:p>
            <a:p>
              <a:r>
                <a:rPr lang="en-US" sz="675" b="1" dirty="0">
                  <a:solidFill>
                    <a:srgbClr val="007AA6"/>
                  </a:solidFill>
                  <a:latin typeface="Arial Narrow" pitchFamily="34" charset="0"/>
                </a:rPr>
                <a:t>DMAC: </a:t>
              </a:r>
              <a:r>
                <a:rPr lang="en-US" sz="675" b="1" dirty="0" err="1">
                  <a:solidFill>
                    <a:srgbClr val="007AA6"/>
                  </a:solidFill>
                  <a:latin typeface="Arial Narrow" pitchFamily="34" charset="0"/>
                </a:rPr>
                <a:t>M1</a:t>
              </a:r>
              <a:endParaRPr lang="en-US" sz="675" b="1" dirty="0">
                <a:solidFill>
                  <a:srgbClr val="007AA6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60" name="Table 159"/>
          <p:cNvGraphicFramePr>
            <a:graphicFrameLocks noGrp="1"/>
          </p:cNvGraphicFramePr>
          <p:nvPr>
            <p:extLst/>
          </p:nvPr>
        </p:nvGraphicFramePr>
        <p:xfrm>
          <a:off x="8157515" y="2675588"/>
          <a:ext cx="240007" cy="13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"/>
              </a:tblGrid>
              <a:tr h="66223"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71" name="Rectangular Callout 170"/>
          <p:cNvSpPr/>
          <p:nvPr/>
        </p:nvSpPr>
        <p:spPr>
          <a:xfrm>
            <a:off x="3843409" y="3712669"/>
            <a:ext cx="985741" cy="428583"/>
          </a:xfrm>
          <a:prstGeom prst="wedgeRectCallout">
            <a:avLst>
              <a:gd name="adj1" fmla="val -30011"/>
              <a:gd name="adj2" fmla="val 14695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PE3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 / </a:t>
            </a:r>
            <a:r>
              <a:rPr lang="en-US" sz="900" dirty="0" err="1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PE4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 install </a:t>
            </a:r>
            <a:r>
              <a:rPr lang="en-US" sz="900" dirty="0" err="1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M1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 route towards PE1</a:t>
            </a:r>
          </a:p>
        </p:txBody>
      </p:sp>
      <p:sp>
        <p:nvSpPr>
          <p:cNvPr id="189" name="Oval 188"/>
          <p:cNvSpPr/>
          <p:nvPr/>
        </p:nvSpPr>
        <p:spPr>
          <a:xfrm>
            <a:off x="3886267" y="3557491"/>
            <a:ext cx="214292" cy="2142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dirty="0">
                <a:solidFill>
                  <a:srgbClr val="FFFFFF"/>
                </a:solidFill>
                <a:latin typeface="Lucida Console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92" name="Freeform 191"/>
          <p:cNvSpPr/>
          <p:nvPr/>
        </p:nvSpPr>
        <p:spPr>
          <a:xfrm>
            <a:off x="659706" y="1609362"/>
            <a:ext cx="3619184" cy="1505740"/>
          </a:xfrm>
          <a:custGeom>
            <a:avLst/>
            <a:gdLst>
              <a:gd name="connsiteX0" fmla="*/ 0 w 6290442"/>
              <a:gd name="connsiteY0" fmla="*/ 2640231 h 2845183"/>
              <a:gd name="connsiteX1" fmla="*/ 457200 w 6290442"/>
              <a:gd name="connsiteY1" fmla="*/ 1315928 h 2845183"/>
              <a:gd name="connsiteX2" fmla="*/ 1481959 w 6290442"/>
              <a:gd name="connsiteY2" fmla="*/ 306935 h 2845183"/>
              <a:gd name="connsiteX3" fmla="*/ 2853559 w 6290442"/>
              <a:gd name="connsiteY3" fmla="*/ 7390 h 2845183"/>
              <a:gd name="connsiteX4" fmla="*/ 4729655 w 6290442"/>
              <a:gd name="connsiteY4" fmla="*/ 543417 h 2845183"/>
              <a:gd name="connsiteX5" fmla="*/ 5896304 w 6290442"/>
              <a:gd name="connsiteY5" fmla="*/ 1631238 h 2845183"/>
              <a:gd name="connsiteX6" fmla="*/ 6290442 w 6290442"/>
              <a:gd name="connsiteY6" fmla="*/ 2845183 h 2845183"/>
              <a:gd name="connsiteX0" fmla="*/ 0 w 6290442"/>
              <a:gd name="connsiteY0" fmla="*/ 2656288 h 2861240"/>
              <a:gd name="connsiteX1" fmla="*/ 457200 w 6290442"/>
              <a:gd name="connsiteY1" fmla="*/ 1331985 h 2861240"/>
              <a:gd name="connsiteX2" fmla="*/ 1481959 w 6290442"/>
              <a:gd name="connsiteY2" fmla="*/ 322992 h 2861240"/>
              <a:gd name="connsiteX3" fmla="*/ 3158024 w 6290442"/>
              <a:gd name="connsiteY3" fmla="*/ 6824 h 2861240"/>
              <a:gd name="connsiteX4" fmla="*/ 4729655 w 6290442"/>
              <a:gd name="connsiteY4" fmla="*/ 559474 h 2861240"/>
              <a:gd name="connsiteX5" fmla="*/ 5896304 w 6290442"/>
              <a:gd name="connsiteY5" fmla="*/ 1647295 h 2861240"/>
              <a:gd name="connsiteX6" fmla="*/ 6290442 w 6290442"/>
              <a:gd name="connsiteY6" fmla="*/ 2861240 h 2861240"/>
              <a:gd name="connsiteX0" fmla="*/ 0 w 6290442"/>
              <a:gd name="connsiteY0" fmla="*/ 2649738 h 2854690"/>
              <a:gd name="connsiteX1" fmla="*/ 457200 w 6290442"/>
              <a:gd name="connsiteY1" fmla="*/ 1325435 h 2854690"/>
              <a:gd name="connsiteX2" fmla="*/ 1481959 w 6290442"/>
              <a:gd name="connsiteY2" fmla="*/ 316442 h 2854690"/>
              <a:gd name="connsiteX3" fmla="*/ 3158024 w 6290442"/>
              <a:gd name="connsiteY3" fmla="*/ 274 h 2854690"/>
              <a:gd name="connsiteX4" fmla="*/ 4729655 w 6290442"/>
              <a:gd name="connsiteY4" fmla="*/ 552924 h 2854690"/>
              <a:gd name="connsiteX5" fmla="*/ 5896304 w 6290442"/>
              <a:gd name="connsiteY5" fmla="*/ 1640745 h 2854690"/>
              <a:gd name="connsiteX6" fmla="*/ 6290442 w 6290442"/>
              <a:gd name="connsiteY6" fmla="*/ 2854690 h 2854690"/>
              <a:gd name="connsiteX0" fmla="*/ 0 w 6290442"/>
              <a:gd name="connsiteY0" fmla="*/ 2652841 h 2857793"/>
              <a:gd name="connsiteX1" fmla="*/ 457200 w 6290442"/>
              <a:gd name="connsiteY1" fmla="*/ 1328538 h 2857793"/>
              <a:gd name="connsiteX2" fmla="*/ 1481959 w 6290442"/>
              <a:gd name="connsiteY2" fmla="*/ 319545 h 2857793"/>
              <a:gd name="connsiteX3" fmla="*/ 3158024 w 6290442"/>
              <a:gd name="connsiteY3" fmla="*/ 3377 h 2857793"/>
              <a:gd name="connsiteX4" fmla="*/ 4836218 w 6290442"/>
              <a:gd name="connsiteY4" fmla="*/ 472912 h 2857793"/>
              <a:gd name="connsiteX5" fmla="*/ 5896304 w 6290442"/>
              <a:gd name="connsiteY5" fmla="*/ 1643848 h 2857793"/>
              <a:gd name="connsiteX6" fmla="*/ 6290442 w 6290442"/>
              <a:gd name="connsiteY6" fmla="*/ 2857793 h 285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0442" h="2857793">
                <a:moveTo>
                  <a:pt x="0" y="2652841"/>
                </a:moveTo>
                <a:cubicBezTo>
                  <a:pt x="105103" y="2185131"/>
                  <a:pt x="210207" y="1717421"/>
                  <a:pt x="457200" y="1328538"/>
                </a:cubicBezTo>
                <a:cubicBezTo>
                  <a:pt x="704193" y="939655"/>
                  <a:pt x="1031822" y="540405"/>
                  <a:pt x="1481959" y="319545"/>
                </a:cubicBezTo>
                <a:cubicBezTo>
                  <a:pt x="1932096" y="98685"/>
                  <a:pt x="2598981" y="-22184"/>
                  <a:pt x="3158024" y="3377"/>
                </a:cubicBezTo>
                <a:cubicBezTo>
                  <a:pt x="3717067" y="28938"/>
                  <a:pt x="4379838" y="199500"/>
                  <a:pt x="4836218" y="472912"/>
                </a:cubicBezTo>
                <a:cubicBezTo>
                  <a:pt x="5292598" y="746324"/>
                  <a:pt x="5636173" y="1260220"/>
                  <a:pt x="5896304" y="1643848"/>
                </a:cubicBezTo>
                <a:cubicBezTo>
                  <a:pt x="6156435" y="2027476"/>
                  <a:pt x="6223438" y="2442634"/>
                  <a:pt x="6290442" y="2857793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ash"/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3" name="Rectangular Callout 192"/>
          <p:cNvSpPr/>
          <p:nvPr/>
        </p:nvSpPr>
        <p:spPr>
          <a:xfrm>
            <a:off x="3532421" y="1147980"/>
            <a:ext cx="942883" cy="557158"/>
          </a:xfrm>
          <a:prstGeom prst="wedgeRectCallout">
            <a:avLst>
              <a:gd name="adj1" fmla="val -38293"/>
              <a:gd name="adj2" fmla="val 1021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FFFFFF"/>
                </a:solidFill>
                <a:latin typeface="Arial Narrow" pitchFamily="34" charset="0"/>
              </a:rPr>
              <a:t>Host </a:t>
            </a:r>
            <a:r>
              <a:rPr lang="en-US" sz="900" dirty="0" err="1">
                <a:solidFill>
                  <a:srgbClr val="FFFFFF"/>
                </a:solidFill>
                <a:latin typeface="Arial Narrow" pitchFamily="34" charset="0"/>
              </a:rPr>
              <a:t>M1</a:t>
            </a:r>
            <a:r>
              <a:rPr lang="en-US" sz="900" dirty="0">
                <a:solidFill>
                  <a:srgbClr val="FFFFFF"/>
                </a:solidFill>
                <a:latin typeface="Arial Narrow" pitchFamily="34" charset="0"/>
              </a:rPr>
              <a:t> moves from </a:t>
            </a:r>
            <a:r>
              <a:rPr lang="en-US" sz="900" dirty="0" err="1">
                <a:solidFill>
                  <a:srgbClr val="FFFFFF"/>
                </a:solidFill>
                <a:latin typeface="Arial Narrow" pitchFamily="34" charset="0"/>
              </a:rPr>
              <a:t>CE1</a:t>
            </a:r>
            <a:r>
              <a:rPr lang="en-US" sz="900" dirty="0">
                <a:solidFill>
                  <a:srgbClr val="FFFFFF"/>
                </a:solidFill>
                <a:latin typeface="Arial Narrow" pitchFamily="34" charset="0"/>
              </a:rPr>
              <a:t> to </a:t>
            </a:r>
            <a:r>
              <a:rPr lang="en-US" sz="900" dirty="0" err="1">
                <a:solidFill>
                  <a:srgbClr val="FFFFFF"/>
                </a:solidFill>
                <a:latin typeface="Arial Narrow" pitchFamily="34" charset="0"/>
              </a:rPr>
              <a:t>CE3’s</a:t>
            </a:r>
            <a:r>
              <a:rPr lang="en-US" sz="900" dirty="0">
                <a:solidFill>
                  <a:srgbClr val="FFFFFF"/>
                </a:solidFill>
                <a:latin typeface="Arial Narrow" pitchFamily="34" charset="0"/>
              </a:rPr>
              <a:t> location</a:t>
            </a:r>
          </a:p>
        </p:txBody>
      </p:sp>
      <p:sp>
        <p:nvSpPr>
          <p:cNvPr id="194" name="Oval 193"/>
          <p:cNvSpPr/>
          <p:nvPr/>
        </p:nvSpPr>
        <p:spPr>
          <a:xfrm>
            <a:off x="3575279" y="1019404"/>
            <a:ext cx="214292" cy="2142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dirty="0">
                <a:solidFill>
                  <a:srgbClr val="FFFFFF"/>
                </a:solidFill>
                <a:latin typeface="Lucida Console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485752" y="3140892"/>
            <a:ext cx="171433" cy="2142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Arial Narrow" pitchFamily="34" charset="0"/>
              </a:rPr>
              <a:t>M1</a:t>
            </a:r>
            <a:endParaRPr lang="en-US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200654" y="3120564"/>
            <a:ext cx="171433" cy="2142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Arial Narrow" pitchFamily="34" charset="0"/>
              </a:rPr>
              <a:t>M1</a:t>
            </a:r>
            <a:endParaRPr lang="en-US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191" name="Table 190"/>
          <p:cNvGraphicFramePr>
            <a:graphicFrameLocks noGrp="1"/>
          </p:cNvGraphicFramePr>
          <p:nvPr>
            <p:extLst/>
          </p:nvPr>
        </p:nvGraphicFramePr>
        <p:xfrm>
          <a:off x="2048920" y="799851"/>
          <a:ext cx="942883" cy="1864342"/>
        </p:xfrm>
        <a:graphic>
          <a:graphicData uri="http://schemas.openxmlformats.org/drawingml/2006/table">
            <a:tbl>
              <a:tblPr firstRow="1" bandRow="1"/>
              <a:tblGrid>
                <a:gridCol w="942883"/>
              </a:tblGrid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PE1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MAC Route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1a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ESI</a:t>
                      </a:r>
                      <a:r>
                        <a:rPr lang="en-US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ESI1</a:t>
                      </a:r>
                      <a:endParaRPr lang="en-US" sz="9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MAC = </a:t>
                      </a:r>
                      <a:r>
                        <a:rPr lang="en-US" sz="9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M1</a:t>
                      </a:r>
                      <a:endParaRPr lang="en-US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Label = 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L1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325723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MAC Mobility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Seq.</a:t>
                      </a:r>
                      <a:r>
                        <a:rPr lang="en-US" sz="900" baseline="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Num</a:t>
                      </a:r>
                      <a:r>
                        <a:rPr lang="en-US" sz="900" baseline="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 = 1</a:t>
                      </a:r>
                      <a:endParaRPr lang="en-US" sz="900" dirty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ular Callout 10"/>
          <p:cNvSpPr/>
          <p:nvPr/>
        </p:nvSpPr>
        <p:spPr>
          <a:xfrm>
            <a:off x="166414" y="1351840"/>
            <a:ext cx="1321070" cy="575066"/>
          </a:xfrm>
          <a:prstGeom prst="wedgeRectCallout">
            <a:avLst>
              <a:gd name="adj1" fmla="val 93547"/>
              <a:gd name="adj2" fmla="val 5241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PE1 advertises MAC route for M1. Route may include MAC mobility community</a:t>
            </a:r>
          </a:p>
        </p:txBody>
      </p:sp>
      <p:grpSp>
        <p:nvGrpSpPr>
          <p:cNvPr id="209" name="Group 208"/>
          <p:cNvGrpSpPr/>
          <p:nvPr/>
        </p:nvGrpSpPr>
        <p:grpSpPr>
          <a:xfrm rot="3722384">
            <a:off x="6950463" y="2585311"/>
            <a:ext cx="489053" cy="411326"/>
            <a:chOff x="11594479" y="4681107"/>
            <a:chExt cx="905784" cy="806399"/>
          </a:xfrm>
        </p:grpSpPr>
        <p:sp>
          <p:nvSpPr>
            <p:cNvPr id="210" name="Freeform 209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490091" y="2750878"/>
            <a:ext cx="489053" cy="411326"/>
            <a:chOff x="11594479" y="4681107"/>
            <a:chExt cx="905784" cy="806399"/>
          </a:xfrm>
        </p:grpSpPr>
        <p:sp>
          <p:nvSpPr>
            <p:cNvPr id="215" name="Freeform 214"/>
            <p:cNvSpPr/>
            <p:nvPr/>
          </p:nvSpPr>
          <p:spPr>
            <a:xfrm>
              <a:off x="12091197" y="4681107"/>
              <a:ext cx="409066" cy="31952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2041269" y="5096787"/>
              <a:ext cx="458994" cy="372828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1594479" y="5158760"/>
              <a:ext cx="321296" cy="328746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  <a:gd name="connsiteX0" fmla="*/ 513415 w 513415"/>
                <a:gd name="connsiteY0" fmla="*/ 0 h 663900"/>
                <a:gd name="connsiteX1" fmla="*/ 8590 w 513415"/>
                <a:gd name="connsiteY1" fmla="*/ 200025 h 663900"/>
                <a:gd name="connsiteX2" fmla="*/ 313365 w 513415"/>
                <a:gd name="connsiteY2" fmla="*/ 663900 h 66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415" h="663900">
                  <a:moveTo>
                    <a:pt x="513415" y="0"/>
                  </a:moveTo>
                  <a:cubicBezTo>
                    <a:pt x="290371" y="53181"/>
                    <a:pt x="67327" y="106363"/>
                    <a:pt x="8590" y="200025"/>
                  </a:cubicBezTo>
                  <a:cubicBezTo>
                    <a:pt x="-50147" y="293687"/>
                    <a:pt x="207796" y="529756"/>
                    <a:pt x="313365" y="663900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25" name="Table 224"/>
          <p:cNvGraphicFramePr>
            <a:graphicFrameLocks noGrp="1"/>
          </p:cNvGraphicFramePr>
          <p:nvPr>
            <p:extLst/>
          </p:nvPr>
        </p:nvGraphicFramePr>
        <p:xfrm>
          <a:off x="6622684" y="682236"/>
          <a:ext cx="942883" cy="1864342"/>
        </p:xfrm>
        <a:graphic>
          <a:graphicData uri="http://schemas.openxmlformats.org/drawingml/2006/table">
            <a:tbl>
              <a:tblPr firstRow="1" bandRow="1"/>
              <a:tblGrid>
                <a:gridCol w="942883"/>
              </a:tblGrid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PE3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MAC Route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3a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ESI</a:t>
                      </a:r>
                      <a:r>
                        <a:rPr lang="en-US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= </a:t>
                      </a:r>
                      <a:r>
                        <a:rPr lang="en-US" sz="9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ESI2</a:t>
                      </a:r>
                      <a:endParaRPr lang="en-US" sz="9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MAC = </a:t>
                      </a:r>
                      <a:r>
                        <a:rPr lang="en-US" sz="9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M1</a:t>
                      </a:r>
                      <a:endParaRPr lang="en-US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Label = L3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325723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MAC Mobility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  <a:r>
                        <a:rPr lang="en-US" sz="9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90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Seq.</a:t>
                      </a:r>
                      <a:r>
                        <a:rPr lang="en-US" sz="900" baseline="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Num</a:t>
                      </a:r>
                      <a:r>
                        <a:rPr lang="en-US" sz="900" baseline="0" dirty="0" smtClean="0">
                          <a:solidFill>
                            <a:srgbClr val="007AA6"/>
                          </a:solidFill>
                          <a:latin typeface="Arial Narrow" pitchFamily="34" charset="0"/>
                        </a:rPr>
                        <a:t> = 2</a:t>
                      </a:r>
                      <a:endParaRPr lang="en-US" sz="900" dirty="0">
                        <a:solidFill>
                          <a:srgbClr val="007AA6"/>
                        </a:solidFill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BAE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6" name="Oval 225"/>
          <p:cNvSpPr/>
          <p:nvPr/>
        </p:nvSpPr>
        <p:spPr>
          <a:xfrm>
            <a:off x="5380006" y="3517647"/>
            <a:ext cx="214292" cy="2142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dirty="0">
                <a:solidFill>
                  <a:srgbClr val="FFFFFF"/>
                </a:solidFill>
                <a:latin typeface="Lucida Console" pitchFamily="49" charset="0"/>
                <a:cs typeface="Courier New" pitchFamily="49" charset="0"/>
              </a:rPr>
              <a:t>5</a:t>
            </a:r>
          </a:p>
        </p:txBody>
      </p:sp>
      <p:graphicFrame>
        <p:nvGraphicFramePr>
          <p:cNvPr id="231" name="Table 230"/>
          <p:cNvGraphicFramePr>
            <a:graphicFrameLocks noGrp="1"/>
          </p:cNvGraphicFramePr>
          <p:nvPr>
            <p:extLst/>
          </p:nvPr>
        </p:nvGraphicFramePr>
        <p:xfrm>
          <a:off x="5157143" y="4173152"/>
          <a:ext cx="1639332" cy="573238"/>
        </p:xfrm>
        <a:graphic>
          <a:graphicData uri="http://schemas.openxmlformats.org/drawingml/2006/table">
            <a:tbl>
              <a:tblPr firstRow="1" bandRow="1"/>
              <a:tblGrid>
                <a:gridCol w="728592"/>
                <a:gridCol w="364296"/>
                <a:gridCol w="546444"/>
              </a:tblGrid>
              <a:tr h="188577">
                <a:tc gridSpan="3"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/>
                        <a:t>PE1</a:t>
                      </a:r>
                      <a:r>
                        <a:rPr lang="en-US" sz="900" baseline="0" dirty="0" smtClean="0"/>
                        <a:t> / PE2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RT</a:t>
                      </a:r>
                      <a:r>
                        <a:rPr lang="en-US" sz="900" dirty="0" smtClean="0"/>
                        <a:t>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M1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ES2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2" name="Table 231"/>
          <p:cNvGraphicFramePr>
            <a:graphicFrameLocks noGrp="1"/>
          </p:cNvGraphicFramePr>
          <p:nvPr>
            <p:extLst/>
          </p:nvPr>
        </p:nvGraphicFramePr>
        <p:xfrm>
          <a:off x="6914333" y="4173153"/>
          <a:ext cx="546444" cy="765562"/>
        </p:xfrm>
        <a:graphic>
          <a:graphicData uri="http://schemas.openxmlformats.org/drawingml/2006/table">
            <a:tbl>
              <a:tblPr firstRow="1" bandRow="1"/>
              <a:tblGrid>
                <a:gridCol w="546444"/>
              </a:tblGrid>
              <a:tr h="188577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/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err="1" smtClean="0"/>
                        <a:t>PE3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20000"/>
                      </a:srgbClr>
                    </a:solidFill>
                  </a:tcPr>
                </a:tc>
              </a:tr>
              <a:tr h="192324">
                <a:tc>
                  <a:txBody>
                    <a:bodyPr/>
                    <a:lstStyle>
                      <a:lvl1pPr marL="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571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5143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7715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0287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28587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54305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800225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057400" algn="l" defTabSz="2571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30" marR="51430" marT="25715" marB="2571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33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33" name="Straight Arrow Connector 232"/>
          <p:cNvCxnSpPr/>
          <p:nvPr/>
        </p:nvCxnSpPr>
        <p:spPr>
          <a:xfrm>
            <a:off x="6700042" y="4644594"/>
            <a:ext cx="300008" cy="0"/>
          </a:xfrm>
          <a:prstGeom prst="straightConnector1">
            <a:avLst/>
          </a:prstGeom>
          <a:noFill/>
          <a:ln w="9525" cap="flat" cmpd="sng" algn="ctr">
            <a:solidFill>
              <a:srgbClr val="01409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2" name="Rectangular Callout 201"/>
          <p:cNvSpPr/>
          <p:nvPr/>
        </p:nvSpPr>
        <p:spPr>
          <a:xfrm>
            <a:off x="7772412" y="819150"/>
            <a:ext cx="1196416" cy="933889"/>
          </a:xfrm>
          <a:prstGeom prst="wedgeRectCallout">
            <a:avLst>
              <a:gd name="adj1" fmla="val -78686"/>
              <a:gd name="adj2" fmla="val 91221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After host sends traffic at new location, PE2 now </a:t>
            </a:r>
            <a:r>
              <a:rPr lang="en-US" sz="900" dirty="0" err="1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adv</a:t>
            </a:r>
            <a:r>
              <a:rPr lang="en-US" sz="900" dirty="0">
                <a:solidFill>
                  <a:srgbClr val="595959">
                    <a:lumMod val="50000"/>
                  </a:srgbClr>
                </a:solidFill>
                <a:latin typeface="Arial Narrow" pitchFamily="34" charset="0"/>
              </a:rPr>
              <a:t> MAC route for M1 incrementing sequence # in MAC mobility community</a:t>
            </a:r>
          </a:p>
        </p:txBody>
      </p:sp>
      <p:sp>
        <p:nvSpPr>
          <p:cNvPr id="227" name="Oval 226"/>
          <p:cNvSpPr/>
          <p:nvPr/>
        </p:nvSpPr>
        <p:spPr>
          <a:xfrm>
            <a:off x="7872090" y="676467"/>
            <a:ext cx="214292" cy="2142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dirty="0">
                <a:solidFill>
                  <a:srgbClr val="FFFFFF"/>
                </a:solidFill>
                <a:latin typeface="Lucida Console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8783963" y="3152847"/>
            <a:ext cx="171433" cy="2142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err="1">
                <a:solidFill>
                  <a:srgbClr val="FFFFFF"/>
                </a:solidFill>
                <a:latin typeface="Arial Narrow" pitchFamily="34" charset="0"/>
              </a:rPr>
              <a:t>M1</a:t>
            </a:r>
            <a:endParaRPr lang="en-US" sz="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EVPN VPWS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6616" y="1077912"/>
            <a:ext cx="4516902" cy="3257980"/>
          </a:xfrm>
        </p:spPr>
        <p:txBody>
          <a:bodyPr/>
          <a:lstStyle/>
          <a:p>
            <a:r>
              <a:rPr lang="en-US" sz="1400" dirty="0"/>
              <a:t>B</a:t>
            </a:r>
            <a:r>
              <a:rPr lang="en-US" sz="1400" dirty="0" smtClean="0"/>
              <a:t>enefits of EVPN applied to point-to-point services</a:t>
            </a:r>
          </a:p>
          <a:p>
            <a:pPr lvl="1"/>
            <a:r>
              <a:rPr lang="en-US" sz="1200" dirty="0"/>
              <a:t>No signaling of PWs. Instead signals MP2P LSPs instead (ala L3VPN)</a:t>
            </a:r>
            <a:endParaRPr lang="en-US" sz="1200" dirty="0" smtClean="0"/>
          </a:p>
          <a:p>
            <a:pPr lvl="1"/>
            <a:r>
              <a:rPr lang="en-US" sz="1200" dirty="0" smtClean="0"/>
              <a:t>All-active CE multi-homing (per-flow </a:t>
            </a:r>
            <a:r>
              <a:rPr lang="en-US" sz="1200" dirty="0"/>
              <a:t>LB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Single-active CE multi-homing (</a:t>
            </a:r>
            <a:r>
              <a:rPr lang="en-US" sz="1200" dirty="0" smtClean="0"/>
              <a:t>per-service </a:t>
            </a:r>
            <a:r>
              <a:rPr lang="en-US" sz="1200" dirty="0"/>
              <a:t>LB)</a:t>
            </a:r>
            <a:endParaRPr lang="en-US" sz="1200" dirty="0" smtClean="0"/>
          </a:p>
          <a:p>
            <a:pPr marL="187523" lvl="1" indent="-185738">
              <a:spcBef>
                <a:spcPts val="1200"/>
              </a:spcBef>
            </a:pPr>
            <a:r>
              <a:rPr lang="en-US" sz="1400" dirty="0"/>
              <a:t>Relies on </a:t>
            </a:r>
            <a:r>
              <a:rPr lang="en-US" sz="1400" dirty="0" smtClean="0"/>
              <a:t>a sub-set of EVPN routes to advertise Ethernet Segment and AC reachability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1200" dirty="0" smtClean="0">
                <a:solidFill>
                  <a:srgbClr val="546568"/>
                </a:solidFill>
              </a:rPr>
              <a:t>PE discovery </a:t>
            </a:r>
            <a:r>
              <a:rPr lang="en-US" sz="1200" dirty="0">
                <a:solidFill>
                  <a:srgbClr val="546568"/>
                </a:solidFill>
              </a:rPr>
              <a:t>&amp; signaling via </a:t>
            </a:r>
            <a:r>
              <a:rPr lang="en-US" sz="1200" dirty="0" smtClean="0">
                <a:solidFill>
                  <a:srgbClr val="546568"/>
                </a:solidFill>
              </a:rPr>
              <a:t>a single </a:t>
            </a:r>
            <a:r>
              <a:rPr lang="en-US" sz="1200" dirty="0">
                <a:solidFill>
                  <a:srgbClr val="546568"/>
                </a:solidFill>
              </a:rPr>
              <a:t>protocol – </a:t>
            </a:r>
            <a:r>
              <a:rPr lang="en-US" sz="1200" dirty="0" smtClean="0">
                <a:solidFill>
                  <a:srgbClr val="546568"/>
                </a:solidFill>
              </a:rPr>
              <a:t>BGP</a:t>
            </a:r>
            <a:endParaRPr lang="en-US" sz="1200" dirty="0" smtClean="0">
              <a:solidFill>
                <a:srgbClr val="C00000"/>
              </a:solidFill>
            </a:endParaRPr>
          </a:p>
          <a:p>
            <a:pPr lvl="1"/>
            <a:r>
              <a:rPr lang="en-US" sz="1200" dirty="0" smtClean="0">
                <a:solidFill>
                  <a:srgbClr val="C00000"/>
                </a:solidFill>
              </a:rPr>
              <a:t>Per-EVI Ethernet Auto-Discovery route</a:t>
            </a:r>
          </a:p>
          <a:p>
            <a:pPr lvl="1"/>
            <a:r>
              <a:rPr lang="en-US" sz="1200" dirty="0" smtClean="0">
                <a:solidFill>
                  <a:srgbClr val="C00000"/>
                </a:solidFill>
              </a:rPr>
              <a:t>Handles double-sided provisioning with remote PE auto-discovery</a:t>
            </a:r>
          </a:p>
          <a:p>
            <a:r>
              <a:rPr lang="en-US" sz="1400" dirty="0" smtClean="0"/>
              <a:t>Under standardization: </a:t>
            </a:r>
            <a:r>
              <a:rPr lang="en-US" sz="1400" dirty="0" smtClean="0">
                <a:solidFill>
                  <a:srgbClr val="C00000"/>
                </a:solidFill>
              </a:rPr>
              <a:t>draft-</a:t>
            </a:r>
            <a:r>
              <a:rPr lang="en-US" sz="1400" dirty="0" err="1" smtClean="0">
                <a:solidFill>
                  <a:srgbClr val="C00000"/>
                </a:solidFill>
              </a:rPr>
              <a:t>ietf</a:t>
            </a:r>
            <a:r>
              <a:rPr lang="en-US" sz="1400" dirty="0" smtClean="0">
                <a:solidFill>
                  <a:srgbClr val="C00000"/>
                </a:solidFill>
              </a:rPr>
              <a:t>-</a:t>
            </a:r>
            <a:r>
              <a:rPr lang="en-US" sz="1400" dirty="0" err="1" smtClean="0">
                <a:solidFill>
                  <a:srgbClr val="C00000"/>
                </a:solidFill>
              </a:rPr>
              <a:t>bess-evpn-vpws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61267" y="1437277"/>
            <a:ext cx="3385807" cy="2451735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10" rIns="51419" bIns="25710" rtlCol="0" anchor="ctr"/>
          <a:lstStyle/>
          <a:p>
            <a:pPr algn="ctr" defTabSz="815919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036553" y="2013778"/>
            <a:ext cx="1801376" cy="1084421"/>
            <a:chOff x="1049146" y="2057400"/>
            <a:chExt cx="1057149" cy="636337"/>
          </a:xfrm>
        </p:grpSpPr>
        <p:grpSp>
          <p:nvGrpSpPr>
            <p:cNvPr id="26" name="Group 791"/>
            <p:cNvGrpSpPr/>
            <p:nvPr/>
          </p:nvGrpSpPr>
          <p:grpSpPr>
            <a:xfrm>
              <a:off x="1049146" y="2057400"/>
              <a:ext cx="1057149" cy="636337"/>
              <a:chOff x="1095375" y="-6018213"/>
              <a:chExt cx="9998075" cy="6018213"/>
            </a:xfrm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1095375" y="-6018213"/>
                <a:ext cx="9998075" cy="6018213"/>
              </a:xfrm>
              <a:custGeom>
                <a:avLst/>
                <a:gdLst/>
                <a:ahLst/>
                <a:cxnLst>
                  <a:cxn ang="0">
                    <a:pos x="2516" y="940"/>
                  </a:cxn>
                  <a:cxn ang="0">
                    <a:pos x="2397" y="887"/>
                  </a:cxn>
                  <a:cxn ang="0">
                    <a:pos x="2353" y="744"/>
                  </a:cxn>
                  <a:cxn ang="0">
                    <a:pos x="2182" y="671"/>
                  </a:cxn>
                  <a:cxn ang="0">
                    <a:pos x="2181" y="458"/>
                  </a:cxn>
                  <a:cxn ang="0">
                    <a:pos x="2071" y="206"/>
                  </a:cxn>
                  <a:cxn ang="0">
                    <a:pos x="1875" y="57"/>
                  </a:cxn>
                  <a:cxn ang="0">
                    <a:pos x="1570" y="0"/>
                  </a:cxn>
                  <a:cxn ang="0">
                    <a:pos x="1247" y="61"/>
                  </a:cxn>
                  <a:cxn ang="0">
                    <a:pos x="1071" y="198"/>
                  </a:cxn>
                  <a:cxn ang="0">
                    <a:pos x="995" y="358"/>
                  </a:cxn>
                  <a:cxn ang="0">
                    <a:pos x="803" y="320"/>
                  </a:cxn>
                  <a:cxn ang="0">
                    <a:pos x="610" y="374"/>
                  </a:cxn>
                  <a:cxn ang="0">
                    <a:pos x="471" y="591"/>
                  </a:cxn>
                  <a:cxn ang="0">
                    <a:pos x="471" y="675"/>
                  </a:cxn>
                  <a:cxn ang="0">
                    <a:pos x="191" y="752"/>
                  </a:cxn>
                  <a:cxn ang="0">
                    <a:pos x="55" y="897"/>
                  </a:cxn>
                  <a:cxn ang="0">
                    <a:pos x="0" y="1145"/>
                  </a:cxn>
                  <a:cxn ang="0">
                    <a:pos x="196" y="1532"/>
                  </a:cxn>
                  <a:cxn ang="0">
                    <a:pos x="391" y="1604"/>
                  </a:cxn>
                  <a:cxn ang="0">
                    <a:pos x="392" y="1605"/>
                  </a:cxn>
                  <a:cxn ang="0">
                    <a:pos x="394" y="1605"/>
                  </a:cxn>
                  <a:cxn ang="0">
                    <a:pos x="2220" y="1605"/>
                  </a:cxn>
                  <a:cxn ang="0">
                    <a:pos x="2504" y="1542"/>
                  </a:cxn>
                  <a:cxn ang="0">
                    <a:pos x="2620" y="1429"/>
                  </a:cxn>
                  <a:cxn ang="0">
                    <a:pos x="2666" y="1239"/>
                  </a:cxn>
                  <a:cxn ang="0">
                    <a:pos x="2516" y="940"/>
                  </a:cxn>
                </a:cxnLst>
                <a:rect l="0" t="0" r="r" b="b"/>
                <a:pathLst>
                  <a:path w="2666" h="1605">
                    <a:moveTo>
                      <a:pt x="2516" y="940"/>
                    </a:moveTo>
                    <a:cubicBezTo>
                      <a:pt x="2471" y="910"/>
                      <a:pt x="2426" y="894"/>
                      <a:pt x="2397" y="887"/>
                    </a:cubicBezTo>
                    <a:cubicBezTo>
                      <a:pt x="2400" y="829"/>
                      <a:pt x="2385" y="781"/>
                      <a:pt x="2353" y="744"/>
                    </a:cubicBezTo>
                    <a:cubicBezTo>
                      <a:pt x="2304" y="688"/>
                      <a:pt x="2228" y="674"/>
                      <a:pt x="2182" y="671"/>
                    </a:cubicBezTo>
                    <a:cubicBezTo>
                      <a:pt x="2193" y="601"/>
                      <a:pt x="2193" y="528"/>
                      <a:pt x="2181" y="458"/>
                    </a:cubicBezTo>
                    <a:cubicBezTo>
                      <a:pt x="2164" y="362"/>
                      <a:pt x="2126" y="275"/>
                      <a:pt x="2071" y="206"/>
                    </a:cubicBezTo>
                    <a:cubicBezTo>
                      <a:pt x="2020" y="142"/>
                      <a:pt x="1954" y="92"/>
                      <a:pt x="1875" y="57"/>
                    </a:cubicBezTo>
                    <a:cubicBezTo>
                      <a:pt x="1788" y="19"/>
                      <a:pt x="1685" y="0"/>
                      <a:pt x="1570" y="0"/>
                    </a:cubicBezTo>
                    <a:cubicBezTo>
                      <a:pt x="1444" y="0"/>
                      <a:pt x="1336" y="20"/>
                      <a:pt x="1247" y="61"/>
                    </a:cubicBezTo>
                    <a:cubicBezTo>
                      <a:pt x="1175" y="94"/>
                      <a:pt x="1116" y="140"/>
                      <a:pt x="1071" y="198"/>
                    </a:cubicBezTo>
                    <a:cubicBezTo>
                      <a:pt x="1025" y="259"/>
                      <a:pt x="1004" y="319"/>
                      <a:pt x="995" y="358"/>
                    </a:cubicBezTo>
                    <a:cubicBezTo>
                      <a:pt x="953" y="342"/>
                      <a:pt x="882" y="320"/>
                      <a:pt x="803" y="320"/>
                    </a:cubicBezTo>
                    <a:cubicBezTo>
                      <a:pt x="730" y="320"/>
                      <a:pt x="665" y="338"/>
                      <a:pt x="610" y="374"/>
                    </a:cubicBezTo>
                    <a:cubicBezTo>
                      <a:pt x="509" y="438"/>
                      <a:pt x="479" y="527"/>
                      <a:pt x="471" y="591"/>
                    </a:cubicBezTo>
                    <a:cubicBezTo>
                      <a:pt x="467" y="624"/>
                      <a:pt x="468" y="653"/>
                      <a:pt x="471" y="675"/>
                    </a:cubicBezTo>
                    <a:cubicBezTo>
                      <a:pt x="361" y="680"/>
                      <a:pt x="265" y="707"/>
                      <a:pt x="191" y="752"/>
                    </a:cubicBezTo>
                    <a:cubicBezTo>
                      <a:pt x="133" y="789"/>
                      <a:pt x="87" y="837"/>
                      <a:pt x="55" y="897"/>
                    </a:cubicBezTo>
                    <a:cubicBezTo>
                      <a:pt x="19" y="965"/>
                      <a:pt x="0" y="1048"/>
                      <a:pt x="0" y="1145"/>
                    </a:cubicBezTo>
                    <a:cubicBezTo>
                      <a:pt x="0" y="1360"/>
                      <a:pt x="107" y="1474"/>
                      <a:pt x="196" y="1532"/>
                    </a:cubicBezTo>
                    <a:cubicBezTo>
                      <a:pt x="291" y="1593"/>
                      <a:pt x="387" y="1604"/>
                      <a:pt x="391" y="1604"/>
                    </a:cubicBezTo>
                    <a:cubicBezTo>
                      <a:pt x="392" y="1605"/>
                      <a:pt x="392" y="1605"/>
                      <a:pt x="392" y="1605"/>
                    </a:cubicBezTo>
                    <a:cubicBezTo>
                      <a:pt x="394" y="1605"/>
                      <a:pt x="394" y="1605"/>
                      <a:pt x="394" y="1605"/>
                    </a:cubicBezTo>
                    <a:cubicBezTo>
                      <a:pt x="2220" y="1605"/>
                      <a:pt x="2220" y="1605"/>
                      <a:pt x="2220" y="1605"/>
                    </a:cubicBezTo>
                    <a:cubicBezTo>
                      <a:pt x="2335" y="1605"/>
                      <a:pt x="2431" y="1583"/>
                      <a:pt x="2504" y="1542"/>
                    </a:cubicBezTo>
                    <a:cubicBezTo>
                      <a:pt x="2554" y="1513"/>
                      <a:pt x="2593" y="1475"/>
                      <a:pt x="2620" y="1429"/>
                    </a:cubicBezTo>
                    <a:cubicBezTo>
                      <a:pt x="2650" y="1376"/>
                      <a:pt x="2666" y="1312"/>
                      <a:pt x="2666" y="1239"/>
                    </a:cubicBezTo>
                    <a:cubicBezTo>
                      <a:pt x="2666" y="1076"/>
                      <a:pt x="2585" y="986"/>
                      <a:pt x="2516" y="9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216025" y="-5897563"/>
                <a:ext cx="9756775" cy="5776913"/>
              </a:xfrm>
              <a:custGeom>
                <a:avLst/>
                <a:gdLst/>
                <a:ahLst/>
                <a:cxnLst>
                  <a:cxn ang="0">
                    <a:pos x="988" y="372"/>
                  </a:cxn>
                  <a:cxn ang="0">
                    <a:pos x="1538" y="0"/>
                  </a:cxn>
                  <a:cxn ang="0">
                    <a:pos x="2112" y="671"/>
                  </a:cxn>
                  <a:cxn ang="0">
                    <a:pos x="2331" y="880"/>
                  </a:cxn>
                  <a:cxn ang="0">
                    <a:pos x="2602" y="1207"/>
                  </a:cxn>
                  <a:cxn ang="0">
                    <a:pos x="2188" y="1541"/>
                  </a:cxn>
                  <a:cxn ang="0">
                    <a:pos x="362" y="1541"/>
                  </a:cxn>
                  <a:cxn ang="0">
                    <a:pos x="0" y="1113"/>
                  </a:cxn>
                  <a:cxn ang="0">
                    <a:pos x="477" y="675"/>
                  </a:cxn>
                  <a:cxn ang="0">
                    <a:pos x="595" y="368"/>
                  </a:cxn>
                  <a:cxn ang="0">
                    <a:pos x="988" y="372"/>
                  </a:cxn>
                </a:cxnLst>
                <a:rect l="0" t="0" r="r" b="b"/>
                <a:pathLst>
                  <a:path w="2602" h="1541">
                    <a:moveTo>
                      <a:pt x="988" y="372"/>
                    </a:moveTo>
                    <a:cubicBezTo>
                      <a:pt x="988" y="372"/>
                      <a:pt x="1009" y="0"/>
                      <a:pt x="1538" y="0"/>
                    </a:cubicBezTo>
                    <a:cubicBezTo>
                      <a:pt x="2066" y="0"/>
                      <a:pt x="2171" y="410"/>
                      <a:pt x="2112" y="671"/>
                    </a:cubicBezTo>
                    <a:cubicBezTo>
                      <a:pt x="2112" y="671"/>
                      <a:pt x="2362" y="650"/>
                      <a:pt x="2331" y="880"/>
                    </a:cubicBezTo>
                    <a:cubicBezTo>
                      <a:pt x="2331" y="880"/>
                      <a:pt x="2602" y="918"/>
                      <a:pt x="2602" y="1207"/>
                    </a:cubicBezTo>
                    <a:cubicBezTo>
                      <a:pt x="2602" y="1495"/>
                      <a:pt x="2352" y="1541"/>
                      <a:pt x="2188" y="1541"/>
                    </a:cubicBezTo>
                    <a:cubicBezTo>
                      <a:pt x="2025" y="1541"/>
                      <a:pt x="362" y="1541"/>
                      <a:pt x="362" y="1541"/>
                    </a:cubicBezTo>
                    <a:cubicBezTo>
                      <a:pt x="362" y="1541"/>
                      <a:pt x="0" y="1502"/>
                      <a:pt x="0" y="1113"/>
                    </a:cubicBezTo>
                    <a:cubicBezTo>
                      <a:pt x="0" y="723"/>
                      <a:pt x="310" y="675"/>
                      <a:pt x="477" y="675"/>
                    </a:cubicBezTo>
                    <a:cubicBezTo>
                      <a:pt x="477" y="675"/>
                      <a:pt x="421" y="480"/>
                      <a:pt x="595" y="368"/>
                    </a:cubicBezTo>
                    <a:cubicBezTo>
                      <a:pt x="769" y="257"/>
                      <a:pt x="988" y="372"/>
                      <a:pt x="988" y="3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1274763" y="-2928938"/>
                <a:ext cx="9637713" cy="2749550"/>
              </a:xfrm>
              <a:custGeom>
                <a:avLst/>
                <a:gdLst/>
                <a:ahLst/>
                <a:cxnLst>
                  <a:cxn ang="0">
                    <a:pos x="174" y="667"/>
                  </a:cxn>
                  <a:cxn ang="0">
                    <a:pos x="347" y="733"/>
                  </a:cxn>
                  <a:cxn ang="0">
                    <a:pos x="2172" y="733"/>
                  </a:cxn>
                  <a:cxn ang="0">
                    <a:pos x="2570" y="415"/>
                  </a:cxn>
                  <a:cxn ang="0">
                    <a:pos x="2570" y="398"/>
                  </a:cxn>
                  <a:cxn ang="0">
                    <a:pos x="104" y="19"/>
                  </a:cxn>
                  <a:cxn ang="0">
                    <a:pos x="0" y="321"/>
                  </a:cxn>
                  <a:cxn ang="0">
                    <a:pos x="174" y="667"/>
                  </a:cxn>
                </a:cxnLst>
                <a:rect l="0" t="0" r="r" b="b"/>
                <a:pathLst>
                  <a:path w="2570" h="733">
                    <a:moveTo>
                      <a:pt x="174" y="667"/>
                    </a:moveTo>
                    <a:cubicBezTo>
                      <a:pt x="256" y="720"/>
                      <a:pt x="338" y="732"/>
                      <a:pt x="347" y="733"/>
                    </a:cubicBezTo>
                    <a:cubicBezTo>
                      <a:pt x="2172" y="733"/>
                      <a:pt x="2172" y="733"/>
                      <a:pt x="2172" y="733"/>
                    </a:cubicBezTo>
                    <a:cubicBezTo>
                      <a:pt x="2354" y="733"/>
                      <a:pt x="2570" y="677"/>
                      <a:pt x="2570" y="415"/>
                    </a:cubicBezTo>
                    <a:cubicBezTo>
                      <a:pt x="2570" y="409"/>
                      <a:pt x="2570" y="403"/>
                      <a:pt x="2570" y="398"/>
                    </a:cubicBezTo>
                    <a:cubicBezTo>
                      <a:pt x="1339" y="17"/>
                      <a:pt x="482" y="0"/>
                      <a:pt x="104" y="19"/>
                    </a:cubicBezTo>
                    <a:cubicBezTo>
                      <a:pt x="41" y="84"/>
                      <a:pt x="0" y="180"/>
                      <a:pt x="0" y="321"/>
                    </a:cubicBezTo>
                    <a:cubicBezTo>
                      <a:pt x="0" y="477"/>
                      <a:pt x="59" y="593"/>
                      <a:pt x="174" y="6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alpha val="80000"/>
                    </a:schemeClr>
                  </a:gs>
                  <a:gs pos="50000">
                    <a:schemeClr val="bg1">
                      <a:lumMod val="85000"/>
                      <a:alpha val="50000"/>
                    </a:schemeClr>
                  </a:gs>
                  <a:gs pos="100000">
                    <a:schemeClr val="bg1">
                      <a:lumMod val="85000"/>
                      <a:alpha val="80000"/>
                    </a:schemeClr>
                  </a:gs>
                </a:gsLst>
                <a:lin ang="108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7" name="Text Box 120"/>
            <p:cNvSpPr txBox="1">
              <a:spLocks noChangeArrowheads="1"/>
            </p:cNvSpPr>
            <p:nvPr/>
          </p:nvSpPr>
          <p:spPr bwMode="auto">
            <a:xfrm>
              <a:off x="1169377" y="2236848"/>
              <a:ext cx="862120" cy="41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 sz="1100">
                  <a:solidFill>
                    <a:schemeClr val="accent3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pPr defTabSz="815919"/>
              <a:r>
                <a:rPr lang="en-US" b="1" dirty="0">
                  <a:solidFill>
                    <a:srgbClr val="FFA100">
                      <a:lumMod val="10000"/>
                    </a:srgbClr>
                  </a:solidFill>
                  <a:latin typeface="Arial Narrow" pitchFamily="34" charset="0"/>
                  <a:sym typeface="Arial" pitchFamily="34" charset="0"/>
                </a:rPr>
                <a:t>MPLS</a:t>
              </a:r>
            </a:p>
          </p:txBody>
        </p:sp>
      </p:grp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5491641" y="2560274"/>
            <a:ext cx="626791" cy="1142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032555" y="2088788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23913" y="2262119"/>
            <a:ext cx="301641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 err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CE1</a:t>
            </a:r>
            <a:endParaRPr lang="en-US" sz="9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34" name="Picture 27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209" y="2488109"/>
            <a:ext cx="352326" cy="272188"/>
          </a:xfrm>
          <a:prstGeom prst="rect">
            <a:avLst/>
          </a:prstGeom>
          <a:noFill/>
        </p:spPr>
      </p:pic>
      <p:grpSp>
        <p:nvGrpSpPr>
          <p:cNvPr id="35" name="Group 81"/>
          <p:cNvGrpSpPr>
            <a:grpSpLocks/>
          </p:cNvGrpSpPr>
          <p:nvPr/>
        </p:nvGrpSpPr>
        <p:grpSpPr bwMode="auto">
          <a:xfrm>
            <a:off x="5989859" y="2333104"/>
            <a:ext cx="514299" cy="612934"/>
            <a:chOff x="1828800" y="2952001"/>
            <a:chExt cx="838200" cy="934199"/>
          </a:xfrm>
          <a:effectLst/>
        </p:grpSpPr>
        <p:sp>
          <p:nvSpPr>
            <p:cNvPr id="36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52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53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4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5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6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0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1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2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4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5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6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7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8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69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0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1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2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3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4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5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6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7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8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79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80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81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82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416017" y="2144820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PE2</a:t>
            </a:r>
            <a:endParaRPr lang="en-US" sz="9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239512" y="2262119"/>
            <a:ext cx="301641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CE2</a:t>
            </a:r>
          </a:p>
        </p:txBody>
      </p:sp>
      <p:sp>
        <p:nvSpPr>
          <p:cNvPr id="85" name="Line 5"/>
          <p:cNvSpPr>
            <a:spLocks noChangeShapeType="1"/>
          </p:cNvSpPr>
          <p:nvPr/>
        </p:nvSpPr>
        <p:spPr bwMode="auto">
          <a:xfrm>
            <a:off x="7591698" y="2606862"/>
            <a:ext cx="825001" cy="1285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6" name="Picture 27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806" y="2488109"/>
            <a:ext cx="352326" cy="272188"/>
          </a:xfrm>
          <a:prstGeom prst="rect">
            <a:avLst/>
          </a:prstGeom>
          <a:noFill/>
        </p:spPr>
      </p:pic>
      <p:grpSp>
        <p:nvGrpSpPr>
          <p:cNvPr id="87" name="Group 81"/>
          <p:cNvGrpSpPr>
            <a:grpSpLocks/>
          </p:cNvGrpSpPr>
          <p:nvPr/>
        </p:nvGrpSpPr>
        <p:grpSpPr bwMode="auto">
          <a:xfrm>
            <a:off x="7318466" y="2379691"/>
            <a:ext cx="514299" cy="612934"/>
            <a:chOff x="1828800" y="2952001"/>
            <a:chExt cx="838200" cy="934199"/>
          </a:xfrm>
          <a:effectLst/>
        </p:grpSpPr>
        <p:sp>
          <p:nvSpPr>
            <p:cNvPr id="88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2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03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104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105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06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07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08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09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0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0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1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2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3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4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5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6528270" y="2293413"/>
            <a:ext cx="782164" cy="308318"/>
            <a:chOff x="4340859" y="5005677"/>
            <a:chExt cx="1042614" cy="411090"/>
          </a:xfrm>
        </p:grpSpPr>
        <p:sp>
          <p:nvSpPr>
            <p:cNvPr id="139" name="Freeform 138"/>
            <p:cNvSpPr/>
            <p:nvPr/>
          </p:nvSpPr>
          <p:spPr>
            <a:xfrm>
              <a:off x="4469400" y="5005677"/>
              <a:ext cx="914073" cy="25146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5715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4340859" y="5245317"/>
              <a:ext cx="171389" cy="171450"/>
            </a:xfrm>
            <a:prstGeom prst="ellipse">
              <a:avLst/>
            </a:prstGeom>
            <a:solidFill>
              <a:srgbClr val="0087A7"/>
            </a:solidFill>
            <a:ln>
              <a:solidFill>
                <a:srgbClr val="008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528270" y="2796826"/>
            <a:ext cx="750021" cy="222885"/>
            <a:chOff x="3236287" y="4867348"/>
            <a:chExt cx="999768" cy="297180"/>
          </a:xfrm>
        </p:grpSpPr>
        <p:sp>
          <p:nvSpPr>
            <p:cNvPr id="142" name="Freeform 141"/>
            <p:cNvSpPr/>
            <p:nvPr/>
          </p:nvSpPr>
          <p:spPr>
            <a:xfrm flipV="1">
              <a:off x="3236287" y="4913068"/>
              <a:ext cx="914073" cy="25146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57150">
              <a:solidFill>
                <a:srgbClr val="C00000"/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4064666" y="4867348"/>
              <a:ext cx="171389" cy="17145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5702443" y="2599300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ES1</a:t>
            </a: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7910545" y="2643831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ES2</a:t>
            </a:r>
          </a:p>
        </p:txBody>
      </p:sp>
      <p:sp>
        <p:nvSpPr>
          <p:cNvPr id="158" name="Rectangular Callout 157"/>
          <p:cNvSpPr/>
          <p:nvPr/>
        </p:nvSpPr>
        <p:spPr>
          <a:xfrm>
            <a:off x="6351200" y="3889012"/>
            <a:ext cx="1071458" cy="719794"/>
          </a:xfrm>
          <a:prstGeom prst="wedgeRectCallout">
            <a:avLst>
              <a:gd name="adj1" fmla="val -13629"/>
              <a:gd name="adj2" fmla="val -161029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249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BGP </a:t>
            </a:r>
            <a:r>
              <a:rPr lang="en-US" sz="900" b="1" dirty="0" smtClean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Eth. Auto-Discovery Route</a:t>
            </a:r>
            <a:endParaRPr lang="en-US" sz="900" b="1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  <a:p>
            <a:pPr defTabSz="914249"/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EVPN NLRI</a:t>
            </a:r>
          </a:p>
          <a:p>
            <a:pPr defTabSz="914249"/>
            <a:r>
              <a:rPr lang="en-US" sz="900" b="1" dirty="0" smtClean="0">
                <a:solidFill>
                  <a:srgbClr val="C00000"/>
                </a:solidFill>
                <a:latin typeface="Arial Narrow" pitchFamily="34" charset="0"/>
              </a:rPr>
              <a:t>AC AC1 </a:t>
            </a:r>
            <a:r>
              <a:rPr lang="en-US" sz="900" b="1" dirty="0">
                <a:solidFill>
                  <a:srgbClr val="C00000"/>
                </a:solidFill>
                <a:latin typeface="Arial Narrow" pitchFamily="34" charset="0"/>
              </a:rPr>
              <a:t>via PE1</a:t>
            </a:r>
          </a:p>
        </p:txBody>
      </p:sp>
      <p:sp>
        <p:nvSpPr>
          <p:cNvPr id="159" name="Rectangular Callout 158"/>
          <p:cNvSpPr/>
          <p:nvPr/>
        </p:nvSpPr>
        <p:spPr>
          <a:xfrm>
            <a:off x="6136908" y="897147"/>
            <a:ext cx="1200033" cy="625559"/>
          </a:xfrm>
          <a:prstGeom prst="wedgeRectCallout">
            <a:avLst>
              <a:gd name="adj1" fmla="val 10371"/>
              <a:gd name="adj2" fmla="val 155029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249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Control-plane </a:t>
            </a:r>
            <a:r>
              <a:rPr lang="en-US" sz="900" b="1" dirty="0" smtClean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attachment circuit advertisement over the Core</a:t>
            </a:r>
            <a:endParaRPr lang="en-US" sz="900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57214" y="2913203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AC1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AC2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860002" y="1699779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AC2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AC1</a:t>
            </a:r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5619618" y="2817424"/>
            <a:ext cx="297370" cy="1210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H="1">
            <a:off x="7976086" y="2301292"/>
            <a:ext cx="149004" cy="1805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ular Callout 163"/>
          <p:cNvSpPr/>
          <p:nvPr/>
        </p:nvSpPr>
        <p:spPr>
          <a:xfrm>
            <a:off x="4968815" y="3901888"/>
            <a:ext cx="1218868" cy="719794"/>
          </a:xfrm>
          <a:prstGeom prst="wedgeRectCallout">
            <a:avLst>
              <a:gd name="adj1" fmla="val 40313"/>
              <a:gd name="adj2" fmla="val -17541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249"/>
            <a:r>
              <a:rPr lang="en-US" sz="900" b="1" dirty="0" smtClean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I have a P2P service that needs to communicate with the PE(s) that own of AC = AC2</a:t>
            </a:r>
            <a:endParaRPr lang="en-US" sz="9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/>
          <p:cNvSpPr/>
          <p:nvPr/>
        </p:nvSpPr>
        <p:spPr bwMode="auto">
          <a:xfrm>
            <a:off x="293914" y="4757738"/>
            <a:ext cx="1406579" cy="38576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EVPN VPWS Operation – All-active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7" name="Rounded Rectangle 436"/>
          <p:cNvSpPr/>
          <p:nvPr/>
        </p:nvSpPr>
        <p:spPr>
          <a:xfrm>
            <a:off x="2842728" y="1925374"/>
            <a:ext cx="3385807" cy="2451735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10" rIns="51419" bIns="25710" rtlCol="0" anchor="ctr"/>
          <a:lstStyle/>
          <a:p>
            <a:pPr algn="ctr" defTabSz="815919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38" name="Group 437"/>
          <p:cNvGrpSpPr>
            <a:grpSpLocks noChangeAspect="1"/>
          </p:cNvGrpSpPr>
          <p:nvPr/>
        </p:nvGrpSpPr>
        <p:grpSpPr>
          <a:xfrm>
            <a:off x="3618014" y="2501875"/>
            <a:ext cx="1801376" cy="1084421"/>
            <a:chOff x="1049146" y="2057400"/>
            <a:chExt cx="1057149" cy="636337"/>
          </a:xfrm>
        </p:grpSpPr>
        <p:grpSp>
          <p:nvGrpSpPr>
            <p:cNvPr id="439" name="Group 791"/>
            <p:cNvGrpSpPr/>
            <p:nvPr/>
          </p:nvGrpSpPr>
          <p:grpSpPr>
            <a:xfrm>
              <a:off x="1049146" y="2057400"/>
              <a:ext cx="1057149" cy="636337"/>
              <a:chOff x="1095375" y="-6018213"/>
              <a:chExt cx="9998075" cy="6018213"/>
            </a:xfrm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1" name="Freeform 6"/>
              <p:cNvSpPr>
                <a:spLocks/>
              </p:cNvSpPr>
              <p:nvPr/>
            </p:nvSpPr>
            <p:spPr bwMode="auto">
              <a:xfrm>
                <a:off x="1095375" y="-6018213"/>
                <a:ext cx="9998075" cy="6018213"/>
              </a:xfrm>
              <a:custGeom>
                <a:avLst/>
                <a:gdLst/>
                <a:ahLst/>
                <a:cxnLst>
                  <a:cxn ang="0">
                    <a:pos x="2516" y="940"/>
                  </a:cxn>
                  <a:cxn ang="0">
                    <a:pos x="2397" y="887"/>
                  </a:cxn>
                  <a:cxn ang="0">
                    <a:pos x="2353" y="744"/>
                  </a:cxn>
                  <a:cxn ang="0">
                    <a:pos x="2182" y="671"/>
                  </a:cxn>
                  <a:cxn ang="0">
                    <a:pos x="2181" y="458"/>
                  </a:cxn>
                  <a:cxn ang="0">
                    <a:pos x="2071" y="206"/>
                  </a:cxn>
                  <a:cxn ang="0">
                    <a:pos x="1875" y="57"/>
                  </a:cxn>
                  <a:cxn ang="0">
                    <a:pos x="1570" y="0"/>
                  </a:cxn>
                  <a:cxn ang="0">
                    <a:pos x="1247" y="61"/>
                  </a:cxn>
                  <a:cxn ang="0">
                    <a:pos x="1071" y="198"/>
                  </a:cxn>
                  <a:cxn ang="0">
                    <a:pos x="995" y="358"/>
                  </a:cxn>
                  <a:cxn ang="0">
                    <a:pos x="803" y="320"/>
                  </a:cxn>
                  <a:cxn ang="0">
                    <a:pos x="610" y="374"/>
                  </a:cxn>
                  <a:cxn ang="0">
                    <a:pos x="471" y="591"/>
                  </a:cxn>
                  <a:cxn ang="0">
                    <a:pos x="471" y="675"/>
                  </a:cxn>
                  <a:cxn ang="0">
                    <a:pos x="191" y="752"/>
                  </a:cxn>
                  <a:cxn ang="0">
                    <a:pos x="55" y="897"/>
                  </a:cxn>
                  <a:cxn ang="0">
                    <a:pos x="0" y="1145"/>
                  </a:cxn>
                  <a:cxn ang="0">
                    <a:pos x="196" y="1532"/>
                  </a:cxn>
                  <a:cxn ang="0">
                    <a:pos x="391" y="1604"/>
                  </a:cxn>
                  <a:cxn ang="0">
                    <a:pos x="392" y="1605"/>
                  </a:cxn>
                  <a:cxn ang="0">
                    <a:pos x="394" y="1605"/>
                  </a:cxn>
                  <a:cxn ang="0">
                    <a:pos x="2220" y="1605"/>
                  </a:cxn>
                  <a:cxn ang="0">
                    <a:pos x="2504" y="1542"/>
                  </a:cxn>
                  <a:cxn ang="0">
                    <a:pos x="2620" y="1429"/>
                  </a:cxn>
                  <a:cxn ang="0">
                    <a:pos x="2666" y="1239"/>
                  </a:cxn>
                  <a:cxn ang="0">
                    <a:pos x="2516" y="940"/>
                  </a:cxn>
                </a:cxnLst>
                <a:rect l="0" t="0" r="r" b="b"/>
                <a:pathLst>
                  <a:path w="2666" h="1605">
                    <a:moveTo>
                      <a:pt x="2516" y="940"/>
                    </a:moveTo>
                    <a:cubicBezTo>
                      <a:pt x="2471" y="910"/>
                      <a:pt x="2426" y="894"/>
                      <a:pt x="2397" y="887"/>
                    </a:cubicBezTo>
                    <a:cubicBezTo>
                      <a:pt x="2400" y="829"/>
                      <a:pt x="2385" y="781"/>
                      <a:pt x="2353" y="744"/>
                    </a:cubicBezTo>
                    <a:cubicBezTo>
                      <a:pt x="2304" y="688"/>
                      <a:pt x="2228" y="674"/>
                      <a:pt x="2182" y="671"/>
                    </a:cubicBezTo>
                    <a:cubicBezTo>
                      <a:pt x="2193" y="601"/>
                      <a:pt x="2193" y="528"/>
                      <a:pt x="2181" y="458"/>
                    </a:cubicBezTo>
                    <a:cubicBezTo>
                      <a:pt x="2164" y="362"/>
                      <a:pt x="2126" y="275"/>
                      <a:pt x="2071" y="206"/>
                    </a:cubicBezTo>
                    <a:cubicBezTo>
                      <a:pt x="2020" y="142"/>
                      <a:pt x="1954" y="92"/>
                      <a:pt x="1875" y="57"/>
                    </a:cubicBezTo>
                    <a:cubicBezTo>
                      <a:pt x="1788" y="19"/>
                      <a:pt x="1685" y="0"/>
                      <a:pt x="1570" y="0"/>
                    </a:cubicBezTo>
                    <a:cubicBezTo>
                      <a:pt x="1444" y="0"/>
                      <a:pt x="1336" y="20"/>
                      <a:pt x="1247" y="61"/>
                    </a:cubicBezTo>
                    <a:cubicBezTo>
                      <a:pt x="1175" y="94"/>
                      <a:pt x="1116" y="140"/>
                      <a:pt x="1071" y="198"/>
                    </a:cubicBezTo>
                    <a:cubicBezTo>
                      <a:pt x="1025" y="259"/>
                      <a:pt x="1004" y="319"/>
                      <a:pt x="995" y="358"/>
                    </a:cubicBezTo>
                    <a:cubicBezTo>
                      <a:pt x="953" y="342"/>
                      <a:pt x="882" y="320"/>
                      <a:pt x="803" y="320"/>
                    </a:cubicBezTo>
                    <a:cubicBezTo>
                      <a:pt x="730" y="320"/>
                      <a:pt x="665" y="338"/>
                      <a:pt x="610" y="374"/>
                    </a:cubicBezTo>
                    <a:cubicBezTo>
                      <a:pt x="509" y="438"/>
                      <a:pt x="479" y="527"/>
                      <a:pt x="471" y="591"/>
                    </a:cubicBezTo>
                    <a:cubicBezTo>
                      <a:pt x="467" y="624"/>
                      <a:pt x="468" y="653"/>
                      <a:pt x="471" y="675"/>
                    </a:cubicBezTo>
                    <a:cubicBezTo>
                      <a:pt x="361" y="680"/>
                      <a:pt x="265" y="707"/>
                      <a:pt x="191" y="752"/>
                    </a:cubicBezTo>
                    <a:cubicBezTo>
                      <a:pt x="133" y="789"/>
                      <a:pt x="87" y="837"/>
                      <a:pt x="55" y="897"/>
                    </a:cubicBezTo>
                    <a:cubicBezTo>
                      <a:pt x="19" y="965"/>
                      <a:pt x="0" y="1048"/>
                      <a:pt x="0" y="1145"/>
                    </a:cubicBezTo>
                    <a:cubicBezTo>
                      <a:pt x="0" y="1360"/>
                      <a:pt x="107" y="1474"/>
                      <a:pt x="196" y="1532"/>
                    </a:cubicBezTo>
                    <a:cubicBezTo>
                      <a:pt x="291" y="1593"/>
                      <a:pt x="387" y="1604"/>
                      <a:pt x="391" y="1604"/>
                    </a:cubicBezTo>
                    <a:cubicBezTo>
                      <a:pt x="392" y="1605"/>
                      <a:pt x="392" y="1605"/>
                      <a:pt x="392" y="1605"/>
                    </a:cubicBezTo>
                    <a:cubicBezTo>
                      <a:pt x="394" y="1605"/>
                      <a:pt x="394" y="1605"/>
                      <a:pt x="394" y="1605"/>
                    </a:cubicBezTo>
                    <a:cubicBezTo>
                      <a:pt x="2220" y="1605"/>
                      <a:pt x="2220" y="1605"/>
                      <a:pt x="2220" y="1605"/>
                    </a:cubicBezTo>
                    <a:cubicBezTo>
                      <a:pt x="2335" y="1605"/>
                      <a:pt x="2431" y="1583"/>
                      <a:pt x="2504" y="1542"/>
                    </a:cubicBezTo>
                    <a:cubicBezTo>
                      <a:pt x="2554" y="1513"/>
                      <a:pt x="2593" y="1475"/>
                      <a:pt x="2620" y="1429"/>
                    </a:cubicBezTo>
                    <a:cubicBezTo>
                      <a:pt x="2650" y="1376"/>
                      <a:pt x="2666" y="1312"/>
                      <a:pt x="2666" y="1239"/>
                    </a:cubicBezTo>
                    <a:cubicBezTo>
                      <a:pt x="2666" y="1076"/>
                      <a:pt x="2585" y="986"/>
                      <a:pt x="2516" y="9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42" name="Freeform 7"/>
              <p:cNvSpPr>
                <a:spLocks/>
              </p:cNvSpPr>
              <p:nvPr/>
            </p:nvSpPr>
            <p:spPr bwMode="auto">
              <a:xfrm>
                <a:off x="1216025" y="-5897563"/>
                <a:ext cx="9756775" cy="5776913"/>
              </a:xfrm>
              <a:custGeom>
                <a:avLst/>
                <a:gdLst/>
                <a:ahLst/>
                <a:cxnLst>
                  <a:cxn ang="0">
                    <a:pos x="988" y="372"/>
                  </a:cxn>
                  <a:cxn ang="0">
                    <a:pos x="1538" y="0"/>
                  </a:cxn>
                  <a:cxn ang="0">
                    <a:pos x="2112" y="671"/>
                  </a:cxn>
                  <a:cxn ang="0">
                    <a:pos x="2331" y="880"/>
                  </a:cxn>
                  <a:cxn ang="0">
                    <a:pos x="2602" y="1207"/>
                  </a:cxn>
                  <a:cxn ang="0">
                    <a:pos x="2188" y="1541"/>
                  </a:cxn>
                  <a:cxn ang="0">
                    <a:pos x="362" y="1541"/>
                  </a:cxn>
                  <a:cxn ang="0">
                    <a:pos x="0" y="1113"/>
                  </a:cxn>
                  <a:cxn ang="0">
                    <a:pos x="477" y="675"/>
                  </a:cxn>
                  <a:cxn ang="0">
                    <a:pos x="595" y="368"/>
                  </a:cxn>
                  <a:cxn ang="0">
                    <a:pos x="988" y="372"/>
                  </a:cxn>
                </a:cxnLst>
                <a:rect l="0" t="0" r="r" b="b"/>
                <a:pathLst>
                  <a:path w="2602" h="1541">
                    <a:moveTo>
                      <a:pt x="988" y="372"/>
                    </a:moveTo>
                    <a:cubicBezTo>
                      <a:pt x="988" y="372"/>
                      <a:pt x="1009" y="0"/>
                      <a:pt x="1538" y="0"/>
                    </a:cubicBezTo>
                    <a:cubicBezTo>
                      <a:pt x="2066" y="0"/>
                      <a:pt x="2171" y="410"/>
                      <a:pt x="2112" y="671"/>
                    </a:cubicBezTo>
                    <a:cubicBezTo>
                      <a:pt x="2112" y="671"/>
                      <a:pt x="2362" y="650"/>
                      <a:pt x="2331" y="880"/>
                    </a:cubicBezTo>
                    <a:cubicBezTo>
                      <a:pt x="2331" y="880"/>
                      <a:pt x="2602" y="918"/>
                      <a:pt x="2602" y="1207"/>
                    </a:cubicBezTo>
                    <a:cubicBezTo>
                      <a:pt x="2602" y="1495"/>
                      <a:pt x="2352" y="1541"/>
                      <a:pt x="2188" y="1541"/>
                    </a:cubicBezTo>
                    <a:cubicBezTo>
                      <a:pt x="2025" y="1541"/>
                      <a:pt x="362" y="1541"/>
                      <a:pt x="362" y="1541"/>
                    </a:cubicBezTo>
                    <a:cubicBezTo>
                      <a:pt x="362" y="1541"/>
                      <a:pt x="0" y="1502"/>
                      <a:pt x="0" y="1113"/>
                    </a:cubicBezTo>
                    <a:cubicBezTo>
                      <a:pt x="0" y="723"/>
                      <a:pt x="310" y="675"/>
                      <a:pt x="477" y="675"/>
                    </a:cubicBezTo>
                    <a:cubicBezTo>
                      <a:pt x="477" y="675"/>
                      <a:pt x="421" y="480"/>
                      <a:pt x="595" y="368"/>
                    </a:cubicBezTo>
                    <a:cubicBezTo>
                      <a:pt x="769" y="257"/>
                      <a:pt x="988" y="372"/>
                      <a:pt x="988" y="3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43" name="Freeform 8"/>
              <p:cNvSpPr>
                <a:spLocks/>
              </p:cNvSpPr>
              <p:nvPr/>
            </p:nvSpPr>
            <p:spPr bwMode="auto">
              <a:xfrm>
                <a:off x="1274763" y="-2928938"/>
                <a:ext cx="9637713" cy="2749550"/>
              </a:xfrm>
              <a:custGeom>
                <a:avLst/>
                <a:gdLst/>
                <a:ahLst/>
                <a:cxnLst>
                  <a:cxn ang="0">
                    <a:pos x="174" y="667"/>
                  </a:cxn>
                  <a:cxn ang="0">
                    <a:pos x="347" y="733"/>
                  </a:cxn>
                  <a:cxn ang="0">
                    <a:pos x="2172" y="733"/>
                  </a:cxn>
                  <a:cxn ang="0">
                    <a:pos x="2570" y="415"/>
                  </a:cxn>
                  <a:cxn ang="0">
                    <a:pos x="2570" y="398"/>
                  </a:cxn>
                  <a:cxn ang="0">
                    <a:pos x="104" y="19"/>
                  </a:cxn>
                  <a:cxn ang="0">
                    <a:pos x="0" y="321"/>
                  </a:cxn>
                  <a:cxn ang="0">
                    <a:pos x="174" y="667"/>
                  </a:cxn>
                </a:cxnLst>
                <a:rect l="0" t="0" r="r" b="b"/>
                <a:pathLst>
                  <a:path w="2570" h="733">
                    <a:moveTo>
                      <a:pt x="174" y="667"/>
                    </a:moveTo>
                    <a:cubicBezTo>
                      <a:pt x="256" y="720"/>
                      <a:pt x="338" y="732"/>
                      <a:pt x="347" y="733"/>
                    </a:cubicBezTo>
                    <a:cubicBezTo>
                      <a:pt x="2172" y="733"/>
                      <a:pt x="2172" y="733"/>
                      <a:pt x="2172" y="733"/>
                    </a:cubicBezTo>
                    <a:cubicBezTo>
                      <a:pt x="2354" y="733"/>
                      <a:pt x="2570" y="677"/>
                      <a:pt x="2570" y="415"/>
                    </a:cubicBezTo>
                    <a:cubicBezTo>
                      <a:pt x="2570" y="409"/>
                      <a:pt x="2570" y="403"/>
                      <a:pt x="2570" y="398"/>
                    </a:cubicBezTo>
                    <a:cubicBezTo>
                      <a:pt x="1339" y="17"/>
                      <a:pt x="482" y="0"/>
                      <a:pt x="104" y="19"/>
                    </a:cubicBezTo>
                    <a:cubicBezTo>
                      <a:pt x="41" y="84"/>
                      <a:pt x="0" y="180"/>
                      <a:pt x="0" y="321"/>
                    </a:cubicBezTo>
                    <a:cubicBezTo>
                      <a:pt x="0" y="477"/>
                      <a:pt x="59" y="593"/>
                      <a:pt x="174" y="6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alpha val="80000"/>
                    </a:schemeClr>
                  </a:gs>
                  <a:gs pos="50000">
                    <a:schemeClr val="bg1">
                      <a:lumMod val="85000"/>
                      <a:alpha val="50000"/>
                    </a:schemeClr>
                  </a:gs>
                  <a:gs pos="100000">
                    <a:schemeClr val="bg1">
                      <a:lumMod val="85000"/>
                      <a:alpha val="80000"/>
                    </a:schemeClr>
                  </a:gs>
                </a:gsLst>
                <a:lin ang="108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440" name="Text Box 120"/>
            <p:cNvSpPr txBox="1">
              <a:spLocks noChangeArrowheads="1"/>
            </p:cNvSpPr>
            <p:nvPr/>
          </p:nvSpPr>
          <p:spPr bwMode="auto">
            <a:xfrm>
              <a:off x="1169377" y="2236848"/>
              <a:ext cx="862120" cy="41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 sz="1100">
                  <a:solidFill>
                    <a:schemeClr val="accent3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pPr defTabSz="815919"/>
              <a:r>
                <a:rPr lang="en-US" b="1" dirty="0">
                  <a:solidFill>
                    <a:srgbClr val="FFA100">
                      <a:lumMod val="10000"/>
                    </a:srgbClr>
                  </a:solidFill>
                  <a:latin typeface="Arial Narrow" pitchFamily="34" charset="0"/>
                  <a:sym typeface="Arial" pitchFamily="34" charset="0"/>
                </a:rPr>
                <a:t>MPLS</a:t>
              </a:r>
            </a:p>
          </p:txBody>
        </p:sp>
      </p:grpSp>
      <p:sp>
        <p:nvSpPr>
          <p:cNvPr id="445" name="Line 5"/>
          <p:cNvSpPr>
            <a:spLocks noChangeShapeType="1"/>
          </p:cNvSpPr>
          <p:nvPr/>
        </p:nvSpPr>
        <p:spPr bwMode="auto">
          <a:xfrm flipV="1">
            <a:off x="3073102" y="2750217"/>
            <a:ext cx="432312" cy="30958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6" name="Rectangle 445"/>
          <p:cNvSpPr>
            <a:spLocks noChangeArrowheads="1"/>
          </p:cNvSpPr>
          <p:nvPr/>
        </p:nvSpPr>
        <p:spPr bwMode="auto">
          <a:xfrm>
            <a:off x="3614945" y="2231957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PE1</a:t>
            </a:r>
          </a:p>
        </p:txBody>
      </p:sp>
      <p:sp>
        <p:nvSpPr>
          <p:cNvPr id="447" name="Rectangle 446"/>
          <p:cNvSpPr>
            <a:spLocks noChangeArrowheads="1"/>
          </p:cNvSpPr>
          <p:nvPr/>
        </p:nvSpPr>
        <p:spPr bwMode="auto">
          <a:xfrm>
            <a:off x="2905374" y="2750216"/>
            <a:ext cx="301641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 err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CE1</a:t>
            </a:r>
            <a:endParaRPr lang="en-US" sz="9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449" name="Picture 27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02" y="2982697"/>
            <a:ext cx="352326" cy="272188"/>
          </a:xfrm>
          <a:prstGeom prst="rect">
            <a:avLst/>
          </a:prstGeom>
          <a:noFill/>
        </p:spPr>
      </p:pic>
      <p:grpSp>
        <p:nvGrpSpPr>
          <p:cNvPr id="453" name="Group 81"/>
          <p:cNvGrpSpPr>
            <a:grpSpLocks/>
          </p:cNvGrpSpPr>
          <p:nvPr/>
        </p:nvGrpSpPr>
        <p:grpSpPr bwMode="auto">
          <a:xfrm>
            <a:off x="3507968" y="2396653"/>
            <a:ext cx="514299" cy="612934"/>
            <a:chOff x="1828800" y="2952001"/>
            <a:chExt cx="838200" cy="934199"/>
          </a:xfrm>
          <a:effectLst/>
        </p:grpSpPr>
        <p:sp>
          <p:nvSpPr>
            <p:cNvPr id="4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5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6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7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8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9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0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1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2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3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4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5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6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7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8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9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470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471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2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3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4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5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6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7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8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9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0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1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2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3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4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5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6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7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8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9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0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1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2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3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4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5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6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7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8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9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00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548" name="Rectangle 547"/>
          <p:cNvSpPr>
            <a:spLocks noChangeArrowheads="1"/>
          </p:cNvSpPr>
          <p:nvPr/>
        </p:nvSpPr>
        <p:spPr bwMode="auto">
          <a:xfrm>
            <a:off x="4997437" y="2632917"/>
            <a:ext cx="296540" cy="1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PE3</a:t>
            </a:r>
            <a:endParaRPr lang="en-US" sz="9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49" name="Rectangle 548"/>
          <p:cNvSpPr>
            <a:spLocks noChangeArrowheads="1"/>
          </p:cNvSpPr>
          <p:nvPr/>
        </p:nvSpPr>
        <p:spPr bwMode="auto">
          <a:xfrm>
            <a:off x="5820973" y="2750216"/>
            <a:ext cx="301641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CE2</a:t>
            </a:r>
          </a:p>
        </p:txBody>
      </p:sp>
      <p:sp>
        <p:nvSpPr>
          <p:cNvPr id="550" name="Line 5"/>
          <p:cNvSpPr>
            <a:spLocks noChangeShapeType="1"/>
          </p:cNvSpPr>
          <p:nvPr/>
        </p:nvSpPr>
        <p:spPr bwMode="auto">
          <a:xfrm>
            <a:off x="5173159" y="3094959"/>
            <a:ext cx="825001" cy="1285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51" name="Picture 27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267" y="2976206"/>
            <a:ext cx="352326" cy="272188"/>
          </a:xfrm>
          <a:prstGeom prst="rect">
            <a:avLst/>
          </a:prstGeom>
          <a:noFill/>
        </p:spPr>
      </p:pic>
      <p:grpSp>
        <p:nvGrpSpPr>
          <p:cNvPr id="552" name="Group 81"/>
          <p:cNvGrpSpPr>
            <a:grpSpLocks/>
          </p:cNvGrpSpPr>
          <p:nvPr/>
        </p:nvGrpSpPr>
        <p:grpSpPr bwMode="auto">
          <a:xfrm>
            <a:off x="4899927" y="2867788"/>
            <a:ext cx="514299" cy="612934"/>
            <a:chOff x="1828800" y="2952001"/>
            <a:chExt cx="838200" cy="934199"/>
          </a:xfrm>
          <a:effectLst/>
        </p:grpSpPr>
        <p:sp>
          <p:nvSpPr>
            <p:cNvPr id="553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4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5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6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7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8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9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0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1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2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3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4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5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6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7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8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569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570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1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2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3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4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5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6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7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8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9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0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1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2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3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4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5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6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7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8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9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0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1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2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3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4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5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6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7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8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9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graphicFrame>
        <p:nvGraphicFramePr>
          <p:cNvPr id="451" name="Table 450"/>
          <p:cNvGraphicFramePr>
            <a:graphicFrameLocks noGrp="1"/>
          </p:cNvGraphicFramePr>
          <p:nvPr>
            <p:extLst/>
          </p:nvPr>
        </p:nvGraphicFramePr>
        <p:xfrm>
          <a:off x="2868415" y="791144"/>
          <a:ext cx="1414324" cy="1346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4324"/>
              </a:tblGrid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PE 1 Eth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 A-D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Route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1a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ESI = ES1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Eth.Tag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ID = AC1 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Label (e.g.</a:t>
                      </a:r>
                      <a:r>
                        <a:rPr lang="en-US" sz="9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X</a:t>
                      </a: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29" marR="51429" marT="25718" marB="25718" anchor="ctr">
                    <a:solidFill>
                      <a:schemeClr val="accent5"/>
                    </a:solidFill>
                  </a:tcPr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cxnSp>
        <p:nvCxnSpPr>
          <p:cNvPr id="612" name="Straight Arrow Connector 611"/>
          <p:cNvCxnSpPr/>
          <p:nvPr/>
        </p:nvCxnSpPr>
        <p:spPr>
          <a:xfrm>
            <a:off x="4103209" y="2428508"/>
            <a:ext cx="216525" cy="420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Arrow Connector 617"/>
          <p:cNvCxnSpPr/>
          <p:nvPr/>
        </p:nvCxnSpPr>
        <p:spPr>
          <a:xfrm flipH="1" flipV="1">
            <a:off x="4731178" y="3480722"/>
            <a:ext cx="250492" cy="18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9" name="Table 618"/>
          <p:cNvGraphicFramePr>
            <a:graphicFrameLocks noGrp="1"/>
          </p:cNvGraphicFramePr>
          <p:nvPr>
            <p:extLst/>
          </p:nvPr>
        </p:nvGraphicFramePr>
        <p:xfrm>
          <a:off x="4966352" y="3605282"/>
          <a:ext cx="1414324" cy="1346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4324"/>
              </a:tblGrid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PE 3 Eth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 A-D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Route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2a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ESI = ES2 (0)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Eth.Tag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ID = AC2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Label (e.g.</a:t>
                      </a:r>
                      <a:r>
                        <a:rPr lang="en-US" sz="9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Y</a:t>
                      </a: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29" marR="51429" marT="25718" marB="25718" anchor="ctr">
                    <a:solidFill>
                      <a:schemeClr val="accent5"/>
                    </a:solidFill>
                  </a:tcPr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graphicFrame>
        <p:nvGraphicFramePr>
          <p:cNvPr id="620" name="Table 619"/>
          <p:cNvGraphicFramePr>
            <a:graphicFrameLocks noGrp="1"/>
          </p:cNvGraphicFramePr>
          <p:nvPr>
            <p:extLst/>
          </p:nvPr>
        </p:nvGraphicFramePr>
        <p:xfrm>
          <a:off x="317582" y="4109445"/>
          <a:ext cx="1924157" cy="7462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298"/>
                <a:gridCol w="396779"/>
                <a:gridCol w="481040"/>
                <a:gridCol w="481040"/>
              </a:tblGrid>
              <a:tr h="1991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PE1</a:t>
                      </a:r>
                      <a:r>
                        <a:rPr lang="en-US" sz="900" baseline="0" dirty="0" smtClean="0"/>
                        <a:t> &amp; PE2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68555" marR="68555" marT="34290" marB="34290" anchor="ctr"/>
                </a:tc>
              </a:tr>
              <a:tr h="34398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latin typeface="Arial Narrow" pitchFamily="34" charset="0"/>
                        </a:rPr>
                        <a:t>Eth.TAG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RT</a:t>
                      </a:r>
                      <a:r>
                        <a:rPr lang="en-US" sz="900" dirty="0" smtClean="0"/>
                        <a:t>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0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AC2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graphicFrame>
        <p:nvGraphicFramePr>
          <p:cNvPr id="621" name="Table 620"/>
          <p:cNvGraphicFramePr>
            <a:graphicFrameLocks noGrp="1"/>
          </p:cNvGraphicFramePr>
          <p:nvPr>
            <p:extLst/>
          </p:nvPr>
        </p:nvGraphicFramePr>
        <p:xfrm>
          <a:off x="2514961" y="4116788"/>
          <a:ext cx="546444" cy="5732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6444"/>
              </a:tblGrid>
              <a:tr h="18859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PE3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cxnSp>
        <p:nvCxnSpPr>
          <p:cNvPr id="622" name="Straight Arrow Connector 621"/>
          <p:cNvCxnSpPr/>
          <p:nvPr/>
        </p:nvCxnSpPr>
        <p:spPr>
          <a:xfrm>
            <a:off x="2241740" y="4589861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09731" y="2781510"/>
            <a:ext cx="782164" cy="308318"/>
            <a:chOff x="4340859" y="5005677"/>
            <a:chExt cx="1042614" cy="411090"/>
          </a:xfrm>
        </p:grpSpPr>
        <p:sp>
          <p:nvSpPr>
            <p:cNvPr id="624" name="Freeform 623"/>
            <p:cNvSpPr/>
            <p:nvPr/>
          </p:nvSpPr>
          <p:spPr>
            <a:xfrm>
              <a:off x="4469400" y="5005677"/>
              <a:ext cx="914073" cy="25146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5715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4340859" y="5245317"/>
              <a:ext cx="171389" cy="171450"/>
            </a:xfrm>
            <a:prstGeom prst="ellipse">
              <a:avLst/>
            </a:prstGeom>
            <a:solidFill>
              <a:srgbClr val="0087A7"/>
            </a:solidFill>
            <a:ln>
              <a:solidFill>
                <a:srgbClr val="008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09731" y="3284923"/>
            <a:ext cx="750021" cy="222885"/>
            <a:chOff x="3236287" y="4867348"/>
            <a:chExt cx="999768" cy="297180"/>
          </a:xfrm>
        </p:grpSpPr>
        <p:sp>
          <p:nvSpPr>
            <p:cNvPr id="629" name="Freeform 628"/>
            <p:cNvSpPr/>
            <p:nvPr/>
          </p:nvSpPr>
          <p:spPr>
            <a:xfrm flipV="1">
              <a:off x="3236287" y="4913068"/>
              <a:ext cx="914073" cy="25146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57150">
              <a:solidFill>
                <a:srgbClr val="C00000"/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4064666" y="4867348"/>
              <a:ext cx="171389" cy="17145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31" name="Rectangle 630"/>
          <p:cNvSpPr>
            <a:spLocks noChangeArrowheads="1"/>
          </p:cNvSpPr>
          <p:nvPr/>
        </p:nvSpPr>
        <p:spPr bwMode="auto">
          <a:xfrm>
            <a:off x="3207941" y="2630341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ES1</a:t>
            </a:r>
          </a:p>
        </p:txBody>
      </p:sp>
      <p:sp>
        <p:nvSpPr>
          <p:cNvPr id="633" name="Rectangle 632"/>
          <p:cNvSpPr>
            <a:spLocks noChangeArrowheads="1"/>
          </p:cNvSpPr>
          <p:nvPr/>
        </p:nvSpPr>
        <p:spPr bwMode="auto">
          <a:xfrm>
            <a:off x="5492006" y="3131928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ES2</a:t>
            </a:r>
          </a:p>
        </p:txBody>
      </p:sp>
      <p:sp>
        <p:nvSpPr>
          <p:cNvPr id="634" name="Rectangular Callout 633"/>
          <p:cNvSpPr/>
          <p:nvPr/>
        </p:nvSpPr>
        <p:spPr>
          <a:xfrm>
            <a:off x="4592530" y="1501035"/>
            <a:ext cx="1337475" cy="424339"/>
          </a:xfrm>
          <a:prstGeom prst="wedgeRectCallout">
            <a:avLst>
              <a:gd name="adj1" fmla="val -74625"/>
              <a:gd name="adj2" fmla="val 8754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 err="1">
                <a:solidFill>
                  <a:srgbClr val="C00000"/>
                </a:solidFill>
                <a:latin typeface="Arial Narrow" pitchFamily="34" charset="0"/>
              </a:rPr>
              <a:t>RT</a:t>
            </a:r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</a:t>
            </a:r>
            <a:r>
              <a:rPr lang="en-US" sz="900" dirty="0" err="1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RT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 associated with a given EVI</a:t>
            </a:r>
          </a:p>
        </p:txBody>
      </p:sp>
      <p:sp>
        <p:nvSpPr>
          <p:cNvPr id="635" name="Rectangular Callout 634"/>
          <p:cNvSpPr/>
          <p:nvPr/>
        </p:nvSpPr>
        <p:spPr>
          <a:xfrm>
            <a:off x="4582490" y="691407"/>
            <a:ext cx="1342248" cy="424339"/>
          </a:xfrm>
          <a:prstGeom prst="wedgeRectCallout">
            <a:avLst>
              <a:gd name="adj1" fmla="val -71705"/>
              <a:gd name="adj2" fmla="val 4173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RD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RD unique per adv. PE per EVI</a:t>
            </a:r>
          </a:p>
        </p:txBody>
      </p:sp>
      <p:sp>
        <p:nvSpPr>
          <p:cNvPr id="636" name="Rectangular Callout 635"/>
          <p:cNvSpPr/>
          <p:nvPr/>
        </p:nvSpPr>
        <p:spPr>
          <a:xfrm>
            <a:off x="1358709" y="2041607"/>
            <a:ext cx="1337475" cy="575952"/>
          </a:xfrm>
          <a:prstGeom prst="wedgeRectCallout">
            <a:avLst>
              <a:gd name="adj1" fmla="val 68877"/>
              <a:gd name="adj2" fmla="val -11288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MPLS Label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(downstream assigned) used by remote PEs to reach segment</a:t>
            </a:r>
          </a:p>
        </p:txBody>
      </p:sp>
      <p:sp>
        <p:nvSpPr>
          <p:cNvPr id="637" name="Rectangular Callout 636"/>
          <p:cNvSpPr/>
          <p:nvPr/>
        </p:nvSpPr>
        <p:spPr>
          <a:xfrm>
            <a:off x="1359660" y="743366"/>
            <a:ext cx="1337475" cy="575952"/>
          </a:xfrm>
          <a:prstGeom prst="wedgeRectCallout">
            <a:avLst>
              <a:gd name="adj1" fmla="val 64686"/>
              <a:gd name="adj2" fmla="val 3756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ESI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10 bytes ESI as specify by EVPN Ethernet segment IETF draft</a:t>
            </a:r>
          </a:p>
        </p:txBody>
      </p:sp>
      <p:sp>
        <p:nvSpPr>
          <p:cNvPr id="638" name="TextBox 637"/>
          <p:cNvSpPr txBox="1"/>
          <p:nvPr/>
        </p:nvSpPr>
        <p:spPr>
          <a:xfrm>
            <a:off x="1608842" y="2651703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AC1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AC2</a:t>
            </a:r>
          </a:p>
        </p:txBody>
      </p:sp>
      <p:sp>
        <p:nvSpPr>
          <p:cNvPr id="639" name="TextBox 638"/>
          <p:cNvSpPr txBox="1"/>
          <p:nvPr/>
        </p:nvSpPr>
        <p:spPr>
          <a:xfrm>
            <a:off x="5375147" y="2174865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AC2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AC1</a:t>
            </a:r>
          </a:p>
        </p:txBody>
      </p:sp>
      <p:cxnSp>
        <p:nvCxnSpPr>
          <p:cNvPr id="640" name="Straight Arrow Connector 639"/>
          <p:cNvCxnSpPr/>
          <p:nvPr/>
        </p:nvCxnSpPr>
        <p:spPr>
          <a:xfrm flipV="1">
            <a:off x="2694044" y="2604253"/>
            <a:ext cx="691388" cy="1546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Arrow Connector 640"/>
          <p:cNvCxnSpPr/>
          <p:nvPr/>
        </p:nvCxnSpPr>
        <p:spPr>
          <a:xfrm flipH="1">
            <a:off x="5491231" y="2776378"/>
            <a:ext cx="149004" cy="1805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69472" y="3230642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2" name="Rectangular Callout 141"/>
          <p:cNvSpPr/>
          <p:nvPr/>
        </p:nvSpPr>
        <p:spPr>
          <a:xfrm>
            <a:off x="6661343" y="2818238"/>
            <a:ext cx="1337475" cy="424339"/>
          </a:xfrm>
          <a:prstGeom prst="wedgeRectCallout">
            <a:avLst>
              <a:gd name="adj1" fmla="val -89419"/>
              <a:gd name="adj2" fmla="val 24314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ES2</a:t>
            </a:r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Since CE2 is single homed to PE2, ES2 = 0</a:t>
            </a:r>
          </a:p>
        </p:txBody>
      </p:sp>
      <p:sp>
        <p:nvSpPr>
          <p:cNvPr id="143" name="Rectangular Callout 142"/>
          <p:cNvSpPr/>
          <p:nvPr/>
        </p:nvSpPr>
        <p:spPr>
          <a:xfrm>
            <a:off x="1359661" y="1501035"/>
            <a:ext cx="1336524" cy="424339"/>
          </a:xfrm>
          <a:prstGeom prst="wedgeRectCallout">
            <a:avLst>
              <a:gd name="adj1" fmla="val 67933"/>
              <a:gd name="adj2" fmla="val -5327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 err="1">
                <a:solidFill>
                  <a:srgbClr val="C00000"/>
                </a:solidFill>
                <a:latin typeface="Arial Narrow" pitchFamily="34" charset="0"/>
              </a:rPr>
              <a:t>Eth.Tag</a:t>
            </a:r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 ID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4-bytes local AC-ID</a:t>
            </a:r>
          </a:p>
        </p:txBody>
      </p:sp>
      <p:sp>
        <p:nvSpPr>
          <p:cNvPr id="147" name="Oval 146"/>
          <p:cNvSpPr/>
          <p:nvPr/>
        </p:nvSpPr>
        <p:spPr>
          <a:xfrm>
            <a:off x="6228535" y="2929977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4317444" y="1146343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4594647" y="4538453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0" name="Oval 149"/>
          <p:cNvSpPr/>
          <p:nvPr/>
        </p:nvSpPr>
        <p:spPr>
          <a:xfrm>
            <a:off x="806265" y="3806214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5</a:t>
            </a:r>
          </a:p>
        </p:txBody>
      </p:sp>
      <p:grpSp>
        <p:nvGrpSpPr>
          <p:cNvPr id="152" name="Group 81"/>
          <p:cNvGrpSpPr>
            <a:grpSpLocks/>
          </p:cNvGrpSpPr>
          <p:nvPr/>
        </p:nvGrpSpPr>
        <p:grpSpPr bwMode="auto">
          <a:xfrm>
            <a:off x="3505414" y="3221082"/>
            <a:ext cx="514299" cy="612934"/>
            <a:chOff x="1828800" y="2952001"/>
            <a:chExt cx="838200" cy="934199"/>
          </a:xfrm>
          <a:effectLst/>
        </p:grpSpPr>
        <p:sp>
          <p:nvSpPr>
            <p:cNvPr id="153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4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5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0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1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7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169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170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1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2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3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4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5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6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7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8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9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0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1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2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3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4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5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6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7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8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9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0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1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2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3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4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5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6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7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8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9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621104" y="3852822"/>
            <a:ext cx="296540" cy="1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PE2</a:t>
            </a:r>
          </a:p>
        </p:txBody>
      </p:sp>
      <p:sp>
        <p:nvSpPr>
          <p:cNvPr id="201" name="Line 5"/>
          <p:cNvSpPr>
            <a:spLocks noChangeShapeType="1"/>
          </p:cNvSpPr>
          <p:nvPr/>
        </p:nvSpPr>
        <p:spPr bwMode="auto">
          <a:xfrm>
            <a:off x="3100748" y="3236992"/>
            <a:ext cx="432312" cy="32756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3173228" y="3484936"/>
            <a:ext cx="296540" cy="1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ES1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609793" y="3477576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AC1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AC2</a:t>
            </a:r>
          </a:p>
        </p:txBody>
      </p:sp>
      <p:cxnSp>
        <p:nvCxnSpPr>
          <p:cNvPr id="204" name="Straight Arrow Connector 203"/>
          <p:cNvCxnSpPr/>
          <p:nvPr/>
        </p:nvCxnSpPr>
        <p:spPr>
          <a:xfrm flipV="1">
            <a:off x="2630527" y="3702151"/>
            <a:ext cx="839240" cy="1396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nut 6"/>
          <p:cNvSpPr/>
          <p:nvPr/>
        </p:nvSpPr>
        <p:spPr>
          <a:xfrm>
            <a:off x="3173228" y="2889226"/>
            <a:ext cx="69868" cy="52860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5" name="Table 204"/>
          <p:cNvGraphicFramePr>
            <a:graphicFrameLocks noGrp="1"/>
          </p:cNvGraphicFramePr>
          <p:nvPr>
            <p:extLst/>
          </p:nvPr>
        </p:nvGraphicFramePr>
        <p:xfrm>
          <a:off x="6378539" y="3771900"/>
          <a:ext cx="1924157" cy="11524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298"/>
                <a:gridCol w="396779"/>
                <a:gridCol w="481040"/>
                <a:gridCol w="481040"/>
              </a:tblGrid>
              <a:tr h="1991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PE3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68555" marR="68555" marT="34290" marB="34290" anchor="ctr"/>
                </a:tc>
              </a:tr>
              <a:tr h="34398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latin typeface="Arial Narrow" pitchFamily="34" charset="0"/>
                        </a:rPr>
                        <a:t>Eth.TAG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RT-a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ES1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RT-a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-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ES</a:t>
                      </a:r>
                      <a:r>
                        <a:rPr lang="en-US" sz="900" baseline="0" dirty="0" smtClean="0">
                          <a:latin typeface="+mn-lt"/>
                        </a:rPr>
                        <a:t>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RT-a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-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ES1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AC1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graphicFrame>
        <p:nvGraphicFramePr>
          <p:cNvPr id="206" name="Table 205"/>
          <p:cNvGraphicFramePr>
            <a:graphicFrameLocks noGrp="1"/>
          </p:cNvGraphicFramePr>
          <p:nvPr>
            <p:extLst/>
          </p:nvPr>
        </p:nvGraphicFramePr>
        <p:xfrm>
          <a:off x="8575918" y="3934456"/>
          <a:ext cx="546444" cy="9579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6444"/>
              </a:tblGrid>
              <a:tr h="18859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PE2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PE1,PE2</a:t>
                      </a: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cxnSp>
        <p:nvCxnSpPr>
          <p:cNvPr id="207" name="Straight Arrow Connector 206"/>
          <p:cNvCxnSpPr/>
          <p:nvPr/>
        </p:nvCxnSpPr>
        <p:spPr>
          <a:xfrm>
            <a:off x="8302697" y="4388425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>
            <a:off x="7589832" y="3471863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09" name="Straight Arrow Connector 208"/>
          <p:cNvCxnSpPr/>
          <p:nvPr/>
        </p:nvCxnSpPr>
        <p:spPr>
          <a:xfrm>
            <a:off x="8300673" y="4602737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8300673" y="4791439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ular Callout 210"/>
          <p:cNvSpPr/>
          <p:nvPr/>
        </p:nvSpPr>
        <p:spPr>
          <a:xfrm>
            <a:off x="7922329" y="2225354"/>
            <a:ext cx="1200033" cy="462619"/>
          </a:xfrm>
          <a:prstGeom prst="wedgeRectCallout">
            <a:avLst>
              <a:gd name="adj1" fmla="val 9652"/>
              <a:gd name="adj2" fmla="val 488262"/>
            </a:avLst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249"/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Both PEs (PE1/PE2) shows as next hop for the remote AC</a:t>
            </a:r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2" name="Rectangular Callout 211"/>
          <p:cNvSpPr/>
          <p:nvPr/>
        </p:nvSpPr>
        <p:spPr>
          <a:xfrm>
            <a:off x="69715" y="2270589"/>
            <a:ext cx="1200033" cy="991220"/>
          </a:xfrm>
          <a:prstGeom prst="wedgeRectCallout">
            <a:avLst>
              <a:gd name="adj1" fmla="val 75786"/>
              <a:gd name="adj2" fmla="val 35715"/>
            </a:avLst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249"/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ALL-Active == per-flow load-</a:t>
            </a:r>
            <a:r>
              <a:rPr lang="en-US" sz="900" b="1" dirty="0" err="1" smtClean="0">
                <a:solidFill>
                  <a:schemeClr val="bg1"/>
                </a:solidFill>
                <a:latin typeface="Arial Narrow" pitchFamily="34" charset="0"/>
              </a:rPr>
              <a:t>baancing</a:t>
            </a:r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 CE-PEs</a:t>
            </a:r>
          </a:p>
          <a:p>
            <a:pPr defTabSz="914249"/>
            <a:r>
              <a:rPr lang="en-US" sz="900" b="1" u="sng" dirty="0" smtClean="0">
                <a:solidFill>
                  <a:schemeClr val="bg1"/>
                </a:solidFill>
                <a:latin typeface="Arial Narrow" pitchFamily="34" charset="0"/>
              </a:rPr>
              <a:t>Single bundle</a:t>
            </a:r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 on CE device</a:t>
            </a:r>
          </a:p>
          <a:p>
            <a:pPr defTabSz="914249"/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025495"/>
            <a:ext cx="9144000" cy="3190796"/>
            <a:chOff x="0" y="643651"/>
            <a:chExt cx="9144000" cy="36996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761852"/>
              <a:ext cx="9144000" cy="358140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643651"/>
              <a:ext cx="9144000" cy="3699610"/>
            </a:xfrm>
            <a:prstGeom prst="rect">
              <a:avLst/>
            </a:prstGeom>
            <a:gradFill>
              <a:gsLst>
                <a:gs pos="41000">
                  <a:schemeClr val="bg1">
                    <a:alpha val="0"/>
                  </a:schemeClr>
                </a:gs>
                <a:gs pos="94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  <a:latin typeface="Arial"/>
              </a:endParaRPr>
            </a:p>
          </p:txBody>
        </p:sp>
      </p:grp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think-cell Slide" r:id="rId6" imgW="378" imgH="379" progId="TCLayout.ActiveDocument.1">
                  <p:embed/>
                </p:oleObj>
              </mc:Choice>
              <mc:Fallback>
                <p:oleObj name="think-cell Slide" r:id="rId6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/>
          <p:cNvSpPr/>
          <p:nvPr/>
        </p:nvSpPr>
        <p:spPr>
          <a:xfrm rot="16200000">
            <a:off x="4458734" y="-615469"/>
            <a:ext cx="45719" cy="73907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accent4"/>
              </a:gs>
              <a:gs pos="25000">
                <a:schemeClr val="accent6"/>
              </a:gs>
              <a:gs pos="80000">
                <a:schemeClr val="accent1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vert" lIns="68588" tIns="34295" rIns="68588" bIns="34295" rtlCol="0" anchor="ctr"/>
          <a:lstStyle/>
          <a:p>
            <a:pPr algn="ctr" defTabSz="914378">
              <a:defRPr/>
            </a:pPr>
            <a:endParaRPr lang="en-US" sz="700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21815" y="1398076"/>
            <a:ext cx="1483574" cy="2295454"/>
            <a:chOff x="6455466" y="1315469"/>
            <a:chExt cx="1483574" cy="2295454"/>
          </a:xfrm>
        </p:grpSpPr>
        <p:grpSp>
          <p:nvGrpSpPr>
            <p:cNvPr id="23" name="Group 22"/>
            <p:cNvGrpSpPr/>
            <p:nvPr/>
          </p:nvGrpSpPr>
          <p:grpSpPr>
            <a:xfrm>
              <a:off x="6532131" y="1315469"/>
              <a:ext cx="1303476" cy="1741815"/>
              <a:chOff x="1780880" y="2235978"/>
              <a:chExt cx="1543395" cy="206241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780880" y="3872498"/>
                <a:ext cx="1543394" cy="327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6"/>
                    </a:solidFill>
                  </a:rPr>
                  <a:t>VIRTUALIZE</a:t>
                </a:r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780880" y="2235978"/>
                <a:ext cx="1543395" cy="1543394"/>
              </a:xfrm>
              <a:prstGeom prst="ellipse">
                <a:avLst/>
              </a:prstGeom>
              <a:solidFill>
                <a:schemeClr val="accent6"/>
              </a:solidFill>
              <a:ln w="12700" cmpd="sng">
                <a:noFill/>
              </a:ln>
              <a:effectLst>
                <a:outerShdw blurRad="50800" dist="50800" dir="5400000" algn="t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36316" y="2694337"/>
                <a:ext cx="632523" cy="632523"/>
              </a:xfrm>
              <a:prstGeom prst="rect">
                <a:avLst/>
              </a:prstGeom>
            </p:spPr>
          </p:pic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483997" y="4161232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455466" y="3149258"/>
              <a:ext cx="1483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Speed up service creation with NFV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761" y="1371013"/>
            <a:ext cx="2658526" cy="2319708"/>
            <a:chOff x="691631" y="1316615"/>
            <a:chExt cx="2658526" cy="2319708"/>
          </a:xfrm>
        </p:grpSpPr>
        <p:grpSp>
          <p:nvGrpSpPr>
            <p:cNvPr id="24" name="Group 23"/>
            <p:cNvGrpSpPr/>
            <p:nvPr/>
          </p:nvGrpSpPr>
          <p:grpSpPr>
            <a:xfrm>
              <a:off x="1308393" y="1316615"/>
              <a:ext cx="1303476" cy="1763406"/>
              <a:chOff x="3803428" y="2235978"/>
              <a:chExt cx="1543395" cy="208797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803428" y="3895054"/>
                <a:ext cx="1543394" cy="32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214794"/>
                    </a:solidFill>
                  </a:rPr>
                  <a:t>SIMPLIFY</a:t>
                </a:r>
                <a:endParaRPr lang="en-US" sz="1200" b="1" dirty="0">
                  <a:solidFill>
                    <a:srgbClr val="214794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03428" y="2235978"/>
                <a:ext cx="1543395" cy="1543394"/>
              </a:xfrm>
              <a:prstGeom prst="ellipse">
                <a:avLst/>
              </a:prstGeom>
              <a:solidFill>
                <a:schemeClr val="accent1"/>
              </a:solidFill>
              <a:ln w="12700" cmpd="sng">
                <a:noFill/>
              </a:ln>
              <a:effectLst>
                <a:outerShdw blurRad="50800" dist="50800" dir="5400000" algn="t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 rot="2112269">
                <a:off x="4046758" y="2861109"/>
                <a:ext cx="1056735" cy="310132"/>
                <a:chOff x="2313930" y="2621671"/>
                <a:chExt cx="392904" cy="115310"/>
              </a:xfrm>
            </p:grpSpPr>
            <p:sp>
              <p:nvSpPr>
                <p:cNvPr id="29" name="Freeform 130"/>
                <p:cNvSpPr>
                  <a:spLocks/>
                </p:cNvSpPr>
                <p:nvPr/>
              </p:nvSpPr>
              <p:spPr bwMode="auto">
                <a:xfrm>
                  <a:off x="2527465" y="2621671"/>
                  <a:ext cx="179369" cy="115310"/>
                </a:xfrm>
                <a:custGeom>
                  <a:avLst/>
                  <a:gdLst>
                    <a:gd name="T0" fmla="*/ 183 w 367"/>
                    <a:gd name="T1" fmla="*/ 224 h 240"/>
                    <a:gd name="T2" fmla="*/ 183 w 367"/>
                    <a:gd name="T3" fmla="*/ 153 h 240"/>
                    <a:gd name="T4" fmla="*/ 333 w 367"/>
                    <a:gd name="T5" fmla="*/ 153 h 240"/>
                    <a:gd name="T6" fmla="*/ 367 w 367"/>
                    <a:gd name="T7" fmla="*/ 120 h 240"/>
                    <a:gd name="T8" fmla="*/ 333 w 367"/>
                    <a:gd name="T9" fmla="*/ 86 h 240"/>
                    <a:gd name="T10" fmla="*/ 183 w 367"/>
                    <a:gd name="T11" fmla="*/ 86 h 240"/>
                    <a:gd name="T12" fmla="*/ 183 w 367"/>
                    <a:gd name="T13" fmla="*/ 16 h 240"/>
                    <a:gd name="T14" fmla="*/ 167 w 367"/>
                    <a:gd name="T15" fmla="*/ 7 h 240"/>
                    <a:gd name="T16" fmla="*/ 0 w 367"/>
                    <a:gd name="T17" fmla="*/ 120 h 240"/>
                    <a:gd name="T18" fmla="*/ 167 w 367"/>
                    <a:gd name="T19" fmla="*/ 233 h 240"/>
                    <a:gd name="T20" fmla="*/ 183 w 367"/>
                    <a:gd name="T21" fmla="*/ 224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7" h="240">
                      <a:moveTo>
                        <a:pt x="183" y="224"/>
                      </a:moveTo>
                      <a:lnTo>
                        <a:pt x="183" y="153"/>
                      </a:lnTo>
                      <a:lnTo>
                        <a:pt x="333" y="153"/>
                      </a:lnTo>
                      <a:cubicBezTo>
                        <a:pt x="352" y="153"/>
                        <a:pt x="367" y="138"/>
                        <a:pt x="367" y="120"/>
                      </a:cubicBezTo>
                      <a:cubicBezTo>
                        <a:pt x="367" y="101"/>
                        <a:pt x="352" y="86"/>
                        <a:pt x="333" y="86"/>
                      </a:cubicBezTo>
                      <a:lnTo>
                        <a:pt x="183" y="86"/>
                      </a:lnTo>
                      <a:lnTo>
                        <a:pt x="183" y="16"/>
                      </a:lnTo>
                      <a:cubicBezTo>
                        <a:pt x="183" y="4"/>
                        <a:pt x="176" y="0"/>
                        <a:pt x="167" y="7"/>
                      </a:cubicBezTo>
                      <a:lnTo>
                        <a:pt x="0" y="120"/>
                      </a:lnTo>
                      <a:lnTo>
                        <a:pt x="167" y="233"/>
                      </a:lnTo>
                      <a:cubicBezTo>
                        <a:pt x="176" y="240"/>
                        <a:pt x="183" y="236"/>
                        <a:pt x="183" y="22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30" name="Freeform 131"/>
                <p:cNvSpPr>
                  <a:spLocks/>
                </p:cNvSpPr>
                <p:nvPr/>
              </p:nvSpPr>
              <p:spPr bwMode="auto">
                <a:xfrm>
                  <a:off x="2313930" y="2621671"/>
                  <a:ext cx="179369" cy="115310"/>
                </a:xfrm>
                <a:custGeom>
                  <a:avLst/>
                  <a:gdLst>
                    <a:gd name="T0" fmla="*/ 183 w 366"/>
                    <a:gd name="T1" fmla="*/ 15 h 239"/>
                    <a:gd name="T2" fmla="*/ 183 w 366"/>
                    <a:gd name="T3" fmla="*/ 86 h 239"/>
                    <a:gd name="T4" fmla="*/ 33 w 366"/>
                    <a:gd name="T5" fmla="*/ 86 h 239"/>
                    <a:gd name="T6" fmla="*/ 0 w 366"/>
                    <a:gd name="T7" fmla="*/ 120 h 239"/>
                    <a:gd name="T8" fmla="*/ 33 w 366"/>
                    <a:gd name="T9" fmla="*/ 153 h 239"/>
                    <a:gd name="T10" fmla="*/ 183 w 366"/>
                    <a:gd name="T11" fmla="*/ 153 h 239"/>
                    <a:gd name="T12" fmla="*/ 183 w 366"/>
                    <a:gd name="T13" fmla="*/ 224 h 239"/>
                    <a:gd name="T14" fmla="*/ 200 w 366"/>
                    <a:gd name="T15" fmla="*/ 232 h 239"/>
                    <a:gd name="T16" fmla="*/ 366 w 366"/>
                    <a:gd name="T17" fmla="*/ 120 h 239"/>
                    <a:gd name="T18" fmla="*/ 200 w 366"/>
                    <a:gd name="T19" fmla="*/ 6 h 239"/>
                    <a:gd name="T20" fmla="*/ 183 w 366"/>
                    <a:gd name="T21" fmla="*/ 15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6" h="239">
                      <a:moveTo>
                        <a:pt x="183" y="15"/>
                      </a:moveTo>
                      <a:lnTo>
                        <a:pt x="183" y="86"/>
                      </a:lnTo>
                      <a:lnTo>
                        <a:pt x="33" y="86"/>
                      </a:lnTo>
                      <a:cubicBezTo>
                        <a:pt x="15" y="86"/>
                        <a:pt x="0" y="101"/>
                        <a:pt x="0" y="120"/>
                      </a:cubicBezTo>
                      <a:cubicBezTo>
                        <a:pt x="0" y="138"/>
                        <a:pt x="15" y="153"/>
                        <a:pt x="33" y="153"/>
                      </a:cubicBezTo>
                      <a:lnTo>
                        <a:pt x="183" y="153"/>
                      </a:lnTo>
                      <a:lnTo>
                        <a:pt x="183" y="224"/>
                      </a:lnTo>
                      <a:cubicBezTo>
                        <a:pt x="183" y="235"/>
                        <a:pt x="191" y="239"/>
                        <a:pt x="200" y="232"/>
                      </a:cubicBezTo>
                      <a:lnTo>
                        <a:pt x="366" y="120"/>
                      </a:lnTo>
                      <a:lnTo>
                        <a:pt x="200" y="6"/>
                      </a:lnTo>
                      <a:cubicBezTo>
                        <a:pt x="191" y="0"/>
                        <a:pt x="183" y="4"/>
                        <a:pt x="183" y="15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</p:grp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4506545" y="4186797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91631" y="3174658"/>
              <a:ext cx="2658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14794"/>
                  </a:solidFill>
                </a:rPr>
                <a:t>Consolidate number of data plane and control plane protocols</a:t>
              </a:r>
              <a:endParaRPr lang="en-US" sz="1200" b="1" dirty="0">
                <a:solidFill>
                  <a:srgbClr val="214794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48840" y="1368809"/>
            <a:ext cx="2235376" cy="2508695"/>
            <a:chOff x="3454312" y="1315469"/>
            <a:chExt cx="2235376" cy="2508695"/>
          </a:xfrm>
        </p:grpSpPr>
        <p:grpSp>
          <p:nvGrpSpPr>
            <p:cNvPr id="25" name="Group 24"/>
            <p:cNvGrpSpPr/>
            <p:nvPr/>
          </p:nvGrpSpPr>
          <p:grpSpPr>
            <a:xfrm>
              <a:off x="3920262" y="1315469"/>
              <a:ext cx="1303476" cy="1766580"/>
              <a:chOff x="5822106" y="2235978"/>
              <a:chExt cx="1543395" cy="20917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822106" y="3898813"/>
                <a:ext cx="1543395" cy="32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AUTOMATE</a:t>
                </a:r>
                <a:endParaRPr lang="en-US" sz="12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822106" y="2235978"/>
                <a:ext cx="1543394" cy="15433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 cmpd="sng">
                <a:noFill/>
              </a:ln>
              <a:effectLst>
                <a:outerShdw blurRad="50800" dist="50800" dir="5400000" algn="t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216139" y="2627285"/>
                <a:ext cx="755329" cy="758910"/>
                <a:chOff x="7944249" y="2161936"/>
                <a:chExt cx="435821" cy="437887"/>
              </a:xfrm>
              <a:solidFill>
                <a:schemeClr val="bg1"/>
              </a:solidFill>
            </p:grpSpPr>
            <p:sp>
              <p:nvSpPr>
                <p:cNvPr id="27" name="Freeform 100"/>
                <p:cNvSpPr>
                  <a:spLocks/>
                </p:cNvSpPr>
                <p:nvPr/>
              </p:nvSpPr>
              <p:spPr bwMode="auto">
                <a:xfrm>
                  <a:off x="7944249" y="2161936"/>
                  <a:ext cx="406904" cy="276777"/>
                </a:xfrm>
                <a:custGeom>
                  <a:avLst/>
                  <a:gdLst>
                    <a:gd name="T0" fmla="*/ 87 w 776"/>
                    <a:gd name="T1" fmla="*/ 491 h 530"/>
                    <a:gd name="T2" fmla="*/ 180 w 776"/>
                    <a:gd name="T3" fmla="*/ 200 h 530"/>
                    <a:gd name="T4" fmla="*/ 587 w 776"/>
                    <a:gd name="T5" fmla="*/ 150 h 530"/>
                    <a:gd name="T6" fmla="*/ 610 w 776"/>
                    <a:gd name="T7" fmla="*/ 241 h 530"/>
                    <a:gd name="T8" fmla="*/ 740 w 776"/>
                    <a:gd name="T9" fmla="*/ 241 h 530"/>
                    <a:gd name="T10" fmla="*/ 740 w 776"/>
                    <a:gd name="T11" fmla="*/ 112 h 530"/>
                    <a:gd name="T12" fmla="*/ 629 w 776"/>
                    <a:gd name="T13" fmla="*/ 98 h 530"/>
                    <a:gd name="T14" fmla="*/ 133 w 776"/>
                    <a:gd name="T15" fmla="*/ 153 h 530"/>
                    <a:gd name="T16" fmla="*/ 21 w 776"/>
                    <a:gd name="T17" fmla="*/ 503 h 530"/>
                    <a:gd name="T18" fmla="*/ 54 w 776"/>
                    <a:gd name="T19" fmla="*/ 530 h 530"/>
                    <a:gd name="T20" fmla="*/ 60 w 776"/>
                    <a:gd name="T21" fmla="*/ 530 h 530"/>
                    <a:gd name="T22" fmla="*/ 87 w 776"/>
                    <a:gd name="T23" fmla="*/ 491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6" h="530">
                      <a:moveTo>
                        <a:pt x="87" y="491"/>
                      </a:moveTo>
                      <a:cubicBezTo>
                        <a:pt x="69" y="385"/>
                        <a:pt x="104" y="276"/>
                        <a:pt x="180" y="200"/>
                      </a:cubicBezTo>
                      <a:cubicBezTo>
                        <a:pt x="290" y="90"/>
                        <a:pt x="459" y="73"/>
                        <a:pt x="587" y="150"/>
                      </a:cubicBezTo>
                      <a:cubicBezTo>
                        <a:pt x="578" y="182"/>
                        <a:pt x="586" y="217"/>
                        <a:pt x="610" y="241"/>
                      </a:cubicBezTo>
                      <a:cubicBezTo>
                        <a:pt x="646" y="277"/>
                        <a:pt x="704" y="277"/>
                        <a:pt x="740" y="241"/>
                      </a:cubicBezTo>
                      <a:cubicBezTo>
                        <a:pt x="776" y="205"/>
                        <a:pt x="776" y="147"/>
                        <a:pt x="740" y="112"/>
                      </a:cubicBezTo>
                      <a:cubicBezTo>
                        <a:pt x="710" y="81"/>
                        <a:pt x="664" y="77"/>
                        <a:pt x="629" y="98"/>
                      </a:cubicBezTo>
                      <a:cubicBezTo>
                        <a:pt x="474" y="0"/>
                        <a:pt x="267" y="18"/>
                        <a:pt x="133" y="153"/>
                      </a:cubicBezTo>
                      <a:cubicBezTo>
                        <a:pt x="41" y="244"/>
                        <a:pt x="0" y="375"/>
                        <a:pt x="21" y="503"/>
                      </a:cubicBezTo>
                      <a:cubicBezTo>
                        <a:pt x="24" y="519"/>
                        <a:pt x="38" y="530"/>
                        <a:pt x="54" y="530"/>
                      </a:cubicBezTo>
                      <a:cubicBezTo>
                        <a:pt x="56" y="530"/>
                        <a:pt x="58" y="530"/>
                        <a:pt x="60" y="530"/>
                      </a:cubicBezTo>
                      <a:cubicBezTo>
                        <a:pt x="78" y="527"/>
                        <a:pt x="90" y="510"/>
                        <a:pt x="87" y="49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28" name="Freeform 101"/>
                <p:cNvSpPr>
                  <a:spLocks/>
                </p:cNvSpPr>
                <p:nvPr/>
              </p:nvSpPr>
              <p:spPr bwMode="auto">
                <a:xfrm>
                  <a:off x="7973166" y="2339570"/>
                  <a:ext cx="406904" cy="260253"/>
                </a:xfrm>
                <a:custGeom>
                  <a:avLst/>
                  <a:gdLst>
                    <a:gd name="T0" fmla="*/ 754 w 776"/>
                    <a:gd name="T1" fmla="*/ 31 h 497"/>
                    <a:gd name="T2" fmla="*/ 716 w 776"/>
                    <a:gd name="T3" fmla="*/ 3 h 497"/>
                    <a:gd name="T4" fmla="*/ 688 w 776"/>
                    <a:gd name="T5" fmla="*/ 42 h 497"/>
                    <a:gd name="T6" fmla="*/ 595 w 776"/>
                    <a:gd name="T7" fmla="*/ 333 h 497"/>
                    <a:gd name="T8" fmla="*/ 188 w 776"/>
                    <a:gd name="T9" fmla="*/ 383 h 497"/>
                    <a:gd name="T10" fmla="*/ 165 w 776"/>
                    <a:gd name="T11" fmla="*/ 292 h 497"/>
                    <a:gd name="T12" fmla="*/ 36 w 776"/>
                    <a:gd name="T13" fmla="*/ 292 h 497"/>
                    <a:gd name="T14" fmla="*/ 36 w 776"/>
                    <a:gd name="T15" fmla="*/ 422 h 497"/>
                    <a:gd name="T16" fmla="*/ 147 w 776"/>
                    <a:gd name="T17" fmla="*/ 436 h 497"/>
                    <a:gd name="T18" fmla="*/ 360 w 776"/>
                    <a:gd name="T19" fmla="*/ 497 h 497"/>
                    <a:gd name="T20" fmla="*/ 643 w 776"/>
                    <a:gd name="T21" fmla="*/ 380 h 497"/>
                    <a:gd name="T22" fmla="*/ 754 w 776"/>
                    <a:gd name="T23" fmla="*/ 31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6" h="497">
                      <a:moveTo>
                        <a:pt x="754" y="31"/>
                      </a:moveTo>
                      <a:cubicBezTo>
                        <a:pt x="751" y="13"/>
                        <a:pt x="734" y="0"/>
                        <a:pt x="716" y="3"/>
                      </a:cubicBezTo>
                      <a:cubicBezTo>
                        <a:pt x="698" y="7"/>
                        <a:pt x="685" y="24"/>
                        <a:pt x="688" y="42"/>
                      </a:cubicBezTo>
                      <a:cubicBezTo>
                        <a:pt x="706" y="148"/>
                        <a:pt x="672" y="257"/>
                        <a:pt x="595" y="333"/>
                      </a:cubicBezTo>
                      <a:cubicBezTo>
                        <a:pt x="485" y="444"/>
                        <a:pt x="316" y="460"/>
                        <a:pt x="188" y="383"/>
                      </a:cubicBezTo>
                      <a:cubicBezTo>
                        <a:pt x="197" y="352"/>
                        <a:pt x="190" y="317"/>
                        <a:pt x="165" y="292"/>
                      </a:cubicBezTo>
                      <a:cubicBezTo>
                        <a:pt x="129" y="256"/>
                        <a:pt x="71" y="256"/>
                        <a:pt x="36" y="292"/>
                      </a:cubicBezTo>
                      <a:cubicBezTo>
                        <a:pt x="0" y="328"/>
                        <a:pt x="0" y="386"/>
                        <a:pt x="36" y="422"/>
                      </a:cubicBezTo>
                      <a:cubicBezTo>
                        <a:pt x="66" y="452"/>
                        <a:pt x="111" y="456"/>
                        <a:pt x="147" y="436"/>
                      </a:cubicBezTo>
                      <a:cubicBezTo>
                        <a:pt x="211" y="477"/>
                        <a:pt x="285" y="497"/>
                        <a:pt x="360" y="497"/>
                      </a:cubicBezTo>
                      <a:cubicBezTo>
                        <a:pt x="462" y="497"/>
                        <a:pt x="565" y="458"/>
                        <a:pt x="643" y="380"/>
                      </a:cubicBezTo>
                      <a:cubicBezTo>
                        <a:pt x="734" y="289"/>
                        <a:pt x="776" y="158"/>
                        <a:pt x="754" y="3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</p:grp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6525223" y="4190556"/>
                <a:ext cx="137160" cy="13716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54312" y="3177833"/>
              <a:ext cx="2235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Move network </a:t>
              </a:r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</a:rPr>
                <a:t>operations</a:t>
              </a:r>
            </a:p>
            <a:p>
              <a:pPr algn="ctr"/>
              <a:r>
                <a:rPr lang="en-US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from reactive to </a:t>
              </a:r>
            </a:p>
            <a:p>
              <a:pPr algn="ctr"/>
              <a:r>
                <a:rPr lang="en-US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proactive</a:t>
              </a:r>
              <a:endParaRPr lang="en-US" sz="12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54072" y="4160322"/>
            <a:ext cx="3424912" cy="307777"/>
            <a:chOff x="2038144" y="4156156"/>
            <a:chExt cx="3424912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2038144" y="4156156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7B74E"/>
                  </a:solidFill>
                </a:rPr>
                <a:t>Efficiency</a:t>
              </a:r>
              <a:endParaRPr lang="en-US" b="1" dirty="0">
                <a:solidFill>
                  <a:srgbClr val="57B74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37950" y="4156156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7B74E"/>
                  </a:solidFill>
                </a:rPr>
                <a:t>Agility</a:t>
              </a:r>
              <a:endParaRPr lang="en-US" b="1" dirty="0">
                <a:solidFill>
                  <a:srgbClr val="57B74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75899" y="4156156"/>
              <a:ext cx="1087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7B74E"/>
                  </a:solidFill>
                </a:rPr>
                <a:t>Innovation</a:t>
              </a:r>
              <a:endParaRPr lang="en-US" b="1" dirty="0">
                <a:solidFill>
                  <a:srgbClr val="57B74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248025" y="4156156"/>
              <a:ext cx="0" cy="307777"/>
            </a:xfrm>
            <a:prstGeom prst="line">
              <a:avLst/>
            </a:prstGeom>
            <a:ln w="603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72569" y="4156156"/>
              <a:ext cx="0" cy="307777"/>
            </a:xfrm>
            <a:prstGeom prst="line">
              <a:avLst/>
            </a:prstGeom>
            <a:ln w="603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37"/>
          <p:cNvSpPr txBox="1">
            <a:spLocks/>
          </p:cNvSpPr>
          <p:nvPr/>
        </p:nvSpPr>
        <p:spPr bwMode="auto">
          <a:xfrm>
            <a:off x="268521" y="233858"/>
            <a:ext cx="88376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>
            <a:defPPr>
              <a:defRPr lang="en-US"/>
            </a:defPPr>
            <a:lvl1pPr lvl="0" defTabSz="684196">
              <a:lnSpc>
                <a:spcPct val="80000"/>
              </a:lnSpc>
              <a:defRPr sz="2800">
                <a:solidFill>
                  <a:srgbClr val="676767"/>
                </a:solidFill>
                <a:latin typeface="CiscoSans" charset="0"/>
                <a:ea typeface="MS PGothic" charset="0"/>
                <a:cs typeface="MS PGothic" charset="0"/>
              </a:defRPr>
            </a:lvl1pPr>
            <a:lvl2pPr marL="742950" indent="-285750" defTabSz="684213">
              <a:defRPr sz="2400">
                <a:ea typeface="MS PGothic" charset="0"/>
                <a:cs typeface="MS PGothic" charset="0"/>
              </a:defRPr>
            </a:lvl2pPr>
            <a:lvl3pPr marL="1143000" indent="-228600" defTabSz="684213">
              <a:defRPr sz="2400">
                <a:ea typeface="MS PGothic" charset="0"/>
                <a:cs typeface="MS PGothic" charset="0"/>
              </a:defRPr>
            </a:lvl3pPr>
            <a:lvl4pPr marL="1600200" indent="-228600" defTabSz="684213">
              <a:defRPr sz="2400">
                <a:ea typeface="MS PGothic" charset="0"/>
                <a:cs typeface="MS PGothic" charset="0"/>
              </a:defRPr>
            </a:lvl4pPr>
            <a:lvl5pPr marL="2057400" indent="-228600" defTabSz="684213">
              <a:defRPr sz="2400">
                <a:ea typeface="MS PGothic" charset="0"/>
                <a:cs typeface="MS PGothic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charset="0"/>
                <a:cs typeface="MS PGothic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charset="0"/>
                <a:cs typeface="MS PGothic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charset="0"/>
                <a:cs typeface="MS PGothic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latin typeface="+mj-lt"/>
              </a:rPr>
              <a:t>Cisco </a:t>
            </a:r>
            <a:r>
              <a:rPr lang="en-US" dirty="0" smtClean="0">
                <a:latin typeface="+mj-lt"/>
              </a:rPr>
              <a:t>Open Network Architecture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z="1800" dirty="0"/>
              <a:t>Cisco Innovations – Simplify, Automate, </a:t>
            </a:r>
            <a:r>
              <a:rPr lang="en-US" sz="1800" dirty="0" smtClean="0"/>
              <a:t>Virtualize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53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09"/>
          <p:cNvSpPr/>
          <p:nvPr/>
        </p:nvSpPr>
        <p:spPr bwMode="auto">
          <a:xfrm>
            <a:off x="293914" y="4757738"/>
            <a:ext cx="1406579" cy="38576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EVPN VPWS Operation – Single-active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7" name="Rounded Rectangle 436"/>
          <p:cNvSpPr/>
          <p:nvPr/>
        </p:nvSpPr>
        <p:spPr>
          <a:xfrm>
            <a:off x="2842728" y="1925374"/>
            <a:ext cx="3385807" cy="2451735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10" rIns="51419" bIns="25710" rtlCol="0" anchor="ctr"/>
          <a:lstStyle/>
          <a:p>
            <a:pPr algn="ctr" defTabSz="815919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38" name="Group 437"/>
          <p:cNvGrpSpPr>
            <a:grpSpLocks noChangeAspect="1"/>
          </p:cNvGrpSpPr>
          <p:nvPr/>
        </p:nvGrpSpPr>
        <p:grpSpPr>
          <a:xfrm>
            <a:off x="3618014" y="2501875"/>
            <a:ext cx="1801376" cy="1084421"/>
            <a:chOff x="1049146" y="2057400"/>
            <a:chExt cx="1057149" cy="636337"/>
          </a:xfrm>
        </p:grpSpPr>
        <p:grpSp>
          <p:nvGrpSpPr>
            <p:cNvPr id="439" name="Group 791"/>
            <p:cNvGrpSpPr/>
            <p:nvPr/>
          </p:nvGrpSpPr>
          <p:grpSpPr>
            <a:xfrm>
              <a:off x="1049146" y="2057400"/>
              <a:ext cx="1057149" cy="636337"/>
              <a:chOff x="1095375" y="-6018213"/>
              <a:chExt cx="9998075" cy="6018213"/>
            </a:xfrm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1" name="Freeform 6"/>
              <p:cNvSpPr>
                <a:spLocks/>
              </p:cNvSpPr>
              <p:nvPr/>
            </p:nvSpPr>
            <p:spPr bwMode="auto">
              <a:xfrm>
                <a:off x="1095375" y="-6018213"/>
                <a:ext cx="9998075" cy="6018213"/>
              </a:xfrm>
              <a:custGeom>
                <a:avLst/>
                <a:gdLst/>
                <a:ahLst/>
                <a:cxnLst>
                  <a:cxn ang="0">
                    <a:pos x="2516" y="940"/>
                  </a:cxn>
                  <a:cxn ang="0">
                    <a:pos x="2397" y="887"/>
                  </a:cxn>
                  <a:cxn ang="0">
                    <a:pos x="2353" y="744"/>
                  </a:cxn>
                  <a:cxn ang="0">
                    <a:pos x="2182" y="671"/>
                  </a:cxn>
                  <a:cxn ang="0">
                    <a:pos x="2181" y="458"/>
                  </a:cxn>
                  <a:cxn ang="0">
                    <a:pos x="2071" y="206"/>
                  </a:cxn>
                  <a:cxn ang="0">
                    <a:pos x="1875" y="57"/>
                  </a:cxn>
                  <a:cxn ang="0">
                    <a:pos x="1570" y="0"/>
                  </a:cxn>
                  <a:cxn ang="0">
                    <a:pos x="1247" y="61"/>
                  </a:cxn>
                  <a:cxn ang="0">
                    <a:pos x="1071" y="198"/>
                  </a:cxn>
                  <a:cxn ang="0">
                    <a:pos x="995" y="358"/>
                  </a:cxn>
                  <a:cxn ang="0">
                    <a:pos x="803" y="320"/>
                  </a:cxn>
                  <a:cxn ang="0">
                    <a:pos x="610" y="374"/>
                  </a:cxn>
                  <a:cxn ang="0">
                    <a:pos x="471" y="591"/>
                  </a:cxn>
                  <a:cxn ang="0">
                    <a:pos x="471" y="675"/>
                  </a:cxn>
                  <a:cxn ang="0">
                    <a:pos x="191" y="752"/>
                  </a:cxn>
                  <a:cxn ang="0">
                    <a:pos x="55" y="897"/>
                  </a:cxn>
                  <a:cxn ang="0">
                    <a:pos x="0" y="1145"/>
                  </a:cxn>
                  <a:cxn ang="0">
                    <a:pos x="196" y="1532"/>
                  </a:cxn>
                  <a:cxn ang="0">
                    <a:pos x="391" y="1604"/>
                  </a:cxn>
                  <a:cxn ang="0">
                    <a:pos x="392" y="1605"/>
                  </a:cxn>
                  <a:cxn ang="0">
                    <a:pos x="394" y="1605"/>
                  </a:cxn>
                  <a:cxn ang="0">
                    <a:pos x="2220" y="1605"/>
                  </a:cxn>
                  <a:cxn ang="0">
                    <a:pos x="2504" y="1542"/>
                  </a:cxn>
                  <a:cxn ang="0">
                    <a:pos x="2620" y="1429"/>
                  </a:cxn>
                  <a:cxn ang="0">
                    <a:pos x="2666" y="1239"/>
                  </a:cxn>
                  <a:cxn ang="0">
                    <a:pos x="2516" y="940"/>
                  </a:cxn>
                </a:cxnLst>
                <a:rect l="0" t="0" r="r" b="b"/>
                <a:pathLst>
                  <a:path w="2666" h="1605">
                    <a:moveTo>
                      <a:pt x="2516" y="940"/>
                    </a:moveTo>
                    <a:cubicBezTo>
                      <a:pt x="2471" y="910"/>
                      <a:pt x="2426" y="894"/>
                      <a:pt x="2397" y="887"/>
                    </a:cubicBezTo>
                    <a:cubicBezTo>
                      <a:pt x="2400" y="829"/>
                      <a:pt x="2385" y="781"/>
                      <a:pt x="2353" y="744"/>
                    </a:cubicBezTo>
                    <a:cubicBezTo>
                      <a:pt x="2304" y="688"/>
                      <a:pt x="2228" y="674"/>
                      <a:pt x="2182" y="671"/>
                    </a:cubicBezTo>
                    <a:cubicBezTo>
                      <a:pt x="2193" y="601"/>
                      <a:pt x="2193" y="528"/>
                      <a:pt x="2181" y="458"/>
                    </a:cubicBezTo>
                    <a:cubicBezTo>
                      <a:pt x="2164" y="362"/>
                      <a:pt x="2126" y="275"/>
                      <a:pt x="2071" y="206"/>
                    </a:cubicBezTo>
                    <a:cubicBezTo>
                      <a:pt x="2020" y="142"/>
                      <a:pt x="1954" y="92"/>
                      <a:pt x="1875" y="57"/>
                    </a:cubicBezTo>
                    <a:cubicBezTo>
                      <a:pt x="1788" y="19"/>
                      <a:pt x="1685" y="0"/>
                      <a:pt x="1570" y="0"/>
                    </a:cubicBezTo>
                    <a:cubicBezTo>
                      <a:pt x="1444" y="0"/>
                      <a:pt x="1336" y="20"/>
                      <a:pt x="1247" y="61"/>
                    </a:cubicBezTo>
                    <a:cubicBezTo>
                      <a:pt x="1175" y="94"/>
                      <a:pt x="1116" y="140"/>
                      <a:pt x="1071" y="198"/>
                    </a:cubicBezTo>
                    <a:cubicBezTo>
                      <a:pt x="1025" y="259"/>
                      <a:pt x="1004" y="319"/>
                      <a:pt x="995" y="358"/>
                    </a:cubicBezTo>
                    <a:cubicBezTo>
                      <a:pt x="953" y="342"/>
                      <a:pt x="882" y="320"/>
                      <a:pt x="803" y="320"/>
                    </a:cubicBezTo>
                    <a:cubicBezTo>
                      <a:pt x="730" y="320"/>
                      <a:pt x="665" y="338"/>
                      <a:pt x="610" y="374"/>
                    </a:cubicBezTo>
                    <a:cubicBezTo>
                      <a:pt x="509" y="438"/>
                      <a:pt x="479" y="527"/>
                      <a:pt x="471" y="591"/>
                    </a:cubicBezTo>
                    <a:cubicBezTo>
                      <a:pt x="467" y="624"/>
                      <a:pt x="468" y="653"/>
                      <a:pt x="471" y="675"/>
                    </a:cubicBezTo>
                    <a:cubicBezTo>
                      <a:pt x="361" y="680"/>
                      <a:pt x="265" y="707"/>
                      <a:pt x="191" y="752"/>
                    </a:cubicBezTo>
                    <a:cubicBezTo>
                      <a:pt x="133" y="789"/>
                      <a:pt x="87" y="837"/>
                      <a:pt x="55" y="897"/>
                    </a:cubicBezTo>
                    <a:cubicBezTo>
                      <a:pt x="19" y="965"/>
                      <a:pt x="0" y="1048"/>
                      <a:pt x="0" y="1145"/>
                    </a:cubicBezTo>
                    <a:cubicBezTo>
                      <a:pt x="0" y="1360"/>
                      <a:pt x="107" y="1474"/>
                      <a:pt x="196" y="1532"/>
                    </a:cubicBezTo>
                    <a:cubicBezTo>
                      <a:pt x="291" y="1593"/>
                      <a:pt x="387" y="1604"/>
                      <a:pt x="391" y="1604"/>
                    </a:cubicBezTo>
                    <a:cubicBezTo>
                      <a:pt x="392" y="1605"/>
                      <a:pt x="392" y="1605"/>
                      <a:pt x="392" y="1605"/>
                    </a:cubicBezTo>
                    <a:cubicBezTo>
                      <a:pt x="394" y="1605"/>
                      <a:pt x="394" y="1605"/>
                      <a:pt x="394" y="1605"/>
                    </a:cubicBezTo>
                    <a:cubicBezTo>
                      <a:pt x="2220" y="1605"/>
                      <a:pt x="2220" y="1605"/>
                      <a:pt x="2220" y="1605"/>
                    </a:cubicBezTo>
                    <a:cubicBezTo>
                      <a:pt x="2335" y="1605"/>
                      <a:pt x="2431" y="1583"/>
                      <a:pt x="2504" y="1542"/>
                    </a:cubicBezTo>
                    <a:cubicBezTo>
                      <a:pt x="2554" y="1513"/>
                      <a:pt x="2593" y="1475"/>
                      <a:pt x="2620" y="1429"/>
                    </a:cubicBezTo>
                    <a:cubicBezTo>
                      <a:pt x="2650" y="1376"/>
                      <a:pt x="2666" y="1312"/>
                      <a:pt x="2666" y="1239"/>
                    </a:cubicBezTo>
                    <a:cubicBezTo>
                      <a:pt x="2666" y="1076"/>
                      <a:pt x="2585" y="986"/>
                      <a:pt x="2516" y="9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42" name="Freeform 7"/>
              <p:cNvSpPr>
                <a:spLocks/>
              </p:cNvSpPr>
              <p:nvPr/>
            </p:nvSpPr>
            <p:spPr bwMode="auto">
              <a:xfrm>
                <a:off x="1216025" y="-5897563"/>
                <a:ext cx="9756775" cy="5776913"/>
              </a:xfrm>
              <a:custGeom>
                <a:avLst/>
                <a:gdLst/>
                <a:ahLst/>
                <a:cxnLst>
                  <a:cxn ang="0">
                    <a:pos x="988" y="372"/>
                  </a:cxn>
                  <a:cxn ang="0">
                    <a:pos x="1538" y="0"/>
                  </a:cxn>
                  <a:cxn ang="0">
                    <a:pos x="2112" y="671"/>
                  </a:cxn>
                  <a:cxn ang="0">
                    <a:pos x="2331" y="880"/>
                  </a:cxn>
                  <a:cxn ang="0">
                    <a:pos x="2602" y="1207"/>
                  </a:cxn>
                  <a:cxn ang="0">
                    <a:pos x="2188" y="1541"/>
                  </a:cxn>
                  <a:cxn ang="0">
                    <a:pos x="362" y="1541"/>
                  </a:cxn>
                  <a:cxn ang="0">
                    <a:pos x="0" y="1113"/>
                  </a:cxn>
                  <a:cxn ang="0">
                    <a:pos x="477" y="675"/>
                  </a:cxn>
                  <a:cxn ang="0">
                    <a:pos x="595" y="368"/>
                  </a:cxn>
                  <a:cxn ang="0">
                    <a:pos x="988" y="372"/>
                  </a:cxn>
                </a:cxnLst>
                <a:rect l="0" t="0" r="r" b="b"/>
                <a:pathLst>
                  <a:path w="2602" h="1541">
                    <a:moveTo>
                      <a:pt x="988" y="372"/>
                    </a:moveTo>
                    <a:cubicBezTo>
                      <a:pt x="988" y="372"/>
                      <a:pt x="1009" y="0"/>
                      <a:pt x="1538" y="0"/>
                    </a:cubicBezTo>
                    <a:cubicBezTo>
                      <a:pt x="2066" y="0"/>
                      <a:pt x="2171" y="410"/>
                      <a:pt x="2112" y="671"/>
                    </a:cubicBezTo>
                    <a:cubicBezTo>
                      <a:pt x="2112" y="671"/>
                      <a:pt x="2362" y="650"/>
                      <a:pt x="2331" y="880"/>
                    </a:cubicBezTo>
                    <a:cubicBezTo>
                      <a:pt x="2331" y="880"/>
                      <a:pt x="2602" y="918"/>
                      <a:pt x="2602" y="1207"/>
                    </a:cubicBezTo>
                    <a:cubicBezTo>
                      <a:pt x="2602" y="1495"/>
                      <a:pt x="2352" y="1541"/>
                      <a:pt x="2188" y="1541"/>
                    </a:cubicBezTo>
                    <a:cubicBezTo>
                      <a:pt x="2025" y="1541"/>
                      <a:pt x="362" y="1541"/>
                      <a:pt x="362" y="1541"/>
                    </a:cubicBezTo>
                    <a:cubicBezTo>
                      <a:pt x="362" y="1541"/>
                      <a:pt x="0" y="1502"/>
                      <a:pt x="0" y="1113"/>
                    </a:cubicBezTo>
                    <a:cubicBezTo>
                      <a:pt x="0" y="723"/>
                      <a:pt x="310" y="675"/>
                      <a:pt x="477" y="675"/>
                    </a:cubicBezTo>
                    <a:cubicBezTo>
                      <a:pt x="477" y="675"/>
                      <a:pt x="421" y="480"/>
                      <a:pt x="595" y="368"/>
                    </a:cubicBezTo>
                    <a:cubicBezTo>
                      <a:pt x="769" y="257"/>
                      <a:pt x="988" y="372"/>
                      <a:pt x="988" y="3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43" name="Freeform 8"/>
              <p:cNvSpPr>
                <a:spLocks/>
              </p:cNvSpPr>
              <p:nvPr/>
            </p:nvSpPr>
            <p:spPr bwMode="auto">
              <a:xfrm>
                <a:off x="1274763" y="-2928938"/>
                <a:ext cx="9637713" cy="2749550"/>
              </a:xfrm>
              <a:custGeom>
                <a:avLst/>
                <a:gdLst/>
                <a:ahLst/>
                <a:cxnLst>
                  <a:cxn ang="0">
                    <a:pos x="174" y="667"/>
                  </a:cxn>
                  <a:cxn ang="0">
                    <a:pos x="347" y="733"/>
                  </a:cxn>
                  <a:cxn ang="0">
                    <a:pos x="2172" y="733"/>
                  </a:cxn>
                  <a:cxn ang="0">
                    <a:pos x="2570" y="415"/>
                  </a:cxn>
                  <a:cxn ang="0">
                    <a:pos x="2570" y="398"/>
                  </a:cxn>
                  <a:cxn ang="0">
                    <a:pos x="104" y="19"/>
                  </a:cxn>
                  <a:cxn ang="0">
                    <a:pos x="0" y="321"/>
                  </a:cxn>
                  <a:cxn ang="0">
                    <a:pos x="174" y="667"/>
                  </a:cxn>
                </a:cxnLst>
                <a:rect l="0" t="0" r="r" b="b"/>
                <a:pathLst>
                  <a:path w="2570" h="733">
                    <a:moveTo>
                      <a:pt x="174" y="667"/>
                    </a:moveTo>
                    <a:cubicBezTo>
                      <a:pt x="256" y="720"/>
                      <a:pt x="338" y="732"/>
                      <a:pt x="347" y="733"/>
                    </a:cubicBezTo>
                    <a:cubicBezTo>
                      <a:pt x="2172" y="733"/>
                      <a:pt x="2172" y="733"/>
                      <a:pt x="2172" y="733"/>
                    </a:cubicBezTo>
                    <a:cubicBezTo>
                      <a:pt x="2354" y="733"/>
                      <a:pt x="2570" y="677"/>
                      <a:pt x="2570" y="415"/>
                    </a:cubicBezTo>
                    <a:cubicBezTo>
                      <a:pt x="2570" y="409"/>
                      <a:pt x="2570" y="403"/>
                      <a:pt x="2570" y="398"/>
                    </a:cubicBezTo>
                    <a:cubicBezTo>
                      <a:pt x="1339" y="17"/>
                      <a:pt x="482" y="0"/>
                      <a:pt x="104" y="19"/>
                    </a:cubicBezTo>
                    <a:cubicBezTo>
                      <a:pt x="41" y="84"/>
                      <a:pt x="0" y="180"/>
                      <a:pt x="0" y="321"/>
                    </a:cubicBezTo>
                    <a:cubicBezTo>
                      <a:pt x="0" y="477"/>
                      <a:pt x="59" y="593"/>
                      <a:pt x="174" y="6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alpha val="80000"/>
                    </a:schemeClr>
                  </a:gs>
                  <a:gs pos="50000">
                    <a:schemeClr val="bg1">
                      <a:lumMod val="85000"/>
                      <a:alpha val="50000"/>
                    </a:schemeClr>
                  </a:gs>
                  <a:gs pos="100000">
                    <a:schemeClr val="bg1">
                      <a:lumMod val="85000"/>
                      <a:alpha val="80000"/>
                    </a:schemeClr>
                  </a:gs>
                </a:gsLst>
                <a:lin ang="108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5919"/>
                <a:endParaRPr lang="en-US" b="1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440" name="Text Box 120"/>
            <p:cNvSpPr txBox="1">
              <a:spLocks noChangeArrowheads="1"/>
            </p:cNvSpPr>
            <p:nvPr/>
          </p:nvSpPr>
          <p:spPr bwMode="auto">
            <a:xfrm>
              <a:off x="1169377" y="2236848"/>
              <a:ext cx="862120" cy="41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 sz="1100">
                  <a:solidFill>
                    <a:schemeClr val="accent3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pPr defTabSz="815919"/>
              <a:r>
                <a:rPr lang="en-US" b="1" dirty="0">
                  <a:solidFill>
                    <a:srgbClr val="FFA100">
                      <a:lumMod val="10000"/>
                    </a:srgbClr>
                  </a:solidFill>
                  <a:latin typeface="Arial Narrow" pitchFamily="34" charset="0"/>
                  <a:sym typeface="Arial" pitchFamily="34" charset="0"/>
                </a:rPr>
                <a:t>MPLS</a:t>
              </a:r>
            </a:p>
          </p:txBody>
        </p:sp>
      </p:grpSp>
      <p:sp>
        <p:nvSpPr>
          <p:cNvPr id="445" name="Line 5"/>
          <p:cNvSpPr>
            <a:spLocks noChangeShapeType="1"/>
          </p:cNvSpPr>
          <p:nvPr/>
        </p:nvSpPr>
        <p:spPr bwMode="auto">
          <a:xfrm flipV="1">
            <a:off x="3073102" y="2750217"/>
            <a:ext cx="432312" cy="30958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6" name="Rectangle 445"/>
          <p:cNvSpPr>
            <a:spLocks noChangeArrowheads="1"/>
          </p:cNvSpPr>
          <p:nvPr/>
        </p:nvSpPr>
        <p:spPr bwMode="auto">
          <a:xfrm>
            <a:off x="3614945" y="2231957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PE1</a:t>
            </a:r>
          </a:p>
        </p:txBody>
      </p:sp>
      <p:sp>
        <p:nvSpPr>
          <p:cNvPr id="447" name="Rectangle 446"/>
          <p:cNvSpPr>
            <a:spLocks noChangeArrowheads="1"/>
          </p:cNvSpPr>
          <p:nvPr/>
        </p:nvSpPr>
        <p:spPr bwMode="auto">
          <a:xfrm>
            <a:off x="2905374" y="2750216"/>
            <a:ext cx="301641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 err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CE1</a:t>
            </a:r>
            <a:endParaRPr lang="en-US" sz="9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449" name="Picture 27" descr="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0902" y="2982697"/>
            <a:ext cx="352326" cy="272188"/>
          </a:xfrm>
          <a:prstGeom prst="rect">
            <a:avLst/>
          </a:prstGeom>
          <a:noFill/>
        </p:spPr>
      </p:pic>
      <p:grpSp>
        <p:nvGrpSpPr>
          <p:cNvPr id="453" name="Group 81"/>
          <p:cNvGrpSpPr>
            <a:grpSpLocks/>
          </p:cNvGrpSpPr>
          <p:nvPr/>
        </p:nvGrpSpPr>
        <p:grpSpPr bwMode="auto">
          <a:xfrm>
            <a:off x="3507968" y="2396653"/>
            <a:ext cx="514299" cy="612934"/>
            <a:chOff x="1828800" y="2952001"/>
            <a:chExt cx="838200" cy="934199"/>
          </a:xfrm>
          <a:effectLst/>
        </p:grpSpPr>
        <p:sp>
          <p:nvSpPr>
            <p:cNvPr id="4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5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6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7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8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59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0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1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2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3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4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5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6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7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8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469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470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471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2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3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4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5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6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7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8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79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0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1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2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3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4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5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6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7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8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89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0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1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2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3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4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5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6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7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8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99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00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548" name="Rectangle 547"/>
          <p:cNvSpPr>
            <a:spLocks noChangeArrowheads="1"/>
          </p:cNvSpPr>
          <p:nvPr/>
        </p:nvSpPr>
        <p:spPr bwMode="auto">
          <a:xfrm>
            <a:off x="4997437" y="2632917"/>
            <a:ext cx="296540" cy="1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PE3</a:t>
            </a:r>
            <a:endParaRPr lang="en-US" sz="9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49" name="Rectangle 548"/>
          <p:cNvSpPr>
            <a:spLocks noChangeArrowheads="1"/>
          </p:cNvSpPr>
          <p:nvPr/>
        </p:nvSpPr>
        <p:spPr bwMode="auto">
          <a:xfrm>
            <a:off x="5820973" y="2750216"/>
            <a:ext cx="301641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CE2</a:t>
            </a:r>
          </a:p>
        </p:txBody>
      </p:sp>
      <p:sp>
        <p:nvSpPr>
          <p:cNvPr id="550" name="Line 5"/>
          <p:cNvSpPr>
            <a:spLocks noChangeShapeType="1"/>
          </p:cNvSpPr>
          <p:nvPr/>
        </p:nvSpPr>
        <p:spPr bwMode="auto">
          <a:xfrm>
            <a:off x="5173159" y="3094959"/>
            <a:ext cx="825001" cy="1285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51" name="Picture 27" descr="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267" y="2976206"/>
            <a:ext cx="352326" cy="272188"/>
          </a:xfrm>
          <a:prstGeom prst="rect">
            <a:avLst/>
          </a:prstGeom>
          <a:noFill/>
        </p:spPr>
      </p:pic>
      <p:grpSp>
        <p:nvGrpSpPr>
          <p:cNvPr id="552" name="Group 81"/>
          <p:cNvGrpSpPr>
            <a:grpSpLocks/>
          </p:cNvGrpSpPr>
          <p:nvPr/>
        </p:nvGrpSpPr>
        <p:grpSpPr bwMode="auto">
          <a:xfrm>
            <a:off x="4899927" y="2867788"/>
            <a:ext cx="514299" cy="612934"/>
            <a:chOff x="1828800" y="2952001"/>
            <a:chExt cx="838200" cy="934199"/>
          </a:xfrm>
          <a:effectLst/>
        </p:grpSpPr>
        <p:sp>
          <p:nvSpPr>
            <p:cNvPr id="553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4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5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6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7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8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59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0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1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2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3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4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5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6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7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568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569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570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1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2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3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4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5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6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7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8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79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0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1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2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3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4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5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6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7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8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89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0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1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2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3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4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5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6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7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8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599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>
                  <a:solidFill>
                    <a:srgbClr val="000000"/>
                  </a:solidFill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graphicFrame>
        <p:nvGraphicFramePr>
          <p:cNvPr id="451" name="Table 450"/>
          <p:cNvGraphicFramePr>
            <a:graphicFrameLocks noGrp="1"/>
          </p:cNvGraphicFramePr>
          <p:nvPr>
            <p:extLst/>
          </p:nvPr>
        </p:nvGraphicFramePr>
        <p:xfrm>
          <a:off x="2868415" y="791144"/>
          <a:ext cx="1414324" cy="1346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4324"/>
              </a:tblGrid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PE 1 Eth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 A-D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Route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1a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ESI = ES1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Eth.Tag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ID = AC1 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Label (e.g.</a:t>
                      </a:r>
                      <a:r>
                        <a:rPr lang="en-US" sz="9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X</a:t>
                      </a: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29" marR="51429" marT="25718" marB="25718" anchor="ctr">
                    <a:solidFill>
                      <a:schemeClr val="accent5"/>
                    </a:solidFill>
                  </a:tcPr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cxnSp>
        <p:nvCxnSpPr>
          <p:cNvPr id="612" name="Straight Arrow Connector 611"/>
          <p:cNvCxnSpPr/>
          <p:nvPr/>
        </p:nvCxnSpPr>
        <p:spPr>
          <a:xfrm>
            <a:off x="4109731" y="2174865"/>
            <a:ext cx="210003" cy="673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Arrow Connector 617"/>
          <p:cNvCxnSpPr/>
          <p:nvPr/>
        </p:nvCxnSpPr>
        <p:spPr>
          <a:xfrm flipH="1" flipV="1">
            <a:off x="4731178" y="3480722"/>
            <a:ext cx="250492" cy="18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9" name="Table 618"/>
          <p:cNvGraphicFramePr>
            <a:graphicFrameLocks noGrp="1"/>
          </p:cNvGraphicFramePr>
          <p:nvPr>
            <p:extLst/>
          </p:nvPr>
        </p:nvGraphicFramePr>
        <p:xfrm>
          <a:off x="4966352" y="3605282"/>
          <a:ext cx="1414324" cy="1346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4324"/>
              </a:tblGrid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PE 3 Eth</a:t>
                      </a:r>
                      <a:r>
                        <a:rPr lang="en-US" sz="900" baseline="0" dirty="0" smtClean="0">
                          <a:latin typeface="Arial Narrow" pitchFamily="34" charset="0"/>
                        </a:rPr>
                        <a:t> A-D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Route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RD = RD-</a:t>
                      </a:r>
                      <a:r>
                        <a:rPr lang="en-US" sz="900" dirty="0" err="1" smtClean="0">
                          <a:latin typeface="Arial Narrow" pitchFamily="34" charset="0"/>
                        </a:rPr>
                        <a:t>2a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ESI = ES2 (0)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Arial Narrow" pitchFamily="34" charset="0"/>
                        </a:rPr>
                        <a:t>Eth.Tag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 ID = AC2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Label (e.g.</a:t>
                      </a:r>
                      <a:r>
                        <a:rPr lang="en-US" sz="9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Y</a:t>
                      </a:r>
                      <a:r>
                        <a:rPr lang="en-US" sz="90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RT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ext. community</a:t>
                      </a:r>
                    </a:p>
                  </a:txBody>
                  <a:tcPr marL="51429" marR="51429" marT="25718" marB="25718" anchor="ctr">
                    <a:solidFill>
                      <a:schemeClr val="accent5"/>
                    </a:solidFill>
                  </a:tcPr>
                </a:tc>
              </a:tr>
              <a:tr h="192343">
                <a:tc>
                  <a:txBody>
                    <a:bodyPr/>
                    <a:lstStyle/>
                    <a:p>
                      <a:pPr marL="0" marR="0" indent="0" algn="ctr" defTabSz="1451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Arial Narrow" pitchFamily="34" charset="0"/>
                        </a:rPr>
                        <a:t>RT</a:t>
                      </a:r>
                      <a:r>
                        <a:rPr lang="en-US" sz="900" dirty="0" smtClean="0">
                          <a:latin typeface="Arial Narrow" pitchFamily="34" charset="0"/>
                        </a:rPr>
                        <a:t>-a</a:t>
                      </a: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graphicFrame>
        <p:nvGraphicFramePr>
          <p:cNvPr id="620" name="Table 619"/>
          <p:cNvGraphicFramePr>
            <a:graphicFrameLocks noGrp="1"/>
          </p:cNvGraphicFramePr>
          <p:nvPr>
            <p:extLst/>
          </p:nvPr>
        </p:nvGraphicFramePr>
        <p:xfrm>
          <a:off x="317582" y="4109445"/>
          <a:ext cx="1924157" cy="7462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298"/>
                <a:gridCol w="396779"/>
                <a:gridCol w="481040"/>
                <a:gridCol w="481040"/>
              </a:tblGrid>
              <a:tr h="1991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PE1 &amp; PE2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68555" marR="68555" marT="34290" marB="34290" anchor="ctr"/>
                </a:tc>
              </a:tr>
              <a:tr h="34398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latin typeface="Arial Narrow" pitchFamily="34" charset="0"/>
                        </a:rPr>
                        <a:t>Eth.TAG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RT</a:t>
                      </a:r>
                      <a:r>
                        <a:rPr lang="en-US" sz="900" dirty="0" smtClean="0"/>
                        <a:t>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0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AC2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graphicFrame>
        <p:nvGraphicFramePr>
          <p:cNvPr id="621" name="Table 620"/>
          <p:cNvGraphicFramePr>
            <a:graphicFrameLocks noGrp="1"/>
          </p:cNvGraphicFramePr>
          <p:nvPr>
            <p:extLst/>
          </p:nvPr>
        </p:nvGraphicFramePr>
        <p:xfrm>
          <a:off x="2514961" y="4116788"/>
          <a:ext cx="546444" cy="5732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6444"/>
              </a:tblGrid>
              <a:tr h="18859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PE3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cxnSp>
        <p:nvCxnSpPr>
          <p:cNvPr id="622" name="Straight Arrow Connector 621"/>
          <p:cNvCxnSpPr/>
          <p:nvPr/>
        </p:nvCxnSpPr>
        <p:spPr>
          <a:xfrm>
            <a:off x="2241740" y="4589861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09731" y="2781510"/>
            <a:ext cx="782164" cy="308318"/>
            <a:chOff x="4340859" y="5005677"/>
            <a:chExt cx="1042614" cy="411090"/>
          </a:xfrm>
        </p:grpSpPr>
        <p:sp>
          <p:nvSpPr>
            <p:cNvPr id="624" name="Freeform 623"/>
            <p:cNvSpPr/>
            <p:nvPr/>
          </p:nvSpPr>
          <p:spPr>
            <a:xfrm>
              <a:off x="4469400" y="5005677"/>
              <a:ext cx="914073" cy="25146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5715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4340859" y="5245317"/>
              <a:ext cx="171389" cy="171450"/>
            </a:xfrm>
            <a:prstGeom prst="ellipse">
              <a:avLst/>
            </a:prstGeom>
            <a:solidFill>
              <a:srgbClr val="0087A7"/>
            </a:solidFill>
            <a:ln>
              <a:solidFill>
                <a:srgbClr val="008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09731" y="3284923"/>
            <a:ext cx="750021" cy="222885"/>
            <a:chOff x="3236287" y="4867348"/>
            <a:chExt cx="999768" cy="297180"/>
          </a:xfrm>
        </p:grpSpPr>
        <p:sp>
          <p:nvSpPr>
            <p:cNvPr id="629" name="Freeform 628"/>
            <p:cNvSpPr/>
            <p:nvPr/>
          </p:nvSpPr>
          <p:spPr>
            <a:xfrm flipV="1">
              <a:off x="3236287" y="4913068"/>
              <a:ext cx="914073" cy="25146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57150">
              <a:solidFill>
                <a:srgbClr val="C00000"/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4064666" y="4867348"/>
              <a:ext cx="171389" cy="17145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581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31" name="Rectangle 630"/>
          <p:cNvSpPr>
            <a:spLocks noChangeArrowheads="1"/>
          </p:cNvSpPr>
          <p:nvPr/>
        </p:nvSpPr>
        <p:spPr bwMode="auto">
          <a:xfrm>
            <a:off x="3207941" y="2630341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ES1</a:t>
            </a:r>
          </a:p>
        </p:txBody>
      </p:sp>
      <p:sp>
        <p:nvSpPr>
          <p:cNvPr id="633" name="Rectangle 632"/>
          <p:cNvSpPr>
            <a:spLocks noChangeArrowheads="1"/>
          </p:cNvSpPr>
          <p:nvPr/>
        </p:nvSpPr>
        <p:spPr bwMode="auto">
          <a:xfrm>
            <a:off x="5492006" y="3131928"/>
            <a:ext cx="296457" cy="1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ES2</a:t>
            </a:r>
          </a:p>
        </p:txBody>
      </p:sp>
      <p:sp>
        <p:nvSpPr>
          <p:cNvPr id="634" name="Rectangular Callout 633"/>
          <p:cNvSpPr/>
          <p:nvPr/>
        </p:nvSpPr>
        <p:spPr>
          <a:xfrm>
            <a:off x="4592530" y="1501035"/>
            <a:ext cx="1337475" cy="424339"/>
          </a:xfrm>
          <a:prstGeom prst="wedgeRectCallout">
            <a:avLst>
              <a:gd name="adj1" fmla="val -74625"/>
              <a:gd name="adj2" fmla="val 8754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 err="1">
                <a:solidFill>
                  <a:srgbClr val="C00000"/>
                </a:solidFill>
                <a:latin typeface="Arial Narrow" pitchFamily="34" charset="0"/>
              </a:rPr>
              <a:t>RT</a:t>
            </a:r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</a:t>
            </a:r>
            <a:r>
              <a:rPr lang="en-US" sz="900" dirty="0" err="1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RT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 associated with a given EVI</a:t>
            </a:r>
          </a:p>
        </p:txBody>
      </p:sp>
      <p:sp>
        <p:nvSpPr>
          <p:cNvPr id="635" name="Rectangular Callout 634"/>
          <p:cNvSpPr/>
          <p:nvPr/>
        </p:nvSpPr>
        <p:spPr>
          <a:xfrm>
            <a:off x="4582490" y="691407"/>
            <a:ext cx="1342248" cy="424339"/>
          </a:xfrm>
          <a:prstGeom prst="wedgeRectCallout">
            <a:avLst>
              <a:gd name="adj1" fmla="val -71705"/>
              <a:gd name="adj2" fmla="val 4173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RD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RD unique per adv. PE per EVI</a:t>
            </a:r>
          </a:p>
        </p:txBody>
      </p:sp>
      <p:sp>
        <p:nvSpPr>
          <p:cNvPr id="636" name="Rectangular Callout 635"/>
          <p:cNvSpPr/>
          <p:nvPr/>
        </p:nvSpPr>
        <p:spPr>
          <a:xfrm>
            <a:off x="1358709" y="2041607"/>
            <a:ext cx="1337475" cy="575952"/>
          </a:xfrm>
          <a:prstGeom prst="wedgeRectCallout">
            <a:avLst>
              <a:gd name="adj1" fmla="val 69522"/>
              <a:gd name="adj2" fmla="val -11288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MPLS Label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(downstream assigned) used by remote PEs to reach segment</a:t>
            </a:r>
          </a:p>
        </p:txBody>
      </p:sp>
      <p:sp>
        <p:nvSpPr>
          <p:cNvPr id="637" name="Rectangular Callout 636"/>
          <p:cNvSpPr/>
          <p:nvPr/>
        </p:nvSpPr>
        <p:spPr>
          <a:xfrm>
            <a:off x="1359660" y="743366"/>
            <a:ext cx="1337475" cy="575952"/>
          </a:xfrm>
          <a:prstGeom prst="wedgeRectCallout">
            <a:avLst>
              <a:gd name="adj1" fmla="val 70491"/>
              <a:gd name="adj2" fmla="val 4056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ESI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10 bytes ESI as specify by EVPN Ethernet segment IETF draft</a:t>
            </a:r>
          </a:p>
        </p:txBody>
      </p:sp>
      <p:sp>
        <p:nvSpPr>
          <p:cNvPr id="638" name="TextBox 637"/>
          <p:cNvSpPr txBox="1"/>
          <p:nvPr/>
        </p:nvSpPr>
        <p:spPr>
          <a:xfrm>
            <a:off x="1608842" y="2651703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AC1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AC2</a:t>
            </a:r>
          </a:p>
        </p:txBody>
      </p:sp>
      <p:sp>
        <p:nvSpPr>
          <p:cNvPr id="639" name="TextBox 638"/>
          <p:cNvSpPr txBox="1"/>
          <p:nvPr/>
        </p:nvSpPr>
        <p:spPr>
          <a:xfrm>
            <a:off x="5375147" y="2174865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AC2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AC1</a:t>
            </a:r>
          </a:p>
        </p:txBody>
      </p:sp>
      <p:cxnSp>
        <p:nvCxnSpPr>
          <p:cNvPr id="640" name="Straight Arrow Connector 639"/>
          <p:cNvCxnSpPr/>
          <p:nvPr/>
        </p:nvCxnSpPr>
        <p:spPr>
          <a:xfrm flipV="1">
            <a:off x="2694044" y="2604253"/>
            <a:ext cx="691388" cy="1546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Arrow Connector 640"/>
          <p:cNvCxnSpPr/>
          <p:nvPr/>
        </p:nvCxnSpPr>
        <p:spPr>
          <a:xfrm flipH="1">
            <a:off x="5491231" y="2776378"/>
            <a:ext cx="149004" cy="1805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69472" y="3230642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2" name="Rectangular Callout 141"/>
          <p:cNvSpPr/>
          <p:nvPr/>
        </p:nvSpPr>
        <p:spPr>
          <a:xfrm>
            <a:off x="6783072" y="2913107"/>
            <a:ext cx="1337475" cy="424339"/>
          </a:xfrm>
          <a:prstGeom prst="wedgeRectCallout">
            <a:avLst>
              <a:gd name="adj1" fmla="val -103609"/>
              <a:gd name="adj2" fmla="val 23298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ES2</a:t>
            </a:r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Since CE2 is single homed to PE2, ES2 = 0</a:t>
            </a:r>
          </a:p>
        </p:txBody>
      </p:sp>
      <p:sp>
        <p:nvSpPr>
          <p:cNvPr id="143" name="Rectangular Callout 142"/>
          <p:cNvSpPr/>
          <p:nvPr/>
        </p:nvSpPr>
        <p:spPr>
          <a:xfrm>
            <a:off x="1359661" y="1501035"/>
            <a:ext cx="1336524" cy="424339"/>
          </a:xfrm>
          <a:prstGeom prst="wedgeRectCallout">
            <a:avLst>
              <a:gd name="adj1" fmla="val 69870"/>
              <a:gd name="adj2" fmla="val -59371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rtlCol="0" anchor="ctr"/>
          <a:lstStyle/>
          <a:p>
            <a:pPr defTabSz="815811"/>
            <a:r>
              <a:rPr lang="en-US" sz="900" dirty="0" err="1">
                <a:solidFill>
                  <a:srgbClr val="C00000"/>
                </a:solidFill>
                <a:latin typeface="Arial Narrow" pitchFamily="34" charset="0"/>
              </a:rPr>
              <a:t>Eth.Tag</a:t>
            </a:r>
            <a:r>
              <a:rPr lang="en-US" sz="900" dirty="0">
                <a:solidFill>
                  <a:srgbClr val="C00000"/>
                </a:solidFill>
                <a:latin typeface="Arial Narrow" pitchFamily="34" charset="0"/>
              </a:rPr>
              <a:t> ID </a:t>
            </a: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– 4-bytes local AC-ID</a:t>
            </a:r>
          </a:p>
        </p:txBody>
      </p:sp>
      <p:graphicFrame>
        <p:nvGraphicFramePr>
          <p:cNvPr id="144" name="Table 143"/>
          <p:cNvGraphicFramePr>
            <a:graphicFrameLocks noGrp="1"/>
          </p:cNvGraphicFramePr>
          <p:nvPr>
            <p:extLst/>
          </p:nvPr>
        </p:nvGraphicFramePr>
        <p:xfrm>
          <a:off x="6378539" y="3857625"/>
          <a:ext cx="1924157" cy="11524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298"/>
                <a:gridCol w="396779"/>
                <a:gridCol w="481040"/>
                <a:gridCol w="481040"/>
              </a:tblGrid>
              <a:tr h="1991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PE3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RIB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68555" marR="68555" marT="34290" marB="34290" anchor="ctr"/>
                </a:tc>
              </a:tr>
              <a:tr h="34398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VPN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MAC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ESI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latin typeface="Arial Narrow" pitchFamily="34" charset="0"/>
                        </a:rPr>
                        <a:t>Eth.TAG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RT-a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ES1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RT-a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-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ES</a:t>
                      </a:r>
                      <a:r>
                        <a:rPr lang="en-US" sz="900" baseline="0" dirty="0" smtClean="0">
                          <a:latin typeface="+mn-lt"/>
                        </a:rPr>
                        <a:t>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</a:tr>
              <a:tr h="203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RT-a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-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ES1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AC1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/>
          </p:nvPr>
        </p:nvGraphicFramePr>
        <p:xfrm>
          <a:off x="8575918" y="4014083"/>
          <a:ext cx="546444" cy="9579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6444"/>
              </a:tblGrid>
              <a:tr h="18859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Path List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NH</a:t>
                      </a:r>
                      <a:endParaRPr lang="en-US" sz="900" b="1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PE1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itchFamily="34" charset="0"/>
                        </a:rPr>
                        <a:t>PE2</a:t>
                      </a:r>
                      <a:endParaRPr lang="en-US" sz="900" dirty="0"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  <a:tr h="19234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PE1</a:t>
                      </a:r>
                      <a:endParaRPr lang="en-US" sz="900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51429" marR="51429" marT="25718" marB="25718" anchor="ctr"/>
                </a:tc>
              </a:tr>
            </a:tbl>
          </a:graphicData>
        </a:graphic>
      </p:graphicFrame>
      <p:cxnSp>
        <p:nvCxnSpPr>
          <p:cNvPr id="146" name="Straight Arrow Connector 145"/>
          <p:cNvCxnSpPr/>
          <p:nvPr/>
        </p:nvCxnSpPr>
        <p:spPr>
          <a:xfrm>
            <a:off x="8302697" y="4500563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6228535" y="2929977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4317444" y="1146343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4594647" y="4538453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0" name="Oval 149"/>
          <p:cNvSpPr/>
          <p:nvPr/>
        </p:nvSpPr>
        <p:spPr>
          <a:xfrm>
            <a:off x="806265" y="3806214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1" name="Oval 150"/>
          <p:cNvSpPr/>
          <p:nvPr/>
        </p:nvSpPr>
        <p:spPr>
          <a:xfrm>
            <a:off x="7589832" y="3514725"/>
            <a:ext cx="344532" cy="303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52" name="Group 81"/>
          <p:cNvGrpSpPr>
            <a:grpSpLocks/>
          </p:cNvGrpSpPr>
          <p:nvPr/>
        </p:nvGrpSpPr>
        <p:grpSpPr bwMode="auto">
          <a:xfrm>
            <a:off x="3505414" y="3221082"/>
            <a:ext cx="514299" cy="612934"/>
            <a:chOff x="1828800" y="2952001"/>
            <a:chExt cx="838200" cy="934199"/>
          </a:xfrm>
          <a:effectLst/>
        </p:grpSpPr>
        <p:sp>
          <p:nvSpPr>
            <p:cNvPr id="153" name="AutoShape 6"/>
            <p:cNvSpPr>
              <a:spLocks noChangeAspect="1" noChangeArrowheads="1" noTextEdit="1"/>
            </p:cNvSpPr>
            <p:nvPr/>
          </p:nvSpPr>
          <p:spPr bwMode="auto">
            <a:xfrm>
              <a:off x="1828800" y="2952001"/>
              <a:ext cx="838200" cy="93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4" name="Freeform 7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5" name="Freeform 8"/>
            <p:cNvSpPr>
              <a:spLocks/>
            </p:cNvSpPr>
            <p:nvPr/>
          </p:nvSpPr>
          <p:spPr bwMode="auto">
            <a:xfrm>
              <a:off x="1835739" y="3587775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1834351" y="3107701"/>
              <a:ext cx="828486" cy="631449"/>
            </a:xfrm>
            <a:custGeom>
              <a:avLst/>
              <a:gdLst>
                <a:gd name="T0" fmla="*/ 0 w 597"/>
                <a:gd name="T1" fmla="*/ 0 h 438"/>
                <a:gd name="T2" fmla="*/ 0 w 597"/>
                <a:gd name="T3" fmla="*/ 2147483647 h 438"/>
                <a:gd name="T4" fmla="*/ 2147483647 w 597"/>
                <a:gd name="T5" fmla="*/ 2147483647 h 438"/>
                <a:gd name="T6" fmla="*/ 2147483647 w 597"/>
                <a:gd name="T7" fmla="*/ 0 h 438"/>
                <a:gd name="T8" fmla="*/ 0 w 597"/>
                <a:gd name="T9" fmla="*/ 0 h 438"/>
                <a:gd name="T10" fmla="*/ 0 w 597"/>
                <a:gd name="T11" fmla="*/ 0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438"/>
                <a:gd name="T20" fmla="*/ 597 w 597"/>
                <a:gd name="T21" fmla="*/ 438 h 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438">
                  <a:moveTo>
                    <a:pt x="0" y="0"/>
                  </a:moveTo>
                  <a:lnTo>
                    <a:pt x="0" y="438"/>
                  </a:lnTo>
                  <a:lnTo>
                    <a:pt x="597" y="438"/>
                  </a:lnTo>
                  <a:lnTo>
                    <a:pt x="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auto">
            <a:xfrm>
              <a:off x="1835739" y="2957768"/>
              <a:ext cx="827098" cy="29410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auto">
            <a:xfrm>
              <a:off x="2260390" y="2996693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52"/>
                  </a:moveTo>
                  <a:lnTo>
                    <a:pt x="43" y="67"/>
                  </a:lnTo>
                  <a:lnTo>
                    <a:pt x="147" y="26"/>
                  </a:lnTo>
                  <a:lnTo>
                    <a:pt x="196" y="37"/>
                  </a:lnTo>
                  <a:lnTo>
                    <a:pt x="170" y="0"/>
                  </a:lnTo>
                  <a:lnTo>
                    <a:pt x="45" y="0"/>
                  </a:lnTo>
                  <a:lnTo>
                    <a:pt x="97" y="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0" name="Freeform 13"/>
            <p:cNvSpPr>
              <a:spLocks/>
            </p:cNvSpPr>
            <p:nvPr/>
          </p:nvSpPr>
          <p:spPr bwMode="auto">
            <a:xfrm>
              <a:off x="1962024" y="3110584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6" y="67"/>
                  </a:lnTo>
                  <a:lnTo>
                    <a:pt x="151" y="67"/>
                  </a:lnTo>
                  <a:lnTo>
                    <a:pt x="98" y="54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1" name="Freeform 14"/>
            <p:cNvSpPr>
              <a:spLocks/>
            </p:cNvSpPr>
            <p:nvPr/>
          </p:nvSpPr>
          <p:spPr bwMode="auto">
            <a:xfrm>
              <a:off x="1977289" y="2993809"/>
              <a:ext cx="271999" cy="96592"/>
            </a:xfrm>
            <a:custGeom>
              <a:avLst/>
              <a:gdLst>
                <a:gd name="T0" fmla="*/ 0 w 196"/>
                <a:gd name="T1" fmla="*/ 2147483647 h 67"/>
                <a:gd name="T2" fmla="*/ 2147483647 w 196"/>
                <a:gd name="T3" fmla="*/ 0 h 67"/>
                <a:gd name="T4" fmla="*/ 2147483647 w 196"/>
                <a:gd name="T5" fmla="*/ 2147483647 h 67"/>
                <a:gd name="T6" fmla="*/ 2147483647 w 196"/>
                <a:gd name="T7" fmla="*/ 2147483647 h 67"/>
                <a:gd name="T8" fmla="*/ 2147483647 w 196"/>
                <a:gd name="T9" fmla="*/ 2147483647 h 67"/>
                <a:gd name="T10" fmla="*/ 2147483647 w 196"/>
                <a:gd name="T11" fmla="*/ 2147483647 h 67"/>
                <a:gd name="T12" fmla="*/ 2147483647 w 196"/>
                <a:gd name="T13" fmla="*/ 2147483647 h 67"/>
                <a:gd name="T14" fmla="*/ 0 w 196"/>
                <a:gd name="T15" fmla="*/ 2147483647 h 67"/>
                <a:gd name="T16" fmla="*/ 0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0" y="15"/>
                  </a:moveTo>
                  <a:lnTo>
                    <a:pt x="43" y="0"/>
                  </a:lnTo>
                  <a:lnTo>
                    <a:pt x="147" y="42"/>
                  </a:lnTo>
                  <a:lnTo>
                    <a:pt x="196" y="30"/>
                  </a:lnTo>
                  <a:lnTo>
                    <a:pt x="171" y="67"/>
                  </a:lnTo>
                  <a:lnTo>
                    <a:pt x="45" y="67"/>
                  </a:lnTo>
                  <a:lnTo>
                    <a:pt x="98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auto">
            <a:xfrm>
              <a:off x="2250675" y="3117792"/>
              <a:ext cx="271999" cy="95150"/>
            </a:xfrm>
            <a:custGeom>
              <a:avLst/>
              <a:gdLst>
                <a:gd name="T0" fmla="*/ 2147483647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0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2147483647 w 196"/>
                <a:gd name="T15" fmla="*/ 2147483647 h 66"/>
                <a:gd name="T16" fmla="*/ 2147483647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196" y="52"/>
                  </a:moveTo>
                  <a:lnTo>
                    <a:pt x="152" y="66"/>
                  </a:lnTo>
                  <a:lnTo>
                    <a:pt x="49" y="25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151" y="0"/>
                  </a:lnTo>
                  <a:lnTo>
                    <a:pt x="99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2264553" y="3002459"/>
              <a:ext cx="271999" cy="95150"/>
            </a:xfrm>
            <a:custGeom>
              <a:avLst/>
              <a:gdLst>
                <a:gd name="T0" fmla="*/ 0 w 196"/>
                <a:gd name="T1" fmla="*/ 2147483647 h 66"/>
                <a:gd name="T2" fmla="*/ 2147483647 w 196"/>
                <a:gd name="T3" fmla="*/ 2147483647 h 66"/>
                <a:gd name="T4" fmla="*/ 2147483647 w 196"/>
                <a:gd name="T5" fmla="*/ 2147483647 h 66"/>
                <a:gd name="T6" fmla="*/ 2147483647 w 196"/>
                <a:gd name="T7" fmla="*/ 2147483647 h 66"/>
                <a:gd name="T8" fmla="*/ 2147483647 w 196"/>
                <a:gd name="T9" fmla="*/ 0 h 66"/>
                <a:gd name="T10" fmla="*/ 2147483647 w 196"/>
                <a:gd name="T11" fmla="*/ 0 h 66"/>
                <a:gd name="T12" fmla="*/ 2147483647 w 196"/>
                <a:gd name="T13" fmla="*/ 2147483647 h 66"/>
                <a:gd name="T14" fmla="*/ 0 w 196"/>
                <a:gd name="T15" fmla="*/ 2147483647 h 66"/>
                <a:gd name="T16" fmla="*/ 0 w 196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6"/>
                <a:gd name="T29" fmla="*/ 196 w 19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6">
                  <a:moveTo>
                    <a:pt x="0" y="52"/>
                  </a:moveTo>
                  <a:lnTo>
                    <a:pt x="44" y="66"/>
                  </a:lnTo>
                  <a:lnTo>
                    <a:pt x="148" y="25"/>
                  </a:lnTo>
                  <a:lnTo>
                    <a:pt x="196" y="37"/>
                  </a:lnTo>
                  <a:lnTo>
                    <a:pt x="171" y="0"/>
                  </a:lnTo>
                  <a:lnTo>
                    <a:pt x="46" y="0"/>
                  </a:lnTo>
                  <a:lnTo>
                    <a:pt x="98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1966187" y="3116351"/>
              <a:ext cx="273386" cy="95150"/>
            </a:xfrm>
            <a:custGeom>
              <a:avLst/>
              <a:gdLst>
                <a:gd name="T0" fmla="*/ 2147483647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0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2147483647 w 197"/>
                <a:gd name="T15" fmla="*/ 2147483647 h 66"/>
                <a:gd name="T16" fmla="*/ 2147483647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197" y="15"/>
                  </a:moveTo>
                  <a:lnTo>
                    <a:pt x="153" y="0"/>
                  </a:lnTo>
                  <a:lnTo>
                    <a:pt x="49" y="42"/>
                  </a:lnTo>
                  <a:lnTo>
                    <a:pt x="0" y="30"/>
                  </a:lnTo>
                  <a:lnTo>
                    <a:pt x="27" y="66"/>
                  </a:lnTo>
                  <a:lnTo>
                    <a:pt x="152" y="66"/>
                  </a:lnTo>
                  <a:lnTo>
                    <a:pt x="99" y="54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auto">
            <a:xfrm>
              <a:off x="1981452" y="2999576"/>
              <a:ext cx="273386" cy="95150"/>
            </a:xfrm>
            <a:custGeom>
              <a:avLst/>
              <a:gdLst>
                <a:gd name="T0" fmla="*/ 0 w 197"/>
                <a:gd name="T1" fmla="*/ 2147483647 h 66"/>
                <a:gd name="T2" fmla="*/ 2147483647 w 197"/>
                <a:gd name="T3" fmla="*/ 0 h 66"/>
                <a:gd name="T4" fmla="*/ 2147483647 w 197"/>
                <a:gd name="T5" fmla="*/ 2147483647 h 66"/>
                <a:gd name="T6" fmla="*/ 2147483647 w 197"/>
                <a:gd name="T7" fmla="*/ 2147483647 h 66"/>
                <a:gd name="T8" fmla="*/ 2147483647 w 197"/>
                <a:gd name="T9" fmla="*/ 2147483647 h 66"/>
                <a:gd name="T10" fmla="*/ 2147483647 w 197"/>
                <a:gd name="T11" fmla="*/ 2147483647 h 66"/>
                <a:gd name="T12" fmla="*/ 2147483647 w 197"/>
                <a:gd name="T13" fmla="*/ 2147483647 h 66"/>
                <a:gd name="T14" fmla="*/ 0 w 197"/>
                <a:gd name="T15" fmla="*/ 2147483647 h 66"/>
                <a:gd name="T16" fmla="*/ 0 w 197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66"/>
                <a:gd name="T29" fmla="*/ 197 w 19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66">
                  <a:moveTo>
                    <a:pt x="0" y="14"/>
                  </a:moveTo>
                  <a:lnTo>
                    <a:pt x="44" y="0"/>
                  </a:lnTo>
                  <a:lnTo>
                    <a:pt x="148" y="42"/>
                  </a:lnTo>
                  <a:lnTo>
                    <a:pt x="197" y="30"/>
                  </a:lnTo>
                  <a:lnTo>
                    <a:pt x="171" y="66"/>
                  </a:lnTo>
                  <a:lnTo>
                    <a:pt x="46" y="66"/>
                  </a:lnTo>
                  <a:lnTo>
                    <a:pt x="99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auto">
            <a:xfrm>
              <a:off x="2256226" y="3122117"/>
              <a:ext cx="271999" cy="96592"/>
            </a:xfrm>
            <a:custGeom>
              <a:avLst/>
              <a:gdLst>
                <a:gd name="T0" fmla="*/ 2147483647 w 196"/>
                <a:gd name="T1" fmla="*/ 2147483647 h 67"/>
                <a:gd name="T2" fmla="*/ 2147483647 w 196"/>
                <a:gd name="T3" fmla="*/ 2147483647 h 67"/>
                <a:gd name="T4" fmla="*/ 2147483647 w 196"/>
                <a:gd name="T5" fmla="*/ 2147483647 h 67"/>
                <a:gd name="T6" fmla="*/ 0 w 196"/>
                <a:gd name="T7" fmla="*/ 2147483647 h 67"/>
                <a:gd name="T8" fmla="*/ 2147483647 w 196"/>
                <a:gd name="T9" fmla="*/ 0 h 67"/>
                <a:gd name="T10" fmla="*/ 2147483647 w 196"/>
                <a:gd name="T11" fmla="*/ 0 h 67"/>
                <a:gd name="T12" fmla="*/ 2147483647 w 196"/>
                <a:gd name="T13" fmla="*/ 2147483647 h 67"/>
                <a:gd name="T14" fmla="*/ 2147483647 w 196"/>
                <a:gd name="T15" fmla="*/ 2147483647 h 67"/>
                <a:gd name="T16" fmla="*/ 2147483647 w 196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7"/>
                <a:gd name="T29" fmla="*/ 196 w 19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7">
                  <a:moveTo>
                    <a:pt x="196" y="52"/>
                  </a:moveTo>
                  <a:lnTo>
                    <a:pt x="152" y="67"/>
                  </a:lnTo>
                  <a:lnTo>
                    <a:pt x="48" y="26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150" y="0"/>
                  </a:lnTo>
                  <a:lnTo>
                    <a:pt x="98" y="13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7" name="Line 20"/>
            <p:cNvSpPr>
              <a:spLocks noChangeShapeType="1"/>
            </p:cNvSpPr>
            <p:nvPr/>
          </p:nvSpPr>
          <p:spPr bwMode="auto">
            <a:xfrm>
              <a:off x="1835739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2662837" y="3107701"/>
              <a:ext cx="0" cy="628566"/>
            </a:xfrm>
            <a:prstGeom prst="line">
              <a:avLst/>
            </a:prstGeom>
            <a:noFill/>
            <a:ln w="4763" cap="sq">
              <a:solidFill>
                <a:srgbClr val="AAE6FF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257095">
                <a:defRPr/>
              </a:pPr>
              <a:endParaRPr lang="en-US" sz="1100">
                <a:solidFill>
                  <a:srgbClr val="000000"/>
                </a:solidFill>
                <a:latin typeface="Arial Narrow" pitchFamily="34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169" name="Group 119"/>
            <p:cNvGrpSpPr>
              <a:grpSpLocks noChangeAspect="1"/>
            </p:cNvGrpSpPr>
            <p:nvPr/>
          </p:nvGrpSpPr>
          <p:grpSpPr bwMode="auto">
            <a:xfrm>
              <a:off x="2015994" y="3353013"/>
              <a:ext cx="450372" cy="381034"/>
              <a:chOff x="3062" y="2021"/>
              <a:chExt cx="361" cy="317"/>
            </a:xfrm>
          </p:grpSpPr>
          <p:sp>
            <p:nvSpPr>
              <p:cNvPr id="170" name="Line 88"/>
              <p:cNvSpPr>
                <a:spLocks noChangeShapeType="1"/>
              </p:cNvSpPr>
              <p:nvPr/>
            </p:nvSpPr>
            <p:spPr bwMode="auto">
              <a:xfrm>
                <a:off x="3096" y="208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1" name="Line 89"/>
              <p:cNvSpPr>
                <a:spLocks noChangeShapeType="1"/>
              </p:cNvSpPr>
              <p:nvPr/>
            </p:nvSpPr>
            <p:spPr bwMode="auto">
              <a:xfrm>
                <a:off x="3080" y="2187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2" name="Line 90"/>
              <p:cNvSpPr>
                <a:spLocks noChangeShapeType="1"/>
              </p:cNvSpPr>
              <p:nvPr/>
            </p:nvSpPr>
            <p:spPr bwMode="auto">
              <a:xfrm>
                <a:off x="3066" y="2282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3" name="Line 91"/>
              <p:cNvSpPr>
                <a:spLocks noChangeShapeType="1"/>
              </p:cNvSpPr>
              <p:nvPr/>
            </p:nvSpPr>
            <p:spPr bwMode="auto">
              <a:xfrm flipV="1">
                <a:off x="3111" y="2028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4" name="Line 92"/>
              <p:cNvSpPr>
                <a:spLocks noChangeShapeType="1"/>
              </p:cNvSpPr>
              <p:nvPr/>
            </p:nvSpPr>
            <p:spPr bwMode="auto">
              <a:xfrm flipV="1">
                <a:off x="3320" y="2028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5" name="Line 93"/>
              <p:cNvSpPr>
                <a:spLocks noChangeShapeType="1"/>
              </p:cNvSpPr>
              <p:nvPr/>
            </p:nvSpPr>
            <p:spPr bwMode="auto">
              <a:xfrm flipV="1">
                <a:off x="3216" y="2025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6" name="Freeform 94"/>
              <p:cNvSpPr>
                <a:spLocks/>
              </p:cNvSpPr>
              <p:nvPr/>
            </p:nvSpPr>
            <p:spPr bwMode="auto">
              <a:xfrm>
                <a:off x="3139" y="20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7" name="Freeform 95"/>
              <p:cNvSpPr>
                <a:spLocks/>
              </p:cNvSpPr>
              <p:nvPr/>
            </p:nvSpPr>
            <p:spPr bwMode="auto">
              <a:xfrm>
                <a:off x="3245" y="2065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8" name="Freeform 96"/>
              <p:cNvSpPr>
                <a:spLocks/>
              </p:cNvSpPr>
              <p:nvPr/>
            </p:nvSpPr>
            <p:spPr bwMode="auto">
              <a:xfrm>
                <a:off x="3351" y="207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79" name="Freeform 97"/>
              <p:cNvSpPr>
                <a:spLocks/>
              </p:cNvSpPr>
              <p:nvPr/>
            </p:nvSpPr>
            <p:spPr bwMode="auto">
              <a:xfrm>
                <a:off x="3115" y="2171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0" name="Freeform 98"/>
              <p:cNvSpPr>
                <a:spLocks/>
              </p:cNvSpPr>
              <p:nvPr/>
            </p:nvSpPr>
            <p:spPr bwMode="auto">
              <a:xfrm>
                <a:off x="3221" y="217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1" name="Freeform 99"/>
              <p:cNvSpPr>
                <a:spLocks/>
              </p:cNvSpPr>
              <p:nvPr/>
            </p:nvSpPr>
            <p:spPr bwMode="auto">
              <a:xfrm>
                <a:off x="3327" y="21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2" name="Freeform 100"/>
              <p:cNvSpPr>
                <a:spLocks/>
              </p:cNvSpPr>
              <p:nvPr/>
            </p:nvSpPr>
            <p:spPr bwMode="auto">
              <a:xfrm>
                <a:off x="3094" y="22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3" name="Freeform 101"/>
              <p:cNvSpPr>
                <a:spLocks/>
              </p:cNvSpPr>
              <p:nvPr/>
            </p:nvSpPr>
            <p:spPr bwMode="auto">
              <a:xfrm>
                <a:off x="3200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4" name="Freeform 102"/>
              <p:cNvSpPr>
                <a:spLocks/>
              </p:cNvSpPr>
              <p:nvPr/>
            </p:nvSpPr>
            <p:spPr bwMode="auto">
              <a:xfrm>
                <a:off x="3306" y="2268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5" name="Line 103"/>
              <p:cNvSpPr>
                <a:spLocks noChangeShapeType="1"/>
              </p:cNvSpPr>
              <p:nvPr/>
            </p:nvSpPr>
            <p:spPr bwMode="auto">
              <a:xfrm>
                <a:off x="3092" y="2084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6" name="Line 104"/>
              <p:cNvSpPr>
                <a:spLocks noChangeShapeType="1"/>
              </p:cNvSpPr>
              <p:nvPr/>
            </p:nvSpPr>
            <p:spPr bwMode="auto">
              <a:xfrm>
                <a:off x="3076" y="2183"/>
                <a:ext cx="329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7" name="Line 105"/>
              <p:cNvSpPr>
                <a:spLocks noChangeShapeType="1"/>
              </p:cNvSpPr>
              <p:nvPr/>
            </p:nvSpPr>
            <p:spPr bwMode="auto">
              <a:xfrm>
                <a:off x="3062" y="2278"/>
                <a:ext cx="327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8" name="Line 106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67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89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316" y="2024"/>
                <a:ext cx="68" cy="31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0" name="Line 108"/>
              <p:cNvSpPr>
                <a:spLocks noChangeShapeType="1"/>
              </p:cNvSpPr>
              <p:nvPr/>
            </p:nvSpPr>
            <p:spPr bwMode="auto">
              <a:xfrm flipV="1">
                <a:off x="3212" y="2021"/>
                <a:ext cx="67" cy="31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1" name="Freeform 109"/>
              <p:cNvSpPr>
                <a:spLocks/>
              </p:cNvSpPr>
              <p:nvPr/>
            </p:nvSpPr>
            <p:spPr bwMode="auto">
              <a:xfrm>
                <a:off x="3135" y="2066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3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2 h 34"/>
                  <a:gd name="T16" fmla="*/ 31 w 51"/>
                  <a:gd name="T17" fmla="*/ 33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3 h 34"/>
                  <a:gd name="T24" fmla="*/ 16 w 51"/>
                  <a:gd name="T25" fmla="*/ 32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6 h 34"/>
                  <a:gd name="T32" fmla="*/ 2 w 51"/>
                  <a:gd name="T33" fmla="*/ 23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3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2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2" name="Freeform 110"/>
              <p:cNvSpPr>
                <a:spLocks/>
              </p:cNvSpPr>
              <p:nvPr/>
            </p:nvSpPr>
            <p:spPr bwMode="auto">
              <a:xfrm>
                <a:off x="3241" y="2061"/>
                <a:ext cx="51" cy="35"/>
              </a:xfrm>
              <a:custGeom>
                <a:avLst/>
                <a:gdLst>
                  <a:gd name="T0" fmla="*/ 51 w 51"/>
                  <a:gd name="T1" fmla="*/ 18 h 35"/>
                  <a:gd name="T2" fmla="*/ 51 w 51"/>
                  <a:gd name="T3" fmla="*/ 18 h 35"/>
                  <a:gd name="T4" fmla="*/ 51 w 51"/>
                  <a:gd name="T5" fmla="*/ 21 h 35"/>
                  <a:gd name="T6" fmla="*/ 49 w 51"/>
                  <a:gd name="T7" fmla="*/ 24 h 35"/>
                  <a:gd name="T8" fmla="*/ 47 w 51"/>
                  <a:gd name="T9" fmla="*/ 27 h 35"/>
                  <a:gd name="T10" fmla="*/ 44 w 51"/>
                  <a:gd name="T11" fmla="*/ 30 h 35"/>
                  <a:gd name="T12" fmla="*/ 40 w 51"/>
                  <a:gd name="T13" fmla="*/ 32 h 35"/>
                  <a:gd name="T14" fmla="*/ 36 w 51"/>
                  <a:gd name="T15" fmla="*/ 33 h 35"/>
                  <a:gd name="T16" fmla="*/ 31 w 51"/>
                  <a:gd name="T17" fmla="*/ 34 h 35"/>
                  <a:gd name="T18" fmla="*/ 26 w 51"/>
                  <a:gd name="T19" fmla="*/ 35 h 35"/>
                  <a:gd name="T20" fmla="*/ 26 w 51"/>
                  <a:gd name="T21" fmla="*/ 35 h 35"/>
                  <a:gd name="T22" fmla="*/ 20 w 51"/>
                  <a:gd name="T23" fmla="*/ 34 h 35"/>
                  <a:gd name="T24" fmla="*/ 16 w 51"/>
                  <a:gd name="T25" fmla="*/ 33 h 35"/>
                  <a:gd name="T26" fmla="*/ 11 w 51"/>
                  <a:gd name="T27" fmla="*/ 32 h 35"/>
                  <a:gd name="T28" fmla="*/ 8 w 51"/>
                  <a:gd name="T29" fmla="*/ 30 h 35"/>
                  <a:gd name="T30" fmla="*/ 4 w 51"/>
                  <a:gd name="T31" fmla="*/ 27 h 35"/>
                  <a:gd name="T32" fmla="*/ 2 w 51"/>
                  <a:gd name="T33" fmla="*/ 24 h 35"/>
                  <a:gd name="T34" fmla="*/ 1 w 51"/>
                  <a:gd name="T35" fmla="*/ 21 h 35"/>
                  <a:gd name="T36" fmla="*/ 0 w 51"/>
                  <a:gd name="T37" fmla="*/ 18 h 35"/>
                  <a:gd name="T38" fmla="*/ 0 w 51"/>
                  <a:gd name="T39" fmla="*/ 18 h 35"/>
                  <a:gd name="T40" fmla="*/ 1 w 51"/>
                  <a:gd name="T41" fmla="*/ 14 h 35"/>
                  <a:gd name="T42" fmla="*/ 2 w 51"/>
                  <a:gd name="T43" fmla="*/ 11 h 35"/>
                  <a:gd name="T44" fmla="*/ 4 w 51"/>
                  <a:gd name="T45" fmla="*/ 8 h 35"/>
                  <a:gd name="T46" fmla="*/ 8 w 51"/>
                  <a:gd name="T47" fmla="*/ 5 h 35"/>
                  <a:gd name="T48" fmla="*/ 11 w 51"/>
                  <a:gd name="T49" fmla="*/ 3 h 35"/>
                  <a:gd name="T50" fmla="*/ 16 w 51"/>
                  <a:gd name="T51" fmla="*/ 2 h 35"/>
                  <a:gd name="T52" fmla="*/ 20 w 51"/>
                  <a:gd name="T53" fmla="*/ 1 h 35"/>
                  <a:gd name="T54" fmla="*/ 26 w 51"/>
                  <a:gd name="T55" fmla="*/ 0 h 35"/>
                  <a:gd name="T56" fmla="*/ 26 w 51"/>
                  <a:gd name="T57" fmla="*/ 0 h 35"/>
                  <a:gd name="T58" fmla="*/ 31 w 51"/>
                  <a:gd name="T59" fmla="*/ 1 h 35"/>
                  <a:gd name="T60" fmla="*/ 36 w 51"/>
                  <a:gd name="T61" fmla="*/ 2 h 35"/>
                  <a:gd name="T62" fmla="*/ 40 w 51"/>
                  <a:gd name="T63" fmla="*/ 3 h 35"/>
                  <a:gd name="T64" fmla="*/ 44 w 51"/>
                  <a:gd name="T65" fmla="*/ 5 h 35"/>
                  <a:gd name="T66" fmla="*/ 47 w 51"/>
                  <a:gd name="T67" fmla="*/ 8 h 35"/>
                  <a:gd name="T68" fmla="*/ 49 w 51"/>
                  <a:gd name="T69" fmla="*/ 11 h 35"/>
                  <a:gd name="T70" fmla="*/ 51 w 51"/>
                  <a:gd name="T71" fmla="*/ 14 h 35"/>
                  <a:gd name="T72" fmla="*/ 51 w 51"/>
                  <a:gd name="T73" fmla="*/ 18 h 35"/>
                  <a:gd name="T74" fmla="*/ 51 w 51"/>
                  <a:gd name="T75" fmla="*/ 18 h 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5"/>
                  <a:gd name="T116" fmla="*/ 51 w 51"/>
                  <a:gd name="T117" fmla="*/ 35 h 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5">
                    <a:moveTo>
                      <a:pt x="51" y="18"/>
                    </a:moveTo>
                    <a:lnTo>
                      <a:pt x="51" y="18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5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3" name="Freeform 111"/>
              <p:cNvSpPr>
                <a:spLocks/>
              </p:cNvSpPr>
              <p:nvPr/>
            </p:nvSpPr>
            <p:spPr bwMode="auto">
              <a:xfrm>
                <a:off x="3347" y="2069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5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5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1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4" name="Freeform 112"/>
              <p:cNvSpPr>
                <a:spLocks/>
              </p:cNvSpPr>
              <p:nvPr/>
            </p:nvSpPr>
            <p:spPr bwMode="auto">
              <a:xfrm>
                <a:off x="3111" y="2167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0 h 34"/>
                  <a:gd name="T44" fmla="*/ 4 w 51"/>
                  <a:gd name="T45" fmla="*/ 7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5" name="Freeform 113"/>
              <p:cNvSpPr>
                <a:spLocks/>
              </p:cNvSpPr>
              <p:nvPr/>
            </p:nvSpPr>
            <p:spPr bwMode="auto">
              <a:xfrm>
                <a:off x="3217" y="2170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0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5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6" name="Freeform 114"/>
              <p:cNvSpPr>
                <a:spLocks/>
              </p:cNvSpPr>
              <p:nvPr/>
            </p:nvSpPr>
            <p:spPr bwMode="auto">
              <a:xfrm>
                <a:off x="3323" y="2165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1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8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1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4 h 34"/>
                  <a:gd name="T42" fmla="*/ 2 w 51"/>
                  <a:gd name="T43" fmla="*/ 11 h 34"/>
                  <a:gd name="T44" fmla="*/ 4 w 51"/>
                  <a:gd name="T45" fmla="*/ 8 h 34"/>
                  <a:gd name="T46" fmla="*/ 8 w 51"/>
                  <a:gd name="T47" fmla="*/ 5 h 34"/>
                  <a:gd name="T48" fmla="*/ 11 w 51"/>
                  <a:gd name="T49" fmla="*/ 3 h 34"/>
                  <a:gd name="T50" fmla="*/ 16 w 51"/>
                  <a:gd name="T51" fmla="*/ 2 h 34"/>
                  <a:gd name="T52" fmla="*/ 21 w 51"/>
                  <a:gd name="T53" fmla="*/ 1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1 h 34"/>
                  <a:gd name="T60" fmla="*/ 36 w 51"/>
                  <a:gd name="T61" fmla="*/ 2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1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1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7" name="Freeform 115"/>
              <p:cNvSpPr>
                <a:spLocks/>
              </p:cNvSpPr>
              <p:nvPr/>
            </p:nvSpPr>
            <p:spPr bwMode="auto">
              <a:xfrm>
                <a:off x="3090" y="2263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1 h 34"/>
                  <a:gd name="T6" fmla="*/ 49 w 51"/>
                  <a:gd name="T7" fmla="*/ 24 h 34"/>
                  <a:gd name="T8" fmla="*/ 47 w 51"/>
                  <a:gd name="T9" fmla="*/ 27 h 34"/>
                  <a:gd name="T10" fmla="*/ 44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7 h 34"/>
                  <a:gd name="T32" fmla="*/ 2 w 51"/>
                  <a:gd name="T33" fmla="*/ 24 h 34"/>
                  <a:gd name="T34" fmla="*/ 0 w 51"/>
                  <a:gd name="T35" fmla="*/ 21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4 h 34"/>
                  <a:gd name="T42" fmla="*/ 2 w 51"/>
                  <a:gd name="T43" fmla="*/ 10 h 34"/>
                  <a:gd name="T44" fmla="*/ 4 w 51"/>
                  <a:gd name="T45" fmla="*/ 8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8 h 34"/>
                  <a:gd name="T68" fmla="*/ 49 w 51"/>
                  <a:gd name="T69" fmla="*/ 10 h 34"/>
                  <a:gd name="T70" fmla="*/ 51 w 51"/>
                  <a:gd name="T71" fmla="*/ 14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1"/>
                    </a:lnTo>
                    <a:lnTo>
                      <a:pt x="49" y="24"/>
                    </a:lnTo>
                    <a:lnTo>
                      <a:pt x="47" y="27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4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8" name="Freeform 116"/>
              <p:cNvSpPr>
                <a:spLocks/>
              </p:cNvSpPr>
              <p:nvPr/>
            </p:nvSpPr>
            <p:spPr bwMode="auto">
              <a:xfrm>
                <a:off x="3196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0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3 w 51"/>
                  <a:gd name="T11" fmla="*/ 29 h 34"/>
                  <a:gd name="T12" fmla="*/ 40 w 51"/>
                  <a:gd name="T13" fmla="*/ 31 h 34"/>
                  <a:gd name="T14" fmla="*/ 35 w 51"/>
                  <a:gd name="T15" fmla="*/ 33 h 34"/>
                  <a:gd name="T16" fmla="*/ 31 w 51"/>
                  <a:gd name="T17" fmla="*/ 34 h 34"/>
                  <a:gd name="T18" fmla="*/ 25 w 51"/>
                  <a:gd name="T19" fmla="*/ 34 h 34"/>
                  <a:gd name="T20" fmla="*/ 25 w 51"/>
                  <a:gd name="T21" fmla="*/ 34 h 34"/>
                  <a:gd name="T22" fmla="*/ 20 w 51"/>
                  <a:gd name="T23" fmla="*/ 34 h 34"/>
                  <a:gd name="T24" fmla="*/ 15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0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0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5 w 51"/>
                  <a:gd name="T51" fmla="*/ 1 h 34"/>
                  <a:gd name="T52" fmla="*/ 20 w 51"/>
                  <a:gd name="T53" fmla="*/ 0 h 34"/>
                  <a:gd name="T54" fmla="*/ 25 w 51"/>
                  <a:gd name="T55" fmla="*/ 0 h 34"/>
                  <a:gd name="T56" fmla="*/ 25 w 51"/>
                  <a:gd name="T57" fmla="*/ 0 h 34"/>
                  <a:gd name="T58" fmla="*/ 31 w 51"/>
                  <a:gd name="T59" fmla="*/ 0 h 34"/>
                  <a:gd name="T60" fmla="*/ 35 w 51"/>
                  <a:gd name="T61" fmla="*/ 1 h 34"/>
                  <a:gd name="T62" fmla="*/ 40 w 51"/>
                  <a:gd name="T63" fmla="*/ 3 h 34"/>
                  <a:gd name="T64" fmla="*/ 43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0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0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0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199" name="Freeform 117"/>
              <p:cNvSpPr>
                <a:spLocks/>
              </p:cNvSpPr>
              <p:nvPr/>
            </p:nvSpPr>
            <p:spPr bwMode="auto">
              <a:xfrm>
                <a:off x="3302" y="2264"/>
                <a:ext cx="51" cy="34"/>
              </a:xfrm>
              <a:custGeom>
                <a:avLst/>
                <a:gdLst>
                  <a:gd name="T0" fmla="*/ 51 w 51"/>
                  <a:gd name="T1" fmla="*/ 17 h 34"/>
                  <a:gd name="T2" fmla="*/ 51 w 51"/>
                  <a:gd name="T3" fmla="*/ 17 h 34"/>
                  <a:gd name="T4" fmla="*/ 51 w 51"/>
                  <a:gd name="T5" fmla="*/ 20 h 34"/>
                  <a:gd name="T6" fmla="*/ 49 w 51"/>
                  <a:gd name="T7" fmla="*/ 24 h 34"/>
                  <a:gd name="T8" fmla="*/ 47 w 51"/>
                  <a:gd name="T9" fmla="*/ 26 h 34"/>
                  <a:gd name="T10" fmla="*/ 44 w 51"/>
                  <a:gd name="T11" fmla="*/ 29 h 34"/>
                  <a:gd name="T12" fmla="*/ 40 w 51"/>
                  <a:gd name="T13" fmla="*/ 31 h 34"/>
                  <a:gd name="T14" fmla="*/ 36 w 51"/>
                  <a:gd name="T15" fmla="*/ 33 h 34"/>
                  <a:gd name="T16" fmla="*/ 31 w 51"/>
                  <a:gd name="T17" fmla="*/ 34 h 34"/>
                  <a:gd name="T18" fmla="*/ 26 w 51"/>
                  <a:gd name="T19" fmla="*/ 34 h 34"/>
                  <a:gd name="T20" fmla="*/ 26 w 51"/>
                  <a:gd name="T21" fmla="*/ 34 h 34"/>
                  <a:gd name="T22" fmla="*/ 20 w 51"/>
                  <a:gd name="T23" fmla="*/ 34 h 34"/>
                  <a:gd name="T24" fmla="*/ 16 w 51"/>
                  <a:gd name="T25" fmla="*/ 33 h 34"/>
                  <a:gd name="T26" fmla="*/ 11 w 51"/>
                  <a:gd name="T27" fmla="*/ 31 h 34"/>
                  <a:gd name="T28" fmla="*/ 7 w 51"/>
                  <a:gd name="T29" fmla="*/ 29 h 34"/>
                  <a:gd name="T30" fmla="*/ 4 w 51"/>
                  <a:gd name="T31" fmla="*/ 26 h 34"/>
                  <a:gd name="T32" fmla="*/ 2 w 51"/>
                  <a:gd name="T33" fmla="*/ 24 h 34"/>
                  <a:gd name="T34" fmla="*/ 1 w 51"/>
                  <a:gd name="T35" fmla="*/ 20 h 34"/>
                  <a:gd name="T36" fmla="*/ 0 w 51"/>
                  <a:gd name="T37" fmla="*/ 17 h 34"/>
                  <a:gd name="T38" fmla="*/ 0 w 51"/>
                  <a:gd name="T39" fmla="*/ 17 h 34"/>
                  <a:gd name="T40" fmla="*/ 1 w 51"/>
                  <a:gd name="T41" fmla="*/ 13 h 34"/>
                  <a:gd name="T42" fmla="*/ 2 w 51"/>
                  <a:gd name="T43" fmla="*/ 10 h 34"/>
                  <a:gd name="T44" fmla="*/ 4 w 51"/>
                  <a:gd name="T45" fmla="*/ 7 h 34"/>
                  <a:gd name="T46" fmla="*/ 7 w 51"/>
                  <a:gd name="T47" fmla="*/ 5 h 34"/>
                  <a:gd name="T48" fmla="*/ 11 w 51"/>
                  <a:gd name="T49" fmla="*/ 3 h 34"/>
                  <a:gd name="T50" fmla="*/ 16 w 51"/>
                  <a:gd name="T51" fmla="*/ 1 h 34"/>
                  <a:gd name="T52" fmla="*/ 20 w 51"/>
                  <a:gd name="T53" fmla="*/ 0 h 34"/>
                  <a:gd name="T54" fmla="*/ 26 w 51"/>
                  <a:gd name="T55" fmla="*/ 0 h 34"/>
                  <a:gd name="T56" fmla="*/ 26 w 51"/>
                  <a:gd name="T57" fmla="*/ 0 h 34"/>
                  <a:gd name="T58" fmla="*/ 31 w 51"/>
                  <a:gd name="T59" fmla="*/ 0 h 34"/>
                  <a:gd name="T60" fmla="*/ 36 w 51"/>
                  <a:gd name="T61" fmla="*/ 1 h 34"/>
                  <a:gd name="T62" fmla="*/ 40 w 51"/>
                  <a:gd name="T63" fmla="*/ 3 h 34"/>
                  <a:gd name="T64" fmla="*/ 44 w 51"/>
                  <a:gd name="T65" fmla="*/ 5 h 34"/>
                  <a:gd name="T66" fmla="*/ 47 w 51"/>
                  <a:gd name="T67" fmla="*/ 7 h 34"/>
                  <a:gd name="T68" fmla="*/ 49 w 51"/>
                  <a:gd name="T69" fmla="*/ 10 h 34"/>
                  <a:gd name="T70" fmla="*/ 51 w 51"/>
                  <a:gd name="T71" fmla="*/ 13 h 34"/>
                  <a:gd name="T72" fmla="*/ 51 w 51"/>
                  <a:gd name="T73" fmla="*/ 17 h 34"/>
                  <a:gd name="T74" fmla="*/ 51 w 51"/>
                  <a:gd name="T75" fmla="*/ 17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34"/>
                  <a:gd name="T116" fmla="*/ 51 w 51"/>
                  <a:gd name="T117" fmla="*/ 34 h 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34">
                    <a:moveTo>
                      <a:pt x="51" y="17"/>
                    </a:moveTo>
                    <a:lnTo>
                      <a:pt x="51" y="17"/>
                    </a:lnTo>
                    <a:lnTo>
                      <a:pt x="51" y="20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36" y="33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257095">
                  <a:defRPr/>
                </a:pPr>
                <a:endParaRPr lang="en-US" sz="1100">
                  <a:solidFill>
                    <a:srgbClr val="000000"/>
                  </a:solidFill>
                  <a:latin typeface="Arial Narrow" pitchFamily="34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621104" y="3852822"/>
            <a:ext cx="296540" cy="1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PE2</a:t>
            </a:r>
          </a:p>
        </p:txBody>
      </p:sp>
      <p:sp>
        <p:nvSpPr>
          <p:cNvPr id="201" name="Line 5"/>
          <p:cNvSpPr>
            <a:spLocks noChangeShapeType="1"/>
          </p:cNvSpPr>
          <p:nvPr/>
        </p:nvSpPr>
        <p:spPr bwMode="auto">
          <a:xfrm>
            <a:off x="3100748" y="3236992"/>
            <a:ext cx="432312" cy="32756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51419" tIns="25710" rIns="51419" bIns="25710" anchor="ctr"/>
          <a:lstStyle/>
          <a:p>
            <a:pPr algn="ctr" defTabSz="815919" eaLnBrk="0" hangingPunct="0">
              <a:lnSpc>
                <a:spcPct val="90000"/>
              </a:lnSpc>
            </a:pPr>
            <a:endParaRPr lang="en-US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3173228" y="3484936"/>
            <a:ext cx="296540" cy="1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228" tIns="29113" rIns="58228" bIns="29113">
            <a:spAutoFit/>
          </a:bodyPr>
          <a:lstStyle/>
          <a:p>
            <a:pPr algn="ctr" defTabSz="578464" eaLnBrk="0" hangingPunct="0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Calibri" pitchFamily="34" charset="0"/>
              </a:rPr>
              <a:t>ES1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609793" y="3477576"/>
            <a:ext cx="1087342" cy="62323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VPWS Service </a:t>
            </a:r>
            <a:r>
              <a:rPr lang="en-US" sz="9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Config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EVI = 100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Local AC ID = AC1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Remote AC ID = AC2</a:t>
            </a:r>
          </a:p>
        </p:txBody>
      </p:sp>
      <p:cxnSp>
        <p:nvCxnSpPr>
          <p:cNvPr id="204" name="Straight Arrow Connector 203"/>
          <p:cNvCxnSpPr/>
          <p:nvPr/>
        </p:nvCxnSpPr>
        <p:spPr>
          <a:xfrm flipV="1">
            <a:off x="2630527" y="3702151"/>
            <a:ext cx="839240" cy="1396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nut 6"/>
          <p:cNvSpPr/>
          <p:nvPr/>
        </p:nvSpPr>
        <p:spPr>
          <a:xfrm>
            <a:off x="3173228" y="2889227"/>
            <a:ext cx="69868" cy="14605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" name="Donut 204"/>
          <p:cNvSpPr/>
          <p:nvPr/>
        </p:nvSpPr>
        <p:spPr>
          <a:xfrm>
            <a:off x="3173228" y="3238572"/>
            <a:ext cx="69868" cy="14605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1" tIns="34291" rIns="68581" bIns="3429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8300673" y="4714875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8300673" y="4886325"/>
            <a:ext cx="30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ular Callout 207"/>
          <p:cNvSpPr/>
          <p:nvPr/>
        </p:nvSpPr>
        <p:spPr>
          <a:xfrm>
            <a:off x="7922329" y="2225354"/>
            <a:ext cx="1200033" cy="462619"/>
          </a:xfrm>
          <a:prstGeom prst="wedgeRectCallout">
            <a:avLst>
              <a:gd name="adj1" fmla="val 9652"/>
              <a:gd name="adj2" fmla="val 488262"/>
            </a:avLst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249"/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Only one PE (PE1) shows as next hop for the remote AC</a:t>
            </a:r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9" name="Rectangular Callout 208"/>
          <p:cNvSpPr/>
          <p:nvPr/>
        </p:nvSpPr>
        <p:spPr>
          <a:xfrm>
            <a:off x="69715" y="2270589"/>
            <a:ext cx="1200033" cy="991220"/>
          </a:xfrm>
          <a:prstGeom prst="wedgeRectCallout">
            <a:avLst>
              <a:gd name="adj1" fmla="val 75786"/>
              <a:gd name="adj2" fmla="val 35715"/>
            </a:avLst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defTabSz="914249"/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Single-Active == per-vlan load-balancing CE-PEs</a:t>
            </a:r>
          </a:p>
          <a:p>
            <a:pPr defTabSz="914249"/>
            <a:r>
              <a:rPr lang="en-US" sz="900" b="1" u="sng" dirty="0" smtClean="0">
                <a:solidFill>
                  <a:schemeClr val="bg1"/>
                </a:solidFill>
                <a:latin typeface="Arial Narrow" pitchFamily="34" charset="0"/>
              </a:rPr>
              <a:t>Two bundles</a:t>
            </a:r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 on CE device</a:t>
            </a:r>
          </a:p>
          <a:p>
            <a:pPr defTabSz="914249"/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/>
          <p:nvPr/>
        </p:nvSpPr>
        <p:spPr>
          <a:xfrm>
            <a:off x="5689489" y="1968967"/>
            <a:ext cx="1504659" cy="14118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324" y="102683"/>
            <a:ext cx="8345488" cy="731837"/>
          </a:xfrm>
        </p:spPr>
        <p:txBody>
          <a:bodyPr/>
          <a:lstStyle/>
          <a:p>
            <a:r>
              <a:rPr lang="en-US" dirty="0" smtClean="0"/>
              <a:t>EVPN Ethernet </a:t>
            </a:r>
            <a:r>
              <a:rPr lang="en-US" dirty="0" smtClean="0"/>
              <a:t>access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Single/Dual Homed Solution, Legacy L2 access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8899" y="243485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MPLS </a:t>
            </a:r>
          </a:p>
          <a:p>
            <a:r>
              <a:rPr lang="en-US" sz="1200" dirty="0" smtClean="0"/>
              <a:t>Core</a:t>
            </a:r>
            <a:endParaRPr lang="en-US" sz="1200" dirty="0"/>
          </a:p>
        </p:txBody>
      </p:sp>
      <p:sp>
        <p:nvSpPr>
          <p:cNvPr id="8" name="Cloud 7"/>
          <p:cNvSpPr/>
          <p:nvPr/>
        </p:nvSpPr>
        <p:spPr>
          <a:xfrm>
            <a:off x="1763262" y="2105817"/>
            <a:ext cx="730850" cy="1261401"/>
          </a:xfrm>
          <a:prstGeom prst="clou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1538302" y="1974339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38302" y="2929000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86" idx="6"/>
            <a:endCxn id="9" idx="2"/>
          </p:cNvCxnSpPr>
          <p:nvPr/>
        </p:nvCxnSpPr>
        <p:spPr>
          <a:xfrm flipV="1">
            <a:off x="1039692" y="2202939"/>
            <a:ext cx="498610" cy="471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2"/>
            <a:endCxn id="86" idx="6"/>
          </p:cNvCxnSpPr>
          <p:nvPr/>
        </p:nvCxnSpPr>
        <p:spPr>
          <a:xfrm flipH="1" flipV="1">
            <a:off x="1039692" y="2674509"/>
            <a:ext cx="498610" cy="483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25865" y="210291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LACP</a:t>
            </a:r>
            <a:endParaRPr lang="en-US" sz="1200" dirty="0"/>
          </a:p>
        </p:txBody>
      </p:sp>
      <p:sp>
        <p:nvSpPr>
          <p:cNvPr id="86" name="Oval 85"/>
          <p:cNvSpPr/>
          <p:nvPr/>
        </p:nvSpPr>
        <p:spPr>
          <a:xfrm>
            <a:off x="673932" y="2491629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92322" y="3419260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EVPN-MPLS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1173762" y="2311531"/>
            <a:ext cx="178755" cy="735645"/>
          </a:xfrm>
          <a:prstGeom prst="ellipse">
            <a:avLst/>
          </a:prstGeom>
          <a:noFill/>
          <a:ln>
            <a:solidFill>
              <a:srgbClr val="FA661C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4285131" y="244344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MPLS </a:t>
            </a:r>
          </a:p>
          <a:p>
            <a:r>
              <a:rPr lang="en-US" sz="1200" dirty="0" smtClean="0"/>
              <a:t>Core</a:t>
            </a:r>
            <a:endParaRPr lang="en-US" sz="1200" dirty="0"/>
          </a:p>
        </p:txBody>
      </p:sp>
      <p:sp>
        <p:nvSpPr>
          <p:cNvPr id="81" name="Cloud 80"/>
          <p:cNvSpPr/>
          <p:nvPr/>
        </p:nvSpPr>
        <p:spPr>
          <a:xfrm>
            <a:off x="4179494" y="2114407"/>
            <a:ext cx="730850" cy="1261401"/>
          </a:xfrm>
          <a:prstGeom prst="clou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2" name="Oval 81"/>
          <p:cNvSpPr/>
          <p:nvPr/>
        </p:nvSpPr>
        <p:spPr>
          <a:xfrm>
            <a:off x="3954534" y="1982929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954534" y="2937590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stCxn id="89" idx="6"/>
          </p:cNvCxnSpPr>
          <p:nvPr/>
        </p:nvCxnSpPr>
        <p:spPr>
          <a:xfrm flipV="1">
            <a:off x="3484474" y="2211529"/>
            <a:ext cx="470060" cy="60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3" idx="2"/>
          </p:cNvCxnSpPr>
          <p:nvPr/>
        </p:nvCxnSpPr>
        <p:spPr>
          <a:xfrm flipH="1">
            <a:off x="3390517" y="3166190"/>
            <a:ext cx="56401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068831" y="3685995"/>
            <a:ext cx="868287" cy="18854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118714" y="2034748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08554" y="3427850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EVPN-MPLS</a:t>
            </a:r>
            <a:endParaRPr lang="en-US" sz="1200" dirty="0"/>
          </a:p>
        </p:txBody>
      </p:sp>
      <p:sp>
        <p:nvSpPr>
          <p:cNvPr id="94" name="Oval 93"/>
          <p:cNvSpPr/>
          <p:nvPr/>
        </p:nvSpPr>
        <p:spPr>
          <a:xfrm>
            <a:off x="3037899" y="2989409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A1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1652599" y="3677405"/>
            <a:ext cx="868287" cy="18854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818013" y="3694458"/>
            <a:ext cx="834587" cy="4833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75038" y="343451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</a:t>
            </a:r>
            <a:r>
              <a:rPr lang="en-US" sz="1200" dirty="0" smtClean="0"/>
              <a:t>thernet</a:t>
            </a:r>
            <a:endParaRPr lang="en-US" sz="1200" dirty="0"/>
          </a:p>
        </p:txBody>
      </p:sp>
      <p:cxnSp>
        <p:nvCxnSpPr>
          <p:cNvPr id="98" name="Straight Connector 97"/>
          <p:cNvCxnSpPr/>
          <p:nvPr/>
        </p:nvCxnSpPr>
        <p:spPr>
          <a:xfrm flipH="1" flipV="1">
            <a:off x="3201217" y="3696259"/>
            <a:ext cx="868755" cy="3340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262167" y="343465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</a:t>
            </a:r>
            <a:r>
              <a:rPr lang="en-US" sz="1200" dirty="0" smtClean="0"/>
              <a:t>thernet</a:t>
            </a:r>
            <a:endParaRPr lang="en-US" sz="1200" dirty="0"/>
          </a:p>
        </p:txBody>
      </p:sp>
      <p:sp>
        <p:nvSpPr>
          <p:cNvPr id="101" name="Cloud 100"/>
          <p:cNvSpPr/>
          <p:nvPr/>
        </p:nvSpPr>
        <p:spPr>
          <a:xfrm>
            <a:off x="7030667" y="2072921"/>
            <a:ext cx="841513" cy="1261401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4" name="Oval 103"/>
          <p:cNvSpPr/>
          <p:nvPr/>
        </p:nvSpPr>
        <p:spPr>
          <a:xfrm>
            <a:off x="6916370" y="1941443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916370" y="2896104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46967" y="240196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MPLS </a:t>
            </a:r>
          </a:p>
          <a:p>
            <a:r>
              <a:rPr lang="en-US" sz="1200" dirty="0" smtClean="0"/>
              <a:t>Core</a:t>
            </a:r>
            <a:endParaRPr lang="en-US" sz="1200" dirty="0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7030667" y="3644509"/>
            <a:ext cx="868287" cy="18854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5480200" y="2497867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970390" y="3386364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EVPN-MPLS</a:t>
            </a:r>
            <a:endParaRPr lang="en-US" sz="1200" dirty="0"/>
          </a:p>
        </p:txBody>
      </p:sp>
      <p:sp>
        <p:nvSpPr>
          <p:cNvPr id="111" name="Oval 110"/>
          <p:cNvSpPr/>
          <p:nvPr/>
        </p:nvSpPr>
        <p:spPr>
          <a:xfrm>
            <a:off x="6238338" y="1830455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A2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039241" y="241186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STP/REP/</a:t>
            </a:r>
          </a:p>
          <a:p>
            <a:r>
              <a:rPr lang="en-US" sz="1200" dirty="0" smtClean="0"/>
              <a:t>G.8032</a:t>
            </a:r>
            <a:r>
              <a:rPr lang="is-IS" sz="1200" dirty="0" smtClean="0"/>
              <a:t>….</a:t>
            </a:r>
            <a:endParaRPr lang="en-US" sz="1200" dirty="0"/>
          </a:p>
        </p:txBody>
      </p:sp>
      <p:sp>
        <p:nvSpPr>
          <p:cNvPr id="116" name="Oval 115"/>
          <p:cNvSpPr/>
          <p:nvPr/>
        </p:nvSpPr>
        <p:spPr>
          <a:xfrm>
            <a:off x="6292358" y="3165905"/>
            <a:ext cx="365760" cy="365760"/>
          </a:xfrm>
          <a:prstGeom prst="ellipse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A2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4" name="Cross 73"/>
          <p:cNvSpPr/>
          <p:nvPr/>
        </p:nvSpPr>
        <p:spPr>
          <a:xfrm>
            <a:off x="6664411" y="1922693"/>
            <a:ext cx="209289" cy="240631"/>
          </a:xfrm>
          <a:prstGeom prst="plus">
            <a:avLst>
              <a:gd name="adj" fmla="val 3814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42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399" y="227127"/>
            <a:ext cx="8345488" cy="731837"/>
          </a:xfrm>
        </p:spPr>
        <p:txBody>
          <a:bodyPr/>
          <a:lstStyle/>
          <a:p>
            <a:r>
              <a:rPr lang="en-US" dirty="0" smtClean="0"/>
              <a:t>Symmetric </a:t>
            </a:r>
            <a:r>
              <a:rPr lang="en-US" dirty="0" err="1" smtClean="0"/>
              <a:t>Anycast</a:t>
            </a:r>
            <a:r>
              <a:rPr lang="en-US" dirty="0" smtClean="0"/>
              <a:t> IRB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88159" y="1895396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39393B"/>
                </a:solidFill>
              </a:rPr>
              <a:t>DC Fabric - MPLS/VXLAN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658211" y="1703498"/>
            <a:ext cx="3635625" cy="1452282"/>
          </a:xfrm>
          <a:prstGeom prst="clou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052272" y="2921218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6018824" y="2918291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21" name="Rectangle 20"/>
          <p:cNvSpPr/>
          <p:nvPr/>
        </p:nvSpPr>
        <p:spPr>
          <a:xfrm flipH="1">
            <a:off x="7336412" y="2912649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13" name="Oval 12"/>
          <p:cNvSpPr/>
          <p:nvPr/>
        </p:nvSpPr>
        <p:spPr>
          <a:xfrm rot="16200000" flipV="1">
            <a:off x="6228439" y="3064661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93188" y="1347669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79212" y="1347669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169508" y="2758383"/>
            <a:ext cx="114288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336412" y="2758383"/>
            <a:ext cx="386292" cy="331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89360" y="2539248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L2: RT2 [MAC/IP]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4134" y="2551241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L2: RT2 [MAC/IP]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0643" y="319389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39393B"/>
                </a:solidFill>
              </a:rPr>
              <a:t>Anycast</a:t>
            </a:r>
            <a:r>
              <a:rPr lang="en-US" sz="1000" dirty="0" smtClean="0">
                <a:solidFill>
                  <a:srgbClr val="39393B"/>
                </a:solidFill>
              </a:rPr>
              <a:t> IRB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9558" y="3224567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39393B"/>
                </a:solidFill>
              </a:rPr>
              <a:t>Anycast</a:t>
            </a:r>
            <a:r>
              <a:rPr lang="en-US" sz="1000" dirty="0" smtClean="0">
                <a:solidFill>
                  <a:srgbClr val="39393B"/>
                </a:solidFill>
              </a:rPr>
              <a:t> IRB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253461" y="2429639"/>
            <a:ext cx="2469243" cy="0"/>
          </a:xfrm>
          <a:prstGeom prst="line">
            <a:avLst/>
          </a:prstGeom>
          <a:ln w="19050">
            <a:solidFill>
              <a:srgbClr val="FA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95731" y="2195769"/>
            <a:ext cx="26388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L3 : RT2 [MAC/IP] - host-route RT5: [prefix]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3541" y="1347669"/>
            <a:ext cx="38363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Routing and Bridging in the same instance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All-Active Multi-homed Access WITHOUT: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err="1" smtClean="0"/>
              <a:t>mLAG</a:t>
            </a:r>
            <a:r>
              <a:rPr lang="en-US" sz="1400" dirty="0" smtClean="0"/>
              <a:t> (</a:t>
            </a:r>
            <a:r>
              <a:rPr lang="en-US" sz="1400" dirty="0" err="1" smtClean="0"/>
              <a:t>mLACP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VSS/</a:t>
            </a:r>
            <a:r>
              <a:rPr lang="en-US" sz="1400" dirty="0" err="1" smtClean="0"/>
              <a:t>vPCE</a:t>
            </a:r>
            <a:r>
              <a:rPr lang="mr-IN" sz="1400" dirty="0" smtClean="0"/>
              <a:t>…</a:t>
            </a:r>
            <a:endParaRPr lang="en-US" sz="1400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5688159" y="3900314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25" name="Straight Connector 24"/>
          <p:cNvCxnSpPr>
            <a:endCxn id="23" idx="0"/>
          </p:cNvCxnSpPr>
          <p:nvPr/>
        </p:nvCxnSpPr>
        <p:spPr>
          <a:xfrm flipH="1">
            <a:off x="5836740" y="3174837"/>
            <a:ext cx="444144" cy="7254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2"/>
            <a:endCxn id="23" idx="0"/>
          </p:cNvCxnSpPr>
          <p:nvPr/>
        </p:nvCxnSpPr>
        <p:spPr>
          <a:xfrm>
            <a:off x="5253462" y="3176916"/>
            <a:ext cx="583278" cy="723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flipH="1">
            <a:off x="4962128" y="3900313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34" name="Straight Connector 33"/>
          <p:cNvCxnSpPr>
            <a:stCxn id="12" idx="3"/>
            <a:endCxn id="33" idx="0"/>
          </p:cNvCxnSpPr>
          <p:nvPr/>
        </p:nvCxnSpPr>
        <p:spPr>
          <a:xfrm flipH="1">
            <a:off x="5110709" y="3161555"/>
            <a:ext cx="101932" cy="7387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flipH="1">
            <a:off x="7416430" y="3900313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36" name="Straight Connector 35"/>
          <p:cNvCxnSpPr>
            <a:stCxn id="21" idx="2"/>
            <a:endCxn id="35" idx="0"/>
          </p:cNvCxnSpPr>
          <p:nvPr/>
        </p:nvCxnSpPr>
        <p:spPr>
          <a:xfrm flipH="1">
            <a:off x="7565011" y="3141249"/>
            <a:ext cx="1" cy="759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200000" flipV="1">
            <a:off x="7485156" y="3058171"/>
            <a:ext cx="104891" cy="11546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6200000" flipV="1">
            <a:off x="5201016" y="3066740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EVPN DCI Layer 2/3 gateway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7165" y="2494235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MPLS Core</a:t>
            </a:r>
            <a:endParaRPr lang="en-US" sz="1200" dirty="0"/>
          </a:p>
        </p:txBody>
      </p:sp>
      <p:sp>
        <p:nvSpPr>
          <p:cNvPr id="8" name="Cloud 7"/>
          <p:cNvSpPr/>
          <p:nvPr/>
        </p:nvSpPr>
        <p:spPr>
          <a:xfrm>
            <a:off x="3188320" y="1906594"/>
            <a:ext cx="1837765" cy="1452282"/>
          </a:xfrm>
          <a:prstGeom prst="clou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2963361" y="1965996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63361" y="2920657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58907" y="2917284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58907" y="1963001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558030" y="2222589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pine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5558030" y="2775469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pine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6067501" y="1821186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Leaf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6064574" y="3013237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Leaf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6064574" y="2417212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Leaf</a:t>
            </a:r>
          </a:p>
        </p:txBody>
      </p:sp>
      <p:cxnSp>
        <p:nvCxnSpPr>
          <p:cNvPr id="18" name="Straight Connector 17"/>
          <p:cNvCxnSpPr>
            <a:stCxn id="27" idx="0"/>
            <a:endCxn id="22" idx="6"/>
          </p:cNvCxnSpPr>
          <p:nvPr/>
        </p:nvCxnSpPr>
        <p:spPr>
          <a:xfrm flipH="1" flipV="1">
            <a:off x="5216107" y="2191601"/>
            <a:ext cx="456223" cy="145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1" idx="0"/>
            <a:endCxn id="22" idx="6"/>
          </p:cNvCxnSpPr>
          <p:nvPr/>
        </p:nvCxnSpPr>
        <p:spPr>
          <a:xfrm flipH="1" flipV="1">
            <a:off x="5216107" y="2191601"/>
            <a:ext cx="456223" cy="6981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6"/>
            <a:endCxn id="27" idx="0"/>
          </p:cNvCxnSpPr>
          <p:nvPr/>
        </p:nvCxnSpPr>
        <p:spPr>
          <a:xfrm flipV="1">
            <a:off x="5216107" y="2336889"/>
            <a:ext cx="456223" cy="8089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1" idx="6"/>
            <a:endCxn id="31" idx="0"/>
          </p:cNvCxnSpPr>
          <p:nvPr/>
        </p:nvCxnSpPr>
        <p:spPr>
          <a:xfrm flipV="1">
            <a:off x="5216107" y="2889769"/>
            <a:ext cx="456223" cy="256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7" idx="2"/>
            <a:endCxn id="32" idx="0"/>
          </p:cNvCxnSpPr>
          <p:nvPr/>
        </p:nvCxnSpPr>
        <p:spPr>
          <a:xfrm flipV="1">
            <a:off x="5900930" y="1935486"/>
            <a:ext cx="280871" cy="4014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7" idx="2"/>
          </p:cNvCxnSpPr>
          <p:nvPr/>
        </p:nvCxnSpPr>
        <p:spPr>
          <a:xfrm>
            <a:off x="5900930" y="2336889"/>
            <a:ext cx="277944" cy="1946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7" idx="2"/>
            <a:endCxn id="34" idx="0"/>
          </p:cNvCxnSpPr>
          <p:nvPr/>
        </p:nvCxnSpPr>
        <p:spPr>
          <a:xfrm>
            <a:off x="5900930" y="2336889"/>
            <a:ext cx="277944" cy="790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2"/>
            <a:endCxn id="32" idx="0"/>
          </p:cNvCxnSpPr>
          <p:nvPr/>
        </p:nvCxnSpPr>
        <p:spPr>
          <a:xfrm flipV="1">
            <a:off x="5900930" y="1935486"/>
            <a:ext cx="280871" cy="9542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1" idx="2"/>
          </p:cNvCxnSpPr>
          <p:nvPr/>
        </p:nvCxnSpPr>
        <p:spPr>
          <a:xfrm flipV="1">
            <a:off x="5900930" y="2531512"/>
            <a:ext cx="277944" cy="3582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1" idx="2"/>
            <a:endCxn id="34" idx="0"/>
          </p:cNvCxnSpPr>
          <p:nvPr/>
        </p:nvCxnSpPr>
        <p:spPr>
          <a:xfrm>
            <a:off x="5900930" y="2889769"/>
            <a:ext cx="277944" cy="2377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15115" y="2979383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15114" y="2381103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91273" y="1782823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VM</a:t>
            </a:r>
          </a:p>
        </p:txBody>
      </p:sp>
      <p:cxnSp>
        <p:nvCxnSpPr>
          <p:cNvPr id="31" name="Straight Connector 30"/>
          <p:cNvCxnSpPr>
            <a:stCxn id="32" idx="2"/>
          </p:cNvCxnSpPr>
          <p:nvPr/>
        </p:nvCxnSpPr>
        <p:spPr>
          <a:xfrm flipV="1">
            <a:off x="6410401" y="1930976"/>
            <a:ext cx="280872" cy="4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2" idx="2"/>
          </p:cNvCxnSpPr>
          <p:nvPr/>
        </p:nvCxnSpPr>
        <p:spPr>
          <a:xfrm>
            <a:off x="6410401" y="1935486"/>
            <a:ext cx="304713" cy="593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2"/>
          </p:cNvCxnSpPr>
          <p:nvPr/>
        </p:nvCxnSpPr>
        <p:spPr>
          <a:xfrm flipV="1">
            <a:off x="6407474" y="2529256"/>
            <a:ext cx="307640" cy="598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397017" y="3127443"/>
            <a:ext cx="307640" cy="2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28262" y="2199785"/>
            <a:ext cx="136820" cy="698168"/>
          </a:xfrm>
          <a:prstGeom prst="ellipse">
            <a:avLst/>
          </a:prstGeom>
          <a:noFill/>
          <a:ln>
            <a:solidFill>
              <a:srgbClr val="FA661C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3" name="Rectangle 42"/>
          <p:cNvSpPr/>
          <p:nvPr/>
        </p:nvSpPr>
        <p:spPr>
          <a:xfrm rot="5400000" flipH="1">
            <a:off x="2153780" y="2240936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pine</a:t>
            </a:r>
          </a:p>
        </p:txBody>
      </p:sp>
      <p:sp>
        <p:nvSpPr>
          <p:cNvPr id="44" name="Rectangle 43"/>
          <p:cNvSpPr/>
          <p:nvPr/>
        </p:nvSpPr>
        <p:spPr>
          <a:xfrm rot="5400000" flipH="1">
            <a:off x="2153780" y="2793816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pine</a:t>
            </a:r>
          </a:p>
        </p:txBody>
      </p:sp>
      <p:sp>
        <p:nvSpPr>
          <p:cNvPr id="45" name="Rectangle 44"/>
          <p:cNvSpPr/>
          <p:nvPr/>
        </p:nvSpPr>
        <p:spPr>
          <a:xfrm rot="5400000" flipH="1">
            <a:off x="1644309" y="1839533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Leaf</a:t>
            </a:r>
          </a:p>
        </p:txBody>
      </p:sp>
      <p:sp>
        <p:nvSpPr>
          <p:cNvPr id="46" name="Rectangle 45"/>
          <p:cNvSpPr/>
          <p:nvPr/>
        </p:nvSpPr>
        <p:spPr>
          <a:xfrm rot="5400000" flipH="1">
            <a:off x="1647236" y="3031584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Leaf</a:t>
            </a:r>
          </a:p>
        </p:txBody>
      </p:sp>
      <p:sp>
        <p:nvSpPr>
          <p:cNvPr id="47" name="Rectangle 46"/>
          <p:cNvSpPr/>
          <p:nvPr/>
        </p:nvSpPr>
        <p:spPr>
          <a:xfrm rot="5400000" flipH="1">
            <a:off x="1647236" y="2435559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Leaf</a:t>
            </a:r>
          </a:p>
        </p:txBody>
      </p:sp>
      <p:cxnSp>
        <p:nvCxnSpPr>
          <p:cNvPr id="48" name="Straight Connector 47"/>
          <p:cNvCxnSpPr>
            <a:endCxn id="63" idx="6"/>
          </p:cNvCxnSpPr>
          <p:nvPr/>
        </p:nvCxnSpPr>
        <p:spPr>
          <a:xfrm flipV="1">
            <a:off x="2496680" y="2209948"/>
            <a:ext cx="456223" cy="145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63" idx="6"/>
          </p:cNvCxnSpPr>
          <p:nvPr/>
        </p:nvCxnSpPr>
        <p:spPr>
          <a:xfrm flipV="1">
            <a:off x="2496680" y="2209948"/>
            <a:ext cx="456223" cy="6981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2" idx="6"/>
          </p:cNvCxnSpPr>
          <p:nvPr/>
        </p:nvCxnSpPr>
        <p:spPr>
          <a:xfrm flipH="1" flipV="1">
            <a:off x="2496680" y="2355236"/>
            <a:ext cx="456223" cy="8089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2" idx="6"/>
          </p:cNvCxnSpPr>
          <p:nvPr/>
        </p:nvCxnSpPr>
        <p:spPr>
          <a:xfrm flipH="1" flipV="1">
            <a:off x="2496680" y="2908116"/>
            <a:ext cx="456223" cy="256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1987209" y="1953833"/>
            <a:ext cx="280871" cy="4014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990136" y="2355236"/>
            <a:ext cx="277944" cy="1946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990136" y="2355236"/>
            <a:ext cx="277944" cy="790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987209" y="1953833"/>
            <a:ext cx="280871" cy="9542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990136" y="2549859"/>
            <a:ext cx="277944" cy="3582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990136" y="2908116"/>
            <a:ext cx="277944" cy="2377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flipH="1">
            <a:off x="1156732" y="2997730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59" name="Rectangle 58"/>
          <p:cNvSpPr/>
          <p:nvPr/>
        </p:nvSpPr>
        <p:spPr>
          <a:xfrm flipH="1">
            <a:off x="1156733" y="2399450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1180574" y="1801170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VM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1477737" y="1949323"/>
            <a:ext cx="280872" cy="4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453896" y="1953833"/>
            <a:ext cx="304713" cy="593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1453896" y="2547603"/>
            <a:ext cx="307640" cy="598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464353" y="3145790"/>
            <a:ext cx="307640" cy="2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 flipH="1">
            <a:off x="1503928" y="2218132"/>
            <a:ext cx="136820" cy="698168"/>
          </a:xfrm>
          <a:prstGeom prst="ellipse">
            <a:avLst/>
          </a:prstGeom>
          <a:noFill/>
          <a:ln>
            <a:solidFill>
              <a:srgbClr val="FA661C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1156732" y="3844394"/>
            <a:ext cx="2031588" cy="16045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179305" y="3567395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EVPN - VXLAN (Nexus9k)</a:t>
            </a:r>
            <a:endParaRPr lang="en-US" sz="1200" dirty="0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3188320" y="3632176"/>
            <a:ext cx="1950514" cy="0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138834" y="3821164"/>
            <a:ext cx="2031588" cy="16045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36595" y="3355177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EVPN - MPLS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299953" y="3560915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EVPN - </a:t>
            </a:r>
            <a:r>
              <a:rPr lang="en-US" sz="1200" smtClean="0"/>
              <a:t>VXLAN (Nexus9k)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3114517" y="1229019"/>
            <a:ext cx="3446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Anycast</a:t>
            </a:r>
            <a:r>
              <a:rPr lang="en-US" sz="1200" dirty="0" smtClean="0"/>
              <a:t>-IRB - ”default GW” (optimal forwarding)</a:t>
            </a:r>
            <a:endParaRPr lang="en-US" sz="1200" dirty="0"/>
          </a:p>
        </p:txBody>
      </p:sp>
      <p:sp>
        <p:nvSpPr>
          <p:cNvPr id="67" name="Oval 66"/>
          <p:cNvSpPr/>
          <p:nvPr/>
        </p:nvSpPr>
        <p:spPr>
          <a:xfrm>
            <a:off x="3029023" y="1329063"/>
            <a:ext cx="118872" cy="1143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V="1">
            <a:off x="1734768" y="1826064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V="1">
            <a:off x="1729343" y="2491976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flipV="1">
            <a:off x="1736847" y="3078986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6353734" y="1868513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 flipV="1">
            <a:off x="6336901" y="2458455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flipV="1">
            <a:off x="6328613" y="3086152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3188320" y="4019478"/>
            <a:ext cx="1950514" cy="0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63846" y="3742478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MPLS-VPNv4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89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5201" y="224678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 Core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676356" y="1659147"/>
            <a:ext cx="1837765" cy="1452282"/>
          </a:xfrm>
          <a:prstGeom prst="clou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51397" y="1718549"/>
            <a:ext cx="457200" cy="4572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51397" y="2673210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5400000" flipH="1">
            <a:off x="2142803" y="1835535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46" name="Rectangle 45"/>
          <p:cNvSpPr/>
          <p:nvPr/>
        </p:nvSpPr>
        <p:spPr>
          <a:xfrm rot="5400000" flipH="1">
            <a:off x="2145730" y="2802087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cxnSp>
        <p:nvCxnSpPr>
          <p:cNvPr id="52" name="Straight Connector 51"/>
          <p:cNvCxnSpPr>
            <a:stCxn id="9" idx="2"/>
            <a:endCxn id="45" idx="0"/>
          </p:cNvCxnSpPr>
          <p:nvPr/>
        </p:nvCxnSpPr>
        <p:spPr>
          <a:xfrm flipH="1">
            <a:off x="2485703" y="1947149"/>
            <a:ext cx="965694" cy="26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2"/>
            <a:endCxn id="46" idx="0"/>
          </p:cNvCxnSpPr>
          <p:nvPr/>
        </p:nvCxnSpPr>
        <p:spPr>
          <a:xfrm flipH="1">
            <a:off x="2488630" y="2901810"/>
            <a:ext cx="962767" cy="145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2"/>
            <a:endCxn id="45" idx="0"/>
          </p:cNvCxnSpPr>
          <p:nvPr/>
        </p:nvCxnSpPr>
        <p:spPr>
          <a:xfrm flipH="1" flipV="1">
            <a:off x="2485703" y="1949835"/>
            <a:ext cx="965694" cy="951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" idx="2"/>
            <a:endCxn id="46" idx="0"/>
          </p:cNvCxnSpPr>
          <p:nvPr/>
        </p:nvCxnSpPr>
        <p:spPr>
          <a:xfrm flipH="1">
            <a:off x="2488630" y="1947149"/>
            <a:ext cx="962767" cy="969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flipH="1">
            <a:off x="1655226" y="2768233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1679068" y="1797172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1976231" y="1945325"/>
            <a:ext cx="280872" cy="4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962847" y="2916293"/>
            <a:ext cx="307640" cy="2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676357" y="3843287"/>
            <a:ext cx="1749362" cy="5075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425719" y="3843287"/>
            <a:ext cx="1444198" cy="3017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029487" y="3569305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MPLS-VPNv4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94347" y="4077887"/>
            <a:ext cx="3446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39393B"/>
                </a:solidFill>
              </a:rPr>
              <a:t>Anycast</a:t>
            </a:r>
            <a:r>
              <a:rPr lang="en-US" sz="1200" dirty="0" smtClean="0">
                <a:solidFill>
                  <a:srgbClr val="39393B"/>
                </a:solidFill>
              </a:rPr>
              <a:t>-IRB - ”default GW” (optimal forwarding)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2230005" y="1864694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flipV="1">
            <a:off x="2232084" y="2892117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flipH="1">
            <a:off x="5161528" y="1724989"/>
            <a:ext cx="457200" cy="4572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flipH="1">
            <a:off x="5171611" y="2673210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6470122" y="1791643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98" name="Rectangle 97"/>
          <p:cNvSpPr/>
          <p:nvPr/>
        </p:nvSpPr>
        <p:spPr>
          <a:xfrm rot="16200000">
            <a:off x="6467195" y="2758195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cxnSp>
        <p:nvCxnSpPr>
          <p:cNvPr id="99" name="Straight Connector 98"/>
          <p:cNvCxnSpPr>
            <a:stCxn id="104" idx="2"/>
          </p:cNvCxnSpPr>
          <p:nvPr/>
        </p:nvCxnSpPr>
        <p:spPr>
          <a:xfrm>
            <a:off x="5618728" y="1903257"/>
            <a:ext cx="965694" cy="26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5" idx="2"/>
          </p:cNvCxnSpPr>
          <p:nvPr/>
        </p:nvCxnSpPr>
        <p:spPr>
          <a:xfrm>
            <a:off x="5618728" y="2857918"/>
            <a:ext cx="962767" cy="145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5" idx="2"/>
          </p:cNvCxnSpPr>
          <p:nvPr/>
        </p:nvCxnSpPr>
        <p:spPr>
          <a:xfrm flipV="1">
            <a:off x="5618728" y="1905943"/>
            <a:ext cx="965694" cy="951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4" idx="2"/>
          </p:cNvCxnSpPr>
          <p:nvPr/>
        </p:nvCxnSpPr>
        <p:spPr>
          <a:xfrm>
            <a:off x="5618728" y="1903257"/>
            <a:ext cx="962767" cy="969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117736" y="2724341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093894" y="1753280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6813022" y="1901433"/>
            <a:ext cx="280872" cy="4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799638" y="2872401"/>
            <a:ext cx="307640" cy="2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 flipH="1" flipV="1">
            <a:off x="6735229" y="1820802"/>
            <a:ext cx="104891" cy="11546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 flipH="1" flipV="1">
            <a:off x="6733150" y="2848225"/>
            <a:ext cx="104891" cy="11546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504564" y="3565329"/>
            <a:ext cx="2261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 EVPN with </a:t>
            </a:r>
            <a:r>
              <a:rPr lang="en-US" sz="1200" dirty="0" err="1" smtClean="0">
                <a:solidFill>
                  <a:srgbClr val="39393B"/>
                </a:solidFill>
              </a:rPr>
              <a:t>Anycast</a:t>
            </a:r>
            <a:r>
              <a:rPr lang="en-US" sz="1200" dirty="0" smtClean="0">
                <a:solidFill>
                  <a:srgbClr val="39393B"/>
                </a:solidFill>
              </a:rPr>
              <a:t> IRB</a:t>
            </a:r>
            <a:endParaRPr lang="en-US" sz="1200" dirty="0">
              <a:solidFill>
                <a:srgbClr val="39393B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2371403" y="3836225"/>
            <a:ext cx="1262857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591212" y="3562255"/>
            <a:ext cx="2261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 EVPN with </a:t>
            </a:r>
            <a:r>
              <a:rPr lang="en-US" sz="1200" dirty="0" err="1" smtClean="0">
                <a:solidFill>
                  <a:srgbClr val="39393B"/>
                </a:solidFill>
              </a:rPr>
              <a:t>Anycast</a:t>
            </a:r>
            <a:r>
              <a:rPr lang="en-US" sz="1200" dirty="0" smtClean="0">
                <a:solidFill>
                  <a:srgbClr val="39393B"/>
                </a:solidFill>
              </a:rPr>
              <a:t> IRB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10952" y="1584029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172.1.1.28/24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95180" y="3047758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172.1.1.29/24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77931" y="1152172"/>
            <a:ext cx="1031051" cy="2462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172.1.1.254/24</a:t>
            </a:r>
            <a:endParaRPr lang="en-US" sz="1000">
              <a:solidFill>
                <a:srgbClr val="39393B"/>
              </a:solidFill>
            </a:endParaRPr>
          </a:p>
        </p:txBody>
      </p:sp>
      <p:cxnSp>
        <p:nvCxnSpPr>
          <p:cNvPr id="121" name="Straight Arrow Connector 120"/>
          <p:cNvCxnSpPr>
            <a:stCxn id="119" idx="2"/>
            <a:endCxn id="74" idx="3"/>
          </p:cNvCxnSpPr>
          <p:nvPr/>
        </p:nvCxnSpPr>
        <p:spPr>
          <a:xfrm>
            <a:off x="2093457" y="1398393"/>
            <a:ext cx="151909" cy="4832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9" idx="2"/>
            <a:endCxn id="46" idx="2"/>
          </p:cNvCxnSpPr>
          <p:nvPr/>
        </p:nvCxnSpPr>
        <p:spPr>
          <a:xfrm>
            <a:off x="2093457" y="1398393"/>
            <a:ext cx="166573" cy="15179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974292" y="1543033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172.1.2.30/24</a:t>
            </a:r>
            <a:endParaRPr lang="en-US" sz="1000">
              <a:solidFill>
                <a:srgbClr val="39393B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33150" y="1159087"/>
            <a:ext cx="1031051" cy="2462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172.1.2.254/24</a:t>
            </a:r>
            <a:endParaRPr lang="en-US" sz="1000">
              <a:solidFill>
                <a:srgbClr val="39393B"/>
              </a:solidFill>
            </a:endParaRPr>
          </a:p>
        </p:txBody>
      </p:sp>
      <p:cxnSp>
        <p:nvCxnSpPr>
          <p:cNvPr id="130" name="Straight Arrow Connector 129"/>
          <p:cNvCxnSpPr>
            <a:stCxn id="129" idx="2"/>
            <a:endCxn id="109" idx="3"/>
          </p:cNvCxnSpPr>
          <p:nvPr/>
        </p:nvCxnSpPr>
        <p:spPr>
          <a:xfrm flipH="1">
            <a:off x="6824759" y="1405308"/>
            <a:ext cx="423917" cy="43240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82" idx="0"/>
            <a:endCxn id="110" idx="2"/>
          </p:cNvCxnSpPr>
          <p:nvPr/>
        </p:nvCxnSpPr>
        <p:spPr>
          <a:xfrm flipH="1" flipV="1">
            <a:off x="6838041" y="2905955"/>
            <a:ext cx="491552" cy="4136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999409" y="2501225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172.1.3.31/24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5274886" y="866888"/>
            <a:ext cx="1535306" cy="1247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573500" y="628879"/>
            <a:ext cx="938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RT2[MAC/IP]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6904751" y="2127876"/>
            <a:ext cx="1" cy="533871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869916" y="2258819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RT2[MAC/IP]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 flipH="1">
            <a:off x="2282450" y="867511"/>
            <a:ext cx="1351811" cy="6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2546222" y="641837"/>
            <a:ext cx="824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RT5[Prefix]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flipH="1" flipV="1">
            <a:off x="3676356" y="864405"/>
            <a:ext cx="1598529" cy="3106"/>
          </a:xfrm>
          <a:prstGeom prst="line">
            <a:avLst/>
          </a:prstGeom>
          <a:ln w="25400">
            <a:solidFill>
              <a:srgbClr val="FA661C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285273" y="646656"/>
            <a:ext cx="582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VPNv4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2178062" y="2182189"/>
            <a:ext cx="1" cy="533871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269649" y="2275965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RT2[MAC/IP]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62" name="Straight Connector 61"/>
          <p:cNvCxnSpPr>
            <a:stCxn id="45" idx="2"/>
            <a:endCxn id="290" idx="1"/>
          </p:cNvCxnSpPr>
          <p:nvPr/>
        </p:nvCxnSpPr>
        <p:spPr>
          <a:xfrm flipH="1">
            <a:off x="1035642" y="1949835"/>
            <a:ext cx="1221461" cy="4032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1" idx="3"/>
          </p:cNvCxnSpPr>
          <p:nvPr/>
        </p:nvCxnSpPr>
        <p:spPr>
          <a:xfrm flipH="1" flipV="1">
            <a:off x="1037147" y="2361863"/>
            <a:ext cx="1210298" cy="5471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85040" y="1935968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172.1.1.30/24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69" name="Title 3"/>
          <p:cNvSpPr>
            <a:spLocks noGrp="1"/>
          </p:cNvSpPr>
          <p:nvPr>
            <p:ph type="title"/>
          </p:nvPr>
        </p:nvSpPr>
        <p:spPr>
          <a:xfrm>
            <a:off x="205640" y="37529"/>
            <a:ext cx="8938360" cy="765432"/>
          </a:xfrm>
        </p:spPr>
        <p:txBody>
          <a:bodyPr/>
          <a:lstStyle/>
          <a:p>
            <a:r>
              <a:rPr lang="en-US" dirty="0" smtClean="0"/>
              <a:t>SR &amp; EVPN DC Fabric with </a:t>
            </a:r>
            <a:r>
              <a:rPr lang="en-US" dirty="0" err="1" smtClean="0"/>
              <a:t>Anycast</a:t>
            </a:r>
            <a:r>
              <a:rPr lang="en-US" dirty="0" smtClean="0"/>
              <a:t> IRB - Demo 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14067" y="3319572"/>
            <a:ext cx="1031051" cy="2462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172.1.3.254/24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15796" y="4172029"/>
            <a:ext cx="118872" cy="11887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923872" y="4172029"/>
            <a:ext cx="118872" cy="118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307720" y="4172029"/>
            <a:ext cx="118872" cy="1188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290" name="Rectangle 289"/>
          <p:cNvSpPr/>
          <p:nvPr/>
        </p:nvSpPr>
        <p:spPr>
          <a:xfrm flipH="1">
            <a:off x="738479" y="2204920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292" name="Rectangle 291"/>
          <p:cNvSpPr/>
          <p:nvPr/>
        </p:nvSpPr>
        <p:spPr>
          <a:xfrm flipH="1">
            <a:off x="2473957" y="4189880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293" name="Oval 292"/>
          <p:cNvSpPr/>
          <p:nvPr/>
        </p:nvSpPr>
        <p:spPr>
          <a:xfrm>
            <a:off x="2964508" y="4544935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3475946" y="4165681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NCS5500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501063" y="4619510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ASR9000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296" name="Rectangle 295"/>
          <p:cNvSpPr/>
          <p:nvPr/>
        </p:nvSpPr>
        <p:spPr>
          <a:xfrm flipH="1">
            <a:off x="2995686" y="4186176"/>
            <a:ext cx="4572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Spine</a:t>
            </a:r>
          </a:p>
        </p:txBody>
      </p:sp>
      <p:sp>
        <p:nvSpPr>
          <p:cNvPr id="78" name="Rectangle 77"/>
          <p:cNvSpPr/>
          <p:nvPr/>
        </p:nvSpPr>
        <p:spPr>
          <a:xfrm flipH="1">
            <a:off x="2473957" y="4667909"/>
            <a:ext cx="4572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Spine</a:t>
            </a:r>
          </a:p>
        </p:txBody>
      </p:sp>
    </p:spTree>
    <p:extLst>
      <p:ext uri="{BB962C8B-B14F-4D97-AF65-F5344CB8AC3E}">
        <p14:creationId xmlns:p14="http://schemas.microsoft.com/office/powerpoint/2010/main" val="9373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7474" y="2052797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 Core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51397" y="1832188"/>
            <a:ext cx="457200" cy="4572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51397" y="2786849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5400000" flipH="1">
            <a:off x="2142803" y="1949174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46" name="Rectangle 45"/>
          <p:cNvSpPr/>
          <p:nvPr/>
        </p:nvSpPr>
        <p:spPr>
          <a:xfrm rot="5400000" flipH="1">
            <a:off x="2145730" y="2915726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cxnSp>
        <p:nvCxnSpPr>
          <p:cNvPr id="52" name="Straight Connector 51"/>
          <p:cNvCxnSpPr>
            <a:stCxn id="9" idx="2"/>
            <a:endCxn id="45" idx="0"/>
          </p:cNvCxnSpPr>
          <p:nvPr/>
        </p:nvCxnSpPr>
        <p:spPr>
          <a:xfrm flipH="1">
            <a:off x="2485703" y="2060788"/>
            <a:ext cx="965694" cy="26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2"/>
            <a:endCxn id="46" idx="0"/>
          </p:cNvCxnSpPr>
          <p:nvPr/>
        </p:nvCxnSpPr>
        <p:spPr>
          <a:xfrm flipH="1">
            <a:off x="2488630" y="3015449"/>
            <a:ext cx="962767" cy="145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2"/>
            <a:endCxn id="45" idx="0"/>
          </p:cNvCxnSpPr>
          <p:nvPr/>
        </p:nvCxnSpPr>
        <p:spPr>
          <a:xfrm flipH="1" flipV="1">
            <a:off x="2485703" y="2063474"/>
            <a:ext cx="965694" cy="951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" idx="2"/>
            <a:endCxn id="46" idx="0"/>
          </p:cNvCxnSpPr>
          <p:nvPr/>
        </p:nvCxnSpPr>
        <p:spPr>
          <a:xfrm flipH="1">
            <a:off x="2488630" y="2060788"/>
            <a:ext cx="962767" cy="969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flipH="1">
            <a:off x="1655226" y="2881872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1679068" y="1910811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1976231" y="2058964"/>
            <a:ext cx="280872" cy="4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962847" y="3029932"/>
            <a:ext cx="307640" cy="2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425719" y="3956926"/>
            <a:ext cx="1444198" cy="3017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394347" y="4191526"/>
            <a:ext cx="3446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39393B"/>
                </a:solidFill>
              </a:rPr>
              <a:t>Anycast</a:t>
            </a:r>
            <a:r>
              <a:rPr lang="en-US" sz="1200" dirty="0" smtClean="0">
                <a:solidFill>
                  <a:srgbClr val="39393B"/>
                </a:solidFill>
              </a:rPr>
              <a:t>-IRB - ”default GW” (optimal forwarding)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2230005" y="1978333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flipV="1">
            <a:off x="2232084" y="3005756"/>
            <a:ext cx="104891" cy="1154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flipH="1">
            <a:off x="5161528" y="1838628"/>
            <a:ext cx="457200" cy="4572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flipH="1">
            <a:off x="5171611" y="2786849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6470122" y="1905282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98" name="Rectangle 97"/>
          <p:cNvSpPr/>
          <p:nvPr/>
        </p:nvSpPr>
        <p:spPr>
          <a:xfrm rot="16200000">
            <a:off x="6467195" y="2871834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cxnSp>
        <p:nvCxnSpPr>
          <p:cNvPr id="99" name="Straight Connector 98"/>
          <p:cNvCxnSpPr>
            <a:stCxn id="104" idx="2"/>
          </p:cNvCxnSpPr>
          <p:nvPr/>
        </p:nvCxnSpPr>
        <p:spPr>
          <a:xfrm>
            <a:off x="5618728" y="2016896"/>
            <a:ext cx="965694" cy="26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5" idx="2"/>
          </p:cNvCxnSpPr>
          <p:nvPr/>
        </p:nvCxnSpPr>
        <p:spPr>
          <a:xfrm>
            <a:off x="5618728" y="2971557"/>
            <a:ext cx="962767" cy="145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5" idx="2"/>
          </p:cNvCxnSpPr>
          <p:nvPr/>
        </p:nvCxnSpPr>
        <p:spPr>
          <a:xfrm flipV="1">
            <a:off x="5618728" y="2019582"/>
            <a:ext cx="965694" cy="951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4" idx="2"/>
          </p:cNvCxnSpPr>
          <p:nvPr/>
        </p:nvCxnSpPr>
        <p:spPr>
          <a:xfrm>
            <a:off x="5618728" y="2016896"/>
            <a:ext cx="962767" cy="969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117736" y="2837980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093894" y="1866919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6813022" y="2015072"/>
            <a:ext cx="280872" cy="4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799638" y="2986040"/>
            <a:ext cx="307640" cy="2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 flipH="1" flipV="1">
            <a:off x="6735229" y="1934441"/>
            <a:ext cx="104891" cy="11546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 flipH="1" flipV="1">
            <a:off x="6733150" y="2961864"/>
            <a:ext cx="104891" cy="11546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504564" y="3678968"/>
            <a:ext cx="2261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 EVPN with </a:t>
            </a:r>
            <a:r>
              <a:rPr lang="en-US" sz="1200" dirty="0" err="1" smtClean="0">
                <a:solidFill>
                  <a:srgbClr val="39393B"/>
                </a:solidFill>
              </a:rPr>
              <a:t>Anycast</a:t>
            </a:r>
            <a:r>
              <a:rPr lang="en-US" sz="1200" dirty="0" smtClean="0">
                <a:solidFill>
                  <a:srgbClr val="39393B"/>
                </a:solidFill>
              </a:rPr>
              <a:t> IRB</a:t>
            </a:r>
            <a:endParaRPr lang="en-US" sz="1200" dirty="0">
              <a:solidFill>
                <a:srgbClr val="39393B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2371403" y="3949864"/>
            <a:ext cx="1262857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591212" y="3675894"/>
            <a:ext cx="2261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MPLS EVPN with </a:t>
            </a:r>
            <a:r>
              <a:rPr lang="en-US" sz="1200" dirty="0" err="1" smtClean="0">
                <a:solidFill>
                  <a:srgbClr val="39393B"/>
                </a:solidFill>
              </a:rPr>
              <a:t>Anycast</a:t>
            </a:r>
            <a:r>
              <a:rPr lang="en-US" sz="1200" dirty="0" smtClean="0">
                <a:solidFill>
                  <a:srgbClr val="39393B"/>
                </a:solidFill>
              </a:rPr>
              <a:t> IRB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10952" y="1697668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172.1.1.28/24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95180" y="3161397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172.1.1.29/24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77931" y="1265811"/>
            <a:ext cx="1031051" cy="2462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172.1.1.254/24</a:t>
            </a:r>
            <a:endParaRPr lang="en-US" sz="1000">
              <a:solidFill>
                <a:srgbClr val="39393B"/>
              </a:solidFill>
            </a:endParaRPr>
          </a:p>
        </p:txBody>
      </p:sp>
      <p:cxnSp>
        <p:nvCxnSpPr>
          <p:cNvPr id="121" name="Straight Arrow Connector 120"/>
          <p:cNvCxnSpPr>
            <a:stCxn id="119" idx="2"/>
            <a:endCxn id="74" idx="3"/>
          </p:cNvCxnSpPr>
          <p:nvPr/>
        </p:nvCxnSpPr>
        <p:spPr>
          <a:xfrm>
            <a:off x="2093457" y="1512032"/>
            <a:ext cx="151909" cy="4832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9" idx="2"/>
            <a:endCxn id="46" idx="2"/>
          </p:cNvCxnSpPr>
          <p:nvPr/>
        </p:nvCxnSpPr>
        <p:spPr>
          <a:xfrm>
            <a:off x="2093457" y="1512032"/>
            <a:ext cx="166573" cy="15179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974292" y="1656672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172.1.2.30/24</a:t>
            </a:r>
            <a:endParaRPr lang="en-US" sz="1000">
              <a:solidFill>
                <a:srgbClr val="39393B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685764" y="1270044"/>
            <a:ext cx="1031051" cy="2462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172.1.2.254/24</a:t>
            </a:r>
            <a:endParaRPr lang="en-US" sz="1000">
              <a:solidFill>
                <a:srgbClr val="39393B"/>
              </a:solidFill>
            </a:endParaRPr>
          </a:p>
        </p:txBody>
      </p:sp>
      <p:cxnSp>
        <p:nvCxnSpPr>
          <p:cNvPr id="130" name="Straight Arrow Connector 129"/>
          <p:cNvCxnSpPr>
            <a:stCxn id="129" idx="2"/>
            <a:endCxn id="109" idx="3"/>
          </p:cNvCxnSpPr>
          <p:nvPr/>
        </p:nvCxnSpPr>
        <p:spPr>
          <a:xfrm flipH="1">
            <a:off x="6824759" y="1516265"/>
            <a:ext cx="376531" cy="43508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82" idx="0"/>
            <a:endCxn id="110" idx="2"/>
          </p:cNvCxnSpPr>
          <p:nvPr/>
        </p:nvCxnSpPr>
        <p:spPr>
          <a:xfrm flipH="1" flipV="1">
            <a:off x="6838041" y="3019594"/>
            <a:ext cx="491552" cy="4136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999409" y="2614864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172.1.3.31/24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6904751" y="2241515"/>
            <a:ext cx="1" cy="533871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869916" y="2372458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RT2[MAC/IP]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2178062" y="2295828"/>
            <a:ext cx="1" cy="533871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269649" y="2389604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RT2[MAC/IP]</a:t>
            </a:r>
            <a:endParaRPr lang="en-US" sz="1000" dirty="0">
              <a:solidFill>
                <a:srgbClr val="39393B"/>
              </a:solidFill>
            </a:endParaRPr>
          </a:p>
        </p:txBody>
      </p:sp>
      <p:cxnSp>
        <p:nvCxnSpPr>
          <p:cNvPr id="62" name="Straight Connector 61"/>
          <p:cNvCxnSpPr>
            <a:stCxn id="45" idx="2"/>
            <a:endCxn id="290" idx="1"/>
          </p:cNvCxnSpPr>
          <p:nvPr/>
        </p:nvCxnSpPr>
        <p:spPr>
          <a:xfrm flipH="1">
            <a:off x="1035642" y="2063474"/>
            <a:ext cx="1221461" cy="4032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1" idx="3"/>
          </p:cNvCxnSpPr>
          <p:nvPr/>
        </p:nvCxnSpPr>
        <p:spPr>
          <a:xfrm flipH="1" flipV="1">
            <a:off x="1037147" y="2475502"/>
            <a:ext cx="1210298" cy="5471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85040" y="2049607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172.1.1.30/24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69" name="Title 3"/>
          <p:cNvSpPr>
            <a:spLocks noGrp="1"/>
          </p:cNvSpPr>
          <p:nvPr>
            <p:ph type="title"/>
          </p:nvPr>
        </p:nvSpPr>
        <p:spPr>
          <a:xfrm>
            <a:off x="485040" y="-30188"/>
            <a:ext cx="8513064" cy="765432"/>
          </a:xfrm>
        </p:spPr>
        <p:txBody>
          <a:bodyPr/>
          <a:lstStyle/>
          <a:p>
            <a:r>
              <a:rPr lang="en-US" dirty="0" smtClean="0"/>
              <a:t>SR &amp; EVPN-VPWS On-Demand Next-Hop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14067" y="3433211"/>
            <a:ext cx="1031051" cy="2462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172.1.3.254/24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15796" y="4285668"/>
            <a:ext cx="118872" cy="11887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923872" y="4285668"/>
            <a:ext cx="118872" cy="1188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307720" y="4285668"/>
            <a:ext cx="118872" cy="1188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290" name="Rectangle 289"/>
          <p:cNvSpPr/>
          <p:nvPr/>
        </p:nvSpPr>
        <p:spPr>
          <a:xfrm flipH="1">
            <a:off x="738479" y="2318559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292" name="Rectangle 291"/>
          <p:cNvSpPr/>
          <p:nvPr/>
        </p:nvSpPr>
        <p:spPr>
          <a:xfrm flipH="1">
            <a:off x="2473957" y="4303519"/>
            <a:ext cx="4572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Leaf</a:t>
            </a:r>
          </a:p>
        </p:txBody>
      </p:sp>
      <p:sp>
        <p:nvSpPr>
          <p:cNvPr id="293" name="Oval 292"/>
          <p:cNvSpPr/>
          <p:nvPr/>
        </p:nvSpPr>
        <p:spPr>
          <a:xfrm>
            <a:off x="2964508" y="4658574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DCI</a:t>
            </a:r>
            <a:endParaRPr lang="en-US" sz="1400" dirty="0">
              <a:solidFill>
                <a:srgbClr val="39393B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3475946" y="427932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NCS5500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501063" y="4733149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9393B"/>
                </a:solidFill>
              </a:rPr>
              <a:t>ASR9000</a:t>
            </a:r>
            <a:endParaRPr lang="en-US" sz="1200" dirty="0">
              <a:solidFill>
                <a:srgbClr val="39393B"/>
              </a:solidFill>
            </a:endParaRPr>
          </a:p>
        </p:txBody>
      </p:sp>
      <p:sp>
        <p:nvSpPr>
          <p:cNvPr id="296" name="Rectangle 295"/>
          <p:cNvSpPr/>
          <p:nvPr/>
        </p:nvSpPr>
        <p:spPr>
          <a:xfrm flipH="1">
            <a:off x="2995686" y="4299815"/>
            <a:ext cx="4572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dirty="0" smtClean="0">
                <a:solidFill>
                  <a:srgbClr val="39393B"/>
                </a:solidFill>
              </a:rPr>
              <a:t>Spine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113" y="1097613"/>
            <a:ext cx="3113595" cy="30939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78" name="Straight Connector 77"/>
          <p:cNvCxnSpPr>
            <a:stCxn id="9" idx="6"/>
            <a:endCxn id="95" idx="6"/>
          </p:cNvCxnSpPr>
          <p:nvPr/>
        </p:nvCxnSpPr>
        <p:spPr>
          <a:xfrm>
            <a:off x="3908597" y="2060788"/>
            <a:ext cx="1252931" cy="64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96" idx="0"/>
          </p:cNvCxnSpPr>
          <p:nvPr/>
        </p:nvCxnSpPr>
        <p:spPr>
          <a:xfrm>
            <a:off x="5390128" y="2318560"/>
            <a:ext cx="10083" cy="4682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" idx="4"/>
            <a:endCxn id="10" idx="0"/>
          </p:cNvCxnSpPr>
          <p:nvPr/>
        </p:nvCxnSpPr>
        <p:spPr>
          <a:xfrm>
            <a:off x="3679997" y="2289388"/>
            <a:ext cx="0" cy="497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6" idx="6"/>
            <a:endCxn id="10" idx="6"/>
          </p:cNvCxnSpPr>
          <p:nvPr/>
        </p:nvCxnSpPr>
        <p:spPr>
          <a:xfrm flipH="1">
            <a:off x="3908597" y="3015449"/>
            <a:ext cx="12630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5" idx="5"/>
            <a:endCxn id="10" idx="7"/>
          </p:cNvCxnSpPr>
          <p:nvPr/>
        </p:nvCxnSpPr>
        <p:spPr>
          <a:xfrm flipH="1">
            <a:off x="3841642" y="2228873"/>
            <a:ext cx="1386841" cy="6249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6" idx="7"/>
            <a:endCxn id="9" idx="5"/>
          </p:cNvCxnSpPr>
          <p:nvPr/>
        </p:nvCxnSpPr>
        <p:spPr>
          <a:xfrm flipH="1" flipV="1">
            <a:off x="3841642" y="2222433"/>
            <a:ext cx="1396924" cy="631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101214" y="1835263"/>
            <a:ext cx="1127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TE-metric=100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8265" y="1088868"/>
            <a:ext cx="3099373" cy="30939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3" name="Rectangle 112"/>
          <p:cNvSpPr/>
          <p:nvPr/>
        </p:nvSpPr>
        <p:spPr>
          <a:xfrm flipV="1">
            <a:off x="2270487" y="4124203"/>
            <a:ext cx="6630863" cy="10192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4" name="Rectangle 113"/>
          <p:cNvSpPr/>
          <p:nvPr/>
        </p:nvSpPr>
        <p:spPr>
          <a:xfrm flipV="1">
            <a:off x="5425719" y="3481022"/>
            <a:ext cx="251446" cy="7709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0" name="Rectangle 119"/>
          <p:cNvSpPr/>
          <p:nvPr/>
        </p:nvSpPr>
        <p:spPr>
          <a:xfrm flipV="1">
            <a:off x="3421707" y="3406249"/>
            <a:ext cx="343589" cy="7709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2" name="TextBox 121"/>
          <p:cNvSpPr txBox="1"/>
          <p:nvPr/>
        </p:nvSpPr>
        <p:spPr>
          <a:xfrm>
            <a:off x="1624545" y="1394113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172.9.1.2/24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2205324" y="1653318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617159" y="2669133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172.9.2.2/24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 flipH="1">
            <a:off x="2209064" y="2332426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386765" y="1451447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172.9.1.36/24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 flipH="1">
            <a:off x="6640204" y="1720399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369671" y="2765543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172.9.2.36/24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 flipH="1">
            <a:off x="6643944" y="2399507"/>
            <a:ext cx="297163" cy="296305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39393B"/>
                </a:solidFill>
              </a:rPr>
              <a:t>VM</a:t>
            </a:r>
          </a:p>
        </p:txBody>
      </p:sp>
      <p:cxnSp>
        <p:nvCxnSpPr>
          <p:cNvPr id="136" name="Straight Connector 135"/>
          <p:cNvCxnSpPr>
            <a:stCxn id="9" idx="2"/>
            <a:endCxn id="124" idx="1"/>
          </p:cNvCxnSpPr>
          <p:nvPr/>
        </p:nvCxnSpPr>
        <p:spPr>
          <a:xfrm flipH="1" flipV="1">
            <a:off x="2502487" y="1801471"/>
            <a:ext cx="948910" cy="2593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9" idx="2"/>
            <a:endCxn id="126" idx="1"/>
          </p:cNvCxnSpPr>
          <p:nvPr/>
        </p:nvCxnSpPr>
        <p:spPr>
          <a:xfrm flipH="1">
            <a:off x="2506227" y="2060788"/>
            <a:ext cx="945170" cy="419791"/>
          </a:xfrm>
          <a:prstGeom prst="line">
            <a:avLst/>
          </a:prstGeom>
          <a:ln w="25400">
            <a:solidFill>
              <a:srgbClr val="FA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3"/>
            <a:endCxn id="95" idx="2"/>
          </p:cNvCxnSpPr>
          <p:nvPr/>
        </p:nvCxnSpPr>
        <p:spPr>
          <a:xfrm flipH="1">
            <a:off x="5618728" y="1868552"/>
            <a:ext cx="1021476" cy="19867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3"/>
            <a:endCxn id="95" idx="2"/>
          </p:cNvCxnSpPr>
          <p:nvPr/>
        </p:nvCxnSpPr>
        <p:spPr>
          <a:xfrm flipH="1" flipV="1">
            <a:off x="5618728" y="2067228"/>
            <a:ext cx="1025216" cy="480432"/>
          </a:xfrm>
          <a:prstGeom prst="line">
            <a:avLst/>
          </a:prstGeom>
          <a:ln w="25400">
            <a:solidFill>
              <a:srgbClr val="FA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3240269" y="1228473"/>
            <a:ext cx="914400" cy="182880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frame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240269" y="1003638"/>
            <a:ext cx="914400" cy="182880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service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240269" y="775039"/>
            <a:ext cx="914400" cy="18288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39393B"/>
                </a:solidFill>
              </a:rPr>
              <a:t>DCI </a:t>
            </a:r>
            <a:r>
              <a:rPr lang="en-US" sz="900" dirty="0" err="1" smtClean="0">
                <a:solidFill>
                  <a:srgbClr val="39393B"/>
                </a:solidFill>
              </a:rPr>
              <a:t>prefixSID</a:t>
            </a:r>
            <a:endParaRPr lang="en-US" sz="900" dirty="0" smtClean="0">
              <a:solidFill>
                <a:srgbClr val="39393B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508413" y="4489111"/>
            <a:ext cx="914400" cy="182880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frame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2508413" y="4264276"/>
            <a:ext cx="914400" cy="182880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service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499424" y="3805374"/>
            <a:ext cx="914400" cy="182880"/>
          </a:xfrm>
          <a:prstGeom prst="rect">
            <a:avLst/>
          </a:prstGeom>
          <a:solidFill>
            <a:srgbClr val="D883FF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39393B"/>
                </a:solidFill>
              </a:rPr>
              <a:t>Adj</a:t>
            </a:r>
            <a:r>
              <a:rPr lang="en-US" sz="1000" dirty="0" smtClean="0">
                <a:solidFill>
                  <a:srgbClr val="39393B"/>
                </a:solidFill>
              </a:rPr>
              <a:t>-SID 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2491124" y="4026973"/>
            <a:ext cx="914400" cy="182880"/>
          </a:xfrm>
          <a:prstGeom prst="rect">
            <a:avLst/>
          </a:prstGeom>
          <a:solidFill>
            <a:srgbClr val="D883FF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39393B"/>
                </a:solidFill>
              </a:rPr>
              <a:t>Adj</a:t>
            </a:r>
            <a:r>
              <a:rPr lang="en-US" sz="1000" dirty="0" smtClean="0">
                <a:solidFill>
                  <a:srgbClr val="39393B"/>
                </a:solidFill>
              </a:rPr>
              <a:t>-SID 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3504013" y="4481969"/>
            <a:ext cx="914400" cy="182880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frame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3504013" y="4257134"/>
            <a:ext cx="914400" cy="182880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service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508459" y="4019157"/>
            <a:ext cx="914400" cy="182880"/>
          </a:xfrm>
          <a:prstGeom prst="rect">
            <a:avLst/>
          </a:prstGeom>
          <a:solidFill>
            <a:srgbClr val="D883FF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39393B"/>
                </a:solidFill>
              </a:rPr>
              <a:t>Adj</a:t>
            </a:r>
            <a:r>
              <a:rPr lang="en-US" sz="1000" dirty="0" smtClean="0">
                <a:solidFill>
                  <a:srgbClr val="39393B"/>
                </a:solidFill>
              </a:rPr>
              <a:t>-SID 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96723" y="1228959"/>
            <a:ext cx="914400" cy="182880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frame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96723" y="1004124"/>
            <a:ext cx="914400" cy="182880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service</a:t>
            </a:r>
          </a:p>
        </p:txBody>
      </p:sp>
      <p:sp>
        <p:nvSpPr>
          <p:cNvPr id="2" name="Freeform 1"/>
          <p:cNvSpPr/>
          <p:nvPr/>
        </p:nvSpPr>
        <p:spPr>
          <a:xfrm>
            <a:off x="3318737" y="2141222"/>
            <a:ext cx="2316750" cy="765590"/>
          </a:xfrm>
          <a:custGeom>
            <a:avLst/>
            <a:gdLst>
              <a:gd name="connsiteX0" fmla="*/ 70506 w 2316750"/>
              <a:gd name="connsiteY0" fmla="*/ 69574 h 765590"/>
              <a:gd name="connsiteX1" fmla="*/ 279228 w 2316750"/>
              <a:gd name="connsiteY1" fmla="*/ 765313 h 765590"/>
              <a:gd name="connsiteX2" fmla="*/ 2316750 w 2316750"/>
              <a:gd name="connsiteY2" fmla="*/ 0 h 76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6750" h="765590">
                <a:moveTo>
                  <a:pt x="70506" y="69574"/>
                </a:moveTo>
                <a:cubicBezTo>
                  <a:pt x="-12320" y="423241"/>
                  <a:pt x="-95146" y="776909"/>
                  <a:pt x="279228" y="765313"/>
                </a:cubicBezTo>
                <a:cubicBezTo>
                  <a:pt x="653602" y="753717"/>
                  <a:pt x="2316750" y="0"/>
                  <a:pt x="2316750" y="0"/>
                </a:cubicBezTo>
              </a:path>
            </a:pathLst>
          </a:custGeom>
          <a:noFill/>
          <a:ln>
            <a:solidFill>
              <a:srgbClr val="FA661C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40269" y="3599735"/>
            <a:ext cx="2340387" cy="1477"/>
          </a:xfrm>
          <a:prstGeom prst="straightConnector1">
            <a:avLst/>
          </a:prstGeom>
          <a:ln w="25400">
            <a:solidFill>
              <a:srgbClr val="FA66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3273197" y="1655134"/>
            <a:ext cx="2340387" cy="147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211181" y="1448954"/>
            <a:ext cx="1518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9393B"/>
                </a:solidFill>
              </a:rPr>
              <a:t>EVI200 - IGP metrics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164522" y="3360484"/>
            <a:ext cx="2512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EVI300 - TE metrics (low latency service)</a:t>
            </a:r>
            <a:endParaRPr lang="en-US" sz="1000" dirty="0">
              <a:solidFill>
                <a:srgbClr val="39393B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510020" y="4481969"/>
            <a:ext cx="914400" cy="182880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frame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510020" y="4257134"/>
            <a:ext cx="914400" cy="182880"/>
          </a:xfrm>
          <a:prstGeom prst="rect">
            <a:avLst/>
          </a:prstGeom>
          <a:solidFill>
            <a:srgbClr val="FFD579"/>
          </a:solidFill>
          <a:ln>
            <a:solidFill>
              <a:srgbClr val="FA66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9393B"/>
                </a:solidFill>
              </a:rPr>
              <a:t>service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637751" y="2305735"/>
            <a:ext cx="1127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39393B"/>
                </a:solidFill>
              </a:rPr>
              <a:t>TE-metric=100</a:t>
            </a:r>
            <a:endParaRPr lang="en-US" sz="1000" dirty="0">
              <a:solidFill>
                <a:srgbClr val="3939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PBB Ethernet VPN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6616" y="1077077"/>
            <a:ext cx="4069080" cy="35731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Next generation solution for </a:t>
            </a:r>
            <a:r>
              <a:rPr lang="en-US" sz="1400" dirty="0">
                <a:solidFill>
                  <a:srgbClr val="007AA6"/>
                </a:solidFill>
              </a:rPr>
              <a:t>Ethernet multipoint (E-LAN) </a:t>
            </a:r>
            <a:r>
              <a:rPr lang="en-US" sz="1400" dirty="0"/>
              <a:t>services by combining Provider Backbone Bridging (PBB - IEEE 802.1ah) and Ethernet VPN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Data-plane learning of local C-MACs and remote C-MAC to B-MAC binding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007AA6"/>
                </a:solidFill>
              </a:rPr>
              <a:t>PEs run Multi-Protocol BGP to advertise local Backbone MAC addresses (B-MACs) &amp; learn remote B-MACs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Takes advantage of PBB encapsulation to simplify BGP control plane operation – faster convergence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Lowers BGP resource usage (CPU, memory) on deployed infrastructure (PEs and RRs)</a:t>
            </a:r>
          </a:p>
          <a:p>
            <a:pPr lvl="2"/>
            <a:r>
              <a:rPr lang="en-US" sz="1100" dirty="0">
                <a:solidFill>
                  <a:srgbClr val="007AA6"/>
                </a:solidFill>
                <a:sym typeface="Arial" pitchFamily="-107" charset="0"/>
              </a:rPr>
              <a:t>RFC7623</a:t>
            </a:r>
          </a:p>
          <a:p>
            <a:endParaRPr lang="en-US" sz="1400" baseline="30000" dirty="0">
              <a:solidFill>
                <a:srgbClr val="C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grpSp>
        <p:nvGrpSpPr>
          <p:cNvPr id="253" name="Group 252"/>
          <p:cNvGrpSpPr/>
          <p:nvPr/>
        </p:nvGrpSpPr>
        <p:grpSpPr>
          <a:xfrm>
            <a:off x="5182055" y="1570585"/>
            <a:ext cx="3651342" cy="2023212"/>
            <a:chOff x="5362101" y="2116330"/>
            <a:chExt cx="3651342" cy="2023212"/>
          </a:xfrm>
        </p:grpSpPr>
        <p:grpSp>
          <p:nvGrpSpPr>
            <p:cNvPr id="258" name="Group 257"/>
            <p:cNvGrpSpPr/>
            <p:nvPr/>
          </p:nvGrpSpPr>
          <p:grpSpPr>
            <a:xfrm>
              <a:off x="5362101" y="2116330"/>
              <a:ext cx="3651342" cy="2023212"/>
              <a:chOff x="5362101" y="2116330"/>
              <a:chExt cx="3651342" cy="2023212"/>
            </a:xfrm>
          </p:grpSpPr>
          <p:sp>
            <p:nvSpPr>
              <p:cNvPr id="263" name="Rounded Rectangle 262"/>
              <p:cNvSpPr/>
              <p:nvPr/>
            </p:nvSpPr>
            <p:spPr>
              <a:xfrm>
                <a:off x="5362101" y="2116330"/>
                <a:ext cx="3651342" cy="2023212"/>
              </a:xfrm>
              <a:prstGeom prst="roundRect">
                <a:avLst>
                  <a:gd name="adj" fmla="val 4832"/>
                </a:avLst>
              </a:prstGeom>
              <a:solidFill>
                <a:srgbClr val="FFECCC">
                  <a:alpha val="7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487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64" name="Group 114"/>
              <p:cNvGrpSpPr>
                <a:grpSpLocks noChangeAspect="1"/>
              </p:cNvGrpSpPr>
              <p:nvPr/>
            </p:nvGrpSpPr>
            <p:grpSpPr bwMode="auto">
              <a:xfrm>
                <a:off x="6540498" y="2468795"/>
                <a:ext cx="1219792" cy="1315956"/>
                <a:chOff x="4080" y="2880"/>
                <a:chExt cx="1617" cy="804"/>
              </a:xfrm>
            </p:grpSpPr>
            <p:grpSp>
              <p:nvGrpSpPr>
                <p:cNvPr id="283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2" cy="796"/>
                  <a:chOff x="4136" y="2026"/>
                  <a:chExt cx="1612" cy="796"/>
                </a:xfrm>
              </p:grpSpPr>
              <p:sp>
                <p:nvSpPr>
                  <p:cNvPr id="301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6" y="2026"/>
                    <a:ext cx="703" cy="32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2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2112"/>
                    <a:ext cx="539" cy="33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3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6" y="2310"/>
                    <a:ext cx="363" cy="26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4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5" y="2429"/>
                    <a:ext cx="547" cy="291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5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2" y="2477"/>
                    <a:ext cx="816" cy="345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6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1" y="2122"/>
                    <a:ext cx="523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7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9" y="2288"/>
                    <a:ext cx="519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8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2" y="2342"/>
                    <a:ext cx="51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9" y="2214"/>
                    <a:ext cx="104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84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7" cy="804"/>
                  <a:chOff x="4136" y="2022"/>
                  <a:chExt cx="1617" cy="804"/>
                </a:xfrm>
              </p:grpSpPr>
              <p:sp>
                <p:nvSpPr>
                  <p:cNvPr id="285" name="Arc 126"/>
                  <p:cNvSpPr>
                    <a:spLocks noChangeAspect="1"/>
                  </p:cNvSpPr>
                  <p:nvPr/>
                </p:nvSpPr>
                <p:spPr bwMode="auto">
                  <a:xfrm>
                    <a:off x="4705" y="2022"/>
                    <a:ext cx="667" cy="167"/>
                  </a:xfrm>
                  <a:custGeom>
                    <a:avLst/>
                    <a:gdLst>
                      <a:gd name="T0" fmla="*/ 0 w 40532"/>
                      <a:gd name="T1" fmla="*/ 0 h 21600"/>
                      <a:gd name="T2" fmla="*/ 0 w 40532"/>
                      <a:gd name="T3" fmla="*/ 0 h 21600"/>
                      <a:gd name="T4" fmla="*/ 0 w 4053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532"/>
                      <a:gd name="T10" fmla="*/ 0 h 21600"/>
                      <a:gd name="T11" fmla="*/ 40532 w 4053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532" h="21600" fill="none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</a:path>
                      <a:path w="40532" h="21600" stroke="0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  <a:lnTo>
                          <a:pt x="20466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6" name="Arc 127"/>
                  <p:cNvSpPr>
                    <a:spLocks noChangeAspect="1"/>
                  </p:cNvSpPr>
                  <p:nvPr/>
                </p:nvSpPr>
                <p:spPr bwMode="auto">
                  <a:xfrm>
                    <a:off x="4709" y="2026"/>
                    <a:ext cx="659" cy="163"/>
                  </a:xfrm>
                  <a:custGeom>
                    <a:avLst/>
                    <a:gdLst>
                      <a:gd name="T0" fmla="*/ 0 w 40468"/>
                      <a:gd name="T1" fmla="*/ 0 h 21600"/>
                      <a:gd name="T2" fmla="*/ 0 w 40468"/>
                      <a:gd name="T3" fmla="*/ 0 h 21600"/>
                      <a:gd name="T4" fmla="*/ 0 w 4046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468"/>
                      <a:gd name="T10" fmla="*/ 0 h 21600"/>
                      <a:gd name="T11" fmla="*/ 40468 w 4046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468" h="21600" fill="none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</a:path>
                      <a:path w="40468" h="21600" stroke="0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  <a:lnTo>
                          <a:pt x="20439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7" name="Arc 128"/>
                  <p:cNvSpPr>
                    <a:spLocks noChangeAspect="1"/>
                  </p:cNvSpPr>
                  <p:nvPr/>
                </p:nvSpPr>
                <p:spPr bwMode="auto">
                  <a:xfrm>
                    <a:off x="4300" y="2109"/>
                    <a:ext cx="414" cy="201"/>
                  </a:xfrm>
                  <a:custGeom>
                    <a:avLst/>
                    <a:gdLst>
                      <a:gd name="T0" fmla="*/ 0 w 32989"/>
                      <a:gd name="T1" fmla="*/ 0 h 26112"/>
                      <a:gd name="T2" fmla="*/ 0 w 32989"/>
                      <a:gd name="T3" fmla="*/ 0 h 26112"/>
                      <a:gd name="T4" fmla="*/ 0 w 32989"/>
                      <a:gd name="T5" fmla="*/ 0 h 26112"/>
                      <a:gd name="T6" fmla="*/ 0 60000 65536"/>
                      <a:gd name="T7" fmla="*/ 0 60000 65536"/>
                      <a:gd name="T8" fmla="*/ 0 60000 65536"/>
                      <a:gd name="T9" fmla="*/ 0 w 32989"/>
                      <a:gd name="T10" fmla="*/ 0 h 26112"/>
                      <a:gd name="T11" fmla="*/ 32989 w 32989"/>
                      <a:gd name="T12" fmla="*/ 26112 h 26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89" h="26112" fill="none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</a:path>
                      <a:path w="32989" h="26112" stroke="0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8" name="Arc 129"/>
                  <p:cNvSpPr>
                    <a:spLocks noChangeAspect="1"/>
                  </p:cNvSpPr>
                  <p:nvPr/>
                </p:nvSpPr>
                <p:spPr bwMode="auto">
                  <a:xfrm>
                    <a:off x="4304" y="2113"/>
                    <a:ext cx="407" cy="197"/>
                  </a:xfrm>
                  <a:custGeom>
                    <a:avLst/>
                    <a:gdLst>
                      <a:gd name="T0" fmla="*/ 0 w 32912"/>
                      <a:gd name="T1" fmla="*/ 0 h 26153"/>
                      <a:gd name="T2" fmla="*/ 0 w 32912"/>
                      <a:gd name="T3" fmla="*/ 0 h 26153"/>
                      <a:gd name="T4" fmla="*/ 0 w 32912"/>
                      <a:gd name="T5" fmla="*/ 0 h 26153"/>
                      <a:gd name="T6" fmla="*/ 0 60000 65536"/>
                      <a:gd name="T7" fmla="*/ 0 60000 65536"/>
                      <a:gd name="T8" fmla="*/ 0 60000 65536"/>
                      <a:gd name="T9" fmla="*/ 0 w 32912"/>
                      <a:gd name="T10" fmla="*/ 0 h 26153"/>
                      <a:gd name="T11" fmla="*/ 32912 w 32912"/>
                      <a:gd name="T12" fmla="*/ 26153 h 261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12" h="26153" fill="none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</a:path>
                      <a:path w="32912" h="26153" stroke="0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Arc 130"/>
                  <p:cNvSpPr>
                    <a:spLocks noChangeAspect="1"/>
                  </p:cNvSpPr>
                  <p:nvPr/>
                </p:nvSpPr>
                <p:spPr bwMode="auto">
                  <a:xfrm>
                    <a:off x="4241" y="2566"/>
                    <a:ext cx="419" cy="158"/>
                  </a:xfrm>
                  <a:custGeom>
                    <a:avLst/>
                    <a:gdLst>
                      <a:gd name="T0" fmla="*/ 0 w 32190"/>
                      <a:gd name="T1" fmla="*/ 0 h 22644"/>
                      <a:gd name="T2" fmla="*/ 0 w 32190"/>
                      <a:gd name="T3" fmla="*/ 0 h 22644"/>
                      <a:gd name="T4" fmla="*/ 0 w 32190"/>
                      <a:gd name="T5" fmla="*/ 0 h 22644"/>
                      <a:gd name="T6" fmla="*/ 0 60000 65536"/>
                      <a:gd name="T7" fmla="*/ 0 60000 65536"/>
                      <a:gd name="T8" fmla="*/ 0 60000 65536"/>
                      <a:gd name="T9" fmla="*/ 0 w 32190"/>
                      <a:gd name="T10" fmla="*/ 0 h 22644"/>
                      <a:gd name="T11" fmla="*/ 32190 w 32190"/>
                      <a:gd name="T12" fmla="*/ 22644 h 226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190" h="22644" fill="none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</a:path>
                      <a:path w="32190" h="22644" stroke="0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  <a:lnTo>
                          <a:pt x="21600" y="104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0" name="Arc 131"/>
                  <p:cNvSpPr>
                    <a:spLocks noChangeAspect="1"/>
                  </p:cNvSpPr>
                  <p:nvPr/>
                </p:nvSpPr>
                <p:spPr bwMode="auto">
                  <a:xfrm>
                    <a:off x="4245" y="2566"/>
                    <a:ext cx="412" cy="154"/>
                  </a:xfrm>
                  <a:custGeom>
                    <a:avLst/>
                    <a:gdLst>
                      <a:gd name="T0" fmla="*/ 0 w 32089"/>
                      <a:gd name="T1" fmla="*/ 0 h 22657"/>
                      <a:gd name="T2" fmla="*/ 0 w 32089"/>
                      <a:gd name="T3" fmla="*/ 0 h 22657"/>
                      <a:gd name="T4" fmla="*/ 0 w 32089"/>
                      <a:gd name="T5" fmla="*/ 0 h 22657"/>
                      <a:gd name="T6" fmla="*/ 0 60000 65536"/>
                      <a:gd name="T7" fmla="*/ 0 60000 65536"/>
                      <a:gd name="T8" fmla="*/ 0 60000 65536"/>
                      <a:gd name="T9" fmla="*/ 0 w 32089"/>
                      <a:gd name="T10" fmla="*/ 0 h 22657"/>
                      <a:gd name="T11" fmla="*/ 32089 w 32089"/>
                      <a:gd name="T12" fmla="*/ 22657 h 226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089" h="22657" fill="none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</a:path>
                      <a:path w="32089" h="22657" stroke="0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  <a:lnTo>
                          <a:pt x="21600" y="1057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1" name="Arc 132"/>
                  <p:cNvSpPr>
                    <a:spLocks noChangeAspect="1"/>
                  </p:cNvSpPr>
                  <p:nvPr/>
                </p:nvSpPr>
                <p:spPr bwMode="auto">
                  <a:xfrm>
                    <a:off x="5363" y="2118"/>
                    <a:ext cx="315" cy="194"/>
                  </a:xfrm>
                  <a:custGeom>
                    <a:avLst/>
                    <a:gdLst>
                      <a:gd name="T0" fmla="*/ 0 w 26040"/>
                      <a:gd name="T1" fmla="*/ 0 h 32314"/>
                      <a:gd name="T2" fmla="*/ 0 w 26040"/>
                      <a:gd name="T3" fmla="*/ 0 h 32314"/>
                      <a:gd name="T4" fmla="*/ 0 w 26040"/>
                      <a:gd name="T5" fmla="*/ 0 h 32314"/>
                      <a:gd name="T6" fmla="*/ 0 60000 65536"/>
                      <a:gd name="T7" fmla="*/ 0 60000 65536"/>
                      <a:gd name="T8" fmla="*/ 0 60000 65536"/>
                      <a:gd name="T9" fmla="*/ 0 w 26040"/>
                      <a:gd name="T10" fmla="*/ 0 h 32314"/>
                      <a:gd name="T11" fmla="*/ 26040 w 26040"/>
                      <a:gd name="T12" fmla="*/ 32314 h 3231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40" h="32314" fill="none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</a:path>
                      <a:path w="26040" h="32314" stroke="0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  <a:lnTo>
                          <a:pt x="444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2" name="Arc 133"/>
                  <p:cNvSpPr>
                    <a:spLocks noChangeAspect="1"/>
                  </p:cNvSpPr>
                  <p:nvPr/>
                </p:nvSpPr>
                <p:spPr bwMode="auto">
                  <a:xfrm>
                    <a:off x="5365" y="2122"/>
                    <a:ext cx="310" cy="189"/>
                  </a:xfrm>
                  <a:custGeom>
                    <a:avLst/>
                    <a:gdLst>
                      <a:gd name="T0" fmla="*/ 0 w 25973"/>
                      <a:gd name="T1" fmla="*/ 0 h 32442"/>
                      <a:gd name="T2" fmla="*/ 0 w 25973"/>
                      <a:gd name="T3" fmla="*/ 0 h 32442"/>
                      <a:gd name="T4" fmla="*/ 0 w 25973"/>
                      <a:gd name="T5" fmla="*/ 0 h 32442"/>
                      <a:gd name="T6" fmla="*/ 0 60000 65536"/>
                      <a:gd name="T7" fmla="*/ 0 60000 65536"/>
                      <a:gd name="T8" fmla="*/ 0 60000 65536"/>
                      <a:gd name="T9" fmla="*/ 0 w 25973"/>
                      <a:gd name="T10" fmla="*/ 0 h 32442"/>
                      <a:gd name="T11" fmla="*/ 25973 w 25973"/>
                      <a:gd name="T12" fmla="*/ 32442 h 324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973" h="32442" fill="none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</a:path>
                      <a:path w="25973" h="32442" stroke="0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  <a:lnTo>
                          <a:pt x="4373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3" name="Arc 134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09"/>
                    <a:ext cx="301" cy="193"/>
                  </a:xfrm>
                  <a:custGeom>
                    <a:avLst/>
                    <a:gdLst>
                      <a:gd name="T0" fmla="*/ 0 w 21600"/>
                      <a:gd name="T1" fmla="*/ 0 h 29491"/>
                      <a:gd name="T2" fmla="*/ 0 w 21600"/>
                      <a:gd name="T3" fmla="*/ 0 h 29491"/>
                      <a:gd name="T4" fmla="*/ 0 w 21600"/>
                      <a:gd name="T5" fmla="*/ 0 h 294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491"/>
                      <a:gd name="T11" fmla="*/ 21600 w 21600"/>
                      <a:gd name="T12" fmla="*/ 29491 h 294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491" fill="none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</a:path>
                      <a:path w="21600" h="29491" stroke="0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  <a:lnTo>
                          <a:pt x="0" y="1682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4" name="Arc 135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12"/>
                    <a:ext cx="297" cy="189"/>
                  </a:xfrm>
                  <a:custGeom>
                    <a:avLst/>
                    <a:gdLst>
                      <a:gd name="T0" fmla="*/ 0 w 21600"/>
                      <a:gd name="T1" fmla="*/ 0 h 29720"/>
                      <a:gd name="T2" fmla="*/ 0 w 21600"/>
                      <a:gd name="T3" fmla="*/ 0 h 29720"/>
                      <a:gd name="T4" fmla="*/ 0 w 21600"/>
                      <a:gd name="T5" fmla="*/ 0 h 2972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720"/>
                      <a:gd name="T11" fmla="*/ 21600 w 21600"/>
                      <a:gd name="T12" fmla="*/ 29720 h 29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720" fill="none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</a:path>
                      <a:path w="21600" h="29720" stroke="0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  <a:lnTo>
                          <a:pt x="0" y="1692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5" name="Arc 136"/>
                  <p:cNvSpPr>
                    <a:spLocks noChangeAspect="1"/>
                  </p:cNvSpPr>
                  <p:nvPr/>
                </p:nvSpPr>
                <p:spPr bwMode="auto">
                  <a:xfrm>
                    <a:off x="5354" y="2498"/>
                    <a:ext cx="352" cy="276"/>
                  </a:xfrm>
                  <a:custGeom>
                    <a:avLst/>
                    <a:gdLst>
                      <a:gd name="T0" fmla="*/ 0 w 28603"/>
                      <a:gd name="T1" fmla="*/ 0 h 27825"/>
                      <a:gd name="T2" fmla="*/ 0 w 28603"/>
                      <a:gd name="T3" fmla="*/ 0 h 27825"/>
                      <a:gd name="T4" fmla="*/ 0 w 28603"/>
                      <a:gd name="T5" fmla="*/ 0 h 27825"/>
                      <a:gd name="T6" fmla="*/ 0 60000 65536"/>
                      <a:gd name="T7" fmla="*/ 0 60000 65536"/>
                      <a:gd name="T8" fmla="*/ 0 60000 65536"/>
                      <a:gd name="T9" fmla="*/ 0 w 28603"/>
                      <a:gd name="T10" fmla="*/ 0 h 27825"/>
                      <a:gd name="T11" fmla="*/ 28603 w 28603"/>
                      <a:gd name="T12" fmla="*/ 27825 h 278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603" h="27825" fill="none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</a:path>
                      <a:path w="28603" h="27825" stroke="0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  <a:lnTo>
                          <a:pt x="7003" y="6225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6" name="Arc 137"/>
                  <p:cNvSpPr>
                    <a:spLocks noChangeAspect="1"/>
                  </p:cNvSpPr>
                  <p:nvPr/>
                </p:nvSpPr>
                <p:spPr bwMode="auto">
                  <a:xfrm>
                    <a:off x="5356" y="2499"/>
                    <a:ext cx="346" cy="271"/>
                  </a:xfrm>
                  <a:custGeom>
                    <a:avLst/>
                    <a:gdLst>
                      <a:gd name="T0" fmla="*/ 0 w 28579"/>
                      <a:gd name="T1" fmla="*/ 0 h 27846"/>
                      <a:gd name="T2" fmla="*/ 0 w 28579"/>
                      <a:gd name="T3" fmla="*/ 0 h 27846"/>
                      <a:gd name="T4" fmla="*/ 0 w 28579"/>
                      <a:gd name="T5" fmla="*/ 0 h 27846"/>
                      <a:gd name="T6" fmla="*/ 0 60000 65536"/>
                      <a:gd name="T7" fmla="*/ 0 60000 65536"/>
                      <a:gd name="T8" fmla="*/ 0 60000 65536"/>
                      <a:gd name="T9" fmla="*/ 0 w 28579"/>
                      <a:gd name="T10" fmla="*/ 0 h 27846"/>
                      <a:gd name="T11" fmla="*/ 28579 w 28579"/>
                      <a:gd name="T12" fmla="*/ 27846 h 278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9" h="27846" fill="none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</a:path>
                      <a:path w="28579" h="27846" stroke="0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  <a:lnTo>
                          <a:pt x="6979" y="624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7" name="Arc 138"/>
                  <p:cNvSpPr>
                    <a:spLocks noChangeAspect="1"/>
                  </p:cNvSpPr>
                  <p:nvPr/>
                </p:nvSpPr>
                <p:spPr bwMode="auto">
                  <a:xfrm>
                    <a:off x="4136" y="2308"/>
                    <a:ext cx="191" cy="263"/>
                  </a:xfrm>
                  <a:custGeom>
                    <a:avLst/>
                    <a:gdLst>
                      <a:gd name="T0" fmla="*/ 0 w 21600"/>
                      <a:gd name="T1" fmla="*/ 0 h 41303"/>
                      <a:gd name="T2" fmla="*/ 0 w 21600"/>
                      <a:gd name="T3" fmla="*/ 0 h 41303"/>
                      <a:gd name="T4" fmla="*/ 0 w 21600"/>
                      <a:gd name="T5" fmla="*/ 0 h 413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03"/>
                      <a:gd name="T11" fmla="*/ 21600 w 21600"/>
                      <a:gd name="T12" fmla="*/ 41303 h 413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03" fill="none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</a:path>
                      <a:path w="21600" h="41303" stroke="0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  <a:lnTo>
                          <a:pt x="21600" y="2156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8" name="Arc 139"/>
                  <p:cNvSpPr>
                    <a:spLocks noChangeAspect="1"/>
                  </p:cNvSpPr>
                  <p:nvPr/>
                </p:nvSpPr>
                <p:spPr bwMode="auto">
                  <a:xfrm>
                    <a:off x="4140" y="2312"/>
                    <a:ext cx="187" cy="255"/>
                  </a:xfrm>
                  <a:custGeom>
                    <a:avLst/>
                    <a:gdLst>
                      <a:gd name="T0" fmla="*/ 0 w 21600"/>
                      <a:gd name="T1" fmla="*/ 0 h 41331"/>
                      <a:gd name="T2" fmla="*/ 0 w 21600"/>
                      <a:gd name="T3" fmla="*/ 0 h 41331"/>
                      <a:gd name="T4" fmla="*/ 0 w 21600"/>
                      <a:gd name="T5" fmla="*/ 0 h 4133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31"/>
                      <a:gd name="T11" fmla="*/ 21600 w 21600"/>
                      <a:gd name="T12" fmla="*/ 41331 h 413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31" fill="none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</a:path>
                      <a:path w="21600" h="41331" stroke="0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  <a:lnTo>
                          <a:pt x="21600" y="21562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9" name="Arc 140"/>
                  <p:cNvSpPr>
                    <a:spLocks noChangeAspect="1"/>
                  </p:cNvSpPr>
                  <p:nvPr/>
                </p:nvSpPr>
                <p:spPr bwMode="auto">
                  <a:xfrm>
                    <a:off x="4644" y="2666"/>
                    <a:ext cx="721" cy="160"/>
                  </a:xfrm>
                  <a:custGeom>
                    <a:avLst/>
                    <a:gdLst>
                      <a:gd name="T0" fmla="*/ 0 w 38927"/>
                      <a:gd name="T1" fmla="*/ 0 h 21600"/>
                      <a:gd name="T2" fmla="*/ 0 w 38927"/>
                      <a:gd name="T3" fmla="*/ 0 h 21600"/>
                      <a:gd name="T4" fmla="*/ 0 w 3892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927"/>
                      <a:gd name="T10" fmla="*/ 0 h 21600"/>
                      <a:gd name="T11" fmla="*/ 38927 w 38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927" h="21600" fill="none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</a:path>
                      <a:path w="38927" h="21600" stroke="0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  <a:lnTo>
                          <a:pt x="2115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0" name="Arc 141"/>
                  <p:cNvSpPr>
                    <a:spLocks noChangeAspect="1"/>
                  </p:cNvSpPr>
                  <p:nvPr/>
                </p:nvSpPr>
                <p:spPr bwMode="auto">
                  <a:xfrm>
                    <a:off x="4648" y="2666"/>
                    <a:ext cx="712" cy="156"/>
                  </a:xfrm>
                  <a:custGeom>
                    <a:avLst/>
                    <a:gdLst>
                      <a:gd name="T0" fmla="*/ 0 w 38826"/>
                      <a:gd name="T1" fmla="*/ 0 h 21600"/>
                      <a:gd name="T2" fmla="*/ 0 w 38826"/>
                      <a:gd name="T3" fmla="*/ 0 h 21600"/>
                      <a:gd name="T4" fmla="*/ 0 w 3882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826"/>
                      <a:gd name="T10" fmla="*/ 0 h 21600"/>
                      <a:gd name="T11" fmla="*/ 38826 w 3882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26" h="21600" fill="none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</a:path>
                      <a:path w="38826" h="21600" stroke="0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  <a:lnTo>
                          <a:pt x="21144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65" name="Line 5"/>
              <p:cNvSpPr>
                <a:spLocks noChangeShapeType="1"/>
              </p:cNvSpPr>
              <p:nvPr/>
            </p:nvSpPr>
            <p:spPr bwMode="auto">
              <a:xfrm flipV="1">
                <a:off x="5581184" y="2710420"/>
                <a:ext cx="812877" cy="434608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66" name="Line 5"/>
              <p:cNvSpPr>
                <a:spLocks noChangeShapeType="1"/>
              </p:cNvSpPr>
              <p:nvPr/>
            </p:nvSpPr>
            <p:spPr bwMode="auto">
              <a:xfrm>
                <a:off x="5581184" y="3230537"/>
                <a:ext cx="815738" cy="412617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6012752" y="2845745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68" name="Line 5"/>
              <p:cNvSpPr>
                <a:spLocks noChangeShapeType="1"/>
              </p:cNvSpPr>
              <p:nvPr/>
            </p:nvSpPr>
            <p:spPr bwMode="auto">
              <a:xfrm flipV="1">
                <a:off x="7925438" y="3231326"/>
                <a:ext cx="744084" cy="411828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269" name="Line 5"/>
              <p:cNvSpPr>
                <a:spLocks noChangeShapeType="1"/>
              </p:cNvSpPr>
              <p:nvPr/>
            </p:nvSpPr>
            <p:spPr bwMode="auto">
              <a:xfrm>
                <a:off x="7925439" y="2699953"/>
                <a:ext cx="798031" cy="488619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8229663" y="2845744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71" name="Oval 270"/>
              <p:cNvSpPr>
                <a:spLocks noChangeAspect="1"/>
              </p:cNvSpPr>
              <p:nvPr/>
            </p:nvSpPr>
            <p:spPr>
              <a:xfrm>
                <a:off x="6410661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272" name="Oval 271"/>
              <p:cNvSpPr>
                <a:spLocks noChangeAspect="1"/>
              </p:cNvSpPr>
              <p:nvPr/>
            </p:nvSpPr>
            <p:spPr>
              <a:xfrm>
                <a:off x="6410661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  <p:sp>
            <p:nvSpPr>
              <p:cNvPr id="273" name="Oval 272"/>
              <p:cNvSpPr>
                <a:spLocks noChangeAspect="1"/>
              </p:cNvSpPr>
              <p:nvPr/>
            </p:nvSpPr>
            <p:spPr>
              <a:xfrm>
                <a:off x="7619067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274" name="Oval 273"/>
              <p:cNvSpPr>
                <a:spLocks noChangeAspect="1"/>
              </p:cNvSpPr>
              <p:nvPr/>
            </p:nvSpPr>
            <p:spPr>
              <a:xfrm>
                <a:off x="7619067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5560046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CE1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5574474" y="3363881"/>
                <a:ext cx="572639" cy="359668"/>
              </a:xfrm>
              <a:prstGeom prst="rect">
                <a:avLst/>
              </a:prstGeom>
              <a:noFill/>
            </p:spPr>
            <p:txBody>
              <a:bodyPr wrap="square" lIns="51390" tIns="25695" rIns="51390" bIns="25695" rtlCol="0">
                <a:spAutoFit/>
              </a:bodyPr>
              <a:lstStyle/>
              <a:p>
                <a:pPr defTabSz="913487"/>
                <a:r>
                  <a:rPr lang="en-US" sz="1000" dirty="0">
                    <a:solidFill>
                      <a:srgbClr val="000000"/>
                    </a:solidFill>
                    <a:latin typeface="Arial Narrow" pitchFamily="34" charset="0"/>
                  </a:rPr>
                  <a:t>C-MAC:M1</a:t>
                </a: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483950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CE3</a:t>
                </a:r>
              </a:p>
            </p:txBody>
          </p:sp>
        </p:grpSp>
        <p:sp>
          <p:nvSpPr>
            <p:cNvPr id="259" name="TextBox 258"/>
            <p:cNvSpPr txBox="1"/>
            <p:nvPr/>
          </p:nvSpPr>
          <p:spPr>
            <a:xfrm>
              <a:off x="8409709" y="3375357"/>
              <a:ext cx="572639" cy="359668"/>
            </a:xfrm>
            <a:prstGeom prst="rect">
              <a:avLst/>
            </a:prstGeom>
            <a:noFill/>
          </p:spPr>
          <p:txBody>
            <a:bodyPr wrap="square" lIns="51390" tIns="25695" rIns="51390" bIns="25695" rtlCol="0">
              <a:spAutoFit/>
            </a:bodyPr>
            <a:lstStyle/>
            <a:p>
              <a:pPr defTabSz="913487"/>
              <a:r>
                <a:rPr lang="en-US" sz="1000" dirty="0">
                  <a:solidFill>
                    <a:srgbClr val="000000"/>
                  </a:solidFill>
                  <a:latin typeface="Arial Narrow" pitchFamily="34" charset="0"/>
                </a:rPr>
                <a:t>C-MAC:M3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6368248" y="2084956"/>
            <a:ext cx="1077805" cy="806111"/>
            <a:chOff x="11394109" y="4681105"/>
            <a:chExt cx="1916285" cy="1433086"/>
          </a:xfrm>
        </p:grpSpPr>
        <p:sp>
          <p:nvSpPr>
            <p:cNvPr id="311" name="Freeform 310"/>
            <p:cNvSpPr/>
            <p:nvPr/>
          </p:nvSpPr>
          <p:spPr>
            <a:xfrm>
              <a:off x="12091194" y="4681105"/>
              <a:ext cx="1219200" cy="33528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12041268" y="5096790"/>
              <a:ext cx="1225414" cy="1017401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11394109" y="5158761"/>
              <a:ext cx="521666" cy="618173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666" h="561975">
                  <a:moveTo>
                    <a:pt x="521666" y="0"/>
                  </a:moveTo>
                  <a:cubicBezTo>
                    <a:pt x="298622" y="53181"/>
                    <a:pt x="75578" y="106363"/>
                    <a:pt x="16841" y="200025"/>
                  </a:cubicBezTo>
                  <a:cubicBezTo>
                    <a:pt x="-41896" y="293687"/>
                    <a:pt x="63672" y="427831"/>
                    <a:pt x="169241" y="561975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0087A7"/>
            </a:solidFill>
            <a:ln>
              <a:solidFill>
                <a:srgbClr val="008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6677075" y="2325094"/>
            <a:ext cx="744018" cy="817857"/>
            <a:chOff x="11794082" y="5108028"/>
            <a:chExt cx="1322828" cy="1453968"/>
          </a:xfrm>
        </p:grpSpPr>
        <p:sp>
          <p:nvSpPr>
            <p:cNvPr id="316" name="Oval 315"/>
            <p:cNvSpPr/>
            <p:nvPr/>
          </p:nvSpPr>
          <p:spPr>
            <a:xfrm>
              <a:off x="11938794" y="61722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11794082" y="5533697"/>
              <a:ext cx="282304" cy="756744"/>
            </a:xfrm>
            <a:custGeom>
              <a:avLst/>
              <a:gdLst>
                <a:gd name="connsiteX0" fmla="*/ 282304 w 282304"/>
                <a:gd name="connsiteY0" fmla="*/ 756744 h 756744"/>
                <a:gd name="connsiteX1" fmla="*/ 30056 w 282304"/>
                <a:gd name="connsiteY1" fmla="*/ 283779 h 756744"/>
                <a:gd name="connsiteX2" fmla="*/ 14290 w 282304"/>
                <a:gd name="connsiteY2" fmla="*/ 0 h 75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04" h="756744">
                  <a:moveTo>
                    <a:pt x="282304" y="756744"/>
                  </a:moveTo>
                  <a:cubicBezTo>
                    <a:pt x="178514" y="583323"/>
                    <a:pt x="74725" y="409903"/>
                    <a:pt x="30056" y="283779"/>
                  </a:cubicBezTo>
                  <a:cubicBezTo>
                    <a:pt x="-14613" y="157655"/>
                    <a:pt x="-162" y="78827"/>
                    <a:pt x="1429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12029090" y="6353503"/>
              <a:ext cx="1087820" cy="208493"/>
            </a:xfrm>
            <a:custGeom>
              <a:avLst/>
              <a:gdLst>
                <a:gd name="connsiteX0" fmla="*/ 0 w 1087820"/>
                <a:gd name="connsiteY0" fmla="*/ 0 h 208493"/>
                <a:gd name="connsiteX1" fmla="*/ 662151 w 1087820"/>
                <a:gd name="connsiteY1" fmla="*/ 204952 h 208493"/>
                <a:gd name="connsiteX2" fmla="*/ 1087820 w 1087820"/>
                <a:gd name="connsiteY2" fmla="*/ 110359 h 20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7820" h="208493">
                  <a:moveTo>
                    <a:pt x="0" y="0"/>
                  </a:moveTo>
                  <a:cubicBezTo>
                    <a:pt x="240424" y="93279"/>
                    <a:pt x="480848" y="186559"/>
                    <a:pt x="662151" y="204952"/>
                  </a:cubicBezTo>
                  <a:cubicBezTo>
                    <a:pt x="843454" y="223345"/>
                    <a:pt x="965637" y="166852"/>
                    <a:pt x="1087820" y="110359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12060621" y="5108028"/>
              <a:ext cx="851338" cy="1182413"/>
            </a:xfrm>
            <a:custGeom>
              <a:avLst/>
              <a:gdLst>
                <a:gd name="connsiteX0" fmla="*/ 0 w 851338"/>
                <a:gd name="connsiteY0" fmla="*/ 1182413 h 1182413"/>
                <a:gd name="connsiteX1" fmla="*/ 157655 w 851338"/>
                <a:gd name="connsiteY1" fmla="*/ 236482 h 1182413"/>
                <a:gd name="connsiteX2" fmla="*/ 851338 w 851338"/>
                <a:gd name="connsiteY2" fmla="*/ 0 h 118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1338" h="1182413">
                  <a:moveTo>
                    <a:pt x="0" y="1182413"/>
                  </a:moveTo>
                  <a:cubicBezTo>
                    <a:pt x="7882" y="807982"/>
                    <a:pt x="15765" y="433551"/>
                    <a:pt x="157655" y="236482"/>
                  </a:cubicBezTo>
                  <a:cubicBezTo>
                    <a:pt x="299545" y="39413"/>
                    <a:pt x="575441" y="19706"/>
                    <a:pt x="851338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5895558" y="1882219"/>
            <a:ext cx="442750" cy="30777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B-MAC:</a:t>
            </a:r>
          </a:p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M1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7861176" y="1961327"/>
            <a:ext cx="360996" cy="200055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M2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7869993" y="3032888"/>
            <a:ext cx="360996" cy="200055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M2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861724" y="3025680"/>
            <a:ext cx="442750" cy="30777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B-MAC:</a:t>
            </a:r>
          </a:p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M1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4" name="Rectangular Callout 323"/>
          <p:cNvSpPr/>
          <p:nvPr/>
        </p:nvSpPr>
        <p:spPr>
          <a:xfrm>
            <a:off x="6428117" y="3663811"/>
            <a:ext cx="1729397" cy="478382"/>
          </a:xfrm>
          <a:prstGeom prst="wedgeRectCallout">
            <a:avLst>
              <a:gd name="adj1" fmla="val -16769"/>
              <a:gd name="adj2" fmla="val -15893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BGP MAC adv. Route</a:t>
            </a:r>
          </a:p>
          <a:p>
            <a:pPr defTabSz="914114"/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EVPN NLRI</a:t>
            </a:r>
          </a:p>
          <a:p>
            <a:pPr defTabSz="914114"/>
            <a:r>
              <a:rPr lang="en-US" sz="900" b="1" dirty="0">
                <a:solidFill>
                  <a:srgbClr val="C00000"/>
                </a:solidFill>
                <a:latin typeface="Arial Narrow" pitchFamily="34" charset="0"/>
              </a:rPr>
              <a:t>MAC B-</a:t>
            </a:r>
            <a:r>
              <a:rPr lang="en-US" sz="900" b="1" dirty="0" err="1">
                <a:solidFill>
                  <a:srgbClr val="C00000"/>
                </a:solidFill>
                <a:latin typeface="Arial Narrow" pitchFamily="34" charset="0"/>
              </a:rPr>
              <a:t>M1</a:t>
            </a:r>
            <a:r>
              <a:rPr lang="en-US" sz="900" b="1" dirty="0">
                <a:solidFill>
                  <a:srgbClr val="C00000"/>
                </a:solidFill>
                <a:latin typeface="Arial Narrow" pitchFamily="34" charset="0"/>
              </a:rPr>
              <a:t> via PE2</a:t>
            </a:r>
          </a:p>
        </p:txBody>
      </p:sp>
      <p:sp>
        <p:nvSpPr>
          <p:cNvPr id="325" name="Rectangular Callout 324"/>
          <p:cNvSpPr/>
          <p:nvPr/>
        </p:nvSpPr>
        <p:spPr>
          <a:xfrm>
            <a:off x="6508865" y="650219"/>
            <a:ext cx="1200033" cy="591207"/>
          </a:xfrm>
          <a:prstGeom prst="wedgeRectCallout">
            <a:avLst>
              <a:gd name="adj1" fmla="val 10371"/>
              <a:gd name="adj2" fmla="val 193641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Control-plane address advertisement / learning over Core (B-MAC)</a:t>
            </a:r>
            <a:endParaRPr lang="en-US" sz="900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326" name="Rectangular Callout 325"/>
          <p:cNvSpPr/>
          <p:nvPr/>
        </p:nvSpPr>
        <p:spPr>
          <a:xfrm>
            <a:off x="4589816" y="1476597"/>
            <a:ext cx="1242891" cy="719794"/>
          </a:xfrm>
          <a:prstGeom prst="wedgeRectCallout">
            <a:avLst>
              <a:gd name="adj1" fmla="val 59895"/>
              <a:gd name="adj2" fmla="val 4486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Data-plane address learning from Access</a:t>
            </a:r>
          </a:p>
          <a:p>
            <a:pPr marL="64273" indent="-64273" defTabSz="914114">
              <a:buFont typeface="Arial" pitchFamily="34" charset="0"/>
              <a:buChar char="•"/>
            </a:pP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Local C-MAC to local B-MAC binding</a:t>
            </a:r>
          </a:p>
        </p:txBody>
      </p:sp>
      <p:sp>
        <p:nvSpPr>
          <p:cNvPr id="327" name="Rectangular Callout 326"/>
          <p:cNvSpPr/>
          <p:nvPr/>
        </p:nvSpPr>
        <p:spPr>
          <a:xfrm>
            <a:off x="5089107" y="642486"/>
            <a:ext cx="1328608" cy="719794"/>
          </a:xfrm>
          <a:prstGeom prst="wedgeRectCallout">
            <a:avLst>
              <a:gd name="adj1" fmla="val 51274"/>
              <a:gd name="adj2" fmla="val 12545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Data-plane address learning from Core</a:t>
            </a:r>
            <a:endParaRPr lang="en-US" sz="900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  <a:p>
            <a:pPr marL="64273" indent="-64273" defTabSz="914114">
              <a:buFont typeface="Arial" pitchFamily="34" charset="0"/>
              <a:buChar char="•"/>
            </a:pP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Remote C-MAC to remote B-MAC binding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6428117" y="4218778"/>
            <a:ext cx="1542899" cy="728663"/>
          </a:xfrm>
          <a:prstGeom prst="roundRect">
            <a:avLst>
              <a:gd name="adj" fmla="val 84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0" tIns="25712" rIns="51420" bIns="25712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9" name="Rounded Rectangle 328"/>
          <p:cNvSpPr/>
          <p:nvPr/>
        </p:nvSpPr>
        <p:spPr>
          <a:xfrm>
            <a:off x="6491006" y="4304503"/>
            <a:ext cx="771450" cy="557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0" tIns="25712" rIns="51420" bIns="25712"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Arial Narrow" panose="020B0606020202030204" pitchFamily="34" charset="0"/>
              </a:rPr>
              <a:t>PBB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Backbone Edge Bridge</a:t>
            </a:r>
            <a:endParaRPr lang="en-US" sz="13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30" name="Rounded Rectangle 329"/>
          <p:cNvSpPr/>
          <p:nvPr/>
        </p:nvSpPr>
        <p:spPr>
          <a:xfrm>
            <a:off x="7305315" y="4304503"/>
            <a:ext cx="600016" cy="5572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0" tIns="25712" rIns="51420" bIns="25712" rtlCol="0" anchor="ctr"/>
          <a:lstStyle/>
          <a:p>
            <a:pPr algn="ctr"/>
            <a:r>
              <a:rPr lang="en-US" sz="1300" dirty="0">
                <a:solidFill>
                  <a:srgbClr val="595959">
                    <a:lumMod val="50000"/>
                  </a:srgbClr>
                </a:solidFill>
                <a:latin typeface="Arial Narrow" panose="020B0606020202030204" pitchFamily="34" charset="0"/>
              </a:rPr>
              <a:t>EVPN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182055" y="4362537"/>
            <a:ext cx="1234385" cy="251981"/>
          </a:xfrm>
          <a:prstGeom prst="rect">
            <a:avLst/>
          </a:prstGeom>
          <a:noFill/>
        </p:spPr>
        <p:txBody>
          <a:bodyPr wrap="square" lIns="51420" tIns="25712" rIns="51420" bIns="25712" rtlCol="0">
            <a:spAutoFit/>
          </a:bodyPr>
          <a:lstStyle/>
          <a:p>
            <a:r>
              <a:rPr lang="en-US" sz="1300" dirty="0">
                <a:solidFill>
                  <a:srgbClr val="676767"/>
                </a:solidFill>
              </a:rPr>
              <a:t>PBB-EVPN PE</a:t>
            </a:r>
          </a:p>
        </p:txBody>
      </p:sp>
    </p:spTree>
    <p:extLst>
      <p:ext uri="{BB962C8B-B14F-4D97-AF65-F5344CB8AC3E}">
        <p14:creationId xmlns:p14="http://schemas.microsoft.com/office/powerpoint/2010/main" val="2713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/>
              <a:pPr/>
              <a:t>37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VPWS / VPLS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56616" y="1241426"/>
            <a:ext cx="4607062" cy="3097819"/>
          </a:xfrm>
        </p:spPr>
        <p:txBody>
          <a:bodyPr/>
          <a:lstStyle/>
          <a:p>
            <a:r>
              <a:rPr lang="en-US" dirty="0" smtClean="0">
                <a:solidFill>
                  <a:srgbClr val="007AA6"/>
                </a:solidFill>
              </a:rPr>
              <a:t>Provisioning Model</a:t>
            </a:r>
          </a:p>
          <a:p>
            <a:pPr lvl="1"/>
            <a:r>
              <a:rPr lang="en-US" dirty="0" smtClean="0"/>
              <a:t>What information needs to be configured and in what entities</a:t>
            </a:r>
          </a:p>
          <a:p>
            <a:pPr lvl="1"/>
            <a:r>
              <a:rPr lang="en-US" dirty="0" smtClean="0"/>
              <a:t>Semantic structure of the endpoint identifiers (e.g. VC ID, VPN ID)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Discovery</a:t>
            </a:r>
          </a:p>
          <a:p>
            <a:pPr lvl="1"/>
            <a:r>
              <a:rPr lang="en-US" dirty="0" smtClean="0"/>
              <a:t>Provisioning information is distributed by a "discovery process“</a:t>
            </a:r>
          </a:p>
          <a:p>
            <a:pPr lvl="1"/>
            <a:r>
              <a:rPr lang="en-US" dirty="0" smtClean="0"/>
              <a:t>Distribution of endpoint identifiers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Signaling</a:t>
            </a:r>
          </a:p>
          <a:p>
            <a:pPr lvl="1"/>
            <a:r>
              <a:rPr lang="en-US" dirty="0" smtClean="0"/>
              <a:t>When discovery process is complete, a signaling protocol is automatically invoked to set up </a:t>
            </a:r>
            <a:r>
              <a:rPr lang="en-US" dirty="0" err="1" smtClean="0"/>
              <a:t>pseudowires</a:t>
            </a:r>
            <a:r>
              <a:rPr lang="en-US" dirty="0" smtClean="0"/>
              <a:t> (PWs)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abstraction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157759" y="2228884"/>
            <a:ext cx="1842908" cy="857166"/>
            <a:chOff x="10948194" y="3962400"/>
            <a:chExt cx="3276600" cy="1524000"/>
          </a:xfrm>
          <a:solidFill>
            <a:srgbClr val="CACCD2">
              <a:lumMod val="40000"/>
              <a:lumOff val="60000"/>
            </a:srgbClr>
          </a:solidFill>
        </p:grpSpPr>
        <p:sp>
          <p:nvSpPr>
            <p:cNvPr id="44" name="Rounded Rectangle 43"/>
            <p:cNvSpPr/>
            <p:nvPr/>
          </p:nvSpPr>
          <p:spPr>
            <a:xfrm>
              <a:off x="10948194" y="3962400"/>
              <a:ext cx="3276600" cy="1524000"/>
            </a:xfrm>
            <a:prstGeom prst="roundRect">
              <a:avLst>
                <a:gd name="adj" fmla="val 9700"/>
              </a:avLst>
            </a:prstGeom>
            <a:solidFill>
              <a:srgbClr val="CACCD2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rgbClr val="595959"/>
                </a:solidFill>
                <a:latin typeface="Arial"/>
                <a:ea typeface="Apple LiGothic Medium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465540" y="4387663"/>
              <a:ext cx="2334770" cy="65665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595959"/>
                  </a:solidFill>
                  <a:latin typeface="Arial" pitchFamily="34" charset="0"/>
                </a:rPr>
                <a:t>Discovery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81210" y="3471775"/>
            <a:ext cx="1842908" cy="857166"/>
            <a:chOff x="10989888" y="6172200"/>
            <a:chExt cx="3276600" cy="1524000"/>
          </a:xfrm>
          <a:solidFill>
            <a:srgbClr val="CACCD2">
              <a:lumMod val="60000"/>
              <a:lumOff val="40000"/>
            </a:srgbClr>
          </a:solidFill>
        </p:grpSpPr>
        <p:sp>
          <p:nvSpPr>
            <p:cNvPr id="47" name="Rounded Rectangle 46"/>
            <p:cNvSpPr/>
            <p:nvPr/>
          </p:nvSpPr>
          <p:spPr>
            <a:xfrm>
              <a:off x="10989888" y="6172200"/>
              <a:ext cx="3276600" cy="1524000"/>
            </a:xfrm>
            <a:prstGeom prst="roundRect">
              <a:avLst>
                <a:gd name="adj" fmla="val 970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rgbClr val="595959"/>
                </a:solidFill>
                <a:latin typeface="Arial"/>
                <a:ea typeface="Apple LiGothic Medium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34460" y="6597463"/>
              <a:ext cx="2175167" cy="65665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595959"/>
                  </a:solidFill>
                  <a:latin typeface="Arial" pitchFamily="34" charset="0"/>
                </a:rPr>
                <a:t>Signaling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7461" y="1028851"/>
            <a:ext cx="1842908" cy="857166"/>
            <a:chOff x="10965447" y="1828800"/>
            <a:chExt cx="3276600" cy="1524000"/>
          </a:xfrm>
          <a:solidFill>
            <a:srgbClr val="0498D1">
              <a:lumMod val="20000"/>
              <a:lumOff val="80000"/>
            </a:srgbClr>
          </a:solidFill>
        </p:grpSpPr>
        <p:sp>
          <p:nvSpPr>
            <p:cNvPr id="50" name="Rounded Rectangle 49"/>
            <p:cNvSpPr/>
            <p:nvPr/>
          </p:nvSpPr>
          <p:spPr>
            <a:xfrm>
              <a:off x="10965447" y="1828800"/>
              <a:ext cx="3276600" cy="1524000"/>
            </a:xfrm>
            <a:prstGeom prst="roundRect">
              <a:avLst>
                <a:gd name="adj" fmla="val 970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rgbClr val="595959"/>
                </a:solidFill>
                <a:latin typeface="Arial"/>
                <a:ea typeface="Apple LiGothic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228554" y="2034762"/>
              <a:ext cx="2843841" cy="11491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595959"/>
                  </a:solidFill>
                  <a:latin typeface="Arial" pitchFamily="34" charset="0"/>
                </a:rPr>
                <a:t>Provisioning Model</a:t>
              </a:r>
            </a:p>
          </p:txBody>
        </p:sp>
      </p:grpSp>
      <p:sp>
        <p:nvSpPr>
          <p:cNvPr id="52" name="Right Arrow 51"/>
          <p:cNvSpPr/>
          <p:nvPr/>
        </p:nvSpPr>
        <p:spPr>
          <a:xfrm rot="5400000">
            <a:off x="6964384" y="1957987"/>
            <a:ext cx="257150" cy="214292"/>
          </a:xfrm>
          <a:prstGeom prst="rightArrow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53" name="Right Arrow 52"/>
          <p:cNvSpPr/>
          <p:nvPr/>
        </p:nvSpPr>
        <p:spPr>
          <a:xfrm rot="5400000">
            <a:off x="6964384" y="3183493"/>
            <a:ext cx="257150" cy="214292"/>
          </a:xfrm>
          <a:prstGeom prst="rightArrow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96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/>
              <a:pPr/>
              <a:t>38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VPLS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AA6"/>
                </a:solidFill>
              </a:rPr>
              <a:t>VPLS Signaling</a:t>
            </a:r>
          </a:p>
          <a:p>
            <a:pPr lvl="1"/>
            <a:r>
              <a:rPr lang="en-US" dirty="0" smtClean="0"/>
              <a:t>LDP-based (RFC 4762)</a:t>
            </a:r>
          </a:p>
          <a:p>
            <a:pPr lvl="1"/>
            <a:r>
              <a:rPr lang="en-US" dirty="0" smtClean="0"/>
              <a:t>BGP-based (RFC 4761)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VPLS with LDP-signaling and No auto-discovery</a:t>
            </a:r>
          </a:p>
          <a:p>
            <a:pPr lvl="1"/>
            <a:r>
              <a:rPr lang="en-US" dirty="0" smtClean="0"/>
              <a:t>Most widely deployed solution</a:t>
            </a:r>
          </a:p>
          <a:p>
            <a:pPr lvl="1"/>
            <a:r>
              <a:rPr lang="en-US" dirty="0" smtClean="0"/>
              <a:t>Operational complexity for larger deployments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BGP-based Auto-Discovery (BGP-AD) (RFC 6074)</a:t>
            </a:r>
          </a:p>
          <a:p>
            <a:pPr lvl="1"/>
            <a:r>
              <a:rPr lang="en-US" dirty="0" smtClean="0"/>
              <a:t>Enables discovery of PE devices in a VPLS instance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Discovery and Signaling Alternatives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4955384" y="1099320"/>
            <a:ext cx="3859595" cy="1365184"/>
          </a:xfrm>
          <a:prstGeom prst="roundRect">
            <a:avLst>
              <a:gd name="adj" fmla="val 9700"/>
            </a:avLst>
          </a:prstGeom>
          <a:solidFill>
            <a:srgbClr val="CACCD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72025" y="1543156"/>
            <a:ext cx="1157174" cy="685733"/>
          </a:xfrm>
          <a:prstGeom prst="rect">
            <a:avLst/>
          </a:prstGeom>
          <a:solidFill>
            <a:srgbClr val="0498D1"/>
          </a:solidFill>
          <a:ln w="25400" cap="flat" cmpd="sng" algn="ctr">
            <a:solidFill>
              <a:srgbClr val="01409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595959"/>
                </a:solidFill>
                <a:latin typeface="Arial"/>
                <a:ea typeface="Apple LiGothic Medium"/>
                <a:cs typeface="Arial"/>
              </a:rPr>
              <a:t>Manual</a:t>
            </a:r>
          </a:p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100" kern="0" dirty="0">
                <a:solidFill>
                  <a:srgbClr val="595959"/>
                </a:solidFill>
                <a:latin typeface="Arial"/>
                <a:ea typeface="Apple LiGothic Medium"/>
                <a:cs typeface="Arial"/>
              </a:rPr>
              <a:t>No Auto-Discovery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143501" y="1543156"/>
            <a:ext cx="1371466" cy="685733"/>
          </a:xfrm>
          <a:prstGeom prst="rect">
            <a:avLst/>
          </a:prstGeom>
          <a:solidFill>
            <a:srgbClr val="0498D1"/>
          </a:solidFill>
          <a:ln w="25400" cap="flat" cmpd="sng" algn="ctr">
            <a:solidFill>
              <a:srgbClr val="01409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595959"/>
                </a:solidFill>
                <a:latin typeface="Arial"/>
                <a:ea typeface="Apple LiGothic Medium"/>
                <a:cs typeface="Arial"/>
              </a:rPr>
              <a:t>Border Gateway Protocol (</a:t>
            </a:r>
            <a:r>
              <a:rPr lang="en-US" sz="1400" b="1" kern="0" dirty="0" err="1">
                <a:solidFill>
                  <a:srgbClr val="595959"/>
                </a:solidFill>
                <a:latin typeface="Arial"/>
                <a:ea typeface="Apple LiGothic Medium"/>
                <a:cs typeface="Arial"/>
              </a:rPr>
              <a:t>BGP</a:t>
            </a:r>
            <a:r>
              <a:rPr lang="en-US" sz="1400" b="1" kern="0" dirty="0">
                <a:solidFill>
                  <a:srgbClr val="595959"/>
                </a:solidFill>
                <a:latin typeface="Arial"/>
                <a:ea typeface="Apple LiGothic Medium"/>
                <a:cs typeface="Arial"/>
              </a:rPr>
              <a:t>)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955384" y="2786043"/>
            <a:ext cx="3859595" cy="1371466"/>
          </a:xfrm>
          <a:prstGeom prst="roundRect">
            <a:avLst>
              <a:gd name="adj" fmla="val 9700"/>
            </a:avLst>
          </a:prstGeom>
          <a:solidFill>
            <a:srgbClr val="0498D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70508" y="3300347"/>
            <a:ext cx="1157174" cy="685733"/>
          </a:xfrm>
          <a:prstGeom prst="rect">
            <a:avLst/>
          </a:prstGeom>
          <a:solidFill>
            <a:srgbClr val="0498D1"/>
          </a:solidFill>
          <a:ln w="25400" cap="flat" cmpd="sng" algn="ctr">
            <a:solidFill>
              <a:srgbClr val="01409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595959"/>
                </a:solidFill>
                <a:latin typeface="Arial "/>
                <a:ea typeface="Apple LiGothic Medium"/>
                <a:cs typeface="Arial "/>
              </a:rPr>
              <a:t>Static</a:t>
            </a:r>
          </a:p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595959"/>
                </a:solidFill>
                <a:latin typeface="Arial "/>
                <a:ea typeface="Apple LiGothic Medium"/>
                <a:cs typeface="Arial "/>
              </a:rPr>
              <a:t>No Signaling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14949" y="3300347"/>
            <a:ext cx="814308" cy="685733"/>
          </a:xfrm>
          <a:prstGeom prst="rect">
            <a:avLst/>
          </a:prstGeom>
          <a:solidFill>
            <a:srgbClr val="0498D1"/>
          </a:solidFill>
          <a:ln w="25400" cap="flat" cmpd="sng" algn="ctr">
            <a:solidFill>
              <a:srgbClr val="01409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 err="1">
                <a:solidFill>
                  <a:srgbClr val="595959"/>
                </a:solidFill>
                <a:latin typeface="Arial "/>
                <a:ea typeface="Apple LiGothic Medium"/>
                <a:cs typeface="Arial "/>
              </a:rPr>
              <a:t>BGP</a:t>
            </a:r>
            <a:endParaRPr lang="en-US" b="1" kern="0" dirty="0">
              <a:solidFill>
                <a:srgbClr val="595959"/>
              </a:solidFill>
              <a:latin typeface="Arial "/>
              <a:ea typeface="Apple LiGothic Medium"/>
              <a:cs typeface="Arial 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473556" y="3300347"/>
            <a:ext cx="1295524" cy="685733"/>
          </a:xfrm>
          <a:prstGeom prst="rect">
            <a:avLst/>
          </a:prstGeom>
          <a:solidFill>
            <a:srgbClr val="0498D1"/>
          </a:solidFill>
          <a:ln w="25400" cap="flat" cmpd="sng" algn="ctr">
            <a:solidFill>
              <a:srgbClr val="01409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595959"/>
                </a:solidFill>
                <a:latin typeface="Arial "/>
                <a:ea typeface="Apple LiGothic Medium"/>
                <a:cs typeface="Arial "/>
              </a:rPr>
              <a:t>Label Distribution Protocol (LDP)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5664897" y="2248293"/>
            <a:ext cx="192863" cy="1086107"/>
            <a:chOff x="10071893" y="3996906"/>
            <a:chExt cx="342901" cy="1931046"/>
          </a:xfrm>
        </p:grpSpPr>
        <p:sp>
          <p:nvSpPr>
            <p:cNvPr id="82" name="Oval 81"/>
            <p:cNvSpPr/>
            <p:nvPr/>
          </p:nvSpPr>
          <p:spPr>
            <a:xfrm>
              <a:off x="10186194" y="3996906"/>
              <a:ext cx="228600" cy="228600"/>
            </a:xfrm>
            <a:prstGeom prst="ellipse">
              <a:avLst/>
            </a:prstGeom>
            <a:noFill/>
            <a:ln w="762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rgbClr val="595959"/>
                </a:solidFill>
                <a:latin typeface="Arial"/>
                <a:ea typeface="Apple LiGothic Medium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0071893" y="5699352"/>
              <a:ext cx="228600" cy="228600"/>
            </a:xfrm>
            <a:prstGeom prst="ellipse">
              <a:avLst/>
            </a:prstGeom>
            <a:noFill/>
            <a:ln w="762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65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rgbClr val="595959"/>
                </a:solidFill>
                <a:latin typeface="Arial"/>
                <a:ea typeface="Apple LiGothic Medium"/>
              </a:endParaRPr>
            </a:p>
          </p:txBody>
        </p:sp>
        <p:cxnSp>
          <p:nvCxnSpPr>
            <p:cNvPr id="84" name="Straight Connector 83"/>
            <p:cNvCxnSpPr>
              <a:stCxn id="82" idx="4"/>
              <a:endCxn id="83" idx="0"/>
            </p:cNvCxnSpPr>
            <p:nvPr/>
          </p:nvCxnSpPr>
          <p:spPr>
            <a:xfrm flipH="1">
              <a:off x="10186194" y="4225506"/>
              <a:ext cx="114301" cy="1473846"/>
            </a:xfrm>
            <a:prstGeom prst="line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ysDot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5300594" y="1129595"/>
            <a:ext cx="1864589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b="1" dirty="0" err="1" smtClean="0">
                <a:solidFill>
                  <a:srgbClr val="676767"/>
                </a:solidFill>
                <a:latin typeface="Arial" pitchFamily="34" charset="0"/>
              </a:rPr>
              <a:t>VPN</a:t>
            </a:r>
            <a:r>
              <a:rPr lang="en-US" b="1" dirty="0" smtClean="0">
                <a:solidFill>
                  <a:srgbClr val="676767"/>
                </a:solidFill>
                <a:latin typeface="Arial" pitchFamily="34" charset="0"/>
              </a:rPr>
              <a:t> Discovery</a:t>
            </a:r>
            <a:endParaRPr lang="en-US" b="1" dirty="0">
              <a:solidFill>
                <a:srgbClr val="676767"/>
              </a:solidFill>
              <a:latin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00596" y="2794133"/>
            <a:ext cx="1223388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b="1" dirty="0" smtClean="0">
                <a:solidFill>
                  <a:srgbClr val="595959"/>
                </a:solidFill>
                <a:latin typeface="Arial" pitchFamily="34" charset="0"/>
              </a:rPr>
              <a:t>Signaling</a:t>
            </a:r>
            <a:endParaRPr lang="en-US" b="1" dirty="0">
              <a:solidFill>
                <a:srgbClr val="595959"/>
              </a:solidFill>
              <a:latin typeface="Arial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157759" y="2248293"/>
            <a:ext cx="1222334" cy="1085254"/>
            <a:chOff x="10948194" y="3996906"/>
            <a:chExt cx="2173250" cy="1929530"/>
          </a:xfrm>
        </p:grpSpPr>
        <p:grpSp>
          <p:nvGrpSpPr>
            <p:cNvPr id="88" name="Group 87"/>
            <p:cNvGrpSpPr/>
            <p:nvPr/>
          </p:nvGrpSpPr>
          <p:grpSpPr>
            <a:xfrm>
              <a:off x="10948194" y="3996906"/>
              <a:ext cx="1526415" cy="1929530"/>
              <a:chOff x="10948194" y="3996906"/>
              <a:chExt cx="1526415" cy="192953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10948194" y="3996906"/>
                <a:ext cx="228600" cy="2286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595959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2246009" y="5697836"/>
                <a:ext cx="228600" cy="2286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595959"/>
                  </a:solidFill>
                  <a:latin typeface="Arial"/>
                  <a:ea typeface="Apple LiGothic Medium"/>
                </a:endParaRPr>
              </a:p>
            </p:txBody>
          </p:sp>
          <p:cxnSp>
            <p:nvCxnSpPr>
              <p:cNvPr id="92" name="Straight Connector 91"/>
              <p:cNvCxnSpPr>
                <a:stCxn id="90" idx="4"/>
                <a:endCxn id="91" idx="0"/>
              </p:cNvCxnSpPr>
              <p:nvPr/>
            </p:nvCxnSpPr>
            <p:spPr>
              <a:xfrm>
                <a:off x="11062495" y="4225506"/>
                <a:ext cx="1297815" cy="147233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ysDot"/>
              </a:ln>
              <a:effectLst/>
            </p:spPr>
          </p:cxnSp>
        </p:grpSp>
        <p:sp>
          <p:nvSpPr>
            <p:cNvPr id="89" name="Rectangular Callout 88"/>
            <p:cNvSpPr/>
            <p:nvPr/>
          </p:nvSpPr>
          <p:spPr>
            <a:xfrm>
              <a:off x="11815674" y="4072735"/>
              <a:ext cx="1305770" cy="914400"/>
            </a:xfrm>
            <a:prstGeom prst="wedgeRectCallout">
              <a:avLst>
                <a:gd name="adj1" fmla="val -21959"/>
                <a:gd name="adj2" fmla="val 72332"/>
              </a:avLst>
            </a:prstGeom>
            <a:solidFill>
              <a:srgbClr val="FFFFFF"/>
            </a:solidFill>
            <a:ln w="25400" cap="flat" cmpd="sng" algn="ctr">
              <a:solidFill>
                <a:srgbClr val="049CD4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algn="ctr" defTabSz="91426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>
                  <a:solidFill>
                    <a:srgbClr val="595959"/>
                  </a:solidFill>
                  <a:latin typeface="Arial"/>
                  <a:ea typeface="Apple LiGothic Medium"/>
                  <a:cs typeface="Arial"/>
                </a:rPr>
                <a:t>Most widely deployed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192720" y="2238587"/>
            <a:ext cx="866870" cy="1088109"/>
            <a:chOff x="13140741" y="3996906"/>
            <a:chExt cx="1209663" cy="1934606"/>
          </a:xfrm>
        </p:grpSpPr>
        <p:grpSp>
          <p:nvGrpSpPr>
            <p:cNvPr id="94" name="Group 93"/>
            <p:cNvGrpSpPr/>
            <p:nvPr/>
          </p:nvGrpSpPr>
          <p:grpSpPr>
            <a:xfrm>
              <a:off x="13140741" y="3996906"/>
              <a:ext cx="500691" cy="1934606"/>
              <a:chOff x="13140741" y="3996906"/>
              <a:chExt cx="500691" cy="1934606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13462794" y="3996906"/>
                <a:ext cx="178638" cy="2286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595959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140741" y="5702912"/>
                <a:ext cx="178638" cy="2286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595959"/>
                  </a:solidFill>
                  <a:latin typeface="Arial"/>
                  <a:ea typeface="Apple LiGothic Medium"/>
                </a:endParaRPr>
              </a:p>
            </p:txBody>
          </p:sp>
          <p:cxnSp>
            <p:nvCxnSpPr>
              <p:cNvPr id="98" name="Straight Connector 97"/>
              <p:cNvCxnSpPr>
                <a:stCxn id="96" idx="4"/>
                <a:endCxn id="97" idx="0"/>
              </p:cNvCxnSpPr>
              <p:nvPr/>
            </p:nvCxnSpPr>
            <p:spPr>
              <a:xfrm flipH="1">
                <a:off x="13230060" y="4225506"/>
                <a:ext cx="322053" cy="1477406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ysDot"/>
              </a:ln>
              <a:effectLst/>
            </p:spPr>
          </p:cxnSp>
        </p:grpSp>
        <p:sp>
          <p:nvSpPr>
            <p:cNvPr id="95" name="Rectangular Callout 94"/>
            <p:cNvSpPr/>
            <p:nvPr/>
          </p:nvSpPr>
          <p:spPr>
            <a:xfrm>
              <a:off x="13659114" y="4771345"/>
              <a:ext cx="691290" cy="645565"/>
            </a:xfrm>
            <a:prstGeom prst="wedgeRectCallout">
              <a:avLst>
                <a:gd name="adj1" fmla="val -57783"/>
                <a:gd name="adj2" fmla="val -119477"/>
              </a:avLst>
            </a:prstGeom>
            <a:solidFill>
              <a:srgbClr val="FFFFFF"/>
            </a:solidFill>
            <a:ln w="25400" cap="flat" cmpd="sng" algn="ctr">
              <a:solidFill>
                <a:srgbClr val="049CD4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>
                  <a:solidFill>
                    <a:srgbClr val="595959"/>
                  </a:solidFill>
                  <a:latin typeface="Arial "/>
                  <a:ea typeface="Apple LiGothic Medium"/>
                  <a:cs typeface="Arial "/>
                </a:rPr>
                <a:t> RFC 6074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000665" y="2252336"/>
            <a:ext cx="857166" cy="1071507"/>
            <a:chOff x="14224794" y="4004094"/>
            <a:chExt cx="1316165" cy="1905088"/>
          </a:xfrm>
        </p:grpSpPr>
        <p:grpSp>
          <p:nvGrpSpPr>
            <p:cNvPr id="100" name="Group 99"/>
            <p:cNvGrpSpPr/>
            <p:nvPr/>
          </p:nvGrpSpPr>
          <p:grpSpPr>
            <a:xfrm>
              <a:off x="14224794" y="4004094"/>
              <a:ext cx="602789" cy="1905088"/>
              <a:chOff x="14224794" y="4004094"/>
              <a:chExt cx="602789" cy="1905088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14224794" y="4004094"/>
                <a:ext cx="196567" cy="2286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595959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4631017" y="5680582"/>
                <a:ext cx="196566" cy="2286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595959"/>
                  </a:solidFill>
                  <a:latin typeface="Arial"/>
                  <a:ea typeface="Apple LiGothic Medium"/>
                </a:endParaRPr>
              </a:p>
            </p:txBody>
          </p:sp>
          <p:cxnSp>
            <p:nvCxnSpPr>
              <p:cNvPr id="104" name="Straight Connector 103"/>
              <p:cNvCxnSpPr>
                <a:stCxn id="102" idx="4"/>
                <a:endCxn id="103" idx="0"/>
              </p:cNvCxnSpPr>
              <p:nvPr/>
            </p:nvCxnSpPr>
            <p:spPr>
              <a:xfrm>
                <a:off x="14323077" y="4232694"/>
                <a:ext cx="406223" cy="1447888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ysDot"/>
              </a:ln>
              <a:effectLst/>
            </p:spPr>
          </p:cxnSp>
        </p:grpSp>
        <p:sp>
          <p:nvSpPr>
            <p:cNvPr id="101" name="Rectangular Callout 100"/>
            <p:cNvSpPr/>
            <p:nvPr/>
          </p:nvSpPr>
          <p:spPr>
            <a:xfrm>
              <a:off x="14849669" y="4540915"/>
              <a:ext cx="691290" cy="645565"/>
            </a:xfrm>
            <a:prstGeom prst="wedgeRectCallout">
              <a:avLst>
                <a:gd name="adj1" fmla="val -82584"/>
                <a:gd name="adj2" fmla="val -16195"/>
              </a:avLst>
            </a:prstGeom>
            <a:solidFill>
              <a:srgbClr val="FFFFFF"/>
            </a:solidFill>
            <a:ln w="25400" cap="flat" cmpd="sng" algn="ctr">
              <a:solidFill>
                <a:srgbClr val="049CD4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defTabSz="9142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 err="1">
                  <a:solidFill>
                    <a:srgbClr val="595959"/>
                  </a:solidFill>
                  <a:latin typeface="Arial "/>
                  <a:ea typeface="Apple LiGothic Medium"/>
                  <a:cs typeface="Arial "/>
                </a:rPr>
                <a:t>RFC</a:t>
              </a:r>
              <a:r>
                <a:rPr lang="en-US" sz="1000" kern="0" dirty="0">
                  <a:solidFill>
                    <a:srgbClr val="595959"/>
                  </a:solidFill>
                  <a:latin typeface="Arial "/>
                  <a:ea typeface="Apple LiGothic Medium"/>
                  <a:cs typeface="Arial "/>
                </a:rPr>
                <a:t> 4761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14"/>
          <p:cNvGrpSpPr>
            <a:grpSpLocks noChangeAspect="1"/>
          </p:cNvGrpSpPr>
          <p:nvPr/>
        </p:nvGrpSpPr>
        <p:grpSpPr bwMode="auto">
          <a:xfrm>
            <a:off x="3551539" y="2525809"/>
            <a:ext cx="1991429" cy="1476539"/>
            <a:chOff x="4080" y="2880"/>
            <a:chExt cx="1617" cy="804"/>
          </a:xfrm>
        </p:grpSpPr>
        <p:grpSp>
          <p:nvGrpSpPr>
            <p:cNvPr id="174" name="Group 11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2" cy="796"/>
              <a:chOff x="4136" y="2026"/>
              <a:chExt cx="1612" cy="796"/>
            </a:xfrm>
          </p:grpSpPr>
          <p:sp>
            <p:nvSpPr>
              <p:cNvPr id="192" name="Oval 116"/>
              <p:cNvSpPr>
                <a:spLocks noChangeAspect="1" noChangeArrowheads="1"/>
              </p:cNvSpPr>
              <p:nvPr/>
            </p:nvSpPr>
            <p:spPr bwMode="auto">
              <a:xfrm>
                <a:off x="4686" y="2026"/>
                <a:ext cx="703" cy="32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Oval 117"/>
              <p:cNvSpPr>
                <a:spLocks noChangeAspect="1" noChangeArrowheads="1"/>
              </p:cNvSpPr>
              <p:nvPr/>
            </p:nvSpPr>
            <p:spPr bwMode="auto">
              <a:xfrm>
                <a:off x="4300" y="2112"/>
                <a:ext cx="539" cy="33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Oval 118"/>
              <p:cNvSpPr>
                <a:spLocks noChangeAspect="1" noChangeArrowheads="1"/>
              </p:cNvSpPr>
              <p:nvPr/>
            </p:nvSpPr>
            <p:spPr bwMode="auto">
              <a:xfrm>
                <a:off x="4136" y="2310"/>
                <a:ext cx="363" cy="26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Oval 119"/>
              <p:cNvSpPr>
                <a:spLocks noChangeAspect="1" noChangeArrowheads="1"/>
              </p:cNvSpPr>
              <p:nvPr/>
            </p:nvSpPr>
            <p:spPr bwMode="auto">
              <a:xfrm>
                <a:off x="4245" y="2429"/>
                <a:ext cx="547" cy="291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Oval 120"/>
              <p:cNvSpPr>
                <a:spLocks noChangeAspect="1" noChangeArrowheads="1"/>
              </p:cNvSpPr>
              <p:nvPr/>
            </p:nvSpPr>
            <p:spPr bwMode="auto">
              <a:xfrm>
                <a:off x="4632" y="2477"/>
                <a:ext cx="816" cy="345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Oval 121"/>
              <p:cNvSpPr>
                <a:spLocks noChangeAspect="1" noChangeArrowheads="1"/>
              </p:cNvSpPr>
              <p:nvPr/>
            </p:nvSpPr>
            <p:spPr bwMode="auto">
              <a:xfrm>
                <a:off x="5151" y="2122"/>
                <a:ext cx="523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Oval 122"/>
              <p:cNvSpPr>
                <a:spLocks noChangeAspect="1" noChangeArrowheads="1"/>
              </p:cNvSpPr>
              <p:nvPr/>
            </p:nvSpPr>
            <p:spPr bwMode="auto">
              <a:xfrm>
                <a:off x="5229" y="2288"/>
                <a:ext cx="519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Oval 123"/>
              <p:cNvSpPr>
                <a:spLocks noChangeAspect="1" noChangeArrowheads="1"/>
              </p:cNvSpPr>
              <p:nvPr/>
            </p:nvSpPr>
            <p:spPr bwMode="auto">
              <a:xfrm>
                <a:off x="5182" y="2342"/>
                <a:ext cx="51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Oval 124"/>
              <p:cNvSpPr>
                <a:spLocks noChangeAspect="1" noChangeArrowheads="1"/>
              </p:cNvSpPr>
              <p:nvPr/>
            </p:nvSpPr>
            <p:spPr bwMode="auto">
              <a:xfrm>
                <a:off x="4429" y="2214"/>
                <a:ext cx="104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5" name="Group 12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7" cy="804"/>
              <a:chOff x="4136" y="2022"/>
              <a:chExt cx="1617" cy="804"/>
            </a:xfrm>
          </p:grpSpPr>
          <p:sp>
            <p:nvSpPr>
              <p:cNvPr id="176" name="Arc 126"/>
              <p:cNvSpPr>
                <a:spLocks noChangeAspect="1"/>
              </p:cNvSpPr>
              <p:nvPr/>
            </p:nvSpPr>
            <p:spPr bwMode="auto">
              <a:xfrm>
                <a:off x="4705" y="2022"/>
                <a:ext cx="667" cy="167"/>
              </a:xfrm>
              <a:custGeom>
                <a:avLst/>
                <a:gdLst>
                  <a:gd name="T0" fmla="*/ 0 w 40532"/>
                  <a:gd name="T1" fmla="*/ 0 h 21600"/>
                  <a:gd name="T2" fmla="*/ 0 w 40532"/>
                  <a:gd name="T3" fmla="*/ 0 h 21600"/>
                  <a:gd name="T4" fmla="*/ 0 w 405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32"/>
                  <a:gd name="T10" fmla="*/ 0 h 21600"/>
                  <a:gd name="T11" fmla="*/ 40532 w 405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32" h="21600" fill="none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</a:path>
                  <a:path w="40532" h="21600" stroke="0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  <a:lnTo>
                      <a:pt x="20466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Arc 127"/>
              <p:cNvSpPr>
                <a:spLocks noChangeAspect="1"/>
              </p:cNvSpPr>
              <p:nvPr/>
            </p:nvSpPr>
            <p:spPr bwMode="auto">
              <a:xfrm>
                <a:off x="4709" y="2026"/>
                <a:ext cx="659" cy="163"/>
              </a:xfrm>
              <a:custGeom>
                <a:avLst/>
                <a:gdLst>
                  <a:gd name="T0" fmla="*/ 0 w 40468"/>
                  <a:gd name="T1" fmla="*/ 0 h 21600"/>
                  <a:gd name="T2" fmla="*/ 0 w 40468"/>
                  <a:gd name="T3" fmla="*/ 0 h 21600"/>
                  <a:gd name="T4" fmla="*/ 0 w 404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68"/>
                  <a:gd name="T10" fmla="*/ 0 h 21600"/>
                  <a:gd name="T11" fmla="*/ 40468 w 404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68" h="21600" fill="none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</a:path>
                  <a:path w="40468" h="21600" stroke="0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  <a:lnTo>
                      <a:pt x="20439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Arc 128"/>
              <p:cNvSpPr>
                <a:spLocks noChangeAspect="1"/>
              </p:cNvSpPr>
              <p:nvPr/>
            </p:nvSpPr>
            <p:spPr bwMode="auto">
              <a:xfrm>
                <a:off x="4300" y="2109"/>
                <a:ext cx="414" cy="201"/>
              </a:xfrm>
              <a:custGeom>
                <a:avLst/>
                <a:gdLst>
                  <a:gd name="T0" fmla="*/ 0 w 32989"/>
                  <a:gd name="T1" fmla="*/ 0 h 26112"/>
                  <a:gd name="T2" fmla="*/ 0 w 32989"/>
                  <a:gd name="T3" fmla="*/ 0 h 26112"/>
                  <a:gd name="T4" fmla="*/ 0 w 32989"/>
                  <a:gd name="T5" fmla="*/ 0 h 26112"/>
                  <a:gd name="T6" fmla="*/ 0 60000 65536"/>
                  <a:gd name="T7" fmla="*/ 0 60000 65536"/>
                  <a:gd name="T8" fmla="*/ 0 60000 65536"/>
                  <a:gd name="T9" fmla="*/ 0 w 32989"/>
                  <a:gd name="T10" fmla="*/ 0 h 26112"/>
                  <a:gd name="T11" fmla="*/ 32989 w 32989"/>
                  <a:gd name="T12" fmla="*/ 26112 h 26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89" h="26112" fill="none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</a:path>
                  <a:path w="32989" h="26112" stroke="0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Arc 129"/>
              <p:cNvSpPr>
                <a:spLocks noChangeAspect="1"/>
              </p:cNvSpPr>
              <p:nvPr/>
            </p:nvSpPr>
            <p:spPr bwMode="auto">
              <a:xfrm>
                <a:off x="4304" y="2113"/>
                <a:ext cx="407" cy="197"/>
              </a:xfrm>
              <a:custGeom>
                <a:avLst/>
                <a:gdLst>
                  <a:gd name="T0" fmla="*/ 0 w 32912"/>
                  <a:gd name="T1" fmla="*/ 0 h 26153"/>
                  <a:gd name="T2" fmla="*/ 0 w 32912"/>
                  <a:gd name="T3" fmla="*/ 0 h 26153"/>
                  <a:gd name="T4" fmla="*/ 0 w 32912"/>
                  <a:gd name="T5" fmla="*/ 0 h 26153"/>
                  <a:gd name="T6" fmla="*/ 0 60000 65536"/>
                  <a:gd name="T7" fmla="*/ 0 60000 65536"/>
                  <a:gd name="T8" fmla="*/ 0 60000 65536"/>
                  <a:gd name="T9" fmla="*/ 0 w 32912"/>
                  <a:gd name="T10" fmla="*/ 0 h 26153"/>
                  <a:gd name="T11" fmla="*/ 32912 w 32912"/>
                  <a:gd name="T12" fmla="*/ 26153 h 26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12" h="26153" fill="none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</a:path>
                  <a:path w="32912" h="26153" stroke="0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Arc 130"/>
              <p:cNvSpPr>
                <a:spLocks noChangeAspect="1"/>
              </p:cNvSpPr>
              <p:nvPr/>
            </p:nvSpPr>
            <p:spPr bwMode="auto">
              <a:xfrm>
                <a:off x="4241" y="2566"/>
                <a:ext cx="419" cy="158"/>
              </a:xfrm>
              <a:custGeom>
                <a:avLst/>
                <a:gdLst>
                  <a:gd name="T0" fmla="*/ 0 w 32190"/>
                  <a:gd name="T1" fmla="*/ 0 h 22644"/>
                  <a:gd name="T2" fmla="*/ 0 w 32190"/>
                  <a:gd name="T3" fmla="*/ 0 h 22644"/>
                  <a:gd name="T4" fmla="*/ 0 w 32190"/>
                  <a:gd name="T5" fmla="*/ 0 h 22644"/>
                  <a:gd name="T6" fmla="*/ 0 60000 65536"/>
                  <a:gd name="T7" fmla="*/ 0 60000 65536"/>
                  <a:gd name="T8" fmla="*/ 0 60000 65536"/>
                  <a:gd name="T9" fmla="*/ 0 w 32190"/>
                  <a:gd name="T10" fmla="*/ 0 h 22644"/>
                  <a:gd name="T11" fmla="*/ 32190 w 32190"/>
                  <a:gd name="T12" fmla="*/ 22644 h 22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90" h="22644" fill="none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</a:path>
                  <a:path w="32190" h="22644" stroke="0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  <a:lnTo>
                      <a:pt x="21600" y="104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Arc 131"/>
              <p:cNvSpPr>
                <a:spLocks noChangeAspect="1"/>
              </p:cNvSpPr>
              <p:nvPr/>
            </p:nvSpPr>
            <p:spPr bwMode="auto">
              <a:xfrm>
                <a:off x="4245" y="2566"/>
                <a:ext cx="412" cy="154"/>
              </a:xfrm>
              <a:custGeom>
                <a:avLst/>
                <a:gdLst>
                  <a:gd name="T0" fmla="*/ 0 w 32089"/>
                  <a:gd name="T1" fmla="*/ 0 h 22657"/>
                  <a:gd name="T2" fmla="*/ 0 w 32089"/>
                  <a:gd name="T3" fmla="*/ 0 h 22657"/>
                  <a:gd name="T4" fmla="*/ 0 w 32089"/>
                  <a:gd name="T5" fmla="*/ 0 h 22657"/>
                  <a:gd name="T6" fmla="*/ 0 60000 65536"/>
                  <a:gd name="T7" fmla="*/ 0 60000 65536"/>
                  <a:gd name="T8" fmla="*/ 0 60000 65536"/>
                  <a:gd name="T9" fmla="*/ 0 w 32089"/>
                  <a:gd name="T10" fmla="*/ 0 h 22657"/>
                  <a:gd name="T11" fmla="*/ 32089 w 32089"/>
                  <a:gd name="T12" fmla="*/ 22657 h 226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89" h="22657" fill="none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</a:path>
                  <a:path w="32089" h="22657" stroke="0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Arc 132"/>
              <p:cNvSpPr>
                <a:spLocks noChangeAspect="1"/>
              </p:cNvSpPr>
              <p:nvPr/>
            </p:nvSpPr>
            <p:spPr bwMode="auto">
              <a:xfrm>
                <a:off x="5363" y="2118"/>
                <a:ext cx="315" cy="194"/>
              </a:xfrm>
              <a:custGeom>
                <a:avLst/>
                <a:gdLst>
                  <a:gd name="T0" fmla="*/ 0 w 26040"/>
                  <a:gd name="T1" fmla="*/ 0 h 32314"/>
                  <a:gd name="T2" fmla="*/ 0 w 26040"/>
                  <a:gd name="T3" fmla="*/ 0 h 32314"/>
                  <a:gd name="T4" fmla="*/ 0 w 26040"/>
                  <a:gd name="T5" fmla="*/ 0 h 32314"/>
                  <a:gd name="T6" fmla="*/ 0 60000 65536"/>
                  <a:gd name="T7" fmla="*/ 0 60000 65536"/>
                  <a:gd name="T8" fmla="*/ 0 60000 65536"/>
                  <a:gd name="T9" fmla="*/ 0 w 26040"/>
                  <a:gd name="T10" fmla="*/ 0 h 32314"/>
                  <a:gd name="T11" fmla="*/ 26040 w 26040"/>
                  <a:gd name="T12" fmla="*/ 32314 h 323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40" h="32314" fill="none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</a:path>
                  <a:path w="26040" h="32314" stroke="0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  <a:lnTo>
                      <a:pt x="444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Arc 133"/>
              <p:cNvSpPr>
                <a:spLocks noChangeAspect="1"/>
              </p:cNvSpPr>
              <p:nvPr/>
            </p:nvSpPr>
            <p:spPr bwMode="auto">
              <a:xfrm>
                <a:off x="5365" y="2122"/>
                <a:ext cx="310" cy="189"/>
              </a:xfrm>
              <a:custGeom>
                <a:avLst/>
                <a:gdLst>
                  <a:gd name="T0" fmla="*/ 0 w 25973"/>
                  <a:gd name="T1" fmla="*/ 0 h 32442"/>
                  <a:gd name="T2" fmla="*/ 0 w 25973"/>
                  <a:gd name="T3" fmla="*/ 0 h 32442"/>
                  <a:gd name="T4" fmla="*/ 0 w 25973"/>
                  <a:gd name="T5" fmla="*/ 0 h 32442"/>
                  <a:gd name="T6" fmla="*/ 0 60000 65536"/>
                  <a:gd name="T7" fmla="*/ 0 60000 65536"/>
                  <a:gd name="T8" fmla="*/ 0 60000 65536"/>
                  <a:gd name="T9" fmla="*/ 0 w 25973"/>
                  <a:gd name="T10" fmla="*/ 0 h 32442"/>
                  <a:gd name="T11" fmla="*/ 25973 w 25973"/>
                  <a:gd name="T12" fmla="*/ 32442 h 324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73" h="32442" fill="none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</a:path>
                  <a:path w="25973" h="32442" stroke="0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  <a:lnTo>
                      <a:pt x="4373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Arc 134"/>
              <p:cNvSpPr>
                <a:spLocks noChangeAspect="1"/>
              </p:cNvSpPr>
              <p:nvPr/>
            </p:nvSpPr>
            <p:spPr bwMode="auto">
              <a:xfrm>
                <a:off x="5452" y="2309"/>
                <a:ext cx="301" cy="193"/>
              </a:xfrm>
              <a:custGeom>
                <a:avLst/>
                <a:gdLst>
                  <a:gd name="T0" fmla="*/ 0 w 21600"/>
                  <a:gd name="T1" fmla="*/ 0 h 29491"/>
                  <a:gd name="T2" fmla="*/ 0 w 21600"/>
                  <a:gd name="T3" fmla="*/ 0 h 29491"/>
                  <a:gd name="T4" fmla="*/ 0 w 21600"/>
                  <a:gd name="T5" fmla="*/ 0 h 294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91"/>
                  <a:gd name="T11" fmla="*/ 21600 w 21600"/>
                  <a:gd name="T12" fmla="*/ 29491 h 29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91" fill="none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</a:path>
                  <a:path w="21600" h="29491" stroke="0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  <a:lnTo>
                      <a:pt x="0" y="1682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Arc 135"/>
              <p:cNvSpPr>
                <a:spLocks noChangeAspect="1"/>
              </p:cNvSpPr>
              <p:nvPr/>
            </p:nvSpPr>
            <p:spPr bwMode="auto">
              <a:xfrm>
                <a:off x="5452" y="2312"/>
                <a:ext cx="297" cy="189"/>
              </a:xfrm>
              <a:custGeom>
                <a:avLst/>
                <a:gdLst>
                  <a:gd name="T0" fmla="*/ 0 w 21600"/>
                  <a:gd name="T1" fmla="*/ 0 h 29720"/>
                  <a:gd name="T2" fmla="*/ 0 w 21600"/>
                  <a:gd name="T3" fmla="*/ 0 h 29720"/>
                  <a:gd name="T4" fmla="*/ 0 w 21600"/>
                  <a:gd name="T5" fmla="*/ 0 h 297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720"/>
                  <a:gd name="T11" fmla="*/ 21600 w 21600"/>
                  <a:gd name="T12" fmla="*/ 29720 h 29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720" fill="none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</a:path>
                  <a:path w="21600" h="29720" stroke="0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  <a:lnTo>
                      <a:pt x="0" y="1692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Arc 136"/>
              <p:cNvSpPr>
                <a:spLocks noChangeAspect="1"/>
              </p:cNvSpPr>
              <p:nvPr/>
            </p:nvSpPr>
            <p:spPr bwMode="auto">
              <a:xfrm>
                <a:off x="5354" y="2498"/>
                <a:ext cx="352" cy="276"/>
              </a:xfrm>
              <a:custGeom>
                <a:avLst/>
                <a:gdLst>
                  <a:gd name="T0" fmla="*/ 0 w 28603"/>
                  <a:gd name="T1" fmla="*/ 0 h 27825"/>
                  <a:gd name="T2" fmla="*/ 0 w 28603"/>
                  <a:gd name="T3" fmla="*/ 0 h 27825"/>
                  <a:gd name="T4" fmla="*/ 0 w 28603"/>
                  <a:gd name="T5" fmla="*/ 0 h 27825"/>
                  <a:gd name="T6" fmla="*/ 0 60000 65536"/>
                  <a:gd name="T7" fmla="*/ 0 60000 65536"/>
                  <a:gd name="T8" fmla="*/ 0 60000 65536"/>
                  <a:gd name="T9" fmla="*/ 0 w 28603"/>
                  <a:gd name="T10" fmla="*/ 0 h 27825"/>
                  <a:gd name="T11" fmla="*/ 28603 w 28603"/>
                  <a:gd name="T12" fmla="*/ 27825 h 27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03" h="27825" fill="none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</a:path>
                  <a:path w="28603" h="27825" stroke="0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  <a:lnTo>
                      <a:pt x="7003" y="62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Arc 137"/>
              <p:cNvSpPr>
                <a:spLocks noChangeAspect="1"/>
              </p:cNvSpPr>
              <p:nvPr/>
            </p:nvSpPr>
            <p:spPr bwMode="auto">
              <a:xfrm>
                <a:off x="5356" y="2499"/>
                <a:ext cx="346" cy="271"/>
              </a:xfrm>
              <a:custGeom>
                <a:avLst/>
                <a:gdLst>
                  <a:gd name="T0" fmla="*/ 0 w 28579"/>
                  <a:gd name="T1" fmla="*/ 0 h 27846"/>
                  <a:gd name="T2" fmla="*/ 0 w 28579"/>
                  <a:gd name="T3" fmla="*/ 0 h 27846"/>
                  <a:gd name="T4" fmla="*/ 0 w 28579"/>
                  <a:gd name="T5" fmla="*/ 0 h 27846"/>
                  <a:gd name="T6" fmla="*/ 0 60000 65536"/>
                  <a:gd name="T7" fmla="*/ 0 60000 65536"/>
                  <a:gd name="T8" fmla="*/ 0 60000 65536"/>
                  <a:gd name="T9" fmla="*/ 0 w 28579"/>
                  <a:gd name="T10" fmla="*/ 0 h 27846"/>
                  <a:gd name="T11" fmla="*/ 28579 w 28579"/>
                  <a:gd name="T12" fmla="*/ 27846 h 27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9" h="27846" fill="none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</a:path>
                  <a:path w="28579" h="27846" stroke="0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  <a:lnTo>
                      <a:pt x="6979" y="624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Arc 138"/>
              <p:cNvSpPr>
                <a:spLocks noChangeAspect="1"/>
              </p:cNvSpPr>
              <p:nvPr/>
            </p:nvSpPr>
            <p:spPr bwMode="auto">
              <a:xfrm>
                <a:off x="4136" y="2308"/>
                <a:ext cx="191" cy="263"/>
              </a:xfrm>
              <a:custGeom>
                <a:avLst/>
                <a:gdLst>
                  <a:gd name="T0" fmla="*/ 0 w 21600"/>
                  <a:gd name="T1" fmla="*/ 0 h 41303"/>
                  <a:gd name="T2" fmla="*/ 0 w 21600"/>
                  <a:gd name="T3" fmla="*/ 0 h 41303"/>
                  <a:gd name="T4" fmla="*/ 0 w 21600"/>
                  <a:gd name="T5" fmla="*/ 0 h 413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3"/>
                  <a:gd name="T11" fmla="*/ 21600 w 21600"/>
                  <a:gd name="T12" fmla="*/ 41303 h 41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3" fill="none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</a:path>
                  <a:path w="21600" h="41303" stroke="0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Arc 139"/>
              <p:cNvSpPr>
                <a:spLocks noChangeAspect="1"/>
              </p:cNvSpPr>
              <p:nvPr/>
            </p:nvSpPr>
            <p:spPr bwMode="auto">
              <a:xfrm>
                <a:off x="4140" y="2312"/>
                <a:ext cx="187" cy="255"/>
              </a:xfrm>
              <a:custGeom>
                <a:avLst/>
                <a:gdLst>
                  <a:gd name="T0" fmla="*/ 0 w 21600"/>
                  <a:gd name="T1" fmla="*/ 0 h 41331"/>
                  <a:gd name="T2" fmla="*/ 0 w 21600"/>
                  <a:gd name="T3" fmla="*/ 0 h 41331"/>
                  <a:gd name="T4" fmla="*/ 0 w 21600"/>
                  <a:gd name="T5" fmla="*/ 0 h 413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31"/>
                  <a:gd name="T11" fmla="*/ 21600 w 21600"/>
                  <a:gd name="T12" fmla="*/ 41331 h 4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31" fill="none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</a:path>
                  <a:path w="21600" h="41331" stroke="0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  <a:lnTo>
                      <a:pt x="21600" y="2156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Arc 140"/>
              <p:cNvSpPr>
                <a:spLocks noChangeAspect="1"/>
              </p:cNvSpPr>
              <p:nvPr/>
            </p:nvSpPr>
            <p:spPr bwMode="auto">
              <a:xfrm>
                <a:off x="4644" y="2666"/>
                <a:ext cx="721" cy="160"/>
              </a:xfrm>
              <a:custGeom>
                <a:avLst/>
                <a:gdLst>
                  <a:gd name="T0" fmla="*/ 0 w 38927"/>
                  <a:gd name="T1" fmla="*/ 0 h 21600"/>
                  <a:gd name="T2" fmla="*/ 0 w 38927"/>
                  <a:gd name="T3" fmla="*/ 0 h 21600"/>
                  <a:gd name="T4" fmla="*/ 0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</a:path>
                  <a:path w="38927" h="21600" stroke="0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  <a:lnTo>
                      <a:pt x="2115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Arc 141"/>
              <p:cNvSpPr>
                <a:spLocks noChangeAspect="1"/>
              </p:cNvSpPr>
              <p:nvPr/>
            </p:nvSpPr>
            <p:spPr bwMode="auto">
              <a:xfrm>
                <a:off x="4648" y="2666"/>
                <a:ext cx="712" cy="156"/>
              </a:xfrm>
              <a:custGeom>
                <a:avLst/>
                <a:gdLst>
                  <a:gd name="T0" fmla="*/ 0 w 38826"/>
                  <a:gd name="T1" fmla="*/ 0 h 21600"/>
                  <a:gd name="T2" fmla="*/ 0 w 38826"/>
                  <a:gd name="T3" fmla="*/ 0 h 21600"/>
                  <a:gd name="T4" fmla="*/ 0 w 388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26"/>
                  <a:gd name="T10" fmla="*/ 0 h 21600"/>
                  <a:gd name="T11" fmla="*/ 38826 w 388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26" h="21600" fill="none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</a:path>
                  <a:path w="38826" h="21600" stroke="0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  <a:lnTo>
                      <a:pt x="2114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EVPN - End-to-End Control-Plane</a:t>
            </a:r>
          </a:p>
        </p:txBody>
      </p:sp>
      <p:sp>
        <p:nvSpPr>
          <p:cNvPr id="65" name="Oval 64"/>
          <p:cNvSpPr/>
          <p:nvPr/>
        </p:nvSpPr>
        <p:spPr>
          <a:xfrm>
            <a:off x="5084556" y="2059500"/>
            <a:ext cx="774148" cy="457200"/>
          </a:xfrm>
          <a:prstGeom prst="ellipse">
            <a:avLst/>
          </a:prstGeom>
          <a:noFill/>
          <a:ln w="25400" cap="flat" cmpd="sng" algn="ctr">
            <a:solidFill>
              <a:srgbClr val="014093"/>
            </a:solidFill>
            <a:prstDash val="dash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>
              <a:solidFill>
                <a:srgbClr val="39393B"/>
              </a:solidFill>
              <a:latin typeface="Arial"/>
              <a:ea typeface="Apple LiGothic Medium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964398" y="2762850"/>
            <a:ext cx="1660424" cy="1114321"/>
          </a:xfrm>
          <a:prstGeom prst="roundRect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732156" y="3091403"/>
            <a:ext cx="457200" cy="45720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94144" y="3142312"/>
            <a:ext cx="913135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ysClr val="windowText" lastClr="000000"/>
                </a:solidFill>
              </a:rPr>
              <a:t>WAN/Core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36980" y="3172417"/>
            <a:ext cx="620679" cy="27699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err="1">
                <a:solidFill>
                  <a:sysClr val="windowText" lastClr="000000"/>
                </a:solidFill>
              </a:rPr>
              <a:t>Acess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30334" y="2614073"/>
            <a:ext cx="457200" cy="45720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72" name="Oval 71"/>
          <p:cNvSpPr/>
          <p:nvPr/>
        </p:nvSpPr>
        <p:spPr>
          <a:xfrm>
            <a:off x="3430334" y="3568734"/>
            <a:ext cx="457200" cy="45720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73" name="Oval 72"/>
          <p:cNvSpPr/>
          <p:nvPr/>
        </p:nvSpPr>
        <p:spPr>
          <a:xfrm>
            <a:off x="5225880" y="3565361"/>
            <a:ext cx="457200" cy="45720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DCI</a:t>
            </a:r>
          </a:p>
        </p:txBody>
      </p:sp>
      <p:sp>
        <p:nvSpPr>
          <p:cNvPr id="74" name="Oval 73"/>
          <p:cNvSpPr/>
          <p:nvPr/>
        </p:nvSpPr>
        <p:spPr>
          <a:xfrm>
            <a:off x="5225880" y="2611078"/>
            <a:ext cx="457200" cy="45720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DCI</a:t>
            </a:r>
          </a:p>
        </p:txBody>
      </p:sp>
      <p:sp>
        <p:nvSpPr>
          <p:cNvPr id="75" name="Rectangle 74"/>
          <p:cNvSpPr/>
          <p:nvPr/>
        </p:nvSpPr>
        <p:spPr>
          <a:xfrm rot="16200000">
            <a:off x="6025003" y="2870666"/>
            <a:ext cx="457200" cy="228600"/>
          </a:xfrm>
          <a:prstGeom prst="rect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vert="horz"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Spine</a:t>
            </a:r>
          </a:p>
        </p:txBody>
      </p:sp>
      <p:sp>
        <p:nvSpPr>
          <p:cNvPr id="76" name="Rectangle 75"/>
          <p:cNvSpPr/>
          <p:nvPr/>
        </p:nvSpPr>
        <p:spPr>
          <a:xfrm rot="16200000">
            <a:off x="6025003" y="3423546"/>
            <a:ext cx="457200" cy="228600"/>
          </a:xfrm>
          <a:prstGeom prst="rect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vert="horz"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Spine</a:t>
            </a:r>
          </a:p>
        </p:txBody>
      </p:sp>
      <p:sp>
        <p:nvSpPr>
          <p:cNvPr id="77" name="Rectangle 76"/>
          <p:cNvSpPr/>
          <p:nvPr/>
        </p:nvSpPr>
        <p:spPr>
          <a:xfrm rot="16200000">
            <a:off x="6534474" y="2469263"/>
            <a:ext cx="457200" cy="228600"/>
          </a:xfrm>
          <a:prstGeom prst="rect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vert="horz"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Leaf</a:t>
            </a:r>
          </a:p>
        </p:txBody>
      </p:sp>
      <p:sp>
        <p:nvSpPr>
          <p:cNvPr id="78" name="Rectangle 77"/>
          <p:cNvSpPr/>
          <p:nvPr/>
        </p:nvSpPr>
        <p:spPr>
          <a:xfrm rot="16200000">
            <a:off x="6531547" y="3661314"/>
            <a:ext cx="457200" cy="228600"/>
          </a:xfrm>
          <a:prstGeom prst="rect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vert="horz"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Leaf</a:t>
            </a:r>
          </a:p>
        </p:txBody>
      </p:sp>
      <p:sp>
        <p:nvSpPr>
          <p:cNvPr id="79" name="Rectangle 78"/>
          <p:cNvSpPr/>
          <p:nvPr/>
        </p:nvSpPr>
        <p:spPr>
          <a:xfrm rot="16200000">
            <a:off x="6531547" y="3065289"/>
            <a:ext cx="457200" cy="228600"/>
          </a:xfrm>
          <a:prstGeom prst="rect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vert="horz"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Leaf</a:t>
            </a:r>
          </a:p>
        </p:txBody>
      </p:sp>
      <p:cxnSp>
        <p:nvCxnSpPr>
          <p:cNvPr id="80" name="Straight Connector 79"/>
          <p:cNvCxnSpPr>
            <a:stCxn id="75" idx="0"/>
            <a:endCxn id="74" idx="6"/>
          </p:cNvCxnSpPr>
          <p:nvPr/>
        </p:nvCxnSpPr>
        <p:spPr>
          <a:xfrm flipH="1" flipV="1">
            <a:off x="5683086" y="2839680"/>
            <a:ext cx="456223" cy="145288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1" name="Straight Connector 80"/>
          <p:cNvCxnSpPr>
            <a:stCxn id="76" idx="0"/>
            <a:endCxn id="74" idx="6"/>
          </p:cNvCxnSpPr>
          <p:nvPr/>
        </p:nvCxnSpPr>
        <p:spPr>
          <a:xfrm flipH="1" flipV="1">
            <a:off x="5683086" y="2839678"/>
            <a:ext cx="456223" cy="698168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2" name="Straight Connector 81"/>
          <p:cNvCxnSpPr>
            <a:stCxn id="73" idx="6"/>
            <a:endCxn id="75" idx="0"/>
          </p:cNvCxnSpPr>
          <p:nvPr/>
        </p:nvCxnSpPr>
        <p:spPr>
          <a:xfrm flipV="1">
            <a:off x="5683086" y="2984966"/>
            <a:ext cx="456223" cy="808995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3" name="Straight Connector 82"/>
          <p:cNvCxnSpPr>
            <a:stCxn id="73" idx="6"/>
            <a:endCxn id="76" idx="0"/>
          </p:cNvCxnSpPr>
          <p:nvPr/>
        </p:nvCxnSpPr>
        <p:spPr>
          <a:xfrm flipV="1">
            <a:off x="5683086" y="3537852"/>
            <a:ext cx="456223" cy="256115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4" name="Straight Connector 83"/>
          <p:cNvCxnSpPr>
            <a:stCxn id="75" idx="2"/>
            <a:endCxn id="77" idx="0"/>
          </p:cNvCxnSpPr>
          <p:nvPr/>
        </p:nvCxnSpPr>
        <p:spPr>
          <a:xfrm flipV="1">
            <a:off x="6367909" y="2583563"/>
            <a:ext cx="280871" cy="401403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5" name="Straight Connector 84"/>
          <p:cNvCxnSpPr>
            <a:stCxn id="75" idx="2"/>
            <a:endCxn id="79" idx="0"/>
          </p:cNvCxnSpPr>
          <p:nvPr/>
        </p:nvCxnSpPr>
        <p:spPr>
          <a:xfrm>
            <a:off x="6367903" y="2984972"/>
            <a:ext cx="277944" cy="194623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6" name="Straight Connector 85"/>
          <p:cNvCxnSpPr>
            <a:stCxn id="75" idx="2"/>
            <a:endCxn id="78" idx="0"/>
          </p:cNvCxnSpPr>
          <p:nvPr/>
        </p:nvCxnSpPr>
        <p:spPr>
          <a:xfrm>
            <a:off x="6367903" y="2984967"/>
            <a:ext cx="277944" cy="790648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7" name="Straight Connector 86"/>
          <p:cNvCxnSpPr>
            <a:stCxn id="76" idx="2"/>
            <a:endCxn id="77" idx="0"/>
          </p:cNvCxnSpPr>
          <p:nvPr/>
        </p:nvCxnSpPr>
        <p:spPr>
          <a:xfrm flipV="1">
            <a:off x="6367909" y="2583569"/>
            <a:ext cx="280871" cy="954283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8" name="Straight Connector 87"/>
          <p:cNvCxnSpPr>
            <a:stCxn id="76" idx="2"/>
            <a:endCxn id="79" idx="0"/>
          </p:cNvCxnSpPr>
          <p:nvPr/>
        </p:nvCxnSpPr>
        <p:spPr>
          <a:xfrm flipV="1">
            <a:off x="6367903" y="3179591"/>
            <a:ext cx="277944" cy="358257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89" name="Straight Connector 88"/>
          <p:cNvCxnSpPr>
            <a:stCxn id="76" idx="2"/>
            <a:endCxn id="78" idx="0"/>
          </p:cNvCxnSpPr>
          <p:nvPr/>
        </p:nvCxnSpPr>
        <p:spPr>
          <a:xfrm>
            <a:off x="6367903" y="3537846"/>
            <a:ext cx="277944" cy="237768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7182094" y="3627466"/>
            <a:ext cx="297163" cy="296305"/>
          </a:xfrm>
          <a:prstGeom prst="rect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VM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182094" y="3029186"/>
            <a:ext cx="297163" cy="296305"/>
          </a:xfrm>
          <a:prstGeom prst="rect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VM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182094" y="2430906"/>
            <a:ext cx="297163" cy="296305"/>
          </a:xfrm>
          <a:prstGeom prst="rect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39393B"/>
                </a:solidFill>
                <a:latin typeface="Arial"/>
                <a:ea typeface="Apple LiGothic Medium"/>
              </a:rPr>
              <a:t>VM</a:t>
            </a:r>
          </a:p>
        </p:txBody>
      </p:sp>
      <p:cxnSp>
        <p:nvCxnSpPr>
          <p:cNvPr id="93" name="Straight Connector 92"/>
          <p:cNvCxnSpPr>
            <a:stCxn id="77" idx="2"/>
            <a:endCxn id="92" idx="1"/>
          </p:cNvCxnSpPr>
          <p:nvPr/>
        </p:nvCxnSpPr>
        <p:spPr>
          <a:xfrm flipV="1">
            <a:off x="6877374" y="2579055"/>
            <a:ext cx="304714" cy="4510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94" name="Straight Connector 93"/>
          <p:cNvCxnSpPr>
            <a:stCxn id="77" idx="2"/>
            <a:endCxn id="91" idx="1"/>
          </p:cNvCxnSpPr>
          <p:nvPr/>
        </p:nvCxnSpPr>
        <p:spPr>
          <a:xfrm>
            <a:off x="6877374" y="2583564"/>
            <a:ext cx="304714" cy="593770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95" name="Straight Connector 94"/>
          <p:cNvCxnSpPr>
            <a:stCxn id="78" idx="2"/>
            <a:endCxn id="91" idx="1"/>
          </p:cNvCxnSpPr>
          <p:nvPr/>
        </p:nvCxnSpPr>
        <p:spPr>
          <a:xfrm flipV="1">
            <a:off x="6874448" y="3177335"/>
            <a:ext cx="307641" cy="598281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 flipV="1">
            <a:off x="6863992" y="3775520"/>
            <a:ext cx="307640" cy="2256"/>
          </a:xfrm>
          <a:prstGeom prst="line">
            <a:avLst/>
          </a:prstGeom>
          <a:noFill/>
          <a:ln w="25400" cap="flat" cmpd="sng" algn="ctr">
            <a:solidFill>
              <a:srgbClr val="39393B"/>
            </a:solidFill>
            <a:prstDash val="solid"/>
          </a:ln>
          <a:effectLst/>
        </p:spPr>
      </p:cxnSp>
      <p:sp>
        <p:nvSpPr>
          <p:cNvPr id="97" name="Oval 96"/>
          <p:cNvSpPr/>
          <p:nvPr/>
        </p:nvSpPr>
        <p:spPr>
          <a:xfrm>
            <a:off x="6995236" y="2847862"/>
            <a:ext cx="136820" cy="698168"/>
          </a:xfrm>
          <a:prstGeom prst="ellipse">
            <a:avLst/>
          </a:prstGeom>
          <a:noFill/>
          <a:ln w="25400" cap="flat" cmpd="sng" algn="ctr">
            <a:solidFill>
              <a:srgbClr val="FA661C"/>
            </a:solidFill>
            <a:prstDash val="dash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51828" y="4535790"/>
            <a:ext cx="3261483" cy="370338"/>
          </a:xfrm>
          <a:prstGeom prst="rect">
            <a:avLst/>
          </a:prstGeom>
          <a:solidFill>
            <a:srgbClr val="CACCD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48188" y="4583327"/>
            <a:ext cx="3040766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595959"/>
                </a:solidFill>
              </a:rPr>
              <a:t>IP, IGP, MPLS (LDP), RSVP-TE, BGP-LU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751828" y="4130496"/>
            <a:ext cx="3261483" cy="370338"/>
          </a:xfrm>
          <a:prstGeom prst="rect">
            <a:avLst/>
          </a:prstGeom>
          <a:solidFill>
            <a:srgbClr val="CACCD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32156" y="4182455"/>
            <a:ext cx="3066840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595959"/>
                </a:solidFill>
              </a:rPr>
              <a:t>L2/L3VPN (BGP,T-LDP) - VPLS, </a:t>
            </a:r>
            <a:r>
              <a:rPr lang="en-US" sz="1200" kern="0" dirty="0" err="1">
                <a:solidFill>
                  <a:srgbClr val="595959"/>
                </a:solidFill>
              </a:rPr>
              <a:t>EoMPLS</a:t>
            </a:r>
            <a:endParaRPr lang="en-US" sz="1200" kern="0" dirty="0">
              <a:solidFill>
                <a:srgbClr val="595959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084561" y="4535790"/>
            <a:ext cx="928133" cy="370338"/>
          </a:xfrm>
          <a:prstGeom prst="rect">
            <a:avLst/>
          </a:prstGeom>
          <a:solidFill>
            <a:srgbClr val="CACCD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16954" y="4583111"/>
            <a:ext cx="1091314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595959"/>
                </a:solidFill>
              </a:rPr>
              <a:t>IP, MPLS, L2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076825" y="4130496"/>
            <a:ext cx="928133" cy="370338"/>
          </a:xfrm>
          <a:prstGeom prst="rect">
            <a:avLst/>
          </a:prstGeom>
          <a:solidFill>
            <a:srgbClr val="CACCD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50206" y="4182452"/>
            <a:ext cx="992855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595959"/>
                </a:solidFill>
              </a:rPr>
              <a:t>VPLS, OTV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068459" y="4525483"/>
            <a:ext cx="1492719" cy="370338"/>
          </a:xfrm>
          <a:prstGeom prst="rect">
            <a:avLst/>
          </a:prstGeom>
          <a:solidFill>
            <a:srgbClr val="CACCD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56836" y="4574159"/>
            <a:ext cx="1228146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595959"/>
                </a:solidFill>
              </a:rPr>
              <a:t>L2, STP, VLAN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068460" y="4122648"/>
            <a:ext cx="1492720" cy="370338"/>
          </a:xfrm>
          <a:prstGeom prst="rect">
            <a:avLst/>
          </a:prstGeom>
          <a:solidFill>
            <a:srgbClr val="CACCD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56836" y="4171325"/>
            <a:ext cx="1305870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595959"/>
                </a:solidFill>
              </a:rPr>
              <a:t>Trill, Fabric-Path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1732156" y="2355336"/>
            <a:ext cx="4047450" cy="1492"/>
          </a:xfrm>
          <a:prstGeom prst="line">
            <a:avLst/>
          </a:prstGeom>
          <a:noFill/>
          <a:ln w="19050" cap="flat" cmpd="sng" algn="ctr">
            <a:solidFill>
              <a:srgbClr val="FA661C"/>
            </a:solidFill>
            <a:prstDash val="dash"/>
            <a:headEnd type="triangle"/>
            <a:tailEnd type="triangle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5158363" y="2186626"/>
            <a:ext cx="2414186" cy="16976"/>
          </a:xfrm>
          <a:prstGeom prst="line">
            <a:avLst/>
          </a:prstGeom>
          <a:noFill/>
          <a:ln w="19050" cap="flat" cmpd="sng" algn="ctr">
            <a:solidFill>
              <a:srgbClr val="FA661C"/>
            </a:solidFill>
            <a:prstDash val="dash"/>
            <a:headEnd type="triangle"/>
            <a:tailEnd type="triangle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2837332" y="2054113"/>
            <a:ext cx="1935140" cy="27699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ysClr val="windowText" lastClr="000000"/>
                </a:solidFill>
              </a:rPr>
              <a:t>Service Provider Network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710037" y="1899524"/>
            <a:ext cx="1617751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ysClr val="windowText" lastClr="000000"/>
                </a:solidFill>
              </a:rPr>
              <a:t>Data Center Network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748189" y="1494997"/>
            <a:ext cx="3261483" cy="370338"/>
          </a:xfrm>
          <a:prstGeom prst="rect">
            <a:avLst/>
          </a:prstGeom>
          <a:solidFill>
            <a:srgbClr val="64BAE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481157" y="1549499"/>
            <a:ext cx="2383538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595959"/>
                </a:solidFill>
              </a:rPr>
              <a:t>IP, MPLS (IGP/SR), MPLS-PBB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050205" y="1494997"/>
            <a:ext cx="1254819" cy="370338"/>
          </a:xfrm>
          <a:prstGeom prst="rect">
            <a:avLst/>
          </a:prstGeom>
          <a:solidFill>
            <a:srgbClr val="64BAE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10074" y="1549937"/>
            <a:ext cx="1364601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595959"/>
                </a:solidFill>
              </a:rPr>
              <a:t>IP,MPLS,VXLAN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356467" y="1498952"/>
            <a:ext cx="1224110" cy="370338"/>
          </a:xfrm>
          <a:prstGeom prst="rect">
            <a:avLst/>
          </a:prstGeom>
          <a:solidFill>
            <a:srgbClr val="64BAE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305024" y="1545590"/>
            <a:ext cx="1364601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595959"/>
                </a:solidFill>
              </a:rPr>
              <a:t>IP,MPLS,VXLAN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738044" y="1054468"/>
            <a:ext cx="5823137" cy="370338"/>
          </a:xfrm>
          <a:prstGeom prst="rect">
            <a:avLst/>
          </a:prstGeom>
          <a:solidFill>
            <a:srgbClr val="64BAE2">
              <a:lumMod val="40000"/>
              <a:lumOff val="60000"/>
            </a:srgbClr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6337" y="1102553"/>
            <a:ext cx="5857694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595959"/>
                </a:solidFill>
              </a:rPr>
              <a:t>Common EVPN Control Plane based on BGP: EVPN, PBB-EVPN, EVPN-VPWS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95279" y="4403933"/>
            <a:ext cx="1361270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>
                <a:solidFill>
                  <a:sysClr val="windowText" lastClr="000000"/>
                </a:solidFill>
              </a:rPr>
              <a:t>Existing Solution: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5284" y="1356497"/>
            <a:ext cx="857927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>
                <a:solidFill>
                  <a:sysClr val="windowText" lastClr="000000"/>
                </a:solidFill>
              </a:rPr>
              <a:t>Evolution: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27414" y="2109230"/>
            <a:ext cx="731290" cy="2769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ysClr val="windowText" lastClr="000000"/>
                </a:solidFill>
              </a:rPr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4343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347" y="1347788"/>
            <a:ext cx="7856570" cy="308309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Legacy L2 technologies (VPLS, PBB) still rely on flooding and learning to build Layer 2 forwarding database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Network Operators have emerging needs in their network: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Data center interconnect operation (DCI)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Cloud and Services virtualization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Reduce protocol stack and Simplify Network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Integrated of Layer 2 and Layer 3 Services over the same VPN</a:t>
            </a:r>
          </a:p>
          <a:p>
            <a:pPr lvl="1">
              <a:lnSpc>
                <a:spcPct val="13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Why is EVPN needed?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39" name="Group 538"/>
          <p:cNvGrpSpPr/>
          <p:nvPr/>
        </p:nvGrpSpPr>
        <p:grpSpPr>
          <a:xfrm>
            <a:off x="7383507" y="128564"/>
            <a:ext cx="1821658" cy="1219224"/>
            <a:chOff x="691631" y="1316615"/>
            <a:chExt cx="2658526" cy="2404278"/>
          </a:xfrm>
        </p:grpSpPr>
        <p:grpSp>
          <p:nvGrpSpPr>
            <p:cNvPr id="540" name="Group 539"/>
            <p:cNvGrpSpPr/>
            <p:nvPr/>
          </p:nvGrpSpPr>
          <p:grpSpPr>
            <a:xfrm>
              <a:off x="1308393" y="1316615"/>
              <a:ext cx="1303476" cy="1678175"/>
              <a:chOff x="3803428" y="2235978"/>
              <a:chExt cx="1543395" cy="1987060"/>
            </a:xfrm>
          </p:grpSpPr>
          <p:sp>
            <p:nvSpPr>
              <p:cNvPr id="542" name="Rectangle 541"/>
              <p:cNvSpPr/>
              <p:nvPr/>
            </p:nvSpPr>
            <p:spPr>
              <a:xfrm>
                <a:off x="3803428" y="3895054"/>
                <a:ext cx="1543394" cy="32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214794"/>
                    </a:solidFill>
                  </a:rPr>
                  <a:t>SIMPLIFY</a:t>
                </a:r>
                <a:endParaRPr lang="en-US" sz="1200" b="1" dirty="0">
                  <a:solidFill>
                    <a:srgbClr val="214794"/>
                  </a:solidFill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3803428" y="2235978"/>
                <a:ext cx="1543395" cy="1543394"/>
              </a:xfrm>
              <a:prstGeom prst="ellipse">
                <a:avLst/>
              </a:prstGeom>
              <a:solidFill>
                <a:schemeClr val="accent1"/>
              </a:solidFill>
              <a:ln w="12700" cmpd="sng">
                <a:noFill/>
              </a:ln>
              <a:effectLst>
                <a:outerShdw blurRad="50800" dist="50800" dir="5400000" algn="t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544" name="Group 543"/>
              <p:cNvGrpSpPr/>
              <p:nvPr/>
            </p:nvGrpSpPr>
            <p:grpSpPr>
              <a:xfrm rot="2112269">
                <a:off x="4046758" y="2861109"/>
                <a:ext cx="1056735" cy="310132"/>
                <a:chOff x="2313930" y="2621671"/>
                <a:chExt cx="392904" cy="115310"/>
              </a:xfrm>
            </p:grpSpPr>
            <p:sp>
              <p:nvSpPr>
                <p:cNvPr id="546" name="Freeform 130"/>
                <p:cNvSpPr>
                  <a:spLocks/>
                </p:cNvSpPr>
                <p:nvPr/>
              </p:nvSpPr>
              <p:spPr bwMode="auto">
                <a:xfrm>
                  <a:off x="2527465" y="2621671"/>
                  <a:ext cx="179369" cy="115310"/>
                </a:xfrm>
                <a:custGeom>
                  <a:avLst/>
                  <a:gdLst>
                    <a:gd name="T0" fmla="*/ 183 w 367"/>
                    <a:gd name="T1" fmla="*/ 224 h 240"/>
                    <a:gd name="T2" fmla="*/ 183 w 367"/>
                    <a:gd name="T3" fmla="*/ 153 h 240"/>
                    <a:gd name="T4" fmla="*/ 333 w 367"/>
                    <a:gd name="T5" fmla="*/ 153 h 240"/>
                    <a:gd name="T6" fmla="*/ 367 w 367"/>
                    <a:gd name="T7" fmla="*/ 120 h 240"/>
                    <a:gd name="T8" fmla="*/ 333 w 367"/>
                    <a:gd name="T9" fmla="*/ 86 h 240"/>
                    <a:gd name="T10" fmla="*/ 183 w 367"/>
                    <a:gd name="T11" fmla="*/ 86 h 240"/>
                    <a:gd name="T12" fmla="*/ 183 w 367"/>
                    <a:gd name="T13" fmla="*/ 16 h 240"/>
                    <a:gd name="T14" fmla="*/ 167 w 367"/>
                    <a:gd name="T15" fmla="*/ 7 h 240"/>
                    <a:gd name="T16" fmla="*/ 0 w 367"/>
                    <a:gd name="T17" fmla="*/ 120 h 240"/>
                    <a:gd name="T18" fmla="*/ 167 w 367"/>
                    <a:gd name="T19" fmla="*/ 233 h 240"/>
                    <a:gd name="T20" fmla="*/ 183 w 367"/>
                    <a:gd name="T21" fmla="*/ 224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7" h="240">
                      <a:moveTo>
                        <a:pt x="183" y="224"/>
                      </a:moveTo>
                      <a:lnTo>
                        <a:pt x="183" y="153"/>
                      </a:lnTo>
                      <a:lnTo>
                        <a:pt x="333" y="153"/>
                      </a:lnTo>
                      <a:cubicBezTo>
                        <a:pt x="352" y="153"/>
                        <a:pt x="367" y="138"/>
                        <a:pt x="367" y="120"/>
                      </a:cubicBezTo>
                      <a:cubicBezTo>
                        <a:pt x="367" y="101"/>
                        <a:pt x="352" y="86"/>
                        <a:pt x="333" y="86"/>
                      </a:cubicBezTo>
                      <a:lnTo>
                        <a:pt x="183" y="86"/>
                      </a:lnTo>
                      <a:lnTo>
                        <a:pt x="183" y="16"/>
                      </a:lnTo>
                      <a:cubicBezTo>
                        <a:pt x="183" y="4"/>
                        <a:pt x="176" y="0"/>
                        <a:pt x="167" y="7"/>
                      </a:cubicBezTo>
                      <a:lnTo>
                        <a:pt x="0" y="120"/>
                      </a:lnTo>
                      <a:lnTo>
                        <a:pt x="167" y="233"/>
                      </a:lnTo>
                      <a:cubicBezTo>
                        <a:pt x="176" y="240"/>
                        <a:pt x="183" y="236"/>
                        <a:pt x="183" y="22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547" name="Freeform 131"/>
                <p:cNvSpPr>
                  <a:spLocks/>
                </p:cNvSpPr>
                <p:nvPr/>
              </p:nvSpPr>
              <p:spPr bwMode="auto">
                <a:xfrm>
                  <a:off x="2313930" y="2621671"/>
                  <a:ext cx="179369" cy="115310"/>
                </a:xfrm>
                <a:custGeom>
                  <a:avLst/>
                  <a:gdLst>
                    <a:gd name="T0" fmla="*/ 183 w 366"/>
                    <a:gd name="T1" fmla="*/ 15 h 239"/>
                    <a:gd name="T2" fmla="*/ 183 w 366"/>
                    <a:gd name="T3" fmla="*/ 86 h 239"/>
                    <a:gd name="T4" fmla="*/ 33 w 366"/>
                    <a:gd name="T5" fmla="*/ 86 h 239"/>
                    <a:gd name="T6" fmla="*/ 0 w 366"/>
                    <a:gd name="T7" fmla="*/ 120 h 239"/>
                    <a:gd name="T8" fmla="*/ 33 w 366"/>
                    <a:gd name="T9" fmla="*/ 153 h 239"/>
                    <a:gd name="T10" fmla="*/ 183 w 366"/>
                    <a:gd name="T11" fmla="*/ 153 h 239"/>
                    <a:gd name="T12" fmla="*/ 183 w 366"/>
                    <a:gd name="T13" fmla="*/ 224 h 239"/>
                    <a:gd name="T14" fmla="*/ 200 w 366"/>
                    <a:gd name="T15" fmla="*/ 232 h 239"/>
                    <a:gd name="T16" fmla="*/ 366 w 366"/>
                    <a:gd name="T17" fmla="*/ 120 h 239"/>
                    <a:gd name="T18" fmla="*/ 200 w 366"/>
                    <a:gd name="T19" fmla="*/ 6 h 239"/>
                    <a:gd name="T20" fmla="*/ 183 w 366"/>
                    <a:gd name="T21" fmla="*/ 15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6" h="239">
                      <a:moveTo>
                        <a:pt x="183" y="15"/>
                      </a:moveTo>
                      <a:lnTo>
                        <a:pt x="183" y="86"/>
                      </a:lnTo>
                      <a:lnTo>
                        <a:pt x="33" y="86"/>
                      </a:lnTo>
                      <a:cubicBezTo>
                        <a:pt x="15" y="86"/>
                        <a:pt x="0" y="101"/>
                        <a:pt x="0" y="120"/>
                      </a:cubicBezTo>
                      <a:cubicBezTo>
                        <a:pt x="0" y="138"/>
                        <a:pt x="15" y="153"/>
                        <a:pt x="33" y="153"/>
                      </a:cubicBezTo>
                      <a:lnTo>
                        <a:pt x="183" y="153"/>
                      </a:lnTo>
                      <a:lnTo>
                        <a:pt x="183" y="224"/>
                      </a:lnTo>
                      <a:cubicBezTo>
                        <a:pt x="183" y="235"/>
                        <a:pt x="191" y="239"/>
                        <a:pt x="200" y="232"/>
                      </a:cubicBezTo>
                      <a:lnTo>
                        <a:pt x="366" y="120"/>
                      </a:lnTo>
                      <a:lnTo>
                        <a:pt x="200" y="6"/>
                      </a:lnTo>
                      <a:cubicBezTo>
                        <a:pt x="191" y="0"/>
                        <a:pt x="183" y="4"/>
                        <a:pt x="183" y="15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76767"/>
                    </a:solidFill>
                  </a:endParaRPr>
                </a:p>
              </p:txBody>
            </p:sp>
          </p:grpSp>
        </p:grpSp>
        <p:sp>
          <p:nvSpPr>
            <p:cNvPr id="541" name="TextBox 540"/>
            <p:cNvSpPr txBox="1"/>
            <p:nvPr/>
          </p:nvSpPr>
          <p:spPr>
            <a:xfrm>
              <a:off x="691631" y="3174658"/>
              <a:ext cx="2658526" cy="546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2147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06185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Acknowledgment:</a:t>
            </a:r>
            <a:br>
              <a:rPr lang="en-US" dirty="0" smtClean="0"/>
            </a:br>
            <a:r>
              <a:rPr lang="en-US" dirty="0" smtClean="0"/>
              <a:t>Jose </a:t>
            </a:r>
            <a:r>
              <a:rPr lang="en-US" dirty="0" err="1" smtClean="0"/>
              <a:t>Liste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73" y="1073150"/>
            <a:ext cx="8789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RFC 7209: Requirements for Ethernet VPN (EVPN)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RFC 7432: BGP MPLS-based Ethernet VPN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RFC 7623: PBB-EVPN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bess</a:t>
            </a:r>
            <a:r>
              <a:rPr lang="en-US" dirty="0" smtClean="0"/>
              <a:t>-</a:t>
            </a:r>
            <a:r>
              <a:rPr lang="en-US" dirty="0" err="1" smtClean="0"/>
              <a:t>evpn</a:t>
            </a:r>
            <a:r>
              <a:rPr lang="en-US" dirty="0" smtClean="0"/>
              <a:t>-overlay: NVO solutions for EVPN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bess-evpn-vpws</a:t>
            </a:r>
            <a:r>
              <a:rPr lang="en-US" dirty="0" smtClean="0"/>
              <a:t>: VPWS support in EVPN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bess</a:t>
            </a:r>
            <a:r>
              <a:rPr lang="en-US" dirty="0" smtClean="0"/>
              <a:t>-</a:t>
            </a:r>
            <a:r>
              <a:rPr lang="en-US" dirty="0" err="1" smtClean="0"/>
              <a:t>evpn</a:t>
            </a:r>
            <a:r>
              <a:rPr lang="en-US" dirty="0" smtClean="0"/>
              <a:t>-inter-subnet-forwarding: IRB in EVPN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bess</a:t>
            </a:r>
            <a:r>
              <a:rPr lang="en-US" dirty="0" smtClean="0"/>
              <a:t>-</a:t>
            </a:r>
            <a:r>
              <a:rPr lang="en-US" dirty="0" err="1" smtClean="0"/>
              <a:t>evpn</a:t>
            </a:r>
            <a:r>
              <a:rPr lang="en-US" dirty="0" smtClean="0"/>
              <a:t>-</a:t>
            </a:r>
            <a:r>
              <a:rPr lang="en-US" dirty="0" err="1" smtClean="0"/>
              <a:t>ip</a:t>
            </a:r>
            <a:r>
              <a:rPr lang="en-US" dirty="0" smtClean="0"/>
              <a:t>-prefix-advertisement: IP prefixes in EVPN</a:t>
            </a:r>
          </a:p>
        </p:txBody>
      </p:sp>
    </p:spTree>
    <p:extLst>
      <p:ext uri="{BB962C8B-B14F-4D97-AF65-F5344CB8AC3E}">
        <p14:creationId xmlns:p14="http://schemas.microsoft.com/office/powerpoint/2010/main" val="61144624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2302" y="1347788"/>
            <a:ext cx="4430886" cy="3253229"/>
          </a:xfrm>
        </p:spPr>
        <p:txBody>
          <a:bodyPr/>
          <a:lstStyle/>
          <a:p>
            <a:pPr marL="342892" indent="-342892" defTabSz="685800"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  <a:cs typeface="Calibri"/>
              </a:rPr>
              <a:t>Routing on both ingress and egress VTEPs</a:t>
            </a:r>
          </a:p>
          <a:p>
            <a:pPr marL="342892" indent="-342892" defTabSz="685800"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  <a:cs typeface="Calibri"/>
              </a:rPr>
              <a:t>Layer-3 VNI</a:t>
            </a:r>
          </a:p>
          <a:p>
            <a:pPr marL="800080" lvl="1" indent="-342892" defTabSz="685800"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Calibri"/>
              </a:rPr>
              <a:t>Tenant VPN indicator</a:t>
            </a:r>
          </a:p>
          <a:p>
            <a:pPr marL="800080" lvl="1" indent="-342892" defTabSz="685800"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Calibri"/>
              </a:rPr>
              <a:t>One per tenant VRF</a:t>
            </a:r>
          </a:p>
          <a:p>
            <a:pPr marL="342892" indent="-342892" defTabSz="685800"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  <a:cs typeface="Calibri"/>
              </a:rPr>
              <a:t>VTEP Router MAC</a:t>
            </a:r>
          </a:p>
          <a:p>
            <a:pPr marL="342892" indent="-342892" defTabSz="685800"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  <a:cs typeface="Calibri"/>
              </a:rPr>
              <a:t>Ingress VTEP routes packets onto the Layer-3 VNI</a:t>
            </a:r>
          </a:p>
          <a:p>
            <a:pPr marL="342892" indent="-342892" defTabSz="685800"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  <a:cs typeface="Calibri"/>
              </a:rPr>
              <a:t>Egress VTEP routes packets to the destination Layer-2 VNI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Symmetric EVPN IRB (1)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3957675" y="1529621"/>
            <a:ext cx="5080000" cy="2274422"/>
            <a:chOff x="381000" y="1153491"/>
            <a:chExt cx="6761480" cy="2683503"/>
          </a:xfrm>
        </p:grpSpPr>
        <p:cxnSp>
          <p:nvCxnSpPr>
            <p:cNvPr id="104" name="Straight Connector 103"/>
            <p:cNvCxnSpPr>
              <a:endCxn id="169" idx="2"/>
            </p:cNvCxnSpPr>
            <p:nvPr/>
          </p:nvCxnSpPr>
          <p:spPr bwMode="auto">
            <a:xfrm flipV="1">
              <a:off x="1977776" y="2293323"/>
              <a:ext cx="796164" cy="908325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endCxn id="169" idx="2"/>
            </p:cNvCxnSpPr>
            <p:nvPr/>
          </p:nvCxnSpPr>
          <p:spPr bwMode="auto">
            <a:xfrm flipH="1" flipV="1">
              <a:off x="2773940" y="2293323"/>
              <a:ext cx="452976" cy="916257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endCxn id="172" idx="2"/>
            </p:cNvCxnSpPr>
            <p:nvPr/>
          </p:nvCxnSpPr>
          <p:spPr bwMode="auto">
            <a:xfrm flipH="1" flipV="1">
              <a:off x="4942378" y="2293323"/>
              <a:ext cx="1025184" cy="917568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endCxn id="169" idx="2"/>
            </p:cNvCxnSpPr>
            <p:nvPr/>
          </p:nvCxnSpPr>
          <p:spPr bwMode="auto">
            <a:xfrm flipH="1" flipV="1">
              <a:off x="2773940" y="2293323"/>
              <a:ext cx="1767165" cy="908325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endCxn id="172" idx="2"/>
            </p:cNvCxnSpPr>
            <p:nvPr/>
          </p:nvCxnSpPr>
          <p:spPr bwMode="auto">
            <a:xfrm flipV="1">
              <a:off x="3335337" y="2293323"/>
              <a:ext cx="1607041" cy="916257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endCxn id="172" idx="2"/>
            </p:cNvCxnSpPr>
            <p:nvPr/>
          </p:nvCxnSpPr>
          <p:spPr bwMode="auto">
            <a:xfrm flipV="1">
              <a:off x="2086197" y="2293323"/>
              <a:ext cx="2856181" cy="908325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endCxn id="172" idx="2"/>
            </p:cNvCxnSpPr>
            <p:nvPr/>
          </p:nvCxnSpPr>
          <p:spPr bwMode="auto">
            <a:xfrm flipV="1">
              <a:off x="4649526" y="2293323"/>
              <a:ext cx="292852" cy="908325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endCxn id="169" idx="2"/>
            </p:cNvCxnSpPr>
            <p:nvPr/>
          </p:nvCxnSpPr>
          <p:spPr bwMode="auto">
            <a:xfrm flipH="1" flipV="1">
              <a:off x="2773940" y="2293323"/>
              <a:ext cx="3016307" cy="916257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005092" y="2264928"/>
              <a:ext cx="1201365" cy="936713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71" idx="2"/>
            </p:cNvCxnSpPr>
            <p:nvPr/>
          </p:nvCxnSpPr>
          <p:spPr bwMode="auto">
            <a:xfrm flipV="1">
              <a:off x="2049314" y="2293323"/>
              <a:ext cx="2155448" cy="908325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3254234" y="2264928"/>
              <a:ext cx="11706" cy="944647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endCxn id="171" idx="2"/>
            </p:cNvCxnSpPr>
            <p:nvPr/>
          </p:nvCxnSpPr>
          <p:spPr bwMode="auto">
            <a:xfrm flipH="1" flipV="1">
              <a:off x="4204762" y="2293323"/>
              <a:ext cx="407883" cy="908325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3328520" y="2264928"/>
              <a:ext cx="1239900" cy="936713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flipH="1" flipV="1">
              <a:off x="3388005" y="2264928"/>
              <a:ext cx="2429559" cy="944647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>
              <a:endCxn id="171" idx="2"/>
            </p:cNvCxnSpPr>
            <p:nvPr/>
          </p:nvCxnSpPr>
          <p:spPr bwMode="auto">
            <a:xfrm flipH="1" flipV="1">
              <a:off x="4204762" y="2293323"/>
              <a:ext cx="1657029" cy="916257"/>
            </a:xfrm>
            <a:prstGeom prst="line">
              <a:avLst/>
            </a:prstGeom>
            <a:gradFill rotWithShape="1">
              <a:gsLst>
                <a:gs pos="0">
                  <a:srgbClr val="363659"/>
                </a:gs>
                <a:gs pos="50000">
                  <a:srgbClr val="515183"/>
                </a:gs>
                <a:gs pos="100000">
                  <a:srgbClr val="62629D"/>
                </a:gs>
              </a:gsLst>
              <a:lin ang="18900000" scaled="1"/>
            </a:gradFill>
            <a:ln w="12700" cap="flat" cmpd="sng" algn="ctr">
              <a:solidFill>
                <a:srgbClr val="4D4E4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4804483" y="3497030"/>
              <a:ext cx="389250" cy="339964"/>
            </a:xfrm>
            <a:prstGeom prst="rect">
              <a:avLst/>
            </a:prstGeom>
            <a:noFill/>
          </p:spPr>
          <p:txBody>
            <a:bodyPr wrap="none" lIns="38448" tIns="19232" rIns="38448" bIns="19232" rtlCol="0">
              <a:spAutoFit/>
              <a:scene3d>
                <a:camera prst="orthographicFront">
                  <a:rot lat="3599998" lon="18600000" rev="21599976"/>
                </a:camera>
                <a:lightRig rig="threePt" dir="t"/>
              </a:scene3d>
            </a:bodyPr>
            <a:lstStyle/>
            <a:p>
              <a:pPr algn="ctr" defTabSz="457094" eaLnBrk="0" hangingPunct="0">
                <a:lnSpc>
                  <a:spcPct val="90000"/>
                </a:lnSpc>
              </a:pPr>
              <a:r>
                <a:rPr lang="en-US" b="1" dirty="0">
                  <a:solidFill>
                    <a:prstClr val="white"/>
                  </a:solidFill>
                  <a:latin typeface="Calibri"/>
                  <a:cs typeface="Calibri"/>
                </a:rPr>
                <a:t>L3</a:t>
              </a:r>
            </a:p>
          </p:txBody>
        </p:sp>
        <p:pic>
          <p:nvPicPr>
            <p:cNvPr id="124" name="Picture 22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83" y="3151723"/>
              <a:ext cx="1135672" cy="37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22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714" y="3151723"/>
              <a:ext cx="1135672" cy="37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22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332" y="3151723"/>
              <a:ext cx="1135672" cy="37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22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144" y="3151723"/>
              <a:ext cx="1135672" cy="37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Oval 127"/>
            <p:cNvSpPr/>
            <p:nvPr/>
          </p:nvSpPr>
          <p:spPr>
            <a:xfrm>
              <a:off x="1395222" y="3198383"/>
              <a:ext cx="608533" cy="258471"/>
            </a:xfrm>
            <a:prstGeom prst="ellipse">
              <a:avLst/>
            </a:prstGeom>
            <a:solidFill>
              <a:srgbClr val="97CADB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7" rIns="0" bIns="34287" rtlCol="0" anchor="ctr"/>
            <a:lstStyle/>
            <a:p>
              <a:pPr algn="ctr" defTabSz="457094" eaLnBrk="0" hangingPunct="0">
                <a:lnSpc>
                  <a:spcPct val="90000"/>
                </a:lnSpc>
              </a:pPr>
              <a:r>
                <a:rPr lang="en-US" sz="825" b="1" dirty="0">
                  <a:solidFill>
                    <a:prstClr val="white"/>
                  </a:solidFill>
                  <a:latin typeface="Calibri"/>
                  <a:cs typeface="Calibri"/>
                </a:rPr>
                <a:t>VTEP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2521896" y="1513327"/>
              <a:ext cx="2672525" cy="779996"/>
              <a:chOff x="2181919" y="1960132"/>
              <a:chExt cx="3562439" cy="781363"/>
            </a:xfrm>
          </p:grpSpPr>
          <p:pic>
            <p:nvPicPr>
              <p:cNvPr id="169" name="Picture 168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919" y="1960132"/>
                <a:ext cx="671941" cy="781363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5953" y="1960132"/>
                <a:ext cx="671941" cy="781363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9185" y="1960132"/>
                <a:ext cx="671941" cy="781363"/>
              </a:xfrm>
              <a:prstGeom prst="rect">
                <a:avLst/>
              </a:prstGeom>
            </p:spPr>
          </p:pic>
          <p:pic>
            <p:nvPicPr>
              <p:cNvPr id="172" name="Picture 171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417" y="1960132"/>
                <a:ext cx="671941" cy="781363"/>
              </a:xfrm>
              <a:prstGeom prst="rect">
                <a:avLst/>
              </a:prstGeom>
            </p:spPr>
          </p:pic>
        </p:grpSp>
        <p:sp>
          <p:nvSpPr>
            <p:cNvPr id="134" name="Oval 133"/>
            <p:cNvSpPr/>
            <p:nvPr/>
          </p:nvSpPr>
          <p:spPr>
            <a:xfrm>
              <a:off x="2866564" y="3210891"/>
              <a:ext cx="532437" cy="229139"/>
            </a:xfrm>
            <a:prstGeom prst="ellipse">
              <a:avLst/>
            </a:prstGeom>
            <a:solidFill>
              <a:srgbClr val="97CADB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7" rIns="0" bIns="34287" rtlCol="0" anchor="ctr"/>
            <a:lstStyle/>
            <a:p>
              <a:pPr algn="ctr" defTabSz="457094" eaLnBrk="0" hangingPunct="0">
                <a:lnSpc>
                  <a:spcPct val="90000"/>
                </a:lnSpc>
              </a:pPr>
              <a:r>
                <a:rPr lang="en-US" sz="825" b="1" dirty="0">
                  <a:solidFill>
                    <a:prstClr val="white"/>
                  </a:solidFill>
                  <a:latin typeface="Calibri"/>
                  <a:cs typeface="Calibri"/>
                </a:rPr>
                <a:t>VTEP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4297196" y="3235752"/>
              <a:ext cx="532437" cy="229139"/>
            </a:xfrm>
            <a:prstGeom prst="ellipse">
              <a:avLst/>
            </a:prstGeom>
            <a:solidFill>
              <a:srgbClr val="97CADB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7" rIns="0" bIns="34287" rtlCol="0" anchor="ctr"/>
            <a:lstStyle/>
            <a:p>
              <a:pPr algn="ctr" defTabSz="457094" eaLnBrk="0" hangingPunct="0">
                <a:lnSpc>
                  <a:spcPct val="90000"/>
                </a:lnSpc>
              </a:pPr>
              <a:r>
                <a:rPr lang="en-US" sz="825" b="1" dirty="0">
                  <a:solidFill>
                    <a:prstClr val="white"/>
                  </a:solidFill>
                  <a:latin typeface="Calibri"/>
                  <a:cs typeface="Calibri"/>
                </a:rPr>
                <a:t>VTEP</a:t>
              </a:r>
            </a:p>
          </p:txBody>
        </p:sp>
        <p:sp>
          <p:nvSpPr>
            <p:cNvPr id="136" name="Oval 135"/>
            <p:cNvSpPr/>
            <p:nvPr/>
          </p:nvSpPr>
          <p:spPr>
            <a:xfrm>
              <a:off x="5744996" y="3210891"/>
              <a:ext cx="532437" cy="229139"/>
            </a:xfrm>
            <a:prstGeom prst="ellipse">
              <a:avLst/>
            </a:prstGeom>
            <a:solidFill>
              <a:srgbClr val="97CADB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7" rIns="0" bIns="34287" rtlCol="0" anchor="ctr"/>
            <a:lstStyle/>
            <a:p>
              <a:pPr algn="ctr" defTabSz="457094" eaLnBrk="0" hangingPunct="0">
                <a:lnSpc>
                  <a:spcPct val="90000"/>
                </a:lnSpc>
              </a:pPr>
              <a:r>
                <a:rPr lang="en-US" sz="825" b="1" dirty="0">
                  <a:solidFill>
                    <a:prstClr val="white"/>
                  </a:solidFill>
                  <a:latin typeface="Calibri"/>
                  <a:cs typeface="Calibri"/>
                </a:rPr>
                <a:t>VTEP</a:t>
              </a:r>
            </a:p>
          </p:txBody>
        </p:sp>
        <p:sp>
          <p:nvSpPr>
            <p:cNvPr id="144" name="Cloud 143"/>
            <p:cNvSpPr/>
            <p:nvPr/>
          </p:nvSpPr>
          <p:spPr>
            <a:xfrm>
              <a:off x="1305791" y="1153491"/>
              <a:ext cx="4779818" cy="1981200"/>
            </a:xfrm>
            <a:prstGeom prst="cloud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457189"/>
              <a:endParaRPr lang="en-US" sz="600" dirty="0">
                <a:solidFill>
                  <a:srgbClr val="27477C"/>
                </a:solidFill>
                <a:latin typeface="Calibri"/>
                <a:cs typeface="Calibri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276600" y="1394252"/>
              <a:ext cx="1524000" cy="4085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bIns="0" rtlCol="0">
              <a:spAutoFit/>
            </a:bodyPr>
            <a:lstStyle/>
            <a:p>
              <a:pPr algn="ctr" defTabSz="685800"/>
              <a:r>
                <a:rPr lang="en-US" sz="975" dirty="0">
                  <a:solidFill>
                    <a:prstClr val="black"/>
                  </a:solidFill>
                  <a:latin typeface="Calibri"/>
                  <a:cs typeface="Calibri"/>
                </a:rPr>
                <a:t>Layer-3 VNI </a:t>
              </a:r>
            </a:p>
            <a:p>
              <a:pPr algn="ctr" defTabSz="685800"/>
              <a:r>
                <a:rPr lang="en-US" sz="975" dirty="0">
                  <a:solidFill>
                    <a:prstClr val="black"/>
                  </a:solidFill>
                  <a:latin typeface="Calibri"/>
                  <a:cs typeface="Calibri"/>
                </a:rPr>
                <a:t>(VRF VNI)</a:t>
              </a:r>
            </a:p>
          </p:txBody>
        </p:sp>
        <p:grpSp>
          <p:nvGrpSpPr>
            <p:cNvPr id="152" name="Group 151"/>
            <p:cNvGrpSpPr/>
            <p:nvPr/>
          </p:nvGrpSpPr>
          <p:grpSpPr>
            <a:xfrm rot="16200000">
              <a:off x="1838279" y="1805567"/>
              <a:ext cx="362041" cy="2563090"/>
              <a:chOff x="1649559" y="4312190"/>
              <a:chExt cx="547829" cy="1106199"/>
            </a:xfrm>
          </p:grpSpPr>
          <p:sp>
            <p:nvSpPr>
              <p:cNvPr id="167" name="Rectangle 166"/>
              <p:cNvSpPr/>
              <p:nvPr/>
            </p:nvSpPr>
            <p:spPr>
              <a:xfrm rot="16200000">
                <a:off x="1601503" y="4825534"/>
                <a:ext cx="1106199" cy="79512"/>
              </a:xfrm>
              <a:prstGeom prst="rect">
                <a:avLst/>
              </a:prstGeom>
              <a:solidFill>
                <a:srgbClr val="528633"/>
              </a:solidFill>
              <a:ln>
                <a:solidFill>
                  <a:srgbClr val="5286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6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1649559" y="4684412"/>
                <a:ext cx="547829" cy="6418"/>
              </a:xfrm>
              <a:prstGeom prst="line">
                <a:avLst/>
              </a:prstGeom>
              <a:ln>
                <a:solidFill>
                  <a:srgbClr val="5286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 rot="5400000" flipH="1">
              <a:off x="5769343" y="1891630"/>
              <a:ext cx="348514" cy="2285999"/>
              <a:chOff x="1620872" y="4256881"/>
              <a:chExt cx="660077" cy="2488423"/>
            </a:xfrm>
            <a:solidFill>
              <a:srgbClr val="F37C20"/>
            </a:solidFill>
          </p:grpSpPr>
          <p:sp>
            <p:nvSpPr>
              <p:cNvPr id="165" name="Rectangle 164"/>
              <p:cNvSpPr/>
              <p:nvPr/>
            </p:nvSpPr>
            <p:spPr>
              <a:xfrm rot="16200000" flipV="1">
                <a:off x="993442" y="5457797"/>
                <a:ext cx="2488423" cy="86591"/>
              </a:xfrm>
              <a:prstGeom prst="rect">
                <a:avLst/>
              </a:prstGeom>
              <a:grpFill/>
              <a:ln>
                <a:solidFill>
                  <a:srgbClr val="F37C2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6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1620872" y="5116674"/>
                <a:ext cx="547829" cy="6418"/>
              </a:xfrm>
              <a:prstGeom prst="line">
                <a:avLst/>
              </a:prstGeom>
              <a:grpFill/>
              <a:ln>
                <a:solidFill>
                  <a:srgbClr val="F37C2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 rot="5400000" flipH="1">
              <a:off x="3238503" y="353392"/>
              <a:ext cx="1371598" cy="4343399"/>
              <a:chOff x="1111107" y="4190509"/>
              <a:chExt cx="1146971" cy="1261067"/>
            </a:xfrm>
            <a:solidFill>
              <a:srgbClr val="F37C20"/>
            </a:solidFill>
          </p:grpSpPr>
          <p:sp>
            <p:nvSpPr>
              <p:cNvPr id="163" name="Rectangle 162"/>
              <p:cNvSpPr/>
              <p:nvPr/>
            </p:nvSpPr>
            <p:spPr>
              <a:xfrm rot="16200000">
                <a:off x="1579670" y="4773168"/>
                <a:ext cx="1261067" cy="9574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6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1652731" y="4821455"/>
                <a:ext cx="1" cy="1083250"/>
              </a:xfrm>
              <a:prstGeom prst="line">
                <a:avLst/>
              </a:prstGeom>
              <a:grpFill/>
              <a:ln>
                <a:solidFill>
                  <a:srgbClr val="6264A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 flipV="1">
              <a:off x="5867400" y="1915491"/>
              <a:ext cx="3" cy="1295398"/>
            </a:xfrm>
            <a:prstGeom prst="line">
              <a:avLst/>
            </a:prstGeom>
            <a:solidFill>
              <a:srgbClr val="F37C20"/>
            </a:solidFill>
            <a:ln>
              <a:solidFill>
                <a:srgbClr val="6264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6200000">
              <a:off x="2996284" y="3062807"/>
              <a:ext cx="289248" cy="6923"/>
            </a:xfrm>
            <a:prstGeom prst="line">
              <a:avLst/>
            </a:prstGeom>
            <a:ln>
              <a:solidFill>
                <a:srgbClr val="528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3505200" y="1915491"/>
              <a:ext cx="3" cy="1295398"/>
            </a:xfrm>
            <a:prstGeom prst="line">
              <a:avLst/>
            </a:prstGeom>
            <a:solidFill>
              <a:srgbClr val="F37C20"/>
            </a:solidFill>
            <a:ln>
              <a:solidFill>
                <a:srgbClr val="6264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4495800" y="1915491"/>
              <a:ext cx="3" cy="1295398"/>
            </a:xfrm>
            <a:prstGeom prst="line">
              <a:avLst/>
            </a:prstGeom>
            <a:solidFill>
              <a:srgbClr val="F37C20"/>
            </a:solidFill>
            <a:ln>
              <a:solidFill>
                <a:srgbClr val="6264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 flipH="1">
              <a:off x="4964237" y="3047253"/>
              <a:ext cx="289248" cy="6923"/>
            </a:xfrm>
            <a:prstGeom prst="line">
              <a:avLst/>
            </a:prstGeom>
            <a:solidFill>
              <a:srgbClr val="F37C20"/>
            </a:solidFill>
            <a:ln>
              <a:solidFill>
                <a:srgbClr val="F37C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5735500" y="2430990"/>
              <a:ext cx="1406980" cy="4085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bIns="0" rtlCol="0">
              <a:spAutoFit/>
            </a:bodyPr>
            <a:lstStyle/>
            <a:p>
              <a:pPr algn="ctr" defTabSz="685800"/>
              <a:r>
                <a:rPr lang="en-US" sz="975" dirty="0">
                  <a:solidFill>
                    <a:prstClr val="black"/>
                  </a:solidFill>
                  <a:latin typeface="Calibri"/>
                  <a:cs typeface="Calibri"/>
                </a:rPr>
                <a:t>Layer-2 VNI</a:t>
              </a:r>
            </a:p>
            <a:p>
              <a:pPr algn="ctr" defTabSz="685800"/>
              <a:r>
                <a:rPr lang="en-US" sz="975" dirty="0">
                  <a:solidFill>
                    <a:prstClr val="black"/>
                  </a:solidFill>
                  <a:latin typeface="Calibri"/>
                  <a:cs typeface="Calibri"/>
                </a:rPr>
                <a:t> (Network VNI)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81000" y="2461052"/>
              <a:ext cx="1981200" cy="4085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bIns="0" rtlCol="0">
              <a:spAutoFit/>
            </a:bodyPr>
            <a:lstStyle/>
            <a:p>
              <a:pPr algn="ctr" defTabSz="685800"/>
              <a:r>
                <a:rPr lang="en-US" sz="975" dirty="0">
                  <a:solidFill>
                    <a:prstClr val="black"/>
                  </a:solidFill>
                  <a:latin typeface="Calibri"/>
                  <a:cs typeface="Calibri"/>
                </a:rPr>
                <a:t>Layer-2 VNI</a:t>
              </a:r>
            </a:p>
            <a:p>
              <a:pPr algn="ctr" defTabSz="685800"/>
              <a:r>
                <a:rPr lang="en-US" sz="975" dirty="0">
                  <a:solidFill>
                    <a:prstClr val="black"/>
                  </a:solidFill>
                  <a:latin typeface="Calibri"/>
                  <a:cs typeface="Calibri"/>
                </a:rPr>
                <a:t> (Network VNI)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96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45D0FD-48F1-4D72-80C5-FFB60B92A834}" type="slidenum">
              <a:rPr/>
              <a:pPr/>
              <a:t>44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PBB or not to PBB?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6621" y="1077912"/>
            <a:ext cx="5661221" cy="325798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7AA6"/>
                </a:solidFill>
              </a:rPr>
              <a:t>What is the value of combining PBB and EVPN functions?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Lower control-plane overhead </a:t>
            </a:r>
            <a:r>
              <a:rPr lang="en-US" dirty="0" smtClean="0"/>
              <a:t>than EVPN alone</a:t>
            </a:r>
          </a:p>
          <a:p>
            <a:pPr lvl="1"/>
            <a:r>
              <a:rPr lang="en-US" dirty="0" smtClean="0"/>
              <a:t>PBB-EVPN uses only a sub-set of EVPN routes</a:t>
            </a:r>
          </a:p>
          <a:p>
            <a:pPr lvl="1"/>
            <a:r>
              <a:rPr lang="en-US" dirty="0" smtClean="0"/>
              <a:t>Simpler and Faster failure convergence for all-active multi-homing scenarios</a:t>
            </a:r>
          </a:p>
          <a:p>
            <a:pPr lvl="1"/>
            <a:r>
              <a:rPr lang="en-US" dirty="0" smtClean="0"/>
              <a:t>Faster MAC move convergence handled in data-plane</a:t>
            </a:r>
          </a:p>
          <a:p>
            <a:r>
              <a:rPr lang="en-US" dirty="0" smtClean="0">
                <a:solidFill>
                  <a:srgbClr val="007AA6"/>
                </a:solidFill>
              </a:rPr>
              <a:t>Lower control-plane scale requirements </a:t>
            </a:r>
            <a:r>
              <a:rPr lang="en-US" dirty="0" smtClean="0"/>
              <a:t>than EVPN alone</a:t>
            </a:r>
          </a:p>
          <a:p>
            <a:pPr lvl="1"/>
            <a:r>
              <a:rPr lang="en-US" dirty="0" smtClean="0"/>
              <a:t>BGP MAC advertisements for smaller Backbone MAC (B-MAC) address space</a:t>
            </a:r>
          </a:p>
          <a:p>
            <a:pPr lvl="1"/>
            <a:r>
              <a:rPr lang="en-US" dirty="0" smtClean="0"/>
              <a:t>Requires less resources (CPU, memory) on deployed infrastructure (PEs / RRs)</a:t>
            </a:r>
          </a:p>
          <a:p>
            <a:endParaRPr lang="en-US" dirty="0"/>
          </a:p>
        </p:txBody>
      </p:sp>
      <p:pic>
        <p:nvPicPr>
          <p:cNvPr id="5" name="Picture 2" descr="http://adam.arnesenfamily.net/wp-content/uploads/2012/10/Fork_in_the_road_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38" y="1281246"/>
            <a:ext cx="2703244" cy="22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7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PBB Ethernet VPN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6616" y="1241427"/>
            <a:ext cx="4069080" cy="35731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Next generation solution for </a:t>
            </a:r>
            <a:r>
              <a:rPr lang="en-US" sz="1400" dirty="0">
                <a:solidFill>
                  <a:srgbClr val="007AA6"/>
                </a:solidFill>
              </a:rPr>
              <a:t>Ethernet multipoint (E-LAN) </a:t>
            </a:r>
            <a:r>
              <a:rPr lang="en-US" sz="1400" dirty="0"/>
              <a:t>services by combining Provider Backbone Bridging (PBB - IEEE 802.1ah) and Ethernet VPN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Data-plane learning of local C-MACs and remote C-MAC to B-MAC binding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007AA6"/>
                </a:solidFill>
              </a:rPr>
              <a:t>PEs run Multi-Protocol BGP to advertise local Backbone MAC addresses (B-MACs) &amp; learn remote B-MACs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Takes advantage of PBB encapsulation to simplify BGP control plane operation – faster convergence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Lowers BGP resource usage (CPU, memory) on deployed infrastructure (PEs and RRs)</a:t>
            </a:r>
          </a:p>
          <a:p>
            <a:r>
              <a:rPr lang="en-US" sz="1400" dirty="0">
                <a:solidFill>
                  <a:srgbClr val="007AA6"/>
                </a:solidFill>
                <a:sym typeface="Arial" pitchFamily="-107" charset="0"/>
              </a:rPr>
              <a:t>RFC7623</a:t>
            </a:r>
          </a:p>
          <a:p>
            <a:endParaRPr lang="en-US" sz="1400" baseline="30000" dirty="0">
              <a:solidFill>
                <a:srgbClr val="C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grpSp>
        <p:nvGrpSpPr>
          <p:cNvPr id="253" name="Group 252"/>
          <p:cNvGrpSpPr/>
          <p:nvPr/>
        </p:nvGrpSpPr>
        <p:grpSpPr>
          <a:xfrm>
            <a:off x="5182055" y="1570585"/>
            <a:ext cx="3651342" cy="2023212"/>
            <a:chOff x="5362101" y="2116330"/>
            <a:chExt cx="3651342" cy="2023212"/>
          </a:xfrm>
        </p:grpSpPr>
        <p:grpSp>
          <p:nvGrpSpPr>
            <p:cNvPr id="258" name="Group 257"/>
            <p:cNvGrpSpPr/>
            <p:nvPr/>
          </p:nvGrpSpPr>
          <p:grpSpPr>
            <a:xfrm>
              <a:off x="5362101" y="2116330"/>
              <a:ext cx="3651342" cy="2023212"/>
              <a:chOff x="5362101" y="2116330"/>
              <a:chExt cx="3651342" cy="2023212"/>
            </a:xfrm>
          </p:grpSpPr>
          <p:sp>
            <p:nvSpPr>
              <p:cNvPr id="263" name="Rounded Rectangle 262"/>
              <p:cNvSpPr/>
              <p:nvPr/>
            </p:nvSpPr>
            <p:spPr>
              <a:xfrm>
                <a:off x="5362101" y="2116330"/>
                <a:ext cx="3651342" cy="2023212"/>
              </a:xfrm>
              <a:prstGeom prst="roundRect">
                <a:avLst>
                  <a:gd name="adj" fmla="val 4832"/>
                </a:avLst>
              </a:prstGeom>
              <a:solidFill>
                <a:srgbClr val="FFECCC">
                  <a:alpha val="7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487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64" name="Group 114"/>
              <p:cNvGrpSpPr>
                <a:grpSpLocks noChangeAspect="1"/>
              </p:cNvGrpSpPr>
              <p:nvPr/>
            </p:nvGrpSpPr>
            <p:grpSpPr bwMode="auto">
              <a:xfrm>
                <a:off x="6540498" y="2468795"/>
                <a:ext cx="1219792" cy="1315956"/>
                <a:chOff x="4080" y="2880"/>
                <a:chExt cx="1617" cy="804"/>
              </a:xfrm>
            </p:grpSpPr>
            <p:grpSp>
              <p:nvGrpSpPr>
                <p:cNvPr id="283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2" cy="796"/>
                  <a:chOff x="4136" y="2026"/>
                  <a:chExt cx="1612" cy="796"/>
                </a:xfrm>
              </p:grpSpPr>
              <p:sp>
                <p:nvSpPr>
                  <p:cNvPr id="301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6" y="2026"/>
                    <a:ext cx="703" cy="32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2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2112"/>
                    <a:ext cx="539" cy="33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3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6" y="2310"/>
                    <a:ext cx="363" cy="26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4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5" y="2429"/>
                    <a:ext cx="547" cy="291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5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2" y="2477"/>
                    <a:ext cx="816" cy="345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6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1" y="2122"/>
                    <a:ext cx="523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7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9" y="2288"/>
                    <a:ext cx="519" cy="25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8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82" y="2342"/>
                    <a:ext cx="51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9" y="2214"/>
                    <a:ext cx="1046" cy="42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84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4080" y="2880"/>
                  <a:ext cx="1617" cy="804"/>
                  <a:chOff x="4136" y="2022"/>
                  <a:chExt cx="1617" cy="804"/>
                </a:xfrm>
              </p:grpSpPr>
              <p:sp>
                <p:nvSpPr>
                  <p:cNvPr id="285" name="Arc 126"/>
                  <p:cNvSpPr>
                    <a:spLocks noChangeAspect="1"/>
                  </p:cNvSpPr>
                  <p:nvPr/>
                </p:nvSpPr>
                <p:spPr bwMode="auto">
                  <a:xfrm>
                    <a:off x="4705" y="2022"/>
                    <a:ext cx="667" cy="167"/>
                  </a:xfrm>
                  <a:custGeom>
                    <a:avLst/>
                    <a:gdLst>
                      <a:gd name="T0" fmla="*/ 0 w 40532"/>
                      <a:gd name="T1" fmla="*/ 0 h 21600"/>
                      <a:gd name="T2" fmla="*/ 0 w 40532"/>
                      <a:gd name="T3" fmla="*/ 0 h 21600"/>
                      <a:gd name="T4" fmla="*/ 0 w 4053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532"/>
                      <a:gd name="T10" fmla="*/ 0 h 21600"/>
                      <a:gd name="T11" fmla="*/ 40532 w 4053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532" h="21600" fill="none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</a:path>
                      <a:path w="40532" h="21600" stroke="0" extrusionOk="0">
                        <a:moveTo>
                          <a:pt x="-1" y="14693"/>
                        </a:moveTo>
                        <a:cubicBezTo>
                          <a:pt x="2962" y="5912"/>
                          <a:pt x="11198" y="-1"/>
                          <a:pt x="20466" y="0"/>
                        </a:cubicBezTo>
                        <a:cubicBezTo>
                          <a:pt x="29308" y="0"/>
                          <a:pt x="37258" y="5389"/>
                          <a:pt x="40531" y="13604"/>
                        </a:cubicBezTo>
                        <a:lnTo>
                          <a:pt x="20466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6" name="Arc 127"/>
                  <p:cNvSpPr>
                    <a:spLocks noChangeAspect="1"/>
                  </p:cNvSpPr>
                  <p:nvPr/>
                </p:nvSpPr>
                <p:spPr bwMode="auto">
                  <a:xfrm>
                    <a:off x="4709" y="2026"/>
                    <a:ext cx="659" cy="163"/>
                  </a:xfrm>
                  <a:custGeom>
                    <a:avLst/>
                    <a:gdLst>
                      <a:gd name="T0" fmla="*/ 0 w 40468"/>
                      <a:gd name="T1" fmla="*/ 0 h 21600"/>
                      <a:gd name="T2" fmla="*/ 0 w 40468"/>
                      <a:gd name="T3" fmla="*/ 0 h 21600"/>
                      <a:gd name="T4" fmla="*/ 0 w 4046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0468"/>
                      <a:gd name="T10" fmla="*/ 0 h 21600"/>
                      <a:gd name="T11" fmla="*/ 40468 w 4046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468" h="21600" fill="none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</a:path>
                      <a:path w="40468" h="21600" stroke="0" extrusionOk="0">
                        <a:moveTo>
                          <a:pt x="0" y="14613"/>
                        </a:moveTo>
                        <a:cubicBezTo>
                          <a:pt x="2987" y="5873"/>
                          <a:pt x="11202" y="-1"/>
                          <a:pt x="20439" y="0"/>
                        </a:cubicBezTo>
                        <a:cubicBezTo>
                          <a:pt x="29246" y="0"/>
                          <a:pt x="37171" y="5347"/>
                          <a:pt x="40468" y="13513"/>
                        </a:cubicBezTo>
                        <a:lnTo>
                          <a:pt x="20439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7" name="Arc 128"/>
                  <p:cNvSpPr>
                    <a:spLocks noChangeAspect="1"/>
                  </p:cNvSpPr>
                  <p:nvPr/>
                </p:nvSpPr>
                <p:spPr bwMode="auto">
                  <a:xfrm>
                    <a:off x="4300" y="2109"/>
                    <a:ext cx="414" cy="201"/>
                  </a:xfrm>
                  <a:custGeom>
                    <a:avLst/>
                    <a:gdLst>
                      <a:gd name="T0" fmla="*/ 0 w 32989"/>
                      <a:gd name="T1" fmla="*/ 0 h 26112"/>
                      <a:gd name="T2" fmla="*/ 0 w 32989"/>
                      <a:gd name="T3" fmla="*/ 0 h 26112"/>
                      <a:gd name="T4" fmla="*/ 0 w 32989"/>
                      <a:gd name="T5" fmla="*/ 0 h 26112"/>
                      <a:gd name="T6" fmla="*/ 0 60000 65536"/>
                      <a:gd name="T7" fmla="*/ 0 60000 65536"/>
                      <a:gd name="T8" fmla="*/ 0 60000 65536"/>
                      <a:gd name="T9" fmla="*/ 0 w 32989"/>
                      <a:gd name="T10" fmla="*/ 0 h 26112"/>
                      <a:gd name="T11" fmla="*/ 32989 w 32989"/>
                      <a:gd name="T12" fmla="*/ 26112 h 26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89" h="26112" fill="none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</a:path>
                      <a:path w="32989" h="26112" stroke="0" extrusionOk="0">
                        <a:moveTo>
                          <a:pt x="476" y="26112"/>
                        </a:moveTo>
                        <a:cubicBezTo>
                          <a:pt x="159" y="24628"/>
                          <a:pt x="0" y="2311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624" y="-1"/>
                          <a:pt x="29569" y="1124"/>
                          <a:pt x="32989" y="32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8" name="Arc 129"/>
                  <p:cNvSpPr>
                    <a:spLocks noChangeAspect="1"/>
                  </p:cNvSpPr>
                  <p:nvPr/>
                </p:nvSpPr>
                <p:spPr bwMode="auto">
                  <a:xfrm>
                    <a:off x="4304" y="2113"/>
                    <a:ext cx="407" cy="197"/>
                  </a:xfrm>
                  <a:custGeom>
                    <a:avLst/>
                    <a:gdLst>
                      <a:gd name="T0" fmla="*/ 0 w 32912"/>
                      <a:gd name="T1" fmla="*/ 0 h 26153"/>
                      <a:gd name="T2" fmla="*/ 0 w 32912"/>
                      <a:gd name="T3" fmla="*/ 0 h 26153"/>
                      <a:gd name="T4" fmla="*/ 0 w 32912"/>
                      <a:gd name="T5" fmla="*/ 0 h 26153"/>
                      <a:gd name="T6" fmla="*/ 0 60000 65536"/>
                      <a:gd name="T7" fmla="*/ 0 60000 65536"/>
                      <a:gd name="T8" fmla="*/ 0 60000 65536"/>
                      <a:gd name="T9" fmla="*/ 0 w 32912"/>
                      <a:gd name="T10" fmla="*/ 0 h 26153"/>
                      <a:gd name="T11" fmla="*/ 32912 w 32912"/>
                      <a:gd name="T12" fmla="*/ 26153 h 261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12" h="26153" fill="none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</a:path>
                      <a:path w="32912" h="26153" stroke="0" extrusionOk="0">
                        <a:moveTo>
                          <a:pt x="485" y="26152"/>
                        </a:moveTo>
                        <a:cubicBezTo>
                          <a:pt x="162" y="24656"/>
                          <a:pt x="0" y="231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93" y="-1"/>
                          <a:pt x="29509" y="1107"/>
                          <a:pt x="32912" y="319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Arc 130"/>
                  <p:cNvSpPr>
                    <a:spLocks noChangeAspect="1"/>
                  </p:cNvSpPr>
                  <p:nvPr/>
                </p:nvSpPr>
                <p:spPr bwMode="auto">
                  <a:xfrm>
                    <a:off x="4241" y="2566"/>
                    <a:ext cx="419" cy="158"/>
                  </a:xfrm>
                  <a:custGeom>
                    <a:avLst/>
                    <a:gdLst>
                      <a:gd name="T0" fmla="*/ 0 w 32190"/>
                      <a:gd name="T1" fmla="*/ 0 h 22644"/>
                      <a:gd name="T2" fmla="*/ 0 w 32190"/>
                      <a:gd name="T3" fmla="*/ 0 h 22644"/>
                      <a:gd name="T4" fmla="*/ 0 w 32190"/>
                      <a:gd name="T5" fmla="*/ 0 h 22644"/>
                      <a:gd name="T6" fmla="*/ 0 60000 65536"/>
                      <a:gd name="T7" fmla="*/ 0 60000 65536"/>
                      <a:gd name="T8" fmla="*/ 0 60000 65536"/>
                      <a:gd name="T9" fmla="*/ 0 w 32190"/>
                      <a:gd name="T10" fmla="*/ 0 h 22644"/>
                      <a:gd name="T11" fmla="*/ 32190 w 32190"/>
                      <a:gd name="T12" fmla="*/ 22644 h 226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190" h="22644" fill="none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</a:path>
                      <a:path w="32190" h="22644" stroke="0" extrusionOk="0">
                        <a:moveTo>
                          <a:pt x="32189" y="19869"/>
                        </a:moveTo>
                        <a:cubicBezTo>
                          <a:pt x="28956" y="21688"/>
                          <a:pt x="25309" y="22643"/>
                          <a:pt x="21600" y="22643"/>
                        </a:cubicBezTo>
                        <a:cubicBezTo>
                          <a:pt x="9670" y="22644"/>
                          <a:pt x="0" y="12973"/>
                          <a:pt x="0" y="1044"/>
                        </a:cubicBezTo>
                        <a:cubicBezTo>
                          <a:pt x="-1" y="695"/>
                          <a:pt x="8" y="347"/>
                          <a:pt x="25" y="0"/>
                        </a:cubicBezTo>
                        <a:lnTo>
                          <a:pt x="21600" y="104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0" name="Arc 131"/>
                  <p:cNvSpPr>
                    <a:spLocks noChangeAspect="1"/>
                  </p:cNvSpPr>
                  <p:nvPr/>
                </p:nvSpPr>
                <p:spPr bwMode="auto">
                  <a:xfrm>
                    <a:off x="4245" y="2566"/>
                    <a:ext cx="412" cy="154"/>
                  </a:xfrm>
                  <a:custGeom>
                    <a:avLst/>
                    <a:gdLst>
                      <a:gd name="T0" fmla="*/ 0 w 32089"/>
                      <a:gd name="T1" fmla="*/ 0 h 22657"/>
                      <a:gd name="T2" fmla="*/ 0 w 32089"/>
                      <a:gd name="T3" fmla="*/ 0 h 22657"/>
                      <a:gd name="T4" fmla="*/ 0 w 32089"/>
                      <a:gd name="T5" fmla="*/ 0 h 22657"/>
                      <a:gd name="T6" fmla="*/ 0 60000 65536"/>
                      <a:gd name="T7" fmla="*/ 0 60000 65536"/>
                      <a:gd name="T8" fmla="*/ 0 60000 65536"/>
                      <a:gd name="T9" fmla="*/ 0 w 32089"/>
                      <a:gd name="T10" fmla="*/ 0 h 22657"/>
                      <a:gd name="T11" fmla="*/ 32089 w 32089"/>
                      <a:gd name="T12" fmla="*/ 22657 h 226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089" h="22657" fill="none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</a:path>
                      <a:path w="32089" h="22657" stroke="0" extrusionOk="0">
                        <a:moveTo>
                          <a:pt x="32089" y="19939"/>
                        </a:moveTo>
                        <a:cubicBezTo>
                          <a:pt x="28880" y="21721"/>
                          <a:pt x="25270" y="22656"/>
                          <a:pt x="21600" y="22656"/>
                        </a:cubicBezTo>
                        <a:cubicBezTo>
                          <a:pt x="9670" y="22657"/>
                          <a:pt x="0" y="12986"/>
                          <a:pt x="0" y="1057"/>
                        </a:cubicBezTo>
                        <a:cubicBezTo>
                          <a:pt x="-1" y="704"/>
                          <a:pt x="8" y="352"/>
                          <a:pt x="25" y="-1"/>
                        </a:cubicBezTo>
                        <a:lnTo>
                          <a:pt x="21600" y="1057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1" name="Arc 132"/>
                  <p:cNvSpPr>
                    <a:spLocks noChangeAspect="1"/>
                  </p:cNvSpPr>
                  <p:nvPr/>
                </p:nvSpPr>
                <p:spPr bwMode="auto">
                  <a:xfrm>
                    <a:off x="5363" y="2118"/>
                    <a:ext cx="315" cy="194"/>
                  </a:xfrm>
                  <a:custGeom>
                    <a:avLst/>
                    <a:gdLst>
                      <a:gd name="T0" fmla="*/ 0 w 26040"/>
                      <a:gd name="T1" fmla="*/ 0 h 32314"/>
                      <a:gd name="T2" fmla="*/ 0 w 26040"/>
                      <a:gd name="T3" fmla="*/ 0 h 32314"/>
                      <a:gd name="T4" fmla="*/ 0 w 26040"/>
                      <a:gd name="T5" fmla="*/ 0 h 32314"/>
                      <a:gd name="T6" fmla="*/ 0 60000 65536"/>
                      <a:gd name="T7" fmla="*/ 0 60000 65536"/>
                      <a:gd name="T8" fmla="*/ 0 60000 65536"/>
                      <a:gd name="T9" fmla="*/ 0 w 26040"/>
                      <a:gd name="T10" fmla="*/ 0 h 32314"/>
                      <a:gd name="T11" fmla="*/ 26040 w 26040"/>
                      <a:gd name="T12" fmla="*/ 32314 h 3231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40" h="32314" fill="none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</a:path>
                      <a:path w="26040" h="32314" stroke="0" extrusionOk="0">
                        <a:moveTo>
                          <a:pt x="0" y="461"/>
                        </a:moveTo>
                        <a:cubicBezTo>
                          <a:pt x="1460" y="154"/>
                          <a:pt x="2948" y="-1"/>
                          <a:pt x="4440" y="0"/>
                        </a:cubicBezTo>
                        <a:cubicBezTo>
                          <a:pt x="16369" y="0"/>
                          <a:pt x="26040" y="9670"/>
                          <a:pt x="26040" y="21600"/>
                        </a:cubicBezTo>
                        <a:cubicBezTo>
                          <a:pt x="26040" y="25358"/>
                          <a:pt x="25059" y="29051"/>
                          <a:pt x="23195" y="32314"/>
                        </a:cubicBezTo>
                        <a:lnTo>
                          <a:pt x="4440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2" name="Arc 133"/>
                  <p:cNvSpPr>
                    <a:spLocks noChangeAspect="1"/>
                  </p:cNvSpPr>
                  <p:nvPr/>
                </p:nvSpPr>
                <p:spPr bwMode="auto">
                  <a:xfrm>
                    <a:off x="5365" y="2122"/>
                    <a:ext cx="310" cy="189"/>
                  </a:xfrm>
                  <a:custGeom>
                    <a:avLst/>
                    <a:gdLst>
                      <a:gd name="T0" fmla="*/ 0 w 25973"/>
                      <a:gd name="T1" fmla="*/ 0 h 32442"/>
                      <a:gd name="T2" fmla="*/ 0 w 25973"/>
                      <a:gd name="T3" fmla="*/ 0 h 32442"/>
                      <a:gd name="T4" fmla="*/ 0 w 25973"/>
                      <a:gd name="T5" fmla="*/ 0 h 32442"/>
                      <a:gd name="T6" fmla="*/ 0 60000 65536"/>
                      <a:gd name="T7" fmla="*/ 0 60000 65536"/>
                      <a:gd name="T8" fmla="*/ 0 60000 65536"/>
                      <a:gd name="T9" fmla="*/ 0 w 25973"/>
                      <a:gd name="T10" fmla="*/ 0 h 32442"/>
                      <a:gd name="T11" fmla="*/ 25973 w 25973"/>
                      <a:gd name="T12" fmla="*/ 32442 h 324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973" h="32442" fill="none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</a:path>
                      <a:path w="25973" h="32442" stroke="0" extrusionOk="0">
                        <a:moveTo>
                          <a:pt x="0" y="447"/>
                        </a:moveTo>
                        <a:cubicBezTo>
                          <a:pt x="1438" y="149"/>
                          <a:pt x="2903" y="-1"/>
                          <a:pt x="4373" y="0"/>
                        </a:cubicBezTo>
                        <a:cubicBezTo>
                          <a:pt x="16302" y="0"/>
                          <a:pt x="25973" y="9670"/>
                          <a:pt x="25973" y="21600"/>
                        </a:cubicBezTo>
                        <a:cubicBezTo>
                          <a:pt x="25973" y="25408"/>
                          <a:pt x="24966" y="29148"/>
                          <a:pt x="23054" y="32441"/>
                        </a:cubicBezTo>
                        <a:lnTo>
                          <a:pt x="4373" y="2160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3" name="Arc 134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09"/>
                    <a:ext cx="301" cy="193"/>
                  </a:xfrm>
                  <a:custGeom>
                    <a:avLst/>
                    <a:gdLst>
                      <a:gd name="T0" fmla="*/ 0 w 21600"/>
                      <a:gd name="T1" fmla="*/ 0 h 29491"/>
                      <a:gd name="T2" fmla="*/ 0 w 21600"/>
                      <a:gd name="T3" fmla="*/ 0 h 29491"/>
                      <a:gd name="T4" fmla="*/ 0 w 21600"/>
                      <a:gd name="T5" fmla="*/ 0 h 294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491"/>
                      <a:gd name="T11" fmla="*/ 21600 w 21600"/>
                      <a:gd name="T12" fmla="*/ 29491 h 294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491" fill="none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</a:path>
                      <a:path w="21600" h="29491" stroke="0" extrusionOk="0">
                        <a:moveTo>
                          <a:pt x="13547" y="0"/>
                        </a:moveTo>
                        <a:cubicBezTo>
                          <a:pt x="18639" y="4100"/>
                          <a:pt x="21600" y="10285"/>
                          <a:pt x="21600" y="16823"/>
                        </a:cubicBezTo>
                        <a:cubicBezTo>
                          <a:pt x="21600" y="21372"/>
                          <a:pt x="20163" y="25806"/>
                          <a:pt x="17495" y="29491"/>
                        </a:cubicBezTo>
                        <a:lnTo>
                          <a:pt x="0" y="1682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4" name="Arc 135"/>
                  <p:cNvSpPr>
                    <a:spLocks noChangeAspect="1"/>
                  </p:cNvSpPr>
                  <p:nvPr/>
                </p:nvSpPr>
                <p:spPr bwMode="auto">
                  <a:xfrm>
                    <a:off x="5452" y="2312"/>
                    <a:ext cx="297" cy="189"/>
                  </a:xfrm>
                  <a:custGeom>
                    <a:avLst/>
                    <a:gdLst>
                      <a:gd name="T0" fmla="*/ 0 w 21600"/>
                      <a:gd name="T1" fmla="*/ 0 h 29720"/>
                      <a:gd name="T2" fmla="*/ 0 w 21600"/>
                      <a:gd name="T3" fmla="*/ 0 h 29720"/>
                      <a:gd name="T4" fmla="*/ 0 w 21600"/>
                      <a:gd name="T5" fmla="*/ 0 h 2972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720"/>
                      <a:gd name="T11" fmla="*/ 21600 w 21600"/>
                      <a:gd name="T12" fmla="*/ 29720 h 297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720" fill="none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</a:path>
                      <a:path w="21600" h="29720" stroke="0" extrusionOk="0">
                        <a:moveTo>
                          <a:pt x="13421" y="-1"/>
                        </a:moveTo>
                        <a:cubicBezTo>
                          <a:pt x="18587" y="4096"/>
                          <a:pt x="21600" y="10329"/>
                          <a:pt x="21600" y="16924"/>
                        </a:cubicBezTo>
                        <a:cubicBezTo>
                          <a:pt x="21600" y="21527"/>
                          <a:pt x="20129" y="26010"/>
                          <a:pt x="17401" y="29719"/>
                        </a:cubicBezTo>
                        <a:lnTo>
                          <a:pt x="0" y="1692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5" name="Arc 136"/>
                  <p:cNvSpPr>
                    <a:spLocks noChangeAspect="1"/>
                  </p:cNvSpPr>
                  <p:nvPr/>
                </p:nvSpPr>
                <p:spPr bwMode="auto">
                  <a:xfrm>
                    <a:off x="5354" y="2498"/>
                    <a:ext cx="352" cy="276"/>
                  </a:xfrm>
                  <a:custGeom>
                    <a:avLst/>
                    <a:gdLst>
                      <a:gd name="T0" fmla="*/ 0 w 28603"/>
                      <a:gd name="T1" fmla="*/ 0 h 27825"/>
                      <a:gd name="T2" fmla="*/ 0 w 28603"/>
                      <a:gd name="T3" fmla="*/ 0 h 27825"/>
                      <a:gd name="T4" fmla="*/ 0 w 28603"/>
                      <a:gd name="T5" fmla="*/ 0 h 27825"/>
                      <a:gd name="T6" fmla="*/ 0 60000 65536"/>
                      <a:gd name="T7" fmla="*/ 0 60000 65536"/>
                      <a:gd name="T8" fmla="*/ 0 60000 65536"/>
                      <a:gd name="T9" fmla="*/ 0 w 28603"/>
                      <a:gd name="T10" fmla="*/ 0 h 27825"/>
                      <a:gd name="T11" fmla="*/ 28603 w 28603"/>
                      <a:gd name="T12" fmla="*/ 27825 h 278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603" h="27825" fill="none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</a:path>
                      <a:path w="28603" h="27825" stroke="0" extrusionOk="0">
                        <a:moveTo>
                          <a:pt x="27686" y="0"/>
                        </a:moveTo>
                        <a:cubicBezTo>
                          <a:pt x="28294" y="2019"/>
                          <a:pt x="28603" y="4116"/>
                          <a:pt x="28603" y="6225"/>
                        </a:cubicBezTo>
                        <a:cubicBezTo>
                          <a:pt x="28603" y="18154"/>
                          <a:pt x="18932" y="27825"/>
                          <a:pt x="7003" y="27825"/>
                        </a:cubicBezTo>
                        <a:cubicBezTo>
                          <a:pt x="4620" y="27824"/>
                          <a:pt x="2253" y="27430"/>
                          <a:pt x="-1" y="26658"/>
                        </a:cubicBezTo>
                        <a:lnTo>
                          <a:pt x="7003" y="6225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6" name="Arc 137"/>
                  <p:cNvSpPr>
                    <a:spLocks noChangeAspect="1"/>
                  </p:cNvSpPr>
                  <p:nvPr/>
                </p:nvSpPr>
                <p:spPr bwMode="auto">
                  <a:xfrm>
                    <a:off x="5356" y="2499"/>
                    <a:ext cx="346" cy="271"/>
                  </a:xfrm>
                  <a:custGeom>
                    <a:avLst/>
                    <a:gdLst>
                      <a:gd name="T0" fmla="*/ 0 w 28579"/>
                      <a:gd name="T1" fmla="*/ 0 h 27846"/>
                      <a:gd name="T2" fmla="*/ 0 w 28579"/>
                      <a:gd name="T3" fmla="*/ 0 h 27846"/>
                      <a:gd name="T4" fmla="*/ 0 w 28579"/>
                      <a:gd name="T5" fmla="*/ 0 h 27846"/>
                      <a:gd name="T6" fmla="*/ 0 60000 65536"/>
                      <a:gd name="T7" fmla="*/ 0 60000 65536"/>
                      <a:gd name="T8" fmla="*/ 0 60000 65536"/>
                      <a:gd name="T9" fmla="*/ 0 w 28579"/>
                      <a:gd name="T10" fmla="*/ 0 h 27846"/>
                      <a:gd name="T11" fmla="*/ 28579 w 28579"/>
                      <a:gd name="T12" fmla="*/ 27846 h 278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9" h="27846" fill="none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</a:path>
                      <a:path w="28579" h="27846" stroke="0" extrusionOk="0">
                        <a:moveTo>
                          <a:pt x="27656" y="-1"/>
                        </a:moveTo>
                        <a:cubicBezTo>
                          <a:pt x="28268" y="2025"/>
                          <a:pt x="28579" y="4130"/>
                          <a:pt x="28579" y="6246"/>
                        </a:cubicBezTo>
                        <a:cubicBezTo>
                          <a:pt x="28579" y="18175"/>
                          <a:pt x="18908" y="27846"/>
                          <a:pt x="6979" y="27846"/>
                        </a:cubicBezTo>
                        <a:cubicBezTo>
                          <a:pt x="4604" y="27845"/>
                          <a:pt x="2246" y="27454"/>
                          <a:pt x="-1" y="26687"/>
                        </a:cubicBezTo>
                        <a:lnTo>
                          <a:pt x="6979" y="624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7" name="Arc 138"/>
                  <p:cNvSpPr>
                    <a:spLocks noChangeAspect="1"/>
                  </p:cNvSpPr>
                  <p:nvPr/>
                </p:nvSpPr>
                <p:spPr bwMode="auto">
                  <a:xfrm>
                    <a:off x="4136" y="2308"/>
                    <a:ext cx="191" cy="263"/>
                  </a:xfrm>
                  <a:custGeom>
                    <a:avLst/>
                    <a:gdLst>
                      <a:gd name="T0" fmla="*/ 0 w 21600"/>
                      <a:gd name="T1" fmla="*/ 0 h 41303"/>
                      <a:gd name="T2" fmla="*/ 0 w 21600"/>
                      <a:gd name="T3" fmla="*/ 0 h 41303"/>
                      <a:gd name="T4" fmla="*/ 0 w 21600"/>
                      <a:gd name="T5" fmla="*/ 0 h 413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03"/>
                      <a:gd name="T11" fmla="*/ 21600 w 21600"/>
                      <a:gd name="T12" fmla="*/ 41303 h 413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03" fill="none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</a:path>
                      <a:path w="21600" h="41303" stroke="0" extrusionOk="0">
                        <a:moveTo>
                          <a:pt x="12836" y="41303"/>
                        </a:moveTo>
                        <a:cubicBezTo>
                          <a:pt x="5031" y="37838"/>
                          <a:pt x="0" y="30100"/>
                          <a:pt x="0" y="21561"/>
                        </a:cubicBezTo>
                        <a:cubicBezTo>
                          <a:pt x="-1" y="10135"/>
                          <a:pt x="8897" y="686"/>
                          <a:pt x="20302" y="0"/>
                        </a:cubicBezTo>
                        <a:lnTo>
                          <a:pt x="21600" y="2156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8" name="Arc 139"/>
                  <p:cNvSpPr>
                    <a:spLocks noChangeAspect="1"/>
                  </p:cNvSpPr>
                  <p:nvPr/>
                </p:nvSpPr>
                <p:spPr bwMode="auto">
                  <a:xfrm>
                    <a:off x="4140" y="2312"/>
                    <a:ext cx="187" cy="255"/>
                  </a:xfrm>
                  <a:custGeom>
                    <a:avLst/>
                    <a:gdLst>
                      <a:gd name="T0" fmla="*/ 0 w 21600"/>
                      <a:gd name="T1" fmla="*/ 0 h 41331"/>
                      <a:gd name="T2" fmla="*/ 0 w 21600"/>
                      <a:gd name="T3" fmla="*/ 0 h 41331"/>
                      <a:gd name="T4" fmla="*/ 0 w 21600"/>
                      <a:gd name="T5" fmla="*/ 0 h 4133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331"/>
                      <a:gd name="T11" fmla="*/ 21600 w 21600"/>
                      <a:gd name="T12" fmla="*/ 41331 h 413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331" fill="none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</a:path>
                      <a:path w="21600" h="41331" stroke="0" extrusionOk="0">
                        <a:moveTo>
                          <a:pt x="12897" y="41331"/>
                        </a:moveTo>
                        <a:cubicBezTo>
                          <a:pt x="5059" y="37881"/>
                          <a:pt x="0" y="30125"/>
                          <a:pt x="0" y="21562"/>
                        </a:cubicBezTo>
                        <a:cubicBezTo>
                          <a:pt x="-1" y="10132"/>
                          <a:pt x="8903" y="681"/>
                          <a:pt x="20313" y="0"/>
                        </a:cubicBezTo>
                        <a:lnTo>
                          <a:pt x="21600" y="21562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9" name="Arc 140"/>
                  <p:cNvSpPr>
                    <a:spLocks noChangeAspect="1"/>
                  </p:cNvSpPr>
                  <p:nvPr/>
                </p:nvSpPr>
                <p:spPr bwMode="auto">
                  <a:xfrm>
                    <a:off x="4644" y="2666"/>
                    <a:ext cx="721" cy="160"/>
                  </a:xfrm>
                  <a:custGeom>
                    <a:avLst/>
                    <a:gdLst>
                      <a:gd name="T0" fmla="*/ 0 w 38927"/>
                      <a:gd name="T1" fmla="*/ 0 h 21600"/>
                      <a:gd name="T2" fmla="*/ 0 w 38927"/>
                      <a:gd name="T3" fmla="*/ 0 h 21600"/>
                      <a:gd name="T4" fmla="*/ 0 w 3892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927"/>
                      <a:gd name="T10" fmla="*/ 0 h 21600"/>
                      <a:gd name="T11" fmla="*/ 38927 w 38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927" h="21600" fill="none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</a:path>
                      <a:path w="38927" h="21600" stroke="0" extrusionOk="0">
                        <a:moveTo>
                          <a:pt x="38927" y="12279"/>
                        </a:moveTo>
                        <a:cubicBezTo>
                          <a:pt x="34894" y="18115"/>
                          <a:pt x="28251" y="21599"/>
                          <a:pt x="21157" y="21599"/>
                        </a:cubicBezTo>
                        <a:cubicBezTo>
                          <a:pt x="10904" y="21599"/>
                          <a:pt x="2064" y="14393"/>
                          <a:pt x="-1" y="4351"/>
                        </a:cubicBezTo>
                        <a:lnTo>
                          <a:pt x="2115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0" name="Arc 141"/>
                  <p:cNvSpPr>
                    <a:spLocks noChangeAspect="1"/>
                  </p:cNvSpPr>
                  <p:nvPr/>
                </p:nvSpPr>
                <p:spPr bwMode="auto">
                  <a:xfrm>
                    <a:off x="4648" y="2666"/>
                    <a:ext cx="712" cy="156"/>
                  </a:xfrm>
                  <a:custGeom>
                    <a:avLst/>
                    <a:gdLst>
                      <a:gd name="T0" fmla="*/ 0 w 38826"/>
                      <a:gd name="T1" fmla="*/ 0 h 21600"/>
                      <a:gd name="T2" fmla="*/ 0 w 38826"/>
                      <a:gd name="T3" fmla="*/ 0 h 21600"/>
                      <a:gd name="T4" fmla="*/ 0 w 3882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8826"/>
                      <a:gd name="T10" fmla="*/ 0 h 21600"/>
                      <a:gd name="T11" fmla="*/ 38826 w 3882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826" h="21600" fill="none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</a:path>
                      <a:path w="38826" h="21600" stroke="0" extrusionOk="0">
                        <a:moveTo>
                          <a:pt x="38825" y="12405"/>
                        </a:moveTo>
                        <a:cubicBezTo>
                          <a:pt x="34782" y="18169"/>
                          <a:pt x="28184" y="21599"/>
                          <a:pt x="21144" y="21599"/>
                        </a:cubicBezTo>
                        <a:cubicBezTo>
                          <a:pt x="10916" y="21599"/>
                          <a:pt x="2090" y="14426"/>
                          <a:pt x="0" y="4414"/>
                        </a:cubicBezTo>
                        <a:lnTo>
                          <a:pt x="21144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6C8F9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172"/>
                    <a:endParaRPr lang="en-US" sz="11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65" name="Line 5"/>
              <p:cNvSpPr>
                <a:spLocks noChangeShapeType="1"/>
              </p:cNvSpPr>
              <p:nvPr/>
            </p:nvSpPr>
            <p:spPr bwMode="auto">
              <a:xfrm flipV="1">
                <a:off x="5581184" y="2710420"/>
                <a:ext cx="812877" cy="434608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66" name="Line 5"/>
              <p:cNvSpPr>
                <a:spLocks noChangeShapeType="1"/>
              </p:cNvSpPr>
              <p:nvPr/>
            </p:nvSpPr>
            <p:spPr bwMode="auto">
              <a:xfrm>
                <a:off x="5581184" y="3230537"/>
                <a:ext cx="815738" cy="412617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6012752" y="2845745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68" name="Line 5"/>
              <p:cNvSpPr>
                <a:spLocks noChangeShapeType="1"/>
              </p:cNvSpPr>
              <p:nvPr/>
            </p:nvSpPr>
            <p:spPr bwMode="auto">
              <a:xfrm flipV="1">
                <a:off x="7925438" y="3231326"/>
                <a:ext cx="744084" cy="411828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269" name="Line 5"/>
              <p:cNvSpPr>
                <a:spLocks noChangeShapeType="1"/>
              </p:cNvSpPr>
              <p:nvPr/>
            </p:nvSpPr>
            <p:spPr bwMode="auto">
              <a:xfrm>
                <a:off x="7925439" y="2699953"/>
                <a:ext cx="798031" cy="488619"/>
              </a:xfrm>
              <a:prstGeom prst="lin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  <a:ea typeface="Apple LiGothic Medium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8229663" y="2845744"/>
                <a:ext cx="107892" cy="68407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3939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71" name="Oval 270"/>
              <p:cNvSpPr>
                <a:spLocks noChangeAspect="1"/>
              </p:cNvSpPr>
              <p:nvPr/>
            </p:nvSpPr>
            <p:spPr>
              <a:xfrm>
                <a:off x="6410661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PE1</a:t>
                </a:r>
              </a:p>
            </p:txBody>
          </p:sp>
          <p:sp>
            <p:nvSpPr>
              <p:cNvPr id="272" name="Oval 271"/>
              <p:cNvSpPr>
                <a:spLocks noChangeAspect="1"/>
              </p:cNvSpPr>
              <p:nvPr/>
            </p:nvSpPr>
            <p:spPr>
              <a:xfrm>
                <a:off x="6410661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PE2</a:t>
                </a:r>
              </a:p>
            </p:txBody>
          </p:sp>
          <p:sp>
            <p:nvSpPr>
              <p:cNvPr id="273" name="Oval 272"/>
              <p:cNvSpPr>
                <a:spLocks noChangeAspect="1"/>
              </p:cNvSpPr>
              <p:nvPr/>
            </p:nvSpPr>
            <p:spPr>
              <a:xfrm>
                <a:off x="7619067" y="2468795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PE3</a:t>
                </a:r>
              </a:p>
            </p:txBody>
          </p:sp>
          <p:sp>
            <p:nvSpPr>
              <p:cNvPr id="274" name="Oval 273"/>
              <p:cNvSpPr>
                <a:spLocks noChangeAspect="1"/>
              </p:cNvSpPr>
              <p:nvPr/>
            </p:nvSpPr>
            <p:spPr>
              <a:xfrm>
                <a:off x="7619067" y="3409396"/>
                <a:ext cx="488972" cy="488972"/>
              </a:xfrm>
              <a:prstGeom prst="ellipse">
                <a:avLst/>
              </a:prstGeom>
              <a:solidFill>
                <a:srgbClr val="64BAE2"/>
              </a:solidFill>
              <a:ln w="25400" cap="flat" cmpd="sng" algn="ctr">
                <a:solidFill>
                  <a:srgbClr val="014093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PE4</a:t>
                </a: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5560046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CE1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5574474" y="3363881"/>
                <a:ext cx="572639" cy="359668"/>
              </a:xfrm>
              <a:prstGeom prst="rect">
                <a:avLst/>
              </a:prstGeom>
              <a:noFill/>
            </p:spPr>
            <p:txBody>
              <a:bodyPr wrap="square" lIns="51390" tIns="25695" rIns="51390" bIns="25695" rtlCol="0">
                <a:spAutoFit/>
              </a:bodyPr>
              <a:lstStyle/>
              <a:p>
                <a:pPr defTabSz="913487"/>
                <a:r>
                  <a:rPr lang="en-US" sz="1000" dirty="0">
                    <a:solidFill>
                      <a:srgbClr val="000000"/>
                    </a:solidFill>
                    <a:latin typeface="Arial Narrow" pitchFamily="34" charset="0"/>
                  </a:rPr>
                  <a:t>C-MAC:M1</a:t>
                </a: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8483950" y="2965616"/>
                <a:ext cx="407477" cy="407477"/>
              </a:xfrm>
              <a:prstGeom prst="ellipse">
                <a:avLst/>
              </a:prstGeom>
              <a:solidFill>
                <a:srgbClr val="FFD579"/>
              </a:solidFill>
              <a:ln w="25400" cap="flat" cmpd="sng" algn="ctr">
                <a:solidFill>
                  <a:srgbClr val="FA661C"/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algn="ctr" defTabSz="9142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srgbClr val="39393B"/>
                    </a:solidFill>
                    <a:latin typeface="Arial"/>
                    <a:ea typeface="Apple LiGothic Medium"/>
                  </a:rPr>
                  <a:t>CE3</a:t>
                </a:r>
              </a:p>
            </p:txBody>
          </p:sp>
        </p:grpSp>
        <p:sp>
          <p:nvSpPr>
            <p:cNvPr id="259" name="TextBox 258"/>
            <p:cNvSpPr txBox="1"/>
            <p:nvPr/>
          </p:nvSpPr>
          <p:spPr>
            <a:xfrm>
              <a:off x="8409709" y="3375357"/>
              <a:ext cx="572639" cy="359668"/>
            </a:xfrm>
            <a:prstGeom prst="rect">
              <a:avLst/>
            </a:prstGeom>
            <a:noFill/>
          </p:spPr>
          <p:txBody>
            <a:bodyPr wrap="square" lIns="51390" tIns="25695" rIns="51390" bIns="25695" rtlCol="0">
              <a:spAutoFit/>
            </a:bodyPr>
            <a:lstStyle/>
            <a:p>
              <a:pPr defTabSz="913487"/>
              <a:r>
                <a:rPr lang="en-US" sz="1000" dirty="0">
                  <a:solidFill>
                    <a:srgbClr val="000000"/>
                  </a:solidFill>
                  <a:latin typeface="Arial Narrow" pitchFamily="34" charset="0"/>
                </a:rPr>
                <a:t>C-MAC:M3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6368248" y="2084956"/>
            <a:ext cx="1077805" cy="806111"/>
            <a:chOff x="11394109" y="4681105"/>
            <a:chExt cx="1916285" cy="1433086"/>
          </a:xfrm>
        </p:grpSpPr>
        <p:sp>
          <p:nvSpPr>
            <p:cNvPr id="311" name="Freeform 310"/>
            <p:cNvSpPr/>
            <p:nvPr/>
          </p:nvSpPr>
          <p:spPr>
            <a:xfrm>
              <a:off x="12091194" y="4681105"/>
              <a:ext cx="1219200" cy="33528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12041268" y="5096790"/>
              <a:ext cx="1225414" cy="1017401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11394109" y="5158761"/>
              <a:ext cx="521666" cy="618173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666" h="561975">
                  <a:moveTo>
                    <a:pt x="521666" y="0"/>
                  </a:moveTo>
                  <a:cubicBezTo>
                    <a:pt x="298622" y="53181"/>
                    <a:pt x="75578" y="106363"/>
                    <a:pt x="16841" y="200025"/>
                  </a:cubicBezTo>
                  <a:cubicBezTo>
                    <a:pt x="-41896" y="293687"/>
                    <a:pt x="63672" y="427831"/>
                    <a:pt x="169241" y="561975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0087A7"/>
            </a:solidFill>
            <a:ln>
              <a:solidFill>
                <a:srgbClr val="008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6677075" y="2325094"/>
            <a:ext cx="744018" cy="817857"/>
            <a:chOff x="11794082" y="5108028"/>
            <a:chExt cx="1322828" cy="1453968"/>
          </a:xfrm>
        </p:grpSpPr>
        <p:sp>
          <p:nvSpPr>
            <p:cNvPr id="316" name="Oval 315"/>
            <p:cNvSpPr/>
            <p:nvPr/>
          </p:nvSpPr>
          <p:spPr>
            <a:xfrm>
              <a:off x="11938794" y="61722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11794082" y="5533697"/>
              <a:ext cx="282304" cy="756744"/>
            </a:xfrm>
            <a:custGeom>
              <a:avLst/>
              <a:gdLst>
                <a:gd name="connsiteX0" fmla="*/ 282304 w 282304"/>
                <a:gd name="connsiteY0" fmla="*/ 756744 h 756744"/>
                <a:gd name="connsiteX1" fmla="*/ 30056 w 282304"/>
                <a:gd name="connsiteY1" fmla="*/ 283779 h 756744"/>
                <a:gd name="connsiteX2" fmla="*/ 14290 w 282304"/>
                <a:gd name="connsiteY2" fmla="*/ 0 h 75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04" h="756744">
                  <a:moveTo>
                    <a:pt x="282304" y="756744"/>
                  </a:moveTo>
                  <a:cubicBezTo>
                    <a:pt x="178514" y="583323"/>
                    <a:pt x="74725" y="409903"/>
                    <a:pt x="30056" y="283779"/>
                  </a:cubicBezTo>
                  <a:cubicBezTo>
                    <a:pt x="-14613" y="157655"/>
                    <a:pt x="-162" y="78827"/>
                    <a:pt x="1429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12029090" y="6353503"/>
              <a:ext cx="1087820" cy="208493"/>
            </a:xfrm>
            <a:custGeom>
              <a:avLst/>
              <a:gdLst>
                <a:gd name="connsiteX0" fmla="*/ 0 w 1087820"/>
                <a:gd name="connsiteY0" fmla="*/ 0 h 208493"/>
                <a:gd name="connsiteX1" fmla="*/ 662151 w 1087820"/>
                <a:gd name="connsiteY1" fmla="*/ 204952 h 208493"/>
                <a:gd name="connsiteX2" fmla="*/ 1087820 w 1087820"/>
                <a:gd name="connsiteY2" fmla="*/ 110359 h 20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7820" h="208493">
                  <a:moveTo>
                    <a:pt x="0" y="0"/>
                  </a:moveTo>
                  <a:cubicBezTo>
                    <a:pt x="240424" y="93279"/>
                    <a:pt x="480848" y="186559"/>
                    <a:pt x="662151" y="204952"/>
                  </a:cubicBezTo>
                  <a:cubicBezTo>
                    <a:pt x="843454" y="223345"/>
                    <a:pt x="965637" y="166852"/>
                    <a:pt x="1087820" y="110359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12060621" y="5108028"/>
              <a:ext cx="851338" cy="1182413"/>
            </a:xfrm>
            <a:custGeom>
              <a:avLst/>
              <a:gdLst>
                <a:gd name="connsiteX0" fmla="*/ 0 w 851338"/>
                <a:gd name="connsiteY0" fmla="*/ 1182413 h 1182413"/>
                <a:gd name="connsiteX1" fmla="*/ 157655 w 851338"/>
                <a:gd name="connsiteY1" fmla="*/ 236482 h 1182413"/>
                <a:gd name="connsiteX2" fmla="*/ 851338 w 851338"/>
                <a:gd name="connsiteY2" fmla="*/ 0 h 118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1338" h="1182413">
                  <a:moveTo>
                    <a:pt x="0" y="1182413"/>
                  </a:moveTo>
                  <a:cubicBezTo>
                    <a:pt x="7882" y="807982"/>
                    <a:pt x="15765" y="433551"/>
                    <a:pt x="157655" y="236482"/>
                  </a:cubicBezTo>
                  <a:cubicBezTo>
                    <a:pt x="299545" y="39413"/>
                    <a:pt x="575441" y="19706"/>
                    <a:pt x="851338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4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5895558" y="1882219"/>
            <a:ext cx="442750" cy="30777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B-MAC:</a:t>
            </a:r>
          </a:p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M1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7861176" y="1961327"/>
            <a:ext cx="360996" cy="200055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M2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7869993" y="3032888"/>
            <a:ext cx="360996" cy="200055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M2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861724" y="3025680"/>
            <a:ext cx="442750" cy="30777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B-MAC:</a:t>
            </a:r>
          </a:p>
          <a:p>
            <a:pPr defTabSz="914114"/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en-US" sz="700" dirty="0" err="1">
                <a:solidFill>
                  <a:srgbClr val="000000"/>
                </a:solidFill>
                <a:latin typeface="Arial Narrow" pitchFamily="34" charset="0"/>
              </a:rPr>
              <a:t>M1</a:t>
            </a:r>
            <a:endParaRPr lang="en-US" sz="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4" name="Rectangular Callout 323"/>
          <p:cNvSpPr/>
          <p:nvPr/>
        </p:nvSpPr>
        <p:spPr>
          <a:xfrm>
            <a:off x="6428117" y="3663811"/>
            <a:ext cx="1729397" cy="478382"/>
          </a:xfrm>
          <a:prstGeom prst="wedgeRectCallout">
            <a:avLst>
              <a:gd name="adj1" fmla="val -16769"/>
              <a:gd name="adj2" fmla="val -15893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BGP MAC adv. Route</a:t>
            </a:r>
          </a:p>
          <a:p>
            <a:pPr defTabSz="914114"/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EVPN NLRI</a:t>
            </a:r>
          </a:p>
          <a:p>
            <a:pPr defTabSz="914114"/>
            <a:r>
              <a:rPr lang="en-US" sz="900" b="1" dirty="0">
                <a:solidFill>
                  <a:srgbClr val="C00000"/>
                </a:solidFill>
                <a:latin typeface="Arial Narrow" pitchFamily="34" charset="0"/>
              </a:rPr>
              <a:t>MAC B-</a:t>
            </a:r>
            <a:r>
              <a:rPr lang="en-US" sz="900" b="1" dirty="0" err="1">
                <a:solidFill>
                  <a:srgbClr val="C00000"/>
                </a:solidFill>
                <a:latin typeface="Arial Narrow" pitchFamily="34" charset="0"/>
              </a:rPr>
              <a:t>M1</a:t>
            </a:r>
            <a:r>
              <a:rPr lang="en-US" sz="900" b="1" dirty="0">
                <a:solidFill>
                  <a:srgbClr val="C00000"/>
                </a:solidFill>
                <a:latin typeface="Arial Narrow" pitchFamily="34" charset="0"/>
              </a:rPr>
              <a:t> via PE2</a:t>
            </a:r>
          </a:p>
        </p:txBody>
      </p:sp>
      <p:sp>
        <p:nvSpPr>
          <p:cNvPr id="325" name="Rectangular Callout 324"/>
          <p:cNvSpPr/>
          <p:nvPr/>
        </p:nvSpPr>
        <p:spPr>
          <a:xfrm>
            <a:off x="6508865" y="650219"/>
            <a:ext cx="1200033" cy="591207"/>
          </a:xfrm>
          <a:prstGeom prst="wedgeRectCallout">
            <a:avLst>
              <a:gd name="adj1" fmla="val 10371"/>
              <a:gd name="adj2" fmla="val 193641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Control-plane address advertisement / learning over Core (B-MAC)</a:t>
            </a:r>
            <a:endParaRPr lang="en-US" sz="900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326" name="Rectangular Callout 325"/>
          <p:cNvSpPr/>
          <p:nvPr/>
        </p:nvSpPr>
        <p:spPr>
          <a:xfrm>
            <a:off x="4589816" y="1476597"/>
            <a:ext cx="1242891" cy="719794"/>
          </a:xfrm>
          <a:prstGeom prst="wedgeRectCallout">
            <a:avLst>
              <a:gd name="adj1" fmla="val 59895"/>
              <a:gd name="adj2" fmla="val 4486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Data-plane address learning from Access</a:t>
            </a:r>
          </a:p>
          <a:p>
            <a:pPr marL="64273" indent="-64273" defTabSz="914114">
              <a:buFont typeface="Arial" pitchFamily="34" charset="0"/>
              <a:buChar char="•"/>
            </a:pP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Local C-MAC to local B-MAC binding</a:t>
            </a:r>
          </a:p>
        </p:txBody>
      </p:sp>
      <p:sp>
        <p:nvSpPr>
          <p:cNvPr id="327" name="Rectangular Callout 326"/>
          <p:cNvSpPr/>
          <p:nvPr/>
        </p:nvSpPr>
        <p:spPr>
          <a:xfrm>
            <a:off x="5089107" y="642486"/>
            <a:ext cx="1328608" cy="719794"/>
          </a:xfrm>
          <a:prstGeom prst="wedgeRectCallout">
            <a:avLst>
              <a:gd name="adj1" fmla="val 51274"/>
              <a:gd name="adj2" fmla="val 12545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defTabSz="914114"/>
            <a:r>
              <a:rPr lang="en-US" sz="900" b="1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Data-plane address learning from Core</a:t>
            </a:r>
            <a:endParaRPr lang="en-US" sz="900" dirty="0">
              <a:solidFill>
                <a:srgbClr val="9A9B9C">
                  <a:lumMod val="50000"/>
                </a:srgbClr>
              </a:solidFill>
              <a:latin typeface="Arial Narrow" pitchFamily="34" charset="0"/>
            </a:endParaRPr>
          </a:p>
          <a:p>
            <a:pPr marL="64273" indent="-64273" defTabSz="914114">
              <a:buFont typeface="Arial" pitchFamily="34" charset="0"/>
              <a:buChar char="•"/>
            </a:pPr>
            <a:r>
              <a:rPr lang="en-US" sz="900" dirty="0">
                <a:solidFill>
                  <a:srgbClr val="9A9B9C">
                    <a:lumMod val="50000"/>
                  </a:srgbClr>
                </a:solidFill>
                <a:latin typeface="Arial Narrow" pitchFamily="34" charset="0"/>
              </a:rPr>
              <a:t>Remote C-MAC to remote B-MAC binding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6428117" y="4218778"/>
            <a:ext cx="1542899" cy="728663"/>
          </a:xfrm>
          <a:prstGeom prst="roundRect">
            <a:avLst>
              <a:gd name="adj" fmla="val 84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0" tIns="25712" rIns="51420" bIns="25712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9" name="Rounded Rectangle 328"/>
          <p:cNvSpPr/>
          <p:nvPr/>
        </p:nvSpPr>
        <p:spPr>
          <a:xfrm>
            <a:off x="6491006" y="4304503"/>
            <a:ext cx="771450" cy="557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0" tIns="25712" rIns="51420" bIns="25712"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Arial Narrow" panose="020B0606020202030204" pitchFamily="34" charset="0"/>
              </a:rPr>
              <a:t>PBB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Arial Narrow" panose="020B0606020202030204" pitchFamily="34" charset="0"/>
              </a:rPr>
              <a:t>Backbone Edge Bridge</a:t>
            </a:r>
            <a:endParaRPr lang="en-US" sz="13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30" name="Rounded Rectangle 329"/>
          <p:cNvSpPr/>
          <p:nvPr/>
        </p:nvSpPr>
        <p:spPr>
          <a:xfrm>
            <a:off x="7305315" y="4304503"/>
            <a:ext cx="600016" cy="5572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0" tIns="25712" rIns="51420" bIns="25712" rtlCol="0" anchor="ctr"/>
          <a:lstStyle/>
          <a:p>
            <a:pPr algn="ctr"/>
            <a:r>
              <a:rPr lang="en-US" sz="1300" dirty="0">
                <a:solidFill>
                  <a:srgbClr val="595959">
                    <a:lumMod val="50000"/>
                  </a:srgbClr>
                </a:solidFill>
                <a:latin typeface="Arial Narrow" panose="020B0606020202030204" pitchFamily="34" charset="0"/>
              </a:rPr>
              <a:t>EVPN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248983" y="4362537"/>
            <a:ext cx="1167457" cy="452038"/>
          </a:xfrm>
          <a:prstGeom prst="rect">
            <a:avLst/>
          </a:prstGeom>
          <a:noFill/>
        </p:spPr>
        <p:txBody>
          <a:bodyPr wrap="square" lIns="51420" tIns="25712" rIns="51420" bIns="25712" rtlCol="0">
            <a:spAutoFit/>
          </a:bodyPr>
          <a:lstStyle/>
          <a:p>
            <a:r>
              <a:rPr lang="en-US" sz="1300" dirty="0">
                <a:solidFill>
                  <a:srgbClr val="676767"/>
                </a:solidFill>
              </a:rPr>
              <a:t>PBB-EVPN PE</a:t>
            </a:r>
          </a:p>
        </p:txBody>
      </p:sp>
    </p:spTree>
    <p:extLst>
      <p:ext uri="{BB962C8B-B14F-4D97-AF65-F5344CB8AC3E}">
        <p14:creationId xmlns:p14="http://schemas.microsoft.com/office/powerpoint/2010/main" val="163887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028445"/>
            <a:ext cx="1508367" cy="707589"/>
          </a:xfrm>
        </p:spPr>
        <p:txBody>
          <a:bodyPr/>
          <a:lstStyle/>
          <a:p>
            <a:pPr marL="5714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Integrated Services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06825" y="1014302"/>
            <a:ext cx="6776429" cy="707587"/>
          </a:xfrm>
        </p:spPr>
        <p:txBody>
          <a:bodyPr/>
          <a:lstStyle/>
          <a:p>
            <a:r>
              <a:rPr lang="en-US" sz="1200" dirty="0" smtClean="0">
                <a:solidFill>
                  <a:schemeClr val="bg2"/>
                </a:solidFill>
              </a:rPr>
              <a:t>Integrated Layer 2 and Layer 3 VPN services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L3VPN-like principals and operational experience for scalability and control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215" y="144118"/>
            <a:ext cx="8345488" cy="16259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EVPN Advantages: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006824" y="1622055"/>
            <a:ext cx="6776429" cy="148893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2000" b="0" i="0" kern="1200" baseline="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45710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628520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99934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71347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accent6"/>
                </a:solidFill>
              </a:rPr>
              <a:t>All-active Multi-homing &amp; PE load-balancing (ECMP)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Fast convergence (link, node, MAC moves)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Control-Place (BGP) learning. PWs are no longer used.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Optimized Broadcast, Unknown-unicast, Multicast traffic delivery </a:t>
            </a:r>
          </a:p>
          <a:p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07421" y="2012727"/>
            <a:ext cx="1447678" cy="70758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20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45710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628520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99934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71347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0" indent="0">
              <a:buFont typeface="Arial"/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Network Efficiency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06824" y="2877946"/>
            <a:ext cx="6776429" cy="95035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2000" b="0" i="0" kern="1200" baseline="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45710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628520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99934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71347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Choice of MPLS, </a:t>
            </a:r>
            <a:r>
              <a:rPr lang="en-US" sz="1200" dirty="0" err="1" smtClean="0"/>
              <a:t>VxLAN</a:t>
            </a:r>
            <a:r>
              <a:rPr lang="en-US" sz="1200" dirty="0" smtClean="0"/>
              <a:t> or PBB data plane encapsulation</a:t>
            </a:r>
          </a:p>
          <a:p>
            <a:r>
              <a:rPr lang="en-US" sz="1200" dirty="0" smtClean="0"/>
              <a:t>Support existing and new services types (E-LAN, E-Line, E-TREE)</a:t>
            </a:r>
          </a:p>
          <a:p>
            <a:r>
              <a:rPr lang="en-US" sz="1200" dirty="0" smtClean="0"/>
              <a:t>Peer PE auto-discovery. Redundancy group auto-sensing</a:t>
            </a:r>
          </a:p>
          <a:p>
            <a:r>
              <a:rPr lang="en-US" sz="1200" dirty="0" smtClean="0"/>
              <a:t>Operational consistency with L3 IP VPN</a:t>
            </a:r>
          </a:p>
          <a:p>
            <a:r>
              <a:rPr lang="en-US" sz="1200" dirty="0" smtClean="0"/>
              <a:t>Fully support IPv4 and IPv6 in the data plane and control plane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Open-Standard and Multi-vendor support</a:t>
            </a:r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07421" y="2997009"/>
            <a:ext cx="1447678" cy="70758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20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45710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628520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99934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71347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0" indent="0">
              <a:buFont typeface="Arial"/>
              <a:buNone/>
            </a:pPr>
            <a:r>
              <a:rPr lang="en-US" b="1" dirty="0" smtClean="0"/>
              <a:t>Service Flexibility</a:t>
            </a:r>
            <a:endParaRPr lang="en-US" b="1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7766" y="3828296"/>
            <a:ext cx="1599403" cy="70758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20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45710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628520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99934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71347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0" indent="0">
              <a:buFont typeface="Arial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Investment Protection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6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VPLS challenges for per-flow Redundancy</a:t>
            </a:r>
          </a:p>
        </p:txBody>
      </p:sp>
      <p:sp>
        <p:nvSpPr>
          <p:cNvPr id="102403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Existing VPLS solutions do not offer an All-Active per-flow redundancy</a:t>
            </a:r>
          </a:p>
          <a:p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Looping </a:t>
            </a:r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of Traffic Flooded </a:t>
            </a:r>
            <a:r>
              <a:rPr lang="en-US" dirty="0">
                <a:ea typeface="ＭＳ Ｐゴシック" pitchFamily="34" charset="-128"/>
              </a:rPr>
              <a:t>from PE</a:t>
            </a:r>
          </a:p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Duplicate Frames </a:t>
            </a:r>
            <a:r>
              <a:rPr lang="en-US" dirty="0">
                <a:ea typeface="ＭＳ Ｐゴシック" pitchFamily="34" charset="-128"/>
              </a:rPr>
              <a:t>from Floods from the Core</a:t>
            </a:r>
          </a:p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MAC Flip-Flopping </a:t>
            </a:r>
            <a:r>
              <a:rPr lang="en-US" dirty="0">
                <a:ea typeface="ＭＳ Ｐゴシック" pitchFamily="34" charset="-128"/>
              </a:rPr>
              <a:t>over </a:t>
            </a:r>
            <a:r>
              <a:rPr lang="en-US" dirty="0" smtClean="0">
                <a:ea typeface="ＭＳ Ｐゴシック" pitchFamily="34" charset="-128"/>
              </a:rPr>
              <a:t>Pseudowire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E.g. Port-Channel </a:t>
            </a:r>
            <a:r>
              <a:rPr lang="en-US" dirty="0">
                <a:ea typeface="ＭＳ Ｐゴシック" pitchFamily="34" charset="-128"/>
              </a:rPr>
              <a:t>Load-Balancing does not produce a consistent hash-value for a frame with the same source MAC (e.g. non MAC based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Hash-Schemes)</a:t>
            </a:r>
          </a:p>
        </p:txBody>
      </p:sp>
      <p:grpSp>
        <p:nvGrpSpPr>
          <p:cNvPr id="643" name="Group 642"/>
          <p:cNvGrpSpPr>
            <a:grpSpLocks noChangeAspect="1"/>
          </p:cNvGrpSpPr>
          <p:nvPr/>
        </p:nvGrpSpPr>
        <p:grpSpPr>
          <a:xfrm>
            <a:off x="5005903" y="1275499"/>
            <a:ext cx="3525307" cy="1135145"/>
            <a:chOff x="10211075" y="2426087"/>
            <a:chExt cx="4478183" cy="1441830"/>
          </a:xfrm>
        </p:grpSpPr>
        <p:pic>
          <p:nvPicPr>
            <p:cNvPr id="645" name="Picture 2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3328" y="2630347"/>
              <a:ext cx="215930" cy="35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" name="Picture 24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44688" y="2475907"/>
              <a:ext cx="1836336" cy="135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81" name="Group 124"/>
            <p:cNvGrpSpPr>
              <a:grpSpLocks/>
            </p:cNvGrpSpPr>
            <p:nvPr/>
          </p:nvGrpSpPr>
          <p:grpSpPr bwMode="auto">
            <a:xfrm>
              <a:off x="12933660" y="3307888"/>
              <a:ext cx="394305" cy="199277"/>
              <a:chOff x="3857" y="2370"/>
              <a:chExt cx="522" cy="296"/>
            </a:xfrm>
          </p:grpSpPr>
          <p:sp>
            <p:nvSpPr>
              <p:cNvPr id="1472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3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4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5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6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7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8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9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0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1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2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3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4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5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6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7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8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89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90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91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92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493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282" name="Group 147"/>
            <p:cNvGrpSpPr>
              <a:grpSpLocks/>
            </p:cNvGrpSpPr>
            <p:nvPr/>
          </p:nvGrpSpPr>
          <p:grpSpPr bwMode="auto">
            <a:xfrm>
              <a:off x="12933660" y="2731645"/>
              <a:ext cx="394305" cy="197617"/>
              <a:chOff x="3857" y="2370"/>
              <a:chExt cx="522" cy="296"/>
            </a:xfrm>
          </p:grpSpPr>
          <p:sp>
            <p:nvSpPr>
              <p:cNvPr id="1450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1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2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3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4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5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6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7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8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59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0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1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2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3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4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5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6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7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8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69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70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471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sp>
          <p:nvSpPr>
            <p:cNvPr id="1283" name="Freeform 217"/>
            <p:cNvSpPr>
              <a:spLocks/>
            </p:cNvSpPr>
            <p:nvPr/>
          </p:nvSpPr>
          <p:spPr bwMode="auto">
            <a:xfrm>
              <a:off x="11728211" y="2836267"/>
              <a:ext cx="1254266" cy="579563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895" tIns="60947" rIns="121895" bIns="60947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284" name="Freeform 218"/>
            <p:cNvSpPr>
              <a:spLocks/>
            </p:cNvSpPr>
            <p:nvPr/>
          </p:nvSpPr>
          <p:spPr bwMode="auto">
            <a:xfrm>
              <a:off x="11718824" y="2841248"/>
              <a:ext cx="1256144" cy="577903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895" tIns="60947" rIns="121895" bIns="60947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285" name="Freeform 219"/>
            <p:cNvSpPr>
              <a:spLocks/>
            </p:cNvSpPr>
            <p:nvPr/>
          </p:nvSpPr>
          <p:spPr bwMode="auto">
            <a:xfrm>
              <a:off x="11724456" y="2607098"/>
              <a:ext cx="1304964" cy="220865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286" name="Freeform 220"/>
            <p:cNvSpPr>
              <a:spLocks/>
            </p:cNvSpPr>
            <p:nvPr/>
          </p:nvSpPr>
          <p:spPr bwMode="auto">
            <a:xfrm flipV="1">
              <a:off x="11724456" y="3470630"/>
              <a:ext cx="1304964" cy="219204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287" name="Freeform 221"/>
            <p:cNvSpPr>
              <a:spLocks/>
            </p:cNvSpPr>
            <p:nvPr/>
          </p:nvSpPr>
          <p:spPr bwMode="auto">
            <a:xfrm>
              <a:off x="12595683" y="2867818"/>
              <a:ext cx="401816" cy="523102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288" name="Freeform 222"/>
            <p:cNvSpPr>
              <a:spLocks/>
            </p:cNvSpPr>
            <p:nvPr/>
          </p:nvSpPr>
          <p:spPr bwMode="auto">
            <a:xfrm flipH="1">
              <a:off x="11724456" y="2867818"/>
              <a:ext cx="399939" cy="523102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grpSp>
          <p:nvGrpSpPr>
            <p:cNvPr id="1289" name="Group 124"/>
            <p:cNvGrpSpPr>
              <a:grpSpLocks/>
            </p:cNvGrpSpPr>
            <p:nvPr/>
          </p:nvGrpSpPr>
          <p:grpSpPr bwMode="auto">
            <a:xfrm>
              <a:off x="11412767" y="3307888"/>
              <a:ext cx="394305" cy="199277"/>
              <a:chOff x="3857" y="2370"/>
              <a:chExt cx="522" cy="296"/>
            </a:xfrm>
          </p:grpSpPr>
          <p:sp>
            <p:nvSpPr>
              <p:cNvPr id="1428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9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0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1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2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3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4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5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6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7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8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39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0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1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2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3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4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5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6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7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48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449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290" name="Group 147"/>
            <p:cNvGrpSpPr>
              <a:grpSpLocks/>
            </p:cNvGrpSpPr>
            <p:nvPr/>
          </p:nvGrpSpPr>
          <p:grpSpPr bwMode="auto">
            <a:xfrm>
              <a:off x="11412767" y="2731645"/>
              <a:ext cx="394305" cy="197617"/>
              <a:chOff x="3857" y="2370"/>
              <a:chExt cx="522" cy="296"/>
            </a:xfrm>
          </p:grpSpPr>
          <p:sp>
            <p:nvSpPr>
              <p:cNvPr id="1406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7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8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9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0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1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2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3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4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5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6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7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8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19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0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1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2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3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4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5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26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427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291" name="Group 124"/>
            <p:cNvGrpSpPr>
              <a:grpSpLocks/>
            </p:cNvGrpSpPr>
            <p:nvPr/>
          </p:nvGrpSpPr>
          <p:grpSpPr bwMode="auto">
            <a:xfrm>
              <a:off x="13821786" y="3307888"/>
              <a:ext cx="394305" cy="199277"/>
              <a:chOff x="3857" y="2370"/>
              <a:chExt cx="522" cy="296"/>
            </a:xfrm>
          </p:grpSpPr>
          <p:sp>
            <p:nvSpPr>
              <p:cNvPr id="1384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5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6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7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8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9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0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1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2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3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4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5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6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7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8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99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0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1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2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3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404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405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292" name="Group 147"/>
            <p:cNvGrpSpPr>
              <a:grpSpLocks/>
            </p:cNvGrpSpPr>
            <p:nvPr/>
          </p:nvGrpSpPr>
          <p:grpSpPr bwMode="auto">
            <a:xfrm>
              <a:off x="13821786" y="2731645"/>
              <a:ext cx="394305" cy="197617"/>
              <a:chOff x="3857" y="2370"/>
              <a:chExt cx="522" cy="296"/>
            </a:xfrm>
          </p:grpSpPr>
          <p:sp>
            <p:nvSpPr>
              <p:cNvPr id="1362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3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4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5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6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7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8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9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0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1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2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3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4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5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6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7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8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79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0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1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82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383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293" name="Group 124"/>
            <p:cNvGrpSpPr>
              <a:grpSpLocks/>
            </p:cNvGrpSpPr>
            <p:nvPr/>
          </p:nvGrpSpPr>
          <p:grpSpPr bwMode="auto">
            <a:xfrm>
              <a:off x="10620402" y="3307888"/>
              <a:ext cx="394305" cy="199277"/>
              <a:chOff x="3857" y="2370"/>
              <a:chExt cx="522" cy="296"/>
            </a:xfrm>
          </p:grpSpPr>
          <p:sp>
            <p:nvSpPr>
              <p:cNvPr id="1340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1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2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3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4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5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6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7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8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49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0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1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2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3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4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5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6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7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8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59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60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361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294" name="Group 147"/>
            <p:cNvGrpSpPr>
              <a:grpSpLocks/>
            </p:cNvGrpSpPr>
            <p:nvPr/>
          </p:nvGrpSpPr>
          <p:grpSpPr bwMode="auto">
            <a:xfrm>
              <a:off x="10620402" y="2731645"/>
              <a:ext cx="394305" cy="197617"/>
              <a:chOff x="3857" y="2370"/>
              <a:chExt cx="522" cy="296"/>
            </a:xfrm>
          </p:grpSpPr>
          <p:sp>
            <p:nvSpPr>
              <p:cNvPr id="1318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19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0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1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2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3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4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5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6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7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8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29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0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1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2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3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4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5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6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7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338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339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cxnSp>
          <p:nvCxnSpPr>
            <p:cNvPr id="1295" name="Straight Connector 199"/>
            <p:cNvCxnSpPr>
              <a:cxnSpLocks noChangeShapeType="1"/>
            </p:cNvCxnSpPr>
            <p:nvPr/>
          </p:nvCxnSpPr>
          <p:spPr bwMode="auto">
            <a:xfrm rot="5400000" flipH="1" flipV="1">
              <a:off x="13566000" y="2555054"/>
              <a:ext cx="79711" cy="55578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6" name="Straight Connector 200"/>
            <p:cNvCxnSpPr>
              <a:cxnSpLocks noChangeShapeType="1"/>
            </p:cNvCxnSpPr>
            <p:nvPr/>
          </p:nvCxnSpPr>
          <p:spPr bwMode="auto">
            <a:xfrm>
              <a:off x="13324209" y="2871139"/>
              <a:ext cx="497576" cy="49487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7" name="Straight Connector 201"/>
            <p:cNvCxnSpPr>
              <a:cxnSpLocks noChangeShapeType="1"/>
            </p:cNvCxnSpPr>
            <p:nvPr/>
          </p:nvCxnSpPr>
          <p:spPr bwMode="auto">
            <a:xfrm flipV="1">
              <a:off x="13324209" y="2872800"/>
              <a:ext cx="499453" cy="49154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8" name="Straight Connector 202"/>
            <p:cNvCxnSpPr>
              <a:cxnSpLocks noChangeShapeType="1"/>
            </p:cNvCxnSpPr>
            <p:nvPr/>
          </p:nvCxnSpPr>
          <p:spPr bwMode="auto">
            <a:xfrm rot="16200000" flipH="1">
              <a:off x="13534297" y="3159677"/>
              <a:ext cx="83032" cy="49569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99" name="Straight Connector 203"/>
            <p:cNvCxnSpPr>
              <a:cxnSpLocks noChangeShapeType="1"/>
            </p:cNvCxnSpPr>
            <p:nvPr/>
          </p:nvCxnSpPr>
          <p:spPr bwMode="auto">
            <a:xfrm rot="5400000" flipH="1" flipV="1">
              <a:off x="11212981" y="2642973"/>
              <a:ext cx="31552" cy="42810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0" name="Straight Connector 204"/>
            <p:cNvCxnSpPr>
              <a:cxnSpLocks noChangeShapeType="1"/>
            </p:cNvCxnSpPr>
            <p:nvPr/>
          </p:nvCxnSpPr>
          <p:spPr bwMode="auto">
            <a:xfrm>
              <a:off x="10956500" y="3414169"/>
              <a:ext cx="458145" cy="3487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1" name="Straight Connector 205"/>
            <p:cNvCxnSpPr>
              <a:cxnSpLocks noChangeShapeType="1"/>
            </p:cNvCxnSpPr>
            <p:nvPr/>
          </p:nvCxnSpPr>
          <p:spPr bwMode="auto">
            <a:xfrm rot="16200000" flipH="1">
              <a:off x="10985508" y="2881770"/>
              <a:ext cx="458337" cy="52010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2" name="Straight Connector 206"/>
            <p:cNvCxnSpPr>
              <a:cxnSpLocks noChangeShapeType="1"/>
            </p:cNvCxnSpPr>
            <p:nvPr/>
          </p:nvCxnSpPr>
          <p:spPr bwMode="auto">
            <a:xfrm rot="5400000">
              <a:off x="10973883" y="2925248"/>
              <a:ext cx="481585" cy="39993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303" name="Oval 1302"/>
            <p:cNvSpPr/>
            <p:nvPr/>
          </p:nvSpPr>
          <p:spPr bwMode="auto">
            <a:xfrm>
              <a:off x="11012830" y="2731645"/>
              <a:ext cx="137067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sp>
          <p:nvSpPr>
            <p:cNvPr id="1304" name="Oval 1303"/>
            <p:cNvSpPr/>
            <p:nvPr/>
          </p:nvSpPr>
          <p:spPr bwMode="auto">
            <a:xfrm>
              <a:off x="11012830" y="3186661"/>
              <a:ext cx="137067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sp>
          <p:nvSpPr>
            <p:cNvPr id="1305" name="Oval 1304"/>
            <p:cNvSpPr/>
            <p:nvPr/>
          </p:nvSpPr>
          <p:spPr bwMode="auto">
            <a:xfrm>
              <a:off x="13626511" y="2731645"/>
              <a:ext cx="137067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sp>
          <p:nvSpPr>
            <p:cNvPr id="1306" name="Oval 1305"/>
            <p:cNvSpPr/>
            <p:nvPr/>
          </p:nvSpPr>
          <p:spPr bwMode="auto">
            <a:xfrm>
              <a:off x="13626511" y="3186661"/>
              <a:ext cx="137067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pic>
          <p:nvPicPr>
            <p:cNvPr id="1307" name="Picture 2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11075" y="2630347"/>
              <a:ext cx="215930" cy="35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08" name="Straight Connector 212"/>
            <p:cNvCxnSpPr>
              <a:cxnSpLocks noChangeShapeType="1"/>
            </p:cNvCxnSpPr>
            <p:nvPr/>
          </p:nvCxnSpPr>
          <p:spPr bwMode="auto">
            <a:xfrm flipV="1">
              <a:off x="10427005" y="2788107"/>
              <a:ext cx="193396" cy="1992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09" name="Straight Connector 213"/>
            <p:cNvCxnSpPr>
              <a:cxnSpLocks noChangeShapeType="1"/>
            </p:cNvCxnSpPr>
            <p:nvPr/>
          </p:nvCxnSpPr>
          <p:spPr bwMode="auto">
            <a:xfrm flipV="1">
              <a:off x="14212335" y="2808035"/>
              <a:ext cx="260992" cy="6310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310" name="TextBox 385"/>
            <p:cNvSpPr txBox="1">
              <a:spLocks noChangeArrowheads="1"/>
            </p:cNvSpPr>
            <p:nvPr/>
          </p:nvSpPr>
          <p:spPr bwMode="auto">
            <a:xfrm>
              <a:off x="11250088" y="2426087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PE1</a:t>
              </a:r>
              <a:endParaRPr lang="en-US" sz="900" dirty="0"/>
            </a:p>
          </p:txBody>
        </p:sp>
        <p:sp>
          <p:nvSpPr>
            <p:cNvPr id="1311" name="TextBox 386"/>
            <p:cNvSpPr txBox="1">
              <a:spLocks noChangeArrowheads="1"/>
            </p:cNvSpPr>
            <p:nvPr/>
          </p:nvSpPr>
          <p:spPr bwMode="auto">
            <a:xfrm>
              <a:off x="11336611" y="3535660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PE2</a:t>
              </a:r>
              <a:endParaRPr lang="en-US" sz="900" dirty="0"/>
            </a:p>
          </p:txBody>
        </p:sp>
        <p:sp>
          <p:nvSpPr>
            <p:cNvPr id="1312" name="TextBox 385"/>
            <p:cNvSpPr txBox="1">
              <a:spLocks noChangeArrowheads="1"/>
            </p:cNvSpPr>
            <p:nvPr/>
          </p:nvSpPr>
          <p:spPr bwMode="auto">
            <a:xfrm>
              <a:off x="12894002" y="2426088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PE3</a:t>
              </a:r>
              <a:endParaRPr lang="en-US" sz="900" dirty="0"/>
            </a:p>
          </p:txBody>
        </p:sp>
        <p:sp>
          <p:nvSpPr>
            <p:cNvPr id="1313" name="TextBox 386"/>
            <p:cNvSpPr txBox="1">
              <a:spLocks noChangeArrowheads="1"/>
            </p:cNvSpPr>
            <p:nvPr/>
          </p:nvSpPr>
          <p:spPr bwMode="auto">
            <a:xfrm>
              <a:off x="12980525" y="3475467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PE4</a:t>
              </a:r>
              <a:endParaRPr lang="en-US" sz="900" dirty="0"/>
            </a:p>
          </p:txBody>
        </p:sp>
        <p:sp>
          <p:nvSpPr>
            <p:cNvPr id="1314" name="TextBox 385"/>
            <p:cNvSpPr txBox="1">
              <a:spLocks noChangeArrowheads="1"/>
            </p:cNvSpPr>
            <p:nvPr/>
          </p:nvSpPr>
          <p:spPr bwMode="auto">
            <a:xfrm>
              <a:off x="10557913" y="2464348"/>
              <a:ext cx="597790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/>
                <a:t>CE1</a:t>
              </a:r>
            </a:p>
          </p:txBody>
        </p:sp>
        <p:sp>
          <p:nvSpPr>
            <p:cNvPr id="1315" name="TextBox 385"/>
            <p:cNvSpPr txBox="1">
              <a:spLocks noChangeArrowheads="1"/>
            </p:cNvSpPr>
            <p:nvPr/>
          </p:nvSpPr>
          <p:spPr bwMode="auto">
            <a:xfrm>
              <a:off x="13672699" y="2426088"/>
              <a:ext cx="597790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/>
                <a:t>CE2</a:t>
              </a:r>
            </a:p>
          </p:txBody>
        </p:sp>
        <p:sp>
          <p:nvSpPr>
            <p:cNvPr id="1316" name="Freeform 1315"/>
            <p:cNvSpPr/>
            <p:nvPr/>
          </p:nvSpPr>
          <p:spPr>
            <a:xfrm>
              <a:off x="11060586" y="2770923"/>
              <a:ext cx="973764" cy="564906"/>
            </a:xfrm>
            <a:custGeom>
              <a:avLst/>
              <a:gdLst>
                <a:gd name="connsiteX0" fmla="*/ 19878 w 823292"/>
                <a:gd name="connsiteY0" fmla="*/ 28161 h 540026"/>
                <a:gd name="connsiteX1" fmla="*/ 506896 w 823292"/>
                <a:gd name="connsiteY1" fmla="*/ 38100 h 540026"/>
                <a:gd name="connsiteX2" fmla="*/ 815009 w 823292"/>
                <a:gd name="connsiteY2" fmla="*/ 256761 h 540026"/>
                <a:gd name="connsiteX3" fmla="*/ 556592 w 823292"/>
                <a:gd name="connsiteY3" fmla="*/ 525117 h 540026"/>
                <a:gd name="connsiteX4" fmla="*/ 0 w 823292"/>
                <a:gd name="connsiteY4" fmla="*/ 167309 h 54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292" h="540026">
                  <a:moveTo>
                    <a:pt x="19878" y="28161"/>
                  </a:moveTo>
                  <a:cubicBezTo>
                    <a:pt x="197126" y="14080"/>
                    <a:pt x="374374" y="0"/>
                    <a:pt x="506896" y="38100"/>
                  </a:cubicBezTo>
                  <a:cubicBezTo>
                    <a:pt x="639418" y="76200"/>
                    <a:pt x="806726" y="175592"/>
                    <a:pt x="815009" y="256761"/>
                  </a:cubicBezTo>
                  <a:cubicBezTo>
                    <a:pt x="823292" y="337930"/>
                    <a:pt x="692427" y="540026"/>
                    <a:pt x="556592" y="525117"/>
                  </a:cubicBezTo>
                  <a:cubicBezTo>
                    <a:pt x="420757" y="510208"/>
                    <a:pt x="210378" y="338758"/>
                    <a:pt x="0" y="167309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895" tIns="60947" rIns="121895" bIns="60947" rtlCol="0" anchor="ctr"/>
            <a:lstStyle/>
            <a:p>
              <a:pPr algn="ctr"/>
              <a:endParaRPr lang="en-US" sz="1900"/>
            </a:p>
          </p:txBody>
        </p:sp>
        <p:sp>
          <p:nvSpPr>
            <p:cNvPr id="1317" name="Explosion 1 1316"/>
            <p:cNvSpPr/>
            <p:nvPr/>
          </p:nvSpPr>
          <p:spPr>
            <a:xfrm>
              <a:off x="10262394" y="2971800"/>
              <a:ext cx="914400" cy="381000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Echo !</a:t>
              </a:r>
            </a:p>
          </p:txBody>
        </p:sp>
      </p:grpSp>
      <p:grpSp>
        <p:nvGrpSpPr>
          <p:cNvPr id="1494" name="Group 1493"/>
          <p:cNvGrpSpPr>
            <a:grpSpLocks noChangeAspect="1"/>
          </p:cNvGrpSpPr>
          <p:nvPr/>
        </p:nvGrpSpPr>
        <p:grpSpPr>
          <a:xfrm>
            <a:off x="5002821" y="2341528"/>
            <a:ext cx="3946881" cy="1281393"/>
            <a:chOff x="10201687" y="4038600"/>
            <a:chExt cx="5013707" cy="1627591"/>
          </a:xfrm>
        </p:grpSpPr>
        <p:pic>
          <p:nvPicPr>
            <p:cNvPr id="1495" name="Picture 2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63940" y="4400588"/>
              <a:ext cx="214052" cy="35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6" name="Picture 24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3422" y="4246149"/>
              <a:ext cx="1836336" cy="1355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97" name="Group 124"/>
            <p:cNvGrpSpPr>
              <a:grpSpLocks/>
            </p:cNvGrpSpPr>
            <p:nvPr/>
          </p:nvGrpSpPr>
          <p:grpSpPr bwMode="auto">
            <a:xfrm>
              <a:off x="12922394" y="5078129"/>
              <a:ext cx="394305" cy="199277"/>
              <a:chOff x="3857" y="2370"/>
              <a:chExt cx="522" cy="296"/>
            </a:xfrm>
          </p:grpSpPr>
          <p:sp>
            <p:nvSpPr>
              <p:cNvPr id="1691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2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3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4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5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6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7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8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99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0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1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2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3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4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5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6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7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8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09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10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711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712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498" name="Group 147"/>
            <p:cNvGrpSpPr>
              <a:grpSpLocks/>
            </p:cNvGrpSpPr>
            <p:nvPr/>
          </p:nvGrpSpPr>
          <p:grpSpPr bwMode="auto">
            <a:xfrm>
              <a:off x="12922394" y="4501888"/>
              <a:ext cx="394305" cy="197617"/>
              <a:chOff x="3857" y="2370"/>
              <a:chExt cx="522" cy="296"/>
            </a:xfrm>
          </p:grpSpPr>
          <p:sp>
            <p:nvSpPr>
              <p:cNvPr id="1669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0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1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2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3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4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5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6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7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8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79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0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1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2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3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4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5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6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7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8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89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690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sp>
          <p:nvSpPr>
            <p:cNvPr id="1499" name="Freeform 217"/>
            <p:cNvSpPr>
              <a:spLocks/>
            </p:cNvSpPr>
            <p:nvPr/>
          </p:nvSpPr>
          <p:spPr bwMode="auto">
            <a:xfrm>
              <a:off x="11716945" y="4606509"/>
              <a:ext cx="1254266" cy="579563"/>
            </a:xfrm>
            <a:custGeom>
              <a:avLst/>
              <a:gdLst>
                <a:gd name="T0" fmla="*/ 2147483647 w 3319"/>
                <a:gd name="T1" fmla="*/ 2147483647 h 1731"/>
                <a:gd name="T2" fmla="*/ 2147483647 w 3319"/>
                <a:gd name="T3" fmla="*/ 2147483647 h 1731"/>
                <a:gd name="T4" fmla="*/ 2147483647 w 3319"/>
                <a:gd name="T5" fmla="*/ 2147483647 h 1731"/>
                <a:gd name="T6" fmla="*/ 2147483647 w 3319"/>
                <a:gd name="T7" fmla="*/ 2147483647 h 1731"/>
                <a:gd name="T8" fmla="*/ 2147483647 w 3319"/>
                <a:gd name="T9" fmla="*/ 2147483647 h 1731"/>
                <a:gd name="T10" fmla="*/ 2147483647 w 3319"/>
                <a:gd name="T11" fmla="*/ 2147483647 h 1731"/>
                <a:gd name="T12" fmla="*/ 2147483647 w 3319"/>
                <a:gd name="T13" fmla="*/ 2147483647 h 1731"/>
                <a:gd name="T14" fmla="*/ 2147483647 w 3319"/>
                <a:gd name="T15" fmla="*/ 2147483647 h 1731"/>
                <a:gd name="T16" fmla="*/ 2147483647 w 3319"/>
                <a:gd name="T17" fmla="*/ 2147483647 h 1731"/>
                <a:gd name="T18" fmla="*/ 2147483647 w 3319"/>
                <a:gd name="T19" fmla="*/ 2147483647 h 1731"/>
                <a:gd name="T20" fmla="*/ 2147483647 w 3319"/>
                <a:gd name="T21" fmla="*/ 2147483647 h 1731"/>
                <a:gd name="T22" fmla="*/ 2147483647 w 3319"/>
                <a:gd name="T23" fmla="*/ 2147483647 h 1731"/>
                <a:gd name="T24" fmla="*/ 2147483647 w 3319"/>
                <a:gd name="T25" fmla="*/ 2147483647 h 1731"/>
                <a:gd name="T26" fmla="*/ 2147483647 w 3319"/>
                <a:gd name="T27" fmla="*/ 2147483647 h 1731"/>
                <a:gd name="T28" fmla="*/ 2147483647 w 3319"/>
                <a:gd name="T29" fmla="*/ 2147483647 h 1731"/>
                <a:gd name="T30" fmla="*/ 2147483647 w 3319"/>
                <a:gd name="T31" fmla="*/ 2147483647 h 1731"/>
                <a:gd name="T32" fmla="*/ 2147483647 w 3319"/>
                <a:gd name="T33" fmla="*/ 2147483647 h 1731"/>
                <a:gd name="T34" fmla="*/ 2147483647 w 3319"/>
                <a:gd name="T35" fmla="*/ 2147483647 h 1731"/>
                <a:gd name="T36" fmla="*/ 2147483647 w 3319"/>
                <a:gd name="T37" fmla="*/ 2147483647 h 1731"/>
                <a:gd name="T38" fmla="*/ 2147483647 w 3319"/>
                <a:gd name="T39" fmla="*/ 2147483647 h 1731"/>
                <a:gd name="T40" fmla="*/ 2147483647 w 3319"/>
                <a:gd name="T41" fmla="*/ 2147483647 h 1731"/>
                <a:gd name="T42" fmla="*/ 2147483647 w 3319"/>
                <a:gd name="T43" fmla="*/ 2147483647 h 1731"/>
                <a:gd name="T44" fmla="*/ 2147483647 w 3319"/>
                <a:gd name="T45" fmla="*/ 2147483647 h 1731"/>
                <a:gd name="T46" fmla="*/ 2147483647 w 3319"/>
                <a:gd name="T47" fmla="*/ 2147483647 h 1731"/>
                <a:gd name="T48" fmla="*/ 2147483647 w 3319"/>
                <a:gd name="T49" fmla="*/ 2147483647 h 1731"/>
                <a:gd name="T50" fmla="*/ 2147483647 w 3319"/>
                <a:gd name="T51" fmla="*/ 2147483647 h 1731"/>
                <a:gd name="T52" fmla="*/ 2147483647 w 3319"/>
                <a:gd name="T53" fmla="*/ 2147483647 h 1731"/>
                <a:gd name="T54" fmla="*/ 2147483647 w 3319"/>
                <a:gd name="T55" fmla="*/ 2147483647 h 1731"/>
                <a:gd name="T56" fmla="*/ 2147483647 w 3319"/>
                <a:gd name="T57" fmla="*/ 2147483647 h 1731"/>
                <a:gd name="T58" fmla="*/ 2147483647 w 3319"/>
                <a:gd name="T59" fmla="*/ 2147483647 h 1731"/>
                <a:gd name="T60" fmla="*/ 2147483647 w 3319"/>
                <a:gd name="T61" fmla="*/ 2147483647 h 1731"/>
                <a:gd name="T62" fmla="*/ 2147483647 w 3319"/>
                <a:gd name="T63" fmla="*/ 2147483647 h 1731"/>
                <a:gd name="T64" fmla="*/ 2147483647 w 3319"/>
                <a:gd name="T65" fmla="*/ 2147483647 h 1731"/>
                <a:gd name="T66" fmla="*/ 2147483647 w 3319"/>
                <a:gd name="T67" fmla="*/ 2147483647 h 1731"/>
                <a:gd name="T68" fmla="*/ 2147483647 w 3319"/>
                <a:gd name="T69" fmla="*/ 2147483647 h 1731"/>
                <a:gd name="T70" fmla="*/ 2147483647 w 3319"/>
                <a:gd name="T71" fmla="*/ 2147483647 h 1731"/>
                <a:gd name="T72" fmla="*/ 2147483647 w 3319"/>
                <a:gd name="T73" fmla="*/ 2147483647 h 1731"/>
                <a:gd name="T74" fmla="*/ 2147483647 w 3319"/>
                <a:gd name="T75" fmla="*/ 0 h 1731"/>
                <a:gd name="T76" fmla="*/ 2147483647 w 3319"/>
                <a:gd name="T77" fmla="*/ 0 h 17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9"/>
                <a:gd name="T118" fmla="*/ 0 h 1731"/>
                <a:gd name="T119" fmla="*/ 3319 w 3319"/>
                <a:gd name="T120" fmla="*/ 1731 h 17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9" h="1731">
                  <a:moveTo>
                    <a:pt x="3319" y="1728"/>
                  </a:moveTo>
                  <a:lnTo>
                    <a:pt x="3265" y="1730"/>
                  </a:lnTo>
                  <a:lnTo>
                    <a:pt x="3213" y="1731"/>
                  </a:lnTo>
                  <a:lnTo>
                    <a:pt x="3163" y="1731"/>
                  </a:lnTo>
                  <a:lnTo>
                    <a:pt x="3113" y="1730"/>
                  </a:lnTo>
                  <a:lnTo>
                    <a:pt x="3065" y="1728"/>
                  </a:lnTo>
                  <a:lnTo>
                    <a:pt x="3018" y="1727"/>
                  </a:lnTo>
                  <a:lnTo>
                    <a:pt x="2973" y="1724"/>
                  </a:lnTo>
                  <a:lnTo>
                    <a:pt x="2928" y="1720"/>
                  </a:lnTo>
                  <a:lnTo>
                    <a:pt x="2885" y="1717"/>
                  </a:lnTo>
                  <a:lnTo>
                    <a:pt x="2843" y="1711"/>
                  </a:lnTo>
                  <a:lnTo>
                    <a:pt x="2802" y="1707"/>
                  </a:lnTo>
                  <a:lnTo>
                    <a:pt x="2762" y="1702"/>
                  </a:lnTo>
                  <a:lnTo>
                    <a:pt x="2722" y="1694"/>
                  </a:lnTo>
                  <a:lnTo>
                    <a:pt x="2684" y="1687"/>
                  </a:lnTo>
                  <a:lnTo>
                    <a:pt x="2647" y="1680"/>
                  </a:lnTo>
                  <a:lnTo>
                    <a:pt x="2612" y="1672"/>
                  </a:lnTo>
                  <a:lnTo>
                    <a:pt x="2576" y="1663"/>
                  </a:lnTo>
                  <a:lnTo>
                    <a:pt x="2542" y="1655"/>
                  </a:lnTo>
                  <a:lnTo>
                    <a:pt x="2477" y="1635"/>
                  </a:lnTo>
                  <a:lnTo>
                    <a:pt x="2416" y="1614"/>
                  </a:lnTo>
                  <a:lnTo>
                    <a:pt x="2358" y="1590"/>
                  </a:lnTo>
                  <a:lnTo>
                    <a:pt x="2303" y="1564"/>
                  </a:lnTo>
                  <a:lnTo>
                    <a:pt x="2250" y="1537"/>
                  </a:lnTo>
                  <a:lnTo>
                    <a:pt x="2202" y="1509"/>
                  </a:lnTo>
                  <a:lnTo>
                    <a:pt x="2155" y="1479"/>
                  </a:lnTo>
                  <a:lnTo>
                    <a:pt x="2113" y="1448"/>
                  </a:lnTo>
                  <a:lnTo>
                    <a:pt x="2072" y="1415"/>
                  </a:lnTo>
                  <a:lnTo>
                    <a:pt x="2032" y="1381"/>
                  </a:lnTo>
                  <a:lnTo>
                    <a:pt x="1997" y="1346"/>
                  </a:lnTo>
                  <a:lnTo>
                    <a:pt x="1961" y="1309"/>
                  </a:lnTo>
                  <a:lnTo>
                    <a:pt x="1929" y="1272"/>
                  </a:lnTo>
                  <a:lnTo>
                    <a:pt x="1897" y="1234"/>
                  </a:lnTo>
                  <a:lnTo>
                    <a:pt x="1868" y="1194"/>
                  </a:lnTo>
                  <a:lnTo>
                    <a:pt x="1839" y="1155"/>
                  </a:lnTo>
                  <a:lnTo>
                    <a:pt x="1812" y="1115"/>
                  </a:lnTo>
                  <a:lnTo>
                    <a:pt x="1786" y="1074"/>
                  </a:lnTo>
                  <a:lnTo>
                    <a:pt x="1760" y="1033"/>
                  </a:lnTo>
                  <a:lnTo>
                    <a:pt x="1710" y="949"/>
                  </a:lnTo>
                  <a:lnTo>
                    <a:pt x="1662" y="865"/>
                  </a:lnTo>
                  <a:lnTo>
                    <a:pt x="1614" y="780"/>
                  </a:lnTo>
                  <a:lnTo>
                    <a:pt x="1566" y="697"/>
                  </a:lnTo>
                  <a:lnTo>
                    <a:pt x="1540" y="656"/>
                  </a:lnTo>
                  <a:lnTo>
                    <a:pt x="1513" y="615"/>
                  </a:lnTo>
                  <a:lnTo>
                    <a:pt x="1487" y="575"/>
                  </a:lnTo>
                  <a:lnTo>
                    <a:pt x="1457" y="535"/>
                  </a:lnTo>
                  <a:lnTo>
                    <a:pt x="1427" y="496"/>
                  </a:lnTo>
                  <a:lnTo>
                    <a:pt x="1396" y="457"/>
                  </a:lnTo>
                  <a:lnTo>
                    <a:pt x="1363" y="421"/>
                  </a:lnTo>
                  <a:lnTo>
                    <a:pt x="1328" y="385"/>
                  </a:lnTo>
                  <a:lnTo>
                    <a:pt x="1291" y="350"/>
                  </a:lnTo>
                  <a:lnTo>
                    <a:pt x="1253" y="316"/>
                  </a:lnTo>
                  <a:lnTo>
                    <a:pt x="1212" y="282"/>
                  </a:lnTo>
                  <a:lnTo>
                    <a:pt x="1168" y="250"/>
                  </a:lnTo>
                  <a:lnTo>
                    <a:pt x="1121" y="221"/>
                  </a:lnTo>
                  <a:lnTo>
                    <a:pt x="1073" y="192"/>
                  </a:lnTo>
                  <a:lnTo>
                    <a:pt x="1020" y="165"/>
                  </a:lnTo>
                  <a:lnTo>
                    <a:pt x="965" y="140"/>
                  </a:lnTo>
                  <a:lnTo>
                    <a:pt x="907" y="116"/>
                  </a:lnTo>
                  <a:lnTo>
                    <a:pt x="845" y="95"/>
                  </a:lnTo>
                  <a:lnTo>
                    <a:pt x="779" y="75"/>
                  </a:lnTo>
                  <a:lnTo>
                    <a:pt x="745" y="66"/>
                  </a:lnTo>
                  <a:lnTo>
                    <a:pt x="710" y="58"/>
                  </a:lnTo>
                  <a:lnTo>
                    <a:pt x="673" y="49"/>
                  </a:lnTo>
                  <a:lnTo>
                    <a:pt x="636" y="42"/>
                  </a:lnTo>
                  <a:lnTo>
                    <a:pt x="598" y="35"/>
                  </a:lnTo>
                  <a:lnTo>
                    <a:pt x="558" y="29"/>
                  </a:lnTo>
                  <a:lnTo>
                    <a:pt x="519" y="24"/>
                  </a:lnTo>
                  <a:lnTo>
                    <a:pt x="478" y="18"/>
                  </a:lnTo>
                  <a:lnTo>
                    <a:pt x="435" y="14"/>
                  </a:lnTo>
                  <a:lnTo>
                    <a:pt x="391" y="10"/>
                  </a:lnTo>
                  <a:lnTo>
                    <a:pt x="346" y="7"/>
                  </a:lnTo>
                  <a:lnTo>
                    <a:pt x="300" y="4"/>
                  </a:lnTo>
                  <a:lnTo>
                    <a:pt x="254" y="1"/>
                  </a:lnTo>
                  <a:lnTo>
                    <a:pt x="205" y="0"/>
                  </a:lnTo>
                  <a:lnTo>
                    <a:pt x="156" y="0"/>
                  </a:lnTo>
                  <a:lnTo>
                    <a:pt x="105" y="0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895" tIns="60947" rIns="121895" bIns="60947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500" name="Freeform 218"/>
            <p:cNvSpPr>
              <a:spLocks/>
            </p:cNvSpPr>
            <p:nvPr/>
          </p:nvSpPr>
          <p:spPr bwMode="auto">
            <a:xfrm>
              <a:off x="11707558" y="4611489"/>
              <a:ext cx="1256144" cy="577903"/>
            </a:xfrm>
            <a:custGeom>
              <a:avLst/>
              <a:gdLst>
                <a:gd name="T0" fmla="*/ 2147483647 w 3330"/>
                <a:gd name="T1" fmla="*/ 2147483647 h 1733"/>
                <a:gd name="T2" fmla="*/ 2147483647 w 3330"/>
                <a:gd name="T3" fmla="*/ 0 h 1733"/>
                <a:gd name="T4" fmla="*/ 2147483647 w 3330"/>
                <a:gd name="T5" fmla="*/ 2147483647 h 1733"/>
                <a:gd name="T6" fmla="*/ 2147483647 w 3330"/>
                <a:gd name="T7" fmla="*/ 2147483647 h 1733"/>
                <a:gd name="T8" fmla="*/ 2147483647 w 3330"/>
                <a:gd name="T9" fmla="*/ 2147483647 h 1733"/>
                <a:gd name="T10" fmla="*/ 2147483647 w 3330"/>
                <a:gd name="T11" fmla="*/ 2147483647 h 1733"/>
                <a:gd name="T12" fmla="*/ 2147483647 w 3330"/>
                <a:gd name="T13" fmla="*/ 2147483647 h 1733"/>
                <a:gd name="T14" fmla="*/ 2147483647 w 3330"/>
                <a:gd name="T15" fmla="*/ 2147483647 h 1733"/>
                <a:gd name="T16" fmla="*/ 2147483647 w 3330"/>
                <a:gd name="T17" fmla="*/ 2147483647 h 1733"/>
                <a:gd name="T18" fmla="*/ 2147483647 w 3330"/>
                <a:gd name="T19" fmla="*/ 2147483647 h 1733"/>
                <a:gd name="T20" fmla="*/ 2147483647 w 3330"/>
                <a:gd name="T21" fmla="*/ 2147483647 h 1733"/>
                <a:gd name="T22" fmla="*/ 2147483647 w 3330"/>
                <a:gd name="T23" fmla="*/ 2147483647 h 1733"/>
                <a:gd name="T24" fmla="*/ 2147483647 w 3330"/>
                <a:gd name="T25" fmla="*/ 2147483647 h 1733"/>
                <a:gd name="T26" fmla="*/ 2147483647 w 3330"/>
                <a:gd name="T27" fmla="*/ 2147483647 h 1733"/>
                <a:gd name="T28" fmla="*/ 2147483647 w 3330"/>
                <a:gd name="T29" fmla="*/ 2147483647 h 1733"/>
                <a:gd name="T30" fmla="*/ 2147483647 w 3330"/>
                <a:gd name="T31" fmla="*/ 2147483647 h 1733"/>
                <a:gd name="T32" fmla="*/ 2147483647 w 3330"/>
                <a:gd name="T33" fmla="*/ 2147483647 h 1733"/>
                <a:gd name="T34" fmla="*/ 2147483647 w 3330"/>
                <a:gd name="T35" fmla="*/ 2147483647 h 1733"/>
                <a:gd name="T36" fmla="*/ 2147483647 w 3330"/>
                <a:gd name="T37" fmla="*/ 2147483647 h 1733"/>
                <a:gd name="T38" fmla="*/ 2147483647 w 3330"/>
                <a:gd name="T39" fmla="*/ 2147483647 h 1733"/>
                <a:gd name="T40" fmla="*/ 2147483647 w 3330"/>
                <a:gd name="T41" fmla="*/ 2147483647 h 1733"/>
                <a:gd name="T42" fmla="*/ 2147483647 w 3330"/>
                <a:gd name="T43" fmla="*/ 2147483647 h 1733"/>
                <a:gd name="T44" fmla="*/ 2147483647 w 3330"/>
                <a:gd name="T45" fmla="*/ 2147483647 h 1733"/>
                <a:gd name="T46" fmla="*/ 2147483647 w 3330"/>
                <a:gd name="T47" fmla="*/ 2147483647 h 1733"/>
                <a:gd name="T48" fmla="*/ 2147483647 w 3330"/>
                <a:gd name="T49" fmla="*/ 2147483647 h 1733"/>
                <a:gd name="T50" fmla="*/ 2147483647 w 3330"/>
                <a:gd name="T51" fmla="*/ 2147483647 h 1733"/>
                <a:gd name="T52" fmla="*/ 2147483647 w 3330"/>
                <a:gd name="T53" fmla="*/ 2147483647 h 1733"/>
                <a:gd name="T54" fmla="*/ 2147483647 w 3330"/>
                <a:gd name="T55" fmla="*/ 2147483647 h 1733"/>
                <a:gd name="T56" fmla="*/ 2147483647 w 3330"/>
                <a:gd name="T57" fmla="*/ 2147483647 h 1733"/>
                <a:gd name="T58" fmla="*/ 2147483647 w 3330"/>
                <a:gd name="T59" fmla="*/ 2147483647 h 1733"/>
                <a:gd name="T60" fmla="*/ 2147483647 w 3330"/>
                <a:gd name="T61" fmla="*/ 2147483647 h 1733"/>
                <a:gd name="T62" fmla="*/ 2147483647 w 3330"/>
                <a:gd name="T63" fmla="*/ 2147483647 h 1733"/>
                <a:gd name="T64" fmla="*/ 2147483647 w 3330"/>
                <a:gd name="T65" fmla="*/ 2147483647 h 1733"/>
                <a:gd name="T66" fmla="*/ 2147483647 w 3330"/>
                <a:gd name="T67" fmla="*/ 2147483647 h 1733"/>
                <a:gd name="T68" fmla="*/ 2147483647 w 3330"/>
                <a:gd name="T69" fmla="*/ 2147483647 h 1733"/>
                <a:gd name="T70" fmla="*/ 0 w 3330"/>
                <a:gd name="T71" fmla="*/ 2147483647 h 17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30"/>
                <a:gd name="T109" fmla="*/ 0 h 1733"/>
                <a:gd name="T110" fmla="*/ 3330 w 3330"/>
                <a:gd name="T111" fmla="*/ 1733 h 17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30" h="1733">
                  <a:moveTo>
                    <a:pt x="3330" y="4"/>
                  </a:moveTo>
                  <a:lnTo>
                    <a:pt x="3278" y="2"/>
                  </a:lnTo>
                  <a:lnTo>
                    <a:pt x="3226" y="0"/>
                  </a:lnTo>
                  <a:lnTo>
                    <a:pt x="3176" y="0"/>
                  </a:lnTo>
                  <a:lnTo>
                    <a:pt x="3126" y="0"/>
                  </a:lnTo>
                  <a:lnTo>
                    <a:pt x="3078" y="2"/>
                  </a:lnTo>
                  <a:lnTo>
                    <a:pt x="3031" y="3"/>
                  </a:lnTo>
                  <a:lnTo>
                    <a:pt x="2986" y="6"/>
                  </a:lnTo>
                  <a:lnTo>
                    <a:pt x="2941" y="9"/>
                  </a:lnTo>
                  <a:lnTo>
                    <a:pt x="2897" y="13"/>
                  </a:lnTo>
                  <a:lnTo>
                    <a:pt x="2854" y="17"/>
                  </a:lnTo>
                  <a:lnTo>
                    <a:pt x="2813" y="21"/>
                  </a:lnTo>
                  <a:lnTo>
                    <a:pt x="2772" y="29"/>
                  </a:lnTo>
                  <a:lnTo>
                    <a:pt x="2732" y="34"/>
                  </a:lnTo>
                  <a:lnTo>
                    <a:pt x="2693" y="41"/>
                  </a:lnTo>
                  <a:lnTo>
                    <a:pt x="2618" y="57"/>
                  </a:lnTo>
                  <a:lnTo>
                    <a:pt x="2547" y="75"/>
                  </a:lnTo>
                  <a:lnTo>
                    <a:pt x="2479" y="97"/>
                  </a:lnTo>
                  <a:lnTo>
                    <a:pt x="2415" y="119"/>
                  </a:lnTo>
                  <a:lnTo>
                    <a:pt x="2354" y="143"/>
                  </a:lnTo>
                  <a:lnTo>
                    <a:pt x="2295" y="170"/>
                  </a:lnTo>
                  <a:lnTo>
                    <a:pt x="2239" y="199"/>
                  </a:lnTo>
                  <a:lnTo>
                    <a:pt x="2187" y="228"/>
                  </a:lnTo>
                  <a:lnTo>
                    <a:pt x="2137" y="261"/>
                  </a:lnTo>
                  <a:lnTo>
                    <a:pt x="2089" y="294"/>
                  </a:lnTo>
                  <a:lnTo>
                    <a:pt x="2044" y="329"/>
                  </a:lnTo>
                  <a:lnTo>
                    <a:pt x="2001" y="366"/>
                  </a:lnTo>
                  <a:lnTo>
                    <a:pt x="1960" y="403"/>
                  </a:lnTo>
                  <a:lnTo>
                    <a:pt x="1920" y="441"/>
                  </a:lnTo>
                  <a:lnTo>
                    <a:pt x="1884" y="481"/>
                  </a:lnTo>
                  <a:lnTo>
                    <a:pt x="1848" y="522"/>
                  </a:lnTo>
                  <a:lnTo>
                    <a:pt x="1814" y="563"/>
                  </a:lnTo>
                  <a:lnTo>
                    <a:pt x="1780" y="604"/>
                  </a:lnTo>
                  <a:lnTo>
                    <a:pt x="1749" y="646"/>
                  </a:lnTo>
                  <a:lnTo>
                    <a:pt x="1718" y="690"/>
                  </a:lnTo>
                  <a:lnTo>
                    <a:pt x="1688" y="734"/>
                  </a:lnTo>
                  <a:lnTo>
                    <a:pt x="1630" y="822"/>
                  </a:lnTo>
                  <a:lnTo>
                    <a:pt x="1575" y="910"/>
                  </a:lnTo>
                  <a:lnTo>
                    <a:pt x="1519" y="998"/>
                  </a:lnTo>
                  <a:lnTo>
                    <a:pt x="1464" y="1084"/>
                  </a:lnTo>
                  <a:lnTo>
                    <a:pt x="1406" y="1169"/>
                  </a:lnTo>
                  <a:lnTo>
                    <a:pt x="1376" y="1210"/>
                  </a:lnTo>
                  <a:lnTo>
                    <a:pt x="1346" y="1251"/>
                  </a:lnTo>
                  <a:lnTo>
                    <a:pt x="1315" y="1290"/>
                  </a:lnTo>
                  <a:lnTo>
                    <a:pt x="1283" y="1329"/>
                  </a:lnTo>
                  <a:lnTo>
                    <a:pt x="1249" y="1366"/>
                  </a:lnTo>
                  <a:lnTo>
                    <a:pt x="1213" y="1403"/>
                  </a:lnTo>
                  <a:lnTo>
                    <a:pt x="1178" y="1437"/>
                  </a:lnTo>
                  <a:lnTo>
                    <a:pt x="1140" y="1471"/>
                  </a:lnTo>
                  <a:lnTo>
                    <a:pt x="1098" y="1502"/>
                  </a:lnTo>
                  <a:lnTo>
                    <a:pt x="1057" y="1533"/>
                  </a:lnTo>
                  <a:lnTo>
                    <a:pt x="1013" y="1562"/>
                  </a:lnTo>
                  <a:lnTo>
                    <a:pt x="967" y="1589"/>
                  </a:lnTo>
                  <a:lnTo>
                    <a:pt x="917" y="1613"/>
                  </a:lnTo>
                  <a:lnTo>
                    <a:pt x="866" y="1637"/>
                  </a:lnTo>
                  <a:lnTo>
                    <a:pt x="812" y="1657"/>
                  </a:lnTo>
                  <a:lnTo>
                    <a:pt x="756" y="1675"/>
                  </a:lnTo>
                  <a:lnTo>
                    <a:pt x="696" y="1691"/>
                  </a:lnTo>
                  <a:lnTo>
                    <a:pt x="632" y="1705"/>
                  </a:lnTo>
                  <a:lnTo>
                    <a:pt x="567" y="1716"/>
                  </a:lnTo>
                  <a:lnTo>
                    <a:pt x="498" y="1725"/>
                  </a:lnTo>
                  <a:lnTo>
                    <a:pt x="424" y="1730"/>
                  </a:lnTo>
                  <a:lnTo>
                    <a:pt x="386" y="1732"/>
                  </a:lnTo>
                  <a:lnTo>
                    <a:pt x="347" y="1733"/>
                  </a:lnTo>
                  <a:lnTo>
                    <a:pt x="308" y="1733"/>
                  </a:lnTo>
                  <a:lnTo>
                    <a:pt x="267" y="1733"/>
                  </a:lnTo>
                  <a:lnTo>
                    <a:pt x="226" y="1732"/>
                  </a:lnTo>
                  <a:lnTo>
                    <a:pt x="182" y="1730"/>
                  </a:lnTo>
                  <a:lnTo>
                    <a:pt x="138" y="1728"/>
                  </a:lnTo>
                  <a:lnTo>
                    <a:pt x="94" y="1723"/>
                  </a:lnTo>
                  <a:lnTo>
                    <a:pt x="47" y="1719"/>
                  </a:lnTo>
                  <a:lnTo>
                    <a:pt x="0" y="17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121895" tIns="60947" rIns="121895" bIns="60947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501" name="Freeform 219"/>
            <p:cNvSpPr>
              <a:spLocks/>
            </p:cNvSpPr>
            <p:nvPr/>
          </p:nvSpPr>
          <p:spPr bwMode="auto">
            <a:xfrm>
              <a:off x="11713191" y="4377340"/>
              <a:ext cx="1304964" cy="220865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502" name="Freeform 220"/>
            <p:cNvSpPr>
              <a:spLocks/>
            </p:cNvSpPr>
            <p:nvPr/>
          </p:nvSpPr>
          <p:spPr bwMode="auto">
            <a:xfrm flipV="1">
              <a:off x="11713191" y="5240873"/>
              <a:ext cx="1304964" cy="219204"/>
            </a:xfrm>
            <a:custGeom>
              <a:avLst/>
              <a:gdLst>
                <a:gd name="T0" fmla="*/ 0 w 1728"/>
                <a:gd name="T1" fmla="*/ 2147483647 h 332"/>
                <a:gd name="T2" fmla="*/ 2147483647 w 1728"/>
                <a:gd name="T3" fmla="*/ 0 h 332"/>
                <a:gd name="T4" fmla="*/ 2147483647 w 172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1728"/>
                <a:gd name="T10" fmla="*/ 0 h 332"/>
                <a:gd name="T11" fmla="*/ 1728 w 172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32">
                  <a:moveTo>
                    <a:pt x="0" y="332"/>
                  </a:moveTo>
                  <a:cubicBezTo>
                    <a:pt x="145" y="277"/>
                    <a:pt x="582" y="0"/>
                    <a:pt x="870" y="0"/>
                  </a:cubicBezTo>
                  <a:cubicBezTo>
                    <a:pt x="1158" y="0"/>
                    <a:pt x="1549" y="263"/>
                    <a:pt x="1728" y="3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503" name="Freeform 221"/>
            <p:cNvSpPr>
              <a:spLocks/>
            </p:cNvSpPr>
            <p:nvPr/>
          </p:nvSpPr>
          <p:spPr bwMode="auto">
            <a:xfrm>
              <a:off x="12584417" y="4638060"/>
              <a:ext cx="401816" cy="523102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1504" name="Freeform 222"/>
            <p:cNvSpPr>
              <a:spLocks/>
            </p:cNvSpPr>
            <p:nvPr/>
          </p:nvSpPr>
          <p:spPr bwMode="auto">
            <a:xfrm flipH="1">
              <a:off x="11713190" y="4638060"/>
              <a:ext cx="399939" cy="523102"/>
            </a:xfrm>
            <a:custGeom>
              <a:avLst/>
              <a:gdLst>
                <a:gd name="T0" fmla="*/ 2147483647 w 531"/>
                <a:gd name="T1" fmla="*/ 0 h 785"/>
                <a:gd name="T2" fmla="*/ 2147483647 w 531"/>
                <a:gd name="T3" fmla="*/ 2147483647 h 785"/>
                <a:gd name="T4" fmla="*/ 2147483647 w 531"/>
                <a:gd name="T5" fmla="*/ 2147483647 h 785"/>
                <a:gd name="T6" fmla="*/ 0 60000 65536"/>
                <a:gd name="T7" fmla="*/ 0 60000 65536"/>
                <a:gd name="T8" fmla="*/ 0 60000 65536"/>
                <a:gd name="T9" fmla="*/ 0 w 531"/>
                <a:gd name="T10" fmla="*/ 0 h 785"/>
                <a:gd name="T11" fmla="*/ 531 w 531"/>
                <a:gd name="T12" fmla="*/ 785 h 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1" h="785">
                  <a:moveTo>
                    <a:pt x="531" y="0"/>
                  </a:moveTo>
                  <a:cubicBezTo>
                    <a:pt x="444" y="63"/>
                    <a:pt x="14" y="250"/>
                    <a:pt x="7" y="381"/>
                  </a:cubicBezTo>
                  <a:cubicBezTo>
                    <a:pt x="0" y="512"/>
                    <a:pt x="386" y="701"/>
                    <a:pt x="486" y="7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97347" tIns="48672" rIns="97347" bIns="48672"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grpSp>
          <p:nvGrpSpPr>
            <p:cNvPr id="1505" name="Group 124"/>
            <p:cNvGrpSpPr>
              <a:grpSpLocks/>
            </p:cNvGrpSpPr>
            <p:nvPr/>
          </p:nvGrpSpPr>
          <p:grpSpPr bwMode="auto">
            <a:xfrm>
              <a:off x="11403380" y="5078129"/>
              <a:ext cx="394305" cy="199277"/>
              <a:chOff x="3857" y="2370"/>
              <a:chExt cx="522" cy="296"/>
            </a:xfrm>
          </p:grpSpPr>
          <p:sp>
            <p:nvSpPr>
              <p:cNvPr id="1647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8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9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0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1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2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3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4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5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6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7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8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59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0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1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2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3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4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5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6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67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668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506" name="Group 147"/>
            <p:cNvGrpSpPr>
              <a:grpSpLocks/>
            </p:cNvGrpSpPr>
            <p:nvPr/>
          </p:nvGrpSpPr>
          <p:grpSpPr bwMode="auto">
            <a:xfrm>
              <a:off x="11403380" y="4501888"/>
              <a:ext cx="394305" cy="197617"/>
              <a:chOff x="3857" y="2370"/>
              <a:chExt cx="522" cy="296"/>
            </a:xfrm>
          </p:grpSpPr>
          <p:sp>
            <p:nvSpPr>
              <p:cNvPr id="1625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6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7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8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9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0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1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2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3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4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5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6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7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8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39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0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1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2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3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4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45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646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507" name="Group 124"/>
            <p:cNvGrpSpPr>
              <a:grpSpLocks/>
            </p:cNvGrpSpPr>
            <p:nvPr/>
          </p:nvGrpSpPr>
          <p:grpSpPr bwMode="auto">
            <a:xfrm>
              <a:off x="13812397" y="5078129"/>
              <a:ext cx="394305" cy="199277"/>
              <a:chOff x="3857" y="2370"/>
              <a:chExt cx="522" cy="296"/>
            </a:xfrm>
          </p:grpSpPr>
          <p:sp>
            <p:nvSpPr>
              <p:cNvPr id="1603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4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5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6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7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8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9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0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1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2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3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4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5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6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7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8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19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0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1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2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23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624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508" name="Group 147"/>
            <p:cNvGrpSpPr>
              <a:grpSpLocks/>
            </p:cNvGrpSpPr>
            <p:nvPr/>
          </p:nvGrpSpPr>
          <p:grpSpPr bwMode="auto">
            <a:xfrm>
              <a:off x="13812397" y="4501888"/>
              <a:ext cx="394305" cy="197617"/>
              <a:chOff x="3857" y="2370"/>
              <a:chExt cx="522" cy="296"/>
            </a:xfrm>
          </p:grpSpPr>
          <p:sp>
            <p:nvSpPr>
              <p:cNvPr id="1581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2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3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4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5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6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7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8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89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0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1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2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3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4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5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6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7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8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99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0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601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602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509" name="Group 124"/>
            <p:cNvGrpSpPr>
              <a:grpSpLocks/>
            </p:cNvGrpSpPr>
            <p:nvPr/>
          </p:nvGrpSpPr>
          <p:grpSpPr bwMode="auto">
            <a:xfrm>
              <a:off x="10611014" y="5078129"/>
              <a:ext cx="394305" cy="199277"/>
              <a:chOff x="3857" y="2370"/>
              <a:chExt cx="522" cy="296"/>
            </a:xfrm>
          </p:grpSpPr>
          <p:sp>
            <p:nvSpPr>
              <p:cNvPr id="1559" name="Oval 125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0" name="Rectangle 126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1" name="Rectangle 127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2" name="Oval 128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3" name="Freeform 129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4" name="Freeform 130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5" name="Freeform 131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6" name="Freeform 132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7" name="Freeform 133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8" name="Freeform 134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69" name="Freeform 135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0" name="Freeform 136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1" name="Freeform 137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2" name="Freeform 138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3" name="Freeform 139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4" name="Freeform 140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5" name="Freeform 141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6" name="Freeform 142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7" name="Freeform 143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8" name="Freeform 144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79" name="Line 145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580" name="Line 146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grpSp>
          <p:nvGrpSpPr>
            <p:cNvPr id="1510" name="Group 147"/>
            <p:cNvGrpSpPr>
              <a:grpSpLocks/>
            </p:cNvGrpSpPr>
            <p:nvPr/>
          </p:nvGrpSpPr>
          <p:grpSpPr bwMode="auto">
            <a:xfrm>
              <a:off x="10611014" y="4501888"/>
              <a:ext cx="394305" cy="197617"/>
              <a:chOff x="3857" y="2370"/>
              <a:chExt cx="522" cy="296"/>
            </a:xfrm>
          </p:grpSpPr>
          <p:sp>
            <p:nvSpPr>
              <p:cNvPr id="1537" name="Oval 148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515" cy="171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38" name="Rectangle 149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39" name="Rectangle 150"/>
              <p:cNvSpPr>
                <a:spLocks noChangeArrowheads="1"/>
              </p:cNvSpPr>
              <p:nvPr/>
            </p:nvSpPr>
            <p:spPr bwMode="auto">
              <a:xfrm>
                <a:off x="3857" y="2460"/>
                <a:ext cx="521" cy="125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0" name="Oval 151"/>
              <p:cNvSpPr>
                <a:spLocks noChangeArrowheads="1"/>
              </p:cNvSpPr>
              <p:nvPr/>
            </p:nvSpPr>
            <p:spPr bwMode="auto">
              <a:xfrm>
                <a:off x="3858" y="2370"/>
                <a:ext cx="515" cy="170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1" name="Freeform 152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2" name="Freeform 153"/>
              <p:cNvSpPr>
                <a:spLocks/>
              </p:cNvSpPr>
              <p:nvPr/>
            </p:nvSpPr>
            <p:spPr bwMode="auto">
              <a:xfrm>
                <a:off x="4123" y="2394"/>
                <a:ext cx="172" cy="56"/>
              </a:xfrm>
              <a:custGeom>
                <a:avLst/>
                <a:gdLst>
                  <a:gd name="T0" fmla="*/ 0 w 343"/>
                  <a:gd name="T1" fmla="*/ 0 h 114"/>
                  <a:gd name="T2" fmla="*/ 1 w 343"/>
                  <a:gd name="T3" fmla="*/ 0 h 114"/>
                  <a:gd name="T4" fmla="*/ 1 w 343"/>
                  <a:gd name="T5" fmla="*/ 0 h 114"/>
                  <a:gd name="T6" fmla="*/ 1 w 343"/>
                  <a:gd name="T7" fmla="*/ 0 h 114"/>
                  <a:gd name="T8" fmla="*/ 1 w 343"/>
                  <a:gd name="T9" fmla="*/ 0 h 114"/>
                  <a:gd name="T10" fmla="*/ 1 w 343"/>
                  <a:gd name="T11" fmla="*/ 0 h 114"/>
                  <a:gd name="T12" fmla="*/ 1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90"/>
                    </a:moveTo>
                    <a:lnTo>
                      <a:pt x="76" y="114"/>
                    </a:lnTo>
                    <a:lnTo>
                      <a:pt x="260" y="39"/>
                    </a:lnTo>
                    <a:lnTo>
                      <a:pt x="343" y="63"/>
                    </a:lnTo>
                    <a:lnTo>
                      <a:pt x="299" y="0"/>
                    </a:lnTo>
                    <a:lnTo>
                      <a:pt x="82" y="0"/>
                    </a:lnTo>
                    <a:lnTo>
                      <a:pt x="170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3" name="Freeform 154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4" name="Freeform 155"/>
              <p:cNvSpPr>
                <a:spLocks/>
              </p:cNvSpPr>
              <p:nvPr/>
            </p:nvSpPr>
            <p:spPr bwMode="auto">
              <a:xfrm>
                <a:off x="3936" y="2460"/>
                <a:ext cx="171" cy="59"/>
              </a:xfrm>
              <a:custGeom>
                <a:avLst/>
                <a:gdLst>
                  <a:gd name="T0" fmla="*/ 1 w 341"/>
                  <a:gd name="T1" fmla="*/ 1 h 117"/>
                  <a:gd name="T2" fmla="*/ 1 w 341"/>
                  <a:gd name="T3" fmla="*/ 0 h 117"/>
                  <a:gd name="T4" fmla="*/ 1 w 341"/>
                  <a:gd name="T5" fmla="*/ 1 h 117"/>
                  <a:gd name="T6" fmla="*/ 0 w 341"/>
                  <a:gd name="T7" fmla="*/ 1 h 117"/>
                  <a:gd name="T8" fmla="*/ 1 w 341"/>
                  <a:gd name="T9" fmla="*/ 1 h 117"/>
                  <a:gd name="T10" fmla="*/ 1 w 341"/>
                  <a:gd name="T11" fmla="*/ 1 h 117"/>
                  <a:gd name="T12" fmla="*/ 1 w 341"/>
                  <a:gd name="T13" fmla="*/ 1 h 117"/>
                  <a:gd name="T14" fmla="*/ 1 w 341"/>
                  <a:gd name="T15" fmla="*/ 1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7"/>
                  <a:gd name="T26" fmla="*/ 341 w 341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7">
                    <a:moveTo>
                      <a:pt x="341" y="24"/>
                    </a:moveTo>
                    <a:lnTo>
                      <a:pt x="267" y="0"/>
                    </a:lnTo>
                    <a:lnTo>
                      <a:pt x="87" y="73"/>
                    </a:lnTo>
                    <a:lnTo>
                      <a:pt x="0" y="49"/>
                    </a:lnTo>
                    <a:lnTo>
                      <a:pt x="43" y="117"/>
                    </a:lnTo>
                    <a:lnTo>
                      <a:pt x="267" y="117"/>
                    </a:lnTo>
                    <a:lnTo>
                      <a:pt x="171" y="92"/>
                    </a:lnTo>
                    <a:lnTo>
                      <a:pt x="3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5" name="Freeform 156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6" name="Freeform 157"/>
              <p:cNvSpPr>
                <a:spLocks/>
              </p:cNvSpPr>
              <p:nvPr/>
            </p:nvSpPr>
            <p:spPr bwMode="auto">
              <a:xfrm>
                <a:off x="3945" y="2391"/>
                <a:ext cx="172" cy="56"/>
              </a:xfrm>
              <a:custGeom>
                <a:avLst/>
                <a:gdLst>
                  <a:gd name="T0" fmla="*/ 0 w 343"/>
                  <a:gd name="T1" fmla="*/ 1 h 112"/>
                  <a:gd name="T2" fmla="*/ 1 w 343"/>
                  <a:gd name="T3" fmla="*/ 0 h 112"/>
                  <a:gd name="T4" fmla="*/ 1 w 343"/>
                  <a:gd name="T5" fmla="*/ 1 h 112"/>
                  <a:gd name="T6" fmla="*/ 1 w 343"/>
                  <a:gd name="T7" fmla="*/ 1 h 112"/>
                  <a:gd name="T8" fmla="*/ 1 w 343"/>
                  <a:gd name="T9" fmla="*/ 1 h 112"/>
                  <a:gd name="T10" fmla="*/ 1 w 343"/>
                  <a:gd name="T11" fmla="*/ 1 h 112"/>
                  <a:gd name="T12" fmla="*/ 1 w 343"/>
                  <a:gd name="T13" fmla="*/ 1 h 112"/>
                  <a:gd name="T14" fmla="*/ 0 w 343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2"/>
                  <a:gd name="T26" fmla="*/ 343 w 343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2">
                    <a:moveTo>
                      <a:pt x="0" y="24"/>
                    </a:moveTo>
                    <a:lnTo>
                      <a:pt x="76" y="0"/>
                    </a:lnTo>
                    <a:lnTo>
                      <a:pt x="261" y="68"/>
                    </a:lnTo>
                    <a:lnTo>
                      <a:pt x="343" y="49"/>
                    </a:lnTo>
                    <a:lnTo>
                      <a:pt x="299" y="112"/>
                    </a:lnTo>
                    <a:lnTo>
                      <a:pt x="82" y="112"/>
                    </a:lnTo>
                    <a:lnTo>
                      <a:pt x="173" y="9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7" name="Freeform 158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8" name="Freeform 159"/>
              <p:cNvSpPr>
                <a:spLocks/>
              </p:cNvSpPr>
              <p:nvPr/>
            </p:nvSpPr>
            <p:spPr bwMode="auto">
              <a:xfrm>
                <a:off x="4117" y="2466"/>
                <a:ext cx="171" cy="56"/>
              </a:xfrm>
              <a:custGeom>
                <a:avLst/>
                <a:gdLst>
                  <a:gd name="T0" fmla="*/ 1 w 341"/>
                  <a:gd name="T1" fmla="*/ 1 h 112"/>
                  <a:gd name="T2" fmla="*/ 1 w 341"/>
                  <a:gd name="T3" fmla="*/ 1 h 112"/>
                  <a:gd name="T4" fmla="*/ 1 w 341"/>
                  <a:gd name="T5" fmla="*/ 1 h 112"/>
                  <a:gd name="T6" fmla="*/ 0 w 341"/>
                  <a:gd name="T7" fmla="*/ 1 h 112"/>
                  <a:gd name="T8" fmla="*/ 1 w 341"/>
                  <a:gd name="T9" fmla="*/ 0 h 112"/>
                  <a:gd name="T10" fmla="*/ 1 w 341"/>
                  <a:gd name="T11" fmla="*/ 0 h 112"/>
                  <a:gd name="T12" fmla="*/ 1 w 341"/>
                  <a:gd name="T13" fmla="*/ 1 h 112"/>
                  <a:gd name="T14" fmla="*/ 1 w 3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1"/>
                  <a:gd name="T25" fmla="*/ 0 h 112"/>
                  <a:gd name="T26" fmla="*/ 341 w 3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1" h="112">
                    <a:moveTo>
                      <a:pt x="341" y="88"/>
                    </a:moveTo>
                    <a:lnTo>
                      <a:pt x="268" y="112"/>
                    </a:lnTo>
                    <a:lnTo>
                      <a:pt x="89" y="38"/>
                    </a:lnTo>
                    <a:lnTo>
                      <a:pt x="0" y="62"/>
                    </a:lnTo>
                    <a:lnTo>
                      <a:pt x="45" y="0"/>
                    </a:lnTo>
                    <a:lnTo>
                      <a:pt x="268" y="0"/>
                    </a:lnTo>
                    <a:lnTo>
                      <a:pt x="171" y="18"/>
                    </a:lnTo>
                    <a:lnTo>
                      <a:pt x="34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49" name="Freeform 160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0" name="Freeform 161"/>
              <p:cNvSpPr>
                <a:spLocks/>
              </p:cNvSpPr>
              <p:nvPr/>
            </p:nvSpPr>
            <p:spPr bwMode="auto">
              <a:xfrm>
                <a:off x="4126" y="2397"/>
                <a:ext cx="172" cy="56"/>
              </a:xfrm>
              <a:custGeom>
                <a:avLst/>
                <a:gdLst>
                  <a:gd name="T0" fmla="*/ 0 w 345"/>
                  <a:gd name="T1" fmla="*/ 1 h 111"/>
                  <a:gd name="T2" fmla="*/ 0 w 345"/>
                  <a:gd name="T3" fmla="*/ 1 h 111"/>
                  <a:gd name="T4" fmla="*/ 0 w 345"/>
                  <a:gd name="T5" fmla="*/ 1 h 111"/>
                  <a:gd name="T6" fmla="*/ 0 w 345"/>
                  <a:gd name="T7" fmla="*/ 1 h 111"/>
                  <a:gd name="T8" fmla="*/ 0 w 345"/>
                  <a:gd name="T9" fmla="*/ 0 h 111"/>
                  <a:gd name="T10" fmla="*/ 0 w 345"/>
                  <a:gd name="T11" fmla="*/ 0 h 111"/>
                  <a:gd name="T12" fmla="*/ 0 w 345"/>
                  <a:gd name="T13" fmla="*/ 1 h 111"/>
                  <a:gd name="T14" fmla="*/ 0 w 345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1"/>
                  <a:gd name="T26" fmla="*/ 345 w 345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1">
                    <a:moveTo>
                      <a:pt x="0" y="87"/>
                    </a:moveTo>
                    <a:lnTo>
                      <a:pt x="77" y="111"/>
                    </a:lnTo>
                    <a:lnTo>
                      <a:pt x="261" y="36"/>
                    </a:lnTo>
                    <a:lnTo>
                      <a:pt x="345" y="60"/>
                    </a:lnTo>
                    <a:lnTo>
                      <a:pt x="299" y="0"/>
                    </a:lnTo>
                    <a:lnTo>
                      <a:pt x="83" y="0"/>
                    </a:lnTo>
                    <a:lnTo>
                      <a:pt x="173" y="1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1" name="Freeform 162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2" name="Freeform 163"/>
              <p:cNvSpPr>
                <a:spLocks/>
              </p:cNvSpPr>
              <p:nvPr/>
            </p:nvSpPr>
            <p:spPr bwMode="auto">
              <a:xfrm>
                <a:off x="3939" y="2463"/>
                <a:ext cx="172" cy="59"/>
              </a:xfrm>
              <a:custGeom>
                <a:avLst/>
                <a:gdLst>
                  <a:gd name="T0" fmla="*/ 0 w 345"/>
                  <a:gd name="T1" fmla="*/ 1 h 118"/>
                  <a:gd name="T2" fmla="*/ 0 w 345"/>
                  <a:gd name="T3" fmla="*/ 0 h 118"/>
                  <a:gd name="T4" fmla="*/ 0 w 345"/>
                  <a:gd name="T5" fmla="*/ 1 h 118"/>
                  <a:gd name="T6" fmla="*/ 0 w 345"/>
                  <a:gd name="T7" fmla="*/ 1 h 118"/>
                  <a:gd name="T8" fmla="*/ 0 w 345"/>
                  <a:gd name="T9" fmla="*/ 1 h 118"/>
                  <a:gd name="T10" fmla="*/ 0 w 345"/>
                  <a:gd name="T11" fmla="*/ 1 h 118"/>
                  <a:gd name="T12" fmla="*/ 0 w 345"/>
                  <a:gd name="T13" fmla="*/ 1 h 118"/>
                  <a:gd name="T14" fmla="*/ 0 w 345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5"/>
                  <a:gd name="T25" fmla="*/ 0 h 118"/>
                  <a:gd name="T26" fmla="*/ 345 w 34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5" h="118">
                    <a:moveTo>
                      <a:pt x="345" y="24"/>
                    </a:moveTo>
                    <a:lnTo>
                      <a:pt x="268" y="0"/>
                    </a:lnTo>
                    <a:lnTo>
                      <a:pt x="89" y="74"/>
                    </a:lnTo>
                    <a:lnTo>
                      <a:pt x="0" y="50"/>
                    </a:lnTo>
                    <a:lnTo>
                      <a:pt x="46" y="118"/>
                    </a:lnTo>
                    <a:lnTo>
                      <a:pt x="268" y="118"/>
                    </a:lnTo>
                    <a:lnTo>
                      <a:pt x="172" y="94"/>
                    </a:lnTo>
                    <a:lnTo>
                      <a:pt x="3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3" name="Freeform 164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4" name="Freeform 165"/>
              <p:cNvSpPr>
                <a:spLocks/>
              </p:cNvSpPr>
              <p:nvPr/>
            </p:nvSpPr>
            <p:spPr bwMode="auto">
              <a:xfrm>
                <a:off x="3949" y="2394"/>
                <a:ext cx="171" cy="56"/>
              </a:xfrm>
              <a:custGeom>
                <a:avLst/>
                <a:gdLst>
                  <a:gd name="T0" fmla="*/ 0 w 343"/>
                  <a:gd name="T1" fmla="*/ 0 h 114"/>
                  <a:gd name="T2" fmla="*/ 0 w 343"/>
                  <a:gd name="T3" fmla="*/ 0 h 114"/>
                  <a:gd name="T4" fmla="*/ 0 w 343"/>
                  <a:gd name="T5" fmla="*/ 0 h 114"/>
                  <a:gd name="T6" fmla="*/ 0 w 343"/>
                  <a:gd name="T7" fmla="*/ 0 h 114"/>
                  <a:gd name="T8" fmla="*/ 0 w 343"/>
                  <a:gd name="T9" fmla="*/ 0 h 114"/>
                  <a:gd name="T10" fmla="*/ 0 w 343"/>
                  <a:gd name="T11" fmla="*/ 0 h 114"/>
                  <a:gd name="T12" fmla="*/ 0 w 343"/>
                  <a:gd name="T13" fmla="*/ 0 h 114"/>
                  <a:gd name="T14" fmla="*/ 0 w 343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4"/>
                  <a:gd name="T26" fmla="*/ 343 w 34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4">
                    <a:moveTo>
                      <a:pt x="0" y="25"/>
                    </a:moveTo>
                    <a:lnTo>
                      <a:pt x="75" y="0"/>
                    </a:lnTo>
                    <a:lnTo>
                      <a:pt x="259" y="68"/>
                    </a:lnTo>
                    <a:lnTo>
                      <a:pt x="343" y="51"/>
                    </a:lnTo>
                    <a:lnTo>
                      <a:pt x="298" y="114"/>
                    </a:lnTo>
                    <a:lnTo>
                      <a:pt x="84" y="114"/>
                    </a:lnTo>
                    <a:lnTo>
                      <a:pt x="172" y="9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5" name="Freeform 166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6" name="Freeform 167"/>
              <p:cNvSpPr>
                <a:spLocks/>
              </p:cNvSpPr>
              <p:nvPr/>
            </p:nvSpPr>
            <p:spPr bwMode="auto">
              <a:xfrm>
                <a:off x="4120" y="2469"/>
                <a:ext cx="172" cy="57"/>
              </a:xfrm>
              <a:custGeom>
                <a:avLst/>
                <a:gdLst>
                  <a:gd name="T0" fmla="*/ 1 w 343"/>
                  <a:gd name="T1" fmla="*/ 1 h 113"/>
                  <a:gd name="T2" fmla="*/ 1 w 343"/>
                  <a:gd name="T3" fmla="*/ 1 h 113"/>
                  <a:gd name="T4" fmla="*/ 1 w 343"/>
                  <a:gd name="T5" fmla="*/ 1 h 113"/>
                  <a:gd name="T6" fmla="*/ 0 w 343"/>
                  <a:gd name="T7" fmla="*/ 1 h 113"/>
                  <a:gd name="T8" fmla="*/ 1 w 343"/>
                  <a:gd name="T9" fmla="*/ 0 h 113"/>
                  <a:gd name="T10" fmla="*/ 1 w 343"/>
                  <a:gd name="T11" fmla="*/ 0 h 113"/>
                  <a:gd name="T12" fmla="*/ 1 w 343"/>
                  <a:gd name="T13" fmla="*/ 1 h 113"/>
                  <a:gd name="T14" fmla="*/ 1 w 343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113"/>
                  <a:gd name="T26" fmla="*/ 343 w 34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113">
                    <a:moveTo>
                      <a:pt x="343" y="89"/>
                    </a:moveTo>
                    <a:lnTo>
                      <a:pt x="266" y="113"/>
                    </a:lnTo>
                    <a:lnTo>
                      <a:pt x="88" y="38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266" y="0"/>
                    </a:lnTo>
                    <a:lnTo>
                      <a:pt x="170" y="18"/>
                    </a:lnTo>
                    <a:lnTo>
                      <a:pt x="3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sz="1900"/>
              </a:p>
            </p:txBody>
          </p:sp>
          <p:sp>
            <p:nvSpPr>
              <p:cNvPr id="1557" name="Line 168"/>
              <p:cNvSpPr>
                <a:spLocks noChangeShapeType="1"/>
              </p:cNvSpPr>
              <p:nvPr/>
            </p:nvSpPr>
            <p:spPr bwMode="auto">
              <a:xfrm>
                <a:off x="3857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  <p:sp>
            <p:nvSpPr>
              <p:cNvPr id="1558" name="Line 169"/>
              <p:cNvSpPr>
                <a:spLocks noChangeShapeType="1"/>
              </p:cNvSpPr>
              <p:nvPr/>
            </p:nvSpPr>
            <p:spPr bwMode="auto">
              <a:xfrm>
                <a:off x="4378" y="2456"/>
                <a:ext cx="1" cy="125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900"/>
              </a:p>
            </p:txBody>
          </p:sp>
        </p:grpSp>
        <p:cxnSp>
          <p:nvCxnSpPr>
            <p:cNvPr id="1511" name="Straight Connector 1510"/>
            <p:cNvCxnSpPr>
              <a:cxnSpLocks noChangeShapeType="1"/>
            </p:cNvCxnSpPr>
            <p:nvPr/>
          </p:nvCxnSpPr>
          <p:spPr bwMode="auto">
            <a:xfrm rot="5400000" flipH="1" flipV="1">
              <a:off x="13556503" y="4325187"/>
              <a:ext cx="78051" cy="55766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12" name="Straight Connector 1511"/>
            <p:cNvCxnSpPr>
              <a:cxnSpLocks noChangeShapeType="1"/>
            </p:cNvCxnSpPr>
            <p:nvPr/>
          </p:nvCxnSpPr>
          <p:spPr bwMode="auto">
            <a:xfrm>
              <a:off x="13312943" y="4643043"/>
              <a:ext cx="499453" cy="49320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13" name="Straight Connector 1512"/>
            <p:cNvCxnSpPr>
              <a:cxnSpLocks noChangeShapeType="1"/>
            </p:cNvCxnSpPr>
            <p:nvPr/>
          </p:nvCxnSpPr>
          <p:spPr bwMode="auto">
            <a:xfrm flipV="1">
              <a:off x="13312943" y="4643043"/>
              <a:ext cx="499453" cy="49320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14" name="Straight Connector 1513"/>
            <p:cNvCxnSpPr>
              <a:cxnSpLocks noChangeShapeType="1"/>
            </p:cNvCxnSpPr>
            <p:nvPr/>
          </p:nvCxnSpPr>
          <p:spPr bwMode="auto">
            <a:xfrm rot="16200000" flipH="1">
              <a:off x="13522201" y="4930750"/>
              <a:ext cx="84693" cy="49569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15" name="Straight Connector 1514"/>
            <p:cNvCxnSpPr>
              <a:cxnSpLocks noChangeShapeType="1"/>
            </p:cNvCxnSpPr>
            <p:nvPr/>
          </p:nvCxnSpPr>
          <p:spPr bwMode="auto">
            <a:xfrm rot="5400000" flipH="1" flipV="1">
              <a:off x="11202655" y="4414154"/>
              <a:ext cx="31552" cy="42622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16" name="Straight Connector 1515"/>
            <p:cNvCxnSpPr>
              <a:cxnSpLocks noChangeShapeType="1"/>
            </p:cNvCxnSpPr>
            <p:nvPr/>
          </p:nvCxnSpPr>
          <p:spPr bwMode="auto">
            <a:xfrm>
              <a:off x="10947111" y="5184411"/>
              <a:ext cx="456268" cy="3653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17" name="Straight Connector 1516"/>
            <p:cNvCxnSpPr>
              <a:cxnSpLocks noChangeShapeType="1"/>
            </p:cNvCxnSpPr>
            <p:nvPr/>
          </p:nvCxnSpPr>
          <p:spPr bwMode="auto">
            <a:xfrm rot="16200000" flipH="1">
              <a:off x="10975181" y="4651073"/>
              <a:ext cx="458337" cy="52198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18" name="Straight Connector 1517"/>
            <p:cNvCxnSpPr>
              <a:cxnSpLocks noChangeShapeType="1"/>
            </p:cNvCxnSpPr>
            <p:nvPr/>
          </p:nvCxnSpPr>
          <p:spPr bwMode="auto">
            <a:xfrm rot="5400000">
              <a:off x="10962617" y="4695490"/>
              <a:ext cx="481585" cy="39993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519" name="Oval 1518"/>
            <p:cNvSpPr/>
            <p:nvPr/>
          </p:nvSpPr>
          <p:spPr bwMode="auto">
            <a:xfrm>
              <a:off x="11003440" y="4503549"/>
              <a:ext cx="135190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sp>
          <p:nvSpPr>
            <p:cNvPr id="1520" name="Oval 1519"/>
            <p:cNvSpPr/>
            <p:nvPr/>
          </p:nvSpPr>
          <p:spPr bwMode="auto">
            <a:xfrm>
              <a:off x="11003440" y="4956903"/>
              <a:ext cx="135190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sp>
          <p:nvSpPr>
            <p:cNvPr id="1521" name="Oval 1520"/>
            <p:cNvSpPr/>
            <p:nvPr/>
          </p:nvSpPr>
          <p:spPr bwMode="auto">
            <a:xfrm>
              <a:off x="13615245" y="4503549"/>
              <a:ext cx="137067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sp>
          <p:nvSpPr>
            <p:cNvPr id="1522" name="Oval 1521"/>
            <p:cNvSpPr/>
            <p:nvPr/>
          </p:nvSpPr>
          <p:spPr bwMode="auto">
            <a:xfrm>
              <a:off x="13615245" y="4956903"/>
              <a:ext cx="137067" cy="35537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</p:spPr>
          <p:txBody>
            <a:bodyPr lIns="121895" tIns="60947" rIns="121895" bIns="60947" anchor="ctr"/>
            <a:lstStyle/>
            <a:p>
              <a:pPr algn="ctr">
                <a:defRPr/>
              </a:pPr>
              <a:endParaRPr lang="en-US" sz="1900">
                <a:cs typeface="Arial" charset="0"/>
              </a:endParaRPr>
            </a:p>
          </p:txBody>
        </p:sp>
        <p:pic>
          <p:nvPicPr>
            <p:cNvPr id="1523" name="Picture 2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01687" y="4400588"/>
              <a:ext cx="215929" cy="35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24" name="Straight Connector 1523"/>
            <p:cNvCxnSpPr>
              <a:cxnSpLocks noChangeShapeType="1"/>
            </p:cNvCxnSpPr>
            <p:nvPr/>
          </p:nvCxnSpPr>
          <p:spPr bwMode="auto">
            <a:xfrm flipV="1">
              <a:off x="10417616" y="4560010"/>
              <a:ext cx="193398" cy="1992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25" name="Straight Connector 1524"/>
            <p:cNvCxnSpPr>
              <a:cxnSpLocks noChangeShapeType="1"/>
            </p:cNvCxnSpPr>
            <p:nvPr/>
          </p:nvCxnSpPr>
          <p:spPr bwMode="auto">
            <a:xfrm flipV="1">
              <a:off x="14201069" y="4579938"/>
              <a:ext cx="262870" cy="6310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526" name="Freeform 636"/>
            <p:cNvSpPr>
              <a:spLocks noChangeArrowheads="1"/>
            </p:cNvSpPr>
            <p:nvPr/>
          </p:nvSpPr>
          <p:spPr bwMode="auto">
            <a:xfrm flipH="1">
              <a:off x="11639437" y="4237325"/>
              <a:ext cx="1384348" cy="474653"/>
            </a:xfrm>
            <a:custGeom>
              <a:avLst/>
              <a:gdLst>
                <a:gd name="T0" fmla="*/ 1406922 w 1077362"/>
                <a:gd name="T1" fmla="*/ 329657 h 248971"/>
                <a:gd name="T2" fmla="*/ 768487 w 1077362"/>
                <a:gd name="T3" fmla="*/ 6728 h 248971"/>
                <a:gd name="T4" fmla="*/ 0 w 1077362"/>
                <a:gd name="T5" fmla="*/ 370022 h 248971"/>
                <a:gd name="T6" fmla="*/ 0 60000 65536"/>
                <a:gd name="T7" fmla="*/ 0 60000 65536"/>
                <a:gd name="T8" fmla="*/ 0 60000 65536"/>
                <a:gd name="T9" fmla="*/ 0 w 1077362"/>
                <a:gd name="T10" fmla="*/ 0 h 248971"/>
                <a:gd name="T11" fmla="*/ 1077362 w 1077362"/>
                <a:gd name="T12" fmla="*/ 248971 h 2489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7362" h="248971">
                  <a:moveTo>
                    <a:pt x="1077362" y="221811"/>
                  </a:moveTo>
                  <a:cubicBezTo>
                    <a:pt x="922698" y="110905"/>
                    <a:pt x="768035" y="0"/>
                    <a:pt x="588475" y="4527"/>
                  </a:cubicBezTo>
                  <a:cubicBezTo>
                    <a:pt x="408915" y="9054"/>
                    <a:pt x="204457" y="129012"/>
                    <a:pt x="0" y="248971"/>
                  </a:cubicBezTo>
                </a:path>
              </a:pathLst>
            </a:cu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</p:spPr>
          <p:txBody>
            <a:bodyPr wrap="square" lIns="109475" tIns="54737" rIns="109475" bIns="54737" anchor="ctr">
              <a:spAutoFit/>
            </a:bodyPr>
            <a:lstStyle/>
            <a:p>
              <a:pPr algn="ctr" defTabSz="610545" eaLnBrk="0" hangingPunct="0">
                <a:lnSpc>
                  <a:spcPct val="90000"/>
                </a:lnSpc>
              </a:pPr>
              <a:endParaRPr lang="en-US" sz="1900" dirty="0"/>
            </a:p>
          </p:txBody>
        </p:sp>
        <p:sp>
          <p:nvSpPr>
            <p:cNvPr id="1527" name="TextBox 385"/>
            <p:cNvSpPr txBox="1">
              <a:spLocks noChangeArrowheads="1"/>
            </p:cNvSpPr>
            <p:nvPr/>
          </p:nvSpPr>
          <p:spPr bwMode="auto">
            <a:xfrm>
              <a:off x="11250088" y="4224361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PE1</a:t>
              </a:r>
              <a:endParaRPr lang="en-US" sz="900" dirty="0"/>
            </a:p>
          </p:txBody>
        </p:sp>
        <p:sp>
          <p:nvSpPr>
            <p:cNvPr id="1528" name="TextBox 386"/>
            <p:cNvSpPr txBox="1">
              <a:spLocks noChangeArrowheads="1"/>
            </p:cNvSpPr>
            <p:nvPr/>
          </p:nvSpPr>
          <p:spPr bwMode="auto">
            <a:xfrm>
              <a:off x="11336610" y="5333934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PE2</a:t>
              </a:r>
              <a:endParaRPr lang="en-US" sz="900" dirty="0"/>
            </a:p>
          </p:txBody>
        </p:sp>
        <p:sp>
          <p:nvSpPr>
            <p:cNvPr id="1529" name="TextBox 385"/>
            <p:cNvSpPr txBox="1">
              <a:spLocks noChangeArrowheads="1"/>
            </p:cNvSpPr>
            <p:nvPr/>
          </p:nvSpPr>
          <p:spPr bwMode="auto">
            <a:xfrm>
              <a:off x="12894002" y="4224362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PE3</a:t>
              </a:r>
              <a:endParaRPr lang="en-US" sz="900" dirty="0"/>
            </a:p>
          </p:txBody>
        </p:sp>
        <p:sp>
          <p:nvSpPr>
            <p:cNvPr id="1530" name="TextBox 386"/>
            <p:cNvSpPr txBox="1">
              <a:spLocks noChangeArrowheads="1"/>
            </p:cNvSpPr>
            <p:nvPr/>
          </p:nvSpPr>
          <p:spPr bwMode="auto">
            <a:xfrm>
              <a:off x="12980524" y="5273741"/>
              <a:ext cx="589645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 err="1"/>
                <a:t>PE4</a:t>
              </a:r>
              <a:endParaRPr lang="en-US" sz="900" dirty="0"/>
            </a:p>
          </p:txBody>
        </p:sp>
        <p:sp>
          <p:nvSpPr>
            <p:cNvPr id="1531" name="Freeform 1530"/>
            <p:cNvSpPr/>
            <p:nvPr/>
          </p:nvSpPr>
          <p:spPr>
            <a:xfrm>
              <a:off x="11789438" y="4543620"/>
              <a:ext cx="1187324" cy="746855"/>
            </a:xfrm>
            <a:custGeom>
              <a:avLst/>
              <a:gdLst>
                <a:gd name="connsiteX0" fmla="*/ 0 w 1003852"/>
                <a:gd name="connsiteY0" fmla="*/ 62947 h 713961"/>
                <a:gd name="connsiteX1" fmla="*/ 278296 w 1003852"/>
                <a:gd name="connsiteY1" fmla="*/ 92765 h 713961"/>
                <a:gd name="connsiteX2" fmla="*/ 665922 w 1003852"/>
                <a:gd name="connsiteY2" fmla="*/ 619539 h 713961"/>
                <a:gd name="connsiteX3" fmla="*/ 1003852 w 1003852"/>
                <a:gd name="connsiteY3" fmla="*/ 659295 h 71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852" h="713961">
                  <a:moveTo>
                    <a:pt x="0" y="62947"/>
                  </a:moveTo>
                  <a:cubicBezTo>
                    <a:pt x="83654" y="31473"/>
                    <a:pt x="167309" y="0"/>
                    <a:pt x="278296" y="92765"/>
                  </a:cubicBezTo>
                  <a:cubicBezTo>
                    <a:pt x="389283" y="185530"/>
                    <a:pt x="544996" y="525117"/>
                    <a:pt x="665922" y="619539"/>
                  </a:cubicBezTo>
                  <a:cubicBezTo>
                    <a:pt x="786848" y="713961"/>
                    <a:pt x="1003852" y="659295"/>
                    <a:pt x="1003852" y="659295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895" tIns="60947" rIns="121895" bIns="60947" rtlCol="0" anchor="ctr"/>
            <a:lstStyle/>
            <a:p>
              <a:pPr algn="ctr"/>
              <a:endParaRPr lang="en-US" sz="1900"/>
            </a:p>
          </p:txBody>
        </p:sp>
        <p:sp>
          <p:nvSpPr>
            <p:cNvPr id="1532" name="TextBox 385"/>
            <p:cNvSpPr txBox="1">
              <a:spLocks noChangeArrowheads="1"/>
            </p:cNvSpPr>
            <p:nvPr/>
          </p:nvSpPr>
          <p:spPr bwMode="auto">
            <a:xfrm>
              <a:off x="10557914" y="4186101"/>
              <a:ext cx="597790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/>
                <a:t>CE1</a:t>
              </a:r>
            </a:p>
          </p:txBody>
        </p:sp>
        <p:sp>
          <p:nvSpPr>
            <p:cNvPr id="1533" name="TextBox 385"/>
            <p:cNvSpPr txBox="1">
              <a:spLocks noChangeArrowheads="1"/>
            </p:cNvSpPr>
            <p:nvPr/>
          </p:nvSpPr>
          <p:spPr bwMode="auto">
            <a:xfrm>
              <a:off x="13672700" y="4147839"/>
              <a:ext cx="597790" cy="33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895" tIns="60947" rIns="121895" bIns="60947">
              <a:spAutoFit/>
            </a:bodyPr>
            <a:lstStyle/>
            <a:p>
              <a:r>
                <a:rPr lang="en-US" sz="900" dirty="0"/>
                <a:t>CE2</a:t>
              </a:r>
            </a:p>
          </p:txBody>
        </p:sp>
        <p:cxnSp>
          <p:nvCxnSpPr>
            <p:cNvPr id="1534" name="Straight Arrow Connector 1533"/>
            <p:cNvCxnSpPr/>
            <p:nvPr/>
          </p:nvCxnSpPr>
          <p:spPr>
            <a:xfrm flipV="1">
              <a:off x="13386594" y="4572000"/>
              <a:ext cx="533400" cy="7620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535" name="Straight Arrow Connector 1534"/>
            <p:cNvCxnSpPr/>
            <p:nvPr/>
          </p:nvCxnSpPr>
          <p:spPr>
            <a:xfrm flipV="1">
              <a:off x="13386594" y="4800600"/>
              <a:ext cx="533400" cy="45720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1536" name="Explosion 1 1535"/>
            <p:cNvSpPr/>
            <p:nvPr/>
          </p:nvSpPr>
          <p:spPr>
            <a:xfrm>
              <a:off x="13615194" y="4038600"/>
              <a:ext cx="1600200" cy="457200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Duplicate !</a:t>
              </a:r>
            </a:p>
          </p:txBody>
        </p:sp>
      </p:grpSp>
      <p:sp>
        <p:nvSpPr>
          <p:cNvPr id="1932" name="TextBox 385"/>
          <p:cNvSpPr txBox="1">
            <a:spLocks noChangeArrowheads="1"/>
          </p:cNvSpPr>
          <p:nvPr/>
        </p:nvSpPr>
        <p:spPr bwMode="auto">
          <a:xfrm>
            <a:off x="4936202" y="1243358"/>
            <a:ext cx="298745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M1</a:t>
            </a:r>
            <a:endParaRPr lang="en-US" sz="900" dirty="0"/>
          </a:p>
        </p:txBody>
      </p:sp>
      <p:sp>
        <p:nvSpPr>
          <p:cNvPr id="1933" name="TextBox 385"/>
          <p:cNvSpPr txBox="1">
            <a:spLocks noChangeArrowheads="1"/>
          </p:cNvSpPr>
          <p:nvPr/>
        </p:nvSpPr>
        <p:spPr bwMode="auto">
          <a:xfrm>
            <a:off x="4936202" y="2432483"/>
            <a:ext cx="298745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M1</a:t>
            </a:r>
            <a:endParaRPr lang="en-US" sz="900" dirty="0"/>
          </a:p>
        </p:txBody>
      </p:sp>
      <p:sp>
        <p:nvSpPr>
          <p:cNvPr id="1934" name="TextBox 385"/>
          <p:cNvSpPr txBox="1">
            <a:spLocks noChangeArrowheads="1"/>
          </p:cNvSpPr>
          <p:nvPr/>
        </p:nvSpPr>
        <p:spPr bwMode="auto">
          <a:xfrm>
            <a:off x="8300734" y="1271341"/>
            <a:ext cx="298745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M2</a:t>
            </a:r>
            <a:endParaRPr lang="en-US" sz="900" dirty="0"/>
          </a:p>
        </p:txBody>
      </p:sp>
      <p:pic>
        <p:nvPicPr>
          <p:cNvPr id="2152" name="Picture 2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1225" y="3856068"/>
            <a:ext cx="169984" cy="2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" name="Picture 24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024" y="3734479"/>
            <a:ext cx="1445597" cy="10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4" name="Group 124"/>
          <p:cNvGrpSpPr>
            <a:grpSpLocks/>
          </p:cNvGrpSpPr>
          <p:nvPr/>
        </p:nvGrpSpPr>
        <p:grpSpPr bwMode="auto">
          <a:xfrm>
            <a:off x="7149171" y="4389493"/>
            <a:ext cx="310404" cy="156890"/>
            <a:chOff x="3857" y="2370"/>
            <a:chExt cx="522" cy="296"/>
          </a:xfrm>
        </p:grpSpPr>
        <p:sp>
          <p:nvSpPr>
            <p:cNvPr id="2345" name="Oval 125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6" name="Rectangle 126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7" name="Rectangle 127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8" name="Oval 128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9" name="Freeform 129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0" name="Freeform 130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1" name="Freeform 131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2" name="Freeform 132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3" name="Freeform 133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4" name="Freeform 134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5" name="Freeform 135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6" name="Freeform 136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7" name="Freeform 137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8" name="Freeform 138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59" name="Freeform 139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60" name="Freeform 140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61" name="Freeform 141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62" name="Freeform 142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63" name="Freeform 143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64" name="Freeform 144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65" name="Line 145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366" name="Line 146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grpSp>
        <p:nvGrpSpPr>
          <p:cNvPr id="2155" name="Group 147"/>
          <p:cNvGrpSpPr>
            <a:grpSpLocks/>
          </p:cNvGrpSpPr>
          <p:nvPr/>
        </p:nvGrpSpPr>
        <p:grpSpPr bwMode="auto">
          <a:xfrm>
            <a:off x="7149171" y="3935819"/>
            <a:ext cx="310404" cy="155584"/>
            <a:chOff x="3857" y="2370"/>
            <a:chExt cx="522" cy="296"/>
          </a:xfrm>
        </p:grpSpPr>
        <p:sp>
          <p:nvSpPr>
            <p:cNvPr id="2323" name="Oval 148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4" name="Rectangle 149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5" name="Rectangle 150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6" name="Oval 151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7" name="Freeform 152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8" name="Freeform 153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9" name="Freeform 154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0" name="Freeform 155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1" name="Freeform 156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2" name="Freeform 157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3" name="Freeform 158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4" name="Freeform 159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5" name="Freeform 160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6" name="Freeform 161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7" name="Freeform 162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8" name="Freeform 163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39" name="Freeform 164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0" name="Freeform 165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1" name="Freeform 166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2" name="Freeform 167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43" name="Line 168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344" name="Line 169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sp>
        <p:nvSpPr>
          <p:cNvPr id="2156" name="Freeform 217"/>
          <p:cNvSpPr>
            <a:spLocks/>
          </p:cNvSpPr>
          <p:nvPr/>
        </p:nvSpPr>
        <p:spPr bwMode="auto">
          <a:xfrm>
            <a:off x="6200219" y="4018187"/>
            <a:ext cx="987381" cy="456287"/>
          </a:xfrm>
          <a:custGeom>
            <a:avLst/>
            <a:gdLst>
              <a:gd name="T0" fmla="*/ 2147483647 w 3319"/>
              <a:gd name="T1" fmla="*/ 2147483647 h 1731"/>
              <a:gd name="T2" fmla="*/ 2147483647 w 3319"/>
              <a:gd name="T3" fmla="*/ 2147483647 h 1731"/>
              <a:gd name="T4" fmla="*/ 2147483647 w 3319"/>
              <a:gd name="T5" fmla="*/ 2147483647 h 1731"/>
              <a:gd name="T6" fmla="*/ 2147483647 w 3319"/>
              <a:gd name="T7" fmla="*/ 2147483647 h 1731"/>
              <a:gd name="T8" fmla="*/ 2147483647 w 3319"/>
              <a:gd name="T9" fmla="*/ 2147483647 h 1731"/>
              <a:gd name="T10" fmla="*/ 2147483647 w 3319"/>
              <a:gd name="T11" fmla="*/ 2147483647 h 1731"/>
              <a:gd name="T12" fmla="*/ 2147483647 w 3319"/>
              <a:gd name="T13" fmla="*/ 2147483647 h 1731"/>
              <a:gd name="T14" fmla="*/ 2147483647 w 3319"/>
              <a:gd name="T15" fmla="*/ 2147483647 h 1731"/>
              <a:gd name="T16" fmla="*/ 2147483647 w 3319"/>
              <a:gd name="T17" fmla="*/ 2147483647 h 1731"/>
              <a:gd name="T18" fmla="*/ 2147483647 w 3319"/>
              <a:gd name="T19" fmla="*/ 2147483647 h 1731"/>
              <a:gd name="T20" fmla="*/ 2147483647 w 3319"/>
              <a:gd name="T21" fmla="*/ 2147483647 h 1731"/>
              <a:gd name="T22" fmla="*/ 2147483647 w 3319"/>
              <a:gd name="T23" fmla="*/ 2147483647 h 1731"/>
              <a:gd name="T24" fmla="*/ 2147483647 w 3319"/>
              <a:gd name="T25" fmla="*/ 2147483647 h 1731"/>
              <a:gd name="T26" fmla="*/ 2147483647 w 3319"/>
              <a:gd name="T27" fmla="*/ 2147483647 h 1731"/>
              <a:gd name="T28" fmla="*/ 2147483647 w 3319"/>
              <a:gd name="T29" fmla="*/ 2147483647 h 1731"/>
              <a:gd name="T30" fmla="*/ 2147483647 w 3319"/>
              <a:gd name="T31" fmla="*/ 2147483647 h 1731"/>
              <a:gd name="T32" fmla="*/ 2147483647 w 3319"/>
              <a:gd name="T33" fmla="*/ 2147483647 h 1731"/>
              <a:gd name="T34" fmla="*/ 2147483647 w 3319"/>
              <a:gd name="T35" fmla="*/ 2147483647 h 1731"/>
              <a:gd name="T36" fmla="*/ 2147483647 w 3319"/>
              <a:gd name="T37" fmla="*/ 2147483647 h 1731"/>
              <a:gd name="T38" fmla="*/ 2147483647 w 3319"/>
              <a:gd name="T39" fmla="*/ 2147483647 h 1731"/>
              <a:gd name="T40" fmla="*/ 2147483647 w 3319"/>
              <a:gd name="T41" fmla="*/ 2147483647 h 1731"/>
              <a:gd name="T42" fmla="*/ 2147483647 w 3319"/>
              <a:gd name="T43" fmla="*/ 2147483647 h 1731"/>
              <a:gd name="T44" fmla="*/ 2147483647 w 3319"/>
              <a:gd name="T45" fmla="*/ 2147483647 h 1731"/>
              <a:gd name="T46" fmla="*/ 2147483647 w 3319"/>
              <a:gd name="T47" fmla="*/ 2147483647 h 1731"/>
              <a:gd name="T48" fmla="*/ 2147483647 w 3319"/>
              <a:gd name="T49" fmla="*/ 2147483647 h 1731"/>
              <a:gd name="T50" fmla="*/ 2147483647 w 3319"/>
              <a:gd name="T51" fmla="*/ 2147483647 h 1731"/>
              <a:gd name="T52" fmla="*/ 2147483647 w 3319"/>
              <a:gd name="T53" fmla="*/ 2147483647 h 1731"/>
              <a:gd name="T54" fmla="*/ 2147483647 w 3319"/>
              <a:gd name="T55" fmla="*/ 2147483647 h 1731"/>
              <a:gd name="T56" fmla="*/ 2147483647 w 3319"/>
              <a:gd name="T57" fmla="*/ 2147483647 h 1731"/>
              <a:gd name="T58" fmla="*/ 2147483647 w 3319"/>
              <a:gd name="T59" fmla="*/ 2147483647 h 1731"/>
              <a:gd name="T60" fmla="*/ 2147483647 w 3319"/>
              <a:gd name="T61" fmla="*/ 2147483647 h 1731"/>
              <a:gd name="T62" fmla="*/ 2147483647 w 3319"/>
              <a:gd name="T63" fmla="*/ 2147483647 h 1731"/>
              <a:gd name="T64" fmla="*/ 2147483647 w 3319"/>
              <a:gd name="T65" fmla="*/ 2147483647 h 1731"/>
              <a:gd name="T66" fmla="*/ 2147483647 w 3319"/>
              <a:gd name="T67" fmla="*/ 2147483647 h 1731"/>
              <a:gd name="T68" fmla="*/ 2147483647 w 3319"/>
              <a:gd name="T69" fmla="*/ 2147483647 h 1731"/>
              <a:gd name="T70" fmla="*/ 2147483647 w 3319"/>
              <a:gd name="T71" fmla="*/ 2147483647 h 1731"/>
              <a:gd name="T72" fmla="*/ 2147483647 w 3319"/>
              <a:gd name="T73" fmla="*/ 2147483647 h 1731"/>
              <a:gd name="T74" fmla="*/ 2147483647 w 3319"/>
              <a:gd name="T75" fmla="*/ 0 h 1731"/>
              <a:gd name="T76" fmla="*/ 2147483647 w 3319"/>
              <a:gd name="T77" fmla="*/ 0 h 17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19"/>
              <a:gd name="T118" fmla="*/ 0 h 1731"/>
              <a:gd name="T119" fmla="*/ 3319 w 3319"/>
              <a:gd name="T120" fmla="*/ 1731 h 17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19" h="1731">
                <a:moveTo>
                  <a:pt x="3319" y="1728"/>
                </a:moveTo>
                <a:lnTo>
                  <a:pt x="3265" y="1730"/>
                </a:lnTo>
                <a:lnTo>
                  <a:pt x="3213" y="1731"/>
                </a:lnTo>
                <a:lnTo>
                  <a:pt x="3163" y="1731"/>
                </a:lnTo>
                <a:lnTo>
                  <a:pt x="3113" y="1730"/>
                </a:lnTo>
                <a:lnTo>
                  <a:pt x="3065" y="1728"/>
                </a:lnTo>
                <a:lnTo>
                  <a:pt x="3018" y="1727"/>
                </a:lnTo>
                <a:lnTo>
                  <a:pt x="2973" y="1724"/>
                </a:lnTo>
                <a:lnTo>
                  <a:pt x="2928" y="1720"/>
                </a:lnTo>
                <a:lnTo>
                  <a:pt x="2885" y="1717"/>
                </a:lnTo>
                <a:lnTo>
                  <a:pt x="2843" y="1711"/>
                </a:lnTo>
                <a:lnTo>
                  <a:pt x="2802" y="1707"/>
                </a:lnTo>
                <a:lnTo>
                  <a:pt x="2762" y="1702"/>
                </a:lnTo>
                <a:lnTo>
                  <a:pt x="2722" y="1694"/>
                </a:lnTo>
                <a:lnTo>
                  <a:pt x="2684" y="1687"/>
                </a:lnTo>
                <a:lnTo>
                  <a:pt x="2647" y="1680"/>
                </a:lnTo>
                <a:lnTo>
                  <a:pt x="2612" y="1672"/>
                </a:lnTo>
                <a:lnTo>
                  <a:pt x="2576" y="1663"/>
                </a:lnTo>
                <a:lnTo>
                  <a:pt x="2542" y="1655"/>
                </a:lnTo>
                <a:lnTo>
                  <a:pt x="2477" y="1635"/>
                </a:lnTo>
                <a:lnTo>
                  <a:pt x="2416" y="1614"/>
                </a:lnTo>
                <a:lnTo>
                  <a:pt x="2358" y="1590"/>
                </a:lnTo>
                <a:lnTo>
                  <a:pt x="2303" y="1564"/>
                </a:lnTo>
                <a:lnTo>
                  <a:pt x="2250" y="1537"/>
                </a:lnTo>
                <a:lnTo>
                  <a:pt x="2202" y="1509"/>
                </a:lnTo>
                <a:lnTo>
                  <a:pt x="2155" y="1479"/>
                </a:lnTo>
                <a:lnTo>
                  <a:pt x="2113" y="1448"/>
                </a:lnTo>
                <a:lnTo>
                  <a:pt x="2072" y="1415"/>
                </a:lnTo>
                <a:lnTo>
                  <a:pt x="2032" y="1381"/>
                </a:lnTo>
                <a:lnTo>
                  <a:pt x="1997" y="1346"/>
                </a:lnTo>
                <a:lnTo>
                  <a:pt x="1961" y="1309"/>
                </a:lnTo>
                <a:lnTo>
                  <a:pt x="1929" y="1272"/>
                </a:lnTo>
                <a:lnTo>
                  <a:pt x="1897" y="1234"/>
                </a:lnTo>
                <a:lnTo>
                  <a:pt x="1868" y="1194"/>
                </a:lnTo>
                <a:lnTo>
                  <a:pt x="1839" y="1155"/>
                </a:lnTo>
                <a:lnTo>
                  <a:pt x="1812" y="1115"/>
                </a:lnTo>
                <a:lnTo>
                  <a:pt x="1786" y="1074"/>
                </a:lnTo>
                <a:lnTo>
                  <a:pt x="1760" y="1033"/>
                </a:lnTo>
                <a:lnTo>
                  <a:pt x="1710" y="949"/>
                </a:lnTo>
                <a:lnTo>
                  <a:pt x="1662" y="865"/>
                </a:lnTo>
                <a:lnTo>
                  <a:pt x="1614" y="780"/>
                </a:lnTo>
                <a:lnTo>
                  <a:pt x="1566" y="697"/>
                </a:lnTo>
                <a:lnTo>
                  <a:pt x="1540" y="656"/>
                </a:lnTo>
                <a:lnTo>
                  <a:pt x="1513" y="615"/>
                </a:lnTo>
                <a:lnTo>
                  <a:pt x="1487" y="575"/>
                </a:lnTo>
                <a:lnTo>
                  <a:pt x="1457" y="535"/>
                </a:lnTo>
                <a:lnTo>
                  <a:pt x="1427" y="496"/>
                </a:lnTo>
                <a:lnTo>
                  <a:pt x="1396" y="457"/>
                </a:lnTo>
                <a:lnTo>
                  <a:pt x="1363" y="421"/>
                </a:lnTo>
                <a:lnTo>
                  <a:pt x="1328" y="385"/>
                </a:lnTo>
                <a:lnTo>
                  <a:pt x="1291" y="350"/>
                </a:lnTo>
                <a:lnTo>
                  <a:pt x="1253" y="316"/>
                </a:lnTo>
                <a:lnTo>
                  <a:pt x="1212" y="282"/>
                </a:lnTo>
                <a:lnTo>
                  <a:pt x="1168" y="250"/>
                </a:lnTo>
                <a:lnTo>
                  <a:pt x="1121" y="221"/>
                </a:lnTo>
                <a:lnTo>
                  <a:pt x="1073" y="192"/>
                </a:lnTo>
                <a:lnTo>
                  <a:pt x="1020" y="165"/>
                </a:lnTo>
                <a:lnTo>
                  <a:pt x="965" y="140"/>
                </a:lnTo>
                <a:lnTo>
                  <a:pt x="907" y="116"/>
                </a:lnTo>
                <a:lnTo>
                  <a:pt x="845" y="95"/>
                </a:lnTo>
                <a:lnTo>
                  <a:pt x="779" y="75"/>
                </a:lnTo>
                <a:lnTo>
                  <a:pt x="745" y="66"/>
                </a:lnTo>
                <a:lnTo>
                  <a:pt x="710" y="58"/>
                </a:lnTo>
                <a:lnTo>
                  <a:pt x="673" y="49"/>
                </a:lnTo>
                <a:lnTo>
                  <a:pt x="636" y="42"/>
                </a:lnTo>
                <a:lnTo>
                  <a:pt x="598" y="35"/>
                </a:lnTo>
                <a:lnTo>
                  <a:pt x="558" y="29"/>
                </a:lnTo>
                <a:lnTo>
                  <a:pt x="519" y="24"/>
                </a:lnTo>
                <a:lnTo>
                  <a:pt x="478" y="18"/>
                </a:lnTo>
                <a:lnTo>
                  <a:pt x="435" y="14"/>
                </a:lnTo>
                <a:lnTo>
                  <a:pt x="391" y="10"/>
                </a:lnTo>
                <a:lnTo>
                  <a:pt x="346" y="7"/>
                </a:lnTo>
                <a:lnTo>
                  <a:pt x="300" y="4"/>
                </a:lnTo>
                <a:lnTo>
                  <a:pt x="254" y="1"/>
                </a:lnTo>
                <a:lnTo>
                  <a:pt x="205" y="0"/>
                </a:lnTo>
                <a:lnTo>
                  <a:pt x="156" y="0"/>
                </a:lnTo>
                <a:lnTo>
                  <a:pt x="105" y="0"/>
                </a:lnTo>
                <a:lnTo>
                  <a:pt x="52" y="0"/>
                </a:lnTo>
                <a:lnTo>
                  <a:pt x="0" y="1"/>
                </a:ln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68553" tIns="34277" rIns="68553" bIns="34277"/>
          <a:lstStyle/>
          <a:p>
            <a:pPr algn="ctr" eaLnBrk="0" hangingPunct="0">
              <a:lnSpc>
                <a:spcPct val="90000"/>
              </a:lnSpc>
            </a:pPr>
            <a:endParaRPr lang="en-US" sz="1900"/>
          </a:p>
        </p:txBody>
      </p:sp>
      <p:sp>
        <p:nvSpPr>
          <p:cNvPr id="2157" name="Freeform 218"/>
          <p:cNvSpPr>
            <a:spLocks/>
          </p:cNvSpPr>
          <p:nvPr/>
        </p:nvSpPr>
        <p:spPr bwMode="auto">
          <a:xfrm>
            <a:off x="6192831" y="4022110"/>
            <a:ext cx="988859" cy="454981"/>
          </a:xfrm>
          <a:custGeom>
            <a:avLst/>
            <a:gdLst>
              <a:gd name="T0" fmla="*/ 2147483647 w 3330"/>
              <a:gd name="T1" fmla="*/ 2147483647 h 1733"/>
              <a:gd name="T2" fmla="*/ 2147483647 w 3330"/>
              <a:gd name="T3" fmla="*/ 0 h 1733"/>
              <a:gd name="T4" fmla="*/ 2147483647 w 3330"/>
              <a:gd name="T5" fmla="*/ 2147483647 h 1733"/>
              <a:gd name="T6" fmla="*/ 2147483647 w 3330"/>
              <a:gd name="T7" fmla="*/ 2147483647 h 1733"/>
              <a:gd name="T8" fmla="*/ 2147483647 w 3330"/>
              <a:gd name="T9" fmla="*/ 2147483647 h 1733"/>
              <a:gd name="T10" fmla="*/ 2147483647 w 3330"/>
              <a:gd name="T11" fmla="*/ 2147483647 h 1733"/>
              <a:gd name="T12" fmla="*/ 2147483647 w 3330"/>
              <a:gd name="T13" fmla="*/ 2147483647 h 1733"/>
              <a:gd name="T14" fmla="*/ 2147483647 w 3330"/>
              <a:gd name="T15" fmla="*/ 2147483647 h 1733"/>
              <a:gd name="T16" fmla="*/ 2147483647 w 3330"/>
              <a:gd name="T17" fmla="*/ 2147483647 h 1733"/>
              <a:gd name="T18" fmla="*/ 2147483647 w 3330"/>
              <a:gd name="T19" fmla="*/ 2147483647 h 1733"/>
              <a:gd name="T20" fmla="*/ 2147483647 w 3330"/>
              <a:gd name="T21" fmla="*/ 2147483647 h 1733"/>
              <a:gd name="T22" fmla="*/ 2147483647 w 3330"/>
              <a:gd name="T23" fmla="*/ 2147483647 h 1733"/>
              <a:gd name="T24" fmla="*/ 2147483647 w 3330"/>
              <a:gd name="T25" fmla="*/ 2147483647 h 1733"/>
              <a:gd name="T26" fmla="*/ 2147483647 w 3330"/>
              <a:gd name="T27" fmla="*/ 2147483647 h 1733"/>
              <a:gd name="T28" fmla="*/ 2147483647 w 3330"/>
              <a:gd name="T29" fmla="*/ 2147483647 h 1733"/>
              <a:gd name="T30" fmla="*/ 2147483647 w 3330"/>
              <a:gd name="T31" fmla="*/ 2147483647 h 1733"/>
              <a:gd name="T32" fmla="*/ 2147483647 w 3330"/>
              <a:gd name="T33" fmla="*/ 2147483647 h 1733"/>
              <a:gd name="T34" fmla="*/ 2147483647 w 3330"/>
              <a:gd name="T35" fmla="*/ 2147483647 h 1733"/>
              <a:gd name="T36" fmla="*/ 2147483647 w 3330"/>
              <a:gd name="T37" fmla="*/ 2147483647 h 1733"/>
              <a:gd name="T38" fmla="*/ 2147483647 w 3330"/>
              <a:gd name="T39" fmla="*/ 2147483647 h 1733"/>
              <a:gd name="T40" fmla="*/ 2147483647 w 3330"/>
              <a:gd name="T41" fmla="*/ 2147483647 h 1733"/>
              <a:gd name="T42" fmla="*/ 2147483647 w 3330"/>
              <a:gd name="T43" fmla="*/ 2147483647 h 1733"/>
              <a:gd name="T44" fmla="*/ 2147483647 w 3330"/>
              <a:gd name="T45" fmla="*/ 2147483647 h 1733"/>
              <a:gd name="T46" fmla="*/ 2147483647 w 3330"/>
              <a:gd name="T47" fmla="*/ 2147483647 h 1733"/>
              <a:gd name="T48" fmla="*/ 2147483647 w 3330"/>
              <a:gd name="T49" fmla="*/ 2147483647 h 1733"/>
              <a:gd name="T50" fmla="*/ 2147483647 w 3330"/>
              <a:gd name="T51" fmla="*/ 2147483647 h 1733"/>
              <a:gd name="T52" fmla="*/ 2147483647 w 3330"/>
              <a:gd name="T53" fmla="*/ 2147483647 h 1733"/>
              <a:gd name="T54" fmla="*/ 2147483647 w 3330"/>
              <a:gd name="T55" fmla="*/ 2147483647 h 1733"/>
              <a:gd name="T56" fmla="*/ 2147483647 w 3330"/>
              <a:gd name="T57" fmla="*/ 2147483647 h 1733"/>
              <a:gd name="T58" fmla="*/ 2147483647 w 3330"/>
              <a:gd name="T59" fmla="*/ 2147483647 h 1733"/>
              <a:gd name="T60" fmla="*/ 2147483647 w 3330"/>
              <a:gd name="T61" fmla="*/ 2147483647 h 1733"/>
              <a:gd name="T62" fmla="*/ 2147483647 w 3330"/>
              <a:gd name="T63" fmla="*/ 2147483647 h 1733"/>
              <a:gd name="T64" fmla="*/ 2147483647 w 3330"/>
              <a:gd name="T65" fmla="*/ 2147483647 h 1733"/>
              <a:gd name="T66" fmla="*/ 2147483647 w 3330"/>
              <a:gd name="T67" fmla="*/ 2147483647 h 1733"/>
              <a:gd name="T68" fmla="*/ 2147483647 w 3330"/>
              <a:gd name="T69" fmla="*/ 2147483647 h 1733"/>
              <a:gd name="T70" fmla="*/ 0 w 3330"/>
              <a:gd name="T71" fmla="*/ 2147483647 h 17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30"/>
              <a:gd name="T109" fmla="*/ 0 h 1733"/>
              <a:gd name="T110" fmla="*/ 3330 w 3330"/>
              <a:gd name="T111" fmla="*/ 1733 h 17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30" h="1733">
                <a:moveTo>
                  <a:pt x="3330" y="4"/>
                </a:moveTo>
                <a:lnTo>
                  <a:pt x="3278" y="2"/>
                </a:lnTo>
                <a:lnTo>
                  <a:pt x="3226" y="0"/>
                </a:lnTo>
                <a:lnTo>
                  <a:pt x="3176" y="0"/>
                </a:lnTo>
                <a:lnTo>
                  <a:pt x="3126" y="0"/>
                </a:lnTo>
                <a:lnTo>
                  <a:pt x="3078" y="2"/>
                </a:lnTo>
                <a:lnTo>
                  <a:pt x="3031" y="3"/>
                </a:lnTo>
                <a:lnTo>
                  <a:pt x="2986" y="6"/>
                </a:lnTo>
                <a:lnTo>
                  <a:pt x="2941" y="9"/>
                </a:lnTo>
                <a:lnTo>
                  <a:pt x="2897" y="13"/>
                </a:lnTo>
                <a:lnTo>
                  <a:pt x="2854" y="17"/>
                </a:lnTo>
                <a:lnTo>
                  <a:pt x="2813" y="21"/>
                </a:lnTo>
                <a:lnTo>
                  <a:pt x="2772" y="29"/>
                </a:lnTo>
                <a:lnTo>
                  <a:pt x="2732" y="34"/>
                </a:lnTo>
                <a:lnTo>
                  <a:pt x="2693" y="41"/>
                </a:lnTo>
                <a:lnTo>
                  <a:pt x="2618" y="57"/>
                </a:lnTo>
                <a:lnTo>
                  <a:pt x="2547" y="75"/>
                </a:lnTo>
                <a:lnTo>
                  <a:pt x="2479" y="97"/>
                </a:lnTo>
                <a:lnTo>
                  <a:pt x="2415" y="119"/>
                </a:lnTo>
                <a:lnTo>
                  <a:pt x="2354" y="143"/>
                </a:lnTo>
                <a:lnTo>
                  <a:pt x="2295" y="170"/>
                </a:lnTo>
                <a:lnTo>
                  <a:pt x="2239" y="199"/>
                </a:lnTo>
                <a:lnTo>
                  <a:pt x="2187" y="228"/>
                </a:lnTo>
                <a:lnTo>
                  <a:pt x="2137" y="261"/>
                </a:lnTo>
                <a:lnTo>
                  <a:pt x="2089" y="294"/>
                </a:lnTo>
                <a:lnTo>
                  <a:pt x="2044" y="329"/>
                </a:lnTo>
                <a:lnTo>
                  <a:pt x="2001" y="366"/>
                </a:lnTo>
                <a:lnTo>
                  <a:pt x="1960" y="403"/>
                </a:lnTo>
                <a:lnTo>
                  <a:pt x="1920" y="441"/>
                </a:lnTo>
                <a:lnTo>
                  <a:pt x="1884" y="481"/>
                </a:lnTo>
                <a:lnTo>
                  <a:pt x="1848" y="522"/>
                </a:lnTo>
                <a:lnTo>
                  <a:pt x="1814" y="563"/>
                </a:lnTo>
                <a:lnTo>
                  <a:pt x="1780" y="604"/>
                </a:lnTo>
                <a:lnTo>
                  <a:pt x="1749" y="646"/>
                </a:lnTo>
                <a:lnTo>
                  <a:pt x="1718" y="690"/>
                </a:lnTo>
                <a:lnTo>
                  <a:pt x="1688" y="734"/>
                </a:lnTo>
                <a:lnTo>
                  <a:pt x="1630" y="822"/>
                </a:lnTo>
                <a:lnTo>
                  <a:pt x="1575" y="910"/>
                </a:lnTo>
                <a:lnTo>
                  <a:pt x="1519" y="998"/>
                </a:lnTo>
                <a:lnTo>
                  <a:pt x="1464" y="1084"/>
                </a:lnTo>
                <a:lnTo>
                  <a:pt x="1406" y="1169"/>
                </a:lnTo>
                <a:lnTo>
                  <a:pt x="1376" y="1210"/>
                </a:lnTo>
                <a:lnTo>
                  <a:pt x="1346" y="1251"/>
                </a:lnTo>
                <a:lnTo>
                  <a:pt x="1315" y="1290"/>
                </a:lnTo>
                <a:lnTo>
                  <a:pt x="1283" y="1329"/>
                </a:lnTo>
                <a:lnTo>
                  <a:pt x="1249" y="1366"/>
                </a:lnTo>
                <a:lnTo>
                  <a:pt x="1213" y="1403"/>
                </a:lnTo>
                <a:lnTo>
                  <a:pt x="1178" y="1437"/>
                </a:lnTo>
                <a:lnTo>
                  <a:pt x="1140" y="1471"/>
                </a:lnTo>
                <a:lnTo>
                  <a:pt x="1098" y="1502"/>
                </a:lnTo>
                <a:lnTo>
                  <a:pt x="1057" y="1533"/>
                </a:lnTo>
                <a:lnTo>
                  <a:pt x="1013" y="1562"/>
                </a:lnTo>
                <a:lnTo>
                  <a:pt x="967" y="1589"/>
                </a:lnTo>
                <a:lnTo>
                  <a:pt x="917" y="1613"/>
                </a:lnTo>
                <a:lnTo>
                  <a:pt x="866" y="1637"/>
                </a:lnTo>
                <a:lnTo>
                  <a:pt x="812" y="1657"/>
                </a:lnTo>
                <a:lnTo>
                  <a:pt x="756" y="1675"/>
                </a:lnTo>
                <a:lnTo>
                  <a:pt x="696" y="1691"/>
                </a:lnTo>
                <a:lnTo>
                  <a:pt x="632" y="1705"/>
                </a:lnTo>
                <a:lnTo>
                  <a:pt x="567" y="1716"/>
                </a:lnTo>
                <a:lnTo>
                  <a:pt x="498" y="1725"/>
                </a:lnTo>
                <a:lnTo>
                  <a:pt x="424" y="1730"/>
                </a:lnTo>
                <a:lnTo>
                  <a:pt x="386" y="1732"/>
                </a:lnTo>
                <a:lnTo>
                  <a:pt x="347" y="1733"/>
                </a:lnTo>
                <a:lnTo>
                  <a:pt x="308" y="1733"/>
                </a:lnTo>
                <a:lnTo>
                  <a:pt x="267" y="1733"/>
                </a:lnTo>
                <a:lnTo>
                  <a:pt x="226" y="1732"/>
                </a:lnTo>
                <a:lnTo>
                  <a:pt x="182" y="1730"/>
                </a:lnTo>
                <a:lnTo>
                  <a:pt x="138" y="1728"/>
                </a:lnTo>
                <a:lnTo>
                  <a:pt x="94" y="1723"/>
                </a:lnTo>
                <a:lnTo>
                  <a:pt x="47" y="1719"/>
                </a:lnTo>
                <a:lnTo>
                  <a:pt x="0" y="1713"/>
                </a:ln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68553" tIns="34277" rIns="68553" bIns="34277"/>
          <a:lstStyle/>
          <a:p>
            <a:pPr algn="ctr" eaLnBrk="0" hangingPunct="0">
              <a:lnSpc>
                <a:spcPct val="90000"/>
              </a:lnSpc>
            </a:pPr>
            <a:endParaRPr lang="en-US" sz="1900"/>
          </a:p>
        </p:txBody>
      </p:sp>
      <p:sp>
        <p:nvSpPr>
          <p:cNvPr id="2158" name="Freeform 219"/>
          <p:cNvSpPr>
            <a:spLocks/>
          </p:cNvSpPr>
          <p:nvPr/>
        </p:nvSpPr>
        <p:spPr bwMode="auto">
          <a:xfrm>
            <a:off x="6197263" y="3837764"/>
            <a:ext cx="1027292" cy="173886"/>
          </a:xfrm>
          <a:custGeom>
            <a:avLst/>
            <a:gdLst>
              <a:gd name="T0" fmla="*/ 0 w 1728"/>
              <a:gd name="T1" fmla="*/ 2147483647 h 332"/>
              <a:gd name="T2" fmla="*/ 2147483647 w 1728"/>
              <a:gd name="T3" fmla="*/ 0 h 332"/>
              <a:gd name="T4" fmla="*/ 2147483647 w 1728"/>
              <a:gd name="T5" fmla="*/ 2147483647 h 332"/>
              <a:gd name="T6" fmla="*/ 0 60000 65536"/>
              <a:gd name="T7" fmla="*/ 0 60000 65536"/>
              <a:gd name="T8" fmla="*/ 0 60000 65536"/>
              <a:gd name="T9" fmla="*/ 0 w 1728"/>
              <a:gd name="T10" fmla="*/ 0 h 332"/>
              <a:gd name="T11" fmla="*/ 1728 w 1728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332">
                <a:moveTo>
                  <a:pt x="0" y="332"/>
                </a:moveTo>
                <a:cubicBezTo>
                  <a:pt x="145" y="277"/>
                  <a:pt x="582" y="0"/>
                  <a:pt x="870" y="0"/>
                </a:cubicBezTo>
                <a:cubicBezTo>
                  <a:pt x="1158" y="0"/>
                  <a:pt x="1549" y="263"/>
                  <a:pt x="1728" y="33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54748" tIns="27373" rIns="54748" bIns="27373"/>
          <a:lstStyle/>
          <a:p>
            <a:pPr algn="ctr" eaLnBrk="0" hangingPunct="0">
              <a:lnSpc>
                <a:spcPct val="90000"/>
              </a:lnSpc>
            </a:pPr>
            <a:endParaRPr lang="en-US" sz="1900"/>
          </a:p>
        </p:txBody>
      </p:sp>
      <p:sp>
        <p:nvSpPr>
          <p:cNvPr id="2159" name="Freeform 220"/>
          <p:cNvSpPr>
            <a:spLocks/>
          </p:cNvSpPr>
          <p:nvPr/>
        </p:nvSpPr>
        <p:spPr bwMode="auto">
          <a:xfrm flipV="1">
            <a:off x="6197263" y="4517619"/>
            <a:ext cx="1027292" cy="172578"/>
          </a:xfrm>
          <a:custGeom>
            <a:avLst/>
            <a:gdLst>
              <a:gd name="T0" fmla="*/ 0 w 1728"/>
              <a:gd name="T1" fmla="*/ 2147483647 h 332"/>
              <a:gd name="T2" fmla="*/ 2147483647 w 1728"/>
              <a:gd name="T3" fmla="*/ 0 h 332"/>
              <a:gd name="T4" fmla="*/ 2147483647 w 1728"/>
              <a:gd name="T5" fmla="*/ 2147483647 h 332"/>
              <a:gd name="T6" fmla="*/ 0 60000 65536"/>
              <a:gd name="T7" fmla="*/ 0 60000 65536"/>
              <a:gd name="T8" fmla="*/ 0 60000 65536"/>
              <a:gd name="T9" fmla="*/ 0 w 1728"/>
              <a:gd name="T10" fmla="*/ 0 h 332"/>
              <a:gd name="T11" fmla="*/ 1728 w 1728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332">
                <a:moveTo>
                  <a:pt x="0" y="332"/>
                </a:moveTo>
                <a:cubicBezTo>
                  <a:pt x="145" y="277"/>
                  <a:pt x="582" y="0"/>
                  <a:pt x="870" y="0"/>
                </a:cubicBezTo>
                <a:cubicBezTo>
                  <a:pt x="1158" y="0"/>
                  <a:pt x="1549" y="263"/>
                  <a:pt x="1728" y="33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54748" tIns="27373" rIns="54748" bIns="27373"/>
          <a:lstStyle/>
          <a:p>
            <a:pPr algn="ctr" eaLnBrk="0" hangingPunct="0">
              <a:lnSpc>
                <a:spcPct val="90000"/>
              </a:lnSpc>
            </a:pPr>
            <a:endParaRPr lang="en-US" sz="1900"/>
          </a:p>
        </p:txBody>
      </p:sp>
      <p:sp>
        <p:nvSpPr>
          <p:cNvPr id="2160" name="Freeform 221"/>
          <p:cNvSpPr>
            <a:spLocks/>
          </p:cNvSpPr>
          <p:nvPr/>
        </p:nvSpPr>
        <p:spPr bwMode="auto">
          <a:xfrm>
            <a:off x="6883109" y="4043028"/>
            <a:ext cx="316316" cy="411836"/>
          </a:xfrm>
          <a:custGeom>
            <a:avLst/>
            <a:gdLst>
              <a:gd name="T0" fmla="*/ 2147483647 w 531"/>
              <a:gd name="T1" fmla="*/ 0 h 785"/>
              <a:gd name="T2" fmla="*/ 2147483647 w 531"/>
              <a:gd name="T3" fmla="*/ 2147483647 h 785"/>
              <a:gd name="T4" fmla="*/ 2147483647 w 531"/>
              <a:gd name="T5" fmla="*/ 2147483647 h 785"/>
              <a:gd name="T6" fmla="*/ 0 60000 65536"/>
              <a:gd name="T7" fmla="*/ 0 60000 65536"/>
              <a:gd name="T8" fmla="*/ 0 60000 65536"/>
              <a:gd name="T9" fmla="*/ 0 w 531"/>
              <a:gd name="T10" fmla="*/ 0 h 785"/>
              <a:gd name="T11" fmla="*/ 531 w 531"/>
              <a:gd name="T12" fmla="*/ 785 h 7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785">
                <a:moveTo>
                  <a:pt x="531" y="0"/>
                </a:moveTo>
                <a:cubicBezTo>
                  <a:pt x="444" y="63"/>
                  <a:pt x="14" y="250"/>
                  <a:pt x="7" y="381"/>
                </a:cubicBezTo>
                <a:cubicBezTo>
                  <a:pt x="0" y="512"/>
                  <a:pt x="386" y="701"/>
                  <a:pt x="486" y="785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54748" tIns="27373" rIns="54748" bIns="27373"/>
          <a:lstStyle/>
          <a:p>
            <a:pPr algn="ctr" eaLnBrk="0" hangingPunct="0">
              <a:lnSpc>
                <a:spcPct val="90000"/>
              </a:lnSpc>
            </a:pPr>
            <a:endParaRPr lang="en-US" sz="1900"/>
          </a:p>
        </p:txBody>
      </p:sp>
      <p:sp>
        <p:nvSpPr>
          <p:cNvPr id="2161" name="Freeform 222"/>
          <p:cNvSpPr>
            <a:spLocks/>
          </p:cNvSpPr>
          <p:nvPr/>
        </p:nvSpPr>
        <p:spPr bwMode="auto">
          <a:xfrm flipH="1">
            <a:off x="6197264" y="4043028"/>
            <a:ext cx="314839" cy="411836"/>
          </a:xfrm>
          <a:custGeom>
            <a:avLst/>
            <a:gdLst>
              <a:gd name="T0" fmla="*/ 2147483647 w 531"/>
              <a:gd name="T1" fmla="*/ 0 h 785"/>
              <a:gd name="T2" fmla="*/ 2147483647 w 531"/>
              <a:gd name="T3" fmla="*/ 2147483647 h 785"/>
              <a:gd name="T4" fmla="*/ 2147483647 w 531"/>
              <a:gd name="T5" fmla="*/ 2147483647 h 785"/>
              <a:gd name="T6" fmla="*/ 0 60000 65536"/>
              <a:gd name="T7" fmla="*/ 0 60000 65536"/>
              <a:gd name="T8" fmla="*/ 0 60000 65536"/>
              <a:gd name="T9" fmla="*/ 0 w 531"/>
              <a:gd name="T10" fmla="*/ 0 h 785"/>
              <a:gd name="T11" fmla="*/ 531 w 531"/>
              <a:gd name="T12" fmla="*/ 785 h 7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785">
                <a:moveTo>
                  <a:pt x="531" y="0"/>
                </a:moveTo>
                <a:cubicBezTo>
                  <a:pt x="444" y="63"/>
                  <a:pt x="14" y="250"/>
                  <a:pt x="7" y="381"/>
                </a:cubicBezTo>
                <a:cubicBezTo>
                  <a:pt x="0" y="512"/>
                  <a:pt x="386" y="701"/>
                  <a:pt x="486" y="785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54748" tIns="27373" rIns="54748" bIns="27373"/>
          <a:lstStyle/>
          <a:p>
            <a:pPr algn="ctr" eaLnBrk="0" hangingPunct="0">
              <a:lnSpc>
                <a:spcPct val="90000"/>
              </a:lnSpc>
            </a:pPr>
            <a:endParaRPr lang="en-US" sz="1900"/>
          </a:p>
        </p:txBody>
      </p:sp>
      <p:grpSp>
        <p:nvGrpSpPr>
          <p:cNvPr id="2162" name="Group 124"/>
          <p:cNvGrpSpPr>
            <a:grpSpLocks/>
          </p:cNvGrpSpPr>
          <p:nvPr/>
        </p:nvGrpSpPr>
        <p:grpSpPr bwMode="auto">
          <a:xfrm>
            <a:off x="5951895" y="4389493"/>
            <a:ext cx="310404" cy="156890"/>
            <a:chOff x="3857" y="2370"/>
            <a:chExt cx="522" cy="296"/>
          </a:xfrm>
        </p:grpSpPr>
        <p:sp>
          <p:nvSpPr>
            <p:cNvPr id="2301" name="Oval 125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2" name="Rectangle 126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3" name="Rectangle 127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4" name="Oval 128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5" name="Freeform 129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6" name="Freeform 130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7" name="Freeform 131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8" name="Freeform 132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09" name="Freeform 133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0" name="Freeform 134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1" name="Freeform 135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2" name="Freeform 136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3" name="Freeform 137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4" name="Freeform 138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5" name="Freeform 139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6" name="Freeform 140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7" name="Freeform 141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8" name="Freeform 142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19" name="Freeform 143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0" name="Freeform 144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321" name="Line 145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322" name="Line 146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grpSp>
        <p:nvGrpSpPr>
          <p:cNvPr id="2163" name="Group 147"/>
          <p:cNvGrpSpPr>
            <a:grpSpLocks/>
          </p:cNvGrpSpPr>
          <p:nvPr/>
        </p:nvGrpSpPr>
        <p:grpSpPr bwMode="auto">
          <a:xfrm>
            <a:off x="5951895" y="3935819"/>
            <a:ext cx="310404" cy="155584"/>
            <a:chOff x="3857" y="2370"/>
            <a:chExt cx="522" cy="296"/>
          </a:xfrm>
        </p:grpSpPr>
        <p:sp>
          <p:nvSpPr>
            <p:cNvPr id="2279" name="Oval 148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0" name="Rectangle 149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1" name="Rectangle 150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2" name="Oval 151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3" name="Freeform 152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4" name="Freeform 153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5" name="Freeform 154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6" name="Freeform 155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7" name="Freeform 156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8" name="Freeform 157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89" name="Freeform 158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0" name="Freeform 159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1" name="Freeform 160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2" name="Freeform 161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3" name="Freeform 162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4" name="Freeform 163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5" name="Freeform 164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6" name="Freeform 165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7" name="Freeform 166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8" name="Freeform 167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99" name="Line 168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300" name="Line 169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grpSp>
        <p:nvGrpSpPr>
          <p:cNvPr id="2164" name="Group 124"/>
          <p:cNvGrpSpPr>
            <a:grpSpLocks/>
          </p:cNvGrpSpPr>
          <p:nvPr/>
        </p:nvGrpSpPr>
        <p:grpSpPr bwMode="auto">
          <a:xfrm>
            <a:off x="7848320" y="4389493"/>
            <a:ext cx="310404" cy="156890"/>
            <a:chOff x="3857" y="2370"/>
            <a:chExt cx="522" cy="296"/>
          </a:xfrm>
        </p:grpSpPr>
        <p:sp>
          <p:nvSpPr>
            <p:cNvPr id="2257" name="Oval 125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8" name="Rectangle 126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9" name="Rectangle 127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0" name="Oval 128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1" name="Freeform 129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2" name="Freeform 130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3" name="Freeform 131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4" name="Freeform 132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5" name="Freeform 133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6" name="Freeform 134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7" name="Freeform 135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8" name="Freeform 136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69" name="Freeform 137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0" name="Freeform 138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1" name="Freeform 139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2" name="Freeform 140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3" name="Freeform 141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4" name="Freeform 142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5" name="Freeform 143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6" name="Freeform 144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77" name="Line 145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278" name="Line 146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grpSp>
        <p:nvGrpSpPr>
          <p:cNvPr id="2165" name="Group 147"/>
          <p:cNvGrpSpPr>
            <a:grpSpLocks/>
          </p:cNvGrpSpPr>
          <p:nvPr/>
        </p:nvGrpSpPr>
        <p:grpSpPr bwMode="auto">
          <a:xfrm>
            <a:off x="7848320" y="3935819"/>
            <a:ext cx="310404" cy="155584"/>
            <a:chOff x="3857" y="2370"/>
            <a:chExt cx="522" cy="296"/>
          </a:xfrm>
        </p:grpSpPr>
        <p:sp>
          <p:nvSpPr>
            <p:cNvPr id="2235" name="Oval 148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6" name="Rectangle 149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7" name="Rectangle 150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8" name="Oval 151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9" name="Freeform 152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0" name="Freeform 153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1" name="Freeform 154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2" name="Freeform 155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3" name="Freeform 156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4" name="Freeform 157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5" name="Freeform 158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6" name="Freeform 159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7" name="Freeform 160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8" name="Freeform 161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49" name="Freeform 162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0" name="Freeform 163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1" name="Freeform 164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2" name="Freeform 165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3" name="Freeform 166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4" name="Freeform 167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55" name="Line 168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256" name="Line 169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grpSp>
        <p:nvGrpSpPr>
          <p:cNvPr id="2166" name="Group 124"/>
          <p:cNvGrpSpPr>
            <a:grpSpLocks/>
          </p:cNvGrpSpPr>
          <p:nvPr/>
        </p:nvGrpSpPr>
        <p:grpSpPr bwMode="auto">
          <a:xfrm>
            <a:off x="5328133" y="4389493"/>
            <a:ext cx="310404" cy="156890"/>
            <a:chOff x="3857" y="2370"/>
            <a:chExt cx="522" cy="296"/>
          </a:xfrm>
        </p:grpSpPr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4" name="Rectangle 126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5" name="Rectangle 127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6" name="Oval 128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7" name="Freeform 129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8" name="Freeform 130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9" name="Freeform 131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0" name="Freeform 132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1" name="Freeform 133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2" name="Freeform 134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3" name="Freeform 135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4" name="Freeform 136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5" name="Freeform 137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6" name="Freeform 138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7" name="Freeform 139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8" name="Freeform 140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29" name="Freeform 141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0" name="Freeform 142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1" name="Freeform 143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2" name="Freeform 144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33" name="Line 145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234" name="Line 146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grpSp>
        <p:nvGrpSpPr>
          <p:cNvPr id="2167" name="Group 147"/>
          <p:cNvGrpSpPr>
            <a:grpSpLocks/>
          </p:cNvGrpSpPr>
          <p:nvPr/>
        </p:nvGrpSpPr>
        <p:grpSpPr bwMode="auto">
          <a:xfrm>
            <a:off x="5328133" y="3935819"/>
            <a:ext cx="310404" cy="155584"/>
            <a:chOff x="3857" y="2370"/>
            <a:chExt cx="522" cy="296"/>
          </a:xfrm>
        </p:grpSpPr>
        <p:sp>
          <p:nvSpPr>
            <p:cNvPr id="2191" name="Oval 148"/>
            <p:cNvSpPr>
              <a:spLocks noChangeArrowheads="1"/>
            </p:cNvSpPr>
            <p:nvPr/>
          </p:nvSpPr>
          <p:spPr bwMode="auto">
            <a:xfrm>
              <a:off x="3858" y="2495"/>
              <a:ext cx="515" cy="17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2" name="Rectangle 149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3" name="Rectangle 150"/>
            <p:cNvSpPr>
              <a:spLocks noChangeArrowheads="1"/>
            </p:cNvSpPr>
            <p:nvPr/>
          </p:nvSpPr>
          <p:spPr bwMode="auto">
            <a:xfrm>
              <a:off x="3857" y="2460"/>
              <a:ext cx="521" cy="12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3858" y="2370"/>
              <a:ext cx="515" cy="170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5" name="Freeform 152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6" name="Freeform 153"/>
            <p:cNvSpPr>
              <a:spLocks/>
            </p:cNvSpPr>
            <p:nvPr/>
          </p:nvSpPr>
          <p:spPr bwMode="auto">
            <a:xfrm>
              <a:off x="4123" y="2394"/>
              <a:ext cx="172" cy="56"/>
            </a:xfrm>
            <a:custGeom>
              <a:avLst/>
              <a:gdLst>
                <a:gd name="T0" fmla="*/ 0 w 343"/>
                <a:gd name="T1" fmla="*/ 0 h 114"/>
                <a:gd name="T2" fmla="*/ 1 w 343"/>
                <a:gd name="T3" fmla="*/ 0 h 114"/>
                <a:gd name="T4" fmla="*/ 1 w 343"/>
                <a:gd name="T5" fmla="*/ 0 h 114"/>
                <a:gd name="T6" fmla="*/ 1 w 343"/>
                <a:gd name="T7" fmla="*/ 0 h 114"/>
                <a:gd name="T8" fmla="*/ 1 w 343"/>
                <a:gd name="T9" fmla="*/ 0 h 114"/>
                <a:gd name="T10" fmla="*/ 1 w 343"/>
                <a:gd name="T11" fmla="*/ 0 h 114"/>
                <a:gd name="T12" fmla="*/ 1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90"/>
                  </a:moveTo>
                  <a:lnTo>
                    <a:pt x="76" y="114"/>
                  </a:lnTo>
                  <a:lnTo>
                    <a:pt x="260" y="39"/>
                  </a:lnTo>
                  <a:lnTo>
                    <a:pt x="343" y="63"/>
                  </a:lnTo>
                  <a:lnTo>
                    <a:pt x="299" y="0"/>
                  </a:lnTo>
                  <a:lnTo>
                    <a:pt x="82" y="0"/>
                  </a:lnTo>
                  <a:lnTo>
                    <a:pt x="170" y="1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7" name="Freeform 154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8" name="Freeform 155"/>
            <p:cNvSpPr>
              <a:spLocks/>
            </p:cNvSpPr>
            <p:nvPr/>
          </p:nvSpPr>
          <p:spPr bwMode="auto">
            <a:xfrm>
              <a:off x="3936" y="2460"/>
              <a:ext cx="171" cy="59"/>
            </a:xfrm>
            <a:custGeom>
              <a:avLst/>
              <a:gdLst>
                <a:gd name="T0" fmla="*/ 1 w 341"/>
                <a:gd name="T1" fmla="*/ 1 h 117"/>
                <a:gd name="T2" fmla="*/ 1 w 341"/>
                <a:gd name="T3" fmla="*/ 0 h 117"/>
                <a:gd name="T4" fmla="*/ 1 w 341"/>
                <a:gd name="T5" fmla="*/ 1 h 117"/>
                <a:gd name="T6" fmla="*/ 0 w 341"/>
                <a:gd name="T7" fmla="*/ 1 h 117"/>
                <a:gd name="T8" fmla="*/ 1 w 341"/>
                <a:gd name="T9" fmla="*/ 1 h 117"/>
                <a:gd name="T10" fmla="*/ 1 w 341"/>
                <a:gd name="T11" fmla="*/ 1 h 117"/>
                <a:gd name="T12" fmla="*/ 1 w 341"/>
                <a:gd name="T13" fmla="*/ 1 h 117"/>
                <a:gd name="T14" fmla="*/ 1 w 341"/>
                <a:gd name="T15" fmla="*/ 1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7"/>
                <a:gd name="T26" fmla="*/ 341 w 341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7">
                  <a:moveTo>
                    <a:pt x="341" y="24"/>
                  </a:moveTo>
                  <a:lnTo>
                    <a:pt x="267" y="0"/>
                  </a:lnTo>
                  <a:lnTo>
                    <a:pt x="87" y="73"/>
                  </a:lnTo>
                  <a:lnTo>
                    <a:pt x="0" y="49"/>
                  </a:lnTo>
                  <a:lnTo>
                    <a:pt x="43" y="117"/>
                  </a:lnTo>
                  <a:lnTo>
                    <a:pt x="267" y="117"/>
                  </a:lnTo>
                  <a:lnTo>
                    <a:pt x="171" y="92"/>
                  </a:lnTo>
                  <a:lnTo>
                    <a:pt x="3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199" name="Freeform 156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0" name="Freeform 157"/>
            <p:cNvSpPr>
              <a:spLocks/>
            </p:cNvSpPr>
            <p:nvPr/>
          </p:nvSpPr>
          <p:spPr bwMode="auto">
            <a:xfrm>
              <a:off x="3945" y="2391"/>
              <a:ext cx="172" cy="56"/>
            </a:xfrm>
            <a:custGeom>
              <a:avLst/>
              <a:gdLst>
                <a:gd name="T0" fmla="*/ 0 w 343"/>
                <a:gd name="T1" fmla="*/ 1 h 112"/>
                <a:gd name="T2" fmla="*/ 1 w 343"/>
                <a:gd name="T3" fmla="*/ 0 h 112"/>
                <a:gd name="T4" fmla="*/ 1 w 343"/>
                <a:gd name="T5" fmla="*/ 1 h 112"/>
                <a:gd name="T6" fmla="*/ 1 w 343"/>
                <a:gd name="T7" fmla="*/ 1 h 112"/>
                <a:gd name="T8" fmla="*/ 1 w 343"/>
                <a:gd name="T9" fmla="*/ 1 h 112"/>
                <a:gd name="T10" fmla="*/ 1 w 343"/>
                <a:gd name="T11" fmla="*/ 1 h 112"/>
                <a:gd name="T12" fmla="*/ 1 w 343"/>
                <a:gd name="T13" fmla="*/ 1 h 112"/>
                <a:gd name="T14" fmla="*/ 0 w 343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2"/>
                <a:gd name="T26" fmla="*/ 343 w 343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2">
                  <a:moveTo>
                    <a:pt x="0" y="24"/>
                  </a:moveTo>
                  <a:lnTo>
                    <a:pt x="76" y="0"/>
                  </a:lnTo>
                  <a:lnTo>
                    <a:pt x="261" y="68"/>
                  </a:lnTo>
                  <a:lnTo>
                    <a:pt x="343" y="49"/>
                  </a:lnTo>
                  <a:lnTo>
                    <a:pt x="299" y="112"/>
                  </a:lnTo>
                  <a:lnTo>
                    <a:pt x="82" y="112"/>
                  </a:lnTo>
                  <a:lnTo>
                    <a:pt x="173" y="9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1" name="Freeform 158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2" name="Freeform 159"/>
            <p:cNvSpPr>
              <a:spLocks/>
            </p:cNvSpPr>
            <p:nvPr/>
          </p:nvSpPr>
          <p:spPr bwMode="auto">
            <a:xfrm>
              <a:off x="4117" y="2466"/>
              <a:ext cx="171" cy="56"/>
            </a:xfrm>
            <a:custGeom>
              <a:avLst/>
              <a:gdLst>
                <a:gd name="T0" fmla="*/ 1 w 341"/>
                <a:gd name="T1" fmla="*/ 1 h 112"/>
                <a:gd name="T2" fmla="*/ 1 w 341"/>
                <a:gd name="T3" fmla="*/ 1 h 112"/>
                <a:gd name="T4" fmla="*/ 1 w 341"/>
                <a:gd name="T5" fmla="*/ 1 h 112"/>
                <a:gd name="T6" fmla="*/ 0 w 341"/>
                <a:gd name="T7" fmla="*/ 1 h 112"/>
                <a:gd name="T8" fmla="*/ 1 w 341"/>
                <a:gd name="T9" fmla="*/ 0 h 112"/>
                <a:gd name="T10" fmla="*/ 1 w 341"/>
                <a:gd name="T11" fmla="*/ 0 h 112"/>
                <a:gd name="T12" fmla="*/ 1 w 341"/>
                <a:gd name="T13" fmla="*/ 1 h 112"/>
                <a:gd name="T14" fmla="*/ 1 w 34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112"/>
                <a:gd name="T26" fmla="*/ 341 w 3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112">
                  <a:moveTo>
                    <a:pt x="341" y="88"/>
                  </a:moveTo>
                  <a:lnTo>
                    <a:pt x="268" y="112"/>
                  </a:lnTo>
                  <a:lnTo>
                    <a:pt x="89" y="38"/>
                  </a:lnTo>
                  <a:lnTo>
                    <a:pt x="0" y="62"/>
                  </a:lnTo>
                  <a:lnTo>
                    <a:pt x="45" y="0"/>
                  </a:lnTo>
                  <a:lnTo>
                    <a:pt x="268" y="0"/>
                  </a:lnTo>
                  <a:lnTo>
                    <a:pt x="171" y="18"/>
                  </a:lnTo>
                  <a:lnTo>
                    <a:pt x="3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3" name="Freeform 160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4" name="Freeform 161"/>
            <p:cNvSpPr>
              <a:spLocks/>
            </p:cNvSpPr>
            <p:nvPr/>
          </p:nvSpPr>
          <p:spPr bwMode="auto">
            <a:xfrm>
              <a:off x="4126" y="2397"/>
              <a:ext cx="172" cy="56"/>
            </a:xfrm>
            <a:custGeom>
              <a:avLst/>
              <a:gdLst>
                <a:gd name="T0" fmla="*/ 0 w 345"/>
                <a:gd name="T1" fmla="*/ 1 h 111"/>
                <a:gd name="T2" fmla="*/ 0 w 345"/>
                <a:gd name="T3" fmla="*/ 1 h 111"/>
                <a:gd name="T4" fmla="*/ 0 w 345"/>
                <a:gd name="T5" fmla="*/ 1 h 111"/>
                <a:gd name="T6" fmla="*/ 0 w 345"/>
                <a:gd name="T7" fmla="*/ 1 h 111"/>
                <a:gd name="T8" fmla="*/ 0 w 345"/>
                <a:gd name="T9" fmla="*/ 0 h 111"/>
                <a:gd name="T10" fmla="*/ 0 w 345"/>
                <a:gd name="T11" fmla="*/ 0 h 111"/>
                <a:gd name="T12" fmla="*/ 0 w 345"/>
                <a:gd name="T13" fmla="*/ 1 h 111"/>
                <a:gd name="T14" fmla="*/ 0 w 345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1"/>
                <a:gd name="T26" fmla="*/ 345 w 345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1">
                  <a:moveTo>
                    <a:pt x="0" y="87"/>
                  </a:moveTo>
                  <a:lnTo>
                    <a:pt x="77" y="111"/>
                  </a:lnTo>
                  <a:lnTo>
                    <a:pt x="261" y="36"/>
                  </a:lnTo>
                  <a:lnTo>
                    <a:pt x="345" y="60"/>
                  </a:lnTo>
                  <a:lnTo>
                    <a:pt x="299" y="0"/>
                  </a:lnTo>
                  <a:lnTo>
                    <a:pt x="83" y="0"/>
                  </a:lnTo>
                  <a:lnTo>
                    <a:pt x="173" y="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5" name="Freeform 162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6" name="Freeform 163"/>
            <p:cNvSpPr>
              <a:spLocks/>
            </p:cNvSpPr>
            <p:nvPr/>
          </p:nvSpPr>
          <p:spPr bwMode="auto">
            <a:xfrm>
              <a:off x="3939" y="2463"/>
              <a:ext cx="172" cy="59"/>
            </a:xfrm>
            <a:custGeom>
              <a:avLst/>
              <a:gdLst>
                <a:gd name="T0" fmla="*/ 0 w 345"/>
                <a:gd name="T1" fmla="*/ 1 h 118"/>
                <a:gd name="T2" fmla="*/ 0 w 345"/>
                <a:gd name="T3" fmla="*/ 0 h 118"/>
                <a:gd name="T4" fmla="*/ 0 w 345"/>
                <a:gd name="T5" fmla="*/ 1 h 118"/>
                <a:gd name="T6" fmla="*/ 0 w 345"/>
                <a:gd name="T7" fmla="*/ 1 h 118"/>
                <a:gd name="T8" fmla="*/ 0 w 345"/>
                <a:gd name="T9" fmla="*/ 1 h 118"/>
                <a:gd name="T10" fmla="*/ 0 w 345"/>
                <a:gd name="T11" fmla="*/ 1 h 118"/>
                <a:gd name="T12" fmla="*/ 0 w 345"/>
                <a:gd name="T13" fmla="*/ 1 h 118"/>
                <a:gd name="T14" fmla="*/ 0 w 345"/>
                <a:gd name="T15" fmla="*/ 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118"/>
                <a:gd name="T26" fmla="*/ 345 w 34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118">
                  <a:moveTo>
                    <a:pt x="345" y="24"/>
                  </a:moveTo>
                  <a:lnTo>
                    <a:pt x="268" y="0"/>
                  </a:lnTo>
                  <a:lnTo>
                    <a:pt x="89" y="74"/>
                  </a:lnTo>
                  <a:lnTo>
                    <a:pt x="0" y="50"/>
                  </a:lnTo>
                  <a:lnTo>
                    <a:pt x="46" y="118"/>
                  </a:lnTo>
                  <a:lnTo>
                    <a:pt x="268" y="118"/>
                  </a:lnTo>
                  <a:lnTo>
                    <a:pt x="172" y="94"/>
                  </a:lnTo>
                  <a:lnTo>
                    <a:pt x="34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7" name="Freeform 164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8" name="Freeform 165"/>
            <p:cNvSpPr>
              <a:spLocks/>
            </p:cNvSpPr>
            <p:nvPr/>
          </p:nvSpPr>
          <p:spPr bwMode="auto">
            <a:xfrm>
              <a:off x="3949" y="2394"/>
              <a:ext cx="171" cy="56"/>
            </a:xfrm>
            <a:custGeom>
              <a:avLst/>
              <a:gdLst>
                <a:gd name="T0" fmla="*/ 0 w 343"/>
                <a:gd name="T1" fmla="*/ 0 h 114"/>
                <a:gd name="T2" fmla="*/ 0 w 343"/>
                <a:gd name="T3" fmla="*/ 0 h 114"/>
                <a:gd name="T4" fmla="*/ 0 w 343"/>
                <a:gd name="T5" fmla="*/ 0 h 114"/>
                <a:gd name="T6" fmla="*/ 0 w 343"/>
                <a:gd name="T7" fmla="*/ 0 h 114"/>
                <a:gd name="T8" fmla="*/ 0 w 343"/>
                <a:gd name="T9" fmla="*/ 0 h 114"/>
                <a:gd name="T10" fmla="*/ 0 w 343"/>
                <a:gd name="T11" fmla="*/ 0 h 114"/>
                <a:gd name="T12" fmla="*/ 0 w 343"/>
                <a:gd name="T13" fmla="*/ 0 h 114"/>
                <a:gd name="T14" fmla="*/ 0 w 34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4"/>
                <a:gd name="T26" fmla="*/ 343 w 34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4">
                  <a:moveTo>
                    <a:pt x="0" y="25"/>
                  </a:moveTo>
                  <a:lnTo>
                    <a:pt x="75" y="0"/>
                  </a:lnTo>
                  <a:lnTo>
                    <a:pt x="259" y="68"/>
                  </a:lnTo>
                  <a:lnTo>
                    <a:pt x="343" y="51"/>
                  </a:lnTo>
                  <a:lnTo>
                    <a:pt x="298" y="114"/>
                  </a:lnTo>
                  <a:lnTo>
                    <a:pt x="84" y="114"/>
                  </a:lnTo>
                  <a:lnTo>
                    <a:pt x="172" y="9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09" name="Freeform 166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0" name="Freeform 167"/>
            <p:cNvSpPr>
              <a:spLocks/>
            </p:cNvSpPr>
            <p:nvPr/>
          </p:nvSpPr>
          <p:spPr bwMode="auto">
            <a:xfrm>
              <a:off x="4120" y="2469"/>
              <a:ext cx="172" cy="57"/>
            </a:xfrm>
            <a:custGeom>
              <a:avLst/>
              <a:gdLst>
                <a:gd name="T0" fmla="*/ 1 w 343"/>
                <a:gd name="T1" fmla="*/ 1 h 113"/>
                <a:gd name="T2" fmla="*/ 1 w 343"/>
                <a:gd name="T3" fmla="*/ 1 h 113"/>
                <a:gd name="T4" fmla="*/ 1 w 343"/>
                <a:gd name="T5" fmla="*/ 1 h 113"/>
                <a:gd name="T6" fmla="*/ 0 w 343"/>
                <a:gd name="T7" fmla="*/ 1 h 113"/>
                <a:gd name="T8" fmla="*/ 1 w 343"/>
                <a:gd name="T9" fmla="*/ 0 h 113"/>
                <a:gd name="T10" fmla="*/ 1 w 343"/>
                <a:gd name="T11" fmla="*/ 0 h 113"/>
                <a:gd name="T12" fmla="*/ 1 w 343"/>
                <a:gd name="T13" fmla="*/ 1 h 113"/>
                <a:gd name="T14" fmla="*/ 1 w 343"/>
                <a:gd name="T15" fmla="*/ 1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3"/>
                <a:gd name="T25" fmla="*/ 0 h 113"/>
                <a:gd name="T26" fmla="*/ 343 w 34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3" h="113">
                  <a:moveTo>
                    <a:pt x="343" y="89"/>
                  </a:moveTo>
                  <a:lnTo>
                    <a:pt x="266" y="113"/>
                  </a:lnTo>
                  <a:lnTo>
                    <a:pt x="88" y="38"/>
                  </a:lnTo>
                  <a:lnTo>
                    <a:pt x="0" y="62"/>
                  </a:lnTo>
                  <a:lnTo>
                    <a:pt x="44" y="0"/>
                  </a:lnTo>
                  <a:lnTo>
                    <a:pt x="266" y="0"/>
                  </a:lnTo>
                  <a:lnTo>
                    <a:pt x="170" y="18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1900"/>
            </a:p>
          </p:txBody>
        </p:sp>
        <p:sp>
          <p:nvSpPr>
            <p:cNvPr id="2211" name="Line 168"/>
            <p:cNvSpPr>
              <a:spLocks noChangeShapeType="1"/>
            </p:cNvSpPr>
            <p:nvPr/>
          </p:nvSpPr>
          <p:spPr bwMode="auto">
            <a:xfrm>
              <a:off x="3857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  <p:sp>
          <p:nvSpPr>
            <p:cNvPr id="2212" name="Line 169"/>
            <p:cNvSpPr>
              <a:spLocks noChangeShapeType="1"/>
            </p:cNvSpPr>
            <p:nvPr/>
          </p:nvSpPr>
          <p:spPr bwMode="auto">
            <a:xfrm>
              <a:off x="4378" y="2456"/>
              <a:ext cx="1" cy="125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900"/>
            </a:p>
          </p:txBody>
        </p:sp>
      </p:grpSp>
      <p:cxnSp>
        <p:nvCxnSpPr>
          <p:cNvPr id="2168" name="Straight Connector 199"/>
          <p:cNvCxnSpPr>
            <a:cxnSpLocks noChangeShapeType="1"/>
          </p:cNvCxnSpPr>
          <p:nvPr/>
        </p:nvCxnSpPr>
        <p:spPr bwMode="auto">
          <a:xfrm rot="5400000" flipH="1" flipV="1">
            <a:off x="7646956" y="3796813"/>
            <a:ext cx="62756" cy="437522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69" name="Straight Connector 200"/>
          <p:cNvCxnSpPr>
            <a:cxnSpLocks noChangeShapeType="1"/>
          </p:cNvCxnSpPr>
          <p:nvPr/>
        </p:nvCxnSpPr>
        <p:spPr bwMode="auto">
          <a:xfrm>
            <a:off x="7456617" y="4045645"/>
            <a:ext cx="391701" cy="389609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70" name="Straight Connector 201"/>
          <p:cNvCxnSpPr>
            <a:cxnSpLocks noChangeShapeType="1"/>
          </p:cNvCxnSpPr>
          <p:nvPr/>
        </p:nvCxnSpPr>
        <p:spPr bwMode="auto">
          <a:xfrm flipV="1">
            <a:off x="7456617" y="4046951"/>
            <a:ext cx="393179" cy="386994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71" name="Straight Connector 202"/>
          <p:cNvCxnSpPr>
            <a:cxnSpLocks noChangeShapeType="1"/>
          </p:cNvCxnSpPr>
          <p:nvPr/>
        </p:nvCxnSpPr>
        <p:spPr bwMode="auto">
          <a:xfrm rot="16200000" flipH="1">
            <a:off x="7621999" y="4272825"/>
            <a:ext cx="65371" cy="390222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72" name="Straight Connector 203"/>
          <p:cNvCxnSpPr>
            <a:cxnSpLocks noChangeShapeType="1"/>
          </p:cNvCxnSpPr>
          <p:nvPr/>
        </p:nvCxnSpPr>
        <p:spPr bwMode="auto">
          <a:xfrm rot="5400000" flipH="1" flipV="1">
            <a:off x="5794620" y="3866024"/>
            <a:ext cx="24841" cy="33701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73" name="Straight Connector 204"/>
          <p:cNvCxnSpPr>
            <a:cxnSpLocks noChangeShapeType="1"/>
          </p:cNvCxnSpPr>
          <p:nvPr/>
        </p:nvCxnSpPr>
        <p:spPr bwMode="auto">
          <a:xfrm>
            <a:off x="5592714" y="4473167"/>
            <a:ext cx="360660" cy="27455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74" name="Straight Connector 205"/>
          <p:cNvCxnSpPr>
            <a:cxnSpLocks noChangeShapeType="1"/>
          </p:cNvCxnSpPr>
          <p:nvPr/>
        </p:nvCxnSpPr>
        <p:spPr bwMode="auto">
          <a:xfrm rot="16200000" flipH="1">
            <a:off x="5615533" y="4054032"/>
            <a:ext cx="360847" cy="409439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75" name="Straight Connector 206"/>
          <p:cNvCxnSpPr>
            <a:cxnSpLocks noChangeShapeType="1"/>
          </p:cNvCxnSpPr>
          <p:nvPr/>
        </p:nvCxnSpPr>
        <p:spPr bwMode="auto">
          <a:xfrm rot="5400000">
            <a:off x="5606379" y="4088259"/>
            <a:ext cx="379149" cy="314839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176" name="Oval 2175"/>
          <p:cNvSpPr/>
          <p:nvPr/>
        </p:nvSpPr>
        <p:spPr bwMode="auto">
          <a:xfrm>
            <a:off x="5637057" y="3935819"/>
            <a:ext cx="107902" cy="27978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68553" tIns="34277" rIns="68553" bIns="34277" anchor="ctr"/>
          <a:lstStyle/>
          <a:p>
            <a:pPr algn="ctr">
              <a:defRPr/>
            </a:pPr>
            <a:endParaRPr lang="en-US" sz="1900">
              <a:cs typeface="Arial" charset="0"/>
            </a:endParaRPr>
          </a:p>
        </p:txBody>
      </p:sp>
      <p:sp>
        <p:nvSpPr>
          <p:cNvPr id="2177" name="Oval 2176"/>
          <p:cNvSpPr/>
          <p:nvPr/>
        </p:nvSpPr>
        <p:spPr bwMode="auto">
          <a:xfrm>
            <a:off x="5637057" y="4294052"/>
            <a:ext cx="107902" cy="27978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68553" tIns="34277" rIns="68553" bIns="34277" anchor="ctr"/>
          <a:lstStyle/>
          <a:p>
            <a:pPr algn="ctr">
              <a:defRPr/>
            </a:pPr>
            <a:endParaRPr lang="en-US" sz="1900">
              <a:cs typeface="Arial" charset="0"/>
            </a:endParaRPr>
          </a:p>
        </p:txBody>
      </p:sp>
      <p:sp>
        <p:nvSpPr>
          <p:cNvPr id="2178" name="Oval 2177"/>
          <p:cNvSpPr/>
          <p:nvPr/>
        </p:nvSpPr>
        <p:spPr bwMode="auto">
          <a:xfrm>
            <a:off x="7694595" y="3935819"/>
            <a:ext cx="107902" cy="27978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68553" tIns="34277" rIns="68553" bIns="34277" anchor="ctr"/>
          <a:lstStyle/>
          <a:p>
            <a:pPr algn="ctr">
              <a:defRPr/>
            </a:pPr>
            <a:endParaRPr lang="en-US" sz="1900">
              <a:cs typeface="Arial" charset="0"/>
            </a:endParaRPr>
          </a:p>
        </p:txBody>
      </p:sp>
      <p:sp>
        <p:nvSpPr>
          <p:cNvPr id="2179" name="Oval 2178"/>
          <p:cNvSpPr/>
          <p:nvPr/>
        </p:nvSpPr>
        <p:spPr bwMode="auto">
          <a:xfrm>
            <a:off x="7694595" y="4294052"/>
            <a:ext cx="107902" cy="27978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68553" tIns="34277" rIns="68553" bIns="34277" anchor="ctr"/>
          <a:lstStyle/>
          <a:p>
            <a:pPr algn="ctr">
              <a:defRPr/>
            </a:pPr>
            <a:endParaRPr lang="en-US" sz="1900">
              <a:cs typeface="Arial" charset="0"/>
            </a:endParaRPr>
          </a:p>
        </p:txBody>
      </p:sp>
      <p:pic>
        <p:nvPicPr>
          <p:cNvPr id="2180" name="Picture 2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902" y="3856068"/>
            <a:ext cx="169984" cy="2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81" name="Straight Connector 212"/>
          <p:cNvCxnSpPr>
            <a:cxnSpLocks noChangeShapeType="1"/>
          </p:cNvCxnSpPr>
          <p:nvPr/>
        </p:nvCxnSpPr>
        <p:spPr bwMode="auto">
          <a:xfrm flipV="1">
            <a:off x="5175886" y="3980273"/>
            <a:ext cx="152244" cy="15689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82" name="Straight Connector 213"/>
          <p:cNvCxnSpPr>
            <a:cxnSpLocks noChangeShapeType="1"/>
          </p:cNvCxnSpPr>
          <p:nvPr/>
        </p:nvCxnSpPr>
        <p:spPr bwMode="auto">
          <a:xfrm flipV="1">
            <a:off x="8155768" y="3995962"/>
            <a:ext cx="205457" cy="49682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183" name="TextBox 385"/>
          <p:cNvSpPr txBox="1">
            <a:spLocks noChangeArrowheads="1"/>
          </p:cNvSpPr>
          <p:nvPr/>
        </p:nvSpPr>
        <p:spPr bwMode="auto">
          <a:xfrm>
            <a:off x="5823832" y="3695254"/>
            <a:ext cx="356453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PE1</a:t>
            </a:r>
            <a:endParaRPr lang="en-US" sz="900" dirty="0"/>
          </a:p>
        </p:txBody>
      </p:sp>
      <p:sp>
        <p:nvSpPr>
          <p:cNvPr id="2184" name="TextBox 386"/>
          <p:cNvSpPr txBox="1">
            <a:spLocks noChangeArrowheads="1"/>
          </p:cNvSpPr>
          <p:nvPr/>
        </p:nvSpPr>
        <p:spPr bwMode="auto">
          <a:xfrm>
            <a:off x="5891944" y="4568815"/>
            <a:ext cx="356453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PE2</a:t>
            </a:r>
            <a:endParaRPr lang="en-US" sz="900" dirty="0"/>
          </a:p>
        </p:txBody>
      </p:sp>
      <p:sp>
        <p:nvSpPr>
          <p:cNvPr id="2185" name="TextBox 385"/>
          <p:cNvSpPr txBox="1">
            <a:spLocks noChangeArrowheads="1"/>
          </p:cNvSpPr>
          <p:nvPr/>
        </p:nvSpPr>
        <p:spPr bwMode="auto">
          <a:xfrm>
            <a:off x="7117951" y="3695254"/>
            <a:ext cx="356453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PE3</a:t>
            </a:r>
            <a:endParaRPr lang="en-US" sz="900" dirty="0"/>
          </a:p>
        </p:txBody>
      </p:sp>
      <p:sp>
        <p:nvSpPr>
          <p:cNvPr id="2186" name="TextBox 386"/>
          <p:cNvSpPr txBox="1">
            <a:spLocks noChangeArrowheads="1"/>
          </p:cNvSpPr>
          <p:nvPr/>
        </p:nvSpPr>
        <p:spPr bwMode="auto">
          <a:xfrm>
            <a:off x="7186063" y="4521425"/>
            <a:ext cx="356453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PE4</a:t>
            </a:r>
            <a:endParaRPr lang="en-US" sz="900" dirty="0"/>
          </a:p>
        </p:txBody>
      </p:sp>
      <p:sp>
        <p:nvSpPr>
          <p:cNvPr id="2187" name="TextBox 385"/>
          <p:cNvSpPr txBox="1">
            <a:spLocks noChangeArrowheads="1"/>
          </p:cNvSpPr>
          <p:nvPr/>
        </p:nvSpPr>
        <p:spPr bwMode="auto">
          <a:xfrm>
            <a:off x="5278938" y="3725377"/>
            <a:ext cx="362865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/>
              <a:t>CE1</a:t>
            </a:r>
          </a:p>
        </p:txBody>
      </p:sp>
      <p:sp>
        <p:nvSpPr>
          <p:cNvPr id="2188" name="TextBox 385"/>
          <p:cNvSpPr txBox="1">
            <a:spLocks noChangeArrowheads="1"/>
          </p:cNvSpPr>
          <p:nvPr/>
        </p:nvSpPr>
        <p:spPr bwMode="auto">
          <a:xfrm>
            <a:off x="7730955" y="3695254"/>
            <a:ext cx="362865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/>
              <a:t>CE2</a:t>
            </a:r>
          </a:p>
        </p:txBody>
      </p:sp>
      <p:sp>
        <p:nvSpPr>
          <p:cNvPr id="2190" name="Explosion 1 2189"/>
          <p:cNvSpPr/>
          <p:nvPr/>
        </p:nvSpPr>
        <p:spPr>
          <a:xfrm>
            <a:off x="6500123" y="3771589"/>
            <a:ext cx="719833" cy="385663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MAC Flip-Flop</a:t>
            </a:r>
          </a:p>
        </p:txBody>
      </p:sp>
      <p:sp>
        <p:nvSpPr>
          <p:cNvPr id="2367" name="TextBox 385"/>
          <p:cNvSpPr txBox="1">
            <a:spLocks noChangeArrowheads="1"/>
          </p:cNvSpPr>
          <p:nvPr/>
        </p:nvSpPr>
        <p:spPr bwMode="auto">
          <a:xfrm>
            <a:off x="4936202" y="3663115"/>
            <a:ext cx="298745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M1</a:t>
            </a:r>
            <a:endParaRPr lang="en-US" sz="900" dirty="0"/>
          </a:p>
        </p:txBody>
      </p:sp>
      <p:sp>
        <p:nvSpPr>
          <p:cNvPr id="2368" name="TextBox 385"/>
          <p:cNvSpPr txBox="1">
            <a:spLocks noChangeArrowheads="1"/>
          </p:cNvSpPr>
          <p:nvPr/>
        </p:nvSpPr>
        <p:spPr bwMode="auto">
          <a:xfrm>
            <a:off x="8299703" y="3685885"/>
            <a:ext cx="298745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3" tIns="34277" rIns="68553" bIns="34277">
            <a:spAutoFit/>
          </a:bodyPr>
          <a:lstStyle/>
          <a:p>
            <a:r>
              <a:rPr lang="en-US" sz="900" dirty="0" err="1"/>
              <a:t>M2</a:t>
            </a:r>
            <a:endParaRPr lang="en-US" sz="900" dirty="0"/>
          </a:p>
        </p:txBody>
      </p:sp>
      <p:sp>
        <p:nvSpPr>
          <p:cNvPr id="8" name="Freeform 7"/>
          <p:cNvSpPr/>
          <p:nvPr/>
        </p:nvSpPr>
        <p:spPr bwMode="auto">
          <a:xfrm>
            <a:off x="5236334" y="3913585"/>
            <a:ext cx="834685" cy="54637"/>
          </a:xfrm>
          <a:custGeom>
            <a:avLst/>
            <a:gdLst>
              <a:gd name="connsiteX0" fmla="*/ 0 w 1484415"/>
              <a:gd name="connsiteY0" fmla="*/ 48338 h 97158"/>
              <a:gd name="connsiteX1" fmla="*/ 570015 w 1484415"/>
              <a:gd name="connsiteY1" fmla="*/ 836 h 97158"/>
              <a:gd name="connsiteX2" fmla="*/ 795646 w 1484415"/>
              <a:gd name="connsiteY2" fmla="*/ 83964 h 97158"/>
              <a:gd name="connsiteX3" fmla="*/ 1484415 w 1484415"/>
              <a:gd name="connsiteY3" fmla="*/ 95839 h 9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415" h="97158">
                <a:moveTo>
                  <a:pt x="0" y="48338"/>
                </a:moveTo>
                <a:cubicBezTo>
                  <a:pt x="218703" y="21618"/>
                  <a:pt x="437407" y="-5102"/>
                  <a:pt x="570015" y="836"/>
                </a:cubicBezTo>
                <a:cubicBezTo>
                  <a:pt x="702623" y="6774"/>
                  <a:pt x="643246" y="68130"/>
                  <a:pt x="795646" y="83964"/>
                </a:cubicBezTo>
                <a:cubicBezTo>
                  <a:pt x="948046" y="99798"/>
                  <a:pt x="1216230" y="97818"/>
                  <a:pt x="1484415" y="95839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3" tIns="34277" rIns="68553" bIns="34277" rtlCol="0" anchor="ctr"/>
          <a:lstStyle/>
          <a:p>
            <a:pPr algn="ctr"/>
            <a:endParaRPr lang="en-US" sz="1900"/>
          </a:p>
        </p:txBody>
      </p:sp>
      <p:sp>
        <p:nvSpPr>
          <p:cNvPr id="9" name="Freeform 8"/>
          <p:cNvSpPr/>
          <p:nvPr/>
        </p:nvSpPr>
        <p:spPr bwMode="auto">
          <a:xfrm>
            <a:off x="5276399" y="4026549"/>
            <a:ext cx="767910" cy="388365"/>
          </a:xfrm>
          <a:custGeom>
            <a:avLst/>
            <a:gdLst>
              <a:gd name="connsiteX0" fmla="*/ 0 w 1365663"/>
              <a:gd name="connsiteY0" fmla="*/ 13712 h 690606"/>
              <a:gd name="connsiteX1" fmla="*/ 498764 w 1365663"/>
              <a:gd name="connsiteY1" fmla="*/ 13712 h 690606"/>
              <a:gd name="connsiteX2" fmla="*/ 736271 w 1365663"/>
              <a:gd name="connsiteY2" fmla="*/ 156216 h 690606"/>
              <a:gd name="connsiteX3" fmla="*/ 1365663 w 1365663"/>
              <a:gd name="connsiteY3" fmla="*/ 690606 h 69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663" h="690606">
                <a:moveTo>
                  <a:pt x="0" y="13712"/>
                </a:moveTo>
                <a:cubicBezTo>
                  <a:pt x="188026" y="1836"/>
                  <a:pt x="376052" y="-10039"/>
                  <a:pt x="498764" y="13712"/>
                </a:cubicBezTo>
                <a:cubicBezTo>
                  <a:pt x="621476" y="37463"/>
                  <a:pt x="591788" y="43400"/>
                  <a:pt x="736271" y="156216"/>
                </a:cubicBezTo>
                <a:cubicBezTo>
                  <a:pt x="880754" y="269032"/>
                  <a:pt x="1123208" y="479819"/>
                  <a:pt x="1365663" y="690606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3" tIns="34277" rIns="68553" bIns="34277" rtlCol="0" anchor="ctr"/>
          <a:lstStyle/>
          <a:p>
            <a:pPr algn="ctr"/>
            <a:endParaRPr lang="en-US" sz="1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45D0FD-48F1-4D72-80C5-FFB60B92A8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49250" y="214914"/>
            <a:ext cx="8722519" cy="73183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Data Center Interconnect requirements</a:t>
            </a:r>
            <a:endParaRPr altLang="en-US" sz="2600" dirty="0" smtClean="0">
              <a:solidFill>
                <a:schemeClr val="accent2"/>
              </a:solidFill>
              <a:ea typeface="ＭＳ Ｐゴシック" pitchFamily="34" charset="-128"/>
              <a:cs typeface="CiscoSans" pitchFamily="34" charset="0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1"/>
          </p:nvPr>
        </p:nvSpPr>
        <p:spPr>
          <a:xfrm>
            <a:off x="437765" y="759341"/>
            <a:ext cx="8345488" cy="374819"/>
          </a:xfrm>
          <a:prstGeom prst="rect">
            <a:avLst/>
          </a:prstGeom>
          <a:noFill/>
        </p:spPr>
        <p:txBody>
          <a:bodyPr wrap="square" lIns="81633" tIns="40817" rIns="81633" bIns="40817" rtlCol="0">
            <a:spAutoFit/>
          </a:bodyPr>
          <a:lstStyle/>
          <a:p>
            <a:pPr marL="5714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not fully addressed by current L2VPN technologies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16200000">
            <a:off x="2412208" y="1699220"/>
            <a:ext cx="1869744" cy="1543159"/>
          </a:xfrm>
          <a:prstGeom prst="trapezoid">
            <a:avLst>
              <a:gd name="adj" fmla="val 3536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3" tIns="40817" rIns="81633" bIns="40817" rtlCol="0" anchor="ctr"/>
          <a:lstStyle/>
          <a:p>
            <a:pPr algn="ctr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4" y="1693043"/>
            <a:ext cx="2460496" cy="1584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780714" y="1535929"/>
            <a:ext cx="4257238" cy="189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1426" tIns="25713" rIns="51426" bIns="25713">
            <a:spAutoFit/>
          </a:bodyPr>
          <a:lstStyle/>
          <a:p>
            <a:pPr marL="257129" indent="-257129" defTabSz="514259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Per-Flow </a:t>
            </a:r>
            <a:r>
              <a:rPr lang="en-US" sz="1600" dirty="0">
                <a:solidFill>
                  <a:srgbClr val="000000"/>
                </a:solidFill>
              </a:rPr>
              <a:t>Redundancy and Load Balancing</a:t>
            </a:r>
          </a:p>
          <a:p>
            <a:pPr marL="257129" indent="-257129" defTabSz="514259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Simplified Provisioning and Operation</a:t>
            </a:r>
          </a:p>
          <a:p>
            <a:pPr marL="257129" indent="-257129" defTabSz="514259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Optimal Forwarding</a:t>
            </a:r>
          </a:p>
          <a:p>
            <a:pPr marL="257129" indent="-257129" defTabSz="514259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Fast Convergence</a:t>
            </a:r>
          </a:p>
          <a:p>
            <a:pPr marL="257129" indent="-257129" defTabSz="514259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MAC Address Scalability</a:t>
            </a:r>
          </a:p>
        </p:txBody>
      </p:sp>
      <p:sp>
        <p:nvSpPr>
          <p:cNvPr id="10" name="Text Placeholder 4"/>
          <p:cNvSpPr txBox="1">
            <a:spLocks noGrp="1"/>
          </p:cNvSpPr>
          <p:nvPr>
            <p:ph type="body" sz="quarter" idx="11"/>
          </p:nvPr>
        </p:nvSpPr>
        <p:spPr>
          <a:xfrm>
            <a:off x="437766" y="3557334"/>
            <a:ext cx="8345488" cy="667207"/>
          </a:xfrm>
          <a:prstGeom prst="rect">
            <a:avLst/>
          </a:prstGeom>
          <a:noFill/>
        </p:spPr>
        <p:txBody>
          <a:bodyPr wrap="square" lIns="81633" tIns="40817" rIns="81633" bIns="40817" rtlCol="0">
            <a:spAutoFit/>
          </a:bodyPr>
          <a:lstStyle/>
          <a:p>
            <a:pPr marL="5714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EVPN</a:t>
            </a:r>
            <a:r>
              <a:rPr lang="en-US" dirty="0" smtClean="0">
                <a:solidFill>
                  <a:schemeClr val="tx1"/>
                </a:solidFill>
              </a:rPr>
              <a:t> with a choice of data plane encapsulation (MPLS, </a:t>
            </a:r>
            <a:r>
              <a:rPr lang="en-US" dirty="0" err="1" smtClean="0">
                <a:solidFill>
                  <a:schemeClr val="tx1"/>
                </a:solidFill>
              </a:rPr>
              <a:t>VxLAN</a:t>
            </a:r>
            <a:r>
              <a:rPr lang="en-US" dirty="0" smtClean="0">
                <a:solidFill>
                  <a:schemeClr val="tx1"/>
                </a:solidFill>
              </a:rPr>
              <a:t>, PBB) is the designed to address these requirements.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70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30" y="181480"/>
            <a:ext cx="8345488" cy="731837"/>
          </a:xfrm>
        </p:spPr>
        <p:txBody>
          <a:bodyPr/>
          <a:lstStyle/>
          <a:p>
            <a:pPr defTabSz="683241"/>
            <a:r>
              <a:rPr lang="en-US" dirty="0" smtClean="0"/>
              <a:t>EVPN </a:t>
            </a:r>
            <a:br>
              <a:rPr lang="en-US" dirty="0" smtClean="0"/>
            </a:br>
            <a:r>
              <a:rPr lang="en-US" sz="2400" dirty="0" smtClean="0"/>
              <a:t>Next generation network services</a:t>
            </a:r>
            <a:endParaRPr lang="en-US" sz="1800" dirty="0">
              <a:solidFill>
                <a:srgbClr val="214794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44438" y="1768323"/>
            <a:ext cx="4091388" cy="1493035"/>
            <a:chOff x="444542" y="1148995"/>
            <a:chExt cx="3901602" cy="1275159"/>
          </a:xfrm>
        </p:grpSpPr>
        <p:sp>
          <p:nvSpPr>
            <p:cNvPr id="323" name="Rechteck 41"/>
            <p:cNvSpPr/>
            <p:nvPr/>
          </p:nvSpPr>
          <p:spPr bwMode="auto">
            <a:xfrm>
              <a:off x="444542" y="1158144"/>
              <a:ext cx="3901601" cy="1266010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216000" rIns="0" bIns="0" anchor="t" anchorCtr="0"/>
            <a:lstStyle/>
            <a:p>
              <a:endParaRPr lang="en-US" sz="1100" noProof="1" smtClean="0">
                <a:solidFill>
                  <a:srgbClr val="4D4D4D"/>
                </a:solidFill>
                <a:latin typeface="+mj-lt"/>
              </a:endParaRPr>
            </a:p>
            <a:p>
              <a:pPr marL="171450" indent="-171450">
                <a:buFont typeface="Wingdings" charset="2"/>
                <a:buChar char="§"/>
              </a:pPr>
              <a:endParaRPr lang="en-US" sz="1100" noProof="1" smtClean="0">
                <a:solidFill>
                  <a:srgbClr val="4D4D4D"/>
                </a:solidFill>
                <a:latin typeface="+mj-lt"/>
              </a:endParaRPr>
            </a:p>
            <a:p>
              <a:endParaRPr lang="en-US" sz="1050" noProof="1" smtClean="0">
                <a:solidFill>
                  <a:srgbClr val="4D4D4D"/>
                </a:solidFill>
                <a:latin typeface="+mj-lt"/>
              </a:endParaRPr>
            </a:p>
            <a:p>
              <a:pPr marL="171450" indent="-171450">
                <a:buFont typeface="Arial"/>
                <a:buChar char="•"/>
              </a:pPr>
              <a:endParaRPr lang="en-US" sz="1050" dirty="0">
                <a:latin typeface="+mj-lt"/>
              </a:endParaRPr>
            </a:p>
          </p:txBody>
        </p:sp>
        <p:sp>
          <p:nvSpPr>
            <p:cNvPr id="17" name="Rechteck 23"/>
            <p:cNvSpPr/>
            <p:nvPr/>
          </p:nvSpPr>
          <p:spPr bwMode="auto">
            <a:xfrm>
              <a:off x="444543" y="2063792"/>
              <a:ext cx="3891441" cy="360362"/>
            </a:xfrm>
            <a:prstGeom prst="rect">
              <a:avLst/>
            </a:prstGeom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0" bIns="0" anchor="ctr" anchorCtr="0"/>
            <a:lstStyle/>
            <a:p>
              <a:pPr indent="-88900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r>
                <a:rPr lang="de-DE" sz="1200" b="1" spc="20" noProof="1" smtClean="0">
                  <a:ln w="317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EVPN</a:t>
              </a:r>
              <a:r>
                <a:rPr lang="de-DE" sz="1200" spc="20" noProof="1" smtClean="0">
                  <a:ln w="317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 </a:t>
              </a:r>
            </a:p>
          </p:txBody>
        </p:sp>
        <p:sp>
          <p:nvSpPr>
            <p:cNvPr id="20" name="Rechteck 21"/>
            <p:cNvSpPr/>
            <p:nvPr/>
          </p:nvSpPr>
          <p:spPr bwMode="auto">
            <a:xfrm>
              <a:off x="444543" y="1148995"/>
              <a:ext cx="632417" cy="36036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200" b="1" noProof="1" smtClean="0">
                  <a:solidFill>
                    <a:schemeClr val="accent1"/>
                  </a:solidFill>
                  <a:latin typeface="+mj-lt"/>
                </a:rPr>
                <a:t>ELINE</a:t>
              </a:r>
              <a:endParaRPr lang="de-DE" sz="1200" b="1" noProof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7" name="Rechteck 21"/>
            <p:cNvSpPr/>
            <p:nvPr/>
          </p:nvSpPr>
          <p:spPr bwMode="auto">
            <a:xfrm>
              <a:off x="1101821" y="1148995"/>
              <a:ext cx="632417" cy="36036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200" b="1" noProof="1" smtClean="0">
                  <a:solidFill>
                    <a:schemeClr val="accent1"/>
                  </a:solidFill>
                  <a:latin typeface="+mj-lt"/>
                </a:rPr>
                <a:t>ELAN</a:t>
              </a:r>
              <a:endParaRPr lang="de-DE" sz="1200" b="1" noProof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9" name="Rechteck 21"/>
            <p:cNvSpPr/>
            <p:nvPr/>
          </p:nvSpPr>
          <p:spPr bwMode="auto">
            <a:xfrm>
              <a:off x="1756401" y="1148995"/>
              <a:ext cx="632417" cy="36036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200" b="1" noProof="1" smtClean="0">
                  <a:solidFill>
                    <a:schemeClr val="accent1"/>
                  </a:solidFill>
                  <a:latin typeface="+mj-lt"/>
                </a:rPr>
                <a:t>ETREE</a:t>
              </a:r>
              <a:endParaRPr lang="de-DE" sz="1200" b="1" noProof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30" name="Rechteck 21"/>
            <p:cNvSpPr/>
            <p:nvPr/>
          </p:nvSpPr>
          <p:spPr bwMode="auto">
            <a:xfrm>
              <a:off x="2406049" y="1148995"/>
              <a:ext cx="632417" cy="36036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200" b="1" noProof="1" smtClean="0">
                  <a:solidFill>
                    <a:schemeClr val="accent1"/>
                  </a:solidFill>
                  <a:latin typeface="+mj-lt"/>
                </a:rPr>
                <a:t>L3 VPN</a:t>
              </a:r>
              <a:endParaRPr lang="de-DE" sz="1200" b="1" noProof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31" name="Rechteck 21"/>
            <p:cNvSpPr/>
            <p:nvPr/>
          </p:nvSpPr>
          <p:spPr bwMode="auto">
            <a:xfrm>
              <a:off x="3062796" y="1148995"/>
              <a:ext cx="632417" cy="36036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200" b="1" noProof="1" smtClean="0">
                  <a:solidFill>
                    <a:schemeClr val="accent1"/>
                  </a:solidFill>
                  <a:latin typeface="+mj-lt"/>
                </a:rPr>
                <a:t>DC Fabric</a:t>
              </a:r>
              <a:endParaRPr lang="de-DE" sz="1200" b="1" noProof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35" name="Rechteck 21"/>
            <p:cNvSpPr/>
            <p:nvPr/>
          </p:nvSpPr>
          <p:spPr bwMode="auto">
            <a:xfrm>
              <a:off x="3713727" y="1148995"/>
              <a:ext cx="632417" cy="36036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200" b="1" noProof="1" smtClean="0">
                  <a:solidFill>
                    <a:schemeClr val="accent1"/>
                  </a:solidFill>
                  <a:latin typeface="+mj-lt"/>
                </a:rPr>
                <a:t>DCI</a:t>
              </a:r>
              <a:endParaRPr lang="de-DE" sz="1200" b="1" noProof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40" name="Rechteck 21"/>
            <p:cNvSpPr/>
            <p:nvPr/>
          </p:nvSpPr>
          <p:spPr bwMode="auto">
            <a:xfrm>
              <a:off x="444543" y="1545235"/>
              <a:ext cx="632417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000" b="1" noProof="1" smtClean="0">
                  <a:solidFill>
                    <a:schemeClr val="bg1"/>
                  </a:solidFill>
                  <a:latin typeface="+mj-lt"/>
                </a:rPr>
                <a:t>VPWS</a:t>
              </a:r>
              <a:endParaRPr lang="de-DE" sz="1000" b="1" noProof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1" name="Rechteck 21"/>
            <p:cNvSpPr/>
            <p:nvPr/>
          </p:nvSpPr>
          <p:spPr bwMode="auto">
            <a:xfrm>
              <a:off x="1091661" y="1545235"/>
              <a:ext cx="632417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000" b="1" noProof="1" smtClean="0">
                  <a:solidFill>
                    <a:schemeClr val="bg1"/>
                  </a:solidFill>
                  <a:latin typeface="+mj-lt"/>
                </a:rPr>
                <a:t>VPLS</a:t>
              </a:r>
              <a:endParaRPr lang="de-DE" sz="1000" b="1" noProof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2" name="Rechteck 21"/>
            <p:cNvSpPr/>
            <p:nvPr/>
          </p:nvSpPr>
          <p:spPr bwMode="auto">
            <a:xfrm>
              <a:off x="1746241" y="1545235"/>
              <a:ext cx="632417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000" b="1" noProof="1" smtClean="0">
                  <a:solidFill>
                    <a:schemeClr val="bg1"/>
                  </a:solidFill>
                  <a:latin typeface="+mj-lt"/>
                </a:rPr>
                <a:t>P2MP VPLS</a:t>
              </a:r>
              <a:endParaRPr lang="de-DE" sz="1000" b="1" noProof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3" name="Rechteck 21"/>
            <p:cNvSpPr/>
            <p:nvPr/>
          </p:nvSpPr>
          <p:spPr bwMode="auto">
            <a:xfrm>
              <a:off x="2395889" y="1545235"/>
              <a:ext cx="632417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000" b="1" noProof="1" smtClean="0">
                  <a:solidFill>
                    <a:schemeClr val="bg1"/>
                  </a:solidFill>
                  <a:latin typeface="+mj-lt"/>
                </a:rPr>
                <a:t>RFC 2547 </a:t>
              </a:r>
              <a:endParaRPr lang="de-DE" sz="1000" b="1" noProof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4" name="Rechteck 21"/>
            <p:cNvSpPr/>
            <p:nvPr/>
          </p:nvSpPr>
          <p:spPr bwMode="auto">
            <a:xfrm>
              <a:off x="3052636" y="1545235"/>
              <a:ext cx="632417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000" b="1" noProof="1" smtClean="0">
                  <a:solidFill>
                    <a:schemeClr val="bg1"/>
                  </a:solidFill>
                  <a:latin typeface="+mj-lt"/>
                </a:rPr>
                <a:t>VXLAN</a:t>
              </a:r>
              <a:endParaRPr lang="de-DE" sz="1000" b="1" noProof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5" name="Rechteck 21"/>
            <p:cNvSpPr/>
            <p:nvPr/>
          </p:nvSpPr>
          <p:spPr bwMode="auto">
            <a:xfrm>
              <a:off x="3703567" y="1545235"/>
              <a:ext cx="632417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1997" tIns="0" rIns="0" bIns="0" anchor="ctr" anchorCtr="0"/>
            <a:lstStyle/>
            <a:p>
              <a:pPr marL="88897" indent="-88897" algn="ctr"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361935" algn="r"/>
                  <a:tab pos="1076280" algn="r"/>
                  <a:tab pos="1790625" algn="r"/>
                  <a:tab pos="2514495" algn="r"/>
                  <a:tab pos="3228841" algn="r"/>
                  <a:tab pos="3943186" algn="r"/>
                  <a:tab pos="4667055" algn="r"/>
                  <a:tab pos="5381400" algn="r"/>
                  <a:tab pos="6095746" algn="r"/>
                  <a:tab pos="6819616" algn="r"/>
                  <a:tab pos="7533961" algn="r"/>
                </a:tabLst>
              </a:pPr>
              <a:r>
                <a:rPr lang="de-DE" sz="1000" b="1" noProof="1" smtClean="0">
                  <a:solidFill>
                    <a:schemeClr val="bg1"/>
                  </a:solidFill>
                  <a:latin typeface="+mj-lt"/>
                </a:rPr>
                <a:t>VPLS / L3 VPN</a:t>
              </a:r>
              <a:endParaRPr lang="de-DE" sz="1000" b="1" noProof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6" name="Isosceles Triangle 34"/>
            <p:cNvSpPr/>
            <p:nvPr/>
          </p:nvSpPr>
          <p:spPr>
            <a:xfrm rot="10800000">
              <a:off x="3705373" y="1952756"/>
              <a:ext cx="635967" cy="90715"/>
            </a:xfrm>
            <a:prstGeom prst="triangle">
              <a:avLst/>
            </a:prstGeom>
            <a:solidFill>
              <a:srgbClr val="4D4D4D">
                <a:alpha val="1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7" name="Isosceles Triangle 25"/>
            <p:cNvSpPr/>
            <p:nvPr/>
          </p:nvSpPr>
          <p:spPr>
            <a:xfrm rot="10800000">
              <a:off x="464076" y="1952756"/>
              <a:ext cx="635967" cy="90715"/>
            </a:xfrm>
            <a:prstGeom prst="triangle">
              <a:avLst/>
            </a:prstGeom>
            <a:solidFill>
              <a:srgbClr val="4D4D4D">
                <a:alpha val="8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9" name="Isosceles Triangle 27"/>
            <p:cNvSpPr/>
            <p:nvPr/>
          </p:nvSpPr>
          <p:spPr>
            <a:xfrm rot="10800000">
              <a:off x="1127675" y="1952756"/>
              <a:ext cx="635967" cy="90715"/>
            </a:xfrm>
            <a:prstGeom prst="triangle">
              <a:avLst/>
            </a:prstGeom>
            <a:solidFill>
              <a:srgbClr val="4D4D4D">
                <a:alpha val="7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1" name="Isosceles Triangle 29"/>
            <p:cNvSpPr/>
            <p:nvPr/>
          </p:nvSpPr>
          <p:spPr>
            <a:xfrm rot="10800000">
              <a:off x="1780811" y="1952756"/>
              <a:ext cx="635967" cy="90715"/>
            </a:xfrm>
            <a:prstGeom prst="triangle">
              <a:avLst/>
            </a:prstGeom>
            <a:solidFill>
              <a:srgbClr val="4D4D4D">
                <a:alpha val="51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2" name="Isosceles Triangle 30"/>
            <p:cNvSpPr/>
            <p:nvPr/>
          </p:nvSpPr>
          <p:spPr>
            <a:xfrm rot="10800000">
              <a:off x="2444410" y="1952756"/>
              <a:ext cx="635967" cy="90715"/>
            </a:xfrm>
            <a:prstGeom prst="triangle">
              <a:avLst/>
            </a:prstGeom>
            <a:solidFill>
              <a:srgbClr val="4D4D4D">
                <a:alpha val="4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4" name="Isosceles Triangle 32"/>
            <p:cNvSpPr/>
            <p:nvPr/>
          </p:nvSpPr>
          <p:spPr>
            <a:xfrm rot="10800000">
              <a:off x="3041774" y="1952756"/>
              <a:ext cx="635967" cy="90715"/>
            </a:xfrm>
            <a:prstGeom prst="triangle">
              <a:avLst/>
            </a:prstGeom>
            <a:solidFill>
              <a:srgbClr val="4D4D4D">
                <a:alpha val="31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60517" y="1768322"/>
            <a:ext cx="4200603" cy="1493037"/>
            <a:chOff x="4933348" y="1158143"/>
            <a:chExt cx="3824572" cy="1284192"/>
          </a:xfrm>
        </p:grpSpPr>
        <p:sp>
          <p:nvSpPr>
            <p:cNvPr id="322" name="Rechteck 41"/>
            <p:cNvSpPr/>
            <p:nvPr/>
          </p:nvSpPr>
          <p:spPr bwMode="auto">
            <a:xfrm>
              <a:off x="4933348" y="1158143"/>
              <a:ext cx="3824572" cy="1284191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216000" rIns="0" bIns="0" anchor="t" anchorCtr="0"/>
            <a:lstStyle/>
            <a:p>
              <a:endParaRPr lang="en-US" sz="1100" noProof="1" smtClean="0">
                <a:solidFill>
                  <a:srgbClr val="4D4D4D"/>
                </a:solidFill>
                <a:latin typeface="+mj-lt"/>
              </a:endParaRPr>
            </a:p>
            <a:p>
              <a:pPr marL="171450" indent="-171450">
                <a:buFont typeface="Wingdings" charset="2"/>
                <a:buChar char="§"/>
              </a:pPr>
              <a:endParaRPr lang="en-US" sz="1100" noProof="1" smtClean="0">
                <a:solidFill>
                  <a:srgbClr val="4D4D4D"/>
                </a:solidFill>
                <a:latin typeface="+mj-lt"/>
              </a:endParaRPr>
            </a:p>
            <a:p>
              <a:endParaRPr lang="en-US" sz="1050" noProof="1" smtClean="0">
                <a:solidFill>
                  <a:srgbClr val="4D4D4D"/>
                </a:solidFill>
                <a:latin typeface="+mj-lt"/>
              </a:endParaRPr>
            </a:p>
            <a:p>
              <a:pPr marL="171450" indent="-171450">
                <a:buFont typeface="Arial"/>
                <a:buChar char="•"/>
              </a:pPr>
              <a:endParaRPr lang="en-US" sz="1050" dirty="0">
                <a:latin typeface="+mj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045949" y="1462332"/>
              <a:ext cx="3616169" cy="980003"/>
              <a:chOff x="5045949" y="1462332"/>
              <a:chExt cx="3616169" cy="980003"/>
            </a:xfrm>
          </p:grpSpPr>
          <p:sp>
            <p:nvSpPr>
              <p:cNvPr id="156" name="Oval 3"/>
              <p:cNvSpPr>
                <a:spLocks noChangeAspect="1"/>
              </p:cNvSpPr>
              <p:nvPr/>
            </p:nvSpPr>
            <p:spPr>
              <a:xfrm>
                <a:off x="5045949" y="1728363"/>
                <a:ext cx="3616169" cy="440056"/>
              </a:xfrm>
              <a:custGeom>
                <a:avLst/>
                <a:gdLst>
                  <a:gd name="connsiteX0" fmla="*/ 2886508 w 4960509"/>
                  <a:gd name="connsiteY0" fmla="*/ 1 h 3007455"/>
                  <a:gd name="connsiteX1" fmla="*/ 3346066 w 4960509"/>
                  <a:gd name="connsiteY1" fmla="*/ 420201 h 3007455"/>
                  <a:gd name="connsiteX2" fmla="*/ 4057503 w 4960509"/>
                  <a:gd name="connsiteY2" fmla="*/ 1288167 h 3007455"/>
                  <a:gd name="connsiteX3" fmla="*/ 4057470 w 4960509"/>
                  <a:gd name="connsiteY3" fmla="*/ 1288623 h 3007455"/>
                  <a:gd name="connsiteX4" fmla="*/ 4085042 w 4960509"/>
                  <a:gd name="connsiteY4" fmla="*/ 1285694 h 3007455"/>
                  <a:gd name="connsiteX5" fmla="*/ 4443811 w 4960509"/>
                  <a:gd name="connsiteY5" fmla="*/ 1668608 h 3007455"/>
                  <a:gd name="connsiteX6" fmla="*/ 4443148 w 4960509"/>
                  <a:gd name="connsiteY6" fmla="*/ 1674849 h 3007455"/>
                  <a:gd name="connsiteX7" fmla="*/ 4448481 w 4960509"/>
                  <a:gd name="connsiteY7" fmla="*/ 1675386 h 3007455"/>
                  <a:gd name="connsiteX8" fmla="*/ 4960509 w 4960509"/>
                  <a:gd name="connsiteY8" fmla="*/ 2303624 h 3007455"/>
                  <a:gd name="connsiteX9" fmla="*/ 4121261 w 4960509"/>
                  <a:gd name="connsiteY9" fmla="*/ 3002838 h 3007455"/>
                  <a:gd name="connsiteX10" fmla="*/ 3994691 w 4960509"/>
                  <a:gd name="connsiteY10" fmla="*/ 3003011 h 3007455"/>
                  <a:gd name="connsiteX11" fmla="*/ 3993076 w 4960509"/>
                  <a:gd name="connsiteY11" fmla="*/ 3002836 h 3007455"/>
                  <a:gd name="connsiteX12" fmla="*/ 944501 w 4960509"/>
                  <a:gd name="connsiteY12" fmla="*/ 3002836 h 3007455"/>
                  <a:gd name="connsiteX13" fmla="*/ 820536 w 4960509"/>
                  <a:gd name="connsiteY13" fmla="*/ 3007455 h 3007455"/>
                  <a:gd name="connsiteX14" fmla="*/ 677 w 4960509"/>
                  <a:gd name="connsiteY14" fmla="*/ 2131469 h 3007455"/>
                  <a:gd name="connsiteX15" fmla="*/ 754982 w 4960509"/>
                  <a:gd name="connsiteY15" fmla="*/ 1286519 h 3007455"/>
                  <a:gd name="connsiteX16" fmla="*/ 867671 w 4960509"/>
                  <a:gd name="connsiteY16" fmla="*/ 1280789 h 3007455"/>
                  <a:gd name="connsiteX17" fmla="*/ 866667 w 4960509"/>
                  <a:gd name="connsiteY17" fmla="*/ 1189636 h 3007455"/>
                  <a:gd name="connsiteX18" fmla="*/ 1487471 w 4960509"/>
                  <a:gd name="connsiteY18" fmla="*/ 617304 h 3007455"/>
                  <a:gd name="connsiteX19" fmla="*/ 1796724 w 4960509"/>
                  <a:gd name="connsiteY19" fmla="*/ 673571 h 3007455"/>
                  <a:gd name="connsiteX20" fmla="*/ 1866377 w 4960509"/>
                  <a:gd name="connsiteY20" fmla="*/ 711134 h 3007455"/>
                  <a:gd name="connsiteX21" fmla="*/ 1873744 w 4960509"/>
                  <a:gd name="connsiteY21" fmla="*/ 646180 h 3007455"/>
                  <a:gd name="connsiteX22" fmla="*/ 2886508 w 4960509"/>
                  <a:gd name="connsiteY22" fmla="*/ 1 h 3007455"/>
                  <a:gd name="connsiteX0" fmla="*/ 2886508 w 4960509"/>
                  <a:gd name="connsiteY0" fmla="*/ 1 h 3007455"/>
                  <a:gd name="connsiteX1" fmla="*/ 3346066 w 4960509"/>
                  <a:gd name="connsiteY1" fmla="*/ 420201 h 3007455"/>
                  <a:gd name="connsiteX2" fmla="*/ 4057503 w 4960509"/>
                  <a:gd name="connsiteY2" fmla="*/ 1288167 h 3007455"/>
                  <a:gd name="connsiteX3" fmla="*/ 4057470 w 4960509"/>
                  <a:gd name="connsiteY3" fmla="*/ 1288623 h 3007455"/>
                  <a:gd name="connsiteX4" fmla="*/ 4085042 w 4960509"/>
                  <a:gd name="connsiteY4" fmla="*/ 1285694 h 3007455"/>
                  <a:gd name="connsiteX5" fmla="*/ 4443811 w 4960509"/>
                  <a:gd name="connsiteY5" fmla="*/ 1668608 h 3007455"/>
                  <a:gd name="connsiteX6" fmla="*/ 4443148 w 4960509"/>
                  <a:gd name="connsiteY6" fmla="*/ 1674849 h 3007455"/>
                  <a:gd name="connsiteX7" fmla="*/ 4448481 w 4960509"/>
                  <a:gd name="connsiteY7" fmla="*/ 1675386 h 3007455"/>
                  <a:gd name="connsiteX8" fmla="*/ 4960509 w 4960509"/>
                  <a:gd name="connsiteY8" fmla="*/ 2303624 h 3007455"/>
                  <a:gd name="connsiteX9" fmla="*/ 4121261 w 4960509"/>
                  <a:gd name="connsiteY9" fmla="*/ 3002838 h 3007455"/>
                  <a:gd name="connsiteX10" fmla="*/ 3994691 w 4960509"/>
                  <a:gd name="connsiteY10" fmla="*/ 3003011 h 3007455"/>
                  <a:gd name="connsiteX11" fmla="*/ 3993076 w 4960509"/>
                  <a:gd name="connsiteY11" fmla="*/ 3002836 h 3007455"/>
                  <a:gd name="connsiteX12" fmla="*/ 944501 w 4960509"/>
                  <a:gd name="connsiteY12" fmla="*/ 3002836 h 3007455"/>
                  <a:gd name="connsiteX13" fmla="*/ 820536 w 4960509"/>
                  <a:gd name="connsiteY13" fmla="*/ 3007455 h 3007455"/>
                  <a:gd name="connsiteX14" fmla="*/ 677 w 4960509"/>
                  <a:gd name="connsiteY14" fmla="*/ 2131469 h 3007455"/>
                  <a:gd name="connsiteX15" fmla="*/ 754982 w 4960509"/>
                  <a:gd name="connsiteY15" fmla="*/ 1286519 h 3007455"/>
                  <a:gd name="connsiteX16" fmla="*/ 867671 w 4960509"/>
                  <a:gd name="connsiteY16" fmla="*/ 1280789 h 3007455"/>
                  <a:gd name="connsiteX17" fmla="*/ 866667 w 4960509"/>
                  <a:gd name="connsiteY17" fmla="*/ 1189636 h 3007455"/>
                  <a:gd name="connsiteX18" fmla="*/ 1487471 w 4960509"/>
                  <a:gd name="connsiteY18" fmla="*/ 617304 h 3007455"/>
                  <a:gd name="connsiteX19" fmla="*/ 1796724 w 4960509"/>
                  <a:gd name="connsiteY19" fmla="*/ 673571 h 3007455"/>
                  <a:gd name="connsiteX20" fmla="*/ 1866377 w 4960509"/>
                  <a:gd name="connsiteY20" fmla="*/ 711134 h 3007455"/>
                  <a:gd name="connsiteX21" fmla="*/ 1873744 w 4960509"/>
                  <a:gd name="connsiteY21" fmla="*/ 646180 h 3007455"/>
                  <a:gd name="connsiteX22" fmla="*/ 2886508 w 4960509"/>
                  <a:gd name="connsiteY22" fmla="*/ 1 h 3007455"/>
                  <a:gd name="connsiteX0" fmla="*/ 3233979 w 4960509"/>
                  <a:gd name="connsiteY0" fmla="*/ 38551 h 2667863"/>
                  <a:gd name="connsiteX1" fmla="*/ 3346066 w 4960509"/>
                  <a:gd name="connsiteY1" fmla="*/ 80609 h 2667863"/>
                  <a:gd name="connsiteX2" fmla="*/ 4057503 w 4960509"/>
                  <a:gd name="connsiteY2" fmla="*/ 948575 h 2667863"/>
                  <a:gd name="connsiteX3" fmla="*/ 4057470 w 4960509"/>
                  <a:gd name="connsiteY3" fmla="*/ 949031 h 2667863"/>
                  <a:gd name="connsiteX4" fmla="*/ 4085042 w 4960509"/>
                  <a:gd name="connsiteY4" fmla="*/ 946102 h 2667863"/>
                  <a:gd name="connsiteX5" fmla="*/ 4443811 w 4960509"/>
                  <a:gd name="connsiteY5" fmla="*/ 1329016 h 2667863"/>
                  <a:gd name="connsiteX6" fmla="*/ 4443148 w 4960509"/>
                  <a:gd name="connsiteY6" fmla="*/ 1335257 h 2667863"/>
                  <a:gd name="connsiteX7" fmla="*/ 4448481 w 4960509"/>
                  <a:gd name="connsiteY7" fmla="*/ 1335794 h 2667863"/>
                  <a:gd name="connsiteX8" fmla="*/ 4960509 w 4960509"/>
                  <a:gd name="connsiteY8" fmla="*/ 1964032 h 2667863"/>
                  <a:gd name="connsiteX9" fmla="*/ 4121261 w 4960509"/>
                  <a:gd name="connsiteY9" fmla="*/ 2663246 h 2667863"/>
                  <a:gd name="connsiteX10" fmla="*/ 3994691 w 4960509"/>
                  <a:gd name="connsiteY10" fmla="*/ 2663419 h 2667863"/>
                  <a:gd name="connsiteX11" fmla="*/ 3993076 w 4960509"/>
                  <a:gd name="connsiteY11" fmla="*/ 2663244 h 2667863"/>
                  <a:gd name="connsiteX12" fmla="*/ 944501 w 4960509"/>
                  <a:gd name="connsiteY12" fmla="*/ 2663244 h 2667863"/>
                  <a:gd name="connsiteX13" fmla="*/ 820536 w 4960509"/>
                  <a:gd name="connsiteY13" fmla="*/ 2667863 h 2667863"/>
                  <a:gd name="connsiteX14" fmla="*/ 677 w 4960509"/>
                  <a:gd name="connsiteY14" fmla="*/ 1791877 h 2667863"/>
                  <a:gd name="connsiteX15" fmla="*/ 754982 w 4960509"/>
                  <a:gd name="connsiteY15" fmla="*/ 946927 h 2667863"/>
                  <a:gd name="connsiteX16" fmla="*/ 867671 w 4960509"/>
                  <a:gd name="connsiteY16" fmla="*/ 941197 h 2667863"/>
                  <a:gd name="connsiteX17" fmla="*/ 866667 w 4960509"/>
                  <a:gd name="connsiteY17" fmla="*/ 850044 h 2667863"/>
                  <a:gd name="connsiteX18" fmla="*/ 1487471 w 4960509"/>
                  <a:gd name="connsiteY18" fmla="*/ 277712 h 2667863"/>
                  <a:gd name="connsiteX19" fmla="*/ 1796724 w 4960509"/>
                  <a:gd name="connsiteY19" fmla="*/ 333979 h 2667863"/>
                  <a:gd name="connsiteX20" fmla="*/ 1866377 w 4960509"/>
                  <a:gd name="connsiteY20" fmla="*/ 371542 h 2667863"/>
                  <a:gd name="connsiteX21" fmla="*/ 1873744 w 4960509"/>
                  <a:gd name="connsiteY21" fmla="*/ 306588 h 2667863"/>
                  <a:gd name="connsiteX22" fmla="*/ 3233979 w 4960509"/>
                  <a:gd name="connsiteY22" fmla="*/ 38551 h 2667863"/>
                  <a:gd name="connsiteX0" fmla="*/ 3233979 w 4960509"/>
                  <a:gd name="connsiteY0" fmla="*/ 38551 h 2667863"/>
                  <a:gd name="connsiteX1" fmla="*/ 3346066 w 4960509"/>
                  <a:gd name="connsiteY1" fmla="*/ 80609 h 2667863"/>
                  <a:gd name="connsiteX2" fmla="*/ 4057503 w 4960509"/>
                  <a:gd name="connsiteY2" fmla="*/ 948575 h 2667863"/>
                  <a:gd name="connsiteX3" fmla="*/ 4057470 w 4960509"/>
                  <a:gd name="connsiteY3" fmla="*/ 949031 h 2667863"/>
                  <a:gd name="connsiteX4" fmla="*/ 4085042 w 4960509"/>
                  <a:gd name="connsiteY4" fmla="*/ 946102 h 2667863"/>
                  <a:gd name="connsiteX5" fmla="*/ 4443811 w 4960509"/>
                  <a:gd name="connsiteY5" fmla="*/ 1329016 h 2667863"/>
                  <a:gd name="connsiteX6" fmla="*/ 4443148 w 4960509"/>
                  <a:gd name="connsiteY6" fmla="*/ 1335257 h 2667863"/>
                  <a:gd name="connsiteX7" fmla="*/ 4448481 w 4960509"/>
                  <a:gd name="connsiteY7" fmla="*/ 1335794 h 2667863"/>
                  <a:gd name="connsiteX8" fmla="*/ 4960509 w 4960509"/>
                  <a:gd name="connsiteY8" fmla="*/ 1964032 h 2667863"/>
                  <a:gd name="connsiteX9" fmla="*/ 4121261 w 4960509"/>
                  <a:gd name="connsiteY9" fmla="*/ 2663246 h 2667863"/>
                  <a:gd name="connsiteX10" fmla="*/ 3994691 w 4960509"/>
                  <a:gd name="connsiteY10" fmla="*/ 2663419 h 2667863"/>
                  <a:gd name="connsiteX11" fmla="*/ 3993076 w 4960509"/>
                  <a:gd name="connsiteY11" fmla="*/ 2663244 h 2667863"/>
                  <a:gd name="connsiteX12" fmla="*/ 944501 w 4960509"/>
                  <a:gd name="connsiteY12" fmla="*/ 2663244 h 2667863"/>
                  <a:gd name="connsiteX13" fmla="*/ 820536 w 4960509"/>
                  <a:gd name="connsiteY13" fmla="*/ 2667863 h 2667863"/>
                  <a:gd name="connsiteX14" fmla="*/ 677 w 4960509"/>
                  <a:gd name="connsiteY14" fmla="*/ 1791877 h 2667863"/>
                  <a:gd name="connsiteX15" fmla="*/ 754982 w 4960509"/>
                  <a:gd name="connsiteY15" fmla="*/ 946927 h 2667863"/>
                  <a:gd name="connsiteX16" fmla="*/ 867671 w 4960509"/>
                  <a:gd name="connsiteY16" fmla="*/ 941197 h 2667863"/>
                  <a:gd name="connsiteX17" fmla="*/ 866667 w 4960509"/>
                  <a:gd name="connsiteY17" fmla="*/ 850044 h 2667863"/>
                  <a:gd name="connsiteX18" fmla="*/ 1487471 w 4960509"/>
                  <a:gd name="connsiteY18" fmla="*/ 277712 h 2667863"/>
                  <a:gd name="connsiteX19" fmla="*/ 1796724 w 4960509"/>
                  <a:gd name="connsiteY19" fmla="*/ 333979 h 2667863"/>
                  <a:gd name="connsiteX20" fmla="*/ 1866377 w 4960509"/>
                  <a:gd name="connsiteY20" fmla="*/ 371542 h 2667863"/>
                  <a:gd name="connsiteX21" fmla="*/ 1873744 w 4960509"/>
                  <a:gd name="connsiteY21" fmla="*/ 306588 h 2667863"/>
                  <a:gd name="connsiteX22" fmla="*/ 3233979 w 4960509"/>
                  <a:gd name="connsiteY22" fmla="*/ 38551 h 2667863"/>
                  <a:gd name="connsiteX0" fmla="*/ 3233979 w 4960509"/>
                  <a:gd name="connsiteY0" fmla="*/ 31892 h 2661204"/>
                  <a:gd name="connsiteX1" fmla="*/ 4057503 w 4960509"/>
                  <a:gd name="connsiteY1" fmla="*/ 941916 h 2661204"/>
                  <a:gd name="connsiteX2" fmla="*/ 4057470 w 4960509"/>
                  <a:gd name="connsiteY2" fmla="*/ 942372 h 2661204"/>
                  <a:gd name="connsiteX3" fmla="*/ 4085042 w 4960509"/>
                  <a:gd name="connsiteY3" fmla="*/ 939443 h 2661204"/>
                  <a:gd name="connsiteX4" fmla="*/ 4443811 w 4960509"/>
                  <a:gd name="connsiteY4" fmla="*/ 1322357 h 2661204"/>
                  <a:gd name="connsiteX5" fmla="*/ 4443148 w 4960509"/>
                  <a:gd name="connsiteY5" fmla="*/ 1328598 h 2661204"/>
                  <a:gd name="connsiteX6" fmla="*/ 4448481 w 4960509"/>
                  <a:gd name="connsiteY6" fmla="*/ 1329135 h 2661204"/>
                  <a:gd name="connsiteX7" fmla="*/ 4960509 w 4960509"/>
                  <a:gd name="connsiteY7" fmla="*/ 1957373 h 2661204"/>
                  <a:gd name="connsiteX8" fmla="*/ 4121261 w 4960509"/>
                  <a:gd name="connsiteY8" fmla="*/ 2656587 h 2661204"/>
                  <a:gd name="connsiteX9" fmla="*/ 3994691 w 4960509"/>
                  <a:gd name="connsiteY9" fmla="*/ 2656760 h 2661204"/>
                  <a:gd name="connsiteX10" fmla="*/ 3993076 w 4960509"/>
                  <a:gd name="connsiteY10" fmla="*/ 2656585 h 2661204"/>
                  <a:gd name="connsiteX11" fmla="*/ 944501 w 4960509"/>
                  <a:gd name="connsiteY11" fmla="*/ 2656585 h 2661204"/>
                  <a:gd name="connsiteX12" fmla="*/ 820536 w 4960509"/>
                  <a:gd name="connsiteY12" fmla="*/ 2661204 h 2661204"/>
                  <a:gd name="connsiteX13" fmla="*/ 677 w 4960509"/>
                  <a:gd name="connsiteY13" fmla="*/ 1785218 h 2661204"/>
                  <a:gd name="connsiteX14" fmla="*/ 754982 w 4960509"/>
                  <a:gd name="connsiteY14" fmla="*/ 940268 h 2661204"/>
                  <a:gd name="connsiteX15" fmla="*/ 867671 w 4960509"/>
                  <a:gd name="connsiteY15" fmla="*/ 934538 h 2661204"/>
                  <a:gd name="connsiteX16" fmla="*/ 866667 w 4960509"/>
                  <a:gd name="connsiteY16" fmla="*/ 843385 h 2661204"/>
                  <a:gd name="connsiteX17" fmla="*/ 1487471 w 4960509"/>
                  <a:gd name="connsiteY17" fmla="*/ 271053 h 2661204"/>
                  <a:gd name="connsiteX18" fmla="*/ 1796724 w 4960509"/>
                  <a:gd name="connsiteY18" fmla="*/ 327320 h 2661204"/>
                  <a:gd name="connsiteX19" fmla="*/ 1866377 w 4960509"/>
                  <a:gd name="connsiteY19" fmla="*/ 364883 h 2661204"/>
                  <a:gd name="connsiteX20" fmla="*/ 1873744 w 4960509"/>
                  <a:gd name="connsiteY20" fmla="*/ 299929 h 2661204"/>
                  <a:gd name="connsiteX21" fmla="*/ 3233979 w 4960509"/>
                  <a:gd name="connsiteY21" fmla="*/ 31892 h 2661204"/>
                  <a:gd name="connsiteX0" fmla="*/ 3233979 w 4960509"/>
                  <a:gd name="connsiteY0" fmla="*/ 31892 h 2661204"/>
                  <a:gd name="connsiteX1" fmla="*/ 4057503 w 4960509"/>
                  <a:gd name="connsiteY1" fmla="*/ 941916 h 2661204"/>
                  <a:gd name="connsiteX2" fmla="*/ 4057470 w 4960509"/>
                  <a:gd name="connsiteY2" fmla="*/ 942372 h 2661204"/>
                  <a:gd name="connsiteX3" fmla="*/ 4085042 w 4960509"/>
                  <a:gd name="connsiteY3" fmla="*/ 939443 h 2661204"/>
                  <a:gd name="connsiteX4" fmla="*/ 4443811 w 4960509"/>
                  <a:gd name="connsiteY4" fmla="*/ 1322357 h 2661204"/>
                  <a:gd name="connsiteX5" fmla="*/ 4443148 w 4960509"/>
                  <a:gd name="connsiteY5" fmla="*/ 1328598 h 2661204"/>
                  <a:gd name="connsiteX6" fmla="*/ 4448481 w 4960509"/>
                  <a:gd name="connsiteY6" fmla="*/ 1329135 h 2661204"/>
                  <a:gd name="connsiteX7" fmla="*/ 4960509 w 4960509"/>
                  <a:gd name="connsiteY7" fmla="*/ 1957373 h 2661204"/>
                  <a:gd name="connsiteX8" fmla="*/ 4121261 w 4960509"/>
                  <a:gd name="connsiteY8" fmla="*/ 2656587 h 2661204"/>
                  <a:gd name="connsiteX9" fmla="*/ 3994691 w 4960509"/>
                  <a:gd name="connsiteY9" fmla="*/ 2656760 h 2661204"/>
                  <a:gd name="connsiteX10" fmla="*/ 3993076 w 4960509"/>
                  <a:gd name="connsiteY10" fmla="*/ 2656585 h 2661204"/>
                  <a:gd name="connsiteX11" fmla="*/ 944501 w 4960509"/>
                  <a:gd name="connsiteY11" fmla="*/ 2656585 h 2661204"/>
                  <a:gd name="connsiteX12" fmla="*/ 820536 w 4960509"/>
                  <a:gd name="connsiteY12" fmla="*/ 2661204 h 2661204"/>
                  <a:gd name="connsiteX13" fmla="*/ 677 w 4960509"/>
                  <a:gd name="connsiteY13" fmla="*/ 1785218 h 2661204"/>
                  <a:gd name="connsiteX14" fmla="*/ 754982 w 4960509"/>
                  <a:gd name="connsiteY14" fmla="*/ 940268 h 2661204"/>
                  <a:gd name="connsiteX15" fmla="*/ 867671 w 4960509"/>
                  <a:gd name="connsiteY15" fmla="*/ 934538 h 2661204"/>
                  <a:gd name="connsiteX16" fmla="*/ 866667 w 4960509"/>
                  <a:gd name="connsiteY16" fmla="*/ 843385 h 2661204"/>
                  <a:gd name="connsiteX17" fmla="*/ 1487471 w 4960509"/>
                  <a:gd name="connsiteY17" fmla="*/ 271053 h 2661204"/>
                  <a:gd name="connsiteX18" fmla="*/ 1796724 w 4960509"/>
                  <a:gd name="connsiteY18" fmla="*/ 327320 h 2661204"/>
                  <a:gd name="connsiteX19" fmla="*/ 1866377 w 4960509"/>
                  <a:gd name="connsiteY19" fmla="*/ 364883 h 2661204"/>
                  <a:gd name="connsiteX20" fmla="*/ 1873744 w 4960509"/>
                  <a:gd name="connsiteY20" fmla="*/ 299929 h 2661204"/>
                  <a:gd name="connsiteX21" fmla="*/ 3233979 w 4960509"/>
                  <a:gd name="connsiteY21" fmla="*/ 31892 h 2661204"/>
                  <a:gd name="connsiteX0" fmla="*/ 3233979 w 4960509"/>
                  <a:gd name="connsiteY0" fmla="*/ 15612 h 2644924"/>
                  <a:gd name="connsiteX1" fmla="*/ 4057503 w 4960509"/>
                  <a:gd name="connsiteY1" fmla="*/ 925636 h 2644924"/>
                  <a:gd name="connsiteX2" fmla="*/ 4057470 w 4960509"/>
                  <a:gd name="connsiteY2" fmla="*/ 926092 h 2644924"/>
                  <a:gd name="connsiteX3" fmla="*/ 4085042 w 4960509"/>
                  <a:gd name="connsiteY3" fmla="*/ 923163 h 2644924"/>
                  <a:gd name="connsiteX4" fmla="*/ 4443811 w 4960509"/>
                  <a:gd name="connsiteY4" fmla="*/ 1306077 h 2644924"/>
                  <a:gd name="connsiteX5" fmla="*/ 4443148 w 4960509"/>
                  <a:gd name="connsiteY5" fmla="*/ 1312318 h 2644924"/>
                  <a:gd name="connsiteX6" fmla="*/ 4448481 w 4960509"/>
                  <a:gd name="connsiteY6" fmla="*/ 1312855 h 2644924"/>
                  <a:gd name="connsiteX7" fmla="*/ 4960509 w 4960509"/>
                  <a:gd name="connsiteY7" fmla="*/ 1941093 h 2644924"/>
                  <a:gd name="connsiteX8" fmla="*/ 4121261 w 4960509"/>
                  <a:gd name="connsiteY8" fmla="*/ 2640307 h 2644924"/>
                  <a:gd name="connsiteX9" fmla="*/ 3994691 w 4960509"/>
                  <a:gd name="connsiteY9" fmla="*/ 2640480 h 2644924"/>
                  <a:gd name="connsiteX10" fmla="*/ 3993076 w 4960509"/>
                  <a:gd name="connsiteY10" fmla="*/ 2640305 h 2644924"/>
                  <a:gd name="connsiteX11" fmla="*/ 944501 w 4960509"/>
                  <a:gd name="connsiteY11" fmla="*/ 2640305 h 2644924"/>
                  <a:gd name="connsiteX12" fmla="*/ 820536 w 4960509"/>
                  <a:gd name="connsiteY12" fmla="*/ 2644924 h 2644924"/>
                  <a:gd name="connsiteX13" fmla="*/ 677 w 4960509"/>
                  <a:gd name="connsiteY13" fmla="*/ 1768938 h 2644924"/>
                  <a:gd name="connsiteX14" fmla="*/ 754982 w 4960509"/>
                  <a:gd name="connsiteY14" fmla="*/ 923988 h 2644924"/>
                  <a:gd name="connsiteX15" fmla="*/ 867671 w 4960509"/>
                  <a:gd name="connsiteY15" fmla="*/ 918258 h 2644924"/>
                  <a:gd name="connsiteX16" fmla="*/ 866667 w 4960509"/>
                  <a:gd name="connsiteY16" fmla="*/ 827105 h 2644924"/>
                  <a:gd name="connsiteX17" fmla="*/ 1487471 w 4960509"/>
                  <a:gd name="connsiteY17" fmla="*/ 254773 h 2644924"/>
                  <a:gd name="connsiteX18" fmla="*/ 1796724 w 4960509"/>
                  <a:gd name="connsiteY18" fmla="*/ 311040 h 2644924"/>
                  <a:gd name="connsiteX19" fmla="*/ 1866377 w 4960509"/>
                  <a:gd name="connsiteY19" fmla="*/ 348603 h 2644924"/>
                  <a:gd name="connsiteX20" fmla="*/ 1873744 w 4960509"/>
                  <a:gd name="connsiteY20" fmla="*/ 283649 h 2644924"/>
                  <a:gd name="connsiteX21" fmla="*/ 3233979 w 4960509"/>
                  <a:gd name="connsiteY21" fmla="*/ 15612 h 2644924"/>
                  <a:gd name="connsiteX0" fmla="*/ 3233979 w 4960509"/>
                  <a:gd name="connsiteY0" fmla="*/ 35347 h 2664659"/>
                  <a:gd name="connsiteX1" fmla="*/ 4057503 w 4960509"/>
                  <a:gd name="connsiteY1" fmla="*/ 945371 h 2664659"/>
                  <a:gd name="connsiteX2" fmla="*/ 4057470 w 4960509"/>
                  <a:gd name="connsiteY2" fmla="*/ 945827 h 2664659"/>
                  <a:gd name="connsiteX3" fmla="*/ 4085042 w 4960509"/>
                  <a:gd name="connsiteY3" fmla="*/ 942898 h 2664659"/>
                  <a:gd name="connsiteX4" fmla="*/ 4443811 w 4960509"/>
                  <a:gd name="connsiteY4" fmla="*/ 1325812 h 2664659"/>
                  <a:gd name="connsiteX5" fmla="*/ 4443148 w 4960509"/>
                  <a:gd name="connsiteY5" fmla="*/ 1332053 h 2664659"/>
                  <a:gd name="connsiteX6" fmla="*/ 4448481 w 4960509"/>
                  <a:gd name="connsiteY6" fmla="*/ 1332590 h 2664659"/>
                  <a:gd name="connsiteX7" fmla="*/ 4960509 w 4960509"/>
                  <a:gd name="connsiteY7" fmla="*/ 1960828 h 2664659"/>
                  <a:gd name="connsiteX8" fmla="*/ 4121261 w 4960509"/>
                  <a:gd name="connsiteY8" fmla="*/ 2660042 h 2664659"/>
                  <a:gd name="connsiteX9" fmla="*/ 3994691 w 4960509"/>
                  <a:gd name="connsiteY9" fmla="*/ 2660215 h 2664659"/>
                  <a:gd name="connsiteX10" fmla="*/ 3993076 w 4960509"/>
                  <a:gd name="connsiteY10" fmla="*/ 2660040 h 2664659"/>
                  <a:gd name="connsiteX11" fmla="*/ 944501 w 4960509"/>
                  <a:gd name="connsiteY11" fmla="*/ 2660040 h 2664659"/>
                  <a:gd name="connsiteX12" fmla="*/ 820536 w 4960509"/>
                  <a:gd name="connsiteY12" fmla="*/ 2664659 h 2664659"/>
                  <a:gd name="connsiteX13" fmla="*/ 677 w 4960509"/>
                  <a:gd name="connsiteY13" fmla="*/ 1788673 h 2664659"/>
                  <a:gd name="connsiteX14" fmla="*/ 754982 w 4960509"/>
                  <a:gd name="connsiteY14" fmla="*/ 943723 h 2664659"/>
                  <a:gd name="connsiteX15" fmla="*/ 867671 w 4960509"/>
                  <a:gd name="connsiteY15" fmla="*/ 937993 h 2664659"/>
                  <a:gd name="connsiteX16" fmla="*/ 866667 w 4960509"/>
                  <a:gd name="connsiteY16" fmla="*/ 846840 h 2664659"/>
                  <a:gd name="connsiteX17" fmla="*/ 1487471 w 4960509"/>
                  <a:gd name="connsiteY17" fmla="*/ 274508 h 2664659"/>
                  <a:gd name="connsiteX18" fmla="*/ 1796724 w 4960509"/>
                  <a:gd name="connsiteY18" fmla="*/ 330775 h 2664659"/>
                  <a:gd name="connsiteX19" fmla="*/ 1866377 w 4960509"/>
                  <a:gd name="connsiteY19" fmla="*/ 368338 h 2664659"/>
                  <a:gd name="connsiteX20" fmla="*/ 1873744 w 4960509"/>
                  <a:gd name="connsiteY20" fmla="*/ 303384 h 2664659"/>
                  <a:gd name="connsiteX21" fmla="*/ 3233979 w 4960509"/>
                  <a:gd name="connsiteY21" fmla="*/ 35347 h 2664659"/>
                  <a:gd name="connsiteX0" fmla="*/ 3142002 w 4960509"/>
                  <a:gd name="connsiteY0" fmla="*/ 29018 h 2760530"/>
                  <a:gd name="connsiteX1" fmla="*/ 4057503 w 4960509"/>
                  <a:gd name="connsiteY1" fmla="*/ 1041242 h 2760530"/>
                  <a:gd name="connsiteX2" fmla="*/ 4057470 w 4960509"/>
                  <a:gd name="connsiteY2" fmla="*/ 1041698 h 2760530"/>
                  <a:gd name="connsiteX3" fmla="*/ 4085042 w 4960509"/>
                  <a:gd name="connsiteY3" fmla="*/ 1038769 h 2760530"/>
                  <a:gd name="connsiteX4" fmla="*/ 4443811 w 4960509"/>
                  <a:gd name="connsiteY4" fmla="*/ 1421683 h 2760530"/>
                  <a:gd name="connsiteX5" fmla="*/ 4443148 w 4960509"/>
                  <a:gd name="connsiteY5" fmla="*/ 1427924 h 2760530"/>
                  <a:gd name="connsiteX6" fmla="*/ 4448481 w 4960509"/>
                  <a:gd name="connsiteY6" fmla="*/ 1428461 h 2760530"/>
                  <a:gd name="connsiteX7" fmla="*/ 4960509 w 4960509"/>
                  <a:gd name="connsiteY7" fmla="*/ 2056699 h 2760530"/>
                  <a:gd name="connsiteX8" fmla="*/ 4121261 w 4960509"/>
                  <a:gd name="connsiteY8" fmla="*/ 2755913 h 2760530"/>
                  <a:gd name="connsiteX9" fmla="*/ 3994691 w 4960509"/>
                  <a:gd name="connsiteY9" fmla="*/ 2756086 h 2760530"/>
                  <a:gd name="connsiteX10" fmla="*/ 3993076 w 4960509"/>
                  <a:gd name="connsiteY10" fmla="*/ 2755911 h 2760530"/>
                  <a:gd name="connsiteX11" fmla="*/ 944501 w 4960509"/>
                  <a:gd name="connsiteY11" fmla="*/ 2755911 h 2760530"/>
                  <a:gd name="connsiteX12" fmla="*/ 820536 w 4960509"/>
                  <a:gd name="connsiteY12" fmla="*/ 2760530 h 2760530"/>
                  <a:gd name="connsiteX13" fmla="*/ 677 w 4960509"/>
                  <a:gd name="connsiteY13" fmla="*/ 1884544 h 2760530"/>
                  <a:gd name="connsiteX14" fmla="*/ 754982 w 4960509"/>
                  <a:gd name="connsiteY14" fmla="*/ 1039594 h 2760530"/>
                  <a:gd name="connsiteX15" fmla="*/ 867671 w 4960509"/>
                  <a:gd name="connsiteY15" fmla="*/ 1033864 h 2760530"/>
                  <a:gd name="connsiteX16" fmla="*/ 866667 w 4960509"/>
                  <a:gd name="connsiteY16" fmla="*/ 942711 h 2760530"/>
                  <a:gd name="connsiteX17" fmla="*/ 1487471 w 4960509"/>
                  <a:gd name="connsiteY17" fmla="*/ 370379 h 2760530"/>
                  <a:gd name="connsiteX18" fmla="*/ 1796724 w 4960509"/>
                  <a:gd name="connsiteY18" fmla="*/ 426646 h 2760530"/>
                  <a:gd name="connsiteX19" fmla="*/ 1866377 w 4960509"/>
                  <a:gd name="connsiteY19" fmla="*/ 464209 h 2760530"/>
                  <a:gd name="connsiteX20" fmla="*/ 1873744 w 4960509"/>
                  <a:gd name="connsiteY20" fmla="*/ 399255 h 2760530"/>
                  <a:gd name="connsiteX21" fmla="*/ 3142002 w 4960509"/>
                  <a:gd name="connsiteY21" fmla="*/ 29018 h 2760530"/>
                  <a:gd name="connsiteX0" fmla="*/ 3142002 w 4960509"/>
                  <a:gd name="connsiteY0" fmla="*/ 45320 h 2776832"/>
                  <a:gd name="connsiteX1" fmla="*/ 4057503 w 4960509"/>
                  <a:gd name="connsiteY1" fmla="*/ 1057544 h 2776832"/>
                  <a:gd name="connsiteX2" fmla="*/ 4057470 w 4960509"/>
                  <a:gd name="connsiteY2" fmla="*/ 1058000 h 2776832"/>
                  <a:gd name="connsiteX3" fmla="*/ 4085042 w 4960509"/>
                  <a:gd name="connsiteY3" fmla="*/ 1055071 h 2776832"/>
                  <a:gd name="connsiteX4" fmla="*/ 4443811 w 4960509"/>
                  <a:gd name="connsiteY4" fmla="*/ 1437985 h 2776832"/>
                  <a:gd name="connsiteX5" fmla="*/ 4443148 w 4960509"/>
                  <a:gd name="connsiteY5" fmla="*/ 1444226 h 2776832"/>
                  <a:gd name="connsiteX6" fmla="*/ 4448481 w 4960509"/>
                  <a:gd name="connsiteY6" fmla="*/ 1444763 h 2776832"/>
                  <a:gd name="connsiteX7" fmla="*/ 4960509 w 4960509"/>
                  <a:gd name="connsiteY7" fmla="*/ 2073001 h 2776832"/>
                  <a:gd name="connsiteX8" fmla="*/ 4121261 w 4960509"/>
                  <a:gd name="connsiteY8" fmla="*/ 2772215 h 2776832"/>
                  <a:gd name="connsiteX9" fmla="*/ 3994691 w 4960509"/>
                  <a:gd name="connsiteY9" fmla="*/ 2772388 h 2776832"/>
                  <a:gd name="connsiteX10" fmla="*/ 3993076 w 4960509"/>
                  <a:gd name="connsiteY10" fmla="*/ 2772213 h 2776832"/>
                  <a:gd name="connsiteX11" fmla="*/ 944501 w 4960509"/>
                  <a:gd name="connsiteY11" fmla="*/ 2772213 h 2776832"/>
                  <a:gd name="connsiteX12" fmla="*/ 820536 w 4960509"/>
                  <a:gd name="connsiteY12" fmla="*/ 2776832 h 2776832"/>
                  <a:gd name="connsiteX13" fmla="*/ 677 w 4960509"/>
                  <a:gd name="connsiteY13" fmla="*/ 1900846 h 2776832"/>
                  <a:gd name="connsiteX14" fmla="*/ 754982 w 4960509"/>
                  <a:gd name="connsiteY14" fmla="*/ 1055896 h 2776832"/>
                  <a:gd name="connsiteX15" fmla="*/ 867671 w 4960509"/>
                  <a:gd name="connsiteY15" fmla="*/ 1050166 h 2776832"/>
                  <a:gd name="connsiteX16" fmla="*/ 866667 w 4960509"/>
                  <a:gd name="connsiteY16" fmla="*/ 959013 h 2776832"/>
                  <a:gd name="connsiteX17" fmla="*/ 1487471 w 4960509"/>
                  <a:gd name="connsiteY17" fmla="*/ 386681 h 2776832"/>
                  <a:gd name="connsiteX18" fmla="*/ 1796724 w 4960509"/>
                  <a:gd name="connsiteY18" fmla="*/ 442948 h 2776832"/>
                  <a:gd name="connsiteX19" fmla="*/ 1866377 w 4960509"/>
                  <a:gd name="connsiteY19" fmla="*/ 480511 h 2776832"/>
                  <a:gd name="connsiteX20" fmla="*/ 1873744 w 4960509"/>
                  <a:gd name="connsiteY20" fmla="*/ 415557 h 2776832"/>
                  <a:gd name="connsiteX21" fmla="*/ 3142002 w 4960509"/>
                  <a:gd name="connsiteY21" fmla="*/ 45320 h 2776832"/>
                  <a:gd name="connsiteX0" fmla="*/ 3142002 w 4960509"/>
                  <a:gd name="connsiteY0" fmla="*/ 45320 h 2776832"/>
                  <a:gd name="connsiteX1" fmla="*/ 4057503 w 4960509"/>
                  <a:gd name="connsiteY1" fmla="*/ 1057544 h 2776832"/>
                  <a:gd name="connsiteX2" fmla="*/ 4016593 w 4960509"/>
                  <a:gd name="connsiteY2" fmla="*/ 1068218 h 2776832"/>
                  <a:gd name="connsiteX3" fmla="*/ 4085042 w 4960509"/>
                  <a:gd name="connsiteY3" fmla="*/ 1055071 h 2776832"/>
                  <a:gd name="connsiteX4" fmla="*/ 4443811 w 4960509"/>
                  <a:gd name="connsiteY4" fmla="*/ 1437985 h 2776832"/>
                  <a:gd name="connsiteX5" fmla="*/ 4443148 w 4960509"/>
                  <a:gd name="connsiteY5" fmla="*/ 1444226 h 2776832"/>
                  <a:gd name="connsiteX6" fmla="*/ 4448481 w 4960509"/>
                  <a:gd name="connsiteY6" fmla="*/ 1444763 h 2776832"/>
                  <a:gd name="connsiteX7" fmla="*/ 4960509 w 4960509"/>
                  <a:gd name="connsiteY7" fmla="*/ 2073001 h 2776832"/>
                  <a:gd name="connsiteX8" fmla="*/ 4121261 w 4960509"/>
                  <a:gd name="connsiteY8" fmla="*/ 2772215 h 2776832"/>
                  <a:gd name="connsiteX9" fmla="*/ 3994691 w 4960509"/>
                  <a:gd name="connsiteY9" fmla="*/ 2772388 h 2776832"/>
                  <a:gd name="connsiteX10" fmla="*/ 3993076 w 4960509"/>
                  <a:gd name="connsiteY10" fmla="*/ 2772213 h 2776832"/>
                  <a:gd name="connsiteX11" fmla="*/ 944501 w 4960509"/>
                  <a:gd name="connsiteY11" fmla="*/ 2772213 h 2776832"/>
                  <a:gd name="connsiteX12" fmla="*/ 820536 w 4960509"/>
                  <a:gd name="connsiteY12" fmla="*/ 2776832 h 2776832"/>
                  <a:gd name="connsiteX13" fmla="*/ 677 w 4960509"/>
                  <a:gd name="connsiteY13" fmla="*/ 1900846 h 2776832"/>
                  <a:gd name="connsiteX14" fmla="*/ 754982 w 4960509"/>
                  <a:gd name="connsiteY14" fmla="*/ 1055896 h 2776832"/>
                  <a:gd name="connsiteX15" fmla="*/ 867671 w 4960509"/>
                  <a:gd name="connsiteY15" fmla="*/ 1050166 h 2776832"/>
                  <a:gd name="connsiteX16" fmla="*/ 866667 w 4960509"/>
                  <a:gd name="connsiteY16" fmla="*/ 959013 h 2776832"/>
                  <a:gd name="connsiteX17" fmla="*/ 1487471 w 4960509"/>
                  <a:gd name="connsiteY17" fmla="*/ 386681 h 2776832"/>
                  <a:gd name="connsiteX18" fmla="*/ 1796724 w 4960509"/>
                  <a:gd name="connsiteY18" fmla="*/ 442948 h 2776832"/>
                  <a:gd name="connsiteX19" fmla="*/ 1866377 w 4960509"/>
                  <a:gd name="connsiteY19" fmla="*/ 480511 h 2776832"/>
                  <a:gd name="connsiteX20" fmla="*/ 1873744 w 4960509"/>
                  <a:gd name="connsiteY20" fmla="*/ 415557 h 2776832"/>
                  <a:gd name="connsiteX21" fmla="*/ 3142002 w 4960509"/>
                  <a:gd name="connsiteY21" fmla="*/ 45320 h 2776832"/>
                  <a:gd name="connsiteX0" fmla="*/ 3142002 w 4960509"/>
                  <a:gd name="connsiteY0" fmla="*/ 45320 h 2776832"/>
                  <a:gd name="connsiteX1" fmla="*/ 4057503 w 4960509"/>
                  <a:gd name="connsiteY1" fmla="*/ 1057544 h 2776832"/>
                  <a:gd name="connsiteX2" fmla="*/ 4016593 w 4960509"/>
                  <a:gd name="connsiteY2" fmla="*/ 1068218 h 2776832"/>
                  <a:gd name="connsiteX3" fmla="*/ 4085042 w 4960509"/>
                  <a:gd name="connsiteY3" fmla="*/ 1055071 h 2776832"/>
                  <a:gd name="connsiteX4" fmla="*/ 4443811 w 4960509"/>
                  <a:gd name="connsiteY4" fmla="*/ 1437985 h 2776832"/>
                  <a:gd name="connsiteX5" fmla="*/ 4443148 w 4960509"/>
                  <a:gd name="connsiteY5" fmla="*/ 1444226 h 2776832"/>
                  <a:gd name="connsiteX6" fmla="*/ 4448481 w 4960509"/>
                  <a:gd name="connsiteY6" fmla="*/ 1444763 h 2776832"/>
                  <a:gd name="connsiteX7" fmla="*/ 4960509 w 4960509"/>
                  <a:gd name="connsiteY7" fmla="*/ 2073001 h 2776832"/>
                  <a:gd name="connsiteX8" fmla="*/ 4121261 w 4960509"/>
                  <a:gd name="connsiteY8" fmla="*/ 2772215 h 2776832"/>
                  <a:gd name="connsiteX9" fmla="*/ 3994691 w 4960509"/>
                  <a:gd name="connsiteY9" fmla="*/ 2772388 h 2776832"/>
                  <a:gd name="connsiteX10" fmla="*/ 3993076 w 4960509"/>
                  <a:gd name="connsiteY10" fmla="*/ 2772213 h 2776832"/>
                  <a:gd name="connsiteX11" fmla="*/ 944501 w 4960509"/>
                  <a:gd name="connsiteY11" fmla="*/ 2772213 h 2776832"/>
                  <a:gd name="connsiteX12" fmla="*/ 820536 w 4960509"/>
                  <a:gd name="connsiteY12" fmla="*/ 2776832 h 2776832"/>
                  <a:gd name="connsiteX13" fmla="*/ 677 w 4960509"/>
                  <a:gd name="connsiteY13" fmla="*/ 1900846 h 2776832"/>
                  <a:gd name="connsiteX14" fmla="*/ 754982 w 4960509"/>
                  <a:gd name="connsiteY14" fmla="*/ 1055896 h 2776832"/>
                  <a:gd name="connsiteX15" fmla="*/ 867671 w 4960509"/>
                  <a:gd name="connsiteY15" fmla="*/ 1050166 h 2776832"/>
                  <a:gd name="connsiteX16" fmla="*/ 866667 w 4960509"/>
                  <a:gd name="connsiteY16" fmla="*/ 959013 h 2776832"/>
                  <a:gd name="connsiteX17" fmla="*/ 1487471 w 4960509"/>
                  <a:gd name="connsiteY17" fmla="*/ 386681 h 2776832"/>
                  <a:gd name="connsiteX18" fmla="*/ 1796724 w 4960509"/>
                  <a:gd name="connsiteY18" fmla="*/ 442948 h 2776832"/>
                  <a:gd name="connsiteX19" fmla="*/ 1866377 w 4960509"/>
                  <a:gd name="connsiteY19" fmla="*/ 480511 h 2776832"/>
                  <a:gd name="connsiteX20" fmla="*/ 1873744 w 4960509"/>
                  <a:gd name="connsiteY20" fmla="*/ 415557 h 2776832"/>
                  <a:gd name="connsiteX21" fmla="*/ 3142002 w 4960509"/>
                  <a:gd name="connsiteY21" fmla="*/ 45320 h 2776832"/>
                  <a:gd name="connsiteX0" fmla="*/ 3142002 w 4960509"/>
                  <a:gd name="connsiteY0" fmla="*/ 45320 h 2776832"/>
                  <a:gd name="connsiteX1" fmla="*/ 4057503 w 4960509"/>
                  <a:gd name="connsiteY1" fmla="*/ 1057544 h 2776832"/>
                  <a:gd name="connsiteX2" fmla="*/ 4016593 w 4960509"/>
                  <a:gd name="connsiteY2" fmla="*/ 1068218 h 2776832"/>
                  <a:gd name="connsiteX3" fmla="*/ 4085042 w 4960509"/>
                  <a:gd name="connsiteY3" fmla="*/ 1055071 h 2776832"/>
                  <a:gd name="connsiteX4" fmla="*/ 4443811 w 4960509"/>
                  <a:gd name="connsiteY4" fmla="*/ 1437985 h 2776832"/>
                  <a:gd name="connsiteX5" fmla="*/ 4443148 w 4960509"/>
                  <a:gd name="connsiteY5" fmla="*/ 1444226 h 2776832"/>
                  <a:gd name="connsiteX6" fmla="*/ 4448481 w 4960509"/>
                  <a:gd name="connsiteY6" fmla="*/ 1444763 h 2776832"/>
                  <a:gd name="connsiteX7" fmla="*/ 4960509 w 4960509"/>
                  <a:gd name="connsiteY7" fmla="*/ 2073001 h 2776832"/>
                  <a:gd name="connsiteX8" fmla="*/ 4121261 w 4960509"/>
                  <a:gd name="connsiteY8" fmla="*/ 2772215 h 2776832"/>
                  <a:gd name="connsiteX9" fmla="*/ 3994691 w 4960509"/>
                  <a:gd name="connsiteY9" fmla="*/ 2772388 h 2776832"/>
                  <a:gd name="connsiteX10" fmla="*/ 3993076 w 4960509"/>
                  <a:gd name="connsiteY10" fmla="*/ 2772213 h 2776832"/>
                  <a:gd name="connsiteX11" fmla="*/ 944501 w 4960509"/>
                  <a:gd name="connsiteY11" fmla="*/ 2772213 h 2776832"/>
                  <a:gd name="connsiteX12" fmla="*/ 820536 w 4960509"/>
                  <a:gd name="connsiteY12" fmla="*/ 2776832 h 2776832"/>
                  <a:gd name="connsiteX13" fmla="*/ 677 w 4960509"/>
                  <a:gd name="connsiteY13" fmla="*/ 1900846 h 2776832"/>
                  <a:gd name="connsiteX14" fmla="*/ 754982 w 4960509"/>
                  <a:gd name="connsiteY14" fmla="*/ 1055896 h 2776832"/>
                  <a:gd name="connsiteX15" fmla="*/ 867671 w 4960509"/>
                  <a:gd name="connsiteY15" fmla="*/ 1050166 h 2776832"/>
                  <a:gd name="connsiteX16" fmla="*/ 866667 w 4960509"/>
                  <a:gd name="connsiteY16" fmla="*/ 959013 h 2776832"/>
                  <a:gd name="connsiteX17" fmla="*/ 1487471 w 4960509"/>
                  <a:gd name="connsiteY17" fmla="*/ 386681 h 2776832"/>
                  <a:gd name="connsiteX18" fmla="*/ 1796724 w 4960509"/>
                  <a:gd name="connsiteY18" fmla="*/ 442948 h 2776832"/>
                  <a:gd name="connsiteX19" fmla="*/ 1866377 w 4960509"/>
                  <a:gd name="connsiteY19" fmla="*/ 480511 h 2776832"/>
                  <a:gd name="connsiteX20" fmla="*/ 1873744 w 4960509"/>
                  <a:gd name="connsiteY20" fmla="*/ 415557 h 2776832"/>
                  <a:gd name="connsiteX21" fmla="*/ 3142002 w 4960509"/>
                  <a:gd name="connsiteY21" fmla="*/ 45320 h 2776832"/>
                  <a:gd name="connsiteX0" fmla="*/ 3142002 w 4960509"/>
                  <a:gd name="connsiteY0" fmla="*/ 45320 h 2776832"/>
                  <a:gd name="connsiteX1" fmla="*/ 4057503 w 4960509"/>
                  <a:gd name="connsiteY1" fmla="*/ 1057544 h 2776832"/>
                  <a:gd name="connsiteX2" fmla="*/ 4085042 w 4960509"/>
                  <a:gd name="connsiteY2" fmla="*/ 1055071 h 2776832"/>
                  <a:gd name="connsiteX3" fmla="*/ 4443811 w 4960509"/>
                  <a:gd name="connsiteY3" fmla="*/ 1437985 h 2776832"/>
                  <a:gd name="connsiteX4" fmla="*/ 4443148 w 4960509"/>
                  <a:gd name="connsiteY4" fmla="*/ 1444226 h 2776832"/>
                  <a:gd name="connsiteX5" fmla="*/ 4448481 w 4960509"/>
                  <a:gd name="connsiteY5" fmla="*/ 1444763 h 2776832"/>
                  <a:gd name="connsiteX6" fmla="*/ 4960509 w 4960509"/>
                  <a:gd name="connsiteY6" fmla="*/ 2073001 h 2776832"/>
                  <a:gd name="connsiteX7" fmla="*/ 4121261 w 4960509"/>
                  <a:gd name="connsiteY7" fmla="*/ 2772215 h 2776832"/>
                  <a:gd name="connsiteX8" fmla="*/ 3994691 w 4960509"/>
                  <a:gd name="connsiteY8" fmla="*/ 2772388 h 2776832"/>
                  <a:gd name="connsiteX9" fmla="*/ 3993076 w 4960509"/>
                  <a:gd name="connsiteY9" fmla="*/ 2772213 h 2776832"/>
                  <a:gd name="connsiteX10" fmla="*/ 944501 w 4960509"/>
                  <a:gd name="connsiteY10" fmla="*/ 2772213 h 2776832"/>
                  <a:gd name="connsiteX11" fmla="*/ 820536 w 4960509"/>
                  <a:gd name="connsiteY11" fmla="*/ 2776832 h 2776832"/>
                  <a:gd name="connsiteX12" fmla="*/ 677 w 4960509"/>
                  <a:gd name="connsiteY12" fmla="*/ 1900846 h 2776832"/>
                  <a:gd name="connsiteX13" fmla="*/ 754982 w 4960509"/>
                  <a:gd name="connsiteY13" fmla="*/ 1055896 h 2776832"/>
                  <a:gd name="connsiteX14" fmla="*/ 867671 w 4960509"/>
                  <a:gd name="connsiteY14" fmla="*/ 1050166 h 2776832"/>
                  <a:gd name="connsiteX15" fmla="*/ 866667 w 4960509"/>
                  <a:gd name="connsiteY15" fmla="*/ 959013 h 2776832"/>
                  <a:gd name="connsiteX16" fmla="*/ 1487471 w 4960509"/>
                  <a:gd name="connsiteY16" fmla="*/ 386681 h 2776832"/>
                  <a:gd name="connsiteX17" fmla="*/ 1796724 w 4960509"/>
                  <a:gd name="connsiteY17" fmla="*/ 442948 h 2776832"/>
                  <a:gd name="connsiteX18" fmla="*/ 1866377 w 4960509"/>
                  <a:gd name="connsiteY18" fmla="*/ 480511 h 2776832"/>
                  <a:gd name="connsiteX19" fmla="*/ 1873744 w 4960509"/>
                  <a:gd name="connsiteY19" fmla="*/ 415557 h 2776832"/>
                  <a:gd name="connsiteX20" fmla="*/ 3142002 w 4960509"/>
                  <a:gd name="connsiteY20" fmla="*/ 45320 h 2776832"/>
                  <a:gd name="connsiteX0" fmla="*/ 3142002 w 4960509"/>
                  <a:gd name="connsiteY0" fmla="*/ 0 h 2731512"/>
                  <a:gd name="connsiteX1" fmla="*/ 4057503 w 4960509"/>
                  <a:gd name="connsiteY1" fmla="*/ 1012224 h 2731512"/>
                  <a:gd name="connsiteX2" fmla="*/ 4085042 w 4960509"/>
                  <a:gd name="connsiteY2" fmla="*/ 1009751 h 2731512"/>
                  <a:gd name="connsiteX3" fmla="*/ 4443811 w 4960509"/>
                  <a:gd name="connsiteY3" fmla="*/ 1392665 h 2731512"/>
                  <a:gd name="connsiteX4" fmla="*/ 4443148 w 4960509"/>
                  <a:gd name="connsiteY4" fmla="*/ 1398906 h 2731512"/>
                  <a:gd name="connsiteX5" fmla="*/ 4448481 w 4960509"/>
                  <a:gd name="connsiteY5" fmla="*/ 1399443 h 2731512"/>
                  <a:gd name="connsiteX6" fmla="*/ 4960509 w 4960509"/>
                  <a:gd name="connsiteY6" fmla="*/ 2027681 h 2731512"/>
                  <a:gd name="connsiteX7" fmla="*/ 4121261 w 4960509"/>
                  <a:gd name="connsiteY7" fmla="*/ 2726895 h 2731512"/>
                  <a:gd name="connsiteX8" fmla="*/ 3994691 w 4960509"/>
                  <a:gd name="connsiteY8" fmla="*/ 2727068 h 2731512"/>
                  <a:gd name="connsiteX9" fmla="*/ 3993076 w 4960509"/>
                  <a:gd name="connsiteY9" fmla="*/ 2726893 h 2731512"/>
                  <a:gd name="connsiteX10" fmla="*/ 944501 w 4960509"/>
                  <a:gd name="connsiteY10" fmla="*/ 2726893 h 2731512"/>
                  <a:gd name="connsiteX11" fmla="*/ 820536 w 4960509"/>
                  <a:gd name="connsiteY11" fmla="*/ 2731512 h 2731512"/>
                  <a:gd name="connsiteX12" fmla="*/ 677 w 4960509"/>
                  <a:gd name="connsiteY12" fmla="*/ 1855526 h 2731512"/>
                  <a:gd name="connsiteX13" fmla="*/ 754982 w 4960509"/>
                  <a:gd name="connsiteY13" fmla="*/ 1010576 h 2731512"/>
                  <a:gd name="connsiteX14" fmla="*/ 867671 w 4960509"/>
                  <a:gd name="connsiteY14" fmla="*/ 1004846 h 2731512"/>
                  <a:gd name="connsiteX15" fmla="*/ 866667 w 4960509"/>
                  <a:gd name="connsiteY15" fmla="*/ 913693 h 2731512"/>
                  <a:gd name="connsiteX16" fmla="*/ 1487471 w 4960509"/>
                  <a:gd name="connsiteY16" fmla="*/ 341361 h 2731512"/>
                  <a:gd name="connsiteX17" fmla="*/ 1796724 w 4960509"/>
                  <a:gd name="connsiteY17" fmla="*/ 397628 h 2731512"/>
                  <a:gd name="connsiteX18" fmla="*/ 1866377 w 4960509"/>
                  <a:gd name="connsiteY18" fmla="*/ 435191 h 2731512"/>
                  <a:gd name="connsiteX19" fmla="*/ 3142002 w 4960509"/>
                  <a:gd name="connsiteY19" fmla="*/ 0 h 2731512"/>
                  <a:gd name="connsiteX0" fmla="*/ 3142002 w 4960509"/>
                  <a:gd name="connsiteY0" fmla="*/ 0 h 2731512"/>
                  <a:gd name="connsiteX1" fmla="*/ 4057503 w 4960509"/>
                  <a:gd name="connsiteY1" fmla="*/ 1012224 h 2731512"/>
                  <a:gd name="connsiteX2" fmla="*/ 4085042 w 4960509"/>
                  <a:gd name="connsiteY2" fmla="*/ 1009751 h 2731512"/>
                  <a:gd name="connsiteX3" fmla="*/ 4443811 w 4960509"/>
                  <a:gd name="connsiteY3" fmla="*/ 1392665 h 2731512"/>
                  <a:gd name="connsiteX4" fmla="*/ 4443148 w 4960509"/>
                  <a:gd name="connsiteY4" fmla="*/ 1398906 h 2731512"/>
                  <a:gd name="connsiteX5" fmla="*/ 4448481 w 4960509"/>
                  <a:gd name="connsiteY5" fmla="*/ 1399443 h 2731512"/>
                  <a:gd name="connsiteX6" fmla="*/ 4960509 w 4960509"/>
                  <a:gd name="connsiteY6" fmla="*/ 2027681 h 2731512"/>
                  <a:gd name="connsiteX7" fmla="*/ 4121261 w 4960509"/>
                  <a:gd name="connsiteY7" fmla="*/ 2726895 h 2731512"/>
                  <a:gd name="connsiteX8" fmla="*/ 3994691 w 4960509"/>
                  <a:gd name="connsiteY8" fmla="*/ 2727068 h 2731512"/>
                  <a:gd name="connsiteX9" fmla="*/ 3993076 w 4960509"/>
                  <a:gd name="connsiteY9" fmla="*/ 2726893 h 2731512"/>
                  <a:gd name="connsiteX10" fmla="*/ 944501 w 4960509"/>
                  <a:gd name="connsiteY10" fmla="*/ 2726893 h 2731512"/>
                  <a:gd name="connsiteX11" fmla="*/ 820536 w 4960509"/>
                  <a:gd name="connsiteY11" fmla="*/ 2731512 h 2731512"/>
                  <a:gd name="connsiteX12" fmla="*/ 677 w 4960509"/>
                  <a:gd name="connsiteY12" fmla="*/ 1855526 h 2731512"/>
                  <a:gd name="connsiteX13" fmla="*/ 754982 w 4960509"/>
                  <a:gd name="connsiteY13" fmla="*/ 1010576 h 2731512"/>
                  <a:gd name="connsiteX14" fmla="*/ 867671 w 4960509"/>
                  <a:gd name="connsiteY14" fmla="*/ 1004846 h 2731512"/>
                  <a:gd name="connsiteX15" fmla="*/ 866667 w 4960509"/>
                  <a:gd name="connsiteY15" fmla="*/ 913693 h 2731512"/>
                  <a:gd name="connsiteX16" fmla="*/ 1487471 w 4960509"/>
                  <a:gd name="connsiteY16" fmla="*/ 341361 h 2731512"/>
                  <a:gd name="connsiteX17" fmla="*/ 1796724 w 4960509"/>
                  <a:gd name="connsiteY17" fmla="*/ 397628 h 2731512"/>
                  <a:gd name="connsiteX18" fmla="*/ 1866377 w 4960509"/>
                  <a:gd name="connsiteY18" fmla="*/ 435191 h 2731512"/>
                  <a:gd name="connsiteX19" fmla="*/ 3142002 w 4960509"/>
                  <a:gd name="connsiteY19" fmla="*/ 0 h 2731512"/>
                  <a:gd name="connsiteX0" fmla="*/ 3142002 w 4960509"/>
                  <a:gd name="connsiteY0" fmla="*/ 26955 h 2758467"/>
                  <a:gd name="connsiteX1" fmla="*/ 4057503 w 4960509"/>
                  <a:gd name="connsiteY1" fmla="*/ 1039179 h 2758467"/>
                  <a:gd name="connsiteX2" fmla="*/ 4085042 w 4960509"/>
                  <a:gd name="connsiteY2" fmla="*/ 1036706 h 2758467"/>
                  <a:gd name="connsiteX3" fmla="*/ 4443811 w 4960509"/>
                  <a:gd name="connsiteY3" fmla="*/ 1419620 h 2758467"/>
                  <a:gd name="connsiteX4" fmla="*/ 4443148 w 4960509"/>
                  <a:gd name="connsiteY4" fmla="*/ 1425861 h 2758467"/>
                  <a:gd name="connsiteX5" fmla="*/ 4448481 w 4960509"/>
                  <a:gd name="connsiteY5" fmla="*/ 1426398 h 2758467"/>
                  <a:gd name="connsiteX6" fmla="*/ 4960509 w 4960509"/>
                  <a:gd name="connsiteY6" fmla="*/ 2054636 h 2758467"/>
                  <a:gd name="connsiteX7" fmla="*/ 4121261 w 4960509"/>
                  <a:gd name="connsiteY7" fmla="*/ 2753850 h 2758467"/>
                  <a:gd name="connsiteX8" fmla="*/ 3994691 w 4960509"/>
                  <a:gd name="connsiteY8" fmla="*/ 2754023 h 2758467"/>
                  <a:gd name="connsiteX9" fmla="*/ 3993076 w 4960509"/>
                  <a:gd name="connsiteY9" fmla="*/ 2753848 h 2758467"/>
                  <a:gd name="connsiteX10" fmla="*/ 944501 w 4960509"/>
                  <a:gd name="connsiteY10" fmla="*/ 2753848 h 2758467"/>
                  <a:gd name="connsiteX11" fmla="*/ 820536 w 4960509"/>
                  <a:gd name="connsiteY11" fmla="*/ 2758467 h 2758467"/>
                  <a:gd name="connsiteX12" fmla="*/ 677 w 4960509"/>
                  <a:gd name="connsiteY12" fmla="*/ 1882481 h 2758467"/>
                  <a:gd name="connsiteX13" fmla="*/ 754982 w 4960509"/>
                  <a:gd name="connsiteY13" fmla="*/ 1037531 h 2758467"/>
                  <a:gd name="connsiteX14" fmla="*/ 867671 w 4960509"/>
                  <a:gd name="connsiteY14" fmla="*/ 1031801 h 2758467"/>
                  <a:gd name="connsiteX15" fmla="*/ 866667 w 4960509"/>
                  <a:gd name="connsiteY15" fmla="*/ 940648 h 2758467"/>
                  <a:gd name="connsiteX16" fmla="*/ 1487471 w 4960509"/>
                  <a:gd name="connsiteY16" fmla="*/ 368316 h 2758467"/>
                  <a:gd name="connsiteX17" fmla="*/ 1796724 w 4960509"/>
                  <a:gd name="connsiteY17" fmla="*/ 424583 h 2758467"/>
                  <a:gd name="connsiteX18" fmla="*/ 1866377 w 4960509"/>
                  <a:gd name="connsiteY18" fmla="*/ 462146 h 2758467"/>
                  <a:gd name="connsiteX19" fmla="*/ 3142002 w 4960509"/>
                  <a:gd name="connsiteY19" fmla="*/ 26955 h 275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60509" h="2758467">
                    <a:moveTo>
                      <a:pt x="3142002" y="26955"/>
                    </a:moveTo>
                    <a:cubicBezTo>
                      <a:pt x="3832991" y="174832"/>
                      <a:pt x="4053111" y="703471"/>
                      <a:pt x="4057503" y="1039179"/>
                    </a:cubicBezTo>
                    <a:lnTo>
                      <a:pt x="4085042" y="1036706"/>
                    </a:lnTo>
                    <a:cubicBezTo>
                      <a:pt x="4202217" y="1043145"/>
                      <a:pt x="4443811" y="1118411"/>
                      <a:pt x="4443811" y="1419620"/>
                    </a:cubicBezTo>
                    <a:lnTo>
                      <a:pt x="4443148" y="1425861"/>
                    </a:lnTo>
                    <a:lnTo>
                      <a:pt x="4448481" y="1426398"/>
                    </a:lnTo>
                    <a:cubicBezTo>
                      <a:pt x="4740694" y="1486194"/>
                      <a:pt x="4960509" y="1744745"/>
                      <a:pt x="4960509" y="2054636"/>
                    </a:cubicBezTo>
                    <a:cubicBezTo>
                      <a:pt x="4960509" y="2408797"/>
                      <a:pt x="4856899" y="2720047"/>
                      <a:pt x="4121261" y="2753850"/>
                    </a:cubicBezTo>
                    <a:cubicBezTo>
                      <a:pt x="4075284" y="2755963"/>
                      <a:pt x="4033193" y="2755953"/>
                      <a:pt x="3994691" y="2754023"/>
                    </a:cubicBezTo>
                    <a:lnTo>
                      <a:pt x="3993076" y="2753848"/>
                    </a:lnTo>
                    <a:lnTo>
                      <a:pt x="944501" y="2753848"/>
                    </a:lnTo>
                    <a:lnTo>
                      <a:pt x="820536" y="2758467"/>
                    </a:lnTo>
                    <a:cubicBezTo>
                      <a:pt x="144657" y="2745019"/>
                      <a:pt x="13504" y="2151548"/>
                      <a:pt x="677" y="1882481"/>
                    </a:cubicBezTo>
                    <a:cubicBezTo>
                      <a:pt x="-12150" y="1613414"/>
                      <a:pt x="154182" y="1100584"/>
                      <a:pt x="754982" y="1037531"/>
                    </a:cubicBezTo>
                    <a:lnTo>
                      <a:pt x="867671" y="1031801"/>
                    </a:lnTo>
                    <a:cubicBezTo>
                      <a:pt x="867336" y="1001417"/>
                      <a:pt x="867002" y="971032"/>
                      <a:pt x="866667" y="940648"/>
                    </a:cubicBezTo>
                    <a:cubicBezTo>
                      <a:pt x="888695" y="608136"/>
                      <a:pt x="1092097" y="375359"/>
                      <a:pt x="1487471" y="368316"/>
                    </a:cubicBezTo>
                    <a:cubicBezTo>
                      <a:pt x="1600435" y="366304"/>
                      <a:pt x="1704367" y="386542"/>
                      <a:pt x="1796724" y="424583"/>
                    </a:cubicBezTo>
                    <a:lnTo>
                      <a:pt x="1866377" y="462146"/>
                    </a:lnTo>
                    <a:cubicBezTo>
                      <a:pt x="1954334" y="30917"/>
                      <a:pt x="2727012" y="-52823"/>
                      <a:pt x="3142002" y="26955"/>
                    </a:cubicBez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527040" y="1869440"/>
                <a:ext cx="2602247" cy="476495"/>
                <a:chOff x="5527040" y="1635760"/>
                <a:chExt cx="2602247" cy="476495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5527040" y="1635760"/>
                  <a:ext cx="1451799" cy="474972"/>
                  <a:chOff x="6679858" y="1233324"/>
                  <a:chExt cx="1250790" cy="908680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6679858" y="1233324"/>
                    <a:ext cx="181428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6896328" y="1233324"/>
                    <a:ext cx="276979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7212168" y="1233324"/>
                    <a:ext cx="433615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7241264" y="1700394"/>
                    <a:ext cx="159154" cy="44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900" b="1" dirty="0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7284744" y="1347019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6728239" y="1470390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6950758" y="1339761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7013655" y="1567152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7490366" y="1347019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7284744" y="1567152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7490366" y="1567152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 flipV="1">
                    <a:off x="6810831" y="1388142"/>
                    <a:ext cx="139927" cy="96418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6776620" y="1567152"/>
                    <a:ext cx="251205" cy="1417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7047520" y="1388142"/>
                    <a:ext cx="237224" cy="7258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7110417" y="1615533"/>
                    <a:ext cx="174327" cy="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7381506" y="1395400"/>
                    <a:ext cx="108860" cy="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7381506" y="1615533"/>
                    <a:ext cx="108860" cy="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7367336" y="1429611"/>
                    <a:ext cx="137200" cy="151711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 flipV="1">
                    <a:off x="7367336" y="1395400"/>
                    <a:ext cx="123030" cy="185922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7681308" y="1236397"/>
                    <a:ext cx="249340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7631534" y="1699173"/>
                    <a:ext cx="159154" cy="44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900" b="1" dirty="0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7720142" y="1307385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7808953" y="1484560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7696052" y="1606003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cxnSp>
                <p:nvCxnSpPr>
                  <p:cNvPr id="247" name="Straight Connector 246"/>
                  <p:cNvCxnSpPr/>
                  <p:nvPr/>
                </p:nvCxnSpPr>
                <p:spPr>
                  <a:xfrm flipV="1">
                    <a:off x="7572958" y="1355766"/>
                    <a:ext cx="147184" cy="5423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 flipV="1">
                    <a:off x="7572958" y="1620173"/>
                    <a:ext cx="137264" cy="29571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7802734" y="1389977"/>
                    <a:ext cx="20389" cy="108753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 flipH="1">
                    <a:off x="7778644" y="1567152"/>
                    <a:ext cx="44479" cy="53021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" name="Group 280"/>
                <p:cNvGrpSpPr/>
                <p:nvPr/>
              </p:nvGrpSpPr>
              <p:grpSpPr>
                <a:xfrm>
                  <a:off x="6677488" y="1637283"/>
                  <a:ext cx="1451799" cy="474972"/>
                  <a:chOff x="6679858" y="1233324"/>
                  <a:chExt cx="1250790" cy="908680"/>
                </a:xfrm>
              </p:grpSpPr>
              <p:sp>
                <p:nvSpPr>
                  <p:cNvPr id="282" name="Rectangle 281"/>
                  <p:cNvSpPr/>
                  <p:nvPr/>
                </p:nvSpPr>
                <p:spPr>
                  <a:xfrm>
                    <a:off x="6679858" y="1233324"/>
                    <a:ext cx="181428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6896328" y="1233324"/>
                    <a:ext cx="276979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7212168" y="1233324"/>
                    <a:ext cx="433615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7241264" y="1700394"/>
                    <a:ext cx="159154" cy="44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900" b="1" dirty="0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7284744" y="1347019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6728239" y="1470390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6950758" y="1339761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7013655" y="1567152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7490366" y="1347019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7284744" y="1567152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7490366" y="1567152"/>
                    <a:ext cx="96762" cy="96762"/>
                  </a:xfrm>
                  <a:prstGeom prst="ellipse">
                    <a:avLst/>
                  </a:prstGeom>
                  <a:solidFill>
                    <a:srgbClr val="4895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cxnSp>
                <p:nvCxnSpPr>
                  <p:cNvPr id="293" name="Straight Connector 292"/>
                  <p:cNvCxnSpPr/>
                  <p:nvPr/>
                </p:nvCxnSpPr>
                <p:spPr>
                  <a:xfrm flipV="1">
                    <a:off x="6810831" y="1388142"/>
                    <a:ext cx="139927" cy="96418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>
                    <a:off x="6776620" y="1567152"/>
                    <a:ext cx="251205" cy="1417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7047520" y="1388142"/>
                    <a:ext cx="237224" cy="7258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>
                    <a:off x="7110417" y="1615533"/>
                    <a:ext cx="174327" cy="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7381506" y="1395400"/>
                    <a:ext cx="108860" cy="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>
                    <a:off x="7381506" y="1615533"/>
                    <a:ext cx="108860" cy="0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>
                    <a:off x="7367336" y="1429611"/>
                    <a:ext cx="137200" cy="151711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/>
                  <p:cNvCxnSpPr/>
                  <p:nvPr/>
                </p:nvCxnSpPr>
                <p:spPr>
                  <a:xfrm flipV="1">
                    <a:off x="7367336" y="1395400"/>
                    <a:ext cx="123030" cy="185922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7681308" y="1236397"/>
                    <a:ext cx="249340" cy="508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7631534" y="1699173"/>
                    <a:ext cx="159154" cy="44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900" b="1" dirty="0"/>
                  </a:p>
                </p:txBody>
              </p:sp>
              <p:sp>
                <p:nvSpPr>
                  <p:cNvPr id="303" name="Oval 302"/>
                  <p:cNvSpPr/>
                  <p:nvPr/>
                </p:nvSpPr>
                <p:spPr>
                  <a:xfrm>
                    <a:off x="7720142" y="1307385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304" name="Oval 303"/>
                  <p:cNvSpPr/>
                  <p:nvPr/>
                </p:nvSpPr>
                <p:spPr>
                  <a:xfrm>
                    <a:off x="7808953" y="1484560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>
                  <a:xfrm>
                    <a:off x="7696052" y="1606003"/>
                    <a:ext cx="96762" cy="9676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cxnSp>
                <p:nvCxnSpPr>
                  <p:cNvPr id="306" name="Straight Connector 305"/>
                  <p:cNvCxnSpPr/>
                  <p:nvPr/>
                </p:nvCxnSpPr>
                <p:spPr>
                  <a:xfrm flipV="1">
                    <a:off x="7572958" y="1355766"/>
                    <a:ext cx="147184" cy="5423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/>
                  <p:cNvCxnSpPr/>
                  <p:nvPr/>
                </p:nvCxnSpPr>
                <p:spPr>
                  <a:xfrm flipV="1">
                    <a:off x="7572958" y="1620173"/>
                    <a:ext cx="137264" cy="29571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/>
                  <p:cNvCxnSpPr/>
                  <p:nvPr/>
                </p:nvCxnSpPr>
                <p:spPr>
                  <a:xfrm>
                    <a:off x="7802734" y="1389977"/>
                    <a:ext cx="20389" cy="108753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 flipH="1">
                    <a:off x="7778644" y="1567152"/>
                    <a:ext cx="44479" cy="53021"/>
                  </a:xfrm>
                  <a:prstGeom prst="line">
                    <a:avLst/>
                  </a:prstGeom>
                  <a:ln w="6350" cmpd="sng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7771910" y="2180725"/>
                <a:ext cx="3898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smtClean="0"/>
                  <a:t>DC</a:t>
                </a:r>
                <a:endParaRPr lang="en-US" sz="1100" b="1"/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6188342" y="2180725"/>
                <a:ext cx="5716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smtClean="0"/>
                  <a:t>Agg</a:t>
                </a:r>
                <a:endParaRPr lang="en-US" sz="1100" b="1" dirty="0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6730529" y="2180725"/>
                <a:ext cx="5716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smtClean="0"/>
                  <a:t>Core</a:t>
                </a:r>
                <a:endParaRPr lang="en-US" sz="1100" b="1" dirty="0"/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5497768" y="2180725"/>
                <a:ext cx="7532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smtClean="0"/>
                  <a:t>Access</a:t>
                </a:r>
                <a:endParaRPr lang="en-US" sz="1100" b="1" dirty="0"/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7305952" y="2180725"/>
                <a:ext cx="7532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smtClean="0"/>
                  <a:t>Agg</a:t>
                </a:r>
                <a:endParaRPr lang="en-US" sz="1100" b="1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5497394" y="1662102"/>
                <a:ext cx="1044333" cy="470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>
                <a:off x="6537040" y="1664456"/>
                <a:ext cx="690785" cy="0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/>
              <p:nvPr/>
            </p:nvCxnSpPr>
            <p:spPr>
              <a:xfrm>
                <a:off x="7236845" y="1664456"/>
                <a:ext cx="453076" cy="0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/>
              <p:nvPr/>
            </p:nvCxnSpPr>
            <p:spPr>
              <a:xfrm>
                <a:off x="7689921" y="1664456"/>
                <a:ext cx="453076" cy="0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746951" y="1463074"/>
                <a:ext cx="3626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SR</a:t>
                </a:r>
                <a:endParaRPr lang="en-US" sz="1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6651389" y="1463074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SR-TE</a:t>
                </a:r>
                <a:endParaRPr lang="en-US" sz="1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7220776" y="1464250"/>
                <a:ext cx="5405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smtClean="0">
                    <a:solidFill>
                      <a:schemeClr val="tx2">
                        <a:lumMod val="75000"/>
                      </a:schemeClr>
                    </a:solidFill>
                  </a:rPr>
                  <a:t>MPLS</a:t>
                </a:r>
                <a:endParaRPr lang="en-US" sz="1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7626820" y="1462332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VXLAN</a:t>
                </a:r>
                <a:endParaRPr lang="en-US" sz="1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46" name="Rounded Rectangle 345"/>
          <p:cNvSpPr/>
          <p:nvPr/>
        </p:nvSpPr>
        <p:spPr>
          <a:xfrm>
            <a:off x="4760517" y="1312282"/>
            <a:ext cx="4200603" cy="424319"/>
          </a:xfrm>
          <a:prstGeom prst="roundRect">
            <a:avLst>
              <a:gd name="adj" fmla="val 118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E2E control and automation across domains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444594" y="1307474"/>
            <a:ext cx="4091231" cy="424319"/>
          </a:xfrm>
          <a:prstGeom prst="roundRect">
            <a:avLst>
              <a:gd name="adj" fmla="val 118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Single service for any application</a:t>
            </a:r>
          </a:p>
        </p:txBody>
      </p:sp>
      <p:sp>
        <p:nvSpPr>
          <p:cNvPr id="46" name="Left-Right Arrow 45"/>
          <p:cNvSpPr/>
          <p:nvPr/>
        </p:nvSpPr>
        <p:spPr>
          <a:xfrm>
            <a:off x="5228652" y="1792686"/>
            <a:ext cx="3077694" cy="425434"/>
          </a:xfrm>
          <a:prstGeom prst="left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/>
              <a:t>EVPN</a:t>
            </a:r>
            <a:endParaRPr lang="en-US" sz="1200" b="1" dirty="0" smtClean="0"/>
          </a:p>
        </p:txBody>
      </p:sp>
      <p:sp>
        <p:nvSpPr>
          <p:cNvPr id="360" name="Rounded Rectangle 359"/>
          <p:cNvSpPr/>
          <p:nvPr/>
        </p:nvSpPr>
        <p:spPr>
          <a:xfrm>
            <a:off x="3345005" y="3555967"/>
            <a:ext cx="2677636" cy="934753"/>
          </a:xfrm>
          <a:prstGeom prst="roundRect">
            <a:avLst>
              <a:gd name="adj" fmla="val 8305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Reduced </a:t>
            </a:r>
            <a:r>
              <a:rPr lang="en-US" sz="1400" b="1" dirty="0" err="1" smtClean="0"/>
              <a:t>OpEx</a:t>
            </a:r>
            <a:r>
              <a:rPr lang="en-US" sz="1400" b="1" dirty="0" smtClean="0"/>
              <a:t>: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en-US" sz="1100" b="1" dirty="0" smtClean="0"/>
              <a:t>Integrated L2 &amp; L3 service, any application: faster time to market, certification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en-US" sz="1100" b="1" dirty="0" smtClean="0"/>
              <a:t>E2E </a:t>
            </a:r>
            <a:r>
              <a:rPr lang="en-US" sz="1100" b="1" dirty="0"/>
              <a:t>control and </a:t>
            </a:r>
            <a:r>
              <a:rPr lang="en-US" sz="1100" b="1" dirty="0" smtClean="0"/>
              <a:t>automation</a:t>
            </a:r>
            <a:endParaRPr lang="en-US" sz="1100" b="1" dirty="0"/>
          </a:p>
        </p:txBody>
      </p:sp>
      <p:sp>
        <p:nvSpPr>
          <p:cNvPr id="361" name="Rounded Rectangle 360"/>
          <p:cNvSpPr/>
          <p:nvPr/>
        </p:nvSpPr>
        <p:spPr>
          <a:xfrm>
            <a:off x="449923" y="3555967"/>
            <a:ext cx="2744967" cy="930412"/>
          </a:xfrm>
          <a:prstGeom prst="roundRect">
            <a:avLst>
              <a:gd name="adj" fmla="val 9107"/>
            </a:avLst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Optimized </a:t>
            </a:r>
            <a:r>
              <a:rPr lang="en-US" sz="1400" b="1" dirty="0" err="1" smtClean="0"/>
              <a:t>CapEx</a:t>
            </a:r>
            <a:r>
              <a:rPr lang="en-US" sz="1400" b="1" dirty="0" smtClean="0"/>
              <a:t>:</a:t>
            </a:r>
          </a:p>
          <a:p>
            <a:pPr>
              <a:lnSpc>
                <a:spcPct val="130000"/>
              </a:lnSpc>
            </a:pPr>
            <a:r>
              <a:rPr lang="en-US" sz="1100" b="1" dirty="0" smtClean="0"/>
              <a:t>-   Open </a:t>
            </a:r>
            <a:r>
              <a:rPr lang="en-US" sz="1100" b="1" dirty="0"/>
              <a:t>Standards &amp; </a:t>
            </a:r>
            <a:r>
              <a:rPr lang="en-US" sz="1100" b="1" dirty="0" smtClean="0"/>
              <a:t>Multi-vendor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100" b="1" dirty="0" smtClean="0"/>
              <a:t>Active-Active multi-homing</a:t>
            </a:r>
            <a:endParaRPr lang="en-US" sz="1100" b="1" dirty="0"/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en-US" sz="1100" b="1" dirty="0" smtClean="0"/>
              <a:t>Enhanced load balancing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6172643" y="3555967"/>
            <a:ext cx="2763795" cy="920457"/>
          </a:xfrm>
          <a:prstGeom prst="roundRect">
            <a:avLst>
              <a:gd name="adj" fmla="val 5342"/>
            </a:avLst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Increased </a:t>
            </a:r>
            <a:r>
              <a:rPr lang="en-US" sz="1400" b="1" dirty="0"/>
              <a:t>Customer </a:t>
            </a:r>
            <a:r>
              <a:rPr lang="en-US" sz="1400" b="1" dirty="0" smtClean="0"/>
              <a:t>Value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en-US" sz="1100" b="1" dirty="0" smtClean="0"/>
              <a:t>Inter-domain SLA, faster convergence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en-US" sz="1100" b="1" dirty="0" smtClean="0"/>
              <a:t>Better stability: no flood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en-US" sz="1100" b="1" dirty="0" smtClean="0"/>
              <a:t>Granular policy control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195241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EVPN: Unifying control plane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Alternate Process 3"/>
          <p:cNvSpPr/>
          <p:nvPr/>
        </p:nvSpPr>
        <p:spPr>
          <a:xfrm>
            <a:off x="501706" y="1165252"/>
            <a:ext cx="8083944" cy="962173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Alternate Process 4"/>
          <p:cNvSpPr/>
          <p:nvPr/>
        </p:nvSpPr>
        <p:spPr>
          <a:xfrm>
            <a:off x="501706" y="2288697"/>
            <a:ext cx="8083944" cy="1134234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44311" y="112692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Plane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4611" y="22886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 Plane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103" y="2658029"/>
            <a:ext cx="1555603" cy="62733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MPLS</a:t>
            </a:r>
          </a:p>
          <a:p>
            <a:pPr algn="ctr"/>
            <a:r>
              <a:rPr lang="en-US" dirty="0" smtClean="0"/>
              <a:t>RFC-7432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69968" y="2658029"/>
            <a:ext cx="1855009" cy="62733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NVO</a:t>
            </a:r>
          </a:p>
          <a:p>
            <a:pPr algn="ctr"/>
            <a:r>
              <a:rPr lang="en-US" dirty="0" err="1"/>
              <a:t>e</a:t>
            </a:r>
            <a:r>
              <a:rPr lang="en-US" dirty="0" err="1" smtClean="0"/>
              <a:t>vpn</a:t>
            </a:r>
            <a:r>
              <a:rPr lang="en-US" dirty="0" smtClean="0"/>
              <a:t>-overlay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10510" y="2658029"/>
            <a:ext cx="1855009" cy="62733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PBB</a:t>
            </a:r>
          </a:p>
          <a:p>
            <a:pPr algn="ctr"/>
            <a:r>
              <a:rPr lang="en-US" dirty="0" smtClean="0"/>
              <a:t>RFC-7623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38081" y="1610517"/>
            <a:ext cx="6596942" cy="35056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EVPN MP-BGP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37766" y="3446895"/>
            <a:ext cx="1911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EVPN over MPLS </a:t>
            </a:r>
          </a:p>
          <a:p>
            <a:r>
              <a:rPr lang="en-US" sz="1200" dirty="0" smtClean="0"/>
              <a:t>    (E-LAN service)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All-active Multi-homing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SR/SR-TE as underlay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EVPN-VPWS</a:t>
            </a:r>
          </a:p>
          <a:p>
            <a:r>
              <a:rPr lang="en-US" sz="1200" dirty="0" smtClean="0"/>
              <a:t>    (E-Line service)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74760" y="3446895"/>
            <a:ext cx="219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EVPN over NVO Tunnels</a:t>
            </a:r>
          </a:p>
          <a:p>
            <a:r>
              <a:rPr lang="en-US" sz="1200" dirty="0" smtClean="0"/>
              <a:t>    (</a:t>
            </a:r>
            <a:r>
              <a:rPr lang="en-US" sz="1200" dirty="0" err="1" smtClean="0"/>
              <a:t>VxLAN</a:t>
            </a:r>
            <a:r>
              <a:rPr lang="en-US" sz="1200" dirty="0" smtClean="0"/>
              <a:t>, NVGRE)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Data Center Fabric Encapsulation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Integrated L2/L3 services DCI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Overlays over IP networks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65640" y="3446895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PBB Encapsulation </a:t>
            </a:r>
            <a:endParaRPr lang="en-US" sz="1200" dirty="0"/>
          </a:p>
          <a:p>
            <a:r>
              <a:rPr lang="en-US" sz="1200" dirty="0" smtClean="0"/>
              <a:t>    for CMAC scalability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MPLS as underlay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All-active Multi-homing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BMACs advertisement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662536" y="2673539"/>
            <a:ext cx="1855009" cy="62733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VPWS</a:t>
            </a:r>
          </a:p>
          <a:p>
            <a:pPr algn="ctr"/>
            <a:r>
              <a:rPr lang="en-US" dirty="0" err="1"/>
              <a:t>e</a:t>
            </a:r>
            <a:r>
              <a:rPr lang="en-US" dirty="0" err="1" smtClean="0"/>
              <a:t>vpn-vpws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617666" y="3446894"/>
            <a:ext cx="2156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P2P services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MPLS as underlay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All-active Multi-homing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Flexible </a:t>
            </a:r>
            <a:r>
              <a:rPr lang="en-US" sz="1200" dirty="0" err="1" smtClean="0"/>
              <a:t>xconnect</a:t>
            </a:r>
            <a:r>
              <a:rPr lang="en-US" sz="1200" dirty="0" smtClean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4473512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1257" y="1830588"/>
            <a:ext cx="4781779" cy="2270100"/>
          </a:xfrm>
          <a:prstGeom prst="roundRect">
            <a:avLst>
              <a:gd name="adj" fmla="val 4832"/>
            </a:avLst>
          </a:prstGeom>
          <a:solidFill>
            <a:srgbClr val="FFECC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348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8" name="Group 114"/>
          <p:cNvGrpSpPr>
            <a:grpSpLocks noChangeAspect="1"/>
          </p:cNvGrpSpPr>
          <p:nvPr/>
        </p:nvGrpSpPr>
        <p:grpSpPr bwMode="auto">
          <a:xfrm>
            <a:off x="1985535" y="2226069"/>
            <a:ext cx="1991429" cy="1476539"/>
            <a:chOff x="4080" y="2880"/>
            <a:chExt cx="1617" cy="804"/>
          </a:xfrm>
        </p:grpSpPr>
        <p:grpSp>
          <p:nvGrpSpPr>
            <p:cNvPr id="239" name="Group 11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2" cy="796"/>
              <a:chOff x="4136" y="2026"/>
              <a:chExt cx="1612" cy="796"/>
            </a:xfrm>
          </p:grpSpPr>
          <p:sp>
            <p:nvSpPr>
              <p:cNvPr id="263" name="Oval 116"/>
              <p:cNvSpPr>
                <a:spLocks noChangeAspect="1" noChangeArrowheads="1"/>
              </p:cNvSpPr>
              <p:nvPr/>
            </p:nvSpPr>
            <p:spPr bwMode="auto">
              <a:xfrm>
                <a:off x="4686" y="2026"/>
                <a:ext cx="703" cy="32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Oval 117"/>
              <p:cNvSpPr>
                <a:spLocks noChangeAspect="1" noChangeArrowheads="1"/>
              </p:cNvSpPr>
              <p:nvPr/>
            </p:nvSpPr>
            <p:spPr bwMode="auto">
              <a:xfrm>
                <a:off x="4300" y="2112"/>
                <a:ext cx="539" cy="33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Oval 118"/>
              <p:cNvSpPr>
                <a:spLocks noChangeAspect="1" noChangeArrowheads="1"/>
              </p:cNvSpPr>
              <p:nvPr/>
            </p:nvSpPr>
            <p:spPr bwMode="auto">
              <a:xfrm>
                <a:off x="4136" y="2310"/>
                <a:ext cx="363" cy="26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Oval 119"/>
              <p:cNvSpPr>
                <a:spLocks noChangeAspect="1" noChangeArrowheads="1"/>
              </p:cNvSpPr>
              <p:nvPr/>
            </p:nvSpPr>
            <p:spPr bwMode="auto">
              <a:xfrm>
                <a:off x="4245" y="2429"/>
                <a:ext cx="547" cy="291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Oval 120"/>
              <p:cNvSpPr>
                <a:spLocks noChangeAspect="1" noChangeArrowheads="1"/>
              </p:cNvSpPr>
              <p:nvPr/>
            </p:nvSpPr>
            <p:spPr bwMode="auto">
              <a:xfrm>
                <a:off x="4632" y="2477"/>
                <a:ext cx="816" cy="345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Oval 121"/>
              <p:cNvSpPr>
                <a:spLocks noChangeAspect="1" noChangeArrowheads="1"/>
              </p:cNvSpPr>
              <p:nvPr/>
            </p:nvSpPr>
            <p:spPr bwMode="auto">
              <a:xfrm>
                <a:off x="5151" y="2122"/>
                <a:ext cx="523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Oval 122"/>
              <p:cNvSpPr>
                <a:spLocks noChangeAspect="1" noChangeArrowheads="1"/>
              </p:cNvSpPr>
              <p:nvPr/>
            </p:nvSpPr>
            <p:spPr bwMode="auto">
              <a:xfrm>
                <a:off x="5229" y="2288"/>
                <a:ext cx="519" cy="25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Oval 123"/>
              <p:cNvSpPr>
                <a:spLocks noChangeAspect="1" noChangeArrowheads="1"/>
              </p:cNvSpPr>
              <p:nvPr/>
            </p:nvSpPr>
            <p:spPr bwMode="auto">
              <a:xfrm>
                <a:off x="5182" y="2342"/>
                <a:ext cx="51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Oval 124"/>
              <p:cNvSpPr>
                <a:spLocks noChangeAspect="1" noChangeArrowheads="1"/>
              </p:cNvSpPr>
              <p:nvPr/>
            </p:nvSpPr>
            <p:spPr bwMode="auto">
              <a:xfrm>
                <a:off x="4429" y="2214"/>
                <a:ext cx="1046" cy="4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6" name="Group 125"/>
            <p:cNvGrpSpPr>
              <a:grpSpLocks noChangeAspect="1"/>
            </p:cNvGrpSpPr>
            <p:nvPr/>
          </p:nvGrpSpPr>
          <p:grpSpPr bwMode="auto">
            <a:xfrm>
              <a:off x="4080" y="2880"/>
              <a:ext cx="1617" cy="804"/>
              <a:chOff x="4136" y="2022"/>
              <a:chExt cx="1617" cy="804"/>
            </a:xfrm>
          </p:grpSpPr>
          <p:sp>
            <p:nvSpPr>
              <p:cNvPr id="247" name="Arc 126"/>
              <p:cNvSpPr>
                <a:spLocks noChangeAspect="1"/>
              </p:cNvSpPr>
              <p:nvPr/>
            </p:nvSpPr>
            <p:spPr bwMode="auto">
              <a:xfrm>
                <a:off x="4705" y="2022"/>
                <a:ext cx="667" cy="167"/>
              </a:xfrm>
              <a:custGeom>
                <a:avLst/>
                <a:gdLst>
                  <a:gd name="T0" fmla="*/ 0 w 40532"/>
                  <a:gd name="T1" fmla="*/ 0 h 21600"/>
                  <a:gd name="T2" fmla="*/ 0 w 40532"/>
                  <a:gd name="T3" fmla="*/ 0 h 21600"/>
                  <a:gd name="T4" fmla="*/ 0 w 405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32"/>
                  <a:gd name="T10" fmla="*/ 0 h 21600"/>
                  <a:gd name="T11" fmla="*/ 40532 w 405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32" h="21600" fill="none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</a:path>
                  <a:path w="40532" h="21600" stroke="0" extrusionOk="0">
                    <a:moveTo>
                      <a:pt x="-1" y="14693"/>
                    </a:moveTo>
                    <a:cubicBezTo>
                      <a:pt x="2962" y="5912"/>
                      <a:pt x="11198" y="-1"/>
                      <a:pt x="20466" y="0"/>
                    </a:cubicBezTo>
                    <a:cubicBezTo>
                      <a:pt x="29308" y="0"/>
                      <a:pt x="37258" y="5389"/>
                      <a:pt x="40531" y="13604"/>
                    </a:cubicBezTo>
                    <a:lnTo>
                      <a:pt x="20466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Arc 127"/>
              <p:cNvSpPr>
                <a:spLocks noChangeAspect="1"/>
              </p:cNvSpPr>
              <p:nvPr/>
            </p:nvSpPr>
            <p:spPr bwMode="auto">
              <a:xfrm>
                <a:off x="4709" y="2026"/>
                <a:ext cx="659" cy="163"/>
              </a:xfrm>
              <a:custGeom>
                <a:avLst/>
                <a:gdLst>
                  <a:gd name="T0" fmla="*/ 0 w 40468"/>
                  <a:gd name="T1" fmla="*/ 0 h 21600"/>
                  <a:gd name="T2" fmla="*/ 0 w 40468"/>
                  <a:gd name="T3" fmla="*/ 0 h 21600"/>
                  <a:gd name="T4" fmla="*/ 0 w 404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468"/>
                  <a:gd name="T10" fmla="*/ 0 h 21600"/>
                  <a:gd name="T11" fmla="*/ 40468 w 404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68" h="21600" fill="none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</a:path>
                  <a:path w="40468" h="21600" stroke="0" extrusionOk="0">
                    <a:moveTo>
                      <a:pt x="0" y="14613"/>
                    </a:moveTo>
                    <a:cubicBezTo>
                      <a:pt x="2987" y="5873"/>
                      <a:pt x="11202" y="-1"/>
                      <a:pt x="20439" y="0"/>
                    </a:cubicBezTo>
                    <a:cubicBezTo>
                      <a:pt x="29246" y="0"/>
                      <a:pt x="37171" y="5347"/>
                      <a:pt x="40468" y="13513"/>
                    </a:cubicBezTo>
                    <a:lnTo>
                      <a:pt x="20439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Arc 128"/>
              <p:cNvSpPr>
                <a:spLocks noChangeAspect="1"/>
              </p:cNvSpPr>
              <p:nvPr/>
            </p:nvSpPr>
            <p:spPr bwMode="auto">
              <a:xfrm>
                <a:off x="4300" y="2109"/>
                <a:ext cx="414" cy="201"/>
              </a:xfrm>
              <a:custGeom>
                <a:avLst/>
                <a:gdLst>
                  <a:gd name="T0" fmla="*/ 0 w 32989"/>
                  <a:gd name="T1" fmla="*/ 0 h 26112"/>
                  <a:gd name="T2" fmla="*/ 0 w 32989"/>
                  <a:gd name="T3" fmla="*/ 0 h 26112"/>
                  <a:gd name="T4" fmla="*/ 0 w 32989"/>
                  <a:gd name="T5" fmla="*/ 0 h 26112"/>
                  <a:gd name="T6" fmla="*/ 0 60000 65536"/>
                  <a:gd name="T7" fmla="*/ 0 60000 65536"/>
                  <a:gd name="T8" fmla="*/ 0 60000 65536"/>
                  <a:gd name="T9" fmla="*/ 0 w 32989"/>
                  <a:gd name="T10" fmla="*/ 0 h 26112"/>
                  <a:gd name="T11" fmla="*/ 32989 w 32989"/>
                  <a:gd name="T12" fmla="*/ 26112 h 26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89" h="26112" fill="none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</a:path>
                  <a:path w="32989" h="26112" stroke="0" extrusionOk="0">
                    <a:moveTo>
                      <a:pt x="476" y="26112"/>
                    </a:moveTo>
                    <a:cubicBezTo>
                      <a:pt x="159" y="24628"/>
                      <a:pt x="0" y="2311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4" y="-1"/>
                      <a:pt x="29569" y="1124"/>
                      <a:pt x="32989" y="324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Arc 129"/>
              <p:cNvSpPr>
                <a:spLocks noChangeAspect="1"/>
              </p:cNvSpPr>
              <p:nvPr/>
            </p:nvSpPr>
            <p:spPr bwMode="auto">
              <a:xfrm>
                <a:off x="4304" y="2113"/>
                <a:ext cx="407" cy="197"/>
              </a:xfrm>
              <a:custGeom>
                <a:avLst/>
                <a:gdLst>
                  <a:gd name="T0" fmla="*/ 0 w 32912"/>
                  <a:gd name="T1" fmla="*/ 0 h 26153"/>
                  <a:gd name="T2" fmla="*/ 0 w 32912"/>
                  <a:gd name="T3" fmla="*/ 0 h 26153"/>
                  <a:gd name="T4" fmla="*/ 0 w 32912"/>
                  <a:gd name="T5" fmla="*/ 0 h 26153"/>
                  <a:gd name="T6" fmla="*/ 0 60000 65536"/>
                  <a:gd name="T7" fmla="*/ 0 60000 65536"/>
                  <a:gd name="T8" fmla="*/ 0 60000 65536"/>
                  <a:gd name="T9" fmla="*/ 0 w 32912"/>
                  <a:gd name="T10" fmla="*/ 0 h 26153"/>
                  <a:gd name="T11" fmla="*/ 32912 w 32912"/>
                  <a:gd name="T12" fmla="*/ 26153 h 26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12" h="26153" fill="none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</a:path>
                  <a:path w="32912" h="26153" stroke="0" extrusionOk="0">
                    <a:moveTo>
                      <a:pt x="485" y="26152"/>
                    </a:moveTo>
                    <a:cubicBezTo>
                      <a:pt x="162" y="24656"/>
                      <a:pt x="0" y="231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593" y="-1"/>
                      <a:pt x="29509" y="1107"/>
                      <a:pt x="32912" y="319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Arc 130"/>
              <p:cNvSpPr>
                <a:spLocks noChangeAspect="1"/>
              </p:cNvSpPr>
              <p:nvPr/>
            </p:nvSpPr>
            <p:spPr bwMode="auto">
              <a:xfrm>
                <a:off x="4241" y="2566"/>
                <a:ext cx="419" cy="158"/>
              </a:xfrm>
              <a:custGeom>
                <a:avLst/>
                <a:gdLst>
                  <a:gd name="T0" fmla="*/ 0 w 32190"/>
                  <a:gd name="T1" fmla="*/ 0 h 22644"/>
                  <a:gd name="T2" fmla="*/ 0 w 32190"/>
                  <a:gd name="T3" fmla="*/ 0 h 22644"/>
                  <a:gd name="T4" fmla="*/ 0 w 32190"/>
                  <a:gd name="T5" fmla="*/ 0 h 22644"/>
                  <a:gd name="T6" fmla="*/ 0 60000 65536"/>
                  <a:gd name="T7" fmla="*/ 0 60000 65536"/>
                  <a:gd name="T8" fmla="*/ 0 60000 65536"/>
                  <a:gd name="T9" fmla="*/ 0 w 32190"/>
                  <a:gd name="T10" fmla="*/ 0 h 22644"/>
                  <a:gd name="T11" fmla="*/ 32190 w 32190"/>
                  <a:gd name="T12" fmla="*/ 22644 h 22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90" h="22644" fill="none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</a:path>
                  <a:path w="32190" h="22644" stroke="0" extrusionOk="0">
                    <a:moveTo>
                      <a:pt x="32189" y="19869"/>
                    </a:moveTo>
                    <a:cubicBezTo>
                      <a:pt x="28956" y="21688"/>
                      <a:pt x="25309" y="22643"/>
                      <a:pt x="21600" y="22643"/>
                    </a:cubicBezTo>
                    <a:cubicBezTo>
                      <a:pt x="9670" y="22644"/>
                      <a:pt x="0" y="12973"/>
                      <a:pt x="0" y="1044"/>
                    </a:cubicBezTo>
                    <a:cubicBezTo>
                      <a:pt x="-1" y="695"/>
                      <a:pt x="8" y="347"/>
                      <a:pt x="25" y="0"/>
                    </a:cubicBezTo>
                    <a:lnTo>
                      <a:pt x="21600" y="104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Arc 131"/>
              <p:cNvSpPr>
                <a:spLocks noChangeAspect="1"/>
              </p:cNvSpPr>
              <p:nvPr/>
            </p:nvSpPr>
            <p:spPr bwMode="auto">
              <a:xfrm>
                <a:off x="4245" y="2566"/>
                <a:ext cx="412" cy="154"/>
              </a:xfrm>
              <a:custGeom>
                <a:avLst/>
                <a:gdLst>
                  <a:gd name="T0" fmla="*/ 0 w 32089"/>
                  <a:gd name="T1" fmla="*/ 0 h 22657"/>
                  <a:gd name="T2" fmla="*/ 0 w 32089"/>
                  <a:gd name="T3" fmla="*/ 0 h 22657"/>
                  <a:gd name="T4" fmla="*/ 0 w 32089"/>
                  <a:gd name="T5" fmla="*/ 0 h 22657"/>
                  <a:gd name="T6" fmla="*/ 0 60000 65536"/>
                  <a:gd name="T7" fmla="*/ 0 60000 65536"/>
                  <a:gd name="T8" fmla="*/ 0 60000 65536"/>
                  <a:gd name="T9" fmla="*/ 0 w 32089"/>
                  <a:gd name="T10" fmla="*/ 0 h 22657"/>
                  <a:gd name="T11" fmla="*/ 32089 w 32089"/>
                  <a:gd name="T12" fmla="*/ 22657 h 226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89" h="22657" fill="none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</a:path>
                  <a:path w="32089" h="22657" stroke="0" extrusionOk="0">
                    <a:moveTo>
                      <a:pt x="32089" y="19939"/>
                    </a:moveTo>
                    <a:cubicBezTo>
                      <a:pt x="28880" y="21721"/>
                      <a:pt x="25270" y="22656"/>
                      <a:pt x="21600" y="22656"/>
                    </a:cubicBezTo>
                    <a:cubicBezTo>
                      <a:pt x="9670" y="22657"/>
                      <a:pt x="0" y="12986"/>
                      <a:pt x="0" y="1057"/>
                    </a:cubicBezTo>
                    <a:cubicBezTo>
                      <a:pt x="-1" y="704"/>
                      <a:pt x="8" y="352"/>
                      <a:pt x="25" y="-1"/>
                    </a:cubicBez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Arc 132"/>
              <p:cNvSpPr>
                <a:spLocks noChangeAspect="1"/>
              </p:cNvSpPr>
              <p:nvPr/>
            </p:nvSpPr>
            <p:spPr bwMode="auto">
              <a:xfrm>
                <a:off x="5363" y="2118"/>
                <a:ext cx="315" cy="194"/>
              </a:xfrm>
              <a:custGeom>
                <a:avLst/>
                <a:gdLst>
                  <a:gd name="T0" fmla="*/ 0 w 26040"/>
                  <a:gd name="T1" fmla="*/ 0 h 32314"/>
                  <a:gd name="T2" fmla="*/ 0 w 26040"/>
                  <a:gd name="T3" fmla="*/ 0 h 32314"/>
                  <a:gd name="T4" fmla="*/ 0 w 26040"/>
                  <a:gd name="T5" fmla="*/ 0 h 32314"/>
                  <a:gd name="T6" fmla="*/ 0 60000 65536"/>
                  <a:gd name="T7" fmla="*/ 0 60000 65536"/>
                  <a:gd name="T8" fmla="*/ 0 60000 65536"/>
                  <a:gd name="T9" fmla="*/ 0 w 26040"/>
                  <a:gd name="T10" fmla="*/ 0 h 32314"/>
                  <a:gd name="T11" fmla="*/ 26040 w 26040"/>
                  <a:gd name="T12" fmla="*/ 32314 h 323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40" h="32314" fill="none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</a:path>
                  <a:path w="26040" h="32314" stroke="0" extrusionOk="0">
                    <a:moveTo>
                      <a:pt x="0" y="461"/>
                    </a:moveTo>
                    <a:cubicBezTo>
                      <a:pt x="1460" y="154"/>
                      <a:pt x="2948" y="-1"/>
                      <a:pt x="4440" y="0"/>
                    </a:cubicBezTo>
                    <a:cubicBezTo>
                      <a:pt x="16369" y="0"/>
                      <a:pt x="26040" y="9670"/>
                      <a:pt x="26040" y="21600"/>
                    </a:cubicBezTo>
                    <a:cubicBezTo>
                      <a:pt x="26040" y="25358"/>
                      <a:pt x="25059" y="29051"/>
                      <a:pt x="23195" y="32314"/>
                    </a:cubicBezTo>
                    <a:lnTo>
                      <a:pt x="444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Arc 133"/>
              <p:cNvSpPr>
                <a:spLocks noChangeAspect="1"/>
              </p:cNvSpPr>
              <p:nvPr/>
            </p:nvSpPr>
            <p:spPr bwMode="auto">
              <a:xfrm>
                <a:off x="5365" y="2122"/>
                <a:ext cx="310" cy="189"/>
              </a:xfrm>
              <a:custGeom>
                <a:avLst/>
                <a:gdLst>
                  <a:gd name="T0" fmla="*/ 0 w 25973"/>
                  <a:gd name="T1" fmla="*/ 0 h 32442"/>
                  <a:gd name="T2" fmla="*/ 0 w 25973"/>
                  <a:gd name="T3" fmla="*/ 0 h 32442"/>
                  <a:gd name="T4" fmla="*/ 0 w 25973"/>
                  <a:gd name="T5" fmla="*/ 0 h 32442"/>
                  <a:gd name="T6" fmla="*/ 0 60000 65536"/>
                  <a:gd name="T7" fmla="*/ 0 60000 65536"/>
                  <a:gd name="T8" fmla="*/ 0 60000 65536"/>
                  <a:gd name="T9" fmla="*/ 0 w 25973"/>
                  <a:gd name="T10" fmla="*/ 0 h 32442"/>
                  <a:gd name="T11" fmla="*/ 25973 w 25973"/>
                  <a:gd name="T12" fmla="*/ 32442 h 324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73" h="32442" fill="none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</a:path>
                  <a:path w="25973" h="32442" stroke="0" extrusionOk="0">
                    <a:moveTo>
                      <a:pt x="0" y="447"/>
                    </a:moveTo>
                    <a:cubicBezTo>
                      <a:pt x="1438" y="149"/>
                      <a:pt x="2903" y="-1"/>
                      <a:pt x="4373" y="0"/>
                    </a:cubicBezTo>
                    <a:cubicBezTo>
                      <a:pt x="16302" y="0"/>
                      <a:pt x="25973" y="9670"/>
                      <a:pt x="25973" y="21600"/>
                    </a:cubicBezTo>
                    <a:cubicBezTo>
                      <a:pt x="25973" y="25408"/>
                      <a:pt x="24966" y="29148"/>
                      <a:pt x="23054" y="32441"/>
                    </a:cubicBezTo>
                    <a:lnTo>
                      <a:pt x="4373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Arc 134"/>
              <p:cNvSpPr>
                <a:spLocks noChangeAspect="1"/>
              </p:cNvSpPr>
              <p:nvPr/>
            </p:nvSpPr>
            <p:spPr bwMode="auto">
              <a:xfrm>
                <a:off x="5452" y="2309"/>
                <a:ext cx="301" cy="193"/>
              </a:xfrm>
              <a:custGeom>
                <a:avLst/>
                <a:gdLst>
                  <a:gd name="T0" fmla="*/ 0 w 21600"/>
                  <a:gd name="T1" fmla="*/ 0 h 29491"/>
                  <a:gd name="T2" fmla="*/ 0 w 21600"/>
                  <a:gd name="T3" fmla="*/ 0 h 29491"/>
                  <a:gd name="T4" fmla="*/ 0 w 21600"/>
                  <a:gd name="T5" fmla="*/ 0 h 294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91"/>
                  <a:gd name="T11" fmla="*/ 21600 w 21600"/>
                  <a:gd name="T12" fmla="*/ 29491 h 29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91" fill="none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</a:path>
                  <a:path w="21600" h="29491" stroke="0" extrusionOk="0">
                    <a:moveTo>
                      <a:pt x="13547" y="0"/>
                    </a:moveTo>
                    <a:cubicBezTo>
                      <a:pt x="18639" y="4100"/>
                      <a:pt x="21600" y="10285"/>
                      <a:pt x="21600" y="16823"/>
                    </a:cubicBezTo>
                    <a:cubicBezTo>
                      <a:pt x="21600" y="21372"/>
                      <a:pt x="20163" y="25806"/>
                      <a:pt x="17495" y="29491"/>
                    </a:cubicBezTo>
                    <a:lnTo>
                      <a:pt x="0" y="1682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Arc 135"/>
              <p:cNvSpPr>
                <a:spLocks noChangeAspect="1"/>
              </p:cNvSpPr>
              <p:nvPr/>
            </p:nvSpPr>
            <p:spPr bwMode="auto">
              <a:xfrm>
                <a:off x="5452" y="2312"/>
                <a:ext cx="297" cy="189"/>
              </a:xfrm>
              <a:custGeom>
                <a:avLst/>
                <a:gdLst>
                  <a:gd name="T0" fmla="*/ 0 w 21600"/>
                  <a:gd name="T1" fmla="*/ 0 h 29720"/>
                  <a:gd name="T2" fmla="*/ 0 w 21600"/>
                  <a:gd name="T3" fmla="*/ 0 h 29720"/>
                  <a:gd name="T4" fmla="*/ 0 w 21600"/>
                  <a:gd name="T5" fmla="*/ 0 h 297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720"/>
                  <a:gd name="T11" fmla="*/ 21600 w 21600"/>
                  <a:gd name="T12" fmla="*/ 29720 h 29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720" fill="none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</a:path>
                  <a:path w="21600" h="29720" stroke="0" extrusionOk="0">
                    <a:moveTo>
                      <a:pt x="13421" y="-1"/>
                    </a:moveTo>
                    <a:cubicBezTo>
                      <a:pt x="18587" y="4096"/>
                      <a:pt x="21600" y="10329"/>
                      <a:pt x="21600" y="16924"/>
                    </a:cubicBezTo>
                    <a:cubicBezTo>
                      <a:pt x="21600" y="21527"/>
                      <a:pt x="20129" y="26010"/>
                      <a:pt x="17401" y="29719"/>
                    </a:cubicBezTo>
                    <a:lnTo>
                      <a:pt x="0" y="1692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Arc 136"/>
              <p:cNvSpPr>
                <a:spLocks noChangeAspect="1"/>
              </p:cNvSpPr>
              <p:nvPr/>
            </p:nvSpPr>
            <p:spPr bwMode="auto">
              <a:xfrm>
                <a:off x="5354" y="2498"/>
                <a:ext cx="352" cy="276"/>
              </a:xfrm>
              <a:custGeom>
                <a:avLst/>
                <a:gdLst>
                  <a:gd name="T0" fmla="*/ 0 w 28603"/>
                  <a:gd name="T1" fmla="*/ 0 h 27825"/>
                  <a:gd name="T2" fmla="*/ 0 w 28603"/>
                  <a:gd name="T3" fmla="*/ 0 h 27825"/>
                  <a:gd name="T4" fmla="*/ 0 w 28603"/>
                  <a:gd name="T5" fmla="*/ 0 h 27825"/>
                  <a:gd name="T6" fmla="*/ 0 60000 65536"/>
                  <a:gd name="T7" fmla="*/ 0 60000 65536"/>
                  <a:gd name="T8" fmla="*/ 0 60000 65536"/>
                  <a:gd name="T9" fmla="*/ 0 w 28603"/>
                  <a:gd name="T10" fmla="*/ 0 h 27825"/>
                  <a:gd name="T11" fmla="*/ 28603 w 28603"/>
                  <a:gd name="T12" fmla="*/ 27825 h 27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03" h="27825" fill="none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</a:path>
                  <a:path w="28603" h="27825" stroke="0" extrusionOk="0">
                    <a:moveTo>
                      <a:pt x="27686" y="0"/>
                    </a:moveTo>
                    <a:cubicBezTo>
                      <a:pt x="28294" y="2019"/>
                      <a:pt x="28603" y="4116"/>
                      <a:pt x="28603" y="6225"/>
                    </a:cubicBezTo>
                    <a:cubicBezTo>
                      <a:pt x="28603" y="18154"/>
                      <a:pt x="18932" y="27825"/>
                      <a:pt x="7003" y="27825"/>
                    </a:cubicBezTo>
                    <a:cubicBezTo>
                      <a:pt x="4620" y="27824"/>
                      <a:pt x="2253" y="27430"/>
                      <a:pt x="-1" y="26658"/>
                    </a:cubicBezTo>
                    <a:lnTo>
                      <a:pt x="7003" y="62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Arc 137"/>
              <p:cNvSpPr>
                <a:spLocks noChangeAspect="1"/>
              </p:cNvSpPr>
              <p:nvPr/>
            </p:nvSpPr>
            <p:spPr bwMode="auto">
              <a:xfrm>
                <a:off x="5356" y="2499"/>
                <a:ext cx="346" cy="271"/>
              </a:xfrm>
              <a:custGeom>
                <a:avLst/>
                <a:gdLst>
                  <a:gd name="T0" fmla="*/ 0 w 28579"/>
                  <a:gd name="T1" fmla="*/ 0 h 27846"/>
                  <a:gd name="T2" fmla="*/ 0 w 28579"/>
                  <a:gd name="T3" fmla="*/ 0 h 27846"/>
                  <a:gd name="T4" fmla="*/ 0 w 28579"/>
                  <a:gd name="T5" fmla="*/ 0 h 27846"/>
                  <a:gd name="T6" fmla="*/ 0 60000 65536"/>
                  <a:gd name="T7" fmla="*/ 0 60000 65536"/>
                  <a:gd name="T8" fmla="*/ 0 60000 65536"/>
                  <a:gd name="T9" fmla="*/ 0 w 28579"/>
                  <a:gd name="T10" fmla="*/ 0 h 27846"/>
                  <a:gd name="T11" fmla="*/ 28579 w 28579"/>
                  <a:gd name="T12" fmla="*/ 27846 h 27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9" h="27846" fill="none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</a:path>
                  <a:path w="28579" h="27846" stroke="0" extrusionOk="0">
                    <a:moveTo>
                      <a:pt x="27656" y="-1"/>
                    </a:moveTo>
                    <a:cubicBezTo>
                      <a:pt x="28268" y="2025"/>
                      <a:pt x="28579" y="4130"/>
                      <a:pt x="28579" y="6246"/>
                    </a:cubicBezTo>
                    <a:cubicBezTo>
                      <a:pt x="28579" y="18175"/>
                      <a:pt x="18908" y="27846"/>
                      <a:pt x="6979" y="27846"/>
                    </a:cubicBezTo>
                    <a:cubicBezTo>
                      <a:pt x="4604" y="27845"/>
                      <a:pt x="2246" y="27454"/>
                      <a:pt x="-1" y="26687"/>
                    </a:cubicBezTo>
                    <a:lnTo>
                      <a:pt x="6979" y="624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Arc 138"/>
              <p:cNvSpPr>
                <a:spLocks noChangeAspect="1"/>
              </p:cNvSpPr>
              <p:nvPr/>
            </p:nvSpPr>
            <p:spPr bwMode="auto">
              <a:xfrm>
                <a:off x="4136" y="2308"/>
                <a:ext cx="191" cy="263"/>
              </a:xfrm>
              <a:custGeom>
                <a:avLst/>
                <a:gdLst>
                  <a:gd name="T0" fmla="*/ 0 w 21600"/>
                  <a:gd name="T1" fmla="*/ 0 h 41303"/>
                  <a:gd name="T2" fmla="*/ 0 w 21600"/>
                  <a:gd name="T3" fmla="*/ 0 h 41303"/>
                  <a:gd name="T4" fmla="*/ 0 w 21600"/>
                  <a:gd name="T5" fmla="*/ 0 h 413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3"/>
                  <a:gd name="T11" fmla="*/ 21600 w 21600"/>
                  <a:gd name="T12" fmla="*/ 41303 h 413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3" fill="none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</a:path>
                  <a:path w="21600" h="41303" stroke="0" extrusionOk="0">
                    <a:moveTo>
                      <a:pt x="12836" y="41303"/>
                    </a:moveTo>
                    <a:cubicBezTo>
                      <a:pt x="5031" y="37838"/>
                      <a:pt x="0" y="30100"/>
                      <a:pt x="0" y="21561"/>
                    </a:cubicBezTo>
                    <a:cubicBezTo>
                      <a:pt x="-1" y="10135"/>
                      <a:pt x="8897" y="686"/>
                      <a:pt x="20302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Arc 139"/>
              <p:cNvSpPr>
                <a:spLocks noChangeAspect="1"/>
              </p:cNvSpPr>
              <p:nvPr/>
            </p:nvSpPr>
            <p:spPr bwMode="auto">
              <a:xfrm>
                <a:off x="4140" y="2312"/>
                <a:ext cx="187" cy="255"/>
              </a:xfrm>
              <a:custGeom>
                <a:avLst/>
                <a:gdLst>
                  <a:gd name="T0" fmla="*/ 0 w 21600"/>
                  <a:gd name="T1" fmla="*/ 0 h 41331"/>
                  <a:gd name="T2" fmla="*/ 0 w 21600"/>
                  <a:gd name="T3" fmla="*/ 0 h 41331"/>
                  <a:gd name="T4" fmla="*/ 0 w 21600"/>
                  <a:gd name="T5" fmla="*/ 0 h 413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31"/>
                  <a:gd name="T11" fmla="*/ 21600 w 21600"/>
                  <a:gd name="T12" fmla="*/ 41331 h 4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31" fill="none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</a:path>
                  <a:path w="21600" h="41331" stroke="0" extrusionOk="0">
                    <a:moveTo>
                      <a:pt x="12897" y="41331"/>
                    </a:moveTo>
                    <a:cubicBezTo>
                      <a:pt x="5059" y="37881"/>
                      <a:pt x="0" y="30125"/>
                      <a:pt x="0" y="21562"/>
                    </a:cubicBezTo>
                    <a:cubicBezTo>
                      <a:pt x="-1" y="10132"/>
                      <a:pt x="8903" y="681"/>
                      <a:pt x="20313" y="0"/>
                    </a:cubicBezTo>
                    <a:lnTo>
                      <a:pt x="21600" y="2156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Arc 140"/>
              <p:cNvSpPr>
                <a:spLocks noChangeAspect="1"/>
              </p:cNvSpPr>
              <p:nvPr/>
            </p:nvSpPr>
            <p:spPr bwMode="auto">
              <a:xfrm>
                <a:off x="4644" y="2666"/>
                <a:ext cx="721" cy="160"/>
              </a:xfrm>
              <a:custGeom>
                <a:avLst/>
                <a:gdLst>
                  <a:gd name="T0" fmla="*/ 0 w 38927"/>
                  <a:gd name="T1" fmla="*/ 0 h 21600"/>
                  <a:gd name="T2" fmla="*/ 0 w 38927"/>
                  <a:gd name="T3" fmla="*/ 0 h 21600"/>
                  <a:gd name="T4" fmla="*/ 0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</a:path>
                  <a:path w="38927" h="21600" stroke="0" extrusionOk="0">
                    <a:moveTo>
                      <a:pt x="38927" y="12279"/>
                    </a:moveTo>
                    <a:cubicBezTo>
                      <a:pt x="34894" y="18115"/>
                      <a:pt x="28251" y="21599"/>
                      <a:pt x="21157" y="21599"/>
                    </a:cubicBezTo>
                    <a:cubicBezTo>
                      <a:pt x="10904" y="21599"/>
                      <a:pt x="2064" y="14393"/>
                      <a:pt x="-1" y="4351"/>
                    </a:cubicBezTo>
                    <a:lnTo>
                      <a:pt x="2115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Arc 141"/>
              <p:cNvSpPr>
                <a:spLocks noChangeAspect="1"/>
              </p:cNvSpPr>
              <p:nvPr/>
            </p:nvSpPr>
            <p:spPr bwMode="auto">
              <a:xfrm>
                <a:off x="4648" y="2666"/>
                <a:ext cx="712" cy="156"/>
              </a:xfrm>
              <a:custGeom>
                <a:avLst/>
                <a:gdLst>
                  <a:gd name="T0" fmla="*/ 0 w 38826"/>
                  <a:gd name="T1" fmla="*/ 0 h 21600"/>
                  <a:gd name="T2" fmla="*/ 0 w 38826"/>
                  <a:gd name="T3" fmla="*/ 0 h 21600"/>
                  <a:gd name="T4" fmla="*/ 0 w 388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26"/>
                  <a:gd name="T10" fmla="*/ 0 h 21600"/>
                  <a:gd name="T11" fmla="*/ 38826 w 388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26" h="21600" fill="none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</a:path>
                  <a:path w="38826" h="21600" stroke="0" extrusionOk="0">
                    <a:moveTo>
                      <a:pt x="38825" y="12405"/>
                    </a:moveTo>
                    <a:cubicBezTo>
                      <a:pt x="34782" y="18169"/>
                      <a:pt x="28184" y="21599"/>
                      <a:pt x="21144" y="21599"/>
                    </a:cubicBezTo>
                    <a:cubicBezTo>
                      <a:pt x="10916" y="21599"/>
                      <a:pt x="2090" y="14426"/>
                      <a:pt x="0" y="4414"/>
                    </a:cubicBezTo>
                    <a:lnTo>
                      <a:pt x="2114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14172"/>
                <a:endParaRPr lang="en-US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VPN (EVPN) - Overview</a:t>
            </a:r>
            <a:endParaRPr lang="en-US" dirty="0"/>
          </a:p>
        </p:txBody>
      </p:sp>
      <p:sp>
        <p:nvSpPr>
          <p:cNvPr id="119" name="Line 5"/>
          <p:cNvSpPr>
            <a:spLocks noChangeShapeType="1"/>
          </p:cNvSpPr>
          <p:nvPr/>
        </p:nvSpPr>
        <p:spPr bwMode="auto">
          <a:xfrm flipV="1">
            <a:off x="926610" y="2497173"/>
            <a:ext cx="912070" cy="487642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Line 5"/>
          <p:cNvSpPr>
            <a:spLocks noChangeShapeType="1"/>
          </p:cNvSpPr>
          <p:nvPr/>
        </p:nvSpPr>
        <p:spPr bwMode="auto">
          <a:xfrm>
            <a:off x="926610" y="3080761"/>
            <a:ext cx="915280" cy="462968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410841" y="2649018"/>
            <a:ext cx="121058" cy="767549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4162265" y="3081645"/>
            <a:ext cx="834883" cy="462082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dash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4162261" y="2485429"/>
            <a:ext cx="895412" cy="548244"/>
          </a:xfrm>
          <a:prstGeom prst="lin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  <a:ea typeface="Apple LiGothic Medium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91854" y="2649017"/>
            <a:ext cx="121058" cy="767549"/>
          </a:xfrm>
          <a:prstGeom prst="ellipse">
            <a:avLst/>
          </a:prstGeom>
          <a:noFill/>
          <a:ln w="28575" cap="flat" cmpd="sng" algn="ctr">
            <a:solidFill>
              <a:srgbClr val="39393B"/>
            </a:solidFill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1854" y="2086160"/>
            <a:ext cx="1615304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A3DE">
                    <a:lumMod val="75000"/>
                  </a:srgbClr>
                </a:solidFill>
              </a:rPr>
              <a:t>Single active multi-homing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-38166" y="2086160"/>
            <a:ext cx="188871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dirty="0">
                <a:solidFill>
                  <a:srgbClr val="00A3DE">
                    <a:lumMod val="75000"/>
                  </a:srgbClr>
                </a:solidFill>
              </a:rPr>
              <a:t>All active multi-homing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152" y="1176089"/>
            <a:ext cx="463095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A3DE">
                    <a:lumMod val="75000"/>
                  </a:srgbClr>
                </a:solidFill>
              </a:rPr>
              <a:t>MAC Routing: Control plane </a:t>
            </a:r>
            <a:r>
              <a:rPr lang="en-US" dirty="0" smtClean="0">
                <a:solidFill>
                  <a:srgbClr val="676767"/>
                </a:solidFill>
              </a:rPr>
              <a:t>(BGP) advertise the learnt MACs from CE</a:t>
            </a:r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999120" y="4167380"/>
            <a:ext cx="2789804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b="1" dirty="0">
                <a:solidFill>
                  <a:srgbClr val="00A3DE">
                    <a:lumMod val="75000"/>
                  </a:srgbClr>
                </a:solidFill>
              </a:rPr>
              <a:t>Data Plane: </a:t>
            </a:r>
            <a:r>
              <a:rPr lang="en-US" b="1">
                <a:solidFill>
                  <a:srgbClr val="00A3DE">
                    <a:lumMod val="75000"/>
                  </a:srgbClr>
                </a:solidFill>
              </a:rPr>
              <a:t>IP </a:t>
            </a:r>
            <a:r>
              <a:rPr lang="en-US" b="1" smtClean="0">
                <a:solidFill>
                  <a:srgbClr val="00A3DE">
                    <a:lumMod val="75000"/>
                  </a:srgbClr>
                </a:solidFill>
              </a:rPr>
              <a:t>or MPLS</a:t>
            </a:r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6752" y="1816967"/>
            <a:ext cx="2376814" cy="545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Network Efficiency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256752" y="2406391"/>
            <a:ext cx="2376814" cy="545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Common L2/L3 VPN Operational Mode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252515" y="2983012"/>
            <a:ext cx="2376814" cy="545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Consolidated VPN service with x-EVPN</a:t>
            </a: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1838679" y="2226064"/>
            <a:ext cx="548640" cy="54864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PE1</a:t>
            </a:r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1838679" y="3281444"/>
            <a:ext cx="548640" cy="54864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PE2</a:t>
            </a: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3613620" y="2226064"/>
            <a:ext cx="548640" cy="54864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PE3</a:t>
            </a:r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3613620" y="3281444"/>
            <a:ext cx="548640" cy="548640"/>
          </a:xfrm>
          <a:prstGeom prst="ellipse">
            <a:avLst/>
          </a:prstGeom>
          <a:solidFill>
            <a:srgbClr val="64BAE2"/>
          </a:solidFill>
          <a:ln w="25400" cap="flat" cmpd="sng" algn="ctr">
            <a:solidFill>
              <a:srgbClr val="014093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PE4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2346378" y="2533537"/>
            <a:ext cx="1708048" cy="820184"/>
            <a:chOff x="11160124" y="4681105"/>
            <a:chExt cx="2150270" cy="1433086"/>
          </a:xfrm>
        </p:grpSpPr>
        <p:sp>
          <p:nvSpPr>
            <p:cNvPr id="228" name="Freeform 227"/>
            <p:cNvSpPr/>
            <p:nvPr/>
          </p:nvSpPr>
          <p:spPr>
            <a:xfrm>
              <a:off x="12091194" y="4681105"/>
              <a:ext cx="1219200" cy="335280"/>
            </a:xfrm>
            <a:custGeom>
              <a:avLst/>
              <a:gdLst>
                <a:gd name="connsiteX0" fmla="*/ 0 w 1860331"/>
                <a:gd name="connsiteY0" fmla="*/ 331076 h 331076"/>
                <a:gd name="connsiteX1" fmla="*/ 898634 w 1860331"/>
                <a:gd name="connsiteY1" fmla="*/ 0 h 331076"/>
                <a:gd name="connsiteX2" fmla="*/ 1860331 w 1860331"/>
                <a:gd name="connsiteY2" fmla="*/ 331076 h 331076"/>
                <a:gd name="connsiteX3" fmla="*/ 1860331 w 1860331"/>
                <a:gd name="connsiteY3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331" h="331076">
                  <a:moveTo>
                    <a:pt x="0" y="331076"/>
                  </a:moveTo>
                  <a:cubicBezTo>
                    <a:pt x="294289" y="165538"/>
                    <a:pt x="588579" y="0"/>
                    <a:pt x="898634" y="0"/>
                  </a:cubicBezTo>
                  <a:cubicBezTo>
                    <a:pt x="1208689" y="0"/>
                    <a:pt x="1860331" y="331076"/>
                    <a:pt x="1860331" y="331076"/>
                  </a:cubicBezTo>
                  <a:lnTo>
                    <a:pt x="1860331" y="331076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12041268" y="5096790"/>
              <a:ext cx="1225414" cy="1017401"/>
            </a:xfrm>
            <a:custGeom>
              <a:avLst/>
              <a:gdLst>
                <a:gd name="connsiteX0" fmla="*/ 0 w 1387366"/>
                <a:gd name="connsiteY0" fmla="*/ 0 h 1024759"/>
                <a:gd name="connsiteX1" fmla="*/ 441435 w 1387366"/>
                <a:gd name="connsiteY1" fmla="*/ 804042 h 1024759"/>
                <a:gd name="connsiteX2" fmla="*/ 1387366 w 1387366"/>
                <a:gd name="connsiteY2" fmla="*/ 1024759 h 1024759"/>
                <a:gd name="connsiteX0" fmla="*/ 0 w 1546543"/>
                <a:gd name="connsiteY0" fmla="*/ 0 h 1063267"/>
                <a:gd name="connsiteX1" fmla="*/ 600612 w 1546543"/>
                <a:gd name="connsiteY1" fmla="*/ 842550 h 1063267"/>
                <a:gd name="connsiteX2" fmla="*/ 1546543 w 1546543"/>
                <a:gd name="connsiteY2" fmla="*/ 1063267 h 10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6543" h="1063267">
                  <a:moveTo>
                    <a:pt x="0" y="0"/>
                  </a:moveTo>
                  <a:cubicBezTo>
                    <a:pt x="105103" y="316624"/>
                    <a:pt x="342855" y="665339"/>
                    <a:pt x="600612" y="842550"/>
                  </a:cubicBezTo>
                  <a:cubicBezTo>
                    <a:pt x="858369" y="1019761"/>
                    <a:pt x="1189191" y="1038305"/>
                    <a:pt x="1546543" y="10632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11160124" y="5158761"/>
              <a:ext cx="755653" cy="618173"/>
            </a:xfrm>
            <a:custGeom>
              <a:avLst/>
              <a:gdLst>
                <a:gd name="connsiteX0" fmla="*/ 521666 w 521666"/>
                <a:gd name="connsiteY0" fmla="*/ 0 h 561975"/>
                <a:gd name="connsiteX1" fmla="*/ 16841 w 521666"/>
                <a:gd name="connsiteY1" fmla="*/ 200025 h 561975"/>
                <a:gd name="connsiteX2" fmla="*/ 169241 w 521666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666" h="561975">
                  <a:moveTo>
                    <a:pt x="521666" y="0"/>
                  </a:moveTo>
                  <a:cubicBezTo>
                    <a:pt x="298622" y="53181"/>
                    <a:pt x="75578" y="106363"/>
                    <a:pt x="16841" y="200025"/>
                  </a:cubicBezTo>
                  <a:cubicBezTo>
                    <a:pt x="-41896" y="293687"/>
                    <a:pt x="63672" y="427831"/>
                    <a:pt x="169241" y="56197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11919744" y="5000625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87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7" name="Oval 236"/>
          <p:cNvSpPr/>
          <p:nvPr/>
        </p:nvSpPr>
        <p:spPr>
          <a:xfrm>
            <a:off x="698009" y="2783511"/>
            <a:ext cx="457200" cy="45720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CE1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798368" y="3071304"/>
            <a:ext cx="642516" cy="205780"/>
          </a:xfrm>
          <a:prstGeom prst="rect">
            <a:avLst/>
          </a:prstGeom>
          <a:noFill/>
        </p:spPr>
        <p:txBody>
          <a:bodyPr wrap="square" lIns="51384" tIns="25694" rIns="51384" bIns="25694" rtlCol="0">
            <a:spAutoFit/>
          </a:bodyPr>
          <a:lstStyle/>
          <a:p>
            <a:pPr defTabSz="913487"/>
            <a:r>
              <a:rPr lang="en-US" sz="1000" dirty="0">
                <a:solidFill>
                  <a:srgbClr val="000000"/>
                </a:solidFill>
                <a:latin typeface="Arial Narrow" pitchFamily="34" charset="0"/>
              </a:rPr>
              <a:t>C-MAC:M1</a:t>
            </a:r>
          </a:p>
        </p:txBody>
      </p:sp>
      <p:sp>
        <p:nvSpPr>
          <p:cNvPr id="272" name="Oval 271"/>
          <p:cNvSpPr/>
          <p:nvPr/>
        </p:nvSpPr>
        <p:spPr>
          <a:xfrm>
            <a:off x="4788924" y="2783511"/>
            <a:ext cx="457200" cy="457200"/>
          </a:xfrm>
          <a:prstGeom prst="ellipse">
            <a:avLst/>
          </a:prstGeom>
          <a:solidFill>
            <a:srgbClr val="FFD579"/>
          </a:solidFill>
          <a:ln w="25400" cap="flat" cmpd="sng" algn="ctr">
            <a:solidFill>
              <a:srgbClr val="FA661C"/>
            </a:solidFill>
            <a:prstDash val="solid"/>
          </a:ln>
          <a:effectLst/>
        </p:spPr>
        <p:txBody>
          <a:bodyPr wrap="none" lIns="91428" tIns="45714" rIns="91428" bIns="45714" rtlCol="0" anchor="ctr"/>
          <a:lstStyle/>
          <a:p>
            <a:pPr algn="ctr" defTabSz="914265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9393B"/>
                </a:solidFill>
                <a:latin typeface="Arial"/>
                <a:ea typeface="Apple LiGothic Medium"/>
              </a:rPr>
              <a:t>CE3</a:t>
            </a:r>
          </a:p>
        </p:txBody>
      </p:sp>
    </p:spTree>
    <p:extLst>
      <p:ext uri="{BB962C8B-B14F-4D97-AF65-F5344CB8AC3E}">
        <p14:creationId xmlns:p14="http://schemas.microsoft.com/office/powerpoint/2010/main" val="7635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ue theme 2016 16x9">
  <a:themeElements>
    <a:clrScheme name="Blue Theme 2016 Updated">
      <a:dk1>
        <a:srgbClr val="39393B"/>
      </a:dk1>
      <a:lt1>
        <a:srgbClr val="FFFFFF"/>
      </a:lt1>
      <a:dk2>
        <a:srgbClr val="555558"/>
      </a:dk2>
      <a:lt2>
        <a:srgbClr val="049CD4"/>
      </a:lt2>
      <a:accent1>
        <a:srgbClr val="014093"/>
      </a:accent1>
      <a:accent2>
        <a:srgbClr val="0498D1"/>
      </a:accent2>
      <a:accent3>
        <a:srgbClr val="CACCD2"/>
      </a:accent3>
      <a:accent4>
        <a:srgbClr val="ABC333"/>
      </a:accent4>
      <a:accent5>
        <a:srgbClr val="64BAE2"/>
      </a:accent5>
      <a:accent6>
        <a:srgbClr val="0B6B75"/>
      </a:accent6>
      <a:hlink>
        <a:srgbClr val="049BD3"/>
      </a:hlink>
      <a:folHlink>
        <a:srgbClr val="0144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193B92CB-2589-734E-80B3-A17D038CB07C}" vid="{F3921CBD-25A3-0E4C-BEC5-50DD20435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</Template>
  <TotalTime>4679</TotalTime>
  <Words>5078</Words>
  <Application>Microsoft Macintosh PowerPoint</Application>
  <PresentationFormat>On-screen Show (16:9)</PresentationFormat>
  <Paragraphs>1409</Paragraphs>
  <Slides>46</Slides>
  <Notes>18</Notes>
  <HiddenSlides>5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6" baseType="lpstr">
      <vt:lpstr>Apple LiGothic Medium</vt:lpstr>
      <vt:lpstr>Arial </vt:lpstr>
      <vt:lpstr>Arial Black</vt:lpstr>
      <vt:lpstr>Arial Narrow</vt:lpstr>
      <vt:lpstr>Broadway</vt:lpstr>
      <vt:lpstr>Calibri</vt:lpstr>
      <vt:lpstr>Ciscolight</vt:lpstr>
      <vt:lpstr>CiscoSans</vt:lpstr>
      <vt:lpstr>CiscoSans ExtraLight</vt:lpstr>
      <vt:lpstr>CiscoSans Thin</vt:lpstr>
      <vt:lpstr>Courier New</vt:lpstr>
      <vt:lpstr>Lucida Console</vt:lpstr>
      <vt:lpstr>Mangal</vt:lpstr>
      <vt:lpstr>MS PGothic</vt:lpstr>
      <vt:lpstr>ＭＳ Ｐゴシック</vt:lpstr>
      <vt:lpstr>Times New Roman</vt:lpstr>
      <vt:lpstr>Wingdings</vt:lpstr>
      <vt:lpstr>Arial</vt:lpstr>
      <vt:lpstr>Blue theme 2016 16x9</vt:lpstr>
      <vt:lpstr>think-cell Slide</vt:lpstr>
      <vt:lpstr>EVPN  Unifying control plane</vt:lpstr>
      <vt:lpstr>Agenda</vt:lpstr>
      <vt:lpstr>PowerPoint Presentation</vt:lpstr>
      <vt:lpstr>Why is EVPN needed?</vt:lpstr>
      <vt:lpstr>Solving VPLS challenges for per-flow Redundancy</vt:lpstr>
      <vt:lpstr>Data Center Interconnect requirements</vt:lpstr>
      <vt:lpstr>EVPN  Next generation network services</vt:lpstr>
      <vt:lpstr>EVPN: Unifying control plane</vt:lpstr>
      <vt:lpstr>Ethernet VPN (EVPN) - Overview</vt:lpstr>
      <vt:lpstr>Ethernet VPN</vt:lpstr>
      <vt:lpstr>EVPN - Concept</vt:lpstr>
      <vt:lpstr>Ethernet Segment</vt:lpstr>
      <vt:lpstr>EVPN BGP route type</vt:lpstr>
      <vt:lpstr>Next-Generation Solutions for L2VPN Solving VPLS challenges for per-flow Redundancy</vt:lpstr>
      <vt:lpstr>Ethernet Segment</vt:lpstr>
      <vt:lpstr>Split Horizon</vt:lpstr>
      <vt:lpstr>Split Horizon</vt:lpstr>
      <vt:lpstr>Designated Forwarder (DF)</vt:lpstr>
      <vt:lpstr>Designated Forwarder (DF)</vt:lpstr>
      <vt:lpstr>Aliasing</vt:lpstr>
      <vt:lpstr>Backup Path</vt:lpstr>
      <vt:lpstr>MAC Mass-Withdraw</vt:lpstr>
      <vt:lpstr>ARP Broadcast Suppression</vt:lpstr>
      <vt:lpstr>Life of a Packet</vt:lpstr>
      <vt:lpstr>Life of a Packet</vt:lpstr>
      <vt:lpstr>Life of a Packet</vt:lpstr>
      <vt:lpstr>E-VPN Operational Scenarios</vt:lpstr>
      <vt:lpstr>EVPN VPWS</vt:lpstr>
      <vt:lpstr>EVPN VPWS Operation – All-active</vt:lpstr>
      <vt:lpstr>EVPN VPWS Operation – Single-active</vt:lpstr>
      <vt:lpstr>EVPN Ethernet access Single/Dual Homed Solution, Legacy L2 access</vt:lpstr>
      <vt:lpstr>Symmetric Anycast IRB </vt:lpstr>
      <vt:lpstr>EVPN DCI Layer 2/3 gateway</vt:lpstr>
      <vt:lpstr>SR &amp; EVPN DC Fabric with Anycast IRB - Demo </vt:lpstr>
      <vt:lpstr>SR &amp; EVPN-VPWS On-Demand Next-Hop</vt:lpstr>
      <vt:lpstr>PBB Ethernet VPN</vt:lpstr>
      <vt:lpstr>VPWS / VPLS</vt:lpstr>
      <vt:lpstr>VPLS</vt:lpstr>
      <vt:lpstr>EVPN - End-to-End Control-Plane</vt:lpstr>
      <vt:lpstr>Acknowledgment: Jose Liste </vt:lpstr>
      <vt:lpstr>More Information</vt:lpstr>
      <vt:lpstr>PowerPoint Presentation</vt:lpstr>
      <vt:lpstr>Symmetric EVPN IRB (1)</vt:lpstr>
      <vt:lpstr>To PBB or not to PBB?</vt:lpstr>
      <vt:lpstr>PBB Ethernet VPN</vt:lpstr>
      <vt:lpstr>EVPN Advantages: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latest and greatest</dc:title>
  <dc:creator>patricebrissette@gmail.com</dc:creator>
  <cp:lastModifiedBy>Microsoft Office User</cp:lastModifiedBy>
  <cp:revision>83</cp:revision>
  <dcterms:created xsi:type="dcterms:W3CDTF">2016-12-22T14:11:51Z</dcterms:created>
  <dcterms:modified xsi:type="dcterms:W3CDTF">2017-04-20T14:12:25Z</dcterms:modified>
</cp:coreProperties>
</file>