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924" r:id="rId2"/>
    <p:sldMasterId id="2147483988" r:id="rId3"/>
  </p:sldMasterIdLst>
  <p:notesMasterIdLst>
    <p:notesMasterId r:id="rId47"/>
  </p:notesMasterIdLst>
  <p:handoutMasterIdLst>
    <p:handoutMasterId r:id="rId48"/>
  </p:handoutMasterIdLst>
  <p:sldIdLst>
    <p:sldId id="1060" r:id="rId4"/>
    <p:sldId id="1182" r:id="rId5"/>
    <p:sldId id="1138" r:id="rId6"/>
    <p:sldId id="1176" r:id="rId7"/>
    <p:sldId id="1183" r:id="rId8"/>
    <p:sldId id="1184" r:id="rId9"/>
    <p:sldId id="1185" r:id="rId10"/>
    <p:sldId id="1178" r:id="rId11"/>
    <p:sldId id="1179" r:id="rId12"/>
    <p:sldId id="1180" r:id="rId13"/>
    <p:sldId id="1234" r:id="rId14"/>
    <p:sldId id="1239" r:id="rId15"/>
    <p:sldId id="1240" r:id="rId16"/>
    <p:sldId id="1241" r:id="rId17"/>
    <p:sldId id="1181" r:id="rId18"/>
    <p:sldId id="1175" r:id="rId19"/>
    <p:sldId id="1214" r:id="rId20"/>
    <p:sldId id="1191" r:id="rId21"/>
    <p:sldId id="1193" r:id="rId22"/>
    <p:sldId id="1195" r:id="rId23"/>
    <p:sldId id="1218" r:id="rId24"/>
    <p:sldId id="1197" r:id="rId25"/>
    <p:sldId id="1232" r:id="rId26"/>
    <p:sldId id="1215" r:id="rId27"/>
    <p:sldId id="1201" r:id="rId28"/>
    <p:sldId id="1202" r:id="rId29"/>
    <p:sldId id="1200" r:id="rId30"/>
    <p:sldId id="1216" r:id="rId31"/>
    <p:sldId id="1227" r:id="rId32"/>
    <p:sldId id="1228" r:id="rId33"/>
    <p:sldId id="1229" r:id="rId34"/>
    <p:sldId id="1145" r:id="rId35"/>
    <p:sldId id="1083" r:id="rId36"/>
    <p:sldId id="1226" r:id="rId37"/>
    <p:sldId id="1233" r:id="rId38"/>
    <p:sldId id="1230" r:id="rId39"/>
    <p:sldId id="1219" r:id="rId40"/>
    <p:sldId id="1220" r:id="rId41"/>
    <p:sldId id="1221" r:id="rId42"/>
    <p:sldId id="1222" r:id="rId43"/>
    <p:sldId id="1223" r:id="rId44"/>
    <p:sldId id="1224" r:id="rId45"/>
    <p:sldId id="1225" r:id="rId4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3">
          <p15:clr>
            <a:srgbClr val="A4A3A4"/>
          </p15:clr>
        </p15:guide>
        <p15:guide id="2" orient="horz" pos="1439">
          <p15:clr>
            <a:srgbClr val="A4A3A4"/>
          </p15:clr>
        </p15:guide>
        <p15:guide id="3" pos="5474">
          <p15:clr>
            <a:srgbClr val="A4A3A4"/>
          </p15:clr>
        </p15:guide>
        <p15:guide id="4" pos="5759">
          <p15:clr>
            <a:srgbClr val="A4A3A4"/>
          </p15:clr>
        </p15:guide>
        <p15:guide id="5" pos="2730">
          <p15:clr>
            <a:srgbClr val="A4A3A4"/>
          </p15:clr>
        </p15:guide>
        <p15:guide id="6" pos="282">
          <p15:clr>
            <a:srgbClr val="A4A3A4"/>
          </p15:clr>
        </p15:guide>
        <p15:guide id="7" pos="3262">
          <p15:clr>
            <a:srgbClr val="A4A3A4"/>
          </p15:clr>
        </p15:guide>
        <p15:guide id="8" pos="3030">
          <p15:clr>
            <a:srgbClr val="A4A3A4"/>
          </p15:clr>
        </p15:guide>
        <p15:guide id="9" orient="horz" pos="28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47AA7"/>
    <a:srgbClr val="2968AF"/>
    <a:srgbClr val="E1A3C2"/>
    <a:srgbClr val="0000CC"/>
    <a:srgbClr val="113675"/>
    <a:srgbClr val="993366"/>
    <a:srgbClr val="E8E9EF"/>
    <a:srgbClr val="408B39"/>
    <a:srgbClr val="CCCF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10" autoAdjust="0"/>
    <p:restoredTop sz="95179" autoAdjust="0"/>
  </p:normalViewPr>
  <p:slideViewPr>
    <p:cSldViewPr snapToGrid="0" snapToObjects="1" showGuides="1">
      <p:cViewPr varScale="1">
        <p:scale>
          <a:sx n="120" d="100"/>
          <a:sy n="120" d="100"/>
        </p:scale>
        <p:origin x="396" y="102"/>
      </p:cViewPr>
      <p:guideLst>
        <p:guide orient="horz" pos="1033"/>
        <p:guide orient="horz" pos="1439"/>
        <p:guide pos="5474"/>
        <p:guide pos="5759"/>
        <p:guide pos="2730"/>
        <p:guide pos="282"/>
        <p:guide pos="3262"/>
        <p:guide pos="3030"/>
        <p:guide orient="horz" pos="2809"/>
      </p:guideLst>
    </p:cSldViewPr>
  </p:slideViewPr>
  <p:outlineViewPr>
    <p:cViewPr>
      <p:scale>
        <a:sx n="33" d="100"/>
        <a:sy n="33" d="100"/>
      </p:scale>
      <p:origin x="0" y="6136"/>
    </p:cViewPr>
  </p:outlineViewPr>
  <p:notesTextViewPr>
    <p:cViewPr>
      <p:scale>
        <a:sx n="100" d="100"/>
        <a:sy n="100" d="100"/>
      </p:scale>
      <p:origin x="0" y="0"/>
    </p:cViewPr>
  </p:notesTextViewPr>
  <p:sorterViewPr>
    <p:cViewPr varScale="1">
      <p:scale>
        <a:sx n="1" d="1"/>
        <a:sy n="1" d="1"/>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4/13/2017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4/13/2017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849313"/>
            <a:ext cx="6248400" cy="3514725"/>
          </a:xfrm>
        </p:spPr>
      </p:sp>
      <p:sp>
        <p:nvSpPr>
          <p:cNvPr id="3" name="Notes Placeholder 2"/>
          <p:cNvSpPr>
            <a:spLocks noGrp="1"/>
          </p:cNvSpPr>
          <p:nvPr>
            <p:ph type="body" idx="1"/>
          </p:nvPr>
        </p:nvSpPr>
        <p:spPr/>
        <p:txBody>
          <a:bodyPr>
            <a:normAutofit/>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a:t>
            </a:fld>
            <a:endParaRPr lang="en-US" dirty="0"/>
          </a:p>
        </p:txBody>
      </p:sp>
    </p:spTree>
    <p:extLst>
      <p:ext uri="{BB962C8B-B14F-4D97-AF65-F5344CB8AC3E}">
        <p14:creationId xmlns:p14="http://schemas.microsoft.com/office/powerpoint/2010/main" val="145197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23</a:t>
            </a:fld>
            <a:endParaRPr lang="en-US" dirty="0"/>
          </a:p>
        </p:txBody>
      </p:sp>
    </p:spTree>
    <p:extLst>
      <p:ext uri="{BB962C8B-B14F-4D97-AF65-F5344CB8AC3E}">
        <p14:creationId xmlns:p14="http://schemas.microsoft.com/office/powerpoint/2010/main" val="409295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Thank you for spending time with us today. We look forward to working with you in this fast growing market.</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 learn more visit the Cisco and Microsoft sites below or contact your Microsoft and Cisco Account representatives</a:t>
            </a:r>
            <a:endParaRPr lang="en-US" baseline="0" dirty="0"/>
          </a:p>
        </p:txBody>
      </p:sp>
      <p:sp>
        <p:nvSpPr>
          <p:cNvPr id="4" name="Slide Number Placeholder 3"/>
          <p:cNvSpPr>
            <a:spLocks noGrp="1"/>
          </p:cNvSpPr>
          <p:nvPr>
            <p:ph type="sldNum" sz="quarter" idx="10"/>
          </p:nvPr>
        </p:nvSpPr>
        <p:spPr/>
        <p:txBody>
          <a:bodyPr/>
          <a:lstStyle/>
          <a:p>
            <a:fld id="{CEA1E58F-2E1B-454E-A8C0-C31F69C5A446}" type="slidenum">
              <a:rPr lang="en-US" smtClean="0"/>
              <a:pPr/>
              <a:t>32</a:t>
            </a:fld>
            <a:endParaRPr lang="en-US" dirty="0"/>
          </a:p>
        </p:txBody>
      </p:sp>
    </p:spTree>
    <p:extLst>
      <p:ext uri="{BB962C8B-B14F-4D97-AF65-F5344CB8AC3E}">
        <p14:creationId xmlns:p14="http://schemas.microsoft.com/office/powerpoint/2010/main" val="213153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dirty="0" smtClean="0"/>
              <a:t>Let’s set the stage</a:t>
            </a:r>
            <a:r>
              <a:rPr lang="en-US" sz="700" b="1" baseline="0" dirty="0" smtClean="0"/>
              <a:t> by talking about the business challenges that operators tell us they’re facing today. </a:t>
            </a:r>
          </a:p>
          <a:p>
            <a:endParaRPr lang="en-US" sz="700" baseline="0" dirty="0" smtClean="0"/>
          </a:p>
          <a:p>
            <a:r>
              <a:rPr lang="en-US" sz="700" b="1" baseline="0" dirty="0" smtClean="0"/>
              <a:t>First, we’re seeing changing customer behavior and expectations.</a:t>
            </a:r>
          </a:p>
          <a:p>
            <a:pPr marL="171450" indent="-171450">
              <a:buFont typeface="Arial" panose="020B0604020202020204" pitchFamily="34" charset="0"/>
              <a:buChar char="•"/>
            </a:pPr>
            <a:r>
              <a:rPr lang="en-US" sz="700" b="0" baseline="0" dirty="0" smtClean="0"/>
              <a:t>More than ever, customers </a:t>
            </a:r>
            <a:r>
              <a:rPr lang="en-US" sz="700" b="0" u="none" baseline="0" dirty="0" smtClean="0"/>
              <a:t>expect </a:t>
            </a:r>
            <a:r>
              <a:rPr lang="en-US" sz="700" b="0" baseline="0" dirty="0" smtClean="0"/>
              <a:t>speed. </a:t>
            </a:r>
            <a:r>
              <a:rPr lang="en-US" sz="700" baseline="0" dirty="0" smtClean="0"/>
              <a:t>They want to be able to capitalize on new opportunities and enter new markets much faster, responding to changes and competition in real time. All of that comes down to agility, and they’re counting on service providers to help give it to them.</a:t>
            </a:r>
          </a:p>
          <a:p>
            <a:pPr marL="171450" indent="-171450">
              <a:buFont typeface="Arial" panose="020B0604020202020204" pitchFamily="34" charset="0"/>
              <a:buChar char="•"/>
            </a:pPr>
            <a:r>
              <a:rPr lang="en-US" sz="700" baseline="0" dirty="0" smtClean="0"/>
              <a:t>When a customer has a need, they can’t wait weeks </a:t>
            </a:r>
            <a:r>
              <a:rPr lang="en-US" sz="700" u="none" baseline="0" dirty="0" smtClean="0"/>
              <a:t>or months </a:t>
            </a:r>
            <a:r>
              <a:rPr lang="en-US" sz="700" baseline="0" dirty="0" smtClean="0"/>
              <a:t>anymore for an operator to design and deploy a new service for them. They need </a:t>
            </a:r>
            <a:r>
              <a:rPr lang="en-US" sz="700" b="0" baseline="0" dirty="0" smtClean="0"/>
              <a:t>everything on demand, </a:t>
            </a:r>
            <a:r>
              <a:rPr lang="en-US" sz="700" baseline="0" dirty="0" smtClean="0"/>
              <a:t>and the ability to </a:t>
            </a:r>
            <a:r>
              <a:rPr lang="en-US" sz="700" b="0" baseline="0" dirty="0" smtClean="0"/>
              <a:t>implement new network services with the press of a button</a:t>
            </a:r>
            <a:r>
              <a:rPr lang="en-US" sz="700" baseline="0" dirty="0" smtClean="0"/>
              <a:t>.  </a:t>
            </a:r>
            <a:endParaRPr lang="en-US" sz="700" b="0" baseline="0" dirty="0" smtClean="0"/>
          </a:p>
          <a:p>
            <a:endParaRPr lang="en-US" sz="700" baseline="0" dirty="0" smtClean="0"/>
          </a:p>
          <a:p>
            <a:r>
              <a:rPr lang="en-US" sz="700" b="1" baseline="0" dirty="0" smtClean="0"/>
              <a:t>Along these lines, operators are dealing with rapidly changing business models.</a:t>
            </a:r>
          </a:p>
          <a:p>
            <a:pPr marL="171450" indent="-171450">
              <a:buFont typeface="Arial" panose="020B0604020202020204" pitchFamily="34" charset="0"/>
              <a:buChar char="•"/>
            </a:pPr>
            <a:r>
              <a:rPr lang="en-US" sz="700" b="0" baseline="0" dirty="0" smtClean="0"/>
              <a:t>New technology innovations like virtualization, programmable networks, and cloud services are changing the way customers do business, as well as their expectations about how they interact with the companies providing services.</a:t>
            </a:r>
          </a:p>
          <a:p>
            <a:pPr marL="171450" indent="-171450">
              <a:buFont typeface="Arial" panose="020B0604020202020204" pitchFamily="34" charset="0"/>
              <a:buChar char="•"/>
            </a:pPr>
            <a:r>
              <a:rPr lang="en-US" sz="700" b="0" baseline="0" dirty="0" smtClean="0"/>
              <a:t>New ecosystems and value chains have evolved in the last few years, and if operators are going to support their customers, they need to be able to participate in them. </a:t>
            </a:r>
          </a:p>
          <a:p>
            <a:pPr marL="171450" indent="-171450">
              <a:buFont typeface="Arial" panose="020B0604020202020204" pitchFamily="34" charset="0"/>
              <a:buChar char="•"/>
            </a:pPr>
            <a:r>
              <a:rPr lang="en-US" sz="700" b="0" baseline="0" dirty="0" smtClean="0"/>
              <a:t>In this dynamic environment, you may be competing against some of these “over-the-top” (OTT) service and content providers one day while partnering with them the next. </a:t>
            </a:r>
          </a:p>
          <a:p>
            <a:pPr marL="171450" indent="-171450">
              <a:buFont typeface="Arial" panose="020B0604020202020204" pitchFamily="34" charset="0"/>
              <a:buChar char="•"/>
            </a:pPr>
            <a:r>
              <a:rPr lang="en-US" sz="700" b="0" baseline="0" dirty="0" smtClean="0"/>
              <a:t>So on the one hand, you need to develop </a:t>
            </a:r>
            <a:r>
              <a:rPr lang="en-US" sz="700" b="0" u="none" baseline="0" dirty="0" smtClean="0"/>
              <a:t>some of </a:t>
            </a:r>
            <a:r>
              <a:rPr lang="en-US" sz="700" b="0" baseline="0" dirty="0" smtClean="0"/>
              <a:t>the same kinds of capabilities that OTT providers can deliver. On the other hand, you need an infrastructure that’s open and flexible enough to integrate these capabilities into your customers’ evolving business models. </a:t>
            </a:r>
          </a:p>
          <a:p>
            <a:endParaRPr lang="en-US" sz="700" b="0" baseline="0" dirty="0" smtClean="0"/>
          </a:p>
          <a:p>
            <a:r>
              <a:rPr lang="en-US" sz="700" b="1" baseline="0" dirty="0" smtClean="0"/>
              <a:t>All of this supports a central requirement: the ability to execute at the speed of software. </a:t>
            </a:r>
          </a:p>
          <a:p>
            <a:pPr marL="171450" indent="-171450">
              <a:buFont typeface="Arial" panose="020B0604020202020204" pitchFamily="34" charset="0"/>
              <a:buChar char="•"/>
            </a:pPr>
            <a:r>
              <a:rPr lang="en-US" sz="700" baseline="0" dirty="0" smtClean="0"/>
              <a:t>A good example is the emerging </a:t>
            </a:r>
            <a:r>
              <a:rPr lang="en-US" sz="700" b="0" baseline="0" dirty="0" smtClean="0"/>
              <a:t>DevOps model </a:t>
            </a:r>
            <a:r>
              <a:rPr lang="en-US" sz="700" baseline="0" dirty="0" smtClean="0"/>
              <a:t>that many businesses are adopting, where developers and network operations teams work closely together across the service lifecycle to take ideas from conception to activation in a few weeks --- or even a few days. </a:t>
            </a:r>
          </a:p>
          <a:p>
            <a:pPr marL="171450" indent="-171450">
              <a:buFont typeface="Arial" panose="020B0604020202020204" pitchFamily="34" charset="0"/>
              <a:buChar char="•"/>
            </a:pPr>
            <a:r>
              <a:rPr lang="en-US" sz="700" baseline="0" dirty="0" smtClean="0"/>
              <a:t>That’s the kind of agility customers want, and they’re looking to a range of new technology </a:t>
            </a:r>
            <a:r>
              <a:rPr lang="en-US" sz="700" b="0" baseline="0" dirty="0" smtClean="0"/>
              <a:t>innovations—network programmability, NFV, SDN</a:t>
            </a:r>
            <a:r>
              <a:rPr lang="en-US" sz="700" baseline="0" dirty="0" smtClean="0"/>
              <a:t>, and others—to achieve it.</a:t>
            </a:r>
          </a:p>
          <a:p>
            <a:pPr marL="171450" indent="-171450">
              <a:buFont typeface="Arial" panose="020B0604020202020204" pitchFamily="34" charset="0"/>
              <a:buChar char="•"/>
            </a:pPr>
            <a:r>
              <a:rPr lang="en-US" sz="700" baseline="0" dirty="0" smtClean="0"/>
              <a:t>But as you know, programmability and NFV—not to mention new DevOps models—are very different from the way network service delivery has happened in the past. </a:t>
            </a:r>
            <a:endParaRPr lang="en-US" sz="700" strike="sngStrike" baseline="0" dirty="0" smtClean="0"/>
          </a:p>
          <a:p>
            <a:pPr marL="0" indent="0">
              <a:buFont typeface="Arial" panose="020B0604020202020204" pitchFamily="34" charset="0"/>
              <a:buNone/>
            </a:pPr>
            <a:endParaRPr lang="en-US" sz="700" baseline="0" dirty="0" smtClean="0"/>
          </a:p>
          <a:p>
            <a:pPr marL="0" indent="0">
              <a:buFont typeface="Arial" panose="020B0604020202020204" pitchFamily="34" charset="0"/>
              <a:buNone/>
            </a:pPr>
            <a:r>
              <a:rPr lang="en-US" sz="700" b="1" baseline="0" dirty="0" smtClean="0"/>
              <a:t>It all comes down to automation.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baseline="0" dirty="0" smtClean="0"/>
              <a:t>Ideally, you should be able to use programmable networks and virtualized resources to deliver much faster, on-demand services.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baseline="0" dirty="0" smtClean="0"/>
              <a:t>But to do that, everything has to be automated—you can’t rely on lengthy, error-prone manual processes and custom OSS coding efforts to set up, change, and tear down network services.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baseline="0" dirty="0" smtClean="0"/>
              <a:t>Automation is not a new goal. But the incredible complexity of today’s environments presents a major roadblock to achieving it.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baseline="0" dirty="0" smtClean="0"/>
              <a:t>If you look through the stories of operators and enterprises that have tried to automate and not gotten the results they were hoping for, complexity is the biggest reason. </a:t>
            </a:r>
          </a:p>
          <a:p>
            <a:pPr marL="0" indent="0">
              <a:buFont typeface="Arial" panose="020B0604020202020204" pitchFamily="34" charset="0"/>
              <a:buNone/>
            </a:pPr>
            <a:endParaRPr lang="en-US" sz="700" b="1"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07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u="none" dirty="0" smtClean="0"/>
              <a:t>Let’s dig a little deeper into the specific</a:t>
            </a:r>
            <a:r>
              <a:rPr lang="en-US" sz="700" b="1" u="none" baseline="0" dirty="0" smtClean="0"/>
              <a:t> barriers operators are facing when it comes to automating and orchestrating network services. </a:t>
            </a:r>
            <a:endParaRPr lang="en-US" sz="700" b="1" u="none" dirty="0" smtClean="0"/>
          </a:p>
          <a:p>
            <a:endParaRPr lang="en-US" sz="700" u="sng" dirty="0" smtClean="0"/>
          </a:p>
          <a:p>
            <a:r>
              <a:rPr lang="en-US" sz="700" b="1" u="none" dirty="0" smtClean="0"/>
              <a:t>First is the growing complexity of the environment.</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The number of services you’re offering is likely growing </a:t>
            </a:r>
            <a:r>
              <a:rPr lang="en-US" sz="700" kern="1200" baseline="0" dirty="0" smtClean="0">
                <a:solidFill>
                  <a:schemeClr val="tx1"/>
                </a:solidFill>
                <a:effectLst/>
                <a:latin typeface="+mn-lt"/>
                <a:ea typeface="ＭＳ Ｐゴシック" charset="0"/>
                <a:cs typeface="ＭＳ Ｐゴシック" charset="0"/>
              </a:rPr>
              <a:t>as you work to </a:t>
            </a:r>
            <a:r>
              <a:rPr lang="en-US" sz="700" kern="1200" dirty="0" smtClean="0">
                <a:solidFill>
                  <a:schemeClr val="tx1"/>
                </a:solidFill>
                <a:effectLst/>
                <a:latin typeface="+mn-lt"/>
                <a:ea typeface="ＭＳ Ｐゴシック" charset="0"/>
                <a:cs typeface="ＭＳ Ｐゴシック" charset="0"/>
              </a:rPr>
              <a:t>meet customer demands for different kinds of connectivity across different levels and segments of the network. As you add more devices to support more services,</a:t>
            </a:r>
            <a:r>
              <a:rPr lang="en-US" sz="700" kern="1200" baseline="0" dirty="0" smtClean="0">
                <a:solidFill>
                  <a:schemeClr val="tx1"/>
                </a:solidFill>
                <a:effectLst/>
                <a:latin typeface="+mn-lt"/>
                <a:ea typeface="ＭＳ Ｐゴシック" charset="0"/>
                <a:cs typeface="ＭＳ Ｐゴシック" charset="0"/>
              </a:rPr>
              <a:t> your environment becomes much more complex.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Service instances are also getting more complicated, as operators often need to chain multiple vendors’ network elements and activate them together.</a:t>
            </a:r>
          </a:p>
          <a:p>
            <a:endParaRPr lang="en-US" sz="700" b="1" u="none" dirty="0" smtClean="0"/>
          </a:p>
          <a:p>
            <a:r>
              <a:rPr lang="en-US" sz="700" b="1" u="none" dirty="0" smtClean="0"/>
              <a:t>There</a:t>
            </a:r>
            <a:r>
              <a:rPr lang="en-US" sz="700" b="1" u="none" baseline="0" dirty="0" smtClean="0"/>
              <a:t> are many attempts in the industry to automate these processes. But </a:t>
            </a:r>
            <a:r>
              <a:rPr lang="en-US" sz="700" b="1" u="none" dirty="0" smtClean="0"/>
              <a:t>in most cases, </a:t>
            </a:r>
            <a:r>
              <a:rPr lang="en-US" sz="700" b="1" u="none" baseline="0" dirty="0" smtClean="0"/>
              <a:t>they’re too complex, rigid, and fragile. </a:t>
            </a:r>
            <a:r>
              <a:rPr lang="en-US" sz="700" b="1" u="none" dirty="0" smtClean="0"/>
              <a:t> </a:t>
            </a:r>
          </a:p>
          <a:p>
            <a:pPr marL="171450" indent="-171450">
              <a:buFont typeface="Arial" panose="020B0604020202020204" pitchFamily="34" charset="0"/>
              <a:buChar char="•"/>
            </a:pPr>
            <a:r>
              <a:rPr lang="en-US" sz="700" u="none" dirty="0" smtClean="0"/>
              <a:t>In most orchestration solutions, the logic flows used to instantiate services are still typically hardcoded. </a:t>
            </a:r>
          </a:p>
          <a:p>
            <a:pPr marL="171450" indent="-171450">
              <a:buFont typeface="Arial" panose="020B0604020202020204" pitchFamily="34" charset="0"/>
              <a:buChar char="•"/>
            </a:pPr>
            <a:r>
              <a:rPr lang="en-US" sz="700" u="none" dirty="0" smtClean="0"/>
              <a:t>To automate device functions, they depend on hardcoded CLI (command line interface) templates and scripts</a:t>
            </a:r>
            <a:r>
              <a:rPr lang="en-US" sz="700" u="none" baseline="0" dirty="0" smtClean="0"/>
              <a:t>, which</a:t>
            </a:r>
            <a:r>
              <a:rPr lang="en-US" sz="700" u="none" dirty="0" smtClean="0"/>
              <a:t> are inflexible</a:t>
            </a:r>
            <a:r>
              <a:rPr lang="en-US" sz="700" u="none" baseline="0" dirty="0" smtClean="0"/>
              <a:t> and require a lot of </a:t>
            </a:r>
            <a:r>
              <a:rPr lang="en-US" sz="700" u="none" dirty="0" smtClean="0"/>
              <a:t>manual labor.</a:t>
            </a:r>
          </a:p>
          <a:p>
            <a:pPr marL="171450" indent="-171450">
              <a:buFont typeface="Arial" panose="020B0604020202020204" pitchFamily="34" charset="0"/>
              <a:buChar char="•"/>
            </a:pPr>
            <a:r>
              <a:rPr lang="en-US" sz="700" u="none" dirty="0" smtClean="0"/>
              <a:t>They</a:t>
            </a:r>
            <a:r>
              <a:rPr lang="en-US" sz="700" u="none" baseline="0" dirty="0" smtClean="0"/>
              <a:t> typically require the use of fragile programmatic adapters that limit you to a subset of predefined operations for a physical or virtual device—which in turn limits the ways you can differentiate your network service offerings.</a:t>
            </a:r>
          </a:p>
          <a:p>
            <a:pPr marL="171450" indent="-171450">
              <a:buFont typeface="Arial" panose="020B0604020202020204" pitchFamily="34" charset="0"/>
              <a:buChar char="•"/>
            </a:pPr>
            <a:r>
              <a:rPr lang="en-US" sz="700" u="none" baseline="0" dirty="0" smtClean="0"/>
              <a:t>And they often require lengthy—and expensive—professional services engagements to automate a specific network service. </a:t>
            </a:r>
          </a:p>
          <a:p>
            <a:pPr marL="171450" indent="-171450">
              <a:buFont typeface="Arial" panose="020B0604020202020204" pitchFamily="34" charset="0"/>
              <a:buChar char="•"/>
            </a:pPr>
            <a:r>
              <a:rPr lang="en-US" sz="700" u="none" baseline="0" dirty="0" smtClean="0"/>
              <a:t>Even after you’ve automated something, you have rigid automation for that one thing—not a flexible, repeatable platform that you can easily update and expand as your needs change. </a:t>
            </a:r>
          </a:p>
          <a:p>
            <a:pPr marL="0" indent="0">
              <a:buFont typeface="Arial" panose="020B0604020202020204" pitchFamily="34" charset="0"/>
              <a:buNone/>
            </a:pPr>
            <a:endParaRPr lang="en-US" sz="700" u="none" dirty="0" smtClean="0"/>
          </a:p>
          <a:p>
            <a:pPr marL="0" indent="0">
              <a:buFont typeface="Arial" panose="020B0604020202020204" pitchFamily="34" charset="0"/>
              <a:buNone/>
            </a:pPr>
            <a:r>
              <a:rPr lang="en-US" sz="700" b="1" u="none" baseline="0" dirty="0" smtClean="0"/>
              <a:t>From an operational perspective, you usually don’t have the network visibility or granular control you need to broadly automate. </a:t>
            </a:r>
            <a:endParaRPr lang="en-US" sz="700" b="1" u="none" dirty="0" smtClean="0"/>
          </a:p>
          <a:p>
            <a:pPr marL="171450" indent="-171450">
              <a:buFont typeface="Arial" panose="020B0604020202020204" pitchFamily="34" charset="0"/>
              <a:buChar char="•"/>
            </a:pPr>
            <a:r>
              <a:rPr lang="en-US" sz="700" u="none" dirty="0" smtClean="0"/>
              <a:t>For example, the quality of the data the orchestration system</a:t>
            </a:r>
            <a:r>
              <a:rPr lang="en-US" sz="700" u="none" baseline="0" dirty="0" smtClean="0"/>
              <a:t> </a:t>
            </a:r>
            <a:r>
              <a:rPr lang="en-US" sz="700" u="none" dirty="0" smtClean="0"/>
              <a:t>is using may be suspect, because the latest</a:t>
            </a:r>
            <a:r>
              <a:rPr lang="en-US" sz="700" u="none" baseline="0" dirty="0" smtClean="0"/>
              <a:t> network changes aren’t reflected. </a:t>
            </a:r>
          </a:p>
          <a:p>
            <a:pPr marL="171450" indent="-171450">
              <a:buFont typeface="Arial" panose="020B0604020202020204" pitchFamily="34" charset="0"/>
              <a:buChar char="•"/>
            </a:pPr>
            <a:r>
              <a:rPr lang="en-US" sz="700" u="none" baseline="0" dirty="0" smtClean="0"/>
              <a:t>When you’re launching an automated service, you don’t have transactional control or the ability to make sure that </a:t>
            </a:r>
            <a:r>
              <a:rPr lang="en-US" sz="700" u="none" strike="sngStrike" baseline="0" dirty="0" smtClean="0"/>
              <a:t>if </a:t>
            </a:r>
            <a:r>
              <a:rPr lang="en-US" sz="700" u="none" baseline="0" dirty="0" smtClean="0"/>
              <a:t>every single part of the new or updated service </a:t>
            </a:r>
            <a:r>
              <a:rPr lang="en-US" sz="700" u="none" strike="sngStrike" baseline="0" dirty="0" smtClean="0"/>
              <a:t>doesn’t </a:t>
            </a:r>
            <a:r>
              <a:rPr lang="en-US" sz="700" u="none" baseline="0" dirty="0" smtClean="0"/>
              <a:t>work</a:t>
            </a:r>
            <a:r>
              <a:rPr lang="en-US" sz="700" u="sng" baseline="0" dirty="0" smtClean="0"/>
              <a:t>s</a:t>
            </a:r>
            <a:r>
              <a:rPr lang="en-US" sz="700" u="none" baseline="0" dirty="0" smtClean="0"/>
              <a:t>, and the rollback process is often a problem in its own too. </a:t>
            </a:r>
          </a:p>
          <a:p>
            <a:pPr marL="171450" indent="-171450">
              <a:buFont typeface="Arial" panose="020B0604020202020204" pitchFamily="34" charset="0"/>
              <a:buChar char="•"/>
            </a:pPr>
            <a:r>
              <a:rPr lang="en-US" sz="700" u="none" baseline="0" dirty="0" smtClean="0"/>
              <a:t>The result is that you’re much more likely to push out changes that break things. Fixing those problems gets extremely messy. </a:t>
            </a:r>
            <a:endParaRPr lang="en-US" sz="700" u="none" dirty="0" smtClean="0"/>
          </a:p>
          <a:p>
            <a:endParaRPr lang="en-US" sz="700" dirty="0" smtClean="0"/>
          </a:p>
          <a:p>
            <a:pPr marL="0" indent="0">
              <a:buFont typeface="Arial" panose="020B0604020202020204" pitchFamily="34" charset="0"/>
              <a:buNone/>
            </a:pPr>
            <a:r>
              <a:rPr lang="en-US" sz="700" b="1" u="none" dirty="0" smtClean="0"/>
              <a:t>Ultimately, </a:t>
            </a:r>
            <a:r>
              <a:rPr lang="en-US" sz="700" b="1" u="none" baseline="0" dirty="0" smtClean="0"/>
              <a:t>you end up with broken configurations in platforms and networks.</a:t>
            </a:r>
          </a:p>
          <a:p>
            <a:pPr marL="171450" indent="-171450">
              <a:buFont typeface="Arial" panose="020B0604020202020204" pitchFamily="34" charset="0"/>
              <a:buChar char="•"/>
            </a:pPr>
            <a:r>
              <a:rPr lang="en-US" sz="700" u="none" baseline="0" dirty="0" smtClean="0"/>
              <a:t>That, in turn, leads to </a:t>
            </a:r>
            <a:r>
              <a:rPr lang="en-US" sz="700" b="0" u="none" baseline="0" dirty="0" smtClean="0"/>
              <a:t>a high ratio of orders and activations that are not fulfilled</a:t>
            </a:r>
            <a:r>
              <a:rPr lang="en-US" sz="700" u="none" baseline="0" dirty="0" smtClean="0"/>
              <a:t>. </a:t>
            </a:r>
          </a:p>
          <a:p>
            <a:pPr marL="171450" indent="-171450">
              <a:buFont typeface="Arial" panose="020B0604020202020204" pitchFamily="34" charset="0"/>
              <a:buChar char="•"/>
            </a:pPr>
            <a:r>
              <a:rPr lang="en-US" sz="700" u="none" baseline="0" dirty="0" smtClean="0"/>
              <a:t>So when everything works exactly as expected, you may be able to automate some services. But the moment anything happens outside the norm, or you need to change or update something, you need to manual coding to handle it. Which means higher costs and slower activations.</a:t>
            </a:r>
          </a:p>
          <a:p>
            <a:pPr marL="0" indent="0">
              <a:buFont typeface="Arial" panose="020B0604020202020204" pitchFamily="34" charset="0"/>
              <a:buNone/>
            </a:pPr>
            <a:endParaRPr lang="en-US" sz="700" u="none" baseline="0" dirty="0" smtClean="0"/>
          </a:p>
          <a:p>
            <a:r>
              <a:rPr lang="en-US" sz="700" b="1" kern="1200" dirty="0" smtClean="0">
                <a:solidFill>
                  <a:schemeClr val="tx1"/>
                </a:solidFill>
                <a:effectLst/>
                <a:latin typeface="+mn-lt"/>
                <a:ea typeface="ＭＳ Ｐゴシック" charset="0"/>
                <a:cs typeface="ＭＳ Ｐゴシック" charset="0"/>
              </a:rPr>
              <a:t>That’s just what’s happening today. If you look to the future, things get even more challenging.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We know that operators are moving quickly to embrace new technologies</a:t>
            </a:r>
            <a:r>
              <a:rPr lang="en-US" sz="700" kern="1200" baseline="0" dirty="0" smtClean="0">
                <a:solidFill>
                  <a:schemeClr val="tx1"/>
                </a:solidFill>
                <a:effectLst/>
                <a:latin typeface="+mn-lt"/>
                <a:ea typeface="ＭＳ Ｐゴシック" charset="0"/>
                <a:cs typeface="ＭＳ Ｐゴシック" charset="0"/>
              </a:rPr>
              <a:t> for elasticity and virtualization </a:t>
            </a:r>
            <a:r>
              <a:rPr lang="en-US" sz="700" kern="1200" dirty="0" smtClean="0">
                <a:solidFill>
                  <a:schemeClr val="tx1"/>
                </a:solidFill>
                <a:effectLst/>
                <a:latin typeface="+mn-lt"/>
                <a:ea typeface="ＭＳ Ｐゴシック" charset="0"/>
                <a:cs typeface="ＭＳ Ｐゴシック" charset="0"/>
              </a:rPr>
              <a:t>and new ways of working to be able to execute at the speed of software.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All of that will add even more complexity that legacy approaches to IT and automation can’t accommodate. </a:t>
            </a:r>
          </a:p>
          <a:p>
            <a:endParaRPr lang="en-US" sz="700" kern="1200" dirty="0" smtClean="0">
              <a:solidFill>
                <a:schemeClr val="tx1"/>
              </a:solidFill>
              <a:effectLst/>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6</a:t>
            </a:fld>
            <a:endParaRPr lang="en-US" dirty="0"/>
          </a:p>
        </p:txBody>
      </p:sp>
    </p:spTree>
    <p:extLst>
      <p:ext uri="{BB962C8B-B14F-4D97-AF65-F5344CB8AC3E}">
        <p14:creationId xmlns:p14="http://schemas.microsoft.com/office/powerpoint/2010/main" val="263428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kern="1200" dirty="0" smtClean="0">
                <a:solidFill>
                  <a:schemeClr val="tx1"/>
                </a:solidFill>
                <a:effectLst/>
                <a:latin typeface="+mn-lt"/>
                <a:ea typeface="ＭＳ Ｐゴシック" charset="0"/>
                <a:cs typeface="ＭＳ Ｐゴシック" charset="0"/>
              </a:rPr>
              <a:t>Clearly, a different </a:t>
            </a:r>
            <a:r>
              <a:rPr lang="en-US" sz="700" b="1" u="none" kern="1200" dirty="0" smtClean="0">
                <a:solidFill>
                  <a:schemeClr val="tx1"/>
                </a:solidFill>
                <a:effectLst/>
                <a:latin typeface="+mn-lt"/>
                <a:ea typeface="ＭＳ Ｐゴシック" charset="0"/>
                <a:cs typeface="ＭＳ Ｐゴシック" charset="0"/>
              </a:rPr>
              <a:t>approach </a:t>
            </a:r>
            <a:r>
              <a:rPr lang="en-US" sz="700" b="1" kern="1200" dirty="0" smtClean="0">
                <a:solidFill>
                  <a:schemeClr val="tx1"/>
                </a:solidFill>
                <a:effectLst/>
                <a:latin typeface="+mn-lt"/>
                <a:ea typeface="ＭＳ Ｐゴシック" charset="0"/>
                <a:cs typeface="ＭＳ Ｐゴシック" charset="0"/>
              </a:rPr>
              <a:t>is needed if operators are going to achieve the speed and agility they need. What would </a:t>
            </a:r>
            <a:r>
              <a:rPr lang="en-US" sz="700" b="1" u="none" kern="1200" dirty="0" smtClean="0">
                <a:solidFill>
                  <a:schemeClr val="tx1"/>
                </a:solidFill>
                <a:effectLst/>
                <a:latin typeface="+mn-lt"/>
                <a:ea typeface="ＭＳ Ｐゴシック" charset="0"/>
                <a:cs typeface="ＭＳ Ｐゴシック" charset="0"/>
              </a:rPr>
              <a:t>the key success factors for that be? </a:t>
            </a:r>
            <a:endParaRPr lang="en-US" sz="700" b="1" kern="1200" dirty="0" smtClean="0">
              <a:solidFill>
                <a:schemeClr val="tx1"/>
              </a:solidFill>
              <a:effectLst/>
              <a:latin typeface="+mn-lt"/>
              <a:ea typeface="ＭＳ Ｐゴシック" charset="0"/>
              <a:cs typeface="ＭＳ Ｐゴシック" charset="0"/>
            </a:endParaRPr>
          </a:p>
          <a:p>
            <a:endParaRPr lang="en-US" sz="700" kern="1200" dirty="0" smtClean="0">
              <a:solidFill>
                <a:schemeClr val="tx1"/>
              </a:solidFill>
              <a:effectLst/>
              <a:latin typeface="+mn-lt"/>
              <a:ea typeface="ＭＳ Ｐゴシック" charset="0"/>
              <a:cs typeface="ＭＳ Ｐゴシック" charset="0"/>
            </a:endParaRPr>
          </a:p>
          <a:p>
            <a:r>
              <a:rPr lang="en-US" sz="700" b="1" kern="1200" dirty="0" smtClean="0">
                <a:solidFill>
                  <a:schemeClr val="tx1"/>
                </a:solidFill>
                <a:effectLst/>
                <a:latin typeface="+mn-lt"/>
                <a:ea typeface="ＭＳ Ｐゴシック" charset="0"/>
                <a:cs typeface="ＭＳ Ｐゴシック" charset="0"/>
              </a:rPr>
              <a:t>First, we need to break the complexity barrier.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You need to achieve full automation throughout the service lifecycle.</a:t>
            </a:r>
            <a:r>
              <a:rPr lang="en-US" sz="700" kern="1200" baseline="0" dirty="0" smtClean="0">
                <a:solidFill>
                  <a:schemeClr val="tx1"/>
                </a:solidFill>
                <a:effectLst/>
                <a:latin typeface="+mn-lt"/>
                <a:ea typeface="ＭＳ Ｐゴシック" charset="0"/>
                <a:cs typeface="ＭＳ Ｐゴシック" charset="0"/>
              </a:rPr>
              <a:t> That means automating everything—service creation, updates, and de-activation.  </a:t>
            </a:r>
            <a:endParaRPr lang="en-US" sz="700" kern="1200" dirty="0" smtClean="0">
              <a:solidFill>
                <a:schemeClr val="tx1"/>
              </a:solidFill>
              <a:effectLst/>
              <a:latin typeface="+mn-lt"/>
              <a:ea typeface="ＭＳ Ｐゴシック" charset="0"/>
              <a:cs typeface="ＭＳ Ｐゴシック" charset="0"/>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mn-lt"/>
                <a:ea typeface="ＭＳ Ｐゴシック" charset="0"/>
                <a:cs typeface="ＭＳ Ｐゴシック" charset="0"/>
              </a:rPr>
              <a:t>A successful solution </a:t>
            </a:r>
            <a:r>
              <a:rPr lang="en-US" sz="700" kern="1200" baseline="0" dirty="0" smtClean="0">
                <a:solidFill>
                  <a:schemeClr val="tx1"/>
                </a:solidFill>
                <a:effectLst/>
                <a:latin typeface="+mn-lt"/>
                <a:ea typeface="ＭＳ Ｐゴシック" charset="0"/>
                <a:cs typeface="ＭＳ Ｐゴシック" charset="0"/>
              </a:rPr>
              <a:t>will take a </a:t>
            </a:r>
            <a:r>
              <a:rPr lang="en-US" sz="700" kern="1200" dirty="0" smtClean="0">
                <a:solidFill>
                  <a:schemeClr val="tx1"/>
                </a:solidFill>
                <a:effectLst/>
                <a:latin typeface="+mn-lt"/>
                <a:ea typeface="ＭＳ Ｐゴシック" charset="0"/>
                <a:cs typeface="ＭＳ Ｐゴシック" charset="0"/>
              </a:rPr>
              <a:t>model-driven approach to automation. You should be able to easily ingest any standards-based</a:t>
            </a:r>
            <a:r>
              <a:rPr lang="en-US" sz="700" kern="1200" baseline="0" dirty="0" smtClean="0">
                <a:solidFill>
                  <a:schemeClr val="tx1"/>
                </a:solidFill>
                <a:effectLst/>
                <a:latin typeface="+mn-lt"/>
                <a:ea typeface="ＭＳ Ｐゴシック" charset="0"/>
                <a:cs typeface="ＭＳ Ｐゴシック" charset="0"/>
              </a:rPr>
              <a:t> </a:t>
            </a:r>
            <a:r>
              <a:rPr lang="en-US" sz="700" kern="1200" dirty="0" smtClean="0">
                <a:solidFill>
                  <a:schemeClr val="tx1"/>
                </a:solidFill>
                <a:effectLst/>
                <a:latin typeface="+mn-lt"/>
                <a:ea typeface="ＭＳ Ｐゴシック" charset="0"/>
                <a:cs typeface="ＭＳ Ｐゴシック" charset="0"/>
              </a:rPr>
              <a:t>service model and programmatically configure it as a service instance in your environment.</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Because when you automate with standardized models instead of hardcoded</a:t>
            </a:r>
            <a:r>
              <a:rPr lang="en-US" sz="700" kern="1200" baseline="0" dirty="0" smtClean="0">
                <a:solidFill>
                  <a:schemeClr val="tx1"/>
                </a:solidFill>
                <a:effectLst/>
                <a:latin typeface="+mn-lt"/>
                <a:ea typeface="ＭＳ Ｐゴシック" charset="0"/>
                <a:cs typeface="ＭＳ Ｐゴシック" charset="0"/>
              </a:rPr>
              <a:t> CLI templates or scripts for every device, </a:t>
            </a:r>
            <a:r>
              <a:rPr lang="en-US" sz="700" kern="1200" dirty="0" smtClean="0">
                <a:solidFill>
                  <a:schemeClr val="tx1"/>
                </a:solidFill>
                <a:effectLst/>
                <a:latin typeface="+mn-lt"/>
                <a:ea typeface="ＭＳ Ｐゴシック" charset="0"/>
                <a:cs typeface="ＭＳ Ｐゴシック" charset="0"/>
              </a:rPr>
              <a:t>you can radically reduce the code required to build, implement, test, and manage automation logic and flows.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So you get much more flexible and repeatable</a:t>
            </a:r>
            <a:r>
              <a:rPr lang="en-US" sz="700" kern="1200" baseline="0" dirty="0" smtClean="0">
                <a:solidFill>
                  <a:schemeClr val="tx1"/>
                </a:solidFill>
                <a:effectLst/>
                <a:latin typeface="+mn-lt"/>
                <a:ea typeface="ＭＳ Ｐゴシック" charset="0"/>
                <a:cs typeface="ＭＳ Ｐゴシック" charset="0"/>
              </a:rPr>
              <a:t> automation, instead of expensive one-off projects.</a:t>
            </a:r>
            <a:endParaRPr lang="en-US" sz="700" kern="1200" dirty="0" smtClean="0">
              <a:solidFill>
                <a:schemeClr val="tx1"/>
              </a:solidFill>
              <a:effectLst/>
              <a:latin typeface="+mn-lt"/>
              <a:ea typeface="ＭＳ Ｐゴシック" charset="0"/>
              <a:cs typeface="ＭＳ Ｐゴシック" charset="0"/>
            </a:endParaRPr>
          </a:p>
          <a:p>
            <a:endParaRPr lang="en-US" sz="7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700" b="1" kern="1200" dirty="0" smtClean="0">
                <a:solidFill>
                  <a:schemeClr val="tx1"/>
                </a:solidFill>
                <a:effectLst/>
                <a:latin typeface="+mn-lt"/>
                <a:ea typeface="ＭＳ Ｐゴシック" charset="0"/>
                <a:cs typeface="ＭＳ Ｐゴシック" charset="0"/>
              </a:rPr>
              <a:t>A successful automation solution will let you reconfigure services without bringing everything to a halt.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mn-lt"/>
                <a:ea typeface="ＭＳ Ｐゴシック" charset="0"/>
                <a:cs typeface="ＭＳ Ｐゴシック" charset="0"/>
              </a:rPr>
              <a:t>You should be able to update services, device models, and networks on the fly, without disrupting all the other services running in the environment.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mn-lt"/>
                <a:ea typeface="ＭＳ Ｐゴシック" charset="0"/>
                <a:cs typeface="ＭＳ Ｐゴシック" charset="0"/>
              </a:rPr>
              <a:t>I like to think of the movie</a:t>
            </a:r>
            <a:r>
              <a:rPr lang="en-US" sz="700" kern="1200" baseline="0" dirty="0" smtClean="0">
                <a:solidFill>
                  <a:schemeClr val="tx1"/>
                </a:solidFill>
                <a:effectLst/>
                <a:latin typeface="+mn-lt"/>
                <a:ea typeface="ＭＳ Ｐゴシック" charset="0"/>
                <a:cs typeface="ＭＳ Ｐゴシック" charset="0"/>
              </a:rPr>
              <a:t> The </a:t>
            </a:r>
            <a:r>
              <a:rPr lang="en-US" sz="700" kern="1200" dirty="0" smtClean="0">
                <a:solidFill>
                  <a:schemeClr val="tx1"/>
                </a:solidFill>
                <a:effectLst/>
                <a:latin typeface="+mn-lt"/>
                <a:ea typeface="ＭＳ Ｐゴシック" charset="0"/>
                <a:cs typeface="ＭＳ Ｐゴシック" charset="0"/>
              </a:rPr>
              <a:t>Matrix, where you can upload a new ability in real time, and now all of a sudden you know Kung Fu. Your services environment should be the same way—press a button, and now you speak the language of a third-party vendor’s device</a:t>
            </a:r>
            <a:r>
              <a:rPr lang="en-US" sz="700" kern="1200" baseline="0" dirty="0" smtClean="0">
                <a:solidFill>
                  <a:schemeClr val="tx1"/>
                </a:solidFill>
                <a:effectLst/>
                <a:latin typeface="+mn-lt"/>
                <a:ea typeface="ＭＳ Ｐゴシック" charset="0"/>
                <a:cs typeface="ＭＳ Ｐゴシック" charset="0"/>
              </a:rPr>
              <a:t> or VNF, and can integrate it into your service flows, even while you’re in live production. </a:t>
            </a:r>
            <a:endParaRPr lang="en-US" sz="700" kern="1200" dirty="0" smtClean="0">
              <a:solidFill>
                <a:schemeClr val="tx1"/>
              </a:solidFill>
              <a:effectLst/>
              <a:latin typeface="+mn-lt"/>
              <a:ea typeface="ＭＳ Ｐゴシック" charset="0"/>
              <a:cs typeface="ＭＳ Ｐゴシック" charset="0"/>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mn-lt"/>
                <a:ea typeface="ＭＳ Ｐゴシック" charset="0"/>
                <a:cs typeface="ＭＳ Ｐゴシック" charset="0"/>
              </a:rPr>
              <a:t>To do this, the </a:t>
            </a:r>
            <a:r>
              <a:rPr lang="en-US" sz="700" kern="1200" baseline="0" dirty="0" smtClean="0">
                <a:solidFill>
                  <a:schemeClr val="tx1"/>
                </a:solidFill>
                <a:effectLst/>
                <a:latin typeface="+mn-lt"/>
                <a:ea typeface="ＭＳ Ｐゴシック" charset="0"/>
                <a:cs typeface="ＭＳ Ｐゴシック" charset="0"/>
              </a:rPr>
              <a:t>solution needs to provide </a:t>
            </a:r>
            <a:r>
              <a:rPr lang="en-US" sz="700" kern="1200" dirty="0" smtClean="0">
                <a:solidFill>
                  <a:schemeClr val="tx1"/>
                </a:solidFill>
                <a:effectLst/>
                <a:latin typeface="+mn-lt"/>
                <a:ea typeface="ＭＳ Ｐゴシック" charset="0"/>
                <a:cs typeface="ＭＳ Ｐゴシック" charset="0"/>
              </a:rPr>
              <a:t>surgical precision and transaction control when you’re making changes in these environments, so they don’t break. </a:t>
            </a:r>
          </a:p>
          <a:p>
            <a:endParaRPr lang="en-US" sz="700" kern="1200" dirty="0" smtClean="0">
              <a:solidFill>
                <a:schemeClr val="tx1"/>
              </a:solidFill>
              <a:effectLst/>
              <a:latin typeface="+mn-lt"/>
              <a:ea typeface="ＭＳ Ｐゴシック" charset="0"/>
              <a:cs typeface="ＭＳ Ｐゴシック" charset="0"/>
            </a:endParaRPr>
          </a:p>
          <a:p>
            <a:r>
              <a:rPr lang="en-US" sz="700" b="1" kern="1200" dirty="0" smtClean="0">
                <a:solidFill>
                  <a:schemeClr val="tx1"/>
                </a:solidFill>
                <a:effectLst/>
                <a:latin typeface="+mn-lt"/>
                <a:ea typeface="ＭＳ Ｐゴシック" charset="0"/>
                <a:cs typeface="ＭＳ Ｐゴシック" charset="0"/>
              </a:rPr>
              <a:t>You’re also going to need to be able to do this across a multivendor landscape, because that’s what operators are using in the real world.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You should be able to model and automate</a:t>
            </a:r>
            <a:r>
              <a:rPr lang="en-US" sz="700" kern="1200" baseline="0" dirty="0" smtClean="0">
                <a:solidFill>
                  <a:schemeClr val="tx1"/>
                </a:solidFill>
                <a:effectLst/>
                <a:latin typeface="+mn-lt"/>
                <a:ea typeface="ＭＳ Ｐゴシック" charset="0"/>
                <a:cs typeface="ＭＳ Ｐゴシック" charset="0"/>
              </a:rPr>
              <a:t> </a:t>
            </a:r>
            <a:r>
              <a:rPr lang="en-US" sz="700" kern="1200" dirty="0" smtClean="0">
                <a:solidFill>
                  <a:schemeClr val="tx1"/>
                </a:solidFill>
                <a:effectLst/>
                <a:latin typeface="+mn-lt"/>
                <a:ea typeface="ＭＳ Ｐゴシック" charset="0"/>
                <a:cs typeface="ＭＳ Ｐゴシック" charset="0"/>
              </a:rPr>
              <a:t>any use case and any device.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You</a:t>
            </a:r>
            <a:r>
              <a:rPr lang="en-US" sz="700" kern="1200" baseline="0" dirty="0" smtClean="0">
                <a:solidFill>
                  <a:schemeClr val="tx1"/>
                </a:solidFill>
                <a:effectLst/>
                <a:latin typeface="+mn-lt"/>
                <a:ea typeface="ＭＳ Ｐゴシック" charset="0"/>
                <a:cs typeface="ＭＳ Ｐゴシック" charset="0"/>
              </a:rPr>
              <a:t> should be able to extend automation across new and legacy or brownfield environments</a:t>
            </a:r>
            <a:r>
              <a:rPr lang="en-US" sz="700" kern="1200" dirty="0" smtClean="0">
                <a:solidFill>
                  <a:schemeClr val="tx1"/>
                </a:solidFill>
                <a:effectLst/>
                <a:latin typeface="+mn-lt"/>
                <a:ea typeface="ＭＳ Ｐゴシック" charset="0"/>
                <a:cs typeface="ＭＳ Ｐゴシック" charset="0"/>
              </a:rPr>
              <a:t>. Because you can’t operate your services in silos, that’s only going to increase complexity.</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And you should be able to automate multivendor devices and services across the full stack—not just Layer-2 and Layer-3  services. You</a:t>
            </a:r>
            <a:r>
              <a:rPr lang="en-US" sz="700" kern="1200" baseline="0" dirty="0" smtClean="0">
                <a:solidFill>
                  <a:schemeClr val="tx1"/>
                </a:solidFill>
                <a:effectLst/>
                <a:latin typeface="+mn-lt"/>
                <a:ea typeface="ＭＳ Ｐゴシック" charset="0"/>
                <a:cs typeface="ＭＳ Ｐゴシック" charset="0"/>
              </a:rPr>
              <a:t> shouldn’t be limited to automating just a few basic services, you should be able to configure everything—firewalls, WAN accelerators, every network service your customers want. </a:t>
            </a:r>
            <a:endParaRPr lang="en-US" sz="700" kern="1200" dirty="0" smtClean="0">
              <a:solidFill>
                <a:schemeClr val="tx1"/>
              </a:solidFill>
              <a:effectLst/>
              <a:latin typeface="+mn-lt"/>
              <a:ea typeface="ＭＳ Ｐゴシック" charset="0"/>
              <a:cs typeface="ＭＳ Ｐゴシック" charset="0"/>
            </a:endParaRPr>
          </a:p>
          <a:p>
            <a:endParaRPr lang="en-US" sz="700" kern="1200" dirty="0" smtClean="0">
              <a:solidFill>
                <a:schemeClr val="tx1"/>
              </a:solidFill>
              <a:effectLst/>
              <a:latin typeface="+mn-lt"/>
              <a:ea typeface="ＭＳ Ｐゴシック" charset="0"/>
              <a:cs typeface="ＭＳ Ｐゴシック" charset="0"/>
            </a:endParaRPr>
          </a:p>
          <a:p>
            <a:r>
              <a:rPr lang="en-US" sz="700" b="1" kern="1200" dirty="0" smtClean="0">
                <a:solidFill>
                  <a:schemeClr val="tx1"/>
                </a:solidFill>
                <a:effectLst/>
                <a:latin typeface="+mn-lt"/>
                <a:ea typeface="ＭＳ Ｐゴシック" charset="0"/>
                <a:cs typeface="ＭＳ Ｐゴシック" charset="0"/>
              </a:rPr>
              <a:t>Finally, a successful solution will decouple services from the underlying infrastructure.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That’s critical to your ability to be fast and to make changes without breaking things.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That</a:t>
            </a:r>
            <a:r>
              <a:rPr lang="en-US" sz="700" kern="1200" baseline="0" dirty="0" smtClean="0">
                <a:solidFill>
                  <a:schemeClr val="tx1"/>
                </a:solidFill>
                <a:effectLst/>
                <a:latin typeface="+mn-lt"/>
                <a:ea typeface="ＭＳ Ｐゴシック" charset="0"/>
                <a:cs typeface="ＭＳ Ｐゴシック" charset="0"/>
              </a:rPr>
              <a:t> infrastructure-agnosticism should apply to </a:t>
            </a:r>
            <a:r>
              <a:rPr lang="en-US" sz="700" kern="1200" dirty="0" smtClean="0">
                <a:solidFill>
                  <a:schemeClr val="tx1"/>
                </a:solidFill>
                <a:effectLst/>
                <a:latin typeface="+mn-lt"/>
                <a:ea typeface="ＭＳ Ｐゴシック" charset="0"/>
                <a:cs typeface="ＭＳ Ｐゴシック" charset="0"/>
              </a:rPr>
              <a:t>both physical and virtual networks and platforms. </a:t>
            </a:r>
          </a:p>
          <a:p>
            <a:pPr marL="171450" indent="-171450">
              <a:buFont typeface="Arial" panose="020B0604020202020204" pitchFamily="34" charset="0"/>
              <a:buChar char="•"/>
            </a:pPr>
            <a:r>
              <a:rPr lang="en-US" sz="700" kern="1200" dirty="0" smtClean="0">
                <a:solidFill>
                  <a:schemeClr val="tx1"/>
                </a:solidFill>
                <a:effectLst/>
                <a:latin typeface="+mn-lt"/>
                <a:ea typeface="ＭＳ Ｐゴシック" charset="0"/>
                <a:cs typeface="ＭＳ Ｐゴシック" charset="0"/>
              </a:rPr>
              <a:t>You</a:t>
            </a:r>
            <a:r>
              <a:rPr lang="en-US" sz="700" kern="1200" baseline="0" dirty="0" smtClean="0">
                <a:solidFill>
                  <a:schemeClr val="tx1"/>
                </a:solidFill>
                <a:effectLst/>
                <a:latin typeface="+mn-lt"/>
                <a:ea typeface="ＭＳ Ｐゴシック" charset="0"/>
                <a:cs typeface="ＭＳ Ｐゴシック" charset="0"/>
              </a:rPr>
              <a:t> should be able to </a:t>
            </a:r>
            <a:r>
              <a:rPr lang="en-US" sz="700" kern="1200" dirty="0" smtClean="0">
                <a:solidFill>
                  <a:schemeClr val="tx1"/>
                </a:solidFill>
                <a:effectLst/>
                <a:latin typeface="+mn-lt"/>
                <a:ea typeface="ＭＳ Ｐゴシック" charset="0"/>
                <a:cs typeface="ＭＳ Ｐゴシック" charset="0"/>
              </a:rPr>
              <a:t>build automated solutions that have minimal dependencies on the underlying network hardware and OSS environments, so they are clean and flexible. </a:t>
            </a:r>
          </a:p>
          <a:p>
            <a:endParaRPr lang="en-US" sz="700" kern="1200" dirty="0" smtClean="0">
              <a:solidFill>
                <a:schemeClr val="tx1"/>
              </a:solidFill>
              <a:effectLst/>
              <a:latin typeface="+mn-lt"/>
              <a:ea typeface="ＭＳ Ｐゴシック" charset="0"/>
              <a:cs typeface="ＭＳ Ｐゴシック" charset="0"/>
            </a:endParaRPr>
          </a:p>
          <a:p>
            <a:endParaRPr lang="en-US" sz="700" dirty="0" smtClean="0"/>
          </a:p>
          <a:p>
            <a:endParaRPr lang="en-US" sz="70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7</a:t>
            </a:fld>
            <a:endParaRPr lang="en-US" dirty="0"/>
          </a:p>
        </p:txBody>
      </p:sp>
    </p:spTree>
    <p:extLst>
      <p:ext uri="{BB962C8B-B14F-4D97-AF65-F5344CB8AC3E}">
        <p14:creationId xmlns:p14="http://schemas.microsoft.com/office/powerpoint/2010/main" val="59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Intro:</a:t>
            </a:r>
          </a:p>
          <a:p>
            <a:pPr marL="171450" indent="-171450">
              <a:buFont typeface="Arial" charset="0"/>
              <a:buChar char="•"/>
            </a:pPr>
            <a:r>
              <a:rPr lang="en-US" dirty="0" smtClean="0"/>
              <a:t>Market</a:t>
            </a:r>
            <a:r>
              <a:rPr lang="en-US" baseline="0" dirty="0" smtClean="0"/>
              <a:t> in flux, ETSI still not normative, many customers exploring options going forward</a:t>
            </a:r>
          </a:p>
          <a:p>
            <a:pPr marL="171450" indent="-171450">
              <a:buFont typeface="Arial" charset="0"/>
              <a:buChar char="•"/>
            </a:pPr>
            <a:r>
              <a:rPr lang="en-US" baseline="0" dirty="0" smtClean="0"/>
              <a:t>We have a significant number of engagements, realize that future is being defined in labs, not in standards or by vendors</a:t>
            </a:r>
          </a:p>
          <a:p>
            <a:pPr marL="171450" indent="-171450">
              <a:buFont typeface="Arial" charset="0"/>
              <a:buChar char="•"/>
            </a:pPr>
            <a:r>
              <a:rPr lang="en-US" baseline="0" dirty="0" smtClean="0"/>
              <a:t>Cisco understand that MANO stack is not off-the-shelf, but wants to avoid SI-heavy engagements</a:t>
            </a:r>
            <a:endParaRPr lang="en-US" dirty="0" smtClean="0"/>
          </a:p>
          <a:p>
            <a:pPr marL="0" indent="0">
              <a:buFont typeface="Arial" charset="0"/>
              <a:buNone/>
            </a:pPr>
            <a:endParaRPr lang="en-US" dirty="0" smtClean="0"/>
          </a:p>
          <a:p>
            <a:pPr marL="0" indent="0">
              <a:buFont typeface="Arial" charset="0"/>
              <a:buNone/>
            </a:pPr>
            <a:r>
              <a:rPr lang="en-US" dirty="0" smtClean="0"/>
              <a:t>First row</a:t>
            </a:r>
          </a:p>
          <a:p>
            <a:pPr marL="171450" indent="-171450">
              <a:buFont typeface="Arial" charset="0"/>
              <a:buChar char="•"/>
            </a:pPr>
            <a:r>
              <a:rPr lang="en-US" dirty="0" smtClean="0"/>
              <a:t>Current situation in market is exploratory,</a:t>
            </a:r>
            <a:r>
              <a:rPr lang="en-US" baseline="0" dirty="0" smtClean="0"/>
              <a:t> some customers arriving at similar architectures, others still diverging</a:t>
            </a:r>
          </a:p>
          <a:p>
            <a:pPr marL="171450" lvl="0" indent="-171450">
              <a:buFont typeface="Arial" charset="0"/>
              <a:buChar char="•"/>
            </a:pPr>
            <a:r>
              <a:rPr lang="en-US" baseline="0" dirty="0" smtClean="0"/>
              <a:t>Vendors need to be flexible, but provide off-the shelf value, i.e. </a:t>
            </a:r>
            <a:r>
              <a:rPr lang="en-US" i="0" u="sng" baseline="0" dirty="0" smtClean="0"/>
              <a:t>based on, but not locked into ETSI</a:t>
            </a:r>
          </a:p>
          <a:p>
            <a:pPr marL="171450" lvl="0" indent="-171450">
              <a:buFont typeface="Arial" charset="0"/>
              <a:buChar char="•"/>
            </a:pPr>
            <a:r>
              <a:rPr lang="en-US" baseline="0" dirty="0" smtClean="0"/>
              <a:t>Cisco NFVO provides a roust and developer-oriented software solution. Based on </a:t>
            </a:r>
            <a:r>
              <a:rPr lang="en-US" u="sng" baseline="0" dirty="0" smtClean="0"/>
              <a:t>ETSI semantics </a:t>
            </a:r>
            <a:r>
              <a:rPr lang="en-US" baseline="0" dirty="0" smtClean="0"/>
              <a:t>and </a:t>
            </a:r>
            <a:r>
              <a:rPr lang="en-US" u="sng" baseline="0" dirty="0" smtClean="0"/>
              <a:t>open interfaces technologies </a:t>
            </a:r>
            <a:r>
              <a:rPr lang="en-US" baseline="0" dirty="0" smtClean="0"/>
              <a:t>for rapid and incremental development cycles to fit purpose</a:t>
            </a:r>
            <a:endParaRPr lang="en-US" dirty="0" smtClean="0"/>
          </a:p>
          <a:p>
            <a:endParaRPr lang="en-US" dirty="0" smtClean="0"/>
          </a:p>
          <a:p>
            <a:r>
              <a:rPr lang="en-US" dirty="0" smtClean="0"/>
              <a:t>Second row</a:t>
            </a:r>
          </a:p>
          <a:p>
            <a:pPr marL="171450" indent="-171450">
              <a:buFont typeface="Arial" charset="0"/>
              <a:buChar char="•"/>
            </a:pPr>
            <a:r>
              <a:rPr lang="en-US" u="sng" dirty="0" smtClean="0"/>
              <a:t>Multi-vendor is as fundamental in virtual domain as it is in physical</a:t>
            </a:r>
            <a:r>
              <a:rPr lang="en-US" u="sng" baseline="0" dirty="0" smtClean="0"/>
              <a:t> domain</a:t>
            </a:r>
            <a:r>
              <a:rPr lang="en-US" baseline="0" dirty="0" smtClean="0"/>
              <a:t>, adding greater potential impact from open source</a:t>
            </a:r>
          </a:p>
          <a:p>
            <a:pPr marL="171450" indent="-171450">
              <a:buFont typeface="Arial" charset="0"/>
              <a:buChar char="•"/>
            </a:pPr>
            <a:r>
              <a:rPr lang="en-US" baseline="0" dirty="0" smtClean="0"/>
              <a:t>Current main challenge is with </a:t>
            </a:r>
            <a:r>
              <a:rPr lang="en-US" u="sng" baseline="0" dirty="0" smtClean="0"/>
              <a:t>onboarding and runtime environments</a:t>
            </a:r>
            <a:r>
              <a:rPr lang="en-US" baseline="0" dirty="0" smtClean="0"/>
              <a:t> as basic networking functions move off of hardware to VMs, containers later/aspirational</a:t>
            </a:r>
          </a:p>
          <a:p>
            <a:pPr marL="171450" indent="-171450">
              <a:buFont typeface="Arial" charset="0"/>
              <a:buChar char="•"/>
            </a:pPr>
            <a:r>
              <a:rPr lang="en-US" baseline="0" dirty="0" smtClean="0"/>
              <a:t>Vendor agnostic tooling and runtime technologies are key, so is patience with vendors, specifications</a:t>
            </a:r>
          </a:p>
          <a:p>
            <a:pPr marL="171450" indent="-171450">
              <a:buFont typeface="Arial" charset="0"/>
              <a:buChar char="•"/>
            </a:pPr>
            <a:r>
              <a:rPr lang="en-US" baseline="0" dirty="0" smtClean="0"/>
              <a:t>Balance effort to shoehorn unfit VNFs in MANO, and pushback on vendors</a:t>
            </a:r>
            <a:endParaRPr lang="en-US" dirty="0" smtClean="0"/>
          </a:p>
          <a:p>
            <a:endParaRPr lang="en-US" dirty="0" smtClean="0"/>
          </a:p>
          <a:p>
            <a:r>
              <a:rPr lang="en-US" dirty="0" smtClean="0"/>
              <a:t>Third row</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t>Basic</a:t>
            </a:r>
            <a:r>
              <a:rPr lang="en-US" baseline="0" dirty="0" smtClean="0"/>
              <a:t> computer science and the ETSI specification provides fundamental lifecycle </a:t>
            </a:r>
            <a:r>
              <a:rPr lang="en-US" baseline="0" dirty="0" err="1" smtClean="0"/>
              <a:t>componentes</a:t>
            </a:r>
            <a:r>
              <a:rPr lang="en-US" baseline="0" dirty="0" smtClean="0"/>
              <a:t>: onboard/import, create, update delete - goes across many concepts: descriptors, resources, </a:t>
            </a:r>
            <a:r>
              <a:rPr lang="en-US" baseline="0" dirty="0" err="1" smtClean="0"/>
              <a:t>etc</a:t>
            </a: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baseline="0" dirty="0" smtClean="0"/>
              <a:t>Declarative approach such as the one taken by ETSI allows for separation of model (descriptor schema), state (descriptor, resource) and logic (NFVO semantics) – system provides state and model, logic, end-user provides state for services, NFs</a:t>
            </a:r>
            <a:endParaRPr lang="en-US" dirty="0" smtClean="0"/>
          </a:p>
          <a:p>
            <a:endParaRPr lang="en-US" dirty="0" smtClean="0"/>
          </a:p>
          <a:p>
            <a:r>
              <a:rPr lang="en-US" dirty="0" smtClean="0"/>
              <a:t>Summary:</a:t>
            </a:r>
          </a:p>
          <a:p>
            <a:pPr marL="171450" indent="-171450">
              <a:buFont typeface="Arial" charset="0"/>
              <a:buChar char="•"/>
            </a:pPr>
            <a:r>
              <a:rPr lang="en-US" dirty="0" smtClean="0"/>
              <a:t>Cisco</a:t>
            </a:r>
            <a:r>
              <a:rPr lang="en-US" baseline="0" dirty="0" smtClean="0"/>
              <a:t> provides an “API first” and </a:t>
            </a:r>
            <a:r>
              <a:rPr lang="en-US" u="sng" baseline="0" dirty="0" smtClean="0"/>
              <a:t>bottom-up solution designed for developers/</a:t>
            </a:r>
            <a:r>
              <a:rPr lang="en-US" u="sng" baseline="0" dirty="0" err="1" smtClean="0"/>
              <a:t>devops</a:t>
            </a:r>
            <a:r>
              <a:rPr lang="en-US" u="sng" baseline="0" dirty="0" smtClean="0"/>
              <a:t> </a:t>
            </a:r>
            <a:r>
              <a:rPr lang="en-US" baseline="0" dirty="0" smtClean="0"/>
              <a:t>that want to leverage open technologies, emerging standards, adjusted to local needs</a:t>
            </a:r>
          </a:p>
          <a:p>
            <a:pPr marL="171450" indent="-171450">
              <a:buFont typeface="Arial" charset="0"/>
              <a:buChar char="•"/>
            </a:pPr>
            <a:r>
              <a:rPr lang="en-US" baseline="0" dirty="0" smtClean="0"/>
              <a:t>Rich abstractions that are </a:t>
            </a:r>
            <a:r>
              <a:rPr lang="en-US" u="sng" baseline="0" dirty="0" smtClean="0"/>
              <a:t>comfortable to consume</a:t>
            </a:r>
            <a:r>
              <a:rPr lang="en-US" baseline="0" dirty="0" smtClean="0"/>
              <a:t>, and </a:t>
            </a:r>
            <a:r>
              <a:rPr lang="en-US" i="0" u="sng" baseline="0" dirty="0" smtClean="0"/>
              <a:t>straightforward to integrat</a:t>
            </a:r>
            <a:r>
              <a:rPr lang="en-US" u="sng" baseline="0" dirty="0" smtClean="0"/>
              <a:t>e</a:t>
            </a:r>
            <a:r>
              <a:rPr lang="en-US" baseline="0" dirty="0" smtClean="0"/>
              <a:t> in surrounding systems</a:t>
            </a:r>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A835DF1C-3C15-9941-8CF1-913636BAEFEA}" type="slidenum">
              <a:rPr lang="en-US" smtClean="0"/>
              <a:pPr/>
              <a:t>12</a:t>
            </a:fld>
            <a:endParaRPr lang="en-US" dirty="0"/>
          </a:p>
        </p:txBody>
      </p:sp>
    </p:spTree>
    <p:extLst>
      <p:ext uri="{BB962C8B-B14F-4D97-AF65-F5344CB8AC3E}">
        <p14:creationId xmlns:p14="http://schemas.microsoft.com/office/powerpoint/2010/main" val="15132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Intro:</a:t>
            </a:r>
          </a:p>
          <a:p>
            <a:pPr marL="171450" indent="-171450">
              <a:buFont typeface="Arial" charset="0"/>
              <a:buChar char="•"/>
            </a:pPr>
            <a:r>
              <a:rPr lang="en-US" dirty="0" smtClean="0"/>
              <a:t>Market</a:t>
            </a:r>
            <a:r>
              <a:rPr lang="en-US" baseline="0" dirty="0" smtClean="0"/>
              <a:t> in flux, ETSI still not normative, many customers exploring options going forward</a:t>
            </a:r>
          </a:p>
          <a:p>
            <a:pPr marL="171450" indent="-171450">
              <a:buFont typeface="Arial" charset="0"/>
              <a:buChar char="•"/>
            </a:pPr>
            <a:r>
              <a:rPr lang="en-US" baseline="0" dirty="0" smtClean="0"/>
              <a:t>We have a significant number of engagements, realize that future is being defined in labs, not in standards or by vendors</a:t>
            </a:r>
          </a:p>
          <a:p>
            <a:pPr marL="171450" indent="-171450">
              <a:buFont typeface="Arial" charset="0"/>
              <a:buChar char="•"/>
            </a:pPr>
            <a:r>
              <a:rPr lang="en-US" baseline="0" dirty="0" smtClean="0"/>
              <a:t>Cisco understand that MANO stack is not off-the-shelf, but wants to avoid SI-heavy engagements</a:t>
            </a:r>
            <a:endParaRPr lang="en-US" dirty="0" smtClean="0"/>
          </a:p>
          <a:p>
            <a:pPr marL="0" indent="0">
              <a:buFont typeface="Arial" charset="0"/>
              <a:buNone/>
            </a:pPr>
            <a:endParaRPr lang="en-US" dirty="0" smtClean="0"/>
          </a:p>
          <a:p>
            <a:pPr marL="0" indent="0">
              <a:buFont typeface="Arial" charset="0"/>
              <a:buNone/>
            </a:pPr>
            <a:r>
              <a:rPr lang="en-US" dirty="0" smtClean="0"/>
              <a:t>First row</a:t>
            </a:r>
          </a:p>
          <a:p>
            <a:pPr marL="171450" indent="-171450">
              <a:buFont typeface="Arial" charset="0"/>
              <a:buChar char="•"/>
            </a:pPr>
            <a:r>
              <a:rPr lang="en-US" dirty="0" smtClean="0"/>
              <a:t>Current situation in market is exploratory,</a:t>
            </a:r>
            <a:r>
              <a:rPr lang="en-US" baseline="0" dirty="0" smtClean="0"/>
              <a:t> some customers arriving at similar architectures, others still diverging</a:t>
            </a:r>
          </a:p>
          <a:p>
            <a:pPr marL="171450" lvl="0" indent="-171450">
              <a:buFont typeface="Arial" charset="0"/>
              <a:buChar char="•"/>
            </a:pPr>
            <a:r>
              <a:rPr lang="en-US" baseline="0" dirty="0" smtClean="0"/>
              <a:t>Vendors need to be flexible, but provide off-the shelf value, i.e. </a:t>
            </a:r>
            <a:r>
              <a:rPr lang="en-US" i="0" u="sng" baseline="0" dirty="0" smtClean="0"/>
              <a:t>based on, but not locked into ETSI</a:t>
            </a:r>
          </a:p>
          <a:p>
            <a:pPr marL="171450" lvl="0" indent="-171450">
              <a:buFont typeface="Arial" charset="0"/>
              <a:buChar char="•"/>
            </a:pPr>
            <a:r>
              <a:rPr lang="en-US" baseline="0" dirty="0" smtClean="0"/>
              <a:t>Cisco NFVO provides a roust and developer-oriented software solution. Based on </a:t>
            </a:r>
            <a:r>
              <a:rPr lang="en-US" u="sng" baseline="0" dirty="0" smtClean="0"/>
              <a:t>ETSI semantics </a:t>
            </a:r>
            <a:r>
              <a:rPr lang="en-US" baseline="0" dirty="0" smtClean="0"/>
              <a:t>and </a:t>
            </a:r>
            <a:r>
              <a:rPr lang="en-US" u="sng" baseline="0" dirty="0" smtClean="0"/>
              <a:t>open interfaces technologies </a:t>
            </a:r>
            <a:r>
              <a:rPr lang="en-US" baseline="0" dirty="0" smtClean="0"/>
              <a:t>for rapid and incremental development cycles to fit purpose</a:t>
            </a:r>
            <a:endParaRPr lang="en-US" dirty="0" smtClean="0"/>
          </a:p>
          <a:p>
            <a:endParaRPr lang="en-US" dirty="0" smtClean="0"/>
          </a:p>
          <a:p>
            <a:r>
              <a:rPr lang="en-US" dirty="0" smtClean="0"/>
              <a:t>Second row</a:t>
            </a:r>
          </a:p>
          <a:p>
            <a:pPr marL="171450" indent="-171450">
              <a:buFont typeface="Arial" charset="0"/>
              <a:buChar char="•"/>
            </a:pPr>
            <a:r>
              <a:rPr lang="en-US" u="sng" dirty="0" smtClean="0"/>
              <a:t>Multi-vendor is as fundamental in virtual domain as it is in physical</a:t>
            </a:r>
            <a:r>
              <a:rPr lang="en-US" u="sng" baseline="0" dirty="0" smtClean="0"/>
              <a:t> domain</a:t>
            </a:r>
            <a:r>
              <a:rPr lang="en-US" baseline="0" dirty="0" smtClean="0"/>
              <a:t>, adding greater potential impact from open source</a:t>
            </a:r>
          </a:p>
          <a:p>
            <a:pPr marL="171450" indent="-171450">
              <a:buFont typeface="Arial" charset="0"/>
              <a:buChar char="•"/>
            </a:pPr>
            <a:r>
              <a:rPr lang="en-US" baseline="0" dirty="0" smtClean="0"/>
              <a:t>Current main challenge is with </a:t>
            </a:r>
            <a:r>
              <a:rPr lang="en-US" u="sng" baseline="0" dirty="0" smtClean="0"/>
              <a:t>onboarding and runtime environments</a:t>
            </a:r>
            <a:r>
              <a:rPr lang="en-US" baseline="0" dirty="0" smtClean="0"/>
              <a:t> as basic networking functions move off of hardware to VMs, containers later/aspirational</a:t>
            </a:r>
          </a:p>
          <a:p>
            <a:pPr marL="171450" indent="-171450">
              <a:buFont typeface="Arial" charset="0"/>
              <a:buChar char="•"/>
            </a:pPr>
            <a:r>
              <a:rPr lang="en-US" baseline="0" dirty="0" smtClean="0"/>
              <a:t>Vendor agnostic tooling and runtime technologies are key, so is patience with vendors, specifications</a:t>
            </a:r>
          </a:p>
          <a:p>
            <a:pPr marL="171450" indent="-171450">
              <a:buFont typeface="Arial" charset="0"/>
              <a:buChar char="•"/>
            </a:pPr>
            <a:r>
              <a:rPr lang="en-US" baseline="0" dirty="0" smtClean="0"/>
              <a:t>Balance effort to shoehorn unfit VNFs in MANO, and pushback on vendors</a:t>
            </a:r>
            <a:endParaRPr lang="en-US" dirty="0" smtClean="0"/>
          </a:p>
          <a:p>
            <a:endParaRPr lang="en-US" dirty="0" smtClean="0"/>
          </a:p>
          <a:p>
            <a:r>
              <a:rPr lang="en-US" dirty="0" smtClean="0"/>
              <a:t>Third row</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t>Basic</a:t>
            </a:r>
            <a:r>
              <a:rPr lang="en-US" baseline="0" dirty="0" smtClean="0"/>
              <a:t> computer science and the ETSI specification provides fundamental lifecycle </a:t>
            </a:r>
            <a:r>
              <a:rPr lang="en-US" baseline="0" dirty="0" err="1" smtClean="0"/>
              <a:t>componentes</a:t>
            </a:r>
            <a:r>
              <a:rPr lang="en-US" baseline="0" dirty="0" smtClean="0"/>
              <a:t>: onboard/import, create, update delete - goes across many concepts: descriptors, resources, </a:t>
            </a:r>
            <a:r>
              <a:rPr lang="en-US" baseline="0" dirty="0" err="1" smtClean="0"/>
              <a:t>etc</a:t>
            </a: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baseline="0" dirty="0" smtClean="0"/>
              <a:t>Declarative approach such as the one taken by ETSI allows for separation of model (descriptor schema), state (descriptor, resource) and logic (NFVO semantics) – system provides state and model, logic, end-user provides state for services, NFs</a:t>
            </a:r>
            <a:endParaRPr lang="en-US" dirty="0" smtClean="0"/>
          </a:p>
          <a:p>
            <a:endParaRPr lang="en-US" dirty="0" smtClean="0"/>
          </a:p>
          <a:p>
            <a:r>
              <a:rPr lang="en-US" dirty="0" smtClean="0"/>
              <a:t>Summary:</a:t>
            </a:r>
          </a:p>
          <a:p>
            <a:pPr marL="171450" indent="-171450">
              <a:buFont typeface="Arial" charset="0"/>
              <a:buChar char="•"/>
            </a:pPr>
            <a:r>
              <a:rPr lang="en-US" dirty="0" smtClean="0"/>
              <a:t>Cisco</a:t>
            </a:r>
            <a:r>
              <a:rPr lang="en-US" baseline="0" dirty="0" smtClean="0"/>
              <a:t> provides an “API first” and </a:t>
            </a:r>
            <a:r>
              <a:rPr lang="en-US" u="sng" baseline="0" dirty="0" smtClean="0"/>
              <a:t>bottom-up solution designed for developers/</a:t>
            </a:r>
            <a:r>
              <a:rPr lang="en-US" u="sng" baseline="0" dirty="0" err="1" smtClean="0"/>
              <a:t>devops</a:t>
            </a:r>
            <a:r>
              <a:rPr lang="en-US" u="sng" baseline="0" dirty="0" smtClean="0"/>
              <a:t> </a:t>
            </a:r>
            <a:r>
              <a:rPr lang="en-US" baseline="0" dirty="0" smtClean="0"/>
              <a:t>that want to leverage open technologies, emerging standards, adjusted to local needs</a:t>
            </a:r>
          </a:p>
          <a:p>
            <a:pPr marL="171450" indent="-171450">
              <a:buFont typeface="Arial" charset="0"/>
              <a:buChar char="•"/>
            </a:pPr>
            <a:r>
              <a:rPr lang="en-US" baseline="0" dirty="0" smtClean="0"/>
              <a:t>Rich abstractions that are </a:t>
            </a:r>
            <a:r>
              <a:rPr lang="en-US" u="sng" baseline="0" dirty="0" smtClean="0"/>
              <a:t>comfortable to consume</a:t>
            </a:r>
            <a:r>
              <a:rPr lang="en-US" baseline="0" dirty="0" smtClean="0"/>
              <a:t>, and </a:t>
            </a:r>
            <a:r>
              <a:rPr lang="en-US" i="0" u="sng" baseline="0" dirty="0" smtClean="0"/>
              <a:t>straightforward to integrat</a:t>
            </a:r>
            <a:r>
              <a:rPr lang="en-US" u="sng" baseline="0" dirty="0" smtClean="0"/>
              <a:t>e</a:t>
            </a:r>
            <a:r>
              <a:rPr lang="en-US" baseline="0" dirty="0" smtClean="0"/>
              <a:t> in surrounding systems</a:t>
            </a:r>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A835DF1C-3C15-9941-8CF1-913636BAEFEA}" type="slidenum">
              <a:rPr lang="en-US" smtClean="0"/>
              <a:pPr/>
              <a:t>13</a:t>
            </a:fld>
            <a:endParaRPr lang="en-US" dirty="0"/>
          </a:p>
        </p:txBody>
      </p:sp>
    </p:spTree>
    <p:extLst>
      <p:ext uri="{BB962C8B-B14F-4D97-AF65-F5344CB8AC3E}">
        <p14:creationId xmlns:p14="http://schemas.microsoft.com/office/powerpoint/2010/main" val="53926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Intro:</a:t>
            </a:r>
          </a:p>
          <a:p>
            <a:pPr marL="171450" indent="-171450">
              <a:buFont typeface="Arial" charset="0"/>
              <a:buChar char="•"/>
            </a:pPr>
            <a:r>
              <a:rPr lang="en-US" dirty="0" smtClean="0"/>
              <a:t>Market</a:t>
            </a:r>
            <a:r>
              <a:rPr lang="en-US" baseline="0" dirty="0" smtClean="0"/>
              <a:t> in flux, ETSI still not normative, many customers exploring options going forward</a:t>
            </a:r>
          </a:p>
          <a:p>
            <a:pPr marL="171450" indent="-171450">
              <a:buFont typeface="Arial" charset="0"/>
              <a:buChar char="•"/>
            </a:pPr>
            <a:r>
              <a:rPr lang="en-US" baseline="0" dirty="0" smtClean="0"/>
              <a:t>We have a significant number of engagements, realize that future is being defined in labs, not in standards or by vendors</a:t>
            </a:r>
          </a:p>
          <a:p>
            <a:pPr marL="171450" indent="-171450">
              <a:buFont typeface="Arial" charset="0"/>
              <a:buChar char="•"/>
            </a:pPr>
            <a:r>
              <a:rPr lang="en-US" baseline="0" dirty="0" smtClean="0"/>
              <a:t>Cisco understand that MANO stack is not off-the-shelf, but wants to avoid SI-heavy engagements</a:t>
            </a:r>
            <a:endParaRPr lang="en-US" dirty="0" smtClean="0"/>
          </a:p>
          <a:p>
            <a:pPr marL="0" indent="0">
              <a:buFont typeface="Arial" charset="0"/>
              <a:buNone/>
            </a:pPr>
            <a:endParaRPr lang="en-US" dirty="0" smtClean="0"/>
          </a:p>
          <a:p>
            <a:pPr marL="0" indent="0">
              <a:buFont typeface="Arial" charset="0"/>
              <a:buNone/>
            </a:pPr>
            <a:r>
              <a:rPr lang="en-US" dirty="0" smtClean="0"/>
              <a:t>First row</a:t>
            </a:r>
          </a:p>
          <a:p>
            <a:pPr marL="171450" indent="-171450">
              <a:buFont typeface="Arial" charset="0"/>
              <a:buChar char="•"/>
            </a:pPr>
            <a:r>
              <a:rPr lang="en-US" dirty="0" smtClean="0"/>
              <a:t>Current situation in market is exploratory,</a:t>
            </a:r>
            <a:r>
              <a:rPr lang="en-US" baseline="0" dirty="0" smtClean="0"/>
              <a:t> some customers arriving at similar architectures, others still diverging</a:t>
            </a:r>
          </a:p>
          <a:p>
            <a:pPr marL="171450" lvl="0" indent="-171450">
              <a:buFont typeface="Arial" charset="0"/>
              <a:buChar char="•"/>
            </a:pPr>
            <a:r>
              <a:rPr lang="en-US" baseline="0" dirty="0" smtClean="0"/>
              <a:t>Vendors need to be flexible, but provide off-the shelf value, i.e. </a:t>
            </a:r>
            <a:r>
              <a:rPr lang="en-US" i="0" u="sng" baseline="0" dirty="0" smtClean="0"/>
              <a:t>based on, but not locked into ETSI</a:t>
            </a:r>
          </a:p>
          <a:p>
            <a:pPr marL="171450" lvl="0" indent="-171450">
              <a:buFont typeface="Arial" charset="0"/>
              <a:buChar char="•"/>
            </a:pPr>
            <a:r>
              <a:rPr lang="en-US" baseline="0" dirty="0" smtClean="0"/>
              <a:t>Cisco NFVO provides a roust and developer-oriented software solution. Based on </a:t>
            </a:r>
            <a:r>
              <a:rPr lang="en-US" u="sng" baseline="0" dirty="0" smtClean="0"/>
              <a:t>ETSI semantics </a:t>
            </a:r>
            <a:r>
              <a:rPr lang="en-US" baseline="0" dirty="0" smtClean="0"/>
              <a:t>and </a:t>
            </a:r>
            <a:r>
              <a:rPr lang="en-US" u="sng" baseline="0" dirty="0" smtClean="0"/>
              <a:t>open interfaces technologies </a:t>
            </a:r>
            <a:r>
              <a:rPr lang="en-US" baseline="0" dirty="0" smtClean="0"/>
              <a:t>for rapid and incremental development cycles to fit purpose</a:t>
            </a:r>
            <a:endParaRPr lang="en-US" dirty="0" smtClean="0"/>
          </a:p>
          <a:p>
            <a:endParaRPr lang="en-US" dirty="0" smtClean="0"/>
          </a:p>
          <a:p>
            <a:r>
              <a:rPr lang="en-US" dirty="0" smtClean="0"/>
              <a:t>Second row</a:t>
            </a:r>
          </a:p>
          <a:p>
            <a:pPr marL="171450" indent="-171450">
              <a:buFont typeface="Arial" charset="0"/>
              <a:buChar char="•"/>
            </a:pPr>
            <a:r>
              <a:rPr lang="en-US" u="sng" dirty="0" smtClean="0"/>
              <a:t>Multi-vendor is as fundamental in virtual domain as it is in physical</a:t>
            </a:r>
            <a:r>
              <a:rPr lang="en-US" u="sng" baseline="0" dirty="0" smtClean="0"/>
              <a:t> domain</a:t>
            </a:r>
            <a:r>
              <a:rPr lang="en-US" baseline="0" dirty="0" smtClean="0"/>
              <a:t>, adding greater potential impact from open source</a:t>
            </a:r>
          </a:p>
          <a:p>
            <a:pPr marL="171450" indent="-171450">
              <a:buFont typeface="Arial" charset="0"/>
              <a:buChar char="•"/>
            </a:pPr>
            <a:r>
              <a:rPr lang="en-US" baseline="0" dirty="0" smtClean="0"/>
              <a:t>Current main challenge is with </a:t>
            </a:r>
            <a:r>
              <a:rPr lang="en-US" u="sng" baseline="0" dirty="0" smtClean="0"/>
              <a:t>onboarding and runtime environments</a:t>
            </a:r>
            <a:r>
              <a:rPr lang="en-US" baseline="0" dirty="0" smtClean="0"/>
              <a:t> as basic networking functions move off of hardware to VMs, containers later/aspirational</a:t>
            </a:r>
          </a:p>
          <a:p>
            <a:pPr marL="171450" indent="-171450">
              <a:buFont typeface="Arial" charset="0"/>
              <a:buChar char="•"/>
            </a:pPr>
            <a:r>
              <a:rPr lang="en-US" baseline="0" dirty="0" smtClean="0"/>
              <a:t>Vendor agnostic tooling and runtime technologies are key, so is patience with vendors, specifications</a:t>
            </a:r>
          </a:p>
          <a:p>
            <a:pPr marL="171450" indent="-171450">
              <a:buFont typeface="Arial" charset="0"/>
              <a:buChar char="•"/>
            </a:pPr>
            <a:r>
              <a:rPr lang="en-US" baseline="0" dirty="0" smtClean="0"/>
              <a:t>Balance effort to shoehorn unfit VNFs in MANO, and pushback on vendors</a:t>
            </a:r>
            <a:endParaRPr lang="en-US" dirty="0" smtClean="0"/>
          </a:p>
          <a:p>
            <a:endParaRPr lang="en-US" dirty="0" smtClean="0"/>
          </a:p>
          <a:p>
            <a:r>
              <a:rPr lang="en-US" dirty="0" smtClean="0"/>
              <a:t>Third row</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t>Basic</a:t>
            </a:r>
            <a:r>
              <a:rPr lang="en-US" baseline="0" dirty="0" smtClean="0"/>
              <a:t> computer science and the ETSI specification provides fundamental lifecycle </a:t>
            </a:r>
            <a:r>
              <a:rPr lang="en-US" baseline="0" dirty="0" err="1" smtClean="0"/>
              <a:t>componentes</a:t>
            </a:r>
            <a:r>
              <a:rPr lang="en-US" baseline="0" dirty="0" smtClean="0"/>
              <a:t>: onboard/import, create, update delete - goes across many concepts: descriptors, resources, </a:t>
            </a:r>
            <a:r>
              <a:rPr lang="en-US" baseline="0" dirty="0" err="1" smtClean="0"/>
              <a:t>etc</a:t>
            </a: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baseline="0" dirty="0" smtClean="0"/>
              <a:t>Declarative approach such as the one taken by ETSI allows for separation of model (descriptor schema), state (descriptor, resource) and logic (NFVO semantics) – system provides state and model, logic, end-user provides state for services, NFs</a:t>
            </a:r>
            <a:endParaRPr lang="en-US" dirty="0" smtClean="0"/>
          </a:p>
          <a:p>
            <a:endParaRPr lang="en-US" dirty="0" smtClean="0"/>
          </a:p>
          <a:p>
            <a:r>
              <a:rPr lang="en-US" dirty="0" smtClean="0"/>
              <a:t>Summary:</a:t>
            </a:r>
          </a:p>
          <a:p>
            <a:pPr marL="171450" indent="-171450">
              <a:buFont typeface="Arial" charset="0"/>
              <a:buChar char="•"/>
            </a:pPr>
            <a:r>
              <a:rPr lang="en-US" dirty="0" smtClean="0"/>
              <a:t>Cisco</a:t>
            </a:r>
            <a:r>
              <a:rPr lang="en-US" baseline="0" dirty="0" smtClean="0"/>
              <a:t> provides an “API first” and </a:t>
            </a:r>
            <a:r>
              <a:rPr lang="en-US" u="sng" baseline="0" dirty="0" smtClean="0"/>
              <a:t>bottom-up solution designed for developers/</a:t>
            </a:r>
            <a:r>
              <a:rPr lang="en-US" u="sng" baseline="0" dirty="0" err="1" smtClean="0"/>
              <a:t>devops</a:t>
            </a:r>
            <a:r>
              <a:rPr lang="en-US" u="sng" baseline="0" dirty="0" smtClean="0"/>
              <a:t> </a:t>
            </a:r>
            <a:r>
              <a:rPr lang="en-US" baseline="0" dirty="0" smtClean="0"/>
              <a:t>that want to leverage open technologies, emerging standards, adjusted to local needs</a:t>
            </a:r>
          </a:p>
          <a:p>
            <a:pPr marL="171450" indent="-171450">
              <a:buFont typeface="Arial" charset="0"/>
              <a:buChar char="•"/>
            </a:pPr>
            <a:r>
              <a:rPr lang="en-US" baseline="0" dirty="0" smtClean="0"/>
              <a:t>Rich abstractions that are </a:t>
            </a:r>
            <a:r>
              <a:rPr lang="en-US" u="sng" baseline="0" dirty="0" smtClean="0"/>
              <a:t>comfortable to consume</a:t>
            </a:r>
            <a:r>
              <a:rPr lang="en-US" baseline="0" dirty="0" smtClean="0"/>
              <a:t>, and </a:t>
            </a:r>
            <a:r>
              <a:rPr lang="en-US" i="0" u="sng" baseline="0" dirty="0" smtClean="0"/>
              <a:t>straightforward to integrat</a:t>
            </a:r>
            <a:r>
              <a:rPr lang="en-US" u="sng" baseline="0" dirty="0" smtClean="0"/>
              <a:t>e</a:t>
            </a:r>
            <a:r>
              <a:rPr lang="en-US" baseline="0" dirty="0" smtClean="0"/>
              <a:t> in surrounding systems</a:t>
            </a:r>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A835DF1C-3C15-9941-8CF1-913636BAEFEA}" type="slidenum">
              <a:rPr lang="en-US" smtClean="0"/>
              <a:pPr/>
              <a:t>14</a:t>
            </a:fld>
            <a:endParaRPr lang="en-US" dirty="0"/>
          </a:p>
        </p:txBody>
      </p:sp>
    </p:spTree>
    <p:extLst>
      <p:ext uri="{BB962C8B-B14F-4D97-AF65-F5344CB8AC3E}">
        <p14:creationId xmlns:p14="http://schemas.microsoft.com/office/powerpoint/2010/main" val="51837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kern="1200" dirty="0">
                <a:solidFill>
                  <a:schemeClr val="tx1"/>
                </a:solidFill>
                <a:effectLst/>
                <a:latin typeface="+mn-lt"/>
                <a:ea typeface="ＭＳ Ｐゴシック" charset="0"/>
                <a:cs typeface="ＭＳ Ｐゴシック" charset="0"/>
              </a:rPr>
              <a:t>Let’s review what you gain with Cisco NSO enabled</a:t>
            </a:r>
            <a:r>
              <a:rPr lang="en-US" sz="700" b="1" kern="1200" baseline="0" dirty="0">
                <a:solidFill>
                  <a:schemeClr val="tx1"/>
                </a:solidFill>
                <a:effectLst/>
                <a:latin typeface="+mn-lt"/>
                <a:ea typeface="ＭＳ Ｐゴシック" charset="0"/>
                <a:cs typeface="ＭＳ Ｐゴシック" charset="0"/>
              </a:rPr>
              <a:t> by Tail-f. </a:t>
            </a:r>
          </a:p>
          <a:p>
            <a:endParaRPr lang="en-US" sz="700" b="1" kern="1200" baseline="0" dirty="0">
              <a:solidFill>
                <a:schemeClr val="tx1"/>
              </a:solidFill>
              <a:effectLst/>
              <a:latin typeface="+mn-lt"/>
              <a:ea typeface="ＭＳ Ｐゴシック" charset="0"/>
              <a:cs typeface="ＭＳ Ｐゴシック" charset="0"/>
            </a:endParaRPr>
          </a:p>
          <a:p>
            <a:r>
              <a:rPr lang="en-US" sz="700" b="1" kern="1200" baseline="0" dirty="0">
                <a:solidFill>
                  <a:schemeClr val="tx1"/>
                </a:solidFill>
                <a:effectLst/>
                <a:latin typeface="+mn-lt"/>
                <a:ea typeface="ＭＳ Ｐゴシック" charset="0"/>
                <a:cs typeface="ＭＳ Ｐゴシック" charset="0"/>
              </a:rPr>
              <a:t>First, I hope I’ve demonstrated the kind of agility you can achieve with this solution. That agility extends across the service lifecycle—not just when you implement a service, but when you refine it over its lifetime as well. </a:t>
            </a:r>
          </a:p>
          <a:p>
            <a:pPr marL="171450" indent="-171450">
              <a:buFont typeface="Arial" panose="020B0604020202020204" pitchFamily="34" charset="0"/>
              <a:buChar char="•"/>
            </a:pPr>
            <a:r>
              <a:rPr lang="en-US" sz="700" kern="1200" dirty="0">
                <a:solidFill>
                  <a:schemeClr val="tx1"/>
                </a:solidFill>
                <a:effectLst/>
                <a:latin typeface="+mn-lt"/>
                <a:ea typeface="ＭＳ Ｐゴシック" charset="0"/>
                <a:cs typeface="ＭＳ Ｐゴシック" charset="0"/>
              </a:rPr>
              <a:t>We do this through our model-driven approach, with strict YANG-YANG service-to-device</a:t>
            </a:r>
            <a:r>
              <a:rPr lang="en-US" sz="700" kern="1200" baseline="0" dirty="0">
                <a:solidFill>
                  <a:schemeClr val="tx1"/>
                </a:solidFill>
                <a:effectLst/>
                <a:latin typeface="+mn-lt"/>
                <a:ea typeface="ＭＳ Ｐゴシック" charset="0"/>
                <a:cs typeface="ＭＳ Ｐゴシック" charset="0"/>
              </a:rPr>
              <a:t> mapping, which allows you to model and automate just about any device or service you can imagine.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This is something you’re not going to get with other orchestration solutions, which are based on much less flexible CLI templates that limit what you can model and create a lot of complexity.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Our patented FASTMAP technology enables NSO to render business logic for all of the devices and services in your environment automatically. Which translates to greatly increased speed, and 90% less code that you have to manage.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And our minimum diff engine makes re-deploying and updating service and device models effortless, with no service interruption.  </a:t>
            </a:r>
          </a:p>
          <a:p>
            <a:pPr marL="0" indent="0">
              <a:buFont typeface="Arial" panose="020B0604020202020204" pitchFamily="34" charset="0"/>
              <a:buNone/>
            </a:pPr>
            <a:endParaRPr lang="en-US" sz="700" kern="1200" baseline="0" dirty="0">
              <a:solidFill>
                <a:schemeClr val="tx1"/>
              </a:solidFill>
              <a:effectLst/>
              <a:latin typeface="+mn-lt"/>
              <a:ea typeface="ＭＳ Ｐゴシック" charset="0"/>
              <a:cs typeface="ＭＳ Ｐゴシック" charset="0"/>
            </a:endParaRPr>
          </a:p>
          <a:p>
            <a:pPr marL="0" indent="0">
              <a:buFont typeface="Arial" panose="020B0604020202020204" pitchFamily="34" charset="0"/>
              <a:buNone/>
            </a:pPr>
            <a:r>
              <a:rPr lang="en-US" sz="700" b="1" kern="1200" baseline="0" dirty="0">
                <a:solidFill>
                  <a:schemeClr val="tx1"/>
                </a:solidFill>
                <a:effectLst/>
                <a:latin typeface="+mn-lt"/>
                <a:ea typeface="ＭＳ Ｐゴシック" charset="0"/>
                <a:cs typeface="ＭＳ Ｐゴシック" charset="0"/>
              </a:rPr>
              <a:t>We can support new ways of working, and provide an ideal platform for DevOps environments.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From the perspective of your network operations teams, we give them access to all of the advanced features and functions in their multivendor network devices.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Unlike today, where it’s common to invest in a new physical or virtual device, only to find that you can’t implement all the features you want because your management and orchestration systems are hard-coded and inflexible.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And this has a direct effect on your ability to differentiate, because it means you can offer the most advanced capabilities, as well as create unique bundles with value-added services that your competitors relying on less advanced orchestration can’t support. </a:t>
            </a:r>
          </a:p>
          <a:p>
            <a:endParaRPr lang="en-US" sz="700" kern="1200" dirty="0">
              <a:solidFill>
                <a:schemeClr val="tx1"/>
              </a:solidFill>
              <a:effectLst/>
              <a:latin typeface="+mn-lt"/>
              <a:ea typeface="ＭＳ Ｐゴシック" charset="0"/>
              <a:cs typeface="ＭＳ Ｐゴシック" charset="0"/>
            </a:endParaRPr>
          </a:p>
          <a:p>
            <a:r>
              <a:rPr lang="en-US" sz="700" b="1" kern="1200" dirty="0">
                <a:solidFill>
                  <a:schemeClr val="tx1"/>
                </a:solidFill>
                <a:effectLst/>
                <a:latin typeface="+mn-lt"/>
                <a:ea typeface="ＭＳ Ｐゴシック" charset="0"/>
                <a:cs typeface="ＭＳ Ｐゴシック" charset="0"/>
              </a:rPr>
              <a:t>We’ve talked about how we can deliver true end-to-end automation,</a:t>
            </a:r>
            <a:r>
              <a:rPr lang="en-US" sz="700" b="1" kern="1200" baseline="0" dirty="0">
                <a:solidFill>
                  <a:schemeClr val="tx1"/>
                </a:solidFill>
                <a:effectLst/>
                <a:latin typeface="+mn-lt"/>
                <a:ea typeface="ＭＳ Ｐゴシック" charset="0"/>
                <a:cs typeface="ＭＳ Ｐゴシック" charset="0"/>
              </a:rPr>
              <a:t> even in complex environments and for complex services. </a:t>
            </a:r>
          </a:p>
          <a:p>
            <a:pPr marL="171450" indent="-171450">
              <a:buFont typeface="Arial" panose="020B0604020202020204" pitchFamily="34" charset="0"/>
              <a:buChar char="•"/>
            </a:pPr>
            <a:r>
              <a:rPr lang="en-US" sz="700" b="0" kern="1200" dirty="0">
                <a:solidFill>
                  <a:schemeClr val="tx1"/>
                </a:solidFill>
                <a:effectLst/>
                <a:latin typeface="+mn-lt"/>
                <a:ea typeface="ＭＳ Ｐゴシック" charset="0"/>
                <a:cs typeface="ＭＳ Ｐゴシック" charset="0"/>
              </a:rPr>
              <a:t>This is what allows you to give your customers self-service network provisioning on</a:t>
            </a:r>
            <a:r>
              <a:rPr lang="en-US" sz="700" b="0" kern="1200" baseline="0" dirty="0">
                <a:solidFill>
                  <a:schemeClr val="tx1"/>
                </a:solidFill>
                <a:effectLst/>
                <a:latin typeface="+mn-lt"/>
                <a:ea typeface="ＭＳ Ｐゴシック" charset="0"/>
                <a:cs typeface="ＭＳ Ｐゴシック" charset="0"/>
              </a:rPr>
              <a:t> demand. </a:t>
            </a:r>
          </a:p>
          <a:p>
            <a:pPr marL="171450" indent="-171450">
              <a:buFont typeface="Arial" panose="020B0604020202020204" pitchFamily="34" charset="0"/>
              <a:buChar char="•"/>
            </a:pPr>
            <a:r>
              <a:rPr lang="en-US" sz="700" b="0" kern="1200" baseline="0" dirty="0">
                <a:solidFill>
                  <a:schemeClr val="tx1"/>
                </a:solidFill>
                <a:effectLst/>
                <a:latin typeface="+mn-lt"/>
                <a:ea typeface="ＭＳ Ｐゴシック" charset="0"/>
                <a:cs typeface="ＭＳ Ｐゴシック" charset="0"/>
              </a:rPr>
              <a:t>And it’s what brings your cycle times down from weeks or months to days or minutes. </a:t>
            </a:r>
            <a:endParaRPr lang="en-US" sz="700" b="0" kern="1200" dirty="0">
              <a:solidFill>
                <a:schemeClr val="tx1"/>
              </a:solidFill>
              <a:effectLst/>
              <a:latin typeface="+mn-lt"/>
              <a:ea typeface="ＭＳ Ｐゴシック" charset="0"/>
              <a:cs typeface="ＭＳ Ｐゴシック" charset="0"/>
            </a:endParaRPr>
          </a:p>
          <a:p>
            <a:endParaRPr lang="en-US" sz="700" kern="1200" dirty="0">
              <a:solidFill>
                <a:schemeClr val="tx1"/>
              </a:solidFill>
              <a:effectLst/>
              <a:latin typeface="+mn-lt"/>
              <a:ea typeface="ＭＳ Ｐゴシック" charset="0"/>
              <a:cs typeface="ＭＳ Ｐゴシック" charset="0"/>
            </a:endParaRPr>
          </a:p>
          <a:p>
            <a:r>
              <a:rPr lang="en-US" sz="700" b="1" kern="1200" dirty="0">
                <a:solidFill>
                  <a:schemeClr val="tx1"/>
                </a:solidFill>
                <a:effectLst/>
                <a:latin typeface="+mn-lt"/>
                <a:ea typeface="ＭＳ Ｐゴシック" charset="0"/>
                <a:cs typeface="ＭＳ Ｐゴシック" charset="0"/>
              </a:rPr>
              <a:t>We discussed how NSO is a robust, proven solution that’s running today in large, Tier-1 operator</a:t>
            </a:r>
            <a:r>
              <a:rPr lang="en-US" sz="700" b="1" kern="1200" baseline="0" dirty="0">
                <a:solidFill>
                  <a:schemeClr val="tx1"/>
                </a:solidFill>
                <a:effectLst/>
                <a:latin typeface="+mn-lt"/>
                <a:ea typeface="ＭＳ Ｐゴシック" charset="0"/>
                <a:cs typeface="ＭＳ Ｐゴシック" charset="0"/>
              </a:rPr>
              <a:t> environments around the world. </a:t>
            </a:r>
            <a:endParaRPr lang="en-US" sz="700" b="1" kern="1200" dirty="0">
              <a:solidFill>
                <a:schemeClr val="tx1"/>
              </a:solidFill>
              <a:effectLst/>
              <a:latin typeface="+mn-lt"/>
              <a:ea typeface="ＭＳ Ｐゴシック" charset="0"/>
              <a:cs typeface="ＭＳ Ｐゴシック" charset="0"/>
            </a:endParaRPr>
          </a:p>
          <a:p>
            <a:endParaRPr lang="en-US" sz="700" kern="1200" dirty="0">
              <a:solidFill>
                <a:schemeClr val="tx1"/>
              </a:solidFill>
              <a:effectLst/>
              <a:latin typeface="+mn-lt"/>
              <a:ea typeface="ＭＳ Ｐゴシック" charset="0"/>
              <a:cs typeface="ＭＳ Ｐゴシック" charset="0"/>
            </a:endParaRPr>
          </a:p>
          <a:p>
            <a:r>
              <a:rPr lang="en-US" sz="700" b="1" kern="1200" dirty="0">
                <a:solidFill>
                  <a:schemeClr val="tx1"/>
                </a:solidFill>
                <a:effectLst/>
                <a:latin typeface="+mn-lt"/>
                <a:ea typeface="ＭＳ Ｐゴシック" charset="0"/>
                <a:cs typeface="ＭＳ Ｐゴシック" charset="0"/>
              </a:rPr>
              <a:t>And I showed you how we provide the broadest multivendor support in industry, which is so crucial to your ability to automate network services in real-world networks. </a:t>
            </a:r>
          </a:p>
          <a:p>
            <a:endParaRPr lang="en-US" sz="700" kern="1200" dirty="0">
              <a:solidFill>
                <a:schemeClr val="tx1"/>
              </a:solidFill>
              <a:effectLst/>
              <a:latin typeface="+mn-lt"/>
              <a:ea typeface="ＭＳ Ｐゴシック" charset="0"/>
              <a:cs typeface="ＭＳ Ｐゴシック" charset="0"/>
            </a:endParaRPr>
          </a:p>
          <a:p>
            <a:r>
              <a:rPr lang="en-US" sz="700" b="1" kern="1200" dirty="0">
                <a:solidFill>
                  <a:schemeClr val="tx1"/>
                </a:solidFill>
                <a:effectLst/>
                <a:latin typeface="+mn-lt"/>
                <a:ea typeface="ＭＳ Ｐゴシック" charset="0"/>
                <a:cs typeface="ＭＳ Ｐゴシック" charset="0"/>
              </a:rPr>
              <a:t>Last but not least, NSO is equally</a:t>
            </a:r>
            <a:r>
              <a:rPr lang="en-US" sz="700" b="1" kern="1200" baseline="0" dirty="0">
                <a:solidFill>
                  <a:schemeClr val="tx1"/>
                </a:solidFill>
                <a:effectLst/>
                <a:latin typeface="+mn-lt"/>
                <a:ea typeface="ＭＳ Ｐゴシック" charset="0"/>
                <a:cs typeface="ＭＳ Ｐゴシック" charset="0"/>
              </a:rPr>
              <a:t> relevant in today’s operator environments as well as tomorrow’s. </a:t>
            </a:r>
          </a:p>
          <a:p>
            <a:pPr marL="171450" indent="-171450">
              <a:buFont typeface="Arial" panose="020B0604020202020204" pitchFamily="34" charset="0"/>
              <a:buChar char="•"/>
            </a:pPr>
            <a:r>
              <a:rPr lang="en-US" sz="700" kern="1200" dirty="0">
                <a:solidFill>
                  <a:schemeClr val="tx1"/>
                </a:solidFill>
                <a:effectLst/>
                <a:latin typeface="+mn-lt"/>
                <a:ea typeface="ＭＳ Ｐゴシック" charset="0"/>
                <a:cs typeface="ＭＳ Ｐゴシック" charset="0"/>
              </a:rPr>
              <a:t>We can automate the programmable networks of today,</a:t>
            </a:r>
            <a:r>
              <a:rPr lang="en-US" sz="700" kern="1200" baseline="0" dirty="0">
                <a:solidFill>
                  <a:schemeClr val="tx1"/>
                </a:solidFill>
                <a:effectLst/>
                <a:latin typeface="+mn-lt"/>
                <a:ea typeface="ＭＳ Ｐゴシック" charset="0"/>
                <a:cs typeface="ＭＳ Ｐゴシック" charset="0"/>
              </a:rPr>
              <a:t> and deliver significant improvements in speed, efficiency, and agility.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But we can bring the same benefits to the virtualized and elastic environments of the future as well.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This is so important, because the last thing you want to do is build a silo of new equipment and OSSs on top of an isolated legacy environment. </a:t>
            </a:r>
          </a:p>
          <a:p>
            <a:pPr marL="171450" indent="-171450">
              <a:buFont typeface="Arial" panose="020B0604020202020204" pitchFamily="34" charset="0"/>
              <a:buChar char="•"/>
            </a:pPr>
            <a:r>
              <a:rPr lang="en-US" sz="700" kern="1200" baseline="0" dirty="0">
                <a:solidFill>
                  <a:schemeClr val="tx1"/>
                </a:solidFill>
                <a:effectLst/>
                <a:latin typeface="+mn-lt"/>
                <a:ea typeface="ＭＳ Ｐゴシック" charset="0"/>
                <a:cs typeface="ＭＳ Ｐゴシック" charset="0"/>
              </a:rPr>
              <a:t>NSO can help you dramatically improve your agility with your legacy environment right now, and integrate newer NFV and SDN technologies whenever you choose. </a:t>
            </a:r>
          </a:p>
          <a:p>
            <a:pPr marL="171450" indent="-171450">
              <a:buFont typeface="Arial" panose="020B0604020202020204" pitchFamily="34" charset="0"/>
              <a:buChar char="•"/>
            </a:pPr>
            <a:endParaRPr lang="en-US" sz="700" kern="1200" baseline="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15</a:t>
            </a:fld>
            <a:endParaRPr lang="en-US" dirty="0"/>
          </a:p>
        </p:txBody>
      </p:sp>
    </p:spTree>
    <p:extLst>
      <p:ext uri="{BB962C8B-B14F-4D97-AF65-F5344CB8AC3E}">
        <p14:creationId xmlns:p14="http://schemas.microsoft.com/office/powerpoint/2010/main" val="83383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YANG Guidelines for Performance:</a:t>
            </a:r>
            <a:endParaRPr lang="en-US" dirty="0" smtClean="0"/>
          </a:p>
          <a:p>
            <a:pPr marL="171450" indent="-171450">
              <a:buFont typeface="Arial" panose="020B0604020202020204" pitchFamily="34" charset="0"/>
              <a:buChar char="•"/>
            </a:pPr>
            <a:r>
              <a:rPr lang="en-US" sz="1200" dirty="0" smtClean="0"/>
              <a:t>Use specific constraint mechanisms (e.g. </a:t>
            </a:r>
            <a:r>
              <a:rPr lang="en-US" sz="1200" i="1" dirty="0" smtClean="0">
                <a:solidFill>
                  <a:schemeClr val="tx2"/>
                </a:solidFill>
              </a:rPr>
              <a:t>unique</a:t>
            </a:r>
            <a:r>
              <a:rPr lang="en-US" sz="1200" dirty="0" smtClean="0"/>
              <a:t>, </a:t>
            </a:r>
            <a:r>
              <a:rPr lang="en-US" sz="1200" i="1" dirty="0" smtClean="0">
                <a:solidFill>
                  <a:schemeClr val="tx2"/>
                </a:solidFill>
              </a:rPr>
              <a:t>mandatory</a:t>
            </a:r>
            <a:r>
              <a:rPr lang="en-US" sz="1200" dirty="0" smtClean="0"/>
              <a:t>) instead of </a:t>
            </a:r>
            <a:r>
              <a:rPr lang="en-US" sz="1200" i="1" dirty="0" smtClean="0">
                <a:solidFill>
                  <a:schemeClr val="tx2"/>
                </a:solidFill>
              </a:rPr>
              <a:t>must</a:t>
            </a:r>
            <a:r>
              <a:rPr lang="en-US" sz="1200" dirty="0" smtClean="0"/>
              <a:t> if possible</a:t>
            </a:r>
            <a:endParaRPr lang="en-US" sz="1200" i="1" dirty="0" smtClean="0">
              <a:solidFill>
                <a:schemeClr val="tx2"/>
              </a:solidFill>
            </a:endParaRPr>
          </a:p>
          <a:p>
            <a:pPr marL="171450" indent="-171450">
              <a:buFont typeface="Arial" panose="020B0604020202020204" pitchFamily="34" charset="0"/>
              <a:buChar char="•"/>
            </a:pPr>
            <a:r>
              <a:rPr lang="en-US" sz="1200" dirty="0" smtClean="0"/>
              <a:t>Use relative XPath instead of absolute XPath</a:t>
            </a:r>
            <a:endParaRPr lang="en-US" sz="1200" dirty="0" smtClean="0">
              <a:solidFill>
                <a:schemeClr val="tx2"/>
              </a:solidFill>
            </a:endParaRPr>
          </a:p>
          <a:p>
            <a:pPr marL="171450" indent="-171450">
              <a:buFont typeface="Arial" panose="020B0604020202020204" pitchFamily="34" charset="0"/>
              <a:buChar char="•"/>
            </a:pPr>
            <a:r>
              <a:rPr lang="en-US" sz="1200" dirty="0" smtClean="0"/>
              <a:t>Use </a:t>
            </a:r>
            <a:r>
              <a:rPr lang="en-US" sz="1200" i="1" dirty="0" err="1" smtClean="0">
                <a:solidFill>
                  <a:schemeClr val="tx2"/>
                </a:solidFill>
              </a:rPr>
              <a:t>deref</a:t>
            </a:r>
            <a:r>
              <a:rPr lang="en-US" sz="1200" i="1" dirty="0" smtClean="0">
                <a:solidFill>
                  <a:schemeClr val="tx2"/>
                </a:solidFill>
              </a:rPr>
              <a:t>()</a:t>
            </a:r>
            <a:r>
              <a:rPr lang="en-US" sz="1200" dirty="0" smtClean="0"/>
              <a:t> instead of absolute XPath with filters</a:t>
            </a:r>
          </a:p>
          <a:p>
            <a:pPr marL="171450" indent="-171450">
              <a:buFont typeface="Arial" panose="020B0604020202020204" pitchFamily="34" charset="0"/>
              <a:buChar char="•"/>
            </a:pPr>
            <a:r>
              <a:rPr lang="en-US" sz="1200" dirty="0" smtClean="0"/>
              <a:t>…</a:t>
            </a:r>
          </a:p>
          <a:p>
            <a:pPr marL="0" indent="0">
              <a:buFont typeface="Arial" panose="020B0604020202020204" pitchFamily="34" charset="0"/>
              <a:buNone/>
            </a:pPr>
            <a:endParaRPr lang="en-US" sz="1200" dirty="0" smtClean="0"/>
          </a:p>
          <a:p>
            <a:pPr marL="0" indent="0">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21</a:t>
            </a:fld>
            <a:endParaRPr lang="en-US" dirty="0"/>
          </a:p>
        </p:txBody>
      </p:sp>
    </p:spTree>
    <p:extLst>
      <p:ext uri="{BB962C8B-B14F-4D97-AF65-F5344CB8AC3E}">
        <p14:creationId xmlns:p14="http://schemas.microsoft.com/office/powerpoint/2010/main" val="769834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tif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a:t>Presentation Title Goes Here</a:t>
            </a:r>
            <a:endParaRPr lang="en-US" dirty="0"/>
          </a:p>
        </p:txBody>
      </p:sp>
    </p:spTree>
    <p:extLst>
      <p:ext uri="{BB962C8B-B14F-4D97-AF65-F5344CB8AC3E}">
        <p14:creationId xmlns:p14="http://schemas.microsoft.com/office/powerpoint/2010/main" val="212294239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a:t>Presentation Title Goes Here</a:t>
            </a:r>
            <a:endParaRPr lang="en-US" dirty="0"/>
          </a:p>
        </p:txBody>
      </p:sp>
    </p:spTree>
    <p:extLst>
      <p:ext uri="{BB962C8B-B14F-4D97-AF65-F5344CB8AC3E}">
        <p14:creationId xmlns:p14="http://schemas.microsoft.com/office/powerpoint/2010/main" val="988537329"/>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cSld name="Title_Photo">
    <p:spTree>
      <p:nvGrpSpPr>
        <p:cNvPr id="1" name=""/>
        <p:cNvGrpSpPr/>
        <p:nvPr/>
      </p:nvGrpSpPr>
      <p:grpSpPr>
        <a:xfrm>
          <a:off x="0" y="0"/>
          <a:ext cx="0" cy="0"/>
          <a:chOff x="0" y="0"/>
          <a:chExt cx="0" cy="0"/>
        </a:xfrm>
      </p:grpSpPr>
      <p:pic>
        <p:nvPicPr>
          <p:cNvPr id="9" name="Picture Placeholder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6" y="-2571"/>
            <a:ext cx="9150431" cy="5148643"/>
          </a:xfrm>
          <a:prstGeom prst="rect">
            <a:avLst/>
          </a:prstGeom>
        </p:spPr>
      </p:pic>
      <p:pic>
        <p:nvPicPr>
          <p:cNvPr id="15" name="Picture 8" descr="logo_black.ai"/>
          <p:cNvPicPr>
            <a:picLocks noChangeAspect="1"/>
          </p:cNvPicPr>
          <p:nvPr/>
        </p:nvPicPr>
        <p:blipFill>
          <a:blip r:embed="rId3">
            <a:alphaModFix amt="82000"/>
            <a:extLst>
              <a:ext uri="{28A0092B-C50C-407E-A947-70E740481C1C}">
                <a14:useLocalDpi xmlns:a14="http://schemas.microsoft.com/office/drawing/2010/main"/>
              </a:ext>
            </a:extLst>
          </a:blip>
          <a:srcRect/>
          <a:stretch>
            <a:fillRect/>
          </a:stretch>
        </p:blipFill>
        <p:spPr bwMode="auto">
          <a:xfrm>
            <a:off x="425450" y="320675"/>
            <a:ext cx="949325" cy="585788"/>
          </a:xfrm>
          <a:prstGeom prst="rect">
            <a:avLst/>
          </a:prstGeom>
          <a:noFill/>
          <a:ln>
            <a:noFill/>
          </a:ln>
          <a:extLst>
            <a:ext uri="{909E8E84-426E-40dd-AFC4-6F175D3DCCD1}">
              <a14:hiddenFill xmlns="" xmlns:a14="http://schemas.microsoft.com/office/drawing/2010/main">
                <a:solidFill>
                  <a:srgbClr val="FFFFFF">
                    <a:alpha val="8196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a:t>Presentation Title Goes Here</a:t>
            </a:r>
            <a:endParaRPr lang="en-US" dirty="0"/>
          </a:p>
        </p:txBody>
      </p:sp>
      <p:sp>
        <p:nvSpPr>
          <p:cNvPr id="2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676767"/>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22"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676767"/>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23"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676767"/>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Tree>
    <p:extLst>
      <p:ext uri="{BB962C8B-B14F-4D97-AF65-F5344CB8AC3E}">
        <p14:creationId xmlns:p14="http://schemas.microsoft.com/office/powerpoint/2010/main" val="1618372510"/>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4" tIns="34288" rIns="68574" bIns="34288" anchor="ctr"/>
          <a:lstStyle/>
          <a:p>
            <a:endParaRPr lang="en-US" sz="2400" dirty="0">
              <a:solidFill>
                <a:srgbClr val="676767"/>
              </a:solidFill>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4" tIns="34288" rIns="68574" bIns="34288" anchor="ctr"/>
          <a:lstStyle/>
          <a:p>
            <a:endParaRPr lang="en-US" sz="2400" dirty="0">
              <a:solidFill>
                <a:srgbClr val="676767"/>
              </a:solidFill>
            </a:endParaRPr>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dirty="0"/>
              <a:t>Drag picture to placeholder or click icon to add</a:t>
            </a:r>
          </a:p>
        </p:txBody>
      </p:sp>
    </p:spTree>
    <p:extLst>
      <p:ext uri="{BB962C8B-B14F-4D97-AF65-F5344CB8AC3E}">
        <p14:creationId xmlns:p14="http://schemas.microsoft.com/office/powerpoint/2010/main" val="766875410"/>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a:t>Section Title Goes Here</a:t>
            </a:r>
            <a:endParaRPr lang="en-US" dirty="0"/>
          </a:p>
        </p:txBody>
      </p:sp>
      <p:sp>
        <p:nvSpPr>
          <p:cNvPr id="7"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8"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2015  Cisco and/or its affiliates. All rights reserved.   Cisco Confidential</a:t>
            </a:r>
          </a:p>
        </p:txBody>
      </p:sp>
      <p:pic>
        <p:nvPicPr>
          <p:cNvPr id="10" name="Picture 2" descr="C:\Users\spius\Pictures\cisco logo blue gradient.png"/>
          <p:cNvPicPr>
            <a:picLocks noChangeAspect="1" noChangeArrowheads="1"/>
          </p:cNvPicPr>
          <p:nvPr/>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694962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1" tIns="34286" rIns="68571" bIns="34286" anchor="ctr"/>
          <a:lstStyle/>
          <a:p>
            <a:endParaRPr lang="en-US" sz="2400" dirty="0">
              <a:solidFill>
                <a:srgbClr val="676767"/>
              </a:solidFill>
            </a:endParaRPr>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1" tIns="34286" rIns="68571" bIns="34286" anchor="ctr"/>
          <a:lstStyle/>
          <a:p>
            <a:endParaRPr lang="en-US" sz="2400" dirty="0">
              <a:solidFill>
                <a:srgbClr val="676767"/>
              </a:solidFill>
            </a:endParaRPr>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a:t>Section Title Goes Here</a:t>
            </a:r>
            <a:endParaRPr lang="en-US" dirty="0"/>
          </a:p>
        </p:txBody>
      </p:sp>
    </p:spTree>
    <p:extLst>
      <p:ext uri="{BB962C8B-B14F-4D97-AF65-F5344CB8AC3E}">
        <p14:creationId xmlns:p14="http://schemas.microsoft.com/office/powerpoint/2010/main" val="207307175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693550015"/>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78082254"/>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715215631"/>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623468629"/>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93482607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2155326683"/>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2020743586"/>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518120687"/>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49321724"/>
      </p:ext>
    </p:extLst>
  </p:cSld>
  <p:clrMapOvr>
    <a:masterClrMapping/>
  </p:clrMapOvr>
  <p:transition spd="med">
    <p:fade/>
  </p:transition>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9084835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sz="2400" dirty="0">
              <a:solidFill>
                <a:srgbClr val="FFFFFF"/>
              </a:solidFill>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801787774"/>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756328396"/>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a:t>“Quote Goes Here”</a:t>
            </a:r>
            <a:endParaRPr lang="en-US" dirty="0"/>
          </a:p>
        </p:txBody>
      </p:sp>
    </p:spTree>
    <p:extLst>
      <p:ext uri="{BB962C8B-B14F-4D97-AF65-F5344CB8AC3E}">
        <p14:creationId xmlns:p14="http://schemas.microsoft.com/office/powerpoint/2010/main" val="686569296"/>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a:t>Click to edit text</a:t>
            </a:r>
          </a:p>
        </p:txBody>
      </p:sp>
    </p:spTree>
    <p:extLst>
      <p:ext uri="{BB962C8B-B14F-4D97-AF65-F5344CB8AC3E}">
        <p14:creationId xmlns:p14="http://schemas.microsoft.com/office/powerpoint/2010/main" val="1294612222"/>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397262362"/>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8804893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47600002"/>
      </p:ext>
    </p:extLst>
  </p:cSld>
  <p:clrMapOvr>
    <a:masterClrMapping/>
  </p:clrMapOvr>
  <p:transition spd="med">
    <p:fade/>
  </p:transition>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dirty="0"/>
              <a:t>Click icon to add chart</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588109398"/>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Drag picture to placeholder or click icon to add</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164570243"/>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p:cNvSpPr/>
          <p:nvPr/>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cs typeface="Arial"/>
            </a:endParaRPr>
          </a:p>
        </p:txBody>
      </p:sp>
      <p:sp>
        <p:nvSpPr>
          <p:cNvPr id="4" name="Oval 3"/>
          <p:cNvSpPr/>
          <p:nvPr/>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cs typeface="Arial"/>
            </a:endParaRPr>
          </a:p>
        </p:txBody>
      </p:sp>
      <p:sp>
        <p:nvSpPr>
          <p:cNvPr id="7" name="Oval 6"/>
          <p:cNvSpPr/>
          <p:nvPr/>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Tree>
    <p:extLst>
      <p:ext uri="{BB962C8B-B14F-4D97-AF65-F5344CB8AC3E}">
        <p14:creationId xmlns:p14="http://schemas.microsoft.com/office/powerpoint/2010/main" val="1936106036"/>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43" name="Oval 42"/>
          <p:cNvSpPr/>
          <p:nvPr/>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dirty="0">
              <a:solidFill>
                <a:prstClr val="white"/>
              </a:solidFill>
              <a:latin typeface="Arial"/>
              <a:ea typeface=""/>
              <a:cs typeface=""/>
            </a:endParaRPr>
          </a:p>
        </p:txBody>
      </p:sp>
      <p:sp>
        <p:nvSpPr>
          <p:cNvPr id="44" name="Oval 43"/>
          <p:cNvSpPr/>
          <p:nvPr/>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dirty="0">
              <a:solidFill>
                <a:prstClr val="white"/>
              </a:solidFill>
              <a:latin typeface="Arial"/>
              <a:ea typeface=""/>
              <a:cs typeface=""/>
            </a:endParaRPr>
          </a:p>
        </p:txBody>
      </p:sp>
      <p:sp>
        <p:nvSpPr>
          <p:cNvPr id="45" name="Oval 44"/>
          <p:cNvSpPr/>
          <p:nvPr/>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defTabSz="914400" fontAlgn="auto">
              <a:spcBef>
                <a:spcPts val="0"/>
              </a:spcBef>
              <a:spcAft>
                <a:spcPts val="0"/>
              </a:spcAft>
              <a:defRPr/>
            </a:pPr>
            <a:endParaRPr lang="en-US" kern="0" dirty="0">
              <a:solidFill>
                <a:prstClr val="white"/>
              </a:solidFill>
              <a:latin typeface="Arial"/>
              <a:ea typeface=""/>
              <a:cs typeface=""/>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a:t>	</a:t>
            </a:r>
          </a:p>
          <a:p>
            <a:pPr lvl="0"/>
            <a:endParaRPr lang="en-US" noProof="0" dirty="0"/>
          </a:p>
          <a:p>
            <a:pPr lvl="0"/>
            <a:endParaRPr lang="en-US" noProof="0" dirty="0"/>
          </a:p>
          <a:p>
            <a:pPr lvl="0"/>
            <a:r>
              <a:rPr lang="en-US" noProof="0" dirty="0"/>
              <a:t>	</a:t>
            </a:r>
          </a:p>
          <a:p>
            <a:pPr lvl="0"/>
            <a:r>
              <a:rPr lang="en-US" noProof="0" dirty="0"/>
              <a:t>	Drag picture to placeholder or click icon to add</a:t>
            </a:r>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a:t>	</a:t>
            </a:r>
          </a:p>
          <a:p>
            <a:pPr lvl="0"/>
            <a:endParaRPr lang="en-US" noProof="0" dirty="0"/>
          </a:p>
          <a:p>
            <a:pPr lvl="0"/>
            <a:endParaRPr lang="en-US" noProof="0" dirty="0"/>
          </a:p>
          <a:p>
            <a:pPr lvl="0"/>
            <a:endParaRPr lang="en-US" noProof="0" dirty="0"/>
          </a:p>
          <a:p>
            <a:pPr lvl="0"/>
            <a:r>
              <a:rPr lang="en-US" noProof="0" dirty="0"/>
              <a:t>	Drag picture to placeholder or click icon to add</a:t>
            </a:r>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a:t>	</a:t>
            </a:r>
          </a:p>
          <a:p>
            <a:pPr lvl="0"/>
            <a:endParaRPr lang="en-US" noProof="0" dirty="0"/>
          </a:p>
          <a:p>
            <a:pPr lvl="0"/>
            <a:endParaRPr lang="en-US" noProof="0" dirty="0"/>
          </a:p>
          <a:p>
            <a:pPr lvl="0"/>
            <a:endParaRPr lang="en-US" noProof="0" dirty="0"/>
          </a:p>
          <a:p>
            <a:pPr lvl="0"/>
            <a:r>
              <a:rPr lang="en-US" noProof="0" dirty="0"/>
              <a:t>	Drag picture to placeholder or click icon to add</a:t>
            </a:r>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Tree>
    <p:extLst>
      <p:ext uri="{BB962C8B-B14F-4D97-AF65-F5344CB8AC3E}">
        <p14:creationId xmlns:p14="http://schemas.microsoft.com/office/powerpoint/2010/main" val="1258583029"/>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a:t>Drag picture to placeholder or click icon to add</a:t>
            </a:r>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a:t>Text Goes Here</a:t>
            </a:r>
          </a:p>
        </p:txBody>
      </p:sp>
    </p:spTree>
    <p:extLst>
      <p:ext uri="{BB962C8B-B14F-4D97-AF65-F5344CB8AC3E}">
        <p14:creationId xmlns:p14="http://schemas.microsoft.com/office/powerpoint/2010/main" val="1780664352"/>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dirty="0"/>
              <a:t>Drag picture to placeholder or click icon to add</a:t>
            </a:r>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a:t>Text Goes Here</a:t>
            </a:r>
          </a:p>
        </p:txBody>
      </p:sp>
    </p:spTree>
    <p:extLst>
      <p:ext uri="{BB962C8B-B14F-4D97-AF65-F5344CB8AC3E}">
        <p14:creationId xmlns:p14="http://schemas.microsoft.com/office/powerpoint/2010/main" val="617325098"/>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19_Full bleed photo">
    <p:spTree>
      <p:nvGrpSpPr>
        <p:cNvPr id="1" name=""/>
        <p:cNvGrpSpPr/>
        <p:nvPr/>
      </p:nvGrpSpPr>
      <p:grpSpPr>
        <a:xfrm>
          <a:off x="0" y="0"/>
          <a:ext cx="0" cy="0"/>
          <a:chOff x="0" y="0"/>
          <a:chExt cx="0" cy="0"/>
        </a:xfrm>
      </p:grpSpPr>
      <p:pic>
        <p:nvPicPr>
          <p:cNvPr id="12" name="Picture Placeholder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7348" cy="5143500"/>
          </a:xfrm>
          <a:prstGeom prst="rect">
            <a:avLst/>
          </a:prstGeom>
        </p:spPr>
      </p:pic>
      <p:sp>
        <p:nvSpPr>
          <p:cNvPr id="14" name="Text Placeholder 2"/>
          <p:cNvSpPr>
            <a:spLocks noGrp="1"/>
          </p:cNvSpPr>
          <p:nvPr>
            <p:ph type="body" sz="quarter" idx="12" hasCustomPrompt="1"/>
          </p:nvPr>
        </p:nvSpPr>
        <p:spPr bwMode="auto">
          <a:xfrm>
            <a:off x="500063" y="3476219"/>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lvl1pPr>
          </a:lstStyle>
          <a:p>
            <a:pPr lvl="0"/>
            <a:r>
              <a:rPr lang="en-GB" dirty="0"/>
              <a:t>Text Goes Here</a:t>
            </a:r>
          </a:p>
        </p:txBody>
      </p:sp>
      <p:pic>
        <p:nvPicPr>
          <p:cNvPr id="11" name="Picture 2" descr="C:\Users\spius\Pictures\cisco logo blue gradient.png"/>
          <p:cNvPicPr>
            <a:picLocks noChangeAspect="1" noChangeArrowheads="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10"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2015  Cisco and/or its affiliates. All rights reserved.   Cisco Confidential</a:t>
            </a:r>
          </a:p>
        </p:txBody>
      </p:sp>
    </p:spTree>
    <p:extLst>
      <p:ext uri="{BB962C8B-B14F-4D97-AF65-F5344CB8AC3E}">
        <p14:creationId xmlns:p14="http://schemas.microsoft.com/office/powerpoint/2010/main" val="2053388083"/>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a:t>Drag picture to placeholder or click icon to add</a:t>
            </a:r>
          </a:p>
        </p:txBody>
      </p:sp>
    </p:spTree>
    <p:extLst>
      <p:ext uri="{BB962C8B-B14F-4D97-AF65-F5344CB8AC3E}">
        <p14:creationId xmlns:p14="http://schemas.microsoft.com/office/powerpoint/2010/main" val="1368712145"/>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dirty="0"/>
              <a:t>Drag picture to placeholder or click icon to add</a:t>
            </a:r>
          </a:p>
        </p:txBody>
      </p:sp>
    </p:spTree>
    <p:extLst>
      <p:ext uri="{BB962C8B-B14F-4D97-AF65-F5344CB8AC3E}">
        <p14:creationId xmlns:p14="http://schemas.microsoft.com/office/powerpoint/2010/main" val="339278009"/>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sz="2400" dirty="0">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sz="2400" dirty="0">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a:t>Drag picture to placeholder or click icon to add</a:t>
            </a:r>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1867188175"/>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47258287"/>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sz="2400" dirty="0">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dirty="0"/>
              <a:t>Drag picture to placeholder or click icon to add</a:t>
            </a:r>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125966068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sz="2400" dirty="0">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a:t>Drag picture to placeholder or click icon to add</a:t>
            </a:r>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1695770156"/>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sz="2400" dirty="0">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a:t>Drag picture to placeholder or click icon to add</a:t>
            </a:r>
          </a:p>
        </p:txBody>
      </p:sp>
    </p:spTree>
    <p:extLst>
      <p:ext uri="{BB962C8B-B14F-4D97-AF65-F5344CB8AC3E}">
        <p14:creationId xmlns:p14="http://schemas.microsoft.com/office/powerpoint/2010/main" val="111547165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76801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dirty="0"/>
              <a:t>Click icon to add media</a:t>
            </a:r>
          </a:p>
        </p:txBody>
      </p:sp>
    </p:spTree>
    <p:extLst>
      <p:ext uri="{BB962C8B-B14F-4D97-AF65-F5344CB8AC3E}">
        <p14:creationId xmlns:p14="http://schemas.microsoft.com/office/powerpoint/2010/main" val="119661834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dirty="0"/>
              <a:t>Click icon to add media</a:t>
            </a:r>
          </a:p>
        </p:txBody>
      </p:sp>
    </p:spTree>
    <p:extLst>
      <p:ext uri="{BB962C8B-B14F-4D97-AF65-F5344CB8AC3E}">
        <p14:creationId xmlns:p14="http://schemas.microsoft.com/office/powerpoint/2010/main" val="177529264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088" y="1643063"/>
            <a:ext cx="8759825"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68505"/>
      </p:ext>
    </p:extLst>
  </p:cSld>
  <p:clrMapOvr>
    <a:masterClrMapping/>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1_Closing_Photo">
    <p:spTree>
      <p:nvGrpSpPr>
        <p:cNvPr id="1" name=""/>
        <p:cNvGrpSpPr/>
        <p:nvPr/>
      </p:nvGrpSpPr>
      <p:grpSpPr>
        <a:xfrm>
          <a:off x="0" y="0"/>
          <a:ext cx="0" cy="0"/>
          <a:chOff x="0" y="0"/>
          <a:chExt cx="0" cy="0"/>
        </a:xfrm>
      </p:grpSpPr>
      <p:pic>
        <p:nvPicPr>
          <p:cNvPr id="16" name="Picture Placeholder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16" y="-2571"/>
            <a:ext cx="9150431" cy="5148643"/>
          </a:xfrm>
          <a:prstGeom prst="rect">
            <a:avLst/>
          </a:prstGeom>
        </p:spPr>
      </p:pic>
      <p:pic>
        <p:nvPicPr>
          <p:cNvPr id="17" name="Picture 16" descr="pref_1-line_logo+tagline-rt-white-CMYK.ai"/>
          <p:cNvPicPr>
            <a:picLocks noChangeAspect="1"/>
          </p:cNvPicPr>
          <p:nvPr/>
        </p:nvPicPr>
        <p:blipFill>
          <a:blip r:embed="rId3">
            <a:duotone>
              <a:prstClr val="black"/>
              <a:schemeClr val="accent3">
                <a:tint val="45000"/>
                <a:satMod val="400000"/>
              </a:schemeClr>
            </a:duotone>
            <a:lum bright="-100000" contrast="-100000"/>
            <a:alphaModFix amt="60000"/>
            <a:extLst>
              <a:ext uri="{28A0092B-C50C-407E-A947-70E740481C1C}">
                <a14:useLocalDpi xmlns:a14="http://schemas.microsoft.com/office/drawing/2010/main"/>
              </a:ext>
            </a:extLst>
          </a:blip>
          <a:stretch>
            <a:fillRect/>
          </a:stretch>
        </p:blipFill>
        <p:spPr>
          <a:xfrm>
            <a:off x="191745" y="1643634"/>
            <a:ext cx="8760510" cy="1856232"/>
          </a:xfrm>
          <a:prstGeom prst="rect">
            <a:avLst/>
          </a:prstGeom>
        </p:spPr>
      </p:pic>
    </p:spTree>
    <p:extLst>
      <p:ext uri="{BB962C8B-B14F-4D97-AF65-F5344CB8AC3E}">
        <p14:creationId xmlns:p14="http://schemas.microsoft.com/office/powerpoint/2010/main" val="624121786"/>
      </p:ext>
    </p:extLst>
  </p:cSld>
  <p:clrMapOvr>
    <a:masterClrMapping/>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1_Title_Photo">
    <p:spTree>
      <p:nvGrpSpPr>
        <p:cNvPr id="1" name=""/>
        <p:cNvGrpSpPr/>
        <p:nvPr/>
      </p:nvGrpSpPr>
      <p:grpSpPr>
        <a:xfrm>
          <a:off x="0" y="0"/>
          <a:ext cx="0" cy="0"/>
          <a:chOff x="0" y="0"/>
          <a:chExt cx="0" cy="0"/>
        </a:xfrm>
      </p:grpSpPr>
      <p:pic>
        <p:nvPicPr>
          <p:cNvPr id="7" name="Picture 5" descr="duck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9153526" cy="515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alphaModFix amt="82000"/>
            <a:extLst>
              <a:ext uri="{28A0092B-C50C-407E-A947-70E740481C1C}">
                <a14:useLocalDpi xmlns:a14="http://schemas.microsoft.com/office/drawing/2010/main" val="0"/>
              </a:ext>
            </a:extLst>
          </a:blip>
          <a:srcRect/>
          <a:stretch>
            <a:fillRect/>
          </a:stretch>
        </p:blipFill>
        <p:spPr bwMode="auto">
          <a:xfrm>
            <a:off x="425450" y="320675"/>
            <a:ext cx="949325" cy="585788"/>
          </a:xfrm>
          <a:prstGeom prst="rect">
            <a:avLst/>
          </a:prstGeom>
          <a:noFill/>
          <a:ln>
            <a:noFill/>
          </a:ln>
          <a:extLst>
            <a:ext uri="{909E8E84-426E-40dd-AFC4-6F175D3DCCD1}">
              <a14:hiddenFill xmlns="" xmlns:a14="http://schemas.microsoft.com/office/drawing/2010/main">
                <a:solidFill>
                  <a:srgbClr val="FFFFFF">
                    <a:alpha val="8196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2" name="Text Placeholder 38"/>
          <p:cNvSpPr>
            <a:spLocks noGrp="1"/>
          </p:cNvSpPr>
          <p:nvPr>
            <p:ph type="body" sz="quarter" idx="1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3" name="Text Placeholder 40"/>
          <p:cNvSpPr>
            <a:spLocks noGrp="1"/>
          </p:cNvSpPr>
          <p:nvPr>
            <p:ph type="body" sz="quarter" idx="12"/>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4"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1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56350516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dirty="0">
              <a:latin typeface="+mj-l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408147761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a:t>“Quote Goes Here”</a:t>
            </a:r>
            <a:endParaRPr lang="en-US" dirty="0"/>
          </a:p>
        </p:txBody>
      </p:sp>
    </p:spTree>
    <p:extLst>
      <p:ext uri="{BB962C8B-B14F-4D97-AF65-F5344CB8AC3E}">
        <p14:creationId xmlns:p14="http://schemas.microsoft.com/office/powerpoint/2010/main" val="21291401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a:t>Click to edit text</a:t>
            </a:r>
          </a:p>
        </p:txBody>
      </p:sp>
    </p:spTree>
    <p:extLst>
      <p:ext uri="{BB962C8B-B14F-4D97-AF65-F5344CB8AC3E}">
        <p14:creationId xmlns:p14="http://schemas.microsoft.com/office/powerpoint/2010/main" val="296139975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GB" noProof="0" dirty="0"/>
              <a:t>Click icon to add table</a:t>
            </a:r>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9395032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dirty="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37025636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4" tIns="34288" rIns="68574" bIns="34288" anchor="ctr"/>
          <a:lstStyle/>
          <a:p>
            <a:endParaRPr lang="en-US" dirty="0"/>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4" tIns="34288" rIns="68574" bIns="34288" anchor="ctr"/>
          <a:lstStyle/>
          <a:p>
            <a:endParaRPr lang="en-US" dirty="0"/>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88500548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GB" noProof="0" dirty="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268129543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dirty="0"/>
              <a:t>Drag picture to placeholder or click icon to add</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156983574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Tree>
    <p:extLst>
      <p:ext uri="{BB962C8B-B14F-4D97-AF65-F5344CB8AC3E}">
        <p14:creationId xmlns:p14="http://schemas.microsoft.com/office/powerpoint/2010/main" val="137882026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a:t>	</a:t>
            </a:r>
          </a:p>
          <a:p>
            <a:pPr lvl="0"/>
            <a:endParaRPr lang="en-US" noProof="0" dirty="0"/>
          </a:p>
          <a:p>
            <a:pPr lvl="0"/>
            <a:endParaRPr lang="en-US" noProof="0" dirty="0"/>
          </a:p>
          <a:p>
            <a:pPr lvl="0"/>
            <a:r>
              <a:rPr lang="en-US" noProof="0" dirty="0"/>
              <a:t>	</a:t>
            </a:r>
          </a:p>
          <a:p>
            <a:pPr lvl="0"/>
            <a:r>
              <a:rPr lang="en-US" noProof="0" dirty="0"/>
              <a:t>	Drag picture to placeholder or click icon to add</a:t>
            </a:r>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a:t>	</a:t>
            </a:r>
          </a:p>
          <a:p>
            <a:pPr lvl="0"/>
            <a:endParaRPr lang="en-US" noProof="0" dirty="0"/>
          </a:p>
          <a:p>
            <a:pPr lvl="0"/>
            <a:endParaRPr lang="en-US" noProof="0" dirty="0"/>
          </a:p>
          <a:p>
            <a:pPr lvl="0"/>
            <a:endParaRPr lang="en-US" noProof="0" dirty="0"/>
          </a:p>
          <a:p>
            <a:pPr lvl="0"/>
            <a:r>
              <a:rPr lang="en-US" noProof="0" dirty="0"/>
              <a:t>	Drag picture to placeholder or click icon to add</a:t>
            </a:r>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a:t>	</a:t>
            </a:r>
          </a:p>
          <a:p>
            <a:pPr lvl="0"/>
            <a:endParaRPr lang="en-US" noProof="0" dirty="0"/>
          </a:p>
          <a:p>
            <a:pPr lvl="0"/>
            <a:endParaRPr lang="en-US" noProof="0" dirty="0"/>
          </a:p>
          <a:p>
            <a:pPr lvl="0"/>
            <a:endParaRPr lang="en-US" noProof="0" dirty="0"/>
          </a:p>
          <a:p>
            <a:pPr lvl="0"/>
            <a:r>
              <a:rPr lang="en-US" noProof="0" dirty="0"/>
              <a:t>	Drag picture to placeholder or click icon to add</a:t>
            </a:r>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Tree>
    <p:extLst>
      <p:ext uri="{BB962C8B-B14F-4D97-AF65-F5344CB8AC3E}">
        <p14:creationId xmlns:p14="http://schemas.microsoft.com/office/powerpoint/2010/main" val="251962953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GB" noProof="0" dirty="0"/>
              <a:t>Drag picture to placeholder or click icon to add</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a:t>Text Goes Here</a:t>
            </a:r>
          </a:p>
        </p:txBody>
      </p:sp>
    </p:spTree>
    <p:extLst>
      <p:ext uri="{BB962C8B-B14F-4D97-AF65-F5344CB8AC3E}">
        <p14:creationId xmlns:p14="http://schemas.microsoft.com/office/powerpoint/2010/main" val="117249282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GB" noProof="0" dirty="0"/>
              <a:t>Drag picture to placeholder or click icon to add</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a:t>Text Goes Here</a:t>
            </a:r>
          </a:p>
        </p:txBody>
      </p:sp>
    </p:spTree>
    <p:extLst>
      <p:ext uri="{BB962C8B-B14F-4D97-AF65-F5344CB8AC3E}">
        <p14:creationId xmlns:p14="http://schemas.microsoft.com/office/powerpoint/2010/main" val="347307139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71212470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427897133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GB" noProof="0" dirty="0"/>
              <a:t>Drag picture to placeholder or click icon to add</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4218626708"/>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GB" noProof="0" dirty="0"/>
              <a:t>Drag picture to placeholder or click icon to add</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1525520392"/>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de-DE" sz="600" dirty="0">
                <a:solidFill>
                  <a:schemeClr val="bg1">
                    <a:alpha val="60000"/>
                  </a:schemeClr>
                </a:solidFill>
                <a:latin typeface="+mn-lt"/>
                <a:ea typeface="+mn-ea"/>
                <a:cs typeface="CiscoSans Thin"/>
              </a:rPr>
              <a:t>2016  Cisco</a:t>
            </a:r>
            <a:r>
              <a:rPr lang="en-US" sz="600" dirty="0">
                <a:solidFill>
                  <a:schemeClr val="bg1">
                    <a:alpha val="60000"/>
                  </a:schemeClr>
                </a:solidFill>
                <a:latin typeface="+mn-lt"/>
                <a:ea typeface="+mn-ea"/>
                <a:cs typeface="CiscoSans Thin"/>
              </a:rPr>
              <a:t>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105922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GB" noProof="0" dirty="0"/>
              <a:t>Drag picture to placeholder or click icon to add</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352888701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60276131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68616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GB" noProof="0" dirty="0"/>
              <a:t>Click icon to add media</a:t>
            </a:r>
            <a:endParaRPr lang="en-US" noProof="0" dirty="0"/>
          </a:p>
        </p:txBody>
      </p:sp>
    </p:spTree>
    <p:extLst>
      <p:ext uri="{BB962C8B-B14F-4D97-AF65-F5344CB8AC3E}">
        <p14:creationId xmlns:p14="http://schemas.microsoft.com/office/powerpoint/2010/main" val="168270472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GB" noProof="0" dirty="0"/>
              <a:t>Click icon to add media</a:t>
            </a:r>
            <a:endParaRPr lang="en-US" noProof="0" dirty="0"/>
          </a:p>
        </p:txBody>
      </p:sp>
    </p:spTree>
    <p:extLst>
      <p:ext uri="{BB962C8B-B14F-4D97-AF65-F5344CB8AC3E}">
        <p14:creationId xmlns:p14="http://schemas.microsoft.com/office/powerpoint/2010/main" val="53198928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088" y="1643063"/>
            <a:ext cx="87598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8759565"/>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tx1">
            <a:lumMod val="95000"/>
          </a:schemeClr>
        </a:solidFill>
        <a:effectLst/>
      </p:bgPr>
    </p:bg>
    <p:spTree>
      <p:nvGrpSpPr>
        <p:cNvPr id="1" name=""/>
        <p:cNvGrpSpPr/>
        <p:nvPr/>
      </p:nvGrpSpPr>
      <p:grpSpPr>
        <a:xfrm>
          <a:off x="0" y="0"/>
          <a:ext cx="0" cy="0"/>
          <a:chOff x="0" y="0"/>
          <a:chExt cx="0" cy="0"/>
        </a:xfrm>
      </p:grpSpPr>
      <p:sp>
        <p:nvSpPr>
          <p:cNvPr id="6" name="Shape 24"/>
          <p:cNvSpPr/>
          <p:nvPr userDrawn="1"/>
        </p:nvSpPr>
        <p:spPr>
          <a:xfrm>
            <a:off x="0" y="1"/>
            <a:ext cx="9144000" cy="821776"/>
          </a:xfrm>
          <a:prstGeom prst="rect">
            <a:avLst/>
          </a:prstGeom>
          <a:solidFill>
            <a:srgbClr val="2388DB"/>
          </a:solidFill>
          <a:ln>
            <a:noFill/>
          </a:ln>
        </p:spPr>
        <p:txBody>
          <a:bodyPr lIns="68569" tIns="34275" rIns="68569" bIns="34275" anchor="ctr" anchorCtr="0">
            <a:noAutofit/>
          </a:bodyPr>
          <a:lstStyle/>
          <a:p>
            <a:endParaRPr/>
          </a:p>
        </p:txBody>
      </p:sp>
      <p:sp>
        <p:nvSpPr>
          <p:cNvPr id="2" name="Title 1"/>
          <p:cNvSpPr>
            <a:spLocks noGrp="1"/>
          </p:cNvSpPr>
          <p:nvPr>
            <p:ph type="title"/>
          </p:nvPr>
        </p:nvSpPr>
        <p:spPr>
          <a:xfrm>
            <a:off x="301625" y="78827"/>
            <a:ext cx="8540750" cy="742950"/>
          </a:xfrm>
        </p:spPr>
        <p:txBody>
          <a:bodyPr/>
          <a:lstStyle>
            <a:lvl1pPr>
              <a:defRPr sz="3000">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301625" y="957756"/>
            <a:ext cx="8540750" cy="3785695"/>
          </a:xfrm>
          <a:prstGeom prst="rect">
            <a:avLst/>
          </a:prstGeom>
        </p:spPr>
        <p:txBody>
          <a:bodyPr/>
          <a:lstStyle>
            <a:lvl1pPr>
              <a:buClr>
                <a:srgbClr val="3333FF"/>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55"/>
          <p:cNvSpPr>
            <a:spLocks noGrp="1" noChangeArrowheads="1"/>
          </p:cNvSpPr>
          <p:nvPr>
            <p:ph type="ftr" sz="quarter" idx="11"/>
          </p:nvPr>
        </p:nvSpPr>
        <p:spPr>
          <a:xfrm>
            <a:off x="3124200" y="4824248"/>
            <a:ext cx="2895600" cy="216858"/>
          </a:xfrm>
          <a:prstGeom prst="rect">
            <a:avLst/>
          </a:prstGeom>
        </p:spPr>
        <p:txBody>
          <a:bodyPr/>
          <a:lstStyle>
            <a:lvl1pPr>
              <a:defRPr sz="900" smtClean="0">
                <a:solidFill>
                  <a:srgbClr val="002060"/>
                </a:solidFill>
                <a:latin typeface="+mn-lt"/>
              </a:defRPr>
            </a:lvl1pPr>
          </a:lstStyle>
          <a:p>
            <a:pPr>
              <a:defRPr/>
            </a:pPr>
            <a:endParaRPr lang="en-US"/>
          </a:p>
        </p:txBody>
      </p:sp>
      <p:sp>
        <p:nvSpPr>
          <p:cNvPr id="8" name="Rectangle 156"/>
          <p:cNvSpPr>
            <a:spLocks noGrp="1" noChangeArrowheads="1"/>
          </p:cNvSpPr>
          <p:nvPr>
            <p:ph type="sldNum" sz="quarter" idx="12"/>
          </p:nvPr>
        </p:nvSpPr>
        <p:spPr>
          <a:xfrm>
            <a:off x="6553200" y="4824248"/>
            <a:ext cx="2133600" cy="216858"/>
          </a:xfrm>
          <a:prstGeom prst="rect">
            <a:avLst/>
          </a:prstGeom>
        </p:spPr>
        <p:txBody>
          <a:bodyPr/>
          <a:lstStyle>
            <a:lvl1pPr algn="r">
              <a:defRPr sz="900" smtClean="0">
                <a:solidFill>
                  <a:srgbClr val="002060"/>
                </a:solidFill>
                <a:latin typeface="+mn-lt"/>
              </a:defRPr>
            </a:lvl1pPr>
          </a:lstStyle>
          <a:p>
            <a:pPr>
              <a:defRPr/>
            </a:pPr>
            <a:fld id="{4C7165ED-5D44-4F6E-A011-F1D9B28CFEBC}" type="slidenum">
              <a:rPr lang="en-US" smtClean="0"/>
              <a:t>‹#›</a:t>
            </a:fld>
            <a:endParaRPr lang="en-US" dirty="0"/>
          </a:p>
        </p:txBody>
      </p:sp>
    </p:spTree>
    <p:extLst>
      <p:ext uri="{BB962C8B-B14F-4D97-AF65-F5344CB8AC3E}">
        <p14:creationId xmlns:p14="http://schemas.microsoft.com/office/powerpoint/2010/main" val="894289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229715" y="180939"/>
            <a:ext cx="8580923" cy="628650"/>
          </a:xfrm>
          <a:prstGeom prst="rect">
            <a:avLst/>
          </a:prstGeom>
        </p:spPr>
        <p:txBody>
          <a:bodyPr anchor="b"/>
          <a:lstStyle>
            <a:lvl1pPr algn="l" defTabSz="685777" rtl="0" eaLnBrk="1" latinLnBrk="0" hangingPunct="1">
              <a:lnSpc>
                <a:spcPct val="80000"/>
              </a:lnSpc>
              <a:spcBef>
                <a:spcPct val="0"/>
              </a:spcBef>
              <a:buNone/>
              <a:defRPr lang="en-US" sz="2400" kern="1200" dirty="0">
                <a:solidFill>
                  <a:srgbClr val="676767"/>
                </a:solidFill>
                <a:latin typeface="+mj-lt"/>
                <a:ea typeface="ＭＳ Ｐゴシック" charset="0"/>
                <a:cs typeface="CiscoSans"/>
              </a:defRPr>
            </a:lvl1pPr>
          </a:lstStyle>
          <a:p>
            <a:pPr lvl="0" algn="l" defTabSz="684127" rtl="0" eaLnBrk="1" fontAlgn="base" latinLnBrk="0" hangingPunct="1">
              <a:lnSpc>
                <a:spcPct val="80000"/>
              </a:lnSpc>
              <a:spcBef>
                <a:spcPct val="0"/>
              </a:spcBef>
              <a:spcAft>
                <a:spcPct val="0"/>
              </a:spcAft>
              <a:buNone/>
            </a:pPr>
            <a:r>
              <a:rPr lang="en-US" dirty="0"/>
              <a:t>Click to edit Master title style</a:t>
            </a:r>
          </a:p>
        </p:txBody>
      </p:sp>
      <p:sp>
        <p:nvSpPr>
          <p:cNvPr id="4" name="Text Placeholder 3"/>
          <p:cNvSpPr>
            <a:spLocks noGrp="1"/>
          </p:cNvSpPr>
          <p:nvPr>
            <p:ph type="body" sz="quarter" idx="10"/>
          </p:nvPr>
        </p:nvSpPr>
        <p:spPr>
          <a:xfrm>
            <a:off x="253798" y="1001274"/>
            <a:ext cx="8554328" cy="3723894"/>
          </a:xfrm>
          <a:prstGeom prst="rect">
            <a:avLst/>
          </a:prstGeom>
        </p:spPr>
        <p:txBody>
          <a:bodyPr lIns="68580" tIns="34291" rIns="68580" bIns="34291">
            <a:noAutofit/>
          </a:bodyPr>
          <a:lstStyle>
            <a:lvl1pPr marL="171445" indent="-171445">
              <a:lnSpc>
                <a:spcPct val="95000"/>
              </a:lnSpc>
              <a:spcBef>
                <a:spcPts val="900"/>
              </a:spcBef>
              <a:buFont typeface="Wingdings" charset="2"/>
              <a:buChar char="§"/>
              <a:defRPr sz="1400">
                <a:solidFill>
                  <a:srgbClr val="000000"/>
                </a:solidFill>
                <a:latin typeface="+mj-lt"/>
              </a:defRPr>
            </a:lvl1pPr>
            <a:lvl2pPr marL="437404" indent="-159300">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605" indent="-186302">
              <a:spcBef>
                <a:spcPts val="500"/>
              </a:spcBef>
              <a:buFont typeface="Lucida Grande"/>
              <a:buChar char="–"/>
              <a:defRPr sz="1100">
                <a:solidFill>
                  <a:schemeClr val="tx1"/>
                </a:solidFill>
                <a:latin typeface="+mj-lt"/>
              </a:defRPr>
            </a:lvl3pPr>
            <a:lvl4pPr marL="839707" indent="-159300">
              <a:spcBef>
                <a:spcPts val="500"/>
              </a:spcBef>
              <a:buFont typeface="Lucida Grande"/>
              <a:buChar char="–"/>
              <a:defRPr sz="900">
                <a:solidFill>
                  <a:schemeClr val="tx1"/>
                </a:solidFill>
                <a:latin typeface="+mj-lt"/>
              </a:defRPr>
            </a:lvl4pPr>
            <a:lvl5pPr marL="1004408" indent="-132300">
              <a:spcBef>
                <a:spcPts val="500"/>
              </a:spcBef>
              <a:buFont typeface="Lucida Grande"/>
              <a:buChar char="–"/>
              <a:defRPr sz="900">
                <a:solidFill>
                  <a:schemeClr val="bg1">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9091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a:t>Presentation Title Goes Here</a:t>
            </a:r>
          </a:p>
        </p:txBody>
      </p:sp>
      <p:sp>
        <p:nvSpPr>
          <p:cNvPr id="24" name="Subtitle 2"/>
          <p:cNvSpPr>
            <a:spLocks noGrp="1"/>
          </p:cNvSpPr>
          <p:nvPr>
            <p:ph type="subTitle" idx="1" hasCustomPrompt="1"/>
          </p:nvPr>
        </p:nvSpPr>
        <p:spPr>
          <a:xfrm>
            <a:off x="260446" y="3621021"/>
            <a:ext cx="8112126" cy="288131"/>
          </a:xfrm>
          <a:prstGeom prst="rect">
            <a:avLst/>
          </a:prstGeom>
        </p:spPr>
        <p:txBody>
          <a:bodyPr lIns="91412" tIns="45706" rIns="91412" bIns="45706"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826" indent="0" algn="ctr">
              <a:buNone/>
              <a:defRPr>
                <a:solidFill>
                  <a:schemeClr val="tx1">
                    <a:tint val="75000"/>
                  </a:schemeClr>
                </a:solidFill>
              </a:defRPr>
            </a:lvl2pPr>
            <a:lvl3pPr marL="685663" indent="0" algn="ctr">
              <a:buNone/>
              <a:defRPr>
                <a:solidFill>
                  <a:schemeClr val="tx1">
                    <a:tint val="75000"/>
                  </a:schemeClr>
                </a:solidFill>
              </a:defRPr>
            </a:lvl3pPr>
            <a:lvl4pPr marL="1028493" indent="0" algn="ctr">
              <a:buNone/>
              <a:defRPr>
                <a:solidFill>
                  <a:schemeClr val="tx1">
                    <a:tint val="75000"/>
                  </a:schemeClr>
                </a:solidFill>
              </a:defRPr>
            </a:lvl4pPr>
            <a:lvl5pPr marL="1371327" indent="0" algn="ctr">
              <a:buNone/>
              <a:defRPr>
                <a:solidFill>
                  <a:schemeClr val="tx1">
                    <a:tint val="75000"/>
                  </a:schemeClr>
                </a:solidFill>
              </a:defRPr>
            </a:lvl5pPr>
            <a:lvl6pPr marL="1714153" indent="0" algn="ctr">
              <a:buNone/>
              <a:defRPr>
                <a:solidFill>
                  <a:schemeClr val="tx1">
                    <a:tint val="75000"/>
                  </a:schemeClr>
                </a:solidFill>
              </a:defRPr>
            </a:lvl6pPr>
            <a:lvl7pPr marL="2056989" indent="0" algn="ctr">
              <a:buNone/>
              <a:defRPr>
                <a:solidFill>
                  <a:schemeClr val="tx1">
                    <a:tint val="75000"/>
                  </a:schemeClr>
                </a:solidFill>
              </a:defRPr>
            </a:lvl7pPr>
            <a:lvl8pPr marL="2399820" indent="0" algn="ctr">
              <a:buNone/>
              <a:defRPr>
                <a:solidFill>
                  <a:schemeClr val="tx1">
                    <a:tint val="75000"/>
                  </a:schemeClr>
                </a:solidFill>
              </a:defRPr>
            </a:lvl8pPr>
            <a:lvl9pPr marL="2742654" indent="0" algn="ctr">
              <a:buNone/>
              <a:defRPr>
                <a:solidFill>
                  <a:schemeClr val="tx1">
                    <a:tint val="75000"/>
                  </a:schemeClr>
                </a:solidFill>
              </a:defRPr>
            </a:lvl9pPr>
          </a:lstStyle>
          <a:p>
            <a:r>
              <a:rPr lang="en-US" dirty="0"/>
              <a:t>Speaker Name</a:t>
            </a:r>
          </a:p>
        </p:txBody>
      </p:sp>
      <p:sp>
        <p:nvSpPr>
          <p:cNvPr id="25" name="Text Placeholder 38"/>
          <p:cNvSpPr>
            <a:spLocks noGrp="1"/>
          </p:cNvSpPr>
          <p:nvPr>
            <p:ph type="body" sz="quarter" idx="10" hasCustomPrompt="1"/>
          </p:nvPr>
        </p:nvSpPr>
        <p:spPr>
          <a:xfrm>
            <a:off x="259868" y="3873685"/>
            <a:ext cx="8112650" cy="288131"/>
          </a:xfrm>
          <a:prstGeom prst="rect">
            <a:avLst/>
          </a:prstGeom>
        </p:spPr>
        <p:txBody>
          <a:bodyPr lIns="91412" tIns="45706" rIns="91412" bIns="45706"/>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a:t>Speaker Title</a:t>
            </a:r>
          </a:p>
        </p:txBody>
      </p:sp>
      <p:sp>
        <p:nvSpPr>
          <p:cNvPr id="26" name="Text Placeholder 40"/>
          <p:cNvSpPr>
            <a:spLocks noGrp="1"/>
          </p:cNvSpPr>
          <p:nvPr>
            <p:ph type="body" sz="quarter" idx="11" hasCustomPrompt="1"/>
          </p:nvPr>
        </p:nvSpPr>
        <p:spPr>
          <a:xfrm>
            <a:off x="251847" y="4453676"/>
            <a:ext cx="8112650" cy="288131"/>
          </a:xfrm>
          <a:prstGeom prst="rect">
            <a:avLst/>
          </a:prstGeom>
        </p:spPr>
        <p:txBody>
          <a:bodyPr lIns="91412" tIns="45706" rIns="91412" bIns="45706"/>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a:t>Date</a:t>
            </a:r>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12" tIns="45706" rIns="91412" bIns="45706"/>
          <a:lstStyle>
            <a:lvl1pPr marL="0" indent="0">
              <a:buFont typeface="Arial" panose="020B0604020202020204" pitchFamily="34" charset="0"/>
              <a:buNone/>
              <a:defRPr sz="1800" baseline="0">
                <a:solidFill>
                  <a:schemeClr val="tx1"/>
                </a:solidFill>
                <a:latin typeface="+mj-lt"/>
              </a:defRPr>
            </a:lvl1pPr>
            <a:lvl2pPr marL="304757" indent="0">
              <a:buNone/>
              <a:defRPr/>
            </a:lvl2pPr>
            <a:lvl3pPr marL="427365" indent="0">
              <a:buNone/>
              <a:defRPr/>
            </a:lvl3pPr>
            <a:lvl4pPr marL="516652" indent="0">
              <a:buNone/>
              <a:defRPr/>
            </a:lvl4pPr>
            <a:lvl5pPr marL="601171" indent="0">
              <a:buNone/>
              <a:defRPr/>
            </a:lvl5pPr>
          </a:lstStyle>
          <a:p>
            <a:pPr lvl="0"/>
            <a:r>
              <a:rPr lang="en-GB" dirty="0"/>
              <a:t>Subhead goes here</a:t>
            </a:r>
          </a:p>
        </p:txBody>
      </p:sp>
      <p:cxnSp>
        <p:nvCxnSpPr>
          <p:cNvPr id="27" name="Straight Connector 2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285170"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24317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a:t>Presentation Title Goes Here</a:t>
            </a:r>
          </a:p>
        </p:txBody>
      </p:sp>
      <p:sp>
        <p:nvSpPr>
          <p:cNvPr id="24" name="Subtitle 2"/>
          <p:cNvSpPr>
            <a:spLocks noGrp="1"/>
          </p:cNvSpPr>
          <p:nvPr>
            <p:ph type="subTitle" idx="1" hasCustomPrompt="1"/>
          </p:nvPr>
        </p:nvSpPr>
        <p:spPr>
          <a:xfrm>
            <a:off x="252425" y="3621021"/>
            <a:ext cx="8112126" cy="288131"/>
          </a:xfrm>
          <a:prstGeom prst="rect">
            <a:avLst/>
          </a:prstGeom>
        </p:spPr>
        <p:txBody>
          <a:bodyPr lIns="91412" tIns="45706" rIns="91412" bIns="45706" anchor="b" anchorCtr="0">
            <a:noAutofit/>
          </a:bodyPr>
          <a:lstStyle>
            <a:lvl1pPr marL="0" indent="0" algn="l">
              <a:buNone/>
              <a:defRPr sz="1200" b="0" i="0">
                <a:solidFill>
                  <a:schemeClr val="bg1"/>
                </a:solidFill>
                <a:latin typeface="+mn-lt"/>
                <a:cs typeface="CiscoSans"/>
              </a:defRPr>
            </a:lvl1pPr>
            <a:lvl2pPr marL="342826" indent="0" algn="ctr">
              <a:buNone/>
              <a:defRPr>
                <a:solidFill>
                  <a:schemeClr val="tx1">
                    <a:tint val="75000"/>
                  </a:schemeClr>
                </a:solidFill>
              </a:defRPr>
            </a:lvl2pPr>
            <a:lvl3pPr marL="685663" indent="0" algn="ctr">
              <a:buNone/>
              <a:defRPr>
                <a:solidFill>
                  <a:schemeClr val="tx1">
                    <a:tint val="75000"/>
                  </a:schemeClr>
                </a:solidFill>
              </a:defRPr>
            </a:lvl3pPr>
            <a:lvl4pPr marL="1028493" indent="0" algn="ctr">
              <a:buNone/>
              <a:defRPr>
                <a:solidFill>
                  <a:schemeClr val="tx1">
                    <a:tint val="75000"/>
                  </a:schemeClr>
                </a:solidFill>
              </a:defRPr>
            </a:lvl4pPr>
            <a:lvl5pPr marL="1371327" indent="0" algn="ctr">
              <a:buNone/>
              <a:defRPr>
                <a:solidFill>
                  <a:schemeClr val="tx1">
                    <a:tint val="75000"/>
                  </a:schemeClr>
                </a:solidFill>
              </a:defRPr>
            </a:lvl5pPr>
            <a:lvl6pPr marL="1714153" indent="0" algn="ctr">
              <a:buNone/>
              <a:defRPr>
                <a:solidFill>
                  <a:schemeClr val="tx1">
                    <a:tint val="75000"/>
                  </a:schemeClr>
                </a:solidFill>
              </a:defRPr>
            </a:lvl6pPr>
            <a:lvl7pPr marL="2056989" indent="0" algn="ctr">
              <a:buNone/>
              <a:defRPr>
                <a:solidFill>
                  <a:schemeClr val="tx1">
                    <a:tint val="75000"/>
                  </a:schemeClr>
                </a:solidFill>
              </a:defRPr>
            </a:lvl7pPr>
            <a:lvl8pPr marL="2399820" indent="0" algn="ctr">
              <a:buNone/>
              <a:defRPr>
                <a:solidFill>
                  <a:schemeClr val="tx1">
                    <a:tint val="75000"/>
                  </a:schemeClr>
                </a:solidFill>
              </a:defRPr>
            </a:lvl8pPr>
            <a:lvl9pPr marL="2742654" indent="0" algn="ctr">
              <a:buNone/>
              <a:defRPr>
                <a:solidFill>
                  <a:schemeClr val="tx1">
                    <a:tint val="75000"/>
                  </a:schemeClr>
                </a:solidFill>
              </a:defRPr>
            </a:lvl9pPr>
          </a:lstStyle>
          <a:p>
            <a:r>
              <a:rPr lang="en-US" dirty="0"/>
              <a:t>Speaker Name</a:t>
            </a:r>
          </a:p>
        </p:txBody>
      </p:sp>
      <p:sp>
        <p:nvSpPr>
          <p:cNvPr id="25" name="Text Placeholder 38"/>
          <p:cNvSpPr>
            <a:spLocks noGrp="1"/>
          </p:cNvSpPr>
          <p:nvPr>
            <p:ph type="body" sz="quarter" idx="10" hasCustomPrompt="1"/>
          </p:nvPr>
        </p:nvSpPr>
        <p:spPr>
          <a:xfrm>
            <a:off x="251847" y="3873685"/>
            <a:ext cx="8112650" cy="288131"/>
          </a:xfrm>
          <a:prstGeom prst="rect">
            <a:avLst/>
          </a:prstGeom>
        </p:spPr>
        <p:txBody>
          <a:bodyPr lIns="91412" tIns="45706" rIns="91412" bIns="4570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a:t>Speaker Title</a:t>
            </a:r>
          </a:p>
        </p:txBody>
      </p:sp>
      <p:sp>
        <p:nvSpPr>
          <p:cNvPr id="26" name="Text Placeholder 40"/>
          <p:cNvSpPr>
            <a:spLocks noGrp="1"/>
          </p:cNvSpPr>
          <p:nvPr>
            <p:ph type="body" sz="quarter" idx="11" hasCustomPrompt="1"/>
          </p:nvPr>
        </p:nvSpPr>
        <p:spPr>
          <a:xfrm>
            <a:off x="251847" y="4453676"/>
            <a:ext cx="8112650" cy="288131"/>
          </a:xfrm>
          <a:prstGeom prst="rect">
            <a:avLst/>
          </a:prstGeom>
        </p:spPr>
        <p:txBody>
          <a:bodyPr lIns="91412" tIns="45706" rIns="91412" bIns="4570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a:t>Date</a:t>
            </a:r>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12" tIns="45706" rIns="91412" bIns="45706"/>
          <a:lstStyle>
            <a:lvl1pPr marL="0" indent="0">
              <a:buFont typeface="Arial" panose="020B0604020202020204" pitchFamily="34" charset="0"/>
              <a:buNone/>
              <a:defRPr sz="1800" baseline="0">
                <a:solidFill>
                  <a:schemeClr val="bg1"/>
                </a:solidFill>
                <a:latin typeface="+mj-lt"/>
              </a:defRPr>
            </a:lvl1pPr>
            <a:lvl2pPr marL="304757" indent="0">
              <a:buNone/>
              <a:defRPr/>
            </a:lvl2pPr>
            <a:lvl3pPr marL="427365" indent="0">
              <a:buNone/>
              <a:defRPr/>
            </a:lvl3pPr>
            <a:lvl4pPr marL="516652" indent="0">
              <a:buNone/>
              <a:defRPr/>
            </a:lvl4pPr>
            <a:lvl5pPr marL="601171" indent="0">
              <a:buNone/>
              <a:defRPr/>
            </a:lvl5pPr>
          </a:lstStyle>
          <a:p>
            <a:pPr lvl="0"/>
            <a:r>
              <a:rPr lang="en-GB" dirty="0"/>
              <a:t>Subhead goes here</a:t>
            </a:r>
          </a:p>
        </p:txBody>
      </p:sp>
      <p:grpSp>
        <p:nvGrpSpPr>
          <p:cNvPr id="28" name="Group 67"/>
          <p:cNvGrpSpPr/>
          <p:nvPr/>
        </p:nvGrpSpPr>
        <p:grpSpPr>
          <a:xfrm>
            <a:off x="285170"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35538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1" tIns="34286" rIns="68571" bIns="34286" anchor="ctr"/>
          <a:lstStyle/>
          <a:p>
            <a:endParaRPr lang="en-US" dirty="0"/>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1" tIns="34286" rIns="68571" bIns="34286" anchor="ctr"/>
          <a:lstStyle/>
          <a:p>
            <a:endParaRPr lang="en-US" dirty="0"/>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a:t>Presentation Title Goes Here</a:t>
            </a:r>
          </a:p>
        </p:txBody>
      </p:sp>
      <p:sp>
        <p:nvSpPr>
          <p:cNvPr id="24" name="Subtitle 2"/>
          <p:cNvSpPr>
            <a:spLocks noGrp="1"/>
          </p:cNvSpPr>
          <p:nvPr>
            <p:ph type="subTitle" idx="1" hasCustomPrompt="1"/>
          </p:nvPr>
        </p:nvSpPr>
        <p:spPr>
          <a:xfrm>
            <a:off x="252425" y="3621021"/>
            <a:ext cx="8112126" cy="288131"/>
          </a:xfrm>
          <a:prstGeom prst="rect">
            <a:avLst/>
          </a:prstGeom>
        </p:spPr>
        <p:txBody>
          <a:bodyPr lIns="91412" tIns="45706" rIns="91412" bIns="45706" anchor="b" anchorCtr="0">
            <a:noAutofit/>
          </a:bodyPr>
          <a:lstStyle>
            <a:lvl1pPr marL="0" indent="0" algn="l">
              <a:buNone/>
              <a:defRPr sz="1200" b="0" i="0">
                <a:solidFill>
                  <a:schemeClr val="bg1"/>
                </a:solidFill>
                <a:latin typeface="+mn-lt"/>
                <a:cs typeface="CiscoSans"/>
              </a:defRPr>
            </a:lvl1pPr>
            <a:lvl2pPr marL="342826" indent="0" algn="ctr">
              <a:buNone/>
              <a:defRPr>
                <a:solidFill>
                  <a:schemeClr val="tx1">
                    <a:tint val="75000"/>
                  </a:schemeClr>
                </a:solidFill>
              </a:defRPr>
            </a:lvl2pPr>
            <a:lvl3pPr marL="685663" indent="0" algn="ctr">
              <a:buNone/>
              <a:defRPr>
                <a:solidFill>
                  <a:schemeClr val="tx1">
                    <a:tint val="75000"/>
                  </a:schemeClr>
                </a:solidFill>
              </a:defRPr>
            </a:lvl3pPr>
            <a:lvl4pPr marL="1028493" indent="0" algn="ctr">
              <a:buNone/>
              <a:defRPr>
                <a:solidFill>
                  <a:schemeClr val="tx1">
                    <a:tint val="75000"/>
                  </a:schemeClr>
                </a:solidFill>
              </a:defRPr>
            </a:lvl4pPr>
            <a:lvl5pPr marL="1371327" indent="0" algn="ctr">
              <a:buNone/>
              <a:defRPr>
                <a:solidFill>
                  <a:schemeClr val="tx1">
                    <a:tint val="75000"/>
                  </a:schemeClr>
                </a:solidFill>
              </a:defRPr>
            </a:lvl5pPr>
            <a:lvl6pPr marL="1714153" indent="0" algn="ctr">
              <a:buNone/>
              <a:defRPr>
                <a:solidFill>
                  <a:schemeClr val="tx1">
                    <a:tint val="75000"/>
                  </a:schemeClr>
                </a:solidFill>
              </a:defRPr>
            </a:lvl6pPr>
            <a:lvl7pPr marL="2056989" indent="0" algn="ctr">
              <a:buNone/>
              <a:defRPr>
                <a:solidFill>
                  <a:schemeClr val="tx1">
                    <a:tint val="75000"/>
                  </a:schemeClr>
                </a:solidFill>
              </a:defRPr>
            </a:lvl7pPr>
            <a:lvl8pPr marL="2399820" indent="0" algn="ctr">
              <a:buNone/>
              <a:defRPr>
                <a:solidFill>
                  <a:schemeClr val="tx1">
                    <a:tint val="75000"/>
                  </a:schemeClr>
                </a:solidFill>
              </a:defRPr>
            </a:lvl8pPr>
            <a:lvl9pPr marL="2742654" indent="0" algn="ctr">
              <a:buNone/>
              <a:defRPr>
                <a:solidFill>
                  <a:schemeClr val="tx1">
                    <a:tint val="75000"/>
                  </a:schemeClr>
                </a:solidFill>
              </a:defRPr>
            </a:lvl9pPr>
          </a:lstStyle>
          <a:p>
            <a:r>
              <a:rPr lang="en-US" dirty="0"/>
              <a:t>Speaker Name</a:t>
            </a:r>
          </a:p>
        </p:txBody>
      </p:sp>
      <p:sp>
        <p:nvSpPr>
          <p:cNvPr id="25" name="Text Placeholder 38"/>
          <p:cNvSpPr>
            <a:spLocks noGrp="1"/>
          </p:cNvSpPr>
          <p:nvPr>
            <p:ph type="body" sz="quarter" idx="10" hasCustomPrompt="1"/>
          </p:nvPr>
        </p:nvSpPr>
        <p:spPr>
          <a:xfrm>
            <a:off x="251847" y="3873685"/>
            <a:ext cx="8112650" cy="288131"/>
          </a:xfrm>
          <a:prstGeom prst="rect">
            <a:avLst/>
          </a:prstGeom>
        </p:spPr>
        <p:txBody>
          <a:bodyPr lIns="91412" tIns="45706" rIns="91412" bIns="4570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a:t>Speaker Title</a:t>
            </a:r>
          </a:p>
        </p:txBody>
      </p:sp>
      <p:sp>
        <p:nvSpPr>
          <p:cNvPr id="26" name="Text Placeholder 40"/>
          <p:cNvSpPr>
            <a:spLocks noGrp="1"/>
          </p:cNvSpPr>
          <p:nvPr>
            <p:ph type="body" sz="quarter" idx="11" hasCustomPrompt="1"/>
          </p:nvPr>
        </p:nvSpPr>
        <p:spPr>
          <a:xfrm>
            <a:off x="251847" y="4453676"/>
            <a:ext cx="8112650" cy="288131"/>
          </a:xfrm>
          <a:prstGeom prst="rect">
            <a:avLst/>
          </a:prstGeom>
        </p:spPr>
        <p:txBody>
          <a:bodyPr lIns="91412" tIns="45706" rIns="91412" bIns="4570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a:t>Date</a:t>
            </a:r>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12" tIns="45706" rIns="91412" bIns="45706"/>
          <a:lstStyle>
            <a:lvl1pPr marL="0" indent="0">
              <a:buFont typeface="Arial" panose="020B0604020202020204" pitchFamily="34" charset="0"/>
              <a:buNone/>
              <a:defRPr sz="1800" baseline="0">
                <a:solidFill>
                  <a:schemeClr val="bg1"/>
                </a:solidFill>
                <a:latin typeface="+mj-lt"/>
              </a:defRPr>
            </a:lvl1pPr>
            <a:lvl2pPr marL="304757" indent="0">
              <a:buNone/>
              <a:defRPr/>
            </a:lvl2pPr>
            <a:lvl3pPr marL="427365" indent="0">
              <a:buNone/>
              <a:defRPr/>
            </a:lvl3pPr>
            <a:lvl4pPr marL="516652" indent="0">
              <a:buNone/>
              <a:defRPr/>
            </a:lvl4pPr>
            <a:lvl5pPr marL="601171" indent="0">
              <a:buNone/>
              <a:defRPr/>
            </a:lvl5pPr>
          </a:lstStyle>
          <a:p>
            <a:pPr lvl="0"/>
            <a:r>
              <a:rPr lang="en-GB" dirty="0"/>
              <a:t>Subhead goes here</a:t>
            </a:r>
          </a:p>
        </p:txBody>
      </p:sp>
      <p:grpSp>
        <p:nvGrpSpPr>
          <p:cNvPr id="28" name="Group 67"/>
          <p:cNvGrpSpPr/>
          <p:nvPr/>
        </p:nvGrpSpPr>
        <p:grpSpPr>
          <a:xfrm>
            <a:off x="285170"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286" fontAlgn="auto">
                <a:spcBef>
                  <a:spcPts val="0"/>
                </a:spcBef>
                <a:spcAft>
                  <a:spcPts val="0"/>
                </a:spcAft>
              </a:pPr>
              <a:endParaRPr lang="en-US">
                <a:solidFill>
                  <a:srgbClr val="FFFFFF"/>
                </a:solidFill>
                <a:latin typeface="CiscoSansTT ExtraLight"/>
                <a:ea typeface="+mn-ea"/>
                <a:cs typeface="+mn-cs"/>
              </a:endParaRPr>
            </a:p>
          </p:txBody>
        </p:sp>
      </p:grpSp>
    </p:spTree>
    <p:extLst>
      <p:ext uri="{BB962C8B-B14F-4D97-AF65-F5344CB8AC3E}">
        <p14:creationId xmlns:p14="http://schemas.microsoft.com/office/powerpoint/2010/main" val="422028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7" y="3209553"/>
            <a:ext cx="4684867" cy="288131"/>
          </a:xfrm>
          <a:prstGeom prst="rect">
            <a:avLst/>
          </a:prstGeom>
        </p:spPr>
        <p:txBody>
          <a:bodyPr vert="horz" lIns="68568" tIns="34285" rIns="68568" bIns="34285" rtlCol="0">
            <a:noAutofit/>
          </a:bodyPr>
          <a:lstStyle>
            <a:lvl1pPr marL="0" indent="0" algn="l" defTabSz="685691"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841" indent="0" algn="ctr">
              <a:buNone/>
              <a:defRPr>
                <a:solidFill>
                  <a:schemeClr val="tx1">
                    <a:tint val="75000"/>
                  </a:schemeClr>
                </a:solidFill>
              </a:defRPr>
            </a:lvl2pPr>
            <a:lvl3pPr marL="685691" indent="0" algn="ctr">
              <a:buNone/>
              <a:defRPr>
                <a:solidFill>
                  <a:schemeClr val="tx1">
                    <a:tint val="75000"/>
                  </a:schemeClr>
                </a:solidFill>
              </a:defRPr>
            </a:lvl3pPr>
            <a:lvl4pPr marL="1028536" indent="0" algn="ctr">
              <a:buNone/>
              <a:defRPr>
                <a:solidFill>
                  <a:schemeClr val="tx1">
                    <a:tint val="75000"/>
                  </a:schemeClr>
                </a:solidFill>
              </a:defRPr>
            </a:lvl4pPr>
            <a:lvl5pPr marL="1371384" indent="0" algn="ctr">
              <a:buNone/>
              <a:defRPr>
                <a:solidFill>
                  <a:schemeClr val="tx1">
                    <a:tint val="75000"/>
                  </a:schemeClr>
                </a:solidFill>
              </a:defRPr>
            </a:lvl5pPr>
            <a:lvl6pPr marL="1714225" indent="0" algn="ctr">
              <a:buNone/>
              <a:defRPr>
                <a:solidFill>
                  <a:schemeClr val="tx1">
                    <a:tint val="75000"/>
                  </a:schemeClr>
                </a:solidFill>
              </a:defRPr>
            </a:lvl6pPr>
            <a:lvl7pPr marL="2057075" indent="0" algn="ctr">
              <a:buNone/>
              <a:defRPr>
                <a:solidFill>
                  <a:schemeClr val="tx1">
                    <a:tint val="75000"/>
                  </a:schemeClr>
                </a:solidFill>
              </a:defRPr>
            </a:lvl7pPr>
            <a:lvl8pPr marL="2399920" indent="0" algn="ctr">
              <a:buNone/>
              <a:defRPr>
                <a:solidFill>
                  <a:schemeClr val="tx1">
                    <a:tint val="75000"/>
                  </a:schemeClr>
                </a:solidFill>
              </a:defRPr>
            </a:lvl8pPr>
            <a:lvl9pPr marL="2742768" indent="0" algn="ctr">
              <a:buNone/>
              <a:defRPr>
                <a:solidFill>
                  <a:schemeClr val="tx1">
                    <a:tint val="75000"/>
                  </a:schemeClr>
                </a:solidFill>
              </a:defRPr>
            </a:lvl9pPr>
          </a:lstStyle>
          <a:p>
            <a:pPr marL="0" lvl="0" indent="0" algn="l" defTabSz="685691" rtl="0" eaLnBrk="1" latinLnBrk="0" hangingPunct="1">
              <a:lnSpc>
                <a:spcPct val="95000"/>
              </a:lnSpc>
              <a:spcBef>
                <a:spcPts val="1080"/>
              </a:spcBef>
              <a:buClr>
                <a:srgbClr val="92D050"/>
              </a:buClr>
              <a:buSzPct val="90000"/>
              <a:buFont typeface="Arial" pitchFamily="34" charset="0"/>
              <a:buNone/>
              <a:tabLst/>
            </a:pPr>
            <a:r>
              <a:rPr lang="en-US" dirty="0"/>
              <a:t>Presenter Name and Title Go Here</a:t>
            </a:r>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68" tIns="34285" rIns="68568" bIns="34285" anchor="ctr"/>
          <a:lstStyle/>
          <a:p>
            <a:pPr defTabSz="914286" fontAlgn="auto">
              <a:spcBef>
                <a:spcPts val="0"/>
              </a:spcBef>
              <a:spcAft>
                <a:spcPts val="0"/>
              </a:spcAft>
            </a:pPr>
            <a:endParaRPr lang="en-US">
              <a:solidFill>
                <a:srgbClr val="000000"/>
              </a:solidFill>
              <a:latin typeface="CiscoSansTT ExtraLight"/>
              <a:ea typeface="+mn-ea"/>
              <a:cs typeface="+mn-cs"/>
            </a:endParaRPr>
          </a:p>
        </p:txBody>
      </p:sp>
      <p:sp>
        <p:nvSpPr>
          <p:cNvPr id="2" name="Title 1"/>
          <p:cNvSpPr>
            <a:spLocks noGrp="1"/>
          </p:cNvSpPr>
          <p:nvPr>
            <p:ph type="ctrTitle" hasCustomPrompt="1"/>
          </p:nvPr>
        </p:nvSpPr>
        <p:spPr>
          <a:xfrm>
            <a:off x="248806" y="2462028"/>
            <a:ext cx="4712557" cy="766763"/>
          </a:xfrm>
        </p:spPr>
        <p:txBody>
          <a:bodyPr vert="horz" lIns="61709" tIns="34285" rIns="61709" bIns="34285" rtlCol="0" anchor="b" anchorCtr="0">
            <a:noAutofit/>
          </a:bodyPr>
          <a:lstStyle>
            <a:lvl1pPr marL="0" indent="0" algn="l" defTabSz="6856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a:t>Demo Title</a:t>
            </a:r>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68" tIns="34285" rIns="68568" bIns="34285" anchor="ctr"/>
          <a:lstStyle/>
          <a:p>
            <a:pPr defTabSz="914286" fontAlgn="auto">
              <a:spcBef>
                <a:spcPts val="0"/>
              </a:spcBef>
              <a:spcAft>
                <a:spcPts val="0"/>
              </a:spcAft>
            </a:pPr>
            <a:endParaRPr lang="en-US">
              <a:solidFill>
                <a:srgbClr val="000000"/>
              </a:solidFill>
              <a:latin typeface="CiscoSansTT ExtraLight"/>
              <a:ea typeface="+mn-ea"/>
              <a:cs typeface="+mn-cs"/>
            </a:endParaRPr>
          </a:p>
        </p:txBody>
      </p:sp>
      <p:sp>
        <p:nvSpPr>
          <p:cNvPr id="31" name="Picture Placeholder 30"/>
          <p:cNvSpPr>
            <a:spLocks noGrp="1"/>
          </p:cNvSpPr>
          <p:nvPr>
            <p:ph type="pic" sz="quarter" idx="10" hasCustomPrompt="1"/>
          </p:nvPr>
        </p:nvSpPr>
        <p:spPr>
          <a:xfrm>
            <a:off x="5540385" y="1438276"/>
            <a:ext cx="2676525" cy="2166938"/>
          </a:xfrm>
          <a:prstGeom prst="rect">
            <a:avLst/>
          </a:prstGeom>
        </p:spPr>
        <p:txBody>
          <a:bodyPr lIns="91412" tIns="45706" rIns="91412" bIns="45706" anchor="ctr" anchorCtr="1"/>
          <a:lstStyle>
            <a:lvl1pPr marL="0" indent="0" algn="ctr">
              <a:buNone/>
              <a:defRPr>
                <a:solidFill>
                  <a:schemeClr val="tx2"/>
                </a:solidFill>
                <a:latin typeface="+mj-lt"/>
              </a:defRPr>
            </a:lvl1pPr>
          </a:lstStyle>
          <a:p>
            <a:r>
              <a:rPr lang="en-US" dirty="0"/>
              <a:t>Insert photo here</a:t>
            </a:r>
          </a:p>
        </p:txBody>
      </p:sp>
    </p:spTree>
    <p:extLst>
      <p:ext uri="{BB962C8B-B14F-4D97-AF65-F5344CB8AC3E}">
        <p14:creationId xmlns:p14="http://schemas.microsoft.com/office/powerpoint/2010/main" val="2455405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65" tIns="34283" rIns="68565" bIns="34283" anchor="ctr"/>
          <a:lstStyle/>
          <a:p>
            <a:pPr defTabSz="914286" fontAlgn="auto">
              <a:spcBef>
                <a:spcPts val="0"/>
              </a:spcBef>
              <a:spcAft>
                <a:spcPts val="0"/>
              </a:spcAft>
            </a:pPr>
            <a:endParaRPr lang="en-US">
              <a:solidFill>
                <a:srgbClr val="000000"/>
              </a:solidFill>
              <a:latin typeface="CiscoSansTT ExtraLight"/>
              <a:ea typeface="+mn-ea"/>
              <a:cs typeface="+mn-cs"/>
            </a:endParaRPr>
          </a:p>
        </p:txBody>
      </p:sp>
      <p:sp>
        <p:nvSpPr>
          <p:cNvPr id="47"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65" tIns="34283" rIns="68565" bIns="34283" anchor="ctr"/>
          <a:lstStyle/>
          <a:p>
            <a:pPr defTabSz="914286" fontAlgn="auto">
              <a:spcBef>
                <a:spcPts val="0"/>
              </a:spcBef>
              <a:spcAft>
                <a:spcPts val="0"/>
              </a:spcAft>
            </a:pPr>
            <a:endParaRPr lang="en-US">
              <a:solidFill>
                <a:srgbClr val="000000"/>
              </a:solidFill>
              <a:latin typeface="CiscoSansTT ExtraLight"/>
              <a:ea typeface="+mn-ea"/>
              <a:cs typeface="+mn-cs"/>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a:t>Section Title Goes Here</a:t>
            </a:r>
          </a:p>
        </p:txBody>
      </p:sp>
    </p:spTree>
    <p:extLst>
      <p:ext uri="{BB962C8B-B14F-4D97-AF65-F5344CB8AC3E}">
        <p14:creationId xmlns:p14="http://schemas.microsoft.com/office/powerpoint/2010/main" val="11352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a:t>Section Title Goes Here</a:t>
            </a:r>
          </a:p>
        </p:txBody>
      </p:sp>
      <p:sp>
        <p:nvSpPr>
          <p:cNvPr id="6" name="Rectangle 5"/>
          <p:cNvSpPr>
            <a:spLocks noChangeArrowheads="1"/>
          </p:cNvSpPr>
          <p:nvPr userDrawn="1"/>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7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a:t>Section Title Goes Here</a:t>
            </a:r>
          </a:p>
        </p:txBody>
      </p:sp>
      <p:sp>
        <p:nvSpPr>
          <p:cNvPr id="6" name="Rectangle 5"/>
          <p:cNvSpPr>
            <a:spLocks noChangeArrowheads="1"/>
          </p:cNvSpPr>
          <p:nvPr userDrawn="1"/>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5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Title Goes Here</a:t>
            </a:r>
          </a:p>
        </p:txBody>
      </p:sp>
      <p:sp>
        <p:nvSpPr>
          <p:cNvPr id="5" name="Content Placeholder 2"/>
          <p:cNvSpPr>
            <a:spLocks noGrp="1"/>
          </p:cNvSpPr>
          <p:nvPr>
            <p:ph idx="1" hasCustomPrompt="1"/>
          </p:nvPr>
        </p:nvSpPr>
        <p:spPr>
          <a:xfrm>
            <a:off x="261498" y="1200158"/>
            <a:ext cx="8659976" cy="3394075"/>
          </a:xfrm>
          <a:prstGeom prst="rect">
            <a:avLst/>
          </a:prstGeom>
        </p:spPr>
        <p:txBody>
          <a:bodyPr lIns="91412" tIns="45706" rIns="91412" bIns="45706">
            <a:noAutofit/>
          </a:bodyPr>
          <a:lstStyle>
            <a:lvl1pPr marL="285666" marR="0" indent="-285666" algn="ctr" defTabSz="457067"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067" rtl="0" eaLnBrk="1" fontAlgn="auto" latinLnBrk="0" hangingPunct="1">
              <a:lnSpc>
                <a:spcPct val="100000"/>
              </a:lnSpc>
              <a:spcBef>
                <a:spcPct val="20000"/>
              </a:spcBef>
              <a:spcAft>
                <a:spcPts val="0"/>
              </a:spcAft>
              <a:buClrTx/>
              <a:buSzTx/>
              <a:tabLst/>
              <a:defRPr/>
            </a:pPr>
            <a:r>
              <a:rPr lang="en-GB" dirty="0"/>
              <a:t>This slide will allow you to add one of the following:</a:t>
            </a:r>
            <a:br>
              <a:rPr lang="en-GB" dirty="0"/>
            </a:br>
            <a:r>
              <a:rPr lang="en-GB" dirty="0"/>
              <a:t>Table, Charts, Smart Art, Pictures, Clip Art and Media</a:t>
            </a:r>
            <a:br>
              <a:rPr lang="en-GB" dirty="0"/>
            </a:br>
            <a:r>
              <a:rPr lang="en-GB" dirty="0"/>
              <a:t>Click icon to add content</a:t>
            </a:r>
            <a:endParaRPr lang="en-US" dirty="0"/>
          </a:p>
          <a:p>
            <a:pPr lvl="0"/>
            <a:endParaRPr lang="en-US" dirty="0"/>
          </a:p>
        </p:txBody>
      </p:sp>
    </p:spTree>
    <p:extLst>
      <p:ext uri="{BB962C8B-B14F-4D97-AF65-F5344CB8AC3E}">
        <p14:creationId xmlns:p14="http://schemas.microsoft.com/office/powerpoint/2010/main" val="57893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a:t>Title Goes Here</a:t>
            </a:r>
          </a:p>
        </p:txBody>
      </p:sp>
      <p:sp>
        <p:nvSpPr>
          <p:cNvPr id="5" name="Content Placeholder 2"/>
          <p:cNvSpPr>
            <a:spLocks noGrp="1"/>
          </p:cNvSpPr>
          <p:nvPr>
            <p:ph idx="1" hasCustomPrompt="1"/>
          </p:nvPr>
        </p:nvSpPr>
        <p:spPr>
          <a:xfrm>
            <a:off x="261498" y="1200158"/>
            <a:ext cx="8659976" cy="3394075"/>
          </a:xfrm>
          <a:prstGeom prst="rect">
            <a:avLst/>
          </a:prstGeom>
        </p:spPr>
        <p:txBody>
          <a:bodyPr lIns="91412" tIns="45706" rIns="91412" bIns="45706">
            <a:noAutofit/>
          </a:bodyPr>
          <a:lstStyle>
            <a:lvl1pPr marL="285666" marR="0" indent="-285666" algn="l" defTabSz="457067"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067" rtl="0" eaLnBrk="1" fontAlgn="auto" latinLnBrk="0" hangingPunct="1">
              <a:lnSpc>
                <a:spcPct val="100000"/>
              </a:lnSpc>
              <a:spcBef>
                <a:spcPct val="20000"/>
              </a:spcBef>
              <a:spcAft>
                <a:spcPts val="0"/>
              </a:spcAft>
              <a:buClrTx/>
              <a:buSzTx/>
              <a:tabLst/>
              <a:defRPr/>
            </a:pPr>
            <a:r>
              <a:rPr lang="en-GB" dirty="0"/>
              <a:t>This slide will allow you to add one of the following:</a:t>
            </a:r>
            <a:br>
              <a:rPr lang="en-GB" dirty="0"/>
            </a:br>
            <a:r>
              <a:rPr lang="en-GB" dirty="0"/>
              <a:t>Table, Charts, Smart Art, Pictures, Clip Art and Media</a:t>
            </a:r>
            <a:br>
              <a:rPr lang="en-GB" dirty="0"/>
            </a:br>
            <a:r>
              <a:rPr lang="en-GB" dirty="0"/>
              <a:t>Click icon to add content</a:t>
            </a:r>
            <a:endParaRPr lang="en-US" dirty="0"/>
          </a:p>
          <a:p>
            <a:pPr lvl="0"/>
            <a:endParaRPr lang="en-US" dirty="0"/>
          </a:p>
        </p:txBody>
      </p:sp>
      <p:sp>
        <p:nvSpPr>
          <p:cNvPr id="8" name="Rectangle 5"/>
          <p:cNvSpPr>
            <a:spLocks noChangeArrowheads="1"/>
          </p:cNvSpPr>
          <p:nvPr userDrawn="1"/>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9"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userDrawn="1"/>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1" name="Straight Connector 10"/>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46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9" y="1249964"/>
            <a:ext cx="8582751" cy="3266034"/>
          </a:xfrm>
          <a:prstGeom prst="rect">
            <a:avLst/>
          </a:prstGeom>
        </p:spPr>
        <p:txBody>
          <a:bodyPr lIns="91412" tIns="45706" rIns="91412" bIns="45706">
            <a:noAutofit/>
          </a:bodyPr>
          <a:lstStyle>
            <a:lvl1pPr marL="280904" indent="-223774">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853" indent="-215837">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496" indent="-171401">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0959" indent="-171401">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360" indent="-168226">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71638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Title Goes Here</a:t>
            </a:r>
          </a:p>
        </p:txBody>
      </p:sp>
      <p:sp>
        <p:nvSpPr>
          <p:cNvPr id="6" name="Text Placeholder 3"/>
          <p:cNvSpPr>
            <a:spLocks noGrp="1"/>
          </p:cNvSpPr>
          <p:nvPr>
            <p:ph type="body" sz="quarter" idx="10"/>
          </p:nvPr>
        </p:nvSpPr>
        <p:spPr>
          <a:xfrm>
            <a:off x="245457" y="1249964"/>
            <a:ext cx="4169632" cy="3266034"/>
          </a:xfrm>
          <a:prstGeom prst="rect">
            <a:avLst/>
          </a:prstGeom>
        </p:spPr>
        <p:txBody>
          <a:bodyPr lIns="91412" tIns="45706" rIns="91412" bIns="45706">
            <a:noAutofit/>
          </a:bodyPr>
          <a:lstStyle>
            <a:lvl1pPr marL="228537" indent="-171401">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067" indent="-215837">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468" indent="-171401">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868" indent="-171401">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266" indent="-171401">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412" tIns="45706" rIns="91412" bIns="45706">
            <a:noAutofit/>
          </a:bodyPr>
          <a:lstStyle>
            <a:lvl1pPr marL="228537" indent="-171401">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067" indent="-215837">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468" indent="-171401">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868" indent="-171401">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266" indent="-171401">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6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Title Goes Here</a:t>
            </a:r>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412" tIns="45706" rIns="91412" bIns="45706">
            <a:noAutofit/>
          </a:bodyPr>
          <a:lstStyle>
            <a:lvl1pPr marL="233298" indent="-171401">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874" indent="-171401">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a:t>This is an example of a bullet slide that uses more content than the standard bullet slide will allow</a:t>
            </a:r>
          </a:p>
          <a:p>
            <a:pPr lvl="2"/>
            <a:r>
              <a:rPr lang="en-US" dirty="0"/>
              <a:t>This is where all the second level information is</a:t>
            </a:r>
            <a:br>
              <a:rPr lang="en-US" dirty="0"/>
            </a:br>
            <a:r>
              <a:rPr lang="en-US" dirty="0"/>
              <a:t>placed if you choose to have an outline</a:t>
            </a:r>
          </a:p>
          <a:p>
            <a:pPr lvl="2"/>
            <a:r>
              <a:rPr lang="en-US" dirty="0"/>
              <a:t>Here is another bullet point</a:t>
            </a:r>
          </a:p>
          <a:p>
            <a:r>
              <a:rPr lang="en-US" dirty="0"/>
              <a:t>First level bullets are 14 point and</a:t>
            </a:r>
            <a:br>
              <a:rPr lang="en-US" dirty="0"/>
            </a:br>
            <a:r>
              <a:rPr lang="en-US" dirty="0"/>
              <a:t>use an actual bullet point</a:t>
            </a:r>
          </a:p>
          <a:p>
            <a:pPr lvl="2"/>
            <a:r>
              <a:rPr lang="en-US" dirty="0"/>
              <a:t>Second level bullets are 12 points in size</a:t>
            </a:r>
          </a:p>
          <a:p>
            <a:pPr lvl="2"/>
            <a:r>
              <a:rPr lang="en-US" dirty="0"/>
              <a:t>It’s important to keep consistency </a:t>
            </a:r>
          </a:p>
          <a:p>
            <a:r>
              <a:rPr lang="en-US" dirty="0"/>
              <a:t>If you are using this type of slide in your presentation, you are probably creating</a:t>
            </a:r>
            <a:br>
              <a:rPr lang="en-US" dirty="0"/>
            </a:br>
            <a:r>
              <a:rPr lang="en-US" dirty="0"/>
              <a:t>a document that should be printed and</a:t>
            </a:r>
            <a:br>
              <a:rPr lang="en-US" dirty="0"/>
            </a:br>
            <a:r>
              <a:rPr lang="en-US" dirty="0"/>
              <a:t>passed out to your audience</a:t>
            </a:r>
          </a:p>
          <a:p>
            <a:endParaRPr lang="en-US" dirty="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412" tIns="45706" rIns="91412" bIns="45706">
            <a:noAutofit/>
          </a:bodyPr>
          <a:lstStyle>
            <a:lvl1pPr marL="223774" indent="-171401">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874" indent="-171401">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a:t>This is an example of a bullet slide that uses more content than the standard bullet slide will allow</a:t>
            </a:r>
          </a:p>
          <a:p>
            <a:pPr lvl="2"/>
            <a:r>
              <a:rPr lang="en-US" dirty="0"/>
              <a:t>This is where all the second level information is</a:t>
            </a:r>
            <a:br>
              <a:rPr lang="en-US" dirty="0"/>
            </a:br>
            <a:r>
              <a:rPr lang="en-US" dirty="0"/>
              <a:t>placed if you choose to have an outline</a:t>
            </a:r>
          </a:p>
          <a:p>
            <a:pPr lvl="2"/>
            <a:r>
              <a:rPr lang="en-US" dirty="0"/>
              <a:t>Here is another bullet point</a:t>
            </a:r>
          </a:p>
          <a:p>
            <a:r>
              <a:rPr lang="en-US" dirty="0"/>
              <a:t>First level bullets are 14 point and</a:t>
            </a:r>
            <a:br>
              <a:rPr lang="en-US" dirty="0"/>
            </a:br>
            <a:r>
              <a:rPr lang="en-US" dirty="0"/>
              <a:t>use an actual bullet point</a:t>
            </a:r>
          </a:p>
          <a:p>
            <a:pPr lvl="2"/>
            <a:r>
              <a:rPr lang="en-US" dirty="0"/>
              <a:t>Second level bullets are 12 points in size</a:t>
            </a:r>
          </a:p>
          <a:p>
            <a:pPr lvl="2"/>
            <a:r>
              <a:rPr lang="en-US" dirty="0"/>
              <a:t>It’s important to keep consistency </a:t>
            </a:r>
          </a:p>
          <a:p>
            <a:r>
              <a:rPr lang="en-US" dirty="0"/>
              <a:t>If you are using this type of slide in your presentation, you are probably creating</a:t>
            </a:r>
            <a:br>
              <a:rPr lang="en-US" dirty="0"/>
            </a:br>
            <a:r>
              <a:rPr lang="en-US" dirty="0"/>
              <a:t>a document that should be printed and</a:t>
            </a:r>
            <a:br>
              <a:rPr lang="en-US" dirty="0"/>
            </a:br>
            <a:r>
              <a:rPr lang="en-US" dirty="0"/>
              <a:t>passed out to your audience</a:t>
            </a:r>
          </a:p>
        </p:txBody>
      </p:sp>
    </p:spTree>
    <p:extLst>
      <p:ext uri="{BB962C8B-B14F-4D97-AF65-F5344CB8AC3E}">
        <p14:creationId xmlns:p14="http://schemas.microsoft.com/office/powerpoint/2010/main" val="178661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374916705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4286" fontAlgn="auto">
              <a:spcBef>
                <a:spcPts val="0"/>
              </a:spcBef>
              <a:spcAft>
                <a:spcPts val="0"/>
              </a:spcAft>
            </a:pPr>
            <a:endParaRPr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71"/>
            <a:ext cx="3236976" cy="1830001"/>
          </a:xfrm>
          <a:prstGeom prst="rect">
            <a:avLst/>
          </a:prstGeom>
        </p:spPr>
        <p:txBody>
          <a:bodyPr lIns="91412" tIns="45706" rIns="91412" bIns="45706">
            <a:noAutofit/>
          </a:bodyPr>
          <a:lstStyle>
            <a:lvl1pPr marL="85712" indent="-85712" algn="l" defTabSz="685663"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12" indent="-85712" algn="l" defTabSz="685663" rtl="0" eaLnBrk="1" latinLnBrk="0" hangingPunct="1">
              <a:defRPr lang="en-US" sz="1500" kern="1200" dirty="0" smtClean="0">
                <a:solidFill>
                  <a:schemeClr val="accent2"/>
                </a:solidFill>
                <a:latin typeface="Ciscolight" pitchFamily="2" charset="0"/>
                <a:ea typeface="+mn-ea"/>
                <a:cs typeface="+mn-cs"/>
              </a:defRPr>
            </a:lvl2pPr>
            <a:lvl3pPr marL="85712" indent="-85712" algn="l" defTabSz="685663" rtl="0" eaLnBrk="1" latinLnBrk="0" hangingPunct="1">
              <a:defRPr lang="en-US" sz="1500" kern="1200" dirty="0" smtClean="0">
                <a:solidFill>
                  <a:schemeClr val="accent2"/>
                </a:solidFill>
                <a:latin typeface="Ciscolight" pitchFamily="2" charset="0"/>
                <a:ea typeface="+mn-ea"/>
                <a:cs typeface="+mn-cs"/>
              </a:defRPr>
            </a:lvl3pPr>
            <a:lvl4pPr marL="85712" indent="-85712" algn="l" defTabSz="685663" rtl="0" eaLnBrk="1" latinLnBrk="0" hangingPunct="1">
              <a:defRPr lang="en-US" sz="1500" kern="1200" dirty="0" smtClean="0">
                <a:solidFill>
                  <a:schemeClr val="accent2"/>
                </a:solidFill>
                <a:latin typeface="Ciscolight" pitchFamily="2" charset="0"/>
                <a:ea typeface="+mn-ea"/>
                <a:cs typeface="+mn-cs"/>
              </a:defRPr>
            </a:lvl4pPr>
            <a:lvl5pPr marL="85712" indent="-85712" algn="l" defTabSz="685663"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a:t>“This is the sample pull quote.”</a:t>
            </a:r>
          </a:p>
        </p:txBody>
      </p:sp>
      <p:sp>
        <p:nvSpPr>
          <p:cNvPr id="19" name="Text Placeholder 18"/>
          <p:cNvSpPr>
            <a:spLocks noGrp="1"/>
          </p:cNvSpPr>
          <p:nvPr>
            <p:ph type="body" sz="quarter" idx="14" hasCustomPrompt="1"/>
          </p:nvPr>
        </p:nvSpPr>
        <p:spPr>
          <a:xfrm>
            <a:off x="5299801" y="3552444"/>
            <a:ext cx="3326071" cy="253746"/>
          </a:xfrm>
          <a:prstGeom prst="rect">
            <a:avLst/>
          </a:prstGeom>
        </p:spPr>
        <p:txBody>
          <a:bodyPr lIns="91412" tIns="45706" rIns="91412" bIns="45706">
            <a:noAutofit/>
          </a:bodyPr>
          <a:lstStyle>
            <a:lvl1pPr marL="0" indent="0">
              <a:buClr>
                <a:schemeClr val="tx2"/>
              </a:buClr>
              <a:buFontTx/>
              <a:buNone/>
              <a:defRPr sz="1200">
                <a:solidFill>
                  <a:schemeClr val="tx2"/>
                </a:solidFill>
                <a:latin typeface="+mn-lt"/>
                <a:cs typeface="CiscoSans ExtraLight"/>
              </a:defRPr>
            </a:lvl1pPr>
          </a:lstStyle>
          <a:p>
            <a:pPr lvl="0"/>
            <a:r>
              <a:rPr lang="en-US" dirty="0"/>
              <a:t>Source Name</a:t>
            </a:r>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Pull Quote Style</a:t>
            </a:r>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412" tIns="45706" rIns="91412" bIns="45706">
            <a:noAutofit/>
          </a:bodyPr>
          <a:lstStyle>
            <a:lvl1pPr marL="233298" indent="-171401">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480" indent="-190444">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a:t>This is an example of a bullet</a:t>
            </a:r>
            <a:br>
              <a:rPr lang="en-US" dirty="0"/>
            </a:br>
            <a:r>
              <a:rPr lang="en-US" dirty="0"/>
              <a:t>slide with a pull quote</a:t>
            </a:r>
          </a:p>
          <a:p>
            <a:pPr lvl="1"/>
            <a:r>
              <a:rPr lang="en-US" dirty="0"/>
              <a:t>This is where all the second level </a:t>
            </a:r>
            <a:br>
              <a:rPr lang="en-US" dirty="0"/>
            </a:br>
            <a:r>
              <a:rPr lang="en-US" dirty="0"/>
              <a:t>information goes</a:t>
            </a:r>
          </a:p>
          <a:p>
            <a:pPr lvl="1"/>
            <a:r>
              <a:rPr lang="en-US" dirty="0"/>
              <a:t>This is another bullet point</a:t>
            </a:r>
          </a:p>
          <a:p>
            <a:r>
              <a:rPr lang="en-US" dirty="0"/>
              <a:t>First level bullets are 16 points</a:t>
            </a:r>
            <a:br>
              <a:rPr lang="en-US" dirty="0"/>
            </a:br>
            <a:r>
              <a:rPr lang="en-US" dirty="0"/>
              <a:t>and use a bullet point</a:t>
            </a:r>
          </a:p>
          <a:p>
            <a:pPr lvl="1"/>
            <a:r>
              <a:rPr lang="en-US" dirty="0"/>
              <a:t>Second level bullets are 14 points in size</a:t>
            </a:r>
          </a:p>
          <a:p>
            <a:pPr lvl="1"/>
            <a:r>
              <a:rPr lang="en-US" dirty="0"/>
              <a:t>It’s important to keep consistency </a:t>
            </a:r>
          </a:p>
        </p:txBody>
      </p:sp>
    </p:spTree>
    <p:extLst>
      <p:ext uri="{BB962C8B-B14F-4D97-AF65-F5344CB8AC3E}">
        <p14:creationId xmlns:p14="http://schemas.microsoft.com/office/powerpoint/2010/main" val="54432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26264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a:t>Bullet Title Goes Here</a:t>
            </a:r>
          </a:p>
        </p:txBody>
      </p:sp>
      <p:sp>
        <p:nvSpPr>
          <p:cNvPr id="4"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5"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6"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7" name="Straight Connector 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1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06" tIns="34283" rIns="61706" bIns="34283" rtlCol="0" anchor="t" anchorCtr="0">
            <a:noAutofit/>
          </a:bodyPr>
          <a:lstStyle>
            <a:lvl1pPr algn="l" defTabSz="685663"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a:t>Two Column</a:t>
            </a:r>
            <a:br>
              <a:rPr lang="en-US" dirty="0"/>
            </a:br>
            <a:r>
              <a:rPr lang="en-US" dirty="0"/>
              <a:t>Title Left</a:t>
            </a:r>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412" tIns="45706" rIns="91412" bIns="45706">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154" indent="-171417">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a:t>Body copy uses sentence capital letters only, size 16, left aligned</a:t>
            </a:r>
          </a:p>
          <a:p>
            <a:pPr lvl="1"/>
            <a:r>
              <a:rPr lang="en-US" dirty="0"/>
              <a:t>Sub-bullets are size 14 </a:t>
            </a:r>
            <a:br>
              <a:rPr lang="en-US" dirty="0"/>
            </a:br>
            <a:r>
              <a:rPr lang="en-US" dirty="0"/>
              <a:t>and indented</a:t>
            </a:r>
          </a:p>
          <a:p>
            <a:pPr lvl="1"/>
            <a:r>
              <a:rPr lang="en-US" dirty="0"/>
              <a:t>Hyperlink: www.cisco.com </a:t>
            </a:r>
          </a:p>
          <a:p>
            <a:pPr lvl="0"/>
            <a:r>
              <a:rPr lang="en-US" dirty="0"/>
              <a:t>Use Cisco highlight color, bold, or both when emphasizing words, </a:t>
            </a:r>
            <a:br>
              <a:rPr lang="en-US" dirty="0"/>
            </a:br>
            <a:r>
              <a:rPr lang="en-US" dirty="0"/>
              <a:t>do not italicize; use yellow on the </a:t>
            </a:r>
            <a:br>
              <a:rPr lang="en-US" dirty="0"/>
            </a:br>
            <a:r>
              <a:rPr lang="en-US" dirty="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412" tIns="45706" rIns="91412" bIns="45706">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154" indent="-171417">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a:t>Body copy uses sentence capital letters only, size 16, left aligned</a:t>
            </a:r>
          </a:p>
          <a:p>
            <a:pPr lvl="1"/>
            <a:r>
              <a:rPr lang="en-US" dirty="0"/>
              <a:t>Sub-bullets are size 14</a:t>
            </a:r>
            <a:br>
              <a:rPr lang="en-US" dirty="0"/>
            </a:br>
            <a:r>
              <a:rPr lang="en-US" dirty="0"/>
              <a:t>and indented</a:t>
            </a:r>
          </a:p>
          <a:p>
            <a:pPr lvl="1"/>
            <a:r>
              <a:rPr lang="en-US" dirty="0"/>
              <a:t>Hyperlink: www.cisco.com  </a:t>
            </a:r>
          </a:p>
          <a:p>
            <a:pPr lvl="0"/>
            <a:r>
              <a:rPr lang="en-US" dirty="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412" tIns="45706" rIns="91412" bIns="45706">
            <a:noAutofit/>
          </a:bodyPr>
          <a:lstStyle>
            <a:lvl1pPr marL="0" marR="0" indent="0" algn="l" defTabSz="685663"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663" rtl="0" eaLnBrk="1" fontAlgn="auto" latinLnBrk="0" hangingPunct="1">
              <a:lnSpc>
                <a:spcPct val="80000"/>
              </a:lnSpc>
              <a:spcBef>
                <a:spcPct val="0"/>
              </a:spcBef>
              <a:spcAft>
                <a:spcPts val="0"/>
              </a:spcAft>
              <a:buClrTx/>
              <a:buSzTx/>
              <a:buFontTx/>
              <a:buNone/>
              <a:tabLst/>
              <a:defRPr/>
            </a:pPr>
            <a:r>
              <a:rPr lang="en-US" dirty="0"/>
              <a:t>Two Column</a:t>
            </a:r>
            <a:br>
              <a:rPr lang="en-US" dirty="0"/>
            </a:br>
            <a:r>
              <a:rPr lang="en-US" dirty="0"/>
              <a:t>Title Right</a:t>
            </a:r>
          </a:p>
        </p:txBody>
      </p:sp>
      <p:cxnSp>
        <p:nvCxnSpPr>
          <p:cNvPr id="7" name="Straight Connector 6"/>
          <p:cNvCxnSpPr/>
          <p:nvPr/>
        </p:nvCxnSpPr>
        <p:spPr>
          <a:xfrm>
            <a:off x="4600575" y="609609"/>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5" y="75438"/>
            <a:ext cx="2668457" cy="864108"/>
          </a:xfrm>
          <a:prstGeom prst="rect">
            <a:avLst/>
          </a:prstGeom>
        </p:spPr>
        <p:txBody>
          <a:bodyPr lIns="91412" tIns="45706" rIns="91412" bIns="45706" anchor="b" anchorCtr="0">
            <a:noAutofit/>
          </a:bodyPr>
          <a:lstStyle>
            <a:lvl1pPr marL="0" marR="0" indent="0" algn="l" defTabSz="685663"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663" rtl="0" eaLnBrk="1" fontAlgn="auto" latinLnBrk="0" hangingPunct="1">
              <a:lnSpc>
                <a:spcPct val="80000"/>
              </a:lnSpc>
              <a:spcBef>
                <a:spcPct val="0"/>
              </a:spcBef>
              <a:spcAft>
                <a:spcPts val="0"/>
              </a:spcAft>
              <a:buClrTx/>
              <a:buSzTx/>
              <a:buFontTx/>
              <a:buNone/>
              <a:tabLst/>
              <a:defRPr/>
            </a:pPr>
            <a:r>
              <a:rPr lang="en-US"/>
              <a:t>Click to edit Master text styles</a:t>
            </a:r>
          </a:p>
        </p:txBody>
      </p:sp>
      <p:sp>
        <p:nvSpPr>
          <p:cNvPr id="22" name="Text Placeholder 17"/>
          <p:cNvSpPr>
            <a:spLocks noGrp="1"/>
          </p:cNvSpPr>
          <p:nvPr>
            <p:ph type="body" sz="quarter" idx="19"/>
          </p:nvPr>
        </p:nvSpPr>
        <p:spPr>
          <a:xfrm>
            <a:off x="3258402" y="75438"/>
            <a:ext cx="2599859" cy="864108"/>
          </a:xfrm>
          <a:prstGeom prst="rect">
            <a:avLst/>
          </a:prstGeom>
        </p:spPr>
        <p:txBody>
          <a:bodyPr lIns="91412" tIns="45706" rIns="91412" bIns="45706" anchor="b" anchorCtr="0">
            <a:noAutofit/>
          </a:bodyPr>
          <a:lstStyle>
            <a:lvl1pPr marL="0" marR="0" indent="0" algn="l" defTabSz="685663"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663" rtl="0" eaLnBrk="1" fontAlgn="auto" latinLnBrk="0" hangingPunct="1">
              <a:lnSpc>
                <a:spcPct val="80000"/>
              </a:lnSpc>
              <a:spcBef>
                <a:spcPct val="0"/>
              </a:spcBef>
              <a:spcAft>
                <a:spcPts val="0"/>
              </a:spcAft>
              <a:buClrTx/>
              <a:buSzTx/>
              <a:buFontTx/>
              <a:buNone/>
              <a:tabLst/>
              <a:defRPr/>
            </a:pPr>
            <a:r>
              <a:rPr lang="en-US"/>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412" tIns="45706" rIns="91412" bIns="45706" anchor="b" anchorCtr="0">
            <a:noAutofit/>
          </a:bodyPr>
          <a:lstStyle>
            <a:lvl1pPr marL="0" marR="0" indent="0" algn="l" defTabSz="685663"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663" rtl="0" eaLnBrk="1" fontAlgn="auto" latinLnBrk="0" hangingPunct="1">
              <a:lnSpc>
                <a:spcPct val="80000"/>
              </a:lnSpc>
              <a:spcBef>
                <a:spcPct val="0"/>
              </a:spcBef>
              <a:spcAft>
                <a:spcPts val="0"/>
              </a:spcAft>
              <a:buClrTx/>
              <a:buSzTx/>
              <a:buFontTx/>
              <a:buNone/>
              <a:tabLst/>
              <a:defRPr/>
            </a:pPr>
            <a:r>
              <a:rPr lang="en-US"/>
              <a:t>Click to edit Master text styles</a:t>
            </a:r>
          </a:p>
        </p:txBody>
      </p:sp>
      <p:sp>
        <p:nvSpPr>
          <p:cNvPr id="12" name="Text Placeholder 3"/>
          <p:cNvSpPr>
            <a:spLocks noGrp="1"/>
          </p:cNvSpPr>
          <p:nvPr>
            <p:ph type="body" sz="quarter" idx="10"/>
          </p:nvPr>
        </p:nvSpPr>
        <p:spPr>
          <a:xfrm>
            <a:off x="219515" y="1201574"/>
            <a:ext cx="2668457" cy="3336008"/>
          </a:xfrm>
          <a:prstGeom prst="rect">
            <a:avLst/>
          </a:prstGeom>
        </p:spPr>
        <p:txBody>
          <a:bodyPr lIns="91412" tIns="45706" rIns="91412" bIns="45706">
            <a:noAutofit/>
          </a:bodyPr>
          <a:lstStyle>
            <a:lvl1pPr marL="223774" indent="-171401">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107" indent="-190444">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745" indent="-166639">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908" indent="-171401">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309" indent="-171401">
              <a:buClr>
                <a:schemeClr val="tx2"/>
              </a:buClr>
              <a:buSzPct val="80000"/>
              <a:buFont typeface="Wingdings" panose="05000000000000000000" pitchFamily="2" charset="2"/>
              <a:buChar char="§"/>
              <a:defRPr sz="900">
                <a:solidFill>
                  <a:schemeClr val="tx2"/>
                </a:solidFill>
                <a:latin typeface="+mn-lt"/>
                <a:cs typeface="CiscoSans ExtraLight"/>
              </a:defRPr>
            </a:lvl5pPr>
            <a:lvl6pPr marL="692324"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1"/>
          </p:nvPr>
        </p:nvSpPr>
        <p:spPr>
          <a:xfrm>
            <a:off x="6272202" y="1183948"/>
            <a:ext cx="2634158" cy="3336008"/>
          </a:xfrm>
          <a:prstGeom prst="rect">
            <a:avLst/>
          </a:prstGeom>
        </p:spPr>
        <p:txBody>
          <a:bodyPr lIns="91412" tIns="45706" rIns="91412" bIns="45706">
            <a:noAutofit/>
          </a:bodyPr>
          <a:lstStyle>
            <a:lvl1pPr marL="171424" indent="-171424">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895" indent="-215937">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920" indent="-171401">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908" indent="-171401">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309" indent="-171401">
              <a:buClr>
                <a:schemeClr val="tx2"/>
              </a:buClr>
              <a:buSzPct val="80000"/>
              <a:buFont typeface="Wingdings" panose="05000000000000000000" pitchFamily="2" charset="2"/>
              <a:buChar char="§"/>
              <a:defRPr sz="900">
                <a:solidFill>
                  <a:schemeClr val="tx2"/>
                </a:solidFill>
                <a:latin typeface="+mn-lt"/>
                <a:cs typeface="CiscoSans ExtraLight"/>
              </a:defRPr>
            </a:lvl5pPr>
            <a:lvl6pPr marL="692324"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22"/>
          </p:nvPr>
        </p:nvSpPr>
        <p:spPr>
          <a:xfrm>
            <a:off x="3258402" y="1201574"/>
            <a:ext cx="2599859" cy="3336008"/>
          </a:xfrm>
          <a:prstGeom prst="rect">
            <a:avLst/>
          </a:prstGeom>
        </p:spPr>
        <p:txBody>
          <a:bodyPr lIns="91412" tIns="45706" rIns="91412" bIns="45706">
            <a:noAutofit/>
          </a:bodyPr>
          <a:lstStyle>
            <a:lvl1pPr marL="171424" indent="-171424">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384" indent="-176161">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203" indent="-171401">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188" indent="-171401">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411" indent="-168226">
              <a:buClr>
                <a:schemeClr val="tx2"/>
              </a:buClr>
              <a:buSzPct val="80000"/>
              <a:buFont typeface="Wingdings" panose="05000000000000000000" pitchFamily="2" charset="2"/>
              <a:buChar char="§"/>
              <a:defRPr sz="900">
                <a:solidFill>
                  <a:schemeClr val="tx2"/>
                </a:solidFill>
                <a:latin typeface="+mn-lt"/>
                <a:cs typeface="CiscoSans ExtraLight"/>
              </a:defRPr>
            </a:lvl5pPr>
            <a:lvl6pPr marL="692324"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p:nvCxnSpPr>
        <p:spPr>
          <a:xfrm>
            <a:off x="3076575" y="609603"/>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67425" y="609603"/>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29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4" name="Title 1"/>
          <p:cNvSpPr>
            <a:spLocks noGrp="1"/>
          </p:cNvSpPr>
          <p:nvPr>
            <p:ph type="ctrTitle" hasCustomPrompt="1"/>
          </p:nvPr>
        </p:nvSpPr>
        <p:spPr>
          <a:xfrm>
            <a:off x="354841" y="940718"/>
            <a:ext cx="8168270" cy="2878673"/>
          </a:xfrm>
          <a:prstGeom prst="rect">
            <a:avLst/>
          </a:prstGeom>
        </p:spPr>
        <p:txBody>
          <a:bodyPr>
            <a:noAutofit/>
          </a:bodyPr>
          <a:lstStyle>
            <a:lvl1pPr marL="399935" indent="-399935" algn="l">
              <a:lnSpc>
                <a:spcPct val="90000"/>
              </a:lnSpc>
              <a:defRPr sz="6000" b="0" i="1" spc="0" baseline="0">
                <a:solidFill>
                  <a:schemeClr val="tx2"/>
                </a:solidFill>
                <a:latin typeface="+mj-lt"/>
                <a:cs typeface="CiscoSans Thin"/>
              </a:defRPr>
            </a:lvl1pPr>
          </a:lstStyle>
          <a:p>
            <a:r>
              <a:rPr lang="en-US" dirty="0"/>
              <a:t>“Quote goes here.”</a:t>
            </a:r>
          </a:p>
        </p:txBody>
      </p:sp>
    </p:spTree>
    <p:extLst>
      <p:ext uri="{BB962C8B-B14F-4D97-AF65-F5344CB8AC3E}">
        <p14:creationId xmlns:p14="http://schemas.microsoft.com/office/powerpoint/2010/main" val="214560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8"/>
            <a:ext cx="8168270" cy="2878673"/>
          </a:xfrm>
          <a:prstGeom prst="rect">
            <a:avLst/>
          </a:prstGeom>
        </p:spPr>
        <p:txBody>
          <a:bodyPr>
            <a:noAutofit/>
          </a:bodyPr>
          <a:lstStyle>
            <a:lvl1pPr marL="403107" indent="-403107"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a:t>“Quote goes here.”</a:t>
            </a:r>
          </a:p>
        </p:txBody>
      </p:sp>
      <p:sp>
        <p:nvSpPr>
          <p:cNvPr id="3" name="Text Placeholder 9"/>
          <p:cNvSpPr>
            <a:spLocks noGrp="1"/>
          </p:cNvSpPr>
          <p:nvPr>
            <p:ph type="body" sz="quarter" idx="11" hasCustomPrompt="1"/>
          </p:nvPr>
        </p:nvSpPr>
        <p:spPr>
          <a:xfrm>
            <a:off x="724013"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Tree>
    <p:extLst>
      <p:ext uri="{BB962C8B-B14F-4D97-AF65-F5344CB8AC3E}">
        <p14:creationId xmlns:p14="http://schemas.microsoft.com/office/powerpoint/2010/main" val="25457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4"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7" name="Text Placeholder 9"/>
          <p:cNvSpPr>
            <a:spLocks noGrp="1"/>
          </p:cNvSpPr>
          <p:nvPr>
            <p:ph type="body" sz="quarter" idx="11" hasCustomPrompt="1"/>
          </p:nvPr>
        </p:nvSpPr>
        <p:spPr>
          <a:xfrm>
            <a:off x="723286"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8"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0" name="Straight Connector 9"/>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8"/>
            <a:ext cx="8168270" cy="2878673"/>
          </a:xfrm>
          <a:prstGeom prst="rect">
            <a:avLst/>
          </a:prstGeom>
        </p:spPr>
        <p:txBody>
          <a:bodyPr>
            <a:noAutofit/>
          </a:bodyPr>
          <a:lstStyle>
            <a:lvl1pPr marL="403107" indent="-403107" algn="l">
              <a:lnSpc>
                <a:spcPct val="90000"/>
              </a:lnSpc>
              <a:defRPr sz="6000" b="0" i="1" spc="0" baseline="0">
                <a:solidFill>
                  <a:schemeClr val="bg1"/>
                </a:solidFill>
                <a:latin typeface="+mj-lt"/>
                <a:cs typeface="CiscoSans Thin"/>
              </a:defRPr>
            </a:lvl1pPr>
          </a:lstStyle>
          <a:p>
            <a:r>
              <a:rPr lang="en-US" dirty="0"/>
              <a:t>“Quote goes here.”</a:t>
            </a:r>
          </a:p>
        </p:txBody>
      </p:sp>
    </p:spTree>
    <p:extLst>
      <p:ext uri="{BB962C8B-B14F-4D97-AF65-F5344CB8AC3E}">
        <p14:creationId xmlns:p14="http://schemas.microsoft.com/office/powerpoint/2010/main" val="19247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4"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7" name="Text Placeholder 9"/>
          <p:cNvSpPr>
            <a:spLocks noGrp="1"/>
          </p:cNvSpPr>
          <p:nvPr>
            <p:ph type="body" sz="quarter" idx="11" hasCustomPrompt="1"/>
          </p:nvPr>
        </p:nvSpPr>
        <p:spPr>
          <a:xfrm>
            <a:off x="723286"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8"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0" name="Straight Connector 9"/>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8"/>
            <a:ext cx="8168270" cy="2878673"/>
          </a:xfrm>
          <a:prstGeom prst="rect">
            <a:avLst/>
          </a:prstGeom>
        </p:spPr>
        <p:txBody>
          <a:bodyPr>
            <a:noAutofit/>
          </a:bodyPr>
          <a:lstStyle>
            <a:lvl1pPr marL="403107" indent="-403107" algn="l">
              <a:lnSpc>
                <a:spcPct val="90000"/>
              </a:lnSpc>
              <a:defRPr sz="6000" b="0" i="1" spc="0" baseline="0">
                <a:solidFill>
                  <a:schemeClr val="bg1"/>
                </a:solidFill>
                <a:latin typeface="+mj-lt"/>
                <a:cs typeface="CiscoSans Thin"/>
              </a:defRPr>
            </a:lvl1pPr>
          </a:lstStyle>
          <a:p>
            <a:r>
              <a:rPr lang="en-US" dirty="0"/>
              <a:t>“Quote goes here.”</a:t>
            </a:r>
          </a:p>
        </p:txBody>
      </p:sp>
    </p:spTree>
    <p:extLst>
      <p:ext uri="{BB962C8B-B14F-4D97-AF65-F5344CB8AC3E}">
        <p14:creationId xmlns:p14="http://schemas.microsoft.com/office/powerpoint/2010/main" val="27622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18"/>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a:t>70%</a:t>
            </a:r>
          </a:p>
        </p:txBody>
      </p:sp>
      <p:sp>
        <p:nvSpPr>
          <p:cNvPr id="3" name="Text Placeholder 9"/>
          <p:cNvSpPr>
            <a:spLocks noGrp="1"/>
          </p:cNvSpPr>
          <p:nvPr>
            <p:ph type="body" sz="quarter" idx="11" hasCustomPrompt="1"/>
          </p:nvPr>
        </p:nvSpPr>
        <p:spPr>
          <a:xfrm>
            <a:off x="249467"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Tree>
    <p:extLst>
      <p:ext uri="{BB962C8B-B14F-4D97-AF65-F5344CB8AC3E}">
        <p14:creationId xmlns:p14="http://schemas.microsoft.com/office/powerpoint/2010/main" val="363517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78301120"/>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8"/>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a:t>70%</a:t>
            </a:r>
          </a:p>
        </p:txBody>
      </p:sp>
      <p:sp>
        <p:nvSpPr>
          <p:cNvPr id="3" name="Text Placeholder 9"/>
          <p:cNvSpPr>
            <a:spLocks noGrp="1"/>
          </p:cNvSpPr>
          <p:nvPr>
            <p:ph type="body" sz="quarter" idx="11" hasCustomPrompt="1"/>
          </p:nvPr>
        </p:nvSpPr>
        <p:spPr>
          <a:xfrm>
            <a:off x="249467"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Tree>
    <p:extLst>
      <p:ext uri="{BB962C8B-B14F-4D97-AF65-F5344CB8AC3E}">
        <p14:creationId xmlns:p14="http://schemas.microsoft.com/office/powerpoint/2010/main" val="822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8"/>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a:t>70%</a:t>
            </a:r>
          </a:p>
        </p:txBody>
      </p:sp>
      <p:sp>
        <p:nvSpPr>
          <p:cNvPr id="3" name="Text Placeholder 9"/>
          <p:cNvSpPr>
            <a:spLocks noGrp="1"/>
          </p:cNvSpPr>
          <p:nvPr>
            <p:ph type="body" sz="quarter" idx="11" hasCustomPrompt="1"/>
          </p:nvPr>
        </p:nvSpPr>
        <p:spPr>
          <a:xfrm>
            <a:off x="249467"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4"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5"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6"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7" name="Straight Connector 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82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a:t>Statement Goes Here</a:t>
            </a:r>
          </a:p>
        </p:txBody>
      </p:sp>
    </p:spTree>
    <p:extLst>
      <p:ext uri="{BB962C8B-B14F-4D97-AF65-F5344CB8AC3E}">
        <p14:creationId xmlns:p14="http://schemas.microsoft.com/office/powerpoint/2010/main" val="349376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a:t>Statement Goes Here</a:t>
            </a:r>
          </a:p>
        </p:txBody>
      </p:sp>
      <p:sp>
        <p:nvSpPr>
          <p:cNvPr id="10"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1"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7"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2" name="Straight Connector 11"/>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645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0"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a:t>Statement Goes Here</a:t>
            </a:r>
          </a:p>
        </p:txBody>
      </p:sp>
      <p:sp>
        <p:nvSpPr>
          <p:cNvPr id="7"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9" name="Straight Connector 8"/>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28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61"/>
            <a:ext cx="4117446" cy="2265389"/>
          </a:xfrm>
        </p:spPr>
        <p:txBody>
          <a:bodyPr vert="horz" lIns="61709" tIns="34285" rIns="61709" bIns="34285" rtlCol="0" anchor="ctr" anchorCtr="0">
            <a:noAutofit/>
          </a:bodyPr>
          <a:lstStyle>
            <a:lvl1pPr marL="0" indent="0" algn="l" defTabSz="6856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a:t>Telling Shared Experiences</a:t>
            </a:r>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12" tIns="45706" rIns="91412" bIns="45706"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a:t>Tell your story here</a:t>
            </a:r>
          </a:p>
        </p:txBody>
      </p:sp>
      <p:cxnSp>
        <p:nvCxnSpPr>
          <p:cNvPr id="5" name="Straight Connector 4"/>
          <p:cNvCxnSpPr/>
          <p:nvPr/>
        </p:nvCxnSpPr>
        <p:spPr>
          <a:xfrm>
            <a:off x="4600575" y="609609"/>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834225"/>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9"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Table Title Goes Here</a:t>
            </a:r>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412" tIns="45706" rIns="91412" bIns="45706">
            <a:noAutofit/>
          </a:bodyPr>
          <a:lstStyle>
            <a:lvl1pPr marL="0" indent="0" algn="ctr">
              <a:buNone/>
              <a:defRPr sz="2000" baseline="0">
                <a:solidFill>
                  <a:schemeClr val="tx2"/>
                </a:solidFill>
                <a:latin typeface="+mn-lt"/>
              </a:defRPr>
            </a:lvl1pPr>
          </a:lstStyle>
          <a:p>
            <a:r>
              <a:rPr lang="en-GB" dirty="0"/>
              <a:t>Click icon to add Table</a:t>
            </a:r>
          </a:p>
        </p:txBody>
      </p:sp>
      <p:sp>
        <p:nvSpPr>
          <p:cNvPr id="4" name="Text Placeholder 9"/>
          <p:cNvSpPr>
            <a:spLocks noGrp="1"/>
          </p:cNvSpPr>
          <p:nvPr>
            <p:ph type="body" sz="quarter" idx="11" hasCustomPrompt="1"/>
          </p:nvPr>
        </p:nvSpPr>
        <p:spPr>
          <a:xfrm>
            <a:off x="249467" y="4365147"/>
            <a:ext cx="7461250" cy="207749"/>
          </a:xfrm>
          <a:prstGeom prst="rect">
            <a:avLst/>
          </a:prstGeom>
        </p:spPr>
        <p:txBody>
          <a:bodyPr wrap="square" lIns="91412" tIns="45706" rIns="91412" bIns="45706" anchor="b" anchorCtr="0">
            <a:noAutofit/>
          </a:bodyPr>
          <a:lstStyle>
            <a:lvl1pPr algn="l" defTabSz="603525">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Tree>
    <p:extLst>
      <p:ext uri="{BB962C8B-B14F-4D97-AF65-F5344CB8AC3E}">
        <p14:creationId xmlns:p14="http://schemas.microsoft.com/office/powerpoint/2010/main" val="31931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66"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a:t>Table Title Goes Here</a:t>
            </a:r>
          </a:p>
        </p:txBody>
      </p:sp>
      <p:sp>
        <p:nvSpPr>
          <p:cNvPr id="12" name="Table Placeholder 11"/>
          <p:cNvSpPr>
            <a:spLocks noGrp="1"/>
          </p:cNvSpPr>
          <p:nvPr>
            <p:ph type="tbl" sz="quarter" idx="12" hasCustomPrompt="1"/>
          </p:nvPr>
        </p:nvSpPr>
        <p:spPr>
          <a:xfrm>
            <a:off x="369895" y="1187452"/>
            <a:ext cx="8450261" cy="3043238"/>
          </a:xfrm>
          <a:prstGeom prst="rect">
            <a:avLst/>
          </a:prstGeom>
        </p:spPr>
        <p:txBody>
          <a:bodyPr lIns="91412" tIns="45706" rIns="91412" bIns="45706">
            <a:noAutofit/>
          </a:bodyPr>
          <a:lstStyle>
            <a:lvl1pPr marL="0" indent="0" algn="ctr">
              <a:buNone/>
              <a:defRPr sz="2000" baseline="0">
                <a:solidFill>
                  <a:schemeClr val="bg1"/>
                </a:solidFill>
                <a:latin typeface="+mn-lt"/>
              </a:defRPr>
            </a:lvl1pPr>
          </a:lstStyle>
          <a:p>
            <a:r>
              <a:rPr lang="en-GB" dirty="0"/>
              <a:t>Click icon to add Table</a:t>
            </a:r>
          </a:p>
        </p:txBody>
      </p:sp>
      <p:sp>
        <p:nvSpPr>
          <p:cNvPr id="4" name="Text Placeholder 9"/>
          <p:cNvSpPr>
            <a:spLocks noGrp="1"/>
          </p:cNvSpPr>
          <p:nvPr>
            <p:ph type="body" sz="quarter" idx="11" hasCustomPrompt="1"/>
          </p:nvPr>
        </p:nvSpPr>
        <p:spPr>
          <a:xfrm>
            <a:off x="249467" y="4365147"/>
            <a:ext cx="7461250" cy="207749"/>
          </a:xfrm>
          <a:prstGeom prst="rect">
            <a:avLst/>
          </a:prstGeom>
        </p:spPr>
        <p:txBody>
          <a:bodyPr wrap="square" lIns="91412" tIns="45706" rIns="91412" bIns="45706" anchor="b" anchorCtr="0">
            <a:noAutofit/>
          </a:bodyPr>
          <a:lstStyle>
            <a:lvl1pPr marL="0" indent="0" algn="l" defTabSz="603525">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6"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8"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9" name="Straight Connector 8"/>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9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7"/>
            <a:ext cx="7461250" cy="207749"/>
          </a:xfrm>
          <a:prstGeom prst="rect">
            <a:avLst/>
          </a:prstGeom>
        </p:spPr>
        <p:txBody>
          <a:bodyPr wrap="square" lIns="91412" tIns="45706" rIns="91412" bIns="45706" anchor="b" anchorCtr="0">
            <a:noAutofit/>
          </a:bodyPr>
          <a:lstStyle>
            <a:lvl1pPr algn="l" defTabSz="603525">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5" name="Title 1"/>
          <p:cNvSpPr>
            <a:spLocks noGrp="1"/>
          </p:cNvSpPr>
          <p:nvPr>
            <p:ph type="ctrTitle" hasCustomPrompt="1"/>
          </p:nvPr>
        </p:nvSpPr>
        <p:spPr>
          <a:xfrm>
            <a:off x="259564"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Chart Title Goes Here</a:t>
            </a:r>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412" tIns="45706" rIns="91412" bIns="45706">
            <a:noAutofit/>
          </a:bodyPr>
          <a:lstStyle>
            <a:lvl1pPr marL="0" indent="0" algn="ctr">
              <a:buNone/>
              <a:defRPr sz="2000" b="0" i="0">
                <a:solidFill>
                  <a:schemeClr val="tx2"/>
                </a:solidFill>
                <a:latin typeface="+mn-lt"/>
                <a:cs typeface="CiscoSans ExtraLight"/>
              </a:defRPr>
            </a:lvl1pPr>
          </a:lstStyle>
          <a:p>
            <a:r>
              <a:rPr lang="en-US"/>
              <a:t>Click icon to add chart</a:t>
            </a:r>
            <a:endParaRPr lang="en-US" dirty="0"/>
          </a:p>
        </p:txBody>
      </p:sp>
    </p:spTree>
    <p:extLst>
      <p:ext uri="{BB962C8B-B14F-4D97-AF65-F5344CB8AC3E}">
        <p14:creationId xmlns:p14="http://schemas.microsoft.com/office/powerpoint/2010/main" val="1671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412" tIns="45706" rIns="91412" bIns="45706">
            <a:noAutofit/>
          </a:bodyPr>
          <a:lstStyle>
            <a:lvl1pPr marL="0" indent="0" algn="ctr">
              <a:buNone/>
              <a:defRPr sz="2000" b="0" i="0">
                <a:solidFill>
                  <a:srgbClr val="FFFFFF"/>
                </a:solidFill>
                <a:latin typeface="+mn-lt"/>
                <a:cs typeface="CiscoSans ExtraLight"/>
              </a:defRPr>
            </a:lvl1pPr>
          </a:lstStyle>
          <a:p>
            <a:r>
              <a:rPr lang="en-US"/>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a:t>Chart Title Goes Here</a:t>
            </a:r>
          </a:p>
        </p:txBody>
      </p:sp>
      <p:sp>
        <p:nvSpPr>
          <p:cNvPr id="22" name="Text Placeholder 9"/>
          <p:cNvSpPr>
            <a:spLocks noGrp="1"/>
          </p:cNvSpPr>
          <p:nvPr>
            <p:ph type="body" sz="quarter" idx="11" hasCustomPrompt="1"/>
          </p:nvPr>
        </p:nvSpPr>
        <p:spPr>
          <a:xfrm>
            <a:off x="245729" y="4365147"/>
            <a:ext cx="7461250" cy="207749"/>
          </a:xfrm>
          <a:prstGeom prst="rect">
            <a:avLst/>
          </a:prstGeom>
        </p:spPr>
        <p:txBody>
          <a:bodyPr wrap="square" lIns="91412" tIns="45706" rIns="91412" bIns="45706" anchor="b" anchorCtr="0">
            <a:noAutofit/>
          </a:bodyPr>
          <a:lstStyle>
            <a:lvl1pPr algn="l" defTabSz="603525">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a:t>Source information is set at 16 points.</a:t>
            </a:r>
          </a:p>
        </p:txBody>
      </p:sp>
      <p:sp>
        <p:nvSpPr>
          <p:cNvPr id="8"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9"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0"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282099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Click to edit Master title style</a:t>
            </a:r>
            <a:endParaRPr lang="en-GB" dirty="0"/>
          </a:p>
        </p:txBody>
      </p:sp>
    </p:spTree>
    <p:extLst>
      <p:ext uri="{BB962C8B-B14F-4D97-AF65-F5344CB8AC3E}">
        <p14:creationId xmlns:p14="http://schemas.microsoft.com/office/powerpoint/2010/main" val="3914425567"/>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Slide Title Goes Here</a:t>
            </a:r>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12" tIns="45706" rIns="91412" bIns="45706"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Simple text goes here and can wrap to accommodate more lines of information</a:t>
            </a:r>
          </a:p>
        </p:txBody>
      </p:sp>
      <p:sp>
        <p:nvSpPr>
          <p:cNvPr id="3" name="Chart Placeholder 2"/>
          <p:cNvSpPr>
            <a:spLocks noGrp="1"/>
          </p:cNvSpPr>
          <p:nvPr>
            <p:ph type="chart" sz="quarter" idx="12" hasCustomPrompt="1"/>
          </p:nvPr>
        </p:nvSpPr>
        <p:spPr>
          <a:xfrm>
            <a:off x="4786111" y="1169322"/>
            <a:ext cx="4016375" cy="3219450"/>
          </a:xfrm>
          <a:prstGeom prst="rect">
            <a:avLst/>
          </a:prstGeom>
        </p:spPr>
        <p:txBody>
          <a:bodyPr vert="horz" lIns="91412" tIns="45706" rIns="91412" bIns="45706">
            <a:noAutofit/>
          </a:bodyPr>
          <a:lstStyle>
            <a:lvl1pPr marL="0" indent="0" algn="ctr">
              <a:buNone/>
              <a:defRPr sz="2000">
                <a:solidFill>
                  <a:schemeClr val="tx2"/>
                </a:solidFill>
                <a:latin typeface="+mn-lt"/>
                <a:cs typeface="CiscoSans ExtraLight"/>
              </a:defRPr>
            </a:lvl1pPr>
          </a:lstStyle>
          <a:p>
            <a:r>
              <a:rPr lang="en-US" dirty="0"/>
              <a:t>Insert Chart Here</a:t>
            </a:r>
          </a:p>
        </p:txBody>
      </p:sp>
    </p:spTree>
    <p:extLst>
      <p:ext uri="{BB962C8B-B14F-4D97-AF65-F5344CB8AC3E}">
        <p14:creationId xmlns:p14="http://schemas.microsoft.com/office/powerpoint/2010/main" val="17701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412" tIns="45706" rIns="91412" bIns="45706"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Simple text goes here and can wrap to accommodate more lines of information</a:t>
            </a:r>
          </a:p>
        </p:txBody>
      </p:sp>
      <p:sp>
        <p:nvSpPr>
          <p:cNvPr id="22" name="Chart Placeholder 2"/>
          <p:cNvSpPr>
            <a:spLocks noGrp="1"/>
          </p:cNvSpPr>
          <p:nvPr>
            <p:ph type="chart" sz="quarter" idx="12" hasCustomPrompt="1"/>
          </p:nvPr>
        </p:nvSpPr>
        <p:spPr>
          <a:xfrm>
            <a:off x="4786111" y="1169322"/>
            <a:ext cx="4016375" cy="3219450"/>
          </a:xfrm>
          <a:prstGeom prst="rect">
            <a:avLst/>
          </a:prstGeom>
        </p:spPr>
        <p:txBody>
          <a:bodyPr vert="horz" lIns="91412" tIns="45706" rIns="91412" bIns="45706">
            <a:noAutofit/>
          </a:bodyPr>
          <a:lstStyle>
            <a:lvl1pPr marL="0" indent="0" algn="ctr">
              <a:buNone/>
              <a:defRPr sz="2000">
                <a:solidFill>
                  <a:schemeClr val="bg1"/>
                </a:solidFill>
                <a:latin typeface="+mn-lt"/>
                <a:cs typeface="CiscoSans ExtraLight"/>
              </a:defRPr>
            </a:lvl1pPr>
          </a:lstStyle>
          <a:p>
            <a:r>
              <a:rPr lang="en-US" dirty="0"/>
              <a:t>Insert Chart Here</a:t>
            </a:r>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a:t>Slide Title Goes Here</a:t>
            </a:r>
          </a:p>
        </p:txBody>
      </p:sp>
      <p:sp>
        <p:nvSpPr>
          <p:cNvPr id="11"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2"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0" name="Straight Connector 9"/>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Slide Title Goes Here</a:t>
            </a:r>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12" tIns="45706" rIns="91412" bIns="45706"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Simple text goes here and can wrap to accommodate more lines of information</a:t>
            </a:r>
          </a:p>
        </p:txBody>
      </p:sp>
      <p:sp>
        <p:nvSpPr>
          <p:cNvPr id="11" name="Picture Placeholder 2"/>
          <p:cNvSpPr>
            <a:spLocks noGrp="1"/>
          </p:cNvSpPr>
          <p:nvPr>
            <p:ph type="pic" sz="quarter" idx="10" hasCustomPrompt="1"/>
          </p:nvPr>
        </p:nvSpPr>
        <p:spPr>
          <a:xfrm>
            <a:off x="4787319" y="1169322"/>
            <a:ext cx="4015167" cy="3221261"/>
          </a:xfrm>
          <a:prstGeom prst="rect">
            <a:avLst/>
          </a:prstGeom>
        </p:spPr>
        <p:txBody>
          <a:bodyPr vert="horz" lIns="91412" tIns="45706" rIns="91412" bIns="45706">
            <a:noAutofit/>
          </a:bodyPr>
          <a:lstStyle>
            <a:lvl1pPr marL="0" indent="0" algn="ctr">
              <a:buNone/>
              <a:defRPr sz="2000" b="0" i="0">
                <a:solidFill>
                  <a:schemeClr val="tx2"/>
                </a:solidFill>
                <a:latin typeface="+mn-lt"/>
                <a:cs typeface="CiscoSans ExtraLight"/>
              </a:defRPr>
            </a:lvl1pPr>
          </a:lstStyle>
          <a:p>
            <a:r>
              <a:rPr lang="en-US" dirty="0"/>
              <a:t>Insert Image Here</a:t>
            </a:r>
          </a:p>
        </p:txBody>
      </p:sp>
    </p:spTree>
    <p:extLst>
      <p:ext uri="{BB962C8B-B14F-4D97-AF65-F5344CB8AC3E}">
        <p14:creationId xmlns:p14="http://schemas.microsoft.com/office/powerpoint/2010/main" val="104890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9" y="1169322"/>
            <a:ext cx="4015167" cy="3221261"/>
          </a:xfrm>
          <a:prstGeom prst="rect">
            <a:avLst/>
          </a:prstGeom>
        </p:spPr>
        <p:txBody>
          <a:bodyPr vert="horz" lIns="91412" tIns="45706" rIns="91412" bIns="45706"/>
          <a:lstStyle>
            <a:lvl1pPr marL="0" indent="0" algn="ctr">
              <a:buNone/>
              <a:defRPr sz="2000" b="0" i="0">
                <a:solidFill>
                  <a:schemeClr val="tx2"/>
                </a:solidFill>
                <a:latin typeface="+mn-lt"/>
                <a:cs typeface="CiscoSans ExtraLight"/>
              </a:defRPr>
            </a:lvl1pPr>
          </a:lstStyle>
          <a:p>
            <a:r>
              <a:rPr lang="en-US" dirty="0"/>
              <a:t>Insert Image Here</a:t>
            </a:r>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412" tIns="45706" rIns="91412" bIns="45706"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a:t>Slide Title Goes Here</a:t>
            </a:r>
          </a:p>
        </p:txBody>
      </p:sp>
      <p:sp>
        <p:nvSpPr>
          <p:cNvPr id="10"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5"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4" name="Straight Connector 13"/>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664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5"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7"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9"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3" name="Picture Placeholder 2"/>
          <p:cNvSpPr>
            <a:spLocks noGrp="1"/>
          </p:cNvSpPr>
          <p:nvPr>
            <p:ph type="pic" sz="quarter" idx="10" hasCustomPrompt="1"/>
          </p:nvPr>
        </p:nvSpPr>
        <p:spPr>
          <a:xfrm>
            <a:off x="4778528" y="1169322"/>
            <a:ext cx="4015167" cy="3221261"/>
          </a:xfrm>
          <a:prstGeom prst="rect">
            <a:avLst/>
          </a:prstGeom>
        </p:spPr>
        <p:txBody>
          <a:bodyPr vert="horz" lIns="91412" tIns="45706" rIns="91412" bIns="45706">
            <a:noAutofit/>
          </a:bodyPr>
          <a:lstStyle>
            <a:lvl1pPr marL="0" indent="0" algn="ctr">
              <a:buNone/>
              <a:defRPr sz="2000" b="0" i="0">
                <a:solidFill>
                  <a:schemeClr val="bg1"/>
                </a:solidFill>
                <a:latin typeface="+mn-lt"/>
                <a:cs typeface="CiscoSans ExtraLight"/>
              </a:defRPr>
            </a:lvl1pPr>
          </a:lstStyle>
          <a:p>
            <a:r>
              <a:rPr lang="en-US" dirty="0"/>
              <a:t>Insert Image Here</a:t>
            </a:r>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412" tIns="45706" rIns="91412" bIns="45706"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a:t>Slide Title Goes Here</a:t>
            </a:r>
          </a:p>
        </p:txBody>
      </p:sp>
      <p:sp>
        <p:nvSpPr>
          <p:cNvPr id="12"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16" name="Straight Connector 15"/>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64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49" name="Picture Placeholder 25"/>
          <p:cNvSpPr>
            <a:spLocks noGrp="1"/>
          </p:cNvSpPr>
          <p:nvPr>
            <p:ph type="pic" sz="quarter" idx="11" hasCustomPrompt="1"/>
          </p:nvPr>
        </p:nvSpPr>
        <p:spPr>
          <a:xfrm>
            <a:off x="3669000" y="233363"/>
            <a:ext cx="3267861" cy="1995489"/>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a:t>Insert photo here</a:t>
            </a:r>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26" name="Picture Placeholder 25"/>
          <p:cNvSpPr>
            <a:spLocks noGrp="1"/>
          </p:cNvSpPr>
          <p:nvPr>
            <p:ph type="pic" sz="quarter" idx="10" hasCustomPrompt="1"/>
          </p:nvPr>
        </p:nvSpPr>
        <p:spPr>
          <a:xfrm>
            <a:off x="320833" y="233363"/>
            <a:ext cx="3302001" cy="1995489"/>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a:t>Insert photo here</a:t>
            </a:r>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a:t>Insert photo here</a:t>
            </a:r>
          </a:p>
        </p:txBody>
      </p:sp>
      <p:sp>
        <p:nvSpPr>
          <p:cNvPr id="52" name="Rectangle 51"/>
          <p:cNvSpPr/>
          <p:nvPr/>
        </p:nvSpPr>
        <p:spPr>
          <a:xfrm>
            <a:off x="334974" y="2271722"/>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53" name="Picture Placeholder 25"/>
          <p:cNvSpPr>
            <a:spLocks noGrp="1"/>
          </p:cNvSpPr>
          <p:nvPr>
            <p:ph type="pic" sz="quarter" idx="13" hasCustomPrompt="1"/>
          </p:nvPr>
        </p:nvSpPr>
        <p:spPr>
          <a:xfrm>
            <a:off x="320824" y="2271722"/>
            <a:ext cx="2537420" cy="2594201"/>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a:t>Insert photo here</a:t>
            </a:r>
          </a:p>
        </p:txBody>
      </p:sp>
      <p:sp>
        <p:nvSpPr>
          <p:cNvPr id="54" name="Rectangle 53"/>
          <p:cNvSpPr/>
          <p:nvPr/>
        </p:nvSpPr>
        <p:spPr>
          <a:xfrm>
            <a:off x="2911476" y="2271722"/>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55" name="Picture Placeholder 25"/>
          <p:cNvSpPr>
            <a:spLocks noGrp="1"/>
          </p:cNvSpPr>
          <p:nvPr>
            <p:ph type="pic" sz="quarter" idx="14" hasCustomPrompt="1"/>
          </p:nvPr>
        </p:nvSpPr>
        <p:spPr>
          <a:xfrm>
            <a:off x="2908334" y="2271722"/>
            <a:ext cx="4028516" cy="2594201"/>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a:t>Insert photo here</a:t>
            </a:r>
          </a:p>
        </p:txBody>
      </p:sp>
      <p:sp>
        <p:nvSpPr>
          <p:cNvPr id="56" name="Rectangle 55"/>
          <p:cNvSpPr/>
          <p:nvPr/>
        </p:nvSpPr>
        <p:spPr>
          <a:xfrm>
            <a:off x="6979833" y="1262753"/>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a:t>Insert photo here</a:t>
            </a:r>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defTabSz="914286" fontAlgn="auto">
              <a:spcBef>
                <a:spcPts val="0"/>
              </a:spcBef>
              <a:spcAft>
                <a:spcPts val="0"/>
              </a:spcAft>
            </a:pPr>
            <a:endParaRPr lang="en-US">
              <a:solidFill>
                <a:srgbClr val="FFFFFF"/>
              </a:solidFill>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65" tIns="34283" rIns="68565" bIns="34283" rtlCol="0" anchor="ctr" anchorCtr="0">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a:t>Insert photo here</a:t>
            </a:r>
          </a:p>
        </p:txBody>
      </p:sp>
      <p:sp>
        <p:nvSpPr>
          <p:cNvPr id="20"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22"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9"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4284863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914286" fontAlgn="auto">
              <a:spcBef>
                <a:spcPts val="0"/>
              </a:spcBef>
              <a:spcAft>
                <a:spcPts val="0"/>
              </a:spcAft>
            </a:pPr>
            <a:endParaRPr lang="en-US">
              <a:solidFill>
                <a:srgbClr val="FFFFFF"/>
              </a:solidFill>
              <a:latin typeface="CiscoSansTT ExtraLight"/>
            </a:endParaRPr>
          </a:p>
        </p:txBody>
      </p:sp>
      <p:sp>
        <p:nvSpPr>
          <p:cNvPr id="23" name="Rectangle 22"/>
          <p:cNvSpPr/>
          <p:nvPr/>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914286"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412" tIns="45706" rIns="91412" bIns="45706" anchor="ctr" anchorCtr="0"/>
          <a:lstStyle>
            <a:lvl1pPr algn="ctr">
              <a:buFontTx/>
              <a:buNone/>
              <a:defRPr>
                <a:solidFill>
                  <a:schemeClr val="tx1"/>
                </a:solidFill>
                <a:latin typeface="+mj-lt"/>
              </a:defRPr>
            </a:lvl1pPr>
          </a:lstStyle>
          <a:p>
            <a:r>
              <a:rPr lang="en-US"/>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a:t>Click to edit Master title style</a:t>
            </a:r>
            <a:endParaRPr lang="en-US" dirty="0"/>
          </a:p>
        </p:txBody>
      </p:sp>
      <p:sp>
        <p:nvSpPr>
          <p:cNvPr id="10" name="Rectangle 7"/>
          <p:cNvSpPr>
            <a:spLocks noChangeArrowheads="1"/>
          </p:cNvSpPr>
          <p:nvPr/>
        </p:nvSpPr>
        <p:spPr bwMode="ltGray">
          <a:xfrm>
            <a:off x="8662412" y="4912233"/>
            <a:ext cx="218958" cy="154522"/>
          </a:xfrm>
          <a:prstGeom prst="rect">
            <a:avLst/>
          </a:prstGeom>
          <a:noFill/>
          <a:ln w="9525" algn="ctr">
            <a:noFill/>
            <a:miter lim="800000"/>
            <a:headEnd/>
            <a:tailEnd/>
          </a:ln>
          <a:effectLst/>
        </p:spPr>
        <p:txBody>
          <a:bodyPr wrap="none" lIns="61580" tIns="30789" rIns="61580" bIns="30789" anchor="b">
            <a:spAutoFit/>
          </a:bodyPr>
          <a:lstStyle/>
          <a:p>
            <a:pPr algn="r" defTabSz="610693" fontAlgn="auto">
              <a:spcBef>
                <a:spcPts val="0"/>
              </a:spcBef>
              <a:spcAft>
                <a:spcPts val="0"/>
              </a:spcAft>
            </a:pPr>
            <a:fld id="{DFCF27A5-1A5B-48D3-A060-2758FFBB1ADD}" type="slidenum">
              <a:rPr lang="en-US" sz="600">
                <a:solidFill>
                  <a:srgbClr val="272848"/>
                </a:solidFill>
                <a:latin typeface="CiscoSansTT Light"/>
                <a:ea typeface="+mn-ea"/>
                <a:cs typeface="+mn-cs"/>
              </a:rPr>
              <a:pPr algn="r" defTabSz="610693" fontAlgn="auto">
                <a:spcBef>
                  <a:spcPts val="0"/>
                </a:spcBef>
                <a:spcAft>
                  <a:spcPts val="0"/>
                </a:spcAft>
              </a:pPr>
              <a:t>‹#›</a:t>
            </a:fld>
            <a:endParaRPr lang="en-US" sz="600" dirty="0">
              <a:solidFill>
                <a:srgbClr val="272848"/>
              </a:solidFill>
              <a:latin typeface="CiscoSansTT Light"/>
              <a:ea typeface="+mn-ea"/>
              <a:cs typeface="+mn-cs"/>
            </a:endParaRPr>
          </a:p>
        </p:txBody>
      </p:sp>
      <p:sp>
        <p:nvSpPr>
          <p:cNvPr id="15"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6"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4"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2814542623"/>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914286"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68" tIns="34285" rIns="68568" bIns="34285" rtlCol="0" anchor="ctr" anchorCtr="0">
            <a:normAutofit/>
          </a:bodyPr>
          <a:lstStyle>
            <a:lvl1pPr marL="0" indent="0" algn="ctr" defTabSz="68569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691"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a:t>Large photo </a:t>
            </a:r>
            <a:br>
              <a:rPr lang="en-US" dirty="0"/>
            </a:br>
            <a:r>
              <a:rPr lang="en-US" dirty="0"/>
              <a:t>caption here.</a:t>
            </a:r>
          </a:p>
        </p:txBody>
      </p:sp>
      <p:sp>
        <p:nvSpPr>
          <p:cNvPr id="8" name="Rectangle 4"/>
          <p:cNvSpPr>
            <a:spLocks noChangeArrowheads="1"/>
          </p:cNvSpPr>
          <p:nvPr/>
        </p:nvSpPr>
        <p:spPr bwMode="ltGray">
          <a:xfrm>
            <a:off x="292049" y="4916613"/>
            <a:ext cx="3420515" cy="154522"/>
          </a:xfrm>
          <a:prstGeom prst="rect">
            <a:avLst/>
          </a:prstGeom>
          <a:noFill/>
          <a:ln w="9525">
            <a:noFill/>
            <a:miter lim="800000"/>
            <a:headEnd/>
            <a:tailEnd/>
          </a:ln>
          <a:effectLst/>
        </p:spPr>
        <p:txBody>
          <a:bodyPr wrap="square" lIns="61580" tIns="30789" rIns="61580" bIns="30789" anchor="b" anchorCtr="0">
            <a:spAutoFit/>
          </a:bodyPr>
          <a:lstStyle/>
          <a:p>
            <a:pPr defTabSz="610693" fontAlgn="auto">
              <a:spcBef>
                <a:spcPts val="0"/>
              </a:spcBef>
              <a:spcAft>
                <a:spcPts val="0"/>
              </a:spcAft>
            </a:pPr>
            <a:r>
              <a:rPr lang="en-US" sz="600" dirty="0">
                <a:solidFill>
                  <a:srgbClr val="272848"/>
                </a:solidFill>
                <a:latin typeface="CiscoSansTT ExtraLight"/>
                <a:ea typeface="+mn-ea"/>
                <a:cs typeface="+mn-cs"/>
              </a:rPr>
              <a:t>© 2013  Cisco and/or its affiliates. All rights reserved.</a:t>
            </a:r>
          </a:p>
        </p:txBody>
      </p:sp>
      <p:sp>
        <p:nvSpPr>
          <p:cNvPr id="10" name="Rectangle 7"/>
          <p:cNvSpPr>
            <a:spLocks noChangeArrowheads="1"/>
          </p:cNvSpPr>
          <p:nvPr/>
        </p:nvSpPr>
        <p:spPr bwMode="ltGray">
          <a:xfrm>
            <a:off x="8662412" y="4912233"/>
            <a:ext cx="218958" cy="154522"/>
          </a:xfrm>
          <a:prstGeom prst="rect">
            <a:avLst/>
          </a:prstGeom>
          <a:noFill/>
          <a:ln w="9525" algn="ctr">
            <a:noFill/>
            <a:miter lim="800000"/>
            <a:headEnd/>
            <a:tailEnd/>
          </a:ln>
          <a:effectLst/>
        </p:spPr>
        <p:txBody>
          <a:bodyPr wrap="none" lIns="61580" tIns="30789" rIns="61580" bIns="30789" anchor="b">
            <a:spAutoFit/>
          </a:bodyPr>
          <a:lstStyle/>
          <a:p>
            <a:pPr algn="r" defTabSz="610693" fontAlgn="auto">
              <a:spcBef>
                <a:spcPts val="0"/>
              </a:spcBef>
              <a:spcAft>
                <a:spcPts val="0"/>
              </a:spcAft>
            </a:pPr>
            <a:fld id="{DFCF27A5-1A5B-48D3-A060-2758FFBB1ADD}" type="slidenum">
              <a:rPr lang="en-US" sz="600">
                <a:solidFill>
                  <a:srgbClr val="272848"/>
                </a:solidFill>
                <a:latin typeface="CiscoSansTT Light"/>
                <a:ea typeface="+mn-ea"/>
                <a:cs typeface="+mn-cs"/>
              </a:rPr>
              <a:pPr algn="r" defTabSz="610693" fontAlgn="auto">
                <a:spcBef>
                  <a:spcPts val="0"/>
                </a:spcBef>
                <a:spcAft>
                  <a:spcPts val="0"/>
                </a:spcAft>
              </a:pPr>
              <a:t>‹#›</a:t>
            </a:fld>
            <a:endParaRPr lang="en-US" sz="600" dirty="0">
              <a:solidFill>
                <a:srgbClr val="272848"/>
              </a:solidFill>
              <a:latin typeface="CiscoSansTT Light"/>
              <a:ea typeface="+mn-ea"/>
              <a:cs typeface="+mn-cs"/>
            </a:endParaRPr>
          </a:p>
        </p:txBody>
      </p:sp>
      <p:sp>
        <p:nvSpPr>
          <p:cNvPr id="14"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5"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1"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344744763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914286" fontAlgn="auto">
              <a:spcBef>
                <a:spcPts val="0"/>
              </a:spcBef>
              <a:spcAft>
                <a:spcPts val="0"/>
              </a:spcAft>
            </a:pPr>
            <a:endParaRPr lang="en-US">
              <a:solidFill>
                <a:srgbClr val="FFFFFF"/>
              </a:solidFill>
              <a:latin typeface="CiscoSansTT ExtraLigh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412" tIns="45706" rIns="91412" bIns="45706" anchor="ctr" anchorCtr="0"/>
          <a:lstStyle>
            <a:lvl1pPr algn="ctr">
              <a:buFontTx/>
              <a:buNone/>
              <a:defRPr>
                <a:solidFill>
                  <a:schemeClr val="tx1"/>
                </a:solidFill>
                <a:latin typeface="+mj-lt"/>
              </a:defRPr>
            </a:lvl1pPr>
          </a:lstStyle>
          <a:p>
            <a:r>
              <a:rPr lang="en-US"/>
              <a:t>Click icon to add picture</a:t>
            </a:r>
            <a:endParaRPr lang="en-US" dirty="0"/>
          </a:p>
        </p:txBody>
      </p:sp>
      <p:sp>
        <p:nvSpPr>
          <p:cNvPr id="9" name="Title 8"/>
          <p:cNvSpPr>
            <a:spLocks noGrp="1"/>
          </p:cNvSpPr>
          <p:nvPr>
            <p:ph type="title"/>
          </p:nvPr>
        </p:nvSpPr>
        <p:spPr>
          <a:xfrm>
            <a:off x="254870" y="546737"/>
            <a:ext cx="4349918" cy="813985"/>
          </a:xfrm>
        </p:spPr>
        <p:txBody>
          <a:bodyPr anchor="t">
            <a:noAutofit/>
          </a:bodyPr>
          <a:lstStyle>
            <a:lvl1pPr>
              <a:lnSpc>
                <a:spcPct val="90000"/>
              </a:lnSpc>
              <a:defRPr sz="2500">
                <a:solidFill>
                  <a:schemeClr val="tx1"/>
                </a:solidFill>
                <a:latin typeface="+mj-lt"/>
              </a:defRPr>
            </a:lvl1pPr>
          </a:lstStyle>
          <a:p>
            <a:r>
              <a:rPr lang="en-US"/>
              <a:t>Click to edit Master title style</a:t>
            </a:r>
            <a:endParaRPr lang="en-US" dirty="0"/>
          </a:p>
        </p:txBody>
      </p:sp>
      <p:sp>
        <p:nvSpPr>
          <p:cNvPr id="8" name="Rectangle 4"/>
          <p:cNvSpPr>
            <a:spLocks noChangeArrowheads="1"/>
          </p:cNvSpPr>
          <p:nvPr/>
        </p:nvSpPr>
        <p:spPr bwMode="ltGray">
          <a:xfrm>
            <a:off x="265673" y="4916613"/>
            <a:ext cx="3420515" cy="154522"/>
          </a:xfrm>
          <a:prstGeom prst="rect">
            <a:avLst/>
          </a:prstGeom>
          <a:noFill/>
          <a:ln w="9525">
            <a:noFill/>
            <a:miter lim="800000"/>
            <a:headEnd/>
            <a:tailEnd/>
          </a:ln>
          <a:effectLst/>
        </p:spPr>
        <p:txBody>
          <a:bodyPr wrap="square" lIns="61580" tIns="30789" rIns="61580" bIns="30789" anchor="b" anchorCtr="0">
            <a:spAutoFit/>
          </a:bodyPr>
          <a:lstStyle/>
          <a:p>
            <a:pPr defTabSz="610693" fontAlgn="auto">
              <a:spcBef>
                <a:spcPts val="0"/>
              </a:spcBef>
              <a:spcAft>
                <a:spcPts val="0"/>
              </a:spcAft>
            </a:pPr>
            <a:r>
              <a:rPr lang="en-US" sz="600" dirty="0">
                <a:solidFill>
                  <a:srgbClr val="272848"/>
                </a:solidFill>
                <a:latin typeface="CiscoSansTT Light"/>
                <a:ea typeface="+mn-ea"/>
                <a:cs typeface="+mn-cs"/>
              </a:rPr>
              <a:t>© 2013  Cisco and/or its affiliates. All rights reserved.</a:t>
            </a:r>
          </a:p>
        </p:txBody>
      </p:sp>
      <p:sp>
        <p:nvSpPr>
          <p:cNvPr id="10" name="Rectangle 7"/>
          <p:cNvSpPr>
            <a:spLocks noChangeArrowheads="1"/>
          </p:cNvSpPr>
          <p:nvPr/>
        </p:nvSpPr>
        <p:spPr bwMode="ltGray">
          <a:xfrm>
            <a:off x="8662412" y="4912233"/>
            <a:ext cx="218958" cy="154522"/>
          </a:xfrm>
          <a:prstGeom prst="rect">
            <a:avLst/>
          </a:prstGeom>
          <a:noFill/>
          <a:ln w="9525" algn="ctr">
            <a:noFill/>
            <a:miter lim="800000"/>
            <a:headEnd/>
            <a:tailEnd/>
          </a:ln>
          <a:effectLst/>
        </p:spPr>
        <p:txBody>
          <a:bodyPr wrap="none" lIns="61580" tIns="30789" rIns="61580" bIns="30789" anchor="b">
            <a:spAutoFit/>
          </a:bodyPr>
          <a:lstStyle/>
          <a:p>
            <a:pPr algn="r" defTabSz="610693" fontAlgn="auto">
              <a:spcBef>
                <a:spcPts val="0"/>
              </a:spcBef>
              <a:spcAft>
                <a:spcPts val="0"/>
              </a:spcAft>
            </a:pPr>
            <a:fld id="{DFCF27A5-1A5B-48D3-A060-2758FFBB1ADD}" type="slidenum">
              <a:rPr lang="en-US" sz="600">
                <a:solidFill>
                  <a:srgbClr val="272848"/>
                </a:solidFill>
                <a:latin typeface="CiscoSansTT Light"/>
                <a:ea typeface="+mn-ea"/>
                <a:cs typeface="+mn-cs"/>
              </a:rPr>
              <a:pPr algn="r" defTabSz="610693" fontAlgn="auto">
                <a:spcBef>
                  <a:spcPts val="0"/>
                </a:spcBef>
                <a:spcAft>
                  <a:spcPts val="0"/>
                </a:spcAft>
              </a:pPr>
              <a:t>‹#›</a:t>
            </a:fld>
            <a:endParaRPr lang="en-US" sz="600" dirty="0">
              <a:solidFill>
                <a:srgbClr val="272848"/>
              </a:solidFill>
              <a:latin typeface="CiscoSansTT Light"/>
              <a:ea typeface="+mn-ea"/>
              <a:cs typeface="+mn-cs"/>
            </a:endParaRPr>
          </a:p>
        </p:txBody>
      </p:sp>
      <p:sp>
        <p:nvSpPr>
          <p:cNvPr id="11"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12"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14"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4279059793"/>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412" tIns="45706" rIns="91412" bIns="45706"/>
          <a:lstStyle>
            <a:lvl1pPr marL="0" indent="0" algn="ctr">
              <a:buNone/>
              <a:defRPr sz="1500" baseline="0">
                <a:latin typeface="+mn-lt"/>
                <a:cs typeface="CiscoSans ExtraLight"/>
              </a:defRPr>
            </a:lvl1pPr>
          </a:lstStyle>
          <a:p>
            <a:r>
              <a:rPr lang="en-US"/>
              <a:t>Click icon to add picture</a:t>
            </a:r>
            <a:endParaRPr lang="en-US" dirty="0"/>
          </a:p>
        </p:txBody>
      </p:sp>
    </p:spTree>
    <p:extLst>
      <p:ext uri="{BB962C8B-B14F-4D97-AF65-F5344CB8AC3E}">
        <p14:creationId xmlns:p14="http://schemas.microsoft.com/office/powerpoint/2010/main" val="255903165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4110407128"/>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5" y="240631"/>
            <a:ext cx="8447031" cy="4408370"/>
          </a:xfrm>
          <a:prstGeom prst="rect">
            <a:avLst/>
          </a:prstGeom>
        </p:spPr>
        <p:txBody>
          <a:bodyPr vert="horz" lIns="91412" tIns="45706" rIns="91412" bIns="45706"/>
          <a:lstStyle>
            <a:lvl1pPr marL="0" indent="0" algn="ctr">
              <a:buNone/>
              <a:defRPr sz="1500" baseline="0">
                <a:latin typeface="+mn-lt"/>
                <a:cs typeface="CiscoSans ExtraLight"/>
              </a:defRPr>
            </a:lvl1pPr>
          </a:lstStyle>
          <a:p>
            <a:r>
              <a:rPr lang="en-US"/>
              <a:t>Click icon to add picture</a:t>
            </a:r>
            <a:endParaRPr lang="en-US" dirty="0"/>
          </a:p>
        </p:txBody>
      </p:sp>
    </p:spTree>
    <p:extLst>
      <p:ext uri="{BB962C8B-B14F-4D97-AF65-F5344CB8AC3E}">
        <p14:creationId xmlns:p14="http://schemas.microsoft.com/office/powerpoint/2010/main" val="1776039858"/>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8"/>
            <a:ext cx="9144001" cy="5008415"/>
          </a:xfrm>
          <a:prstGeom prst="rect">
            <a:avLst/>
          </a:prstGeom>
        </p:spPr>
        <p:txBody>
          <a:bodyPr vert="horz" lIns="91412" tIns="45706" rIns="91412" bIns="45706"/>
          <a:lstStyle>
            <a:lvl1pPr marL="0" indent="0" algn="ctr">
              <a:buNone/>
              <a:defRPr sz="1500" baseline="0">
                <a:solidFill>
                  <a:schemeClr val="bg1"/>
                </a:solidFill>
                <a:latin typeface="+mn-lt"/>
                <a:cs typeface="CiscoSans ExtraLight"/>
              </a:defRPr>
            </a:lvl1pPr>
          </a:lstStyle>
          <a:p>
            <a:r>
              <a:rPr lang="en-US"/>
              <a:t>Click icon to add picture</a:t>
            </a:r>
            <a:endParaRPr lang="en-US" dirty="0"/>
          </a:p>
        </p:txBody>
      </p:sp>
      <p:cxnSp>
        <p:nvCxnSpPr>
          <p:cNvPr id="7" name="Straight Connector 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03902"/>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65" tIns="34283" rIns="68565" bIns="34283" rtlCol="0" anchor="ctr">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a:t>Click icon to add media</a:t>
            </a:r>
            <a:endParaRPr lang="en-US" dirty="0"/>
          </a:p>
        </p:txBody>
      </p:sp>
      <p:sp>
        <p:nvSpPr>
          <p:cNvPr id="37"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38"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39"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3144697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65" tIns="34283" rIns="68565" bIns="34283" rtlCol="0" anchor="ctr">
            <a:normAutofit/>
          </a:bodyPr>
          <a:lstStyle>
            <a:lvl1pPr marL="0" indent="0" algn="ctr" defTabSz="685663"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a:t>Click icon to add media</a:t>
            </a:r>
            <a:endParaRPr lang="en-US" dirty="0"/>
          </a:p>
        </p:txBody>
      </p:sp>
      <p:sp>
        <p:nvSpPr>
          <p:cNvPr id="19" name="Rectangle 5"/>
          <p:cNvSpPr>
            <a:spLocks noChangeArrowheads="1"/>
          </p:cNvSpPr>
          <p:nvPr/>
        </p:nvSpPr>
        <p:spPr bwMode="ltGray">
          <a:xfrm>
            <a:off x="7826105" y="4932118"/>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22" name="Rectangle 7"/>
          <p:cNvSpPr>
            <a:spLocks noChangeArrowheads="1"/>
          </p:cNvSpPr>
          <p:nvPr/>
        </p:nvSpPr>
        <p:spPr bwMode="ltGray">
          <a:xfrm>
            <a:off x="8662418" y="4929040"/>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6" name="Rectangle 4"/>
          <p:cNvSpPr>
            <a:spLocks noChangeArrowheads="1"/>
          </p:cNvSpPr>
          <p:nvPr/>
        </p:nvSpPr>
        <p:spPr bwMode="ltGray">
          <a:xfrm>
            <a:off x="292052" y="4916611"/>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spTree>
    <p:extLst>
      <p:ext uri="{BB962C8B-B14F-4D97-AF65-F5344CB8AC3E}">
        <p14:creationId xmlns:p14="http://schemas.microsoft.com/office/powerpoint/2010/main" val="1671725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8"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9" name="Straight Connector 8"/>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05803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8" name="Straight Connector 7"/>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7763"/>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7826105" y="4745985"/>
            <a:ext cx="749546" cy="154518"/>
          </a:xfrm>
          <a:prstGeom prst="rect">
            <a:avLst/>
          </a:prstGeom>
          <a:noFill/>
          <a:ln w="9525">
            <a:noFill/>
            <a:miter lim="800000"/>
            <a:headEnd/>
            <a:tailEnd/>
          </a:ln>
          <a:effectLst/>
        </p:spPr>
        <p:txBody>
          <a:bodyPr wrap="none" lIns="61577" tIns="30788" rIns="61577" bIns="30788" anchor="b">
            <a:spAutoFit/>
          </a:bodyPr>
          <a:lstStyle/>
          <a:p>
            <a:pPr algn="r" defTabSz="610668" fontAlgn="auto">
              <a:spcBef>
                <a:spcPts val="0"/>
              </a:spcBef>
              <a:spcAft>
                <a:spcPts val="0"/>
              </a:spcAft>
            </a:pPr>
            <a:r>
              <a:rPr lang="en-US" sz="600" dirty="0">
                <a:solidFill>
                  <a:srgbClr val="FFFFFF"/>
                </a:solidFill>
                <a:latin typeface="CiscoSansTT Light"/>
                <a:ea typeface="+mn-ea"/>
                <a:cs typeface="CiscoSans Thin"/>
              </a:rPr>
              <a:t>Cisco Confidential</a:t>
            </a:r>
          </a:p>
        </p:txBody>
      </p:sp>
      <p:sp>
        <p:nvSpPr>
          <p:cNvPr id="7"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FFFFFF"/>
                </a:solidFill>
                <a:latin typeface="CiscoSansTT Light"/>
                <a:ea typeface="+mn-ea"/>
                <a:cs typeface="CiscoSans Thin"/>
              </a:rPr>
              <a:pPr algn="r" defTabSz="610668" fontAlgn="auto">
                <a:spcBef>
                  <a:spcPts val="0"/>
                </a:spcBef>
                <a:spcAft>
                  <a:spcPts val="0"/>
                </a:spcAft>
              </a:pPr>
              <a:t>‹#›</a:t>
            </a:fld>
            <a:endParaRPr lang="en-US" sz="600" dirty="0">
              <a:solidFill>
                <a:srgbClr val="FFFFFF"/>
              </a:solidFill>
              <a:latin typeface="CiscoSansTT Light"/>
              <a:ea typeface="+mn-ea"/>
              <a:cs typeface="CiscoSans Thin"/>
            </a:endParaRPr>
          </a:p>
        </p:txBody>
      </p:sp>
      <p:sp>
        <p:nvSpPr>
          <p:cNvPr id="9" name="Rectangle 4"/>
          <p:cNvSpPr>
            <a:spLocks noChangeArrowheads="1"/>
          </p:cNvSpPr>
          <p:nvPr/>
        </p:nvSpPr>
        <p:spPr bwMode="ltGray">
          <a:xfrm>
            <a:off x="292052" y="4747285"/>
            <a:ext cx="3420515" cy="154518"/>
          </a:xfrm>
          <a:prstGeom prst="rect">
            <a:avLst/>
          </a:prstGeom>
          <a:noFill/>
          <a:ln w="9525">
            <a:noFill/>
            <a:miter lim="800000"/>
            <a:headEnd/>
            <a:tailEnd/>
          </a:ln>
          <a:effectLst/>
        </p:spPr>
        <p:txBody>
          <a:bodyPr wrap="square" lIns="61577" tIns="30788" rIns="61577" bIns="30788" anchor="b" anchorCtr="0">
            <a:spAutoFit/>
          </a:bodyPr>
          <a:lstStyle/>
          <a:p>
            <a:pPr defTabSz="610668" fontAlgn="auto">
              <a:spcBef>
                <a:spcPts val="0"/>
              </a:spcBef>
              <a:spcAft>
                <a:spcPts val="0"/>
              </a:spcAft>
            </a:pPr>
            <a:r>
              <a:rPr lang="en-US" sz="600" dirty="0">
                <a:solidFill>
                  <a:srgbClr val="FFFFFF"/>
                </a:solidFill>
                <a:latin typeface="CiscoSansTT Light"/>
                <a:ea typeface="+mn-ea"/>
                <a:cs typeface="CiscoSans Thin"/>
              </a:rPr>
              <a:t>© 2013-</a:t>
            </a:r>
            <a:r>
              <a:rPr lang="de-DE" sz="600" dirty="0">
                <a:solidFill>
                  <a:srgbClr val="FFFFFF"/>
                </a:solidFill>
                <a:latin typeface="CiscoSansTT Light"/>
                <a:ea typeface="+mn-ea"/>
                <a:cs typeface="CiscoSans Thin"/>
              </a:rPr>
              <a:t>2016  Cisco</a:t>
            </a:r>
            <a:r>
              <a:rPr lang="en-US" sz="600" dirty="0">
                <a:solidFill>
                  <a:srgbClr val="FFFFFF"/>
                </a:solidFill>
                <a:latin typeface="CiscoSansTT Light"/>
                <a:ea typeface="+mn-ea"/>
                <a:cs typeface="CiscoSans Thin"/>
              </a:rPr>
              <a:t> and/or its affiliates. All rights reserved.</a:t>
            </a:r>
          </a:p>
        </p:txBody>
      </p:sp>
      <p:cxnSp>
        <p:nvCxnSpPr>
          <p:cNvPr id="8" name="Straight Connector 7"/>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04842"/>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21907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3947936" y="4088812"/>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grpSp>
    </p:spTree>
    <p:extLst>
      <p:ext uri="{BB962C8B-B14F-4D97-AF65-F5344CB8AC3E}">
        <p14:creationId xmlns:p14="http://schemas.microsoft.com/office/powerpoint/2010/main" val="1021672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626132" y="2300020"/>
            <a:ext cx="2467310" cy="646315"/>
          </a:xfrm>
          <a:prstGeom prst="rect">
            <a:avLst/>
          </a:prstGeom>
          <a:noFill/>
        </p:spPr>
        <p:txBody>
          <a:bodyPr wrap="none" lIns="91412" tIns="45706" rIns="91412" bIns="45706" rtlCol="0">
            <a:spAutoFit/>
          </a:bodyPr>
          <a:lstStyle/>
          <a:p>
            <a:pPr defTabSz="914286" fontAlgn="auto">
              <a:spcBef>
                <a:spcPts val="0"/>
              </a:spcBef>
              <a:spcAft>
                <a:spcPts val="0"/>
              </a:spcAft>
            </a:pPr>
            <a:r>
              <a:rPr lang="en-US" sz="3600" dirty="0">
                <a:solidFill>
                  <a:srgbClr val="FFFFFF"/>
                </a:solidFill>
                <a:latin typeface="CiscoSansTT ExtraLight"/>
                <a:ea typeface="+mn-ea"/>
                <a:cs typeface="+mn-cs"/>
              </a:rPr>
              <a:t>Thank you.</a:t>
            </a:r>
          </a:p>
        </p:txBody>
      </p:sp>
      <p:sp>
        <p:nvSpPr>
          <p:cNvPr id="65" name="Rectangle 64"/>
          <p:cNvSpPr>
            <a:spLocks noChangeArrowheads="1"/>
          </p:cNvSpPr>
          <p:nvPr/>
        </p:nvSpPr>
        <p:spPr bwMode="black">
          <a:xfrm>
            <a:off x="6286242" y="2851181"/>
            <a:ext cx="116616" cy="441827"/>
          </a:xfrm>
          <a:prstGeom prst="rect">
            <a:avLst/>
          </a:prstGeom>
          <a:solidFill>
            <a:schemeClr val="tx1"/>
          </a:solidFill>
          <a:ln w="9525">
            <a:noFill/>
            <a:miter lim="800000"/>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66" name="Freeform 65"/>
          <p:cNvSpPr>
            <a:spLocks/>
          </p:cNvSpPr>
          <p:nvPr/>
        </p:nvSpPr>
        <p:spPr bwMode="black">
          <a:xfrm>
            <a:off x="6965595" y="2840183"/>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67" name="Freeform 66"/>
          <p:cNvSpPr>
            <a:spLocks/>
          </p:cNvSpPr>
          <p:nvPr/>
        </p:nvSpPr>
        <p:spPr bwMode="black">
          <a:xfrm>
            <a:off x="5798084" y="2840183"/>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68" name="Freeform 67"/>
          <p:cNvSpPr>
            <a:spLocks noEditPoints="1"/>
          </p:cNvSpPr>
          <p:nvPr/>
        </p:nvSpPr>
        <p:spPr bwMode="black">
          <a:xfrm>
            <a:off x="7425276" y="2840183"/>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69" name="Freeform 68"/>
          <p:cNvSpPr>
            <a:spLocks/>
          </p:cNvSpPr>
          <p:nvPr/>
        </p:nvSpPr>
        <p:spPr bwMode="black">
          <a:xfrm>
            <a:off x="6553374" y="2840183"/>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0" name="Freeform 69"/>
          <p:cNvSpPr>
            <a:spLocks/>
          </p:cNvSpPr>
          <p:nvPr/>
        </p:nvSpPr>
        <p:spPr bwMode="black">
          <a:xfrm>
            <a:off x="5566217"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1" name="Freeform 70"/>
          <p:cNvSpPr>
            <a:spLocks/>
          </p:cNvSpPr>
          <p:nvPr/>
        </p:nvSpPr>
        <p:spPr bwMode="black">
          <a:xfrm>
            <a:off x="5874026" y="2072758"/>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2" name="Freeform 71"/>
          <p:cNvSpPr>
            <a:spLocks/>
          </p:cNvSpPr>
          <p:nvPr/>
        </p:nvSpPr>
        <p:spPr bwMode="black">
          <a:xfrm>
            <a:off x="6176416" y="1863400"/>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3" name="Freeform 72"/>
          <p:cNvSpPr>
            <a:spLocks/>
          </p:cNvSpPr>
          <p:nvPr/>
        </p:nvSpPr>
        <p:spPr bwMode="black">
          <a:xfrm>
            <a:off x="6484225"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4" name="Freeform 73"/>
          <p:cNvSpPr>
            <a:spLocks/>
          </p:cNvSpPr>
          <p:nvPr/>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5" name="Freeform 74"/>
          <p:cNvSpPr>
            <a:spLocks/>
          </p:cNvSpPr>
          <p:nvPr/>
        </p:nvSpPr>
        <p:spPr bwMode="black">
          <a:xfrm>
            <a:off x="7093063"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6" name="Freeform 75"/>
          <p:cNvSpPr>
            <a:spLocks/>
          </p:cNvSpPr>
          <p:nvPr/>
        </p:nvSpPr>
        <p:spPr bwMode="black">
          <a:xfrm>
            <a:off x="7400875"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7" name="Freeform 76"/>
          <p:cNvSpPr>
            <a:spLocks/>
          </p:cNvSpPr>
          <p:nvPr/>
        </p:nvSpPr>
        <p:spPr bwMode="black">
          <a:xfrm>
            <a:off x="77032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78" name="Freeform 77"/>
          <p:cNvSpPr>
            <a:spLocks/>
          </p:cNvSpPr>
          <p:nvPr/>
        </p:nvSpPr>
        <p:spPr bwMode="black">
          <a:xfrm>
            <a:off x="8011071"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Tree>
    <p:extLst>
      <p:ext uri="{BB962C8B-B14F-4D97-AF65-F5344CB8AC3E}">
        <p14:creationId xmlns:p14="http://schemas.microsoft.com/office/powerpoint/2010/main" val="983479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74137170"/>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3947936" y="4088812"/>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grpSp>
    </p:spTree>
    <p:extLst>
      <p:ext uri="{BB962C8B-B14F-4D97-AF65-F5344CB8AC3E}">
        <p14:creationId xmlns:p14="http://schemas.microsoft.com/office/powerpoint/2010/main" val="3058140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9" y="940718"/>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a:t>Thanks</a:t>
            </a:r>
          </a:p>
        </p:txBody>
      </p:sp>
      <p:grpSp>
        <p:nvGrpSpPr>
          <p:cNvPr id="20" name="Group 5"/>
          <p:cNvGrpSpPr>
            <a:grpSpLocks/>
          </p:cNvGrpSpPr>
          <p:nvPr/>
        </p:nvGrpSpPr>
        <p:grpSpPr bwMode="auto">
          <a:xfrm>
            <a:off x="3947936" y="4088812"/>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663" eaLnBrk="0" hangingPunct="0">
                <a:lnSpc>
                  <a:spcPct val="90000"/>
                </a:lnSpc>
                <a:defRPr/>
              </a:pPr>
              <a:endParaRPr lang="en-US">
                <a:solidFill>
                  <a:srgbClr val="FFFFFF"/>
                </a:solidFill>
                <a:ea typeface="+mn-ea"/>
                <a:cs typeface="+mn-cs"/>
              </a:endParaRPr>
            </a:p>
          </p:txBody>
        </p:sp>
      </p:grpSp>
      <p:cxnSp>
        <p:nvCxnSpPr>
          <p:cNvPr id="24" name="Straight Connector 23"/>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920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626132" y="2300020"/>
            <a:ext cx="2467310" cy="646315"/>
          </a:xfrm>
          <a:prstGeom prst="rect">
            <a:avLst/>
          </a:prstGeom>
          <a:noFill/>
        </p:spPr>
        <p:txBody>
          <a:bodyPr wrap="none" lIns="91412" tIns="45706" rIns="91412" bIns="45706" rtlCol="0">
            <a:spAutoFit/>
          </a:bodyPr>
          <a:lstStyle/>
          <a:p>
            <a:pPr defTabSz="914286" fontAlgn="auto">
              <a:spcBef>
                <a:spcPts val="0"/>
              </a:spcBef>
              <a:spcAft>
                <a:spcPts val="0"/>
              </a:spcAft>
            </a:pPr>
            <a:r>
              <a:rPr lang="en-US" sz="3600" dirty="0">
                <a:solidFill>
                  <a:srgbClr val="FFFFFF"/>
                </a:solidFill>
                <a:latin typeface="CiscoSansTT ExtraLight"/>
                <a:ea typeface="+mn-ea"/>
                <a:cs typeface="+mn-cs"/>
              </a:rPr>
              <a:t>Thank you.</a:t>
            </a:r>
          </a:p>
        </p:txBody>
      </p:sp>
      <p:sp>
        <p:nvSpPr>
          <p:cNvPr id="21" name="Rectangle 20"/>
          <p:cNvSpPr>
            <a:spLocks noChangeArrowheads="1"/>
          </p:cNvSpPr>
          <p:nvPr/>
        </p:nvSpPr>
        <p:spPr bwMode="black">
          <a:xfrm>
            <a:off x="6286242" y="2851181"/>
            <a:ext cx="116616" cy="441827"/>
          </a:xfrm>
          <a:prstGeom prst="rect">
            <a:avLst/>
          </a:prstGeom>
          <a:solidFill>
            <a:schemeClr val="tx1"/>
          </a:solidFill>
          <a:ln w="9525">
            <a:noFill/>
            <a:miter lim="800000"/>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22" name="Freeform 21"/>
          <p:cNvSpPr>
            <a:spLocks/>
          </p:cNvSpPr>
          <p:nvPr/>
        </p:nvSpPr>
        <p:spPr bwMode="black">
          <a:xfrm>
            <a:off x="6965595" y="2840183"/>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23" name="Freeform 22"/>
          <p:cNvSpPr>
            <a:spLocks/>
          </p:cNvSpPr>
          <p:nvPr/>
        </p:nvSpPr>
        <p:spPr bwMode="black">
          <a:xfrm>
            <a:off x="5798084" y="2840183"/>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0" name="Freeform 39"/>
          <p:cNvSpPr>
            <a:spLocks noEditPoints="1"/>
          </p:cNvSpPr>
          <p:nvPr/>
        </p:nvSpPr>
        <p:spPr bwMode="black">
          <a:xfrm>
            <a:off x="7425276" y="2840183"/>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1" name="Freeform 40"/>
          <p:cNvSpPr>
            <a:spLocks/>
          </p:cNvSpPr>
          <p:nvPr/>
        </p:nvSpPr>
        <p:spPr bwMode="black">
          <a:xfrm>
            <a:off x="6553374" y="2840183"/>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2" name="Freeform 41"/>
          <p:cNvSpPr>
            <a:spLocks/>
          </p:cNvSpPr>
          <p:nvPr/>
        </p:nvSpPr>
        <p:spPr bwMode="black">
          <a:xfrm>
            <a:off x="5566217"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3" name="Freeform 42"/>
          <p:cNvSpPr>
            <a:spLocks/>
          </p:cNvSpPr>
          <p:nvPr/>
        </p:nvSpPr>
        <p:spPr bwMode="black">
          <a:xfrm>
            <a:off x="5874026" y="2072758"/>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4" name="Freeform 43"/>
          <p:cNvSpPr>
            <a:spLocks/>
          </p:cNvSpPr>
          <p:nvPr/>
        </p:nvSpPr>
        <p:spPr bwMode="black">
          <a:xfrm>
            <a:off x="6176416" y="1863400"/>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5" name="Freeform 44"/>
          <p:cNvSpPr>
            <a:spLocks/>
          </p:cNvSpPr>
          <p:nvPr/>
        </p:nvSpPr>
        <p:spPr bwMode="black">
          <a:xfrm>
            <a:off x="6484225"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6" name="Freeform 45"/>
          <p:cNvSpPr>
            <a:spLocks/>
          </p:cNvSpPr>
          <p:nvPr/>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7" name="Freeform 46"/>
          <p:cNvSpPr>
            <a:spLocks/>
          </p:cNvSpPr>
          <p:nvPr/>
        </p:nvSpPr>
        <p:spPr bwMode="black">
          <a:xfrm>
            <a:off x="7093063"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8" name="Freeform 47"/>
          <p:cNvSpPr>
            <a:spLocks/>
          </p:cNvSpPr>
          <p:nvPr/>
        </p:nvSpPr>
        <p:spPr bwMode="black">
          <a:xfrm>
            <a:off x="7400875"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49" name="Freeform 48"/>
          <p:cNvSpPr>
            <a:spLocks/>
          </p:cNvSpPr>
          <p:nvPr/>
        </p:nvSpPr>
        <p:spPr bwMode="black">
          <a:xfrm>
            <a:off x="77032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
        <p:nvSpPr>
          <p:cNvPr id="50" name="Freeform 49"/>
          <p:cNvSpPr>
            <a:spLocks/>
          </p:cNvSpPr>
          <p:nvPr/>
        </p:nvSpPr>
        <p:spPr bwMode="black">
          <a:xfrm>
            <a:off x="8011071"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12" tIns="45706" rIns="91412" bIns="45706"/>
          <a:lstStyle/>
          <a:p>
            <a:pPr defTabSz="914286" fontAlgn="auto">
              <a:spcBef>
                <a:spcPts val="0"/>
              </a:spcBef>
              <a:spcAft>
                <a:spcPts val="0"/>
              </a:spcAft>
            </a:pPr>
            <a:endParaRPr lang="en-US">
              <a:solidFill>
                <a:srgbClr val="0096D6"/>
              </a:solidFill>
              <a:latin typeface="CiscoSansTT ExtraLight"/>
              <a:ea typeface="+mn-ea"/>
              <a:cs typeface="+mn-cs"/>
            </a:endParaRPr>
          </a:p>
        </p:txBody>
      </p:sp>
    </p:spTree>
    <p:extLst>
      <p:ext uri="{BB962C8B-B14F-4D97-AF65-F5344CB8AC3E}">
        <p14:creationId xmlns:p14="http://schemas.microsoft.com/office/powerpoint/2010/main" val="2286326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33" y="4894571"/>
            <a:ext cx="791023" cy="175257"/>
          </a:xfrm>
          <a:prstGeom prst="rect">
            <a:avLst/>
          </a:prstGeom>
          <a:noFill/>
          <a:ln w="9525">
            <a:noFill/>
            <a:miter lim="800000"/>
            <a:headEnd/>
            <a:tailEnd/>
          </a:ln>
          <a:effectLst/>
        </p:spPr>
        <p:txBody>
          <a:bodyPr wrap="none" lIns="82115" tIns="41055" rIns="82115" bIns="41055" anchor="b">
            <a:spAutoFit/>
          </a:bodyPr>
          <a:lstStyle/>
          <a:p>
            <a:pPr algn="r" defTabSz="814286" fontAlgn="auto">
              <a:spcBef>
                <a:spcPts val="0"/>
              </a:spcBef>
              <a:spcAft>
                <a:spcPts val="0"/>
              </a:spcAft>
            </a:pPr>
            <a:r>
              <a:rPr lang="en-US" sz="600" dirty="0">
                <a:solidFill>
                  <a:srgbClr val="C0C0C0"/>
                </a:solidFill>
                <a:latin typeface="Arial"/>
                <a:ea typeface="+mn-ea"/>
                <a:cs typeface="+mn-cs"/>
              </a:rPr>
              <a:t>Cisco Confidential</a:t>
            </a:r>
          </a:p>
        </p:txBody>
      </p:sp>
      <p:sp>
        <p:nvSpPr>
          <p:cNvPr id="5" name="Rectangle 4"/>
          <p:cNvSpPr>
            <a:spLocks noChangeArrowheads="1"/>
          </p:cNvSpPr>
          <p:nvPr userDrawn="1"/>
        </p:nvSpPr>
        <p:spPr bwMode="ltGray">
          <a:xfrm>
            <a:off x="251379" y="4895873"/>
            <a:ext cx="3420515" cy="175257"/>
          </a:xfrm>
          <a:prstGeom prst="rect">
            <a:avLst/>
          </a:prstGeom>
          <a:noFill/>
          <a:ln w="9525">
            <a:noFill/>
            <a:miter lim="800000"/>
            <a:headEnd/>
            <a:tailEnd/>
          </a:ln>
          <a:effectLst/>
        </p:spPr>
        <p:txBody>
          <a:bodyPr wrap="square" lIns="82115" tIns="41055" rIns="82115" bIns="41055" anchor="b" anchorCtr="0">
            <a:spAutoFit/>
          </a:bodyPr>
          <a:lstStyle/>
          <a:p>
            <a:pPr defTabSz="814286" fontAlgn="auto">
              <a:spcBef>
                <a:spcPts val="0"/>
              </a:spcBef>
              <a:spcAft>
                <a:spcPts val="0"/>
              </a:spcAft>
            </a:pPr>
            <a:r>
              <a:rPr lang="en-US" sz="600" dirty="0">
                <a:solidFill>
                  <a:srgbClr val="C0C0C0"/>
                </a:solidFill>
                <a:latin typeface="Arial"/>
                <a:ea typeface="+mn-ea"/>
                <a:cs typeface="+mn-cs"/>
              </a:rPr>
              <a:t>© 2010 Cisco and/or its affiliates. All rights reserved.</a:t>
            </a:r>
          </a:p>
        </p:txBody>
      </p:sp>
      <p:sp>
        <p:nvSpPr>
          <p:cNvPr id="6" name="Rectangle 7"/>
          <p:cNvSpPr>
            <a:spLocks noChangeArrowheads="1"/>
          </p:cNvSpPr>
          <p:nvPr userDrawn="1"/>
        </p:nvSpPr>
        <p:spPr bwMode="ltGray">
          <a:xfrm>
            <a:off x="8639984" y="4891493"/>
            <a:ext cx="260429" cy="175257"/>
          </a:xfrm>
          <a:prstGeom prst="rect">
            <a:avLst/>
          </a:prstGeom>
          <a:noFill/>
          <a:ln w="9525" algn="ctr">
            <a:noFill/>
            <a:miter lim="800000"/>
            <a:headEnd/>
            <a:tailEnd/>
          </a:ln>
          <a:effectLst/>
        </p:spPr>
        <p:txBody>
          <a:bodyPr wrap="none" lIns="82115" tIns="41055" rIns="82115" bIns="41055" anchor="b">
            <a:spAutoFit/>
          </a:bodyPr>
          <a:lstStyle/>
          <a:p>
            <a:pPr algn="r" defTabSz="814286" fontAlgn="auto">
              <a:spcBef>
                <a:spcPts val="0"/>
              </a:spcBef>
              <a:spcAft>
                <a:spcPts val="0"/>
              </a:spcAft>
            </a:pPr>
            <a:fld id="{DFCF27A5-1A5B-48D3-A060-2758FFBB1ADD}" type="slidenum">
              <a:rPr lang="en-US" sz="600">
                <a:solidFill>
                  <a:srgbClr val="C0C0C0"/>
                </a:solidFill>
                <a:latin typeface="Arial"/>
                <a:ea typeface="+mn-ea"/>
                <a:cs typeface="+mn-cs"/>
              </a:rPr>
              <a:pPr algn="r" defTabSz="814286" fontAlgn="auto">
                <a:spcBef>
                  <a:spcPts val="0"/>
                </a:spcBef>
                <a:spcAft>
                  <a:spcPts val="0"/>
                </a:spcAft>
              </a:pPr>
              <a:t>‹#›</a:t>
            </a:fld>
            <a:endParaRPr lang="en-US" sz="600" dirty="0">
              <a:solidFill>
                <a:srgbClr val="C0C0C0"/>
              </a:solidFill>
              <a:latin typeface="Arial"/>
              <a:ea typeface="+mn-ea"/>
              <a:cs typeface="+mn-cs"/>
            </a:endParaRPr>
          </a:p>
        </p:txBody>
      </p:sp>
    </p:spTree>
    <p:extLst>
      <p:ext uri="{BB962C8B-B14F-4D97-AF65-F5344CB8AC3E}">
        <p14:creationId xmlns:p14="http://schemas.microsoft.com/office/powerpoint/2010/main" val="2234946944"/>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37009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lIns="91428" tIns="45714" rIns="91428" bIns="45714"/>
          <a:lstStyle/>
          <a:p>
            <a:pPr defTabSz="914286" fontAlgn="auto">
              <a:spcBef>
                <a:spcPts val="0"/>
              </a:spcBef>
              <a:spcAft>
                <a:spcPts val="0"/>
              </a:spcAft>
            </a:pPr>
            <a:fld id="{F58420D0-B995-4452-A36D-0555A696A790}" type="datetimeFigureOut">
              <a:rPr lang="en-US">
                <a:solidFill>
                  <a:srgbClr val="0096D6"/>
                </a:solidFill>
                <a:latin typeface="CiscoSansTT Light"/>
                <a:ea typeface="+mn-ea"/>
                <a:cs typeface="+mn-cs"/>
              </a:rPr>
              <a:pPr defTabSz="914286" fontAlgn="auto">
                <a:spcBef>
                  <a:spcPts val="0"/>
                </a:spcBef>
                <a:spcAft>
                  <a:spcPts val="0"/>
                </a:spcAft>
              </a:pPr>
              <a:t>4/13/2017</a:t>
            </a:fld>
            <a:endParaRPr lang="en-US" dirty="0">
              <a:solidFill>
                <a:srgbClr val="0096D6"/>
              </a:solidFill>
              <a:latin typeface="CiscoSansTT Light"/>
              <a:ea typeface="+mn-ea"/>
              <a:cs typeface="+mn-cs"/>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lIns="91428" tIns="45714" rIns="91428" bIns="45714"/>
          <a:lstStyle/>
          <a:p>
            <a:pPr defTabSz="914286" fontAlgn="auto">
              <a:spcBef>
                <a:spcPts val="0"/>
              </a:spcBef>
              <a:spcAft>
                <a:spcPts val="0"/>
              </a:spcAft>
            </a:pPr>
            <a:endParaRPr lang="en-US" dirty="0">
              <a:solidFill>
                <a:srgbClr val="0096D6"/>
              </a:solidFill>
              <a:latin typeface="CiscoSansTT Light"/>
              <a:ea typeface="+mn-ea"/>
              <a:cs typeface="+mn-cs"/>
            </a:endParaRPr>
          </a:p>
        </p:txBody>
      </p:sp>
      <p:sp>
        <p:nvSpPr>
          <p:cNvPr id="5" name="Slide Number Placeholder 4"/>
          <p:cNvSpPr>
            <a:spLocks noGrp="1"/>
          </p:cNvSpPr>
          <p:nvPr>
            <p:ph type="sldNum" sz="quarter" idx="12"/>
          </p:nvPr>
        </p:nvSpPr>
        <p:spPr>
          <a:xfrm>
            <a:off x="6553201" y="4767264"/>
            <a:ext cx="2133600" cy="273844"/>
          </a:xfrm>
          <a:prstGeom prst="rect">
            <a:avLst/>
          </a:prstGeom>
        </p:spPr>
        <p:txBody>
          <a:bodyPr lIns="91428" tIns="45714" rIns="91428" bIns="45714"/>
          <a:lstStyle/>
          <a:p>
            <a:pPr defTabSz="914286" fontAlgn="auto">
              <a:spcBef>
                <a:spcPts val="0"/>
              </a:spcBef>
              <a:spcAft>
                <a:spcPts val="0"/>
              </a:spcAft>
            </a:pPr>
            <a:fld id="{B5AEC82A-7955-4E27-AF3D-AA201E9A90D8}" type="slidenum">
              <a:rPr lang="en-US">
                <a:solidFill>
                  <a:srgbClr val="0096D6"/>
                </a:solidFill>
                <a:latin typeface="CiscoSansTT Light"/>
                <a:ea typeface="+mn-ea"/>
                <a:cs typeface="+mn-cs"/>
              </a:rPr>
              <a:pPr defTabSz="914286" fontAlgn="auto">
                <a:spcBef>
                  <a:spcPts val="0"/>
                </a:spcBef>
                <a:spcAft>
                  <a:spcPts val="0"/>
                </a:spcAft>
              </a:pPr>
              <a:t>‹#›</a:t>
            </a:fld>
            <a:endParaRPr lang="en-US" dirty="0">
              <a:solidFill>
                <a:srgbClr val="0096D6"/>
              </a:solidFill>
              <a:latin typeface="CiscoSansTT Light"/>
              <a:ea typeface="+mn-ea"/>
              <a:cs typeface="+mn-cs"/>
            </a:endParaRPr>
          </a:p>
        </p:txBody>
      </p:sp>
    </p:spTree>
    <p:extLst>
      <p:ext uri="{BB962C8B-B14F-4D97-AF65-F5344CB8AC3E}">
        <p14:creationId xmlns:p14="http://schemas.microsoft.com/office/powerpoint/2010/main" val="1183711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Full-page figure">
    <p:spTree>
      <p:nvGrpSpPr>
        <p:cNvPr id="1" name=""/>
        <p:cNvGrpSpPr/>
        <p:nvPr/>
      </p:nvGrpSpPr>
      <p:grpSpPr>
        <a:xfrm>
          <a:off x="0" y="0"/>
          <a:ext cx="0" cy="0"/>
          <a:chOff x="0" y="0"/>
          <a:chExt cx="0" cy="0"/>
        </a:xfrm>
      </p:grpSpPr>
      <p:sp>
        <p:nvSpPr>
          <p:cNvPr id="7" name="Title"/>
          <p:cNvSpPr>
            <a:spLocks noGrp="1"/>
          </p:cNvSpPr>
          <p:nvPr>
            <p:ph type="title"/>
          </p:nvPr>
        </p:nvSpPr>
        <p:spPr>
          <a:xfrm>
            <a:off x="332312" y="499500"/>
            <a:ext cx="8507077" cy="567000"/>
          </a:xfrm>
          <a:prstGeom prst="rect">
            <a:avLst/>
          </a:prstGeom>
        </p:spPr>
        <p:txBody>
          <a:bodyPr rtlCol="0">
            <a:noAutofit/>
          </a:bodyPr>
          <a:lstStyle/>
          <a:p>
            <a:r>
              <a:rPr lang="en-US"/>
              <a:t>Click to edit Master title style</a:t>
            </a:r>
            <a:endParaRPr lang="en-GB" dirty="0"/>
          </a:p>
        </p:txBody>
      </p:sp>
      <p:sp>
        <p:nvSpPr>
          <p:cNvPr id="10" name="CaptionC"/>
          <p:cNvSpPr>
            <a:spLocks noGrp="1"/>
          </p:cNvSpPr>
          <p:nvPr>
            <p:ph type="body" sz="quarter" idx="16"/>
          </p:nvPr>
        </p:nvSpPr>
        <p:spPr>
          <a:xfrm>
            <a:off x="332312" y="1117800"/>
            <a:ext cx="8507077" cy="189000"/>
          </a:xfrm>
          <a:prstGeom prst="rect">
            <a:avLst/>
          </a:prstGeom>
        </p:spPr>
        <p:txBody>
          <a:bodyPr lIns="91428" tIns="45714" rIns="91428" bIns="45714"/>
          <a:lstStyle>
            <a:lvl1pPr marL="0" indent="0" algn="l">
              <a:lnSpc>
                <a:spcPct val="100000"/>
              </a:lnSpc>
              <a:spcAft>
                <a:spcPts val="800"/>
              </a:spcAft>
              <a:buFontTx/>
              <a:buNone/>
              <a:defRPr sz="1000" b="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048" indent="0">
              <a:buNone/>
              <a:defRPr/>
            </a:lvl5pPr>
          </a:lstStyle>
          <a:p>
            <a:pPr lvl="0"/>
            <a:r>
              <a:rPr lang="en-US"/>
              <a:t>Click to edit Master text styles</a:t>
            </a:r>
          </a:p>
        </p:txBody>
      </p:sp>
      <p:sp>
        <p:nvSpPr>
          <p:cNvPr id="11" name="ImageC"/>
          <p:cNvSpPr>
            <a:spLocks noGrp="1"/>
          </p:cNvSpPr>
          <p:nvPr>
            <p:ph type="pic" sz="quarter" idx="18"/>
          </p:nvPr>
        </p:nvSpPr>
        <p:spPr>
          <a:xfrm>
            <a:off x="790802" y="1360800"/>
            <a:ext cx="7506831" cy="3345300"/>
          </a:xfrm>
          <a:prstGeom prst="rect">
            <a:avLst/>
          </a:prstGeom>
        </p:spPr>
        <p:txBody>
          <a:bodyPr lIns="91428" tIns="45714" rIns="91428" bIns="45714"/>
          <a:lstStyle/>
          <a:p>
            <a:pPr lvl="0"/>
            <a:r>
              <a:rPr lang="en-US" noProof="0" dirty="0"/>
              <a:t>Click icon to add picture</a:t>
            </a:r>
            <a:endParaRPr lang="en-GB" noProof="0" dirty="0"/>
          </a:p>
        </p:txBody>
      </p:sp>
      <p:sp>
        <p:nvSpPr>
          <p:cNvPr id="8" name="Text Placeholder 2"/>
          <p:cNvSpPr>
            <a:spLocks noGrp="1"/>
          </p:cNvSpPr>
          <p:nvPr>
            <p:ph type="body" sz="quarter" idx="13"/>
          </p:nvPr>
        </p:nvSpPr>
        <p:spPr>
          <a:xfrm>
            <a:off x="332312" y="4522500"/>
            <a:ext cx="8507077" cy="270000"/>
          </a:xfrm>
          <a:prstGeom prst="rect">
            <a:avLst/>
          </a:prstGeom>
        </p:spPr>
        <p:txBody>
          <a:bodyPr lIns="91428" tIns="45714" rIns="91428" bIns="45714" anchor="b" anchorCtr="0"/>
          <a:lstStyle>
            <a:lvl1pPr marL="85715" indent="-85715">
              <a:lnSpc>
                <a:spcPts val="1000"/>
              </a:lnSpc>
              <a:spcAft>
                <a:spcPts val="300"/>
              </a:spcAft>
              <a:buNone/>
              <a:defRPr sz="800"/>
            </a:lvl1pPr>
            <a:lvl2pPr marL="177777" indent="0">
              <a:buNone/>
              <a:defRPr sz="1000"/>
            </a:lvl2pPr>
            <a:lvl3pPr marL="355555" indent="0">
              <a:buNone/>
              <a:defRPr sz="1000"/>
            </a:lvl3pPr>
            <a:lvl4pPr marL="541271" indent="0">
              <a:buNone/>
              <a:defRPr sz="1000"/>
            </a:lvl4pPr>
            <a:lvl5pPr marL="719048" indent="0">
              <a:buNone/>
              <a:defRPr sz="1000"/>
            </a:lvl5pPr>
          </a:lstStyle>
          <a:p>
            <a:pPr lvl="0"/>
            <a:r>
              <a:rPr lang="en-US"/>
              <a:t>Click to edit Master text styles</a:t>
            </a:r>
          </a:p>
        </p:txBody>
      </p:sp>
      <p:sp>
        <p:nvSpPr>
          <p:cNvPr id="6" name="PageNo"/>
          <p:cNvSpPr>
            <a:spLocks noGrp="1"/>
          </p:cNvSpPr>
          <p:nvPr>
            <p:ph type="sldNum" sz="quarter" idx="19"/>
          </p:nvPr>
        </p:nvSpPr>
        <p:spPr>
          <a:xfrm>
            <a:off x="8109439" y="242889"/>
            <a:ext cx="723900" cy="216694"/>
          </a:xfrm>
          <a:prstGeom prst="rect">
            <a:avLst/>
          </a:prstGeom>
        </p:spPr>
        <p:txBody>
          <a:bodyPr lIns="91428" tIns="45714" rIns="91428" bIns="45714"/>
          <a:lstStyle>
            <a:lvl1pPr>
              <a:defRPr/>
            </a:lvl1pPr>
          </a:lstStyle>
          <a:p>
            <a:pPr defTabSz="914286" fontAlgn="auto">
              <a:spcBef>
                <a:spcPts val="0"/>
              </a:spcBef>
              <a:spcAft>
                <a:spcPts val="0"/>
              </a:spcAft>
            </a:pPr>
            <a:fld id="{CA312978-C094-F94F-8065-C6792A37E2BF}" type="slidenum">
              <a:rPr lang="en-GB">
                <a:solidFill>
                  <a:srgbClr val="000000"/>
                </a:solidFill>
                <a:latin typeface="CiscoSansTT Light"/>
                <a:ea typeface="+mn-ea"/>
                <a:cs typeface="+mn-cs"/>
              </a:rPr>
              <a:pPr defTabSz="914286" fontAlgn="auto">
                <a:spcBef>
                  <a:spcPts val="0"/>
                </a:spcBef>
                <a:spcAft>
                  <a:spcPts val="0"/>
                </a:spcAft>
              </a:pPr>
              <a:t>‹#›</a:t>
            </a:fld>
            <a:endParaRPr lang="en-GB" dirty="0">
              <a:solidFill>
                <a:srgbClr val="000000"/>
              </a:solidFill>
              <a:latin typeface="CiscoSansTT Light"/>
              <a:ea typeface="+mn-ea"/>
              <a:cs typeface="+mn-cs"/>
            </a:endParaRPr>
          </a:p>
        </p:txBody>
      </p:sp>
    </p:spTree>
    <p:extLst>
      <p:ext uri="{BB962C8B-B14F-4D97-AF65-F5344CB8AC3E}">
        <p14:creationId xmlns:p14="http://schemas.microsoft.com/office/powerpoint/2010/main" val="1932145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5" y="5944"/>
            <a:ext cx="7435849" cy="548640"/>
          </a:xfrm>
        </p:spPr>
        <p:txBody>
          <a:bodyPr/>
          <a:lstStyle/>
          <a:p>
            <a:r>
              <a:rPr lang="en-US" dirty="0"/>
              <a:t>Click to edit Master title style</a:t>
            </a:r>
          </a:p>
        </p:txBody>
      </p:sp>
      <p:sp>
        <p:nvSpPr>
          <p:cNvPr id="3" name="Content Placeholder 2"/>
          <p:cNvSpPr>
            <a:spLocks noGrp="1"/>
          </p:cNvSpPr>
          <p:nvPr>
            <p:ph idx="1"/>
          </p:nvPr>
        </p:nvSpPr>
        <p:spPr>
          <a:xfrm>
            <a:off x="229702" y="1004809"/>
            <a:ext cx="8551441" cy="3724274"/>
          </a:xfrm>
          <a:prstGeom prst="rect">
            <a:avLst/>
          </a:prstGeom>
        </p:spPr>
        <p:txBody>
          <a:bodyPr lIns="91428" tIns="45714" rIns="91428" bIns="4571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793755" y="889907"/>
            <a:ext cx="7435849" cy="285750"/>
          </a:xfrm>
          <a:prstGeom prst="rect">
            <a:avLst/>
          </a:prstGeom>
        </p:spPr>
        <p:txBody>
          <a:bodyPr lIns="91428" tIns="45714" rIns="91428" bIns="45714" anchor="ctr">
            <a:noAutofit/>
          </a:bodyPr>
          <a:lstStyle>
            <a:lvl1pPr>
              <a:buFontTx/>
              <a:buNone/>
              <a:defRPr sz="2400"/>
            </a:lvl1pPr>
            <a:lvl2pPr>
              <a:defRPr sz="2400"/>
            </a:lvl2pPr>
            <a:lvl3pPr>
              <a:defRPr sz="2400"/>
            </a:lvl3pPr>
            <a:lvl4pPr>
              <a:defRPr sz="2400"/>
            </a:lvl4pPr>
            <a:lvl5pPr>
              <a:defRPr sz="2400"/>
            </a:lvl5pPr>
          </a:lstStyle>
          <a:p>
            <a:pPr lvl="0"/>
            <a:r>
              <a:rPr lang="en-US" dirty="0"/>
              <a:t>Click to edit Master text styles</a:t>
            </a:r>
          </a:p>
        </p:txBody>
      </p:sp>
      <p:sp>
        <p:nvSpPr>
          <p:cNvPr id="10" name="Text Placeholder 9"/>
          <p:cNvSpPr>
            <a:spLocks noGrp="1"/>
          </p:cNvSpPr>
          <p:nvPr>
            <p:ph type="body" sz="quarter" idx="11"/>
          </p:nvPr>
        </p:nvSpPr>
        <p:spPr>
          <a:xfrm>
            <a:off x="793751" y="4449170"/>
            <a:ext cx="7461250" cy="311607"/>
          </a:xfrm>
          <a:prstGeom prst="rect">
            <a:avLst/>
          </a:prstGeom>
        </p:spPr>
        <p:txBody>
          <a:bodyPr lIns="91428" tIns="45714" rIns="91428" bIns="45714" anchor="b">
            <a:spAutoFit/>
          </a:bodyPr>
          <a:lstStyle>
            <a:lvl1pPr algn="l" defTabSz="804764">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Click to edit Master text styles</a:t>
            </a:r>
          </a:p>
        </p:txBody>
      </p:sp>
    </p:spTree>
    <p:extLst>
      <p:ext uri="{BB962C8B-B14F-4D97-AF65-F5344CB8AC3E}">
        <p14:creationId xmlns:p14="http://schemas.microsoft.com/office/powerpoint/2010/main" val="1356557370"/>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a:t>Click to edit Master title style</a:t>
            </a:r>
            <a:endParaRPr lang="en-US" dirty="0"/>
          </a:p>
        </p:txBody>
      </p:sp>
      <p:sp>
        <p:nvSpPr>
          <p:cNvPr id="3" name="Text Placeholder 9"/>
          <p:cNvSpPr>
            <a:spLocks noGrp="1"/>
          </p:cNvSpPr>
          <p:nvPr>
            <p:ph type="body" sz="quarter" idx="11" hasCustomPrompt="1"/>
          </p:nvPr>
        </p:nvSpPr>
        <p:spPr>
          <a:xfrm>
            <a:off x="249467" y="4546608"/>
            <a:ext cx="7461250" cy="207749"/>
          </a:xfrm>
          <a:prstGeom prst="rect">
            <a:avLst/>
          </a:prstGeom>
        </p:spPr>
        <p:txBody>
          <a:bodyPr wrap="square" lIns="68589" tIns="34295" rIns="68589" bIns="34295" anchor="b" anchorCtr="0">
            <a:noAutofit/>
          </a:bodyPr>
          <a:lstStyle>
            <a:lvl1pPr algn="l" defTabSz="603728">
              <a:lnSpc>
                <a:spcPct val="100000"/>
              </a:lnSpc>
              <a:spcBef>
                <a:spcPct val="50000"/>
              </a:spcBef>
              <a:buNone/>
              <a:defRPr sz="900">
                <a:solidFill>
                  <a:schemeClr val="bg1">
                    <a:lumMod val="50000"/>
                  </a:schemeClr>
                </a:solidFill>
                <a:latin typeface="+mj-l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 Placeholder for Notes Is 12 Points</a:t>
            </a:r>
          </a:p>
        </p:txBody>
      </p:sp>
    </p:spTree>
    <p:extLst>
      <p:ext uri="{BB962C8B-B14F-4D97-AF65-F5344CB8AC3E}">
        <p14:creationId xmlns:p14="http://schemas.microsoft.com/office/powerpoint/2010/main" val="4013964782"/>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0192" y="1004888"/>
            <a:ext cx="8550275" cy="3724275"/>
          </a:xfrm>
          <a:prstGeom prst="rect">
            <a:avLst/>
          </a:prstGeom>
        </p:spPr>
        <p:txBody>
          <a:bodyPr lIns="91428" tIns="45714" rIns="91428"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7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50" Type="http://schemas.openxmlformats.org/officeDocument/2006/relationships/slideLayout" Target="../slideLayouts/slideLayout87.xml"/><Relationship Id="rId55" Type="http://schemas.openxmlformats.org/officeDocument/2006/relationships/slideLayout" Target="../slideLayouts/slideLayout92.xml"/><Relationship Id="rId63" Type="http://schemas.openxmlformats.org/officeDocument/2006/relationships/theme" Target="../theme/theme2.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54" Type="http://schemas.openxmlformats.org/officeDocument/2006/relationships/slideLayout" Target="../slideLayouts/slideLayout91.xml"/><Relationship Id="rId62" Type="http://schemas.openxmlformats.org/officeDocument/2006/relationships/slideLayout" Target="../slideLayouts/slideLayout9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3" Type="http://schemas.openxmlformats.org/officeDocument/2006/relationships/slideLayout" Target="../slideLayouts/slideLayout90.xml"/><Relationship Id="rId58" Type="http://schemas.openxmlformats.org/officeDocument/2006/relationships/slideLayout" Target="../slideLayouts/slideLayout95.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57" Type="http://schemas.openxmlformats.org/officeDocument/2006/relationships/slideLayout" Target="../slideLayouts/slideLayout94.xml"/><Relationship Id="rId61" Type="http://schemas.openxmlformats.org/officeDocument/2006/relationships/slideLayout" Target="../slideLayouts/slideLayout98.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slideLayout" Target="../slideLayouts/slideLayout9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56" Type="http://schemas.openxmlformats.org/officeDocument/2006/relationships/slideLayout" Target="../slideLayouts/slideLayout93.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59" Type="http://schemas.openxmlformats.org/officeDocument/2006/relationships/slideLayout" Target="../slideLayouts/slideLayout9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theme" Target="../theme/theme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de-DE" sz="600" dirty="0" smtClean="0">
                <a:solidFill>
                  <a:srgbClr val="000000">
                    <a:alpha val="25000"/>
                  </a:srgbClr>
                </a:solidFill>
                <a:latin typeface="+mn-lt"/>
                <a:ea typeface="+mn-ea"/>
                <a:cs typeface="CiscoSans Thin"/>
              </a:rPr>
              <a:t>2017  </a:t>
            </a:r>
            <a:r>
              <a:rPr lang="de-DE" sz="600" dirty="0">
                <a:solidFill>
                  <a:srgbClr val="000000">
                    <a:alpha val="25000"/>
                  </a:srgbClr>
                </a:solidFill>
                <a:latin typeface="+mn-lt"/>
                <a:ea typeface="+mn-ea"/>
                <a:cs typeface="CiscoSans Thin"/>
              </a:rPr>
              <a:t>Cisco</a:t>
            </a:r>
            <a:r>
              <a:rPr lang="en-US" sz="600" dirty="0">
                <a:solidFill>
                  <a:srgbClr val="000000">
                    <a:alpha val="25000"/>
                  </a:srgbClr>
                </a:solidFill>
                <a:latin typeface="+mn-lt"/>
                <a:ea typeface="+mn-ea"/>
                <a:cs typeface="CiscoSans Thin"/>
              </a:rPr>
              <a:t> and/or its affiliates. All rights reserved.   Cisco Confidential</a:t>
            </a:r>
          </a:p>
        </p:txBody>
      </p:sp>
      <p:pic>
        <p:nvPicPr>
          <p:cNvPr id="7" name="Picture 2" descr="C:\Users\spius\Pictures\cisco logo blue gradient.png"/>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6" r:id="rId4"/>
    <p:sldLayoutId id="2147483878" r:id="rId5"/>
    <p:sldLayoutId id="2147483881" r:id="rId6"/>
    <p:sldLayoutId id="2147483880" r:id="rId7"/>
    <p:sldLayoutId id="2147483905" r:id="rId8"/>
    <p:sldLayoutId id="2147483906" r:id="rId9"/>
    <p:sldLayoutId id="2147483879" r:id="rId10"/>
    <p:sldLayoutId id="2147483883" r:id="rId11"/>
    <p:sldLayoutId id="2147483886" r:id="rId12"/>
    <p:sldLayoutId id="2147483887" r:id="rId13"/>
    <p:sldLayoutId id="2147483884" r:id="rId14"/>
    <p:sldLayoutId id="2147483885" r:id="rId15"/>
    <p:sldLayoutId id="2147483907" r:id="rId16"/>
    <p:sldLayoutId id="2147483889" r:id="rId17"/>
    <p:sldLayoutId id="2147483890" r:id="rId18"/>
    <p:sldLayoutId id="2147483891" r:id="rId19"/>
    <p:sldLayoutId id="2147483892" r:id="rId20"/>
    <p:sldLayoutId id="2147483893" r:id="rId21"/>
    <p:sldLayoutId id="2147483917" r:id="rId22"/>
    <p:sldLayoutId id="2147483918" r:id="rId23"/>
    <p:sldLayoutId id="2147483895" r:id="rId24"/>
    <p:sldLayoutId id="2147483871" r:id="rId25"/>
    <p:sldLayoutId id="2147483898" r:id="rId26"/>
    <p:sldLayoutId id="2147483908" r:id="rId27"/>
    <p:sldLayoutId id="2147483909" r:id="rId28"/>
    <p:sldLayoutId id="2147483910" r:id="rId29"/>
    <p:sldLayoutId id="2147483911" r:id="rId30"/>
    <p:sldLayoutId id="2147483914" r:id="rId31"/>
    <p:sldLayoutId id="2147483896" r:id="rId32"/>
    <p:sldLayoutId id="2147483912" r:id="rId33"/>
    <p:sldLayoutId id="2147483913" r:id="rId34"/>
    <p:sldLayoutId id="2147483897" r:id="rId35"/>
    <p:sldLayoutId id="2147483987" r:id="rId36"/>
    <p:sldLayoutId id="2147484028" r:id="rId37"/>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412" tIns="45706" rIns="91412" bIns="45706" rtlCol="0" anchor="t" anchorCtr="0">
            <a:noAutofit/>
          </a:bodyPr>
          <a:lstStyle/>
          <a:p>
            <a:r>
              <a:rPr lang="en-US"/>
              <a:t>Click to edit Master title style</a:t>
            </a:r>
            <a:endParaRPr lang="en-GB" dirty="0"/>
          </a:p>
        </p:txBody>
      </p:sp>
      <p:sp>
        <p:nvSpPr>
          <p:cNvPr id="5" name="Rectangle 7"/>
          <p:cNvSpPr>
            <a:spLocks noChangeArrowheads="1"/>
          </p:cNvSpPr>
          <p:nvPr/>
        </p:nvSpPr>
        <p:spPr bwMode="ltGray">
          <a:xfrm>
            <a:off x="8662418" y="4742907"/>
            <a:ext cx="218952" cy="154518"/>
          </a:xfrm>
          <a:prstGeom prst="rect">
            <a:avLst/>
          </a:prstGeom>
          <a:noFill/>
          <a:ln w="9525" algn="ctr">
            <a:noFill/>
            <a:miter lim="800000"/>
            <a:headEnd/>
            <a:tailEnd/>
          </a:ln>
          <a:effectLst/>
        </p:spPr>
        <p:txBody>
          <a:bodyPr wrap="none" lIns="61577" tIns="30788" rIns="61577" bIns="30788" anchor="b">
            <a:spAutoFit/>
          </a:bodyPr>
          <a:lstStyle/>
          <a:p>
            <a:pPr algn="r" defTabSz="610668" fontAlgn="auto">
              <a:spcBef>
                <a:spcPts val="0"/>
              </a:spcBef>
              <a:spcAft>
                <a:spcPts val="0"/>
              </a:spcAft>
            </a:pPr>
            <a:fld id="{DFCF27A5-1A5B-48D3-A060-2758FFBB1ADD}" type="slidenum">
              <a:rPr lang="en-US" sz="600">
                <a:solidFill>
                  <a:srgbClr val="231F20"/>
                </a:solidFill>
                <a:latin typeface="CiscoSansTT Light"/>
                <a:ea typeface="+mn-ea"/>
                <a:cs typeface="CiscoSans Thin"/>
              </a:rPr>
              <a:pPr algn="r" defTabSz="610668" fontAlgn="auto">
                <a:spcBef>
                  <a:spcPts val="0"/>
                </a:spcBef>
                <a:spcAft>
                  <a:spcPts val="0"/>
                </a:spcAft>
              </a:pPr>
              <a:t>‹#›</a:t>
            </a:fld>
            <a:endParaRPr lang="en-US" sz="600" dirty="0">
              <a:solidFill>
                <a:srgbClr val="231F20"/>
              </a:solidFill>
              <a:latin typeface="CiscoSansTT Light"/>
              <a:ea typeface="+mn-ea"/>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76377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 id="2147483957" r:id="rId33"/>
    <p:sldLayoutId id="2147483958" r:id="rId34"/>
    <p:sldLayoutId id="2147483959" r:id="rId35"/>
    <p:sldLayoutId id="2147483960" r:id="rId36"/>
    <p:sldLayoutId id="2147483961" r:id="rId37"/>
    <p:sldLayoutId id="2147483962" r:id="rId38"/>
    <p:sldLayoutId id="2147483963" r:id="rId39"/>
    <p:sldLayoutId id="2147483964" r:id="rId40"/>
    <p:sldLayoutId id="2147483965" r:id="rId41"/>
    <p:sldLayoutId id="2147483966" r:id="rId42"/>
    <p:sldLayoutId id="2147483967" r:id="rId43"/>
    <p:sldLayoutId id="2147483968" r:id="rId44"/>
    <p:sldLayoutId id="2147483969" r:id="rId45"/>
    <p:sldLayoutId id="2147483970" r:id="rId46"/>
    <p:sldLayoutId id="2147483971" r:id="rId47"/>
    <p:sldLayoutId id="2147483972" r:id="rId48"/>
    <p:sldLayoutId id="2147483973" r:id="rId49"/>
    <p:sldLayoutId id="2147483974" r:id="rId50"/>
    <p:sldLayoutId id="2147483975" r:id="rId51"/>
    <p:sldLayoutId id="2147483976" r:id="rId52"/>
    <p:sldLayoutId id="2147483977" r:id="rId53"/>
    <p:sldLayoutId id="2147483978" r:id="rId54"/>
    <p:sldLayoutId id="2147483979" r:id="rId55"/>
    <p:sldLayoutId id="2147483980" r:id="rId56"/>
    <p:sldLayoutId id="2147483981" r:id="rId57"/>
    <p:sldLayoutId id="2147483982" r:id="rId58"/>
    <p:sldLayoutId id="2147483983" r:id="rId59"/>
    <p:sldLayoutId id="2147483984" r:id="rId60"/>
    <p:sldLayoutId id="2147483985" r:id="rId61"/>
    <p:sldLayoutId id="2147483986" r:id="rId62"/>
  </p:sldLayoutIdLst>
  <p:transition spd="slow">
    <p:wipe/>
  </p:transition>
  <p:txStyles>
    <p:titleStyle>
      <a:lvl1pPr algn="l" defTabSz="6856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24" indent="-171424" algn="l" defTabSz="6856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895" indent="-215937" algn="l" defTabSz="6856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874" indent="-171401" algn="l" defTabSz="6856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853" indent="-171401" algn="l" defTabSz="6856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832" indent="-171401" algn="l" defTabSz="6856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748" indent="-171424" algn="l" defTabSz="6856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727" indent="-171401" algn="l" defTabSz="6856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399920" indent="0" algn="l" defTabSz="6856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4189" indent="-171424" algn="l" defTabSz="6856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1" rtl="0" eaLnBrk="1" latinLnBrk="0" hangingPunct="1">
        <a:defRPr sz="1400" kern="1200">
          <a:solidFill>
            <a:schemeClr val="tx1"/>
          </a:solidFill>
          <a:latin typeface="+mn-lt"/>
          <a:ea typeface="+mn-ea"/>
          <a:cs typeface="+mn-cs"/>
        </a:defRPr>
      </a:lvl1pPr>
      <a:lvl2pPr marL="342841" algn="l" defTabSz="685691" rtl="0" eaLnBrk="1" latinLnBrk="0" hangingPunct="1">
        <a:defRPr sz="1400" kern="1200">
          <a:solidFill>
            <a:schemeClr val="tx1"/>
          </a:solidFill>
          <a:latin typeface="+mn-lt"/>
          <a:ea typeface="+mn-ea"/>
          <a:cs typeface="+mn-cs"/>
        </a:defRPr>
      </a:lvl2pPr>
      <a:lvl3pPr marL="685691" algn="l" defTabSz="685691" rtl="0" eaLnBrk="1" latinLnBrk="0" hangingPunct="1">
        <a:defRPr sz="1400" kern="1200">
          <a:solidFill>
            <a:schemeClr val="tx1"/>
          </a:solidFill>
          <a:latin typeface="+mn-lt"/>
          <a:ea typeface="+mn-ea"/>
          <a:cs typeface="+mn-cs"/>
        </a:defRPr>
      </a:lvl3pPr>
      <a:lvl4pPr marL="1028536" algn="l" defTabSz="685691" rtl="0" eaLnBrk="1" latinLnBrk="0" hangingPunct="1">
        <a:defRPr sz="1400" kern="1200">
          <a:solidFill>
            <a:schemeClr val="tx1"/>
          </a:solidFill>
          <a:latin typeface="+mn-lt"/>
          <a:ea typeface="+mn-ea"/>
          <a:cs typeface="+mn-cs"/>
        </a:defRPr>
      </a:lvl4pPr>
      <a:lvl5pPr marL="1371384" algn="l" defTabSz="685691" rtl="0" eaLnBrk="1" latinLnBrk="0" hangingPunct="1">
        <a:defRPr sz="1400" kern="1200">
          <a:solidFill>
            <a:schemeClr val="tx1"/>
          </a:solidFill>
          <a:latin typeface="+mn-lt"/>
          <a:ea typeface="+mn-ea"/>
          <a:cs typeface="+mn-cs"/>
        </a:defRPr>
      </a:lvl5pPr>
      <a:lvl6pPr marL="1714225" algn="l" defTabSz="685691" rtl="0" eaLnBrk="1" latinLnBrk="0" hangingPunct="1">
        <a:defRPr sz="1400" kern="1200">
          <a:solidFill>
            <a:schemeClr val="tx1"/>
          </a:solidFill>
          <a:latin typeface="+mn-lt"/>
          <a:ea typeface="+mn-ea"/>
          <a:cs typeface="+mn-cs"/>
        </a:defRPr>
      </a:lvl6pPr>
      <a:lvl7pPr marL="2057075" algn="l" defTabSz="685691" rtl="0" eaLnBrk="1" latinLnBrk="0" hangingPunct="1">
        <a:defRPr sz="1400" kern="1200">
          <a:solidFill>
            <a:schemeClr val="tx1"/>
          </a:solidFill>
          <a:latin typeface="+mn-lt"/>
          <a:ea typeface="+mn-ea"/>
          <a:cs typeface="+mn-cs"/>
        </a:defRPr>
      </a:lvl7pPr>
      <a:lvl8pPr marL="2399920" algn="l" defTabSz="685691" rtl="0" eaLnBrk="1" latinLnBrk="0" hangingPunct="1">
        <a:defRPr sz="1400" kern="1200">
          <a:solidFill>
            <a:schemeClr val="tx1"/>
          </a:solidFill>
          <a:latin typeface="+mn-lt"/>
          <a:ea typeface="+mn-ea"/>
          <a:cs typeface="+mn-cs"/>
        </a:defRPr>
      </a:lvl8pPr>
      <a:lvl9pPr marL="2742768" algn="l" defTabSz="68569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2015  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77280113"/>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4014" r:id="rId26"/>
    <p:sldLayoutId id="2147484015" r:id="rId27"/>
    <p:sldLayoutId id="2147484016" r:id="rId28"/>
    <p:sldLayoutId id="2147484017" r:id="rId29"/>
    <p:sldLayoutId id="2147484018" r:id="rId30"/>
    <p:sldLayoutId id="2147484019" r:id="rId31"/>
    <p:sldLayoutId id="2147484020" r:id="rId32"/>
    <p:sldLayoutId id="2147484021" r:id="rId33"/>
    <p:sldLayoutId id="2147484022" r:id="rId34"/>
    <p:sldLayoutId id="2147484023" r:id="rId35"/>
    <p:sldLayoutId id="2147484024" r:id="rId36"/>
    <p:sldLayoutId id="2147484025" r:id="rId37"/>
    <p:sldLayoutId id="2147484026" r:id="rId38"/>
    <p:sldLayoutId id="2147484027" r:id="rId39"/>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35.emf"/><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34.emf"/><Relationship Id="rId1" Type="http://schemas.openxmlformats.org/officeDocument/2006/relationships/slideLayout" Target="../slideLayouts/slideLayout3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35.emf"/><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34.emf"/><Relationship Id="rId1" Type="http://schemas.openxmlformats.org/officeDocument/2006/relationships/slideLayout" Target="../slideLayouts/slideLayout3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36.emf"/><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0.jp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www.cisco.com/go/nso" TargetMode="External"/><Relationship Id="rId2" Type="http://schemas.openxmlformats.org/officeDocument/2006/relationships/notesSlide" Target="../notesSlides/notesSlide11.xml"/><Relationship Id="rId1" Type="http://schemas.openxmlformats.org/officeDocument/2006/relationships/slideLayout" Target="../slideLayouts/slideLayout115.xml"/><Relationship Id="rId4" Type="http://schemas.openxmlformats.org/officeDocument/2006/relationships/hyperlink" Target="http://www.nil.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5.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06.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35.emf"/><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34.emf"/><Relationship Id="rId1" Type="http://schemas.openxmlformats.org/officeDocument/2006/relationships/slideLayout" Target="../slideLayouts/slideLayout3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7630" y="3242848"/>
            <a:ext cx="8296421" cy="826576"/>
          </a:xfrm>
        </p:spPr>
        <p:txBody>
          <a:bodyPr/>
          <a:lstStyle/>
          <a:p>
            <a:r>
              <a:rPr lang="en-US" dirty="0"/>
              <a:t>John Malzahn – Host, Senior Manager, Cloud and Virtualization Solutions Marketing, Cisco Systems </a:t>
            </a:r>
          </a:p>
          <a:p>
            <a:r>
              <a:rPr lang="en-US" dirty="0" err="1"/>
              <a:t>Boštjan</a:t>
            </a:r>
            <a:r>
              <a:rPr lang="en-US" dirty="0"/>
              <a:t> </a:t>
            </a:r>
            <a:r>
              <a:rPr lang="en-US" dirty="0" err="1" smtClean="0"/>
              <a:t>Šuštar</a:t>
            </a:r>
            <a:r>
              <a:rPr lang="en-US" dirty="0" smtClean="0"/>
              <a:t>, </a:t>
            </a:r>
            <a:r>
              <a:rPr lang="en-US" dirty="0"/>
              <a:t>Senior IT Architect, </a:t>
            </a:r>
            <a:r>
              <a:rPr lang="en-US" dirty="0" smtClean="0"/>
              <a:t>NIL</a:t>
            </a:r>
          </a:p>
          <a:p>
            <a:r>
              <a:rPr lang="en-US" dirty="0" smtClean="0"/>
              <a:t>Carl </a:t>
            </a:r>
            <a:r>
              <a:rPr lang="en-US" dirty="0" err="1"/>
              <a:t>Moberg</a:t>
            </a:r>
            <a:r>
              <a:rPr lang="en-US" dirty="0"/>
              <a:t> – Technical Director, Cisco Systems</a:t>
            </a:r>
          </a:p>
        </p:txBody>
      </p:sp>
      <p:sp>
        <p:nvSpPr>
          <p:cNvPr id="4" name="Text Placeholder 3"/>
          <p:cNvSpPr>
            <a:spLocks noGrp="1"/>
          </p:cNvSpPr>
          <p:nvPr>
            <p:ph type="body" sz="quarter" idx="12"/>
          </p:nvPr>
        </p:nvSpPr>
        <p:spPr>
          <a:xfrm>
            <a:off x="469496" y="4329032"/>
            <a:ext cx="8296421" cy="288131"/>
          </a:xfrm>
        </p:spPr>
        <p:txBody>
          <a:bodyPr/>
          <a:lstStyle/>
          <a:p>
            <a:r>
              <a:rPr lang="en-US" dirty="0" smtClean="0"/>
              <a:t>May 3, </a:t>
            </a:r>
            <a:r>
              <a:rPr lang="en-US" dirty="0"/>
              <a:t>2017</a:t>
            </a:r>
          </a:p>
        </p:txBody>
      </p:sp>
      <p:sp>
        <p:nvSpPr>
          <p:cNvPr id="6" name="Title 5"/>
          <p:cNvSpPr>
            <a:spLocks noGrp="1"/>
          </p:cNvSpPr>
          <p:nvPr>
            <p:ph type="ctrTitle"/>
          </p:nvPr>
        </p:nvSpPr>
        <p:spPr>
          <a:xfrm>
            <a:off x="425765" y="2235608"/>
            <a:ext cx="8340152" cy="644730"/>
          </a:xfrm>
        </p:spPr>
        <p:txBody>
          <a:bodyPr/>
          <a:lstStyle/>
          <a:p>
            <a:r>
              <a:rPr lang="en-US" sz="4000" smtClean="0"/>
              <a:t>Orchestration </a:t>
            </a:r>
            <a:r>
              <a:rPr lang="en-US" sz="4000" dirty="0"/>
              <a:t>&amp; Automation: Is Your Network Ready for 10 Billion Connections?</a:t>
            </a:r>
          </a:p>
        </p:txBody>
      </p:sp>
    </p:spTree>
    <p:extLst>
      <p:ext uri="{BB962C8B-B14F-4D97-AF65-F5344CB8AC3E}">
        <p14:creationId xmlns:p14="http://schemas.microsoft.com/office/powerpoint/2010/main" val="44649110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NSO Main Feature</a:t>
            </a:r>
            <a:br>
              <a:rPr lang="en-US" dirty="0"/>
            </a:br>
            <a:r>
              <a:rPr lang="en-US" sz="1800" dirty="0"/>
              <a:t>#1 Model-based Architecture (continued)</a:t>
            </a:r>
            <a:endParaRPr lang="en-US" dirty="0"/>
          </a:p>
        </p:txBody>
      </p:sp>
      <p:sp>
        <p:nvSpPr>
          <p:cNvPr id="7" name="Shape 201"/>
          <p:cNvSpPr/>
          <p:nvPr/>
        </p:nvSpPr>
        <p:spPr>
          <a:xfrm>
            <a:off x="719749" y="1611731"/>
            <a:ext cx="4091939" cy="1593798"/>
          </a:xfrm>
          <a:prstGeom prst="roundRect">
            <a:avLst>
              <a:gd name="adj" fmla="val 1088"/>
            </a:avLst>
          </a:prstGeom>
          <a:solidFill>
            <a:schemeClr val="accent2">
              <a:lumMod val="20000"/>
              <a:lumOff val="80000"/>
            </a:schemeClr>
          </a:solidFill>
          <a:ln w="12700" cap="flat" cmpd="sng" algn="ctr">
            <a:solidFill>
              <a:schemeClr val="accent2"/>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28800" rIns="121899" bIns="28800" rtlCol="0" anchor="t"/>
          <a:lstStyle/>
          <a:p>
            <a:pPr lvl="0">
              <a:spcBef>
                <a:spcPts val="400"/>
              </a:spcBef>
            </a:pPr>
            <a:endParaRPr lang="en-US" sz="1600" dirty="0">
              <a:solidFill>
                <a:srgbClr val="000000"/>
              </a:solidFill>
              <a:cs typeface="Arial"/>
            </a:endParaRPr>
          </a:p>
        </p:txBody>
      </p:sp>
      <p:sp>
        <p:nvSpPr>
          <p:cNvPr id="8" name="Shape 262"/>
          <p:cNvSpPr/>
          <p:nvPr/>
        </p:nvSpPr>
        <p:spPr>
          <a:xfrm>
            <a:off x="904287" y="2644025"/>
            <a:ext cx="3756349" cy="404328"/>
          </a:xfrm>
          <a:prstGeom prst="roundRect">
            <a:avLst>
              <a:gd name="adj" fmla="val 0"/>
            </a:avLst>
          </a:prstGeom>
          <a:solidFill>
            <a:srgbClr val="0072A3"/>
          </a:solidFill>
          <a:ln w="12700" cap="flat" cmpd="sng">
            <a:noFill/>
            <a:prstDash val="solid"/>
            <a:bevel/>
          </a:ln>
          <a:effectLst/>
        </p:spPr>
        <p:txBody>
          <a:bodyPr wrap="square" lIns="0" tIns="0" rIns="0" bIns="0" numCol="1" anchor="ctr">
            <a:noAutofit/>
          </a:bodyPr>
          <a:lstStyle/>
          <a:p>
            <a:pPr algn="ctr"/>
            <a:r>
              <a:rPr lang="en-US" sz="1200" dirty="0">
                <a:solidFill>
                  <a:srgbClr val="FFFFFF"/>
                </a:solidFill>
              </a:rPr>
              <a:t>Network Equipment Drivers (NEDs)</a:t>
            </a:r>
          </a:p>
        </p:txBody>
      </p:sp>
      <p:sp>
        <p:nvSpPr>
          <p:cNvPr id="9" name="Shape 262"/>
          <p:cNvSpPr/>
          <p:nvPr/>
        </p:nvSpPr>
        <p:spPr>
          <a:xfrm>
            <a:off x="921760" y="1687560"/>
            <a:ext cx="2362010" cy="402904"/>
          </a:xfrm>
          <a:prstGeom prst="roundRect">
            <a:avLst>
              <a:gd name="adj" fmla="val 0"/>
            </a:avLst>
          </a:prstGeom>
          <a:solidFill>
            <a:srgbClr val="0072A3"/>
          </a:solidFill>
          <a:ln w="38100" cap="flat" cmpd="sng">
            <a:solidFill>
              <a:srgbClr val="FF6600"/>
            </a:solidFill>
            <a:prstDash val="solid"/>
            <a:bevel/>
          </a:ln>
          <a:effectLst/>
        </p:spPr>
        <p:txBody>
          <a:bodyPr wrap="square" lIns="0" tIns="0" rIns="0" bIns="0" numCol="1" anchor="ctr">
            <a:noAutofit/>
          </a:bodyPr>
          <a:lstStyle/>
          <a:p>
            <a:pPr algn="ctr"/>
            <a:r>
              <a:rPr lang="en-US" sz="1200" dirty="0">
                <a:solidFill>
                  <a:srgbClr val="FFFFFF"/>
                </a:solidFill>
              </a:rPr>
              <a:t>Service Manager</a:t>
            </a:r>
          </a:p>
        </p:txBody>
      </p:sp>
      <p:sp>
        <p:nvSpPr>
          <p:cNvPr id="10" name="Shape 262"/>
          <p:cNvSpPr/>
          <p:nvPr/>
        </p:nvSpPr>
        <p:spPr>
          <a:xfrm>
            <a:off x="920198" y="2159726"/>
            <a:ext cx="2362010" cy="402904"/>
          </a:xfrm>
          <a:prstGeom prst="roundRect">
            <a:avLst>
              <a:gd name="adj" fmla="val 0"/>
            </a:avLst>
          </a:prstGeom>
          <a:solidFill>
            <a:srgbClr val="0072A3"/>
          </a:solidFill>
          <a:ln w="38100" cap="flat" cmpd="sng">
            <a:solidFill>
              <a:srgbClr val="FF6600"/>
            </a:solidFill>
            <a:prstDash val="solid"/>
            <a:bevel/>
          </a:ln>
          <a:effectLst/>
        </p:spPr>
        <p:txBody>
          <a:bodyPr wrap="square" lIns="0" tIns="0" rIns="0" bIns="0" numCol="1" anchor="ctr">
            <a:noAutofit/>
          </a:bodyPr>
          <a:lstStyle/>
          <a:p>
            <a:pPr algn="ctr"/>
            <a:r>
              <a:rPr lang="en-US" sz="1200" dirty="0">
                <a:solidFill>
                  <a:srgbClr val="FFFFFF"/>
                </a:solidFill>
              </a:rPr>
              <a:t>Device Manager</a:t>
            </a:r>
          </a:p>
        </p:txBody>
      </p:sp>
      <p:sp>
        <p:nvSpPr>
          <p:cNvPr id="11" name="Can 10"/>
          <p:cNvSpPr/>
          <p:nvPr/>
        </p:nvSpPr>
        <p:spPr>
          <a:xfrm>
            <a:off x="3497422" y="1693861"/>
            <a:ext cx="1008911" cy="890136"/>
          </a:xfrm>
          <a:prstGeom prst="can">
            <a:avLst>
              <a:gd name="adj" fmla="val 7478"/>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11" idx="2"/>
          </p:cNvCxnSpPr>
          <p:nvPr/>
        </p:nvCxnSpPr>
        <p:spPr>
          <a:xfrm flipV="1">
            <a:off x="3497422" y="2109259"/>
            <a:ext cx="1044520" cy="2967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2"/>
          <a:stretch>
            <a:fillRect/>
          </a:stretch>
        </p:blipFill>
        <p:spPr>
          <a:xfrm>
            <a:off x="3815457" y="1808363"/>
            <a:ext cx="359448" cy="310875"/>
          </a:xfrm>
          <a:prstGeom prst="rect">
            <a:avLst/>
          </a:prstGeom>
        </p:spPr>
      </p:pic>
      <p:pic>
        <p:nvPicPr>
          <p:cNvPr id="14" name="Picture 13"/>
          <p:cNvPicPr>
            <a:picLocks noChangeAspect="1"/>
          </p:cNvPicPr>
          <p:nvPr/>
        </p:nvPicPr>
        <p:blipFill>
          <a:blip r:embed="rId3"/>
          <a:stretch>
            <a:fillRect/>
          </a:stretch>
        </p:blipFill>
        <p:spPr>
          <a:xfrm>
            <a:off x="4034763" y="2163983"/>
            <a:ext cx="369191" cy="319300"/>
          </a:xfrm>
          <a:prstGeom prst="rect">
            <a:avLst/>
          </a:prstGeom>
        </p:spPr>
      </p:pic>
      <p:pic>
        <p:nvPicPr>
          <p:cNvPr id="15" name="Picture 14"/>
          <p:cNvPicPr>
            <a:picLocks noChangeAspect="1"/>
          </p:cNvPicPr>
          <p:nvPr/>
        </p:nvPicPr>
        <p:blipFill>
          <a:blip r:embed="rId3"/>
          <a:stretch>
            <a:fillRect/>
          </a:stretch>
        </p:blipFill>
        <p:spPr>
          <a:xfrm>
            <a:off x="3667478" y="2183207"/>
            <a:ext cx="369191" cy="319300"/>
          </a:xfrm>
          <a:prstGeom prst="rect">
            <a:avLst/>
          </a:prstGeom>
        </p:spPr>
      </p:pic>
      <p:sp>
        <p:nvSpPr>
          <p:cNvPr id="27" name="Folded Corner 26"/>
          <p:cNvSpPr/>
          <p:nvPr/>
        </p:nvSpPr>
        <p:spPr>
          <a:xfrm>
            <a:off x="4970448" y="1550680"/>
            <a:ext cx="561769" cy="561664"/>
          </a:xfrm>
          <a:prstGeom prst="foldedCorner">
            <a:avLst/>
          </a:prstGeom>
          <a:solidFill>
            <a:srgbClr val="36A4D7"/>
          </a:solidFill>
          <a:ln w="38100" cmpd="sng">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Service Model</a:t>
            </a:r>
          </a:p>
        </p:txBody>
      </p:sp>
      <p:sp>
        <p:nvSpPr>
          <p:cNvPr id="28" name="Folded Corner 27"/>
          <p:cNvSpPr/>
          <p:nvPr/>
        </p:nvSpPr>
        <p:spPr>
          <a:xfrm>
            <a:off x="4976299" y="2167063"/>
            <a:ext cx="561769" cy="561664"/>
          </a:xfrm>
          <a:prstGeom prst="foldedCorner">
            <a:avLst/>
          </a:prstGeom>
          <a:solidFill>
            <a:srgbClr val="36A4D7"/>
          </a:solidFill>
          <a:ln w="38100" cmpd="sng">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t>DeviceModel</a:t>
            </a:r>
            <a:endParaRPr lang="en-US" sz="800" b="1" dirty="0"/>
          </a:p>
        </p:txBody>
      </p:sp>
      <p:cxnSp>
        <p:nvCxnSpPr>
          <p:cNvPr id="29" name="Straight Arrow Connector 28"/>
          <p:cNvCxnSpPr/>
          <p:nvPr/>
        </p:nvCxnSpPr>
        <p:spPr>
          <a:xfrm flipV="1">
            <a:off x="4555229" y="1843722"/>
            <a:ext cx="366371" cy="97681"/>
          </a:xfrm>
          <a:prstGeom prst="straightConnector1">
            <a:avLst/>
          </a:prstGeom>
          <a:ln>
            <a:solidFill>
              <a:schemeClr val="tx2">
                <a:lumMod val="60000"/>
                <a:lumOff val="4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548869" y="2325796"/>
            <a:ext cx="360518" cy="91801"/>
          </a:xfrm>
          <a:prstGeom prst="straightConnector1">
            <a:avLst/>
          </a:prstGeom>
          <a:ln>
            <a:solidFill>
              <a:schemeClr val="tx2">
                <a:lumMod val="60000"/>
                <a:lumOff val="4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Shape 262"/>
          <p:cNvSpPr/>
          <p:nvPr/>
        </p:nvSpPr>
        <p:spPr>
          <a:xfrm>
            <a:off x="1257335" y="936413"/>
            <a:ext cx="1490455" cy="327557"/>
          </a:xfrm>
          <a:prstGeom prst="roundRect">
            <a:avLst>
              <a:gd name="adj" fmla="val 0"/>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b="1" dirty="0">
                <a:solidFill>
                  <a:schemeClr val="tx1"/>
                </a:solidFill>
              </a:rPr>
              <a:t>Software</a:t>
            </a:r>
          </a:p>
        </p:txBody>
      </p:sp>
      <p:sp>
        <p:nvSpPr>
          <p:cNvPr id="32" name="TextBox 31"/>
          <p:cNvSpPr txBox="1"/>
          <p:nvPr/>
        </p:nvSpPr>
        <p:spPr>
          <a:xfrm>
            <a:off x="720549" y="1306479"/>
            <a:ext cx="4078926" cy="253916"/>
          </a:xfrm>
          <a:prstGeom prst="rect">
            <a:avLst/>
          </a:prstGeom>
          <a:noFill/>
        </p:spPr>
        <p:txBody>
          <a:bodyPr wrap="square" rtlCol="0">
            <a:spAutoFit/>
          </a:bodyPr>
          <a:lstStyle/>
          <a:p>
            <a:pPr algn="ctr"/>
            <a:r>
              <a:rPr lang="en-US" sz="1050" dirty="0"/>
              <a:t>REST, NETCONF, Java, Python, </a:t>
            </a:r>
            <a:r>
              <a:rPr lang="en-US" sz="1050" dirty="0" err="1"/>
              <a:t>Erlang</a:t>
            </a:r>
            <a:r>
              <a:rPr lang="en-US" sz="1050" dirty="0"/>
              <a:t>, CLI, Web UI</a:t>
            </a:r>
          </a:p>
        </p:txBody>
      </p:sp>
      <p:sp>
        <p:nvSpPr>
          <p:cNvPr id="33" name="TextBox 32"/>
          <p:cNvSpPr txBox="1"/>
          <p:nvPr/>
        </p:nvSpPr>
        <p:spPr>
          <a:xfrm>
            <a:off x="738612" y="3241552"/>
            <a:ext cx="4078926" cy="253916"/>
          </a:xfrm>
          <a:prstGeom prst="rect">
            <a:avLst/>
          </a:prstGeom>
          <a:noFill/>
        </p:spPr>
        <p:txBody>
          <a:bodyPr wrap="square" rtlCol="0">
            <a:spAutoFit/>
          </a:bodyPr>
          <a:lstStyle/>
          <a:p>
            <a:pPr algn="ctr"/>
            <a:r>
              <a:rPr lang="en-US" sz="1050" dirty="0"/>
              <a:t>NETCONF, REST, SNMP, CLI, </a:t>
            </a:r>
            <a:r>
              <a:rPr lang="en-US" sz="1050" dirty="0" err="1"/>
              <a:t>etc</a:t>
            </a:r>
            <a:endParaRPr lang="en-US" sz="1050" dirty="0"/>
          </a:p>
        </p:txBody>
      </p:sp>
      <p:sp>
        <p:nvSpPr>
          <p:cNvPr id="34" name="Shape 262"/>
          <p:cNvSpPr/>
          <p:nvPr/>
        </p:nvSpPr>
        <p:spPr>
          <a:xfrm>
            <a:off x="2863005" y="942292"/>
            <a:ext cx="1490455" cy="327557"/>
          </a:xfrm>
          <a:prstGeom prst="roundRect">
            <a:avLst>
              <a:gd name="adj" fmla="val 0"/>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b="1" dirty="0">
                <a:solidFill>
                  <a:schemeClr val="tx1"/>
                </a:solidFill>
              </a:rPr>
              <a:t>Engineers</a:t>
            </a:r>
          </a:p>
        </p:txBody>
      </p:sp>
      <p:cxnSp>
        <p:nvCxnSpPr>
          <p:cNvPr id="35" name="Straight Connector 34"/>
          <p:cNvCxnSpPr/>
          <p:nvPr/>
        </p:nvCxnSpPr>
        <p:spPr>
          <a:xfrm flipV="1">
            <a:off x="5813822" y="1023135"/>
            <a:ext cx="0" cy="3491578"/>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045115" y="2417596"/>
            <a:ext cx="2784417" cy="1904773"/>
          </a:xfrm>
          <a:prstGeom prst="rect">
            <a:avLst/>
          </a:prstGeom>
          <a:noFill/>
        </p:spPr>
        <p:txBody>
          <a:bodyPr wrap="square" rtlCol="0">
            <a:noAutofit/>
          </a:bodyPr>
          <a:lstStyle/>
          <a:p>
            <a:pPr marL="171450" indent="-171450">
              <a:buFont typeface="Arial"/>
              <a:buChar char="•"/>
            </a:pPr>
            <a:r>
              <a:rPr lang="en-US" sz="1400" dirty="0">
                <a:solidFill>
                  <a:schemeClr val="bg1">
                    <a:lumMod val="85000"/>
                  </a:schemeClr>
                </a:solidFill>
              </a:rPr>
              <a:t>No hard-coded assumptions about: </a:t>
            </a:r>
          </a:p>
          <a:p>
            <a:pPr marL="628379" lvl="1" indent="-171450">
              <a:buFont typeface="Arial"/>
              <a:buChar char="•"/>
            </a:pPr>
            <a:r>
              <a:rPr lang="en-US" sz="1400" dirty="0">
                <a:solidFill>
                  <a:schemeClr val="bg1">
                    <a:lumMod val="85000"/>
                  </a:schemeClr>
                </a:solidFill>
              </a:rPr>
              <a:t>Network services</a:t>
            </a:r>
          </a:p>
          <a:p>
            <a:pPr marL="628379" lvl="1" indent="-171450">
              <a:buFont typeface="Arial"/>
              <a:buChar char="•"/>
            </a:pPr>
            <a:r>
              <a:rPr lang="en-US" sz="1400" dirty="0">
                <a:solidFill>
                  <a:schemeClr val="bg1">
                    <a:lumMod val="85000"/>
                  </a:schemeClr>
                </a:solidFill>
              </a:rPr>
              <a:t>Network architecture</a:t>
            </a:r>
          </a:p>
          <a:p>
            <a:pPr marL="628379" lvl="1" indent="-171450">
              <a:buFont typeface="Arial"/>
              <a:buChar char="•"/>
            </a:pPr>
            <a:r>
              <a:rPr lang="en-US" sz="1400" dirty="0">
                <a:solidFill>
                  <a:schemeClr val="bg1">
                    <a:lumMod val="85000"/>
                  </a:schemeClr>
                </a:solidFill>
              </a:rPr>
              <a:t>Network devices</a:t>
            </a:r>
          </a:p>
          <a:p>
            <a:pPr marL="171450" indent="-171450">
              <a:buFont typeface="Arial"/>
              <a:buChar char="•"/>
            </a:pPr>
            <a:r>
              <a:rPr lang="en-US" sz="1400" dirty="0">
                <a:solidFill>
                  <a:schemeClr val="bg1">
                    <a:lumMod val="85000"/>
                  </a:schemeClr>
                </a:solidFill>
              </a:rPr>
              <a:t>Instead:</a:t>
            </a:r>
          </a:p>
          <a:p>
            <a:pPr marL="628379" lvl="1" indent="-171450">
              <a:buFont typeface="Arial"/>
              <a:buChar char="•"/>
            </a:pPr>
            <a:r>
              <a:rPr lang="en-US" sz="1400" dirty="0">
                <a:solidFill>
                  <a:schemeClr val="bg1">
                    <a:lumMod val="85000"/>
                  </a:schemeClr>
                </a:solidFill>
              </a:rPr>
              <a:t>Data models written in YANG (RFC 6020)</a:t>
            </a:r>
          </a:p>
        </p:txBody>
      </p:sp>
      <p:grpSp>
        <p:nvGrpSpPr>
          <p:cNvPr id="45" name="Group 44"/>
          <p:cNvGrpSpPr/>
          <p:nvPr/>
        </p:nvGrpSpPr>
        <p:grpSpPr>
          <a:xfrm>
            <a:off x="470851" y="3552682"/>
            <a:ext cx="5061366" cy="976660"/>
            <a:chOff x="722185" y="3272131"/>
            <a:chExt cx="5061366" cy="976660"/>
          </a:xfrm>
        </p:grpSpPr>
        <p:sp>
          <p:nvSpPr>
            <p:cNvPr id="46" name="Rectangle 45"/>
            <p:cNvSpPr/>
            <p:nvPr/>
          </p:nvSpPr>
          <p:spPr>
            <a:xfrm rot="16200000">
              <a:off x="543092" y="3642410"/>
              <a:ext cx="802187" cy="410573"/>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47" name="Rectangle 46"/>
            <p:cNvSpPr/>
            <p:nvPr/>
          </p:nvSpPr>
          <p:spPr>
            <a:xfrm rot="16200000">
              <a:off x="1433345" y="3193953"/>
              <a:ext cx="802187" cy="1307490"/>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48" name="Rectangle 47"/>
            <p:cNvSpPr/>
            <p:nvPr/>
          </p:nvSpPr>
          <p:spPr>
            <a:xfrm rot="16200000">
              <a:off x="2950632" y="3034429"/>
              <a:ext cx="802185" cy="1626536"/>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pic>
          <p:nvPicPr>
            <p:cNvPr id="49" name="Picture 4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349657" y="3543031"/>
              <a:ext cx="887450" cy="609658"/>
            </a:xfrm>
            <a:prstGeom prst="rect">
              <a:avLst/>
            </a:prstGeom>
          </p:spPr>
        </p:pic>
        <p:sp>
          <p:nvSpPr>
            <p:cNvPr id="50" name="Line 617"/>
            <p:cNvSpPr>
              <a:spLocks noChangeShapeType="1"/>
            </p:cNvSpPr>
            <p:nvPr/>
          </p:nvSpPr>
          <p:spPr bwMode="auto">
            <a:xfrm flipH="1">
              <a:off x="3650024" y="3978441"/>
              <a:ext cx="337715" cy="15193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1" name="Line 577"/>
            <p:cNvSpPr>
              <a:spLocks noChangeShapeType="1"/>
            </p:cNvSpPr>
            <p:nvPr/>
          </p:nvSpPr>
          <p:spPr bwMode="auto">
            <a:xfrm>
              <a:off x="3453795" y="3775186"/>
              <a:ext cx="173715" cy="355189"/>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2" name="Line 579"/>
            <p:cNvSpPr>
              <a:spLocks noChangeShapeType="1"/>
            </p:cNvSpPr>
            <p:nvPr/>
          </p:nvSpPr>
          <p:spPr bwMode="auto">
            <a:xfrm flipH="1">
              <a:off x="3227357" y="4149271"/>
              <a:ext cx="422667" cy="341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3" name="Line 617"/>
            <p:cNvSpPr>
              <a:spLocks noChangeShapeType="1"/>
            </p:cNvSpPr>
            <p:nvPr/>
          </p:nvSpPr>
          <p:spPr bwMode="auto">
            <a:xfrm flipH="1">
              <a:off x="3227357" y="3768839"/>
              <a:ext cx="224424"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4" name="Line 618"/>
            <p:cNvSpPr>
              <a:spLocks noChangeShapeType="1"/>
            </p:cNvSpPr>
            <p:nvPr/>
          </p:nvSpPr>
          <p:spPr bwMode="auto">
            <a:xfrm>
              <a:off x="3087853" y="3768839"/>
              <a:ext cx="553433"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5" name="Line 579"/>
            <p:cNvSpPr>
              <a:spLocks noChangeShapeType="1"/>
            </p:cNvSpPr>
            <p:nvPr/>
          </p:nvSpPr>
          <p:spPr bwMode="auto">
            <a:xfrm flipH="1" flipV="1">
              <a:off x="3090700" y="3768841"/>
              <a:ext cx="361081" cy="74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6" name="Line 617"/>
            <p:cNvSpPr>
              <a:spLocks noChangeShapeType="1"/>
            </p:cNvSpPr>
            <p:nvPr/>
          </p:nvSpPr>
          <p:spPr bwMode="auto">
            <a:xfrm flipH="1" flipV="1">
              <a:off x="2733066" y="3866065"/>
              <a:ext cx="492721" cy="28662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7" name="Line 578"/>
            <p:cNvSpPr>
              <a:spLocks noChangeShapeType="1"/>
            </p:cNvSpPr>
            <p:nvPr/>
          </p:nvSpPr>
          <p:spPr bwMode="auto">
            <a:xfrm>
              <a:off x="3076206" y="3746215"/>
              <a:ext cx="137014" cy="36601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8" name="Line 617"/>
            <p:cNvSpPr>
              <a:spLocks noChangeShapeType="1"/>
            </p:cNvSpPr>
            <p:nvPr/>
          </p:nvSpPr>
          <p:spPr bwMode="auto">
            <a:xfrm flipH="1">
              <a:off x="2737092" y="3768841"/>
              <a:ext cx="339114" cy="92930"/>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9" name="Line 617"/>
            <p:cNvSpPr>
              <a:spLocks noChangeShapeType="1"/>
            </p:cNvSpPr>
            <p:nvPr/>
          </p:nvSpPr>
          <p:spPr bwMode="auto">
            <a:xfrm flipH="1" flipV="1">
              <a:off x="3471764" y="3768839"/>
              <a:ext cx="405170" cy="525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0" name="Line 617"/>
            <p:cNvSpPr>
              <a:spLocks noChangeShapeType="1"/>
            </p:cNvSpPr>
            <p:nvPr/>
          </p:nvSpPr>
          <p:spPr bwMode="auto">
            <a:xfrm flipH="1">
              <a:off x="3650025" y="3847698"/>
              <a:ext cx="197718" cy="2568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cxnSp>
          <p:nvCxnSpPr>
            <p:cNvPr id="61" name="Straight Connector 60"/>
            <p:cNvCxnSpPr/>
            <p:nvPr/>
          </p:nvCxnSpPr>
          <p:spPr>
            <a:xfrm>
              <a:off x="2276649" y="3696771"/>
              <a:ext cx="346072" cy="156827"/>
            </a:xfrm>
            <a:prstGeom prst="line">
              <a:avLst/>
            </a:prstGeom>
            <a:noFill/>
            <a:ln w="19050">
              <a:solidFill>
                <a:srgbClr val="CC0069"/>
              </a:solidFill>
              <a:prstDash val="solid"/>
              <a:round/>
              <a:headEnd/>
              <a:tailEnd/>
            </a:ln>
          </p:spPr>
        </p:cxnSp>
        <p:cxnSp>
          <p:nvCxnSpPr>
            <p:cNvPr id="62" name="Straight Connector 61"/>
            <p:cNvCxnSpPr/>
            <p:nvPr/>
          </p:nvCxnSpPr>
          <p:spPr>
            <a:xfrm flipV="1">
              <a:off x="2276649" y="3853599"/>
              <a:ext cx="346072" cy="171754"/>
            </a:xfrm>
            <a:prstGeom prst="line">
              <a:avLst/>
            </a:prstGeom>
            <a:noFill/>
            <a:ln w="19050">
              <a:solidFill>
                <a:srgbClr val="CC0069"/>
              </a:solidFill>
              <a:prstDash val="solid"/>
              <a:round/>
              <a:headEnd/>
              <a:tailEnd/>
            </a:ln>
          </p:spPr>
        </p:cxnSp>
        <p:sp>
          <p:nvSpPr>
            <p:cNvPr id="63" name="Line 617"/>
            <p:cNvSpPr>
              <a:spLocks noChangeShapeType="1"/>
            </p:cNvSpPr>
            <p:nvPr/>
          </p:nvSpPr>
          <p:spPr bwMode="auto">
            <a:xfrm flipH="1" flipV="1">
              <a:off x="3509418" y="3775184"/>
              <a:ext cx="454779" cy="206269"/>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4" name="Line 617"/>
            <p:cNvSpPr>
              <a:spLocks noChangeShapeType="1"/>
            </p:cNvSpPr>
            <p:nvPr/>
          </p:nvSpPr>
          <p:spPr bwMode="auto">
            <a:xfrm flipH="1" flipV="1">
              <a:off x="1730740" y="3696771"/>
              <a:ext cx="460759" cy="481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5" name="Line 617"/>
            <p:cNvSpPr>
              <a:spLocks noChangeShapeType="1"/>
            </p:cNvSpPr>
            <p:nvPr/>
          </p:nvSpPr>
          <p:spPr bwMode="auto">
            <a:xfrm flipH="1">
              <a:off x="1730740" y="3701587"/>
              <a:ext cx="506368" cy="31195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6" name="Line 617"/>
            <p:cNvSpPr>
              <a:spLocks noChangeShapeType="1"/>
            </p:cNvSpPr>
            <p:nvPr/>
          </p:nvSpPr>
          <p:spPr bwMode="auto">
            <a:xfrm flipH="1" flipV="1">
              <a:off x="1809113" y="3727893"/>
              <a:ext cx="427995" cy="28564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7" name="Line 617"/>
            <p:cNvSpPr>
              <a:spLocks noChangeShapeType="1"/>
            </p:cNvSpPr>
            <p:nvPr/>
          </p:nvSpPr>
          <p:spPr bwMode="auto">
            <a:xfrm flipH="1" flipV="1">
              <a:off x="1730740" y="4044188"/>
              <a:ext cx="506366" cy="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68" name="Group 67"/>
            <p:cNvGrpSpPr/>
            <p:nvPr/>
          </p:nvGrpSpPr>
          <p:grpSpPr>
            <a:xfrm>
              <a:off x="1180695" y="3867436"/>
              <a:ext cx="747204" cy="325379"/>
              <a:chOff x="2505041" y="4305849"/>
              <a:chExt cx="1144325" cy="521494"/>
            </a:xfrm>
          </p:grpSpPr>
          <p:cxnSp>
            <p:nvCxnSpPr>
              <p:cNvPr id="135"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36"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37"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38" name="Group 137"/>
              <p:cNvGrpSpPr/>
              <p:nvPr/>
            </p:nvGrpSpPr>
            <p:grpSpPr>
              <a:xfrm>
                <a:off x="2505041" y="4305849"/>
                <a:ext cx="620216" cy="521494"/>
                <a:chOff x="2465012" y="3750142"/>
                <a:chExt cx="584677" cy="491612"/>
              </a:xfrm>
            </p:grpSpPr>
            <p:pic>
              <p:nvPicPr>
                <p:cNvPr id="140"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grpSp>
          <p:nvGrpSpPr>
            <p:cNvPr id="69" name="Group 68"/>
            <p:cNvGrpSpPr/>
            <p:nvPr/>
          </p:nvGrpSpPr>
          <p:grpSpPr>
            <a:xfrm>
              <a:off x="1189282" y="3546192"/>
              <a:ext cx="747204" cy="325379"/>
              <a:chOff x="2505041" y="4305849"/>
              <a:chExt cx="1144325" cy="521494"/>
            </a:xfrm>
          </p:grpSpPr>
          <p:cxnSp>
            <p:nvCxnSpPr>
              <p:cNvPr id="127"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28"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29"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30" name="Group 129"/>
              <p:cNvGrpSpPr/>
              <p:nvPr/>
            </p:nvGrpSpPr>
            <p:grpSpPr>
              <a:xfrm>
                <a:off x="2505041" y="4305849"/>
                <a:ext cx="620216" cy="521494"/>
                <a:chOff x="2465012" y="3750142"/>
                <a:chExt cx="584677" cy="491612"/>
              </a:xfrm>
            </p:grpSpPr>
            <p:pic>
              <p:nvPicPr>
                <p:cNvPr id="132"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1347" y="3881491"/>
              <a:ext cx="315754" cy="287720"/>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4844" y="3533656"/>
              <a:ext cx="315754" cy="287720"/>
            </a:xfrm>
            <a:prstGeom prst="rect">
              <a:avLst/>
            </a:prstGeom>
          </p:spPr>
        </p:pic>
        <p:grpSp>
          <p:nvGrpSpPr>
            <p:cNvPr id="72" name="Group 71"/>
            <p:cNvGrpSpPr/>
            <p:nvPr/>
          </p:nvGrpSpPr>
          <p:grpSpPr>
            <a:xfrm>
              <a:off x="2981748" y="3502049"/>
              <a:ext cx="196096" cy="299348"/>
              <a:chOff x="7880314" y="3541932"/>
              <a:chExt cx="377901" cy="603722"/>
            </a:xfrm>
          </p:grpSpPr>
          <p:pic>
            <p:nvPicPr>
              <p:cNvPr id="125" name="Picture 1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6" name="Picture 125"/>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3" name="Group 72"/>
            <p:cNvGrpSpPr/>
            <p:nvPr/>
          </p:nvGrpSpPr>
          <p:grpSpPr>
            <a:xfrm>
              <a:off x="3345218" y="3502049"/>
              <a:ext cx="196096" cy="299348"/>
              <a:chOff x="7880314" y="3541932"/>
              <a:chExt cx="377901" cy="603722"/>
            </a:xfrm>
          </p:grpSpPr>
          <p:pic>
            <p:nvPicPr>
              <p:cNvPr id="123" name="Picture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4" name="Picture 123"/>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4" name="Group 73"/>
            <p:cNvGrpSpPr/>
            <p:nvPr/>
          </p:nvGrpSpPr>
          <p:grpSpPr>
            <a:xfrm>
              <a:off x="3144208" y="3899610"/>
              <a:ext cx="196096" cy="299348"/>
              <a:chOff x="7880314" y="3541932"/>
              <a:chExt cx="377901" cy="603722"/>
            </a:xfrm>
          </p:grpSpPr>
          <p:pic>
            <p:nvPicPr>
              <p:cNvPr id="121" name="Picture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2" name="Picture 121"/>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5" name="Group 74"/>
            <p:cNvGrpSpPr/>
            <p:nvPr/>
          </p:nvGrpSpPr>
          <p:grpSpPr>
            <a:xfrm>
              <a:off x="3546227" y="3899610"/>
              <a:ext cx="196096" cy="299348"/>
              <a:chOff x="7880314" y="3541932"/>
              <a:chExt cx="377901" cy="603722"/>
            </a:xfrm>
          </p:grpSpPr>
          <p:pic>
            <p:nvPicPr>
              <p:cNvPr id="119" name="Picture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0" name="Picture 119"/>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pic>
          <p:nvPicPr>
            <p:cNvPr id="76" name="Picture 75"/>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2622720" y="3773614"/>
              <a:ext cx="216426" cy="159971"/>
            </a:xfrm>
            <a:prstGeom prst="rect">
              <a:avLst/>
            </a:prstGeom>
          </p:spPr>
        </p:pic>
        <p:sp>
          <p:nvSpPr>
            <p:cNvPr id="77" name="Rectangle 76"/>
            <p:cNvSpPr/>
            <p:nvPr/>
          </p:nvSpPr>
          <p:spPr>
            <a:xfrm rot="16200000">
              <a:off x="4587578" y="3070714"/>
              <a:ext cx="802185" cy="1553965"/>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78" name="Line 577"/>
            <p:cNvSpPr>
              <a:spLocks noChangeShapeType="1"/>
            </p:cNvSpPr>
            <p:nvPr/>
          </p:nvSpPr>
          <p:spPr bwMode="auto">
            <a:xfrm flipH="1">
              <a:off x="3880456" y="3709180"/>
              <a:ext cx="564943" cy="8886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79" name="Line 577"/>
            <p:cNvSpPr>
              <a:spLocks noChangeShapeType="1"/>
            </p:cNvSpPr>
            <p:nvPr/>
          </p:nvSpPr>
          <p:spPr bwMode="auto">
            <a:xfrm flipH="1" flipV="1">
              <a:off x="3987740" y="3958119"/>
              <a:ext cx="665370" cy="10680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0" name="Line 577"/>
            <p:cNvSpPr>
              <a:spLocks noChangeShapeType="1"/>
            </p:cNvSpPr>
            <p:nvPr/>
          </p:nvSpPr>
          <p:spPr bwMode="auto">
            <a:xfrm flipH="1">
              <a:off x="4463212" y="3636873"/>
              <a:ext cx="676260" cy="7230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1" name="Line 577"/>
            <p:cNvSpPr>
              <a:spLocks noChangeShapeType="1"/>
            </p:cNvSpPr>
            <p:nvPr/>
          </p:nvSpPr>
          <p:spPr bwMode="auto">
            <a:xfrm flipH="1" flipV="1">
              <a:off x="4632520" y="4061172"/>
              <a:ext cx="805414" cy="4189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2" name="Line 577"/>
            <p:cNvSpPr>
              <a:spLocks noChangeShapeType="1"/>
            </p:cNvSpPr>
            <p:nvPr/>
          </p:nvSpPr>
          <p:spPr bwMode="auto">
            <a:xfrm flipH="1" flipV="1">
              <a:off x="4463213" y="3702875"/>
              <a:ext cx="826568" cy="14482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3" name="Line 577"/>
            <p:cNvSpPr>
              <a:spLocks noChangeShapeType="1"/>
            </p:cNvSpPr>
            <p:nvPr/>
          </p:nvSpPr>
          <p:spPr bwMode="auto">
            <a:xfrm flipH="1">
              <a:off x="4653110" y="3853598"/>
              <a:ext cx="636671" cy="20757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4" name="Line 577"/>
            <p:cNvSpPr>
              <a:spLocks noChangeShapeType="1"/>
            </p:cNvSpPr>
            <p:nvPr/>
          </p:nvSpPr>
          <p:spPr bwMode="auto">
            <a:xfrm flipV="1">
              <a:off x="4653110" y="3646625"/>
              <a:ext cx="486362" cy="40855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5" name="Line 577"/>
            <p:cNvSpPr>
              <a:spLocks noChangeShapeType="1"/>
            </p:cNvSpPr>
            <p:nvPr/>
          </p:nvSpPr>
          <p:spPr bwMode="auto">
            <a:xfrm>
              <a:off x="4463212" y="3702873"/>
              <a:ext cx="974720" cy="401658"/>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86" name="Group 85"/>
            <p:cNvGrpSpPr/>
            <p:nvPr/>
          </p:nvGrpSpPr>
          <p:grpSpPr>
            <a:xfrm>
              <a:off x="4964124" y="3454563"/>
              <a:ext cx="518813" cy="315016"/>
              <a:chOff x="7085648" y="6292002"/>
              <a:chExt cx="794549" cy="504886"/>
            </a:xfrm>
          </p:grpSpPr>
          <p:grpSp>
            <p:nvGrpSpPr>
              <p:cNvPr id="114" name="Group 113"/>
              <p:cNvGrpSpPr/>
              <p:nvPr/>
            </p:nvGrpSpPr>
            <p:grpSpPr>
              <a:xfrm>
                <a:off x="7422828" y="6292002"/>
                <a:ext cx="457369" cy="438074"/>
                <a:chOff x="7422828" y="6292002"/>
                <a:chExt cx="702903" cy="673250"/>
              </a:xfrm>
            </p:grpSpPr>
            <p:pic>
              <p:nvPicPr>
                <p:cNvPr id="116" name="Picture 115"/>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17" name="Picture 116"/>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18" name="Picture 117"/>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15" name="Picture 114"/>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87" name="Group 86"/>
            <p:cNvGrpSpPr/>
            <p:nvPr/>
          </p:nvGrpSpPr>
          <p:grpSpPr>
            <a:xfrm>
              <a:off x="5114431" y="3686399"/>
              <a:ext cx="518813" cy="315016"/>
              <a:chOff x="7085648" y="6292002"/>
              <a:chExt cx="794549" cy="504886"/>
            </a:xfrm>
          </p:grpSpPr>
          <p:grpSp>
            <p:nvGrpSpPr>
              <p:cNvPr id="109" name="Group 108"/>
              <p:cNvGrpSpPr/>
              <p:nvPr/>
            </p:nvGrpSpPr>
            <p:grpSpPr>
              <a:xfrm>
                <a:off x="7422828" y="6292002"/>
                <a:ext cx="457369" cy="438074"/>
                <a:chOff x="7422828" y="6292002"/>
                <a:chExt cx="702903" cy="673250"/>
              </a:xfrm>
            </p:grpSpPr>
            <p:pic>
              <p:nvPicPr>
                <p:cNvPr id="111" name="Picture 110"/>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12" name="Picture 111"/>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13" name="Picture 112"/>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10" name="Picture 109"/>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88" name="Group 87"/>
            <p:cNvGrpSpPr/>
            <p:nvPr/>
          </p:nvGrpSpPr>
          <p:grpSpPr>
            <a:xfrm>
              <a:off x="5264738" y="3918235"/>
              <a:ext cx="518813" cy="315016"/>
              <a:chOff x="7085648" y="6292002"/>
              <a:chExt cx="794549" cy="504886"/>
            </a:xfrm>
          </p:grpSpPr>
          <p:grpSp>
            <p:nvGrpSpPr>
              <p:cNvPr id="104" name="Group 103"/>
              <p:cNvGrpSpPr/>
              <p:nvPr/>
            </p:nvGrpSpPr>
            <p:grpSpPr>
              <a:xfrm>
                <a:off x="7422828" y="6292002"/>
                <a:ext cx="457369" cy="438074"/>
                <a:chOff x="7422828" y="6292002"/>
                <a:chExt cx="702903" cy="673250"/>
              </a:xfrm>
            </p:grpSpPr>
            <p:pic>
              <p:nvPicPr>
                <p:cNvPr id="106" name="Picture 105"/>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07" name="Picture 106"/>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08" name="Picture 107"/>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05" name="Picture 104"/>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sp>
          <p:nvSpPr>
            <p:cNvPr id="89" name="Line 577"/>
            <p:cNvSpPr>
              <a:spLocks noChangeShapeType="1"/>
            </p:cNvSpPr>
            <p:nvPr/>
          </p:nvSpPr>
          <p:spPr bwMode="auto">
            <a:xfrm flipH="1">
              <a:off x="3987739" y="3702875"/>
              <a:ext cx="475473" cy="24038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90" name="Line 577"/>
            <p:cNvSpPr>
              <a:spLocks noChangeShapeType="1"/>
            </p:cNvSpPr>
            <p:nvPr/>
          </p:nvSpPr>
          <p:spPr bwMode="auto">
            <a:xfrm flipH="1" flipV="1">
              <a:off x="3884399" y="3798046"/>
              <a:ext cx="748121" cy="25713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pic>
          <p:nvPicPr>
            <p:cNvPr id="91" name="Picture 90"/>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3747772" y="3709182"/>
              <a:ext cx="216426" cy="159971"/>
            </a:xfrm>
            <a:prstGeom prst="rect">
              <a:avLst/>
            </a:prstGeom>
          </p:spPr>
        </p:pic>
        <p:pic>
          <p:nvPicPr>
            <p:cNvPr id="92" name="Picture 91"/>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3879527" y="3870198"/>
              <a:ext cx="216426" cy="159971"/>
            </a:xfrm>
            <a:prstGeom prst="rect">
              <a:avLst/>
            </a:prstGeom>
          </p:spPr>
        </p:pic>
        <p:sp>
          <p:nvSpPr>
            <p:cNvPr id="93" name="Rounded Rectangle 92"/>
            <p:cNvSpPr/>
            <p:nvPr/>
          </p:nvSpPr>
          <p:spPr>
            <a:xfrm>
              <a:off x="1180694" y="3272132"/>
              <a:ext cx="1307490" cy="183587"/>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Metro and Access</a:t>
              </a:r>
            </a:p>
          </p:txBody>
        </p:sp>
        <p:sp>
          <p:nvSpPr>
            <p:cNvPr id="94" name="Rounded Rectangle 93"/>
            <p:cNvSpPr/>
            <p:nvPr/>
          </p:nvSpPr>
          <p:spPr>
            <a:xfrm>
              <a:off x="2537699" y="3272131"/>
              <a:ext cx="162699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WAN</a:t>
              </a:r>
            </a:p>
          </p:txBody>
        </p:sp>
        <p:sp>
          <p:nvSpPr>
            <p:cNvPr id="95" name="Rounded Rectangle 94"/>
            <p:cNvSpPr/>
            <p:nvPr/>
          </p:nvSpPr>
          <p:spPr>
            <a:xfrm>
              <a:off x="4204850" y="3272131"/>
              <a:ext cx="155325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Data </a:t>
              </a:r>
              <a:r>
                <a:rPr lang="en-GB" sz="1000" dirty="0" err="1">
                  <a:solidFill>
                    <a:schemeClr val="bg1"/>
                  </a:solidFill>
                </a:rPr>
                <a:t>Center</a:t>
              </a:r>
              <a:endParaRPr lang="en-GB" sz="1000" dirty="0">
                <a:solidFill>
                  <a:schemeClr val="bg1"/>
                </a:solidFill>
              </a:endParaRPr>
            </a:p>
          </p:txBody>
        </p:sp>
        <p:pic>
          <p:nvPicPr>
            <p:cNvPr id="96" name="Picture 95"/>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4012105"/>
              <a:ext cx="270029" cy="223290"/>
            </a:xfrm>
            <a:prstGeom prst="rect">
              <a:avLst/>
            </a:prstGeom>
          </p:spPr>
        </p:pic>
        <p:pic>
          <p:nvPicPr>
            <p:cNvPr id="97" name="Picture 96"/>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879148"/>
              <a:ext cx="270029" cy="223290"/>
            </a:xfrm>
            <a:prstGeom prst="rect">
              <a:avLst/>
            </a:prstGeom>
          </p:spPr>
        </p:pic>
        <p:pic>
          <p:nvPicPr>
            <p:cNvPr id="98" name="Picture 97"/>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746193"/>
              <a:ext cx="270029" cy="223290"/>
            </a:xfrm>
            <a:prstGeom prst="rect">
              <a:avLst/>
            </a:prstGeom>
          </p:spPr>
        </p:pic>
        <p:pic>
          <p:nvPicPr>
            <p:cNvPr id="99" name="Picture 98"/>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613236"/>
              <a:ext cx="270029" cy="223290"/>
            </a:xfrm>
            <a:prstGeom prst="rect">
              <a:avLst/>
            </a:prstGeom>
          </p:spPr>
        </p:pic>
        <p:pic>
          <p:nvPicPr>
            <p:cNvPr id="100" name="Picture 99"/>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480281"/>
              <a:ext cx="270029" cy="223290"/>
            </a:xfrm>
            <a:prstGeom prst="rect">
              <a:avLst/>
            </a:prstGeom>
          </p:spPr>
        </p:pic>
        <p:sp>
          <p:nvSpPr>
            <p:cNvPr id="101" name="Rounded Rectangle 100"/>
            <p:cNvSpPr/>
            <p:nvPr/>
          </p:nvSpPr>
          <p:spPr>
            <a:xfrm>
              <a:off x="722185" y="3273218"/>
              <a:ext cx="430941" cy="182245"/>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900" dirty="0">
                  <a:solidFill>
                    <a:schemeClr val="bg1"/>
                  </a:solidFill>
                </a:rPr>
                <a:t>CPE</a:t>
              </a:r>
            </a:p>
          </p:txBody>
        </p:sp>
        <p:pic>
          <p:nvPicPr>
            <p:cNvPr id="102" name="Picture 101"/>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73316" y="3392637"/>
              <a:ext cx="379794" cy="430427"/>
            </a:xfrm>
            <a:prstGeom prst="rect">
              <a:avLst/>
            </a:prstGeom>
          </p:spPr>
        </p:pic>
        <p:pic>
          <p:nvPicPr>
            <p:cNvPr id="103" name="Picture 102"/>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5400" y="3762602"/>
              <a:ext cx="379794" cy="430427"/>
            </a:xfrm>
            <a:prstGeom prst="rect">
              <a:avLst/>
            </a:prstGeom>
          </p:spPr>
        </p:pic>
      </p:grpSp>
      <p:sp>
        <p:nvSpPr>
          <p:cNvPr id="3" name="Rectangular Callout 2"/>
          <p:cNvSpPr/>
          <p:nvPr/>
        </p:nvSpPr>
        <p:spPr>
          <a:xfrm>
            <a:off x="6089577" y="357808"/>
            <a:ext cx="2739955" cy="1825399"/>
          </a:xfrm>
          <a:prstGeom prst="wedgeRectCallout">
            <a:avLst>
              <a:gd name="adj1" fmla="val -69992"/>
              <a:gd name="adj2" fmla="val 32592"/>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171450" indent="-106363"/>
            <a:r>
              <a:rPr lang="en-US" sz="1400" b="1" dirty="0"/>
              <a:t>Customer</a:t>
            </a:r>
            <a:r>
              <a:rPr lang="en-US" sz="1400" dirty="0"/>
              <a:t> owns lifecycle of formal service definition</a:t>
            </a:r>
          </a:p>
          <a:p>
            <a:pPr marL="171450" indent="-106363">
              <a:buFont typeface="Arial" charset="0"/>
              <a:buChar char="•"/>
            </a:pPr>
            <a:r>
              <a:rPr lang="en-US" sz="1400" dirty="0"/>
              <a:t>Product management defines the services</a:t>
            </a:r>
          </a:p>
          <a:p>
            <a:pPr marL="171450" indent="-106363">
              <a:buFont typeface="Arial" charset="0"/>
              <a:buChar char="•"/>
            </a:pPr>
            <a:r>
              <a:rPr lang="en-US" sz="1400" dirty="0"/>
              <a:t>Infrastructure team deploys and manages</a:t>
            </a:r>
          </a:p>
          <a:p>
            <a:pPr marL="171450" indent="-106363">
              <a:buFont typeface="Arial" charset="0"/>
              <a:buChar char="•"/>
            </a:pPr>
            <a:r>
              <a:rPr lang="en-US" sz="1400" dirty="0"/>
              <a:t>Order Management team consumes the services</a:t>
            </a:r>
          </a:p>
        </p:txBody>
      </p:sp>
    </p:spTree>
    <p:extLst>
      <p:ext uri="{BB962C8B-B14F-4D97-AF65-F5344CB8AC3E}">
        <p14:creationId xmlns:p14="http://schemas.microsoft.com/office/powerpoint/2010/main" val="1405545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NSO Main Features</a:t>
            </a:r>
            <a:br>
              <a:rPr lang="en-US" dirty="0"/>
            </a:br>
            <a:r>
              <a:rPr lang="en-US" sz="1800" dirty="0" smtClean="0"/>
              <a:t>#2 </a:t>
            </a:r>
            <a:r>
              <a:rPr lang="en-US" sz="1800" dirty="0" err="1" smtClean="0"/>
              <a:t>FastMap</a:t>
            </a:r>
            <a:endParaRPr lang="en-US" dirty="0"/>
          </a:p>
        </p:txBody>
      </p:sp>
      <p:sp>
        <p:nvSpPr>
          <p:cNvPr id="12" name="Shape 201"/>
          <p:cNvSpPr/>
          <p:nvPr/>
        </p:nvSpPr>
        <p:spPr>
          <a:xfrm>
            <a:off x="719749" y="1611731"/>
            <a:ext cx="4091939" cy="1593798"/>
          </a:xfrm>
          <a:prstGeom prst="roundRect">
            <a:avLst>
              <a:gd name="adj" fmla="val 1088"/>
            </a:avLst>
          </a:prstGeom>
          <a:solidFill>
            <a:schemeClr val="accent2">
              <a:lumMod val="20000"/>
              <a:lumOff val="80000"/>
            </a:schemeClr>
          </a:solidFill>
          <a:ln w="12700" cap="flat" cmpd="sng" algn="ctr">
            <a:solidFill>
              <a:schemeClr val="accent2"/>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28800" rIns="121899" bIns="28800" rtlCol="0" anchor="t"/>
          <a:lstStyle/>
          <a:p>
            <a:pPr lvl="0">
              <a:spcBef>
                <a:spcPts val="400"/>
              </a:spcBef>
            </a:pPr>
            <a:endParaRPr lang="en-US" sz="1600" dirty="0">
              <a:solidFill>
                <a:srgbClr val="000000"/>
              </a:solidFill>
              <a:cs typeface="Arial"/>
            </a:endParaRPr>
          </a:p>
        </p:txBody>
      </p:sp>
      <p:sp>
        <p:nvSpPr>
          <p:cNvPr id="18" name="Shape 262"/>
          <p:cNvSpPr/>
          <p:nvPr/>
        </p:nvSpPr>
        <p:spPr>
          <a:xfrm>
            <a:off x="904287" y="2644025"/>
            <a:ext cx="3756349" cy="404328"/>
          </a:xfrm>
          <a:prstGeom prst="roundRect">
            <a:avLst>
              <a:gd name="adj" fmla="val 0"/>
            </a:avLst>
          </a:prstGeom>
          <a:solidFill>
            <a:srgbClr val="0072A3"/>
          </a:solidFill>
          <a:ln w="12700" cap="flat" cmpd="sng">
            <a:noFill/>
            <a:prstDash val="solid"/>
            <a:bevel/>
          </a:ln>
          <a:effectLst/>
        </p:spPr>
        <p:txBody>
          <a:bodyPr wrap="square" lIns="0" tIns="0" rIns="0" bIns="0" numCol="1" anchor="ctr">
            <a:noAutofit/>
          </a:bodyPr>
          <a:lstStyle/>
          <a:p>
            <a:pPr algn="ctr"/>
            <a:r>
              <a:rPr lang="en-US" sz="1200" dirty="0" smtClean="0">
                <a:solidFill>
                  <a:srgbClr val="FFFFFF"/>
                </a:solidFill>
              </a:rPr>
              <a:t>Network Equipment Drivers (NEDs)</a:t>
            </a:r>
            <a:endParaRPr lang="en-US" sz="1200" dirty="0">
              <a:solidFill>
                <a:srgbClr val="FFFFFF"/>
              </a:solidFill>
            </a:endParaRPr>
          </a:p>
        </p:txBody>
      </p:sp>
      <p:sp>
        <p:nvSpPr>
          <p:cNvPr id="19" name="Shape 262"/>
          <p:cNvSpPr/>
          <p:nvPr/>
        </p:nvSpPr>
        <p:spPr>
          <a:xfrm>
            <a:off x="921760" y="1687560"/>
            <a:ext cx="2362010" cy="402904"/>
          </a:xfrm>
          <a:prstGeom prst="roundRect">
            <a:avLst>
              <a:gd name="adj" fmla="val 0"/>
            </a:avLst>
          </a:prstGeom>
          <a:solidFill>
            <a:srgbClr val="0072A3"/>
          </a:solidFill>
          <a:ln w="38100" cap="flat" cmpd="sng">
            <a:solidFill>
              <a:srgbClr val="FF6600"/>
            </a:solidFill>
            <a:prstDash val="solid"/>
            <a:bevel/>
          </a:ln>
          <a:effectLst/>
        </p:spPr>
        <p:txBody>
          <a:bodyPr wrap="square" lIns="0" tIns="0" rIns="0" bIns="0" numCol="1" anchor="ctr">
            <a:noAutofit/>
          </a:bodyPr>
          <a:lstStyle/>
          <a:p>
            <a:pPr algn="ctr"/>
            <a:r>
              <a:rPr lang="en-US" sz="1200" dirty="0" smtClean="0">
                <a:solidFill>
                  <a:srgbClr val="FFFFFF"/>
                </a:solidFill>
              </a:rPr>
              <a:t>Service Manager</a:t>
            </a:r>
            <a:endParaRPr lang="en-US" sz="1200" dirty="0">
              <a:solidFill>
                <a:srgbClr val="FFFFFF"/>
              </a:solidFill>
            </a:endParaRPr>
          </a:p>
        </p:txBody>
      </p:sp>
      <p:sp>
        <p:nvSpPr>
          <p:cNvPr id="112" name="Shape 262"/>
          <p:cNvSpPr/>
          <p:nvPr/>
        </p:nvSpPr>
        <p:spPr>
          <a:xfrm>
            <a:off x="920198" y="2159726"/>
            <a:ext cx="2362010" cy="402904"/>
          </a:xfrm>
          <a:prstGeom prst="roundRect">
            <a:avLst>
              <a:gd name="adj" fmla="val 0"/>
            </a:avLst>
          </a:prstGeom>
          <a:solidFill>
            <a:srgbClr val="0072A3"/>
          </a:solidFill>
          <a:ln w="38100" cap="flat" cmpd="sng">
            <a:solidFill>
              <a:srgbClr val="FF6600"/>
            </a:solidFill>
            <a:prstDash val="solid"/>
            <a:bevel/>
          </a:ln>
          <a:effectLst/>
        </p:spPr>
        <p:txBody>
          <a:bodyPr wrap="square" lIns="0" tIns="0" rIns="0" bIns="0" numCol="1" anchor="ctr">
            <a:noAutofit/>
          </a:bodyPr>
          <a:lstStyle/>
          <a:p>
            <a:pPr algn="ctr"/>
            <a:r>
              <a:rPr lang="en-US" sz="1200" dirty="0" smtClean="0">
                <a:solidFill>
                  <a:srgbClr val="FFFFFF"/>
                </a:solidFill>
              </a:rPr>
              <a:t>Device Manager</a:t>
            </a:r>
            <a:endParaRPr lang="en-US" sz="1200" dirty="0">
              <a:solidFill>
                <a:srgbClr val="FFFFFF"/>
              </a:solidFill>
            </a:endParaRPr>
          </a:p>
        </p:txBody>
      </p:sp>
      <p:sp>
        <p:nvSpPr>
          <p:cNvPr id="3" name="Can 2"/>
          <p:cNvSpPr/>
          <p:nvPr/>
        </p:nvSpPr>
        <p:spPr>
          <a:xfrm>
            <a:off x="3497422" y="1693861"/>
            <a:ext cx="1008911" cy="890136"/>
          </a:xfrm>
          <a:prstGeom prst="can">
            <a:avLst>
              <a:gd name="adj" fmla="val 7478"/>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5" name="Straight Connector 4"/>
          <p:cNvCxnSpPr>
            <a:stCxn id="3" idx="2"/>
          </p:cNvCxnSpPr>
          <p:nvPr/>
        </p:nvCxnSpPr>
        <p:spPr>
          <a:xfrm flipV="1">
            <a:off x="3497422" y="2109259"/>
            <a:ext cx="1044520" cy="2967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pic>
        <p:nvPicPr>
          <p:cNvPr id="39" name="Picture 38"/>
          <p:cNvPicPr>
            <a:picLocks noChangeAspect="1"/>
          </p:cNvPicPr>
          <p:nvPr/>
        </p:nvPicPr>
        <p:blipFill>
          <a:blip r:embed="rId2"/>
          <a:stretch>
            <a:fillRect/>
          </a:stretch>
        </p:blipFill>
        <p:spPr>
          <a:xfrm>
            <a:off x="3815457" y="1808363"/>
            <a:ext cx="359448" cy="310875"/>
          </a:xfrm>
          <a:prstGeom prst="rect">
            <a:avLst/>
          </a:prstGeom>
        </p:spPr>
      </p:pic>
      <p:pic>
        <p:nvPicPr>
          <p:cNvPr id="40" name="Picture 39"/>
          <p:cNvPicPr>
            <a:picLocks noChangeAspect="1"/>
          </p:cNvPicPr>
          <p:nvPr/>
        </p:nvPicPr>
        <p:blipFill>
          <a:blip r:embed="rId3"/>
          <a:stretch>
            <a:fillRect/>
          </a:stretch>
        </p:blipFill>
        <p:spPr>
          <a:xfrm>
            <a:off x="4034763" y="2163983"/>
            <a:ext cx="369191" cy="319300"/>
          </a:xfrm>
          <a:prstGeom prst="rect">
            <a:avLst/>
          </a:prstGeom>
        </p:spPr>
      </p:pic>
      <p:pic>
        <p:nvPicPr>
          <p:cNvPr id="288" name="Picture 287"/>
          <p:cNvPicPr>
            <a:picLocks noChangeAspect="1"/>
          </p:cNvPicPr>
          <p:nvPr/>
        </p:nvPicPr>
        <p:blipFill>
          <a:blip r:embed="rId3"/>
          <a:stretch>
            <a:fillRect/>
          </a:stretch>
        </p:blipFill>
        <p:spPr>
          <a:xfrm>
            <a:off x="3667478" y="2183207"/>
            <a:ext cx="369191" cy="319300"/>
          </a:xfrm>
          <a:prstGeom prst="rect">
            <a:avLst/>
          </a:prstGeom>
        </p:spPr>
      </p:pic>
      <p:sp>
        <p:nvSpPr>
          <p:cNvPr id="42" name="Folded Corner 41"/>
          <p:cNvSpPr/>
          <p:nvPr/>
        </p:nvSpPr>
        <p:spPr>
          <a:xfrm>
            <a:off x="4970448" y="1550680"/>
            <a:ext cx="561769" cy="561664"/>
          </a:xfrm>
          <a:prstGeom prst="foldedCorner">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Service Model</a:t>
            </a:r>
          </a:p>
        </p:txBody>
      </p:sp>
      <p:sp>
        <p:nvSpPr>
          <p:cNvPr id="303" name="Folded Corner 302"/>
          <p:cNvSpPr/>
          <p:nvPr/>
        </p:nvSpPr>
        <p:spPr>
          <a:xfrm>
            <a:off x="4976299" y="2167063"/>
            <a:ext cx="561769" cy="561664"/>
          </a:xfrm>
          <a:prstGeom prst="foldedCorner">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t>DeviceModel</a:t>
            </a:r>
            <a:endParaRPr lang="en-US" sz="800" b="1" dirty="0" smtClean="0"/>
          </a:p>
        </p:txBody>
      </p:sp>
      <p:cxnSp>
        <p:nvCxnSpPr>
          <p:cNvPr id="44" name="Straight Arrow Connector 43"/>
          <p:cNvCxnSpPr/>
          <p:nvPr/>
        </p:nvCxnSpPr>
        <p:spPr>
          <a:xfrm flipV="1">
            <a:off x="4555229" y="1843722"/>
            <a:ext cx="366371" cy="97681"/>
          </a:xfrm>
          <a:prstGeom prst="straightConnector1">
            <a:avLst/>
          </a:prstGeom>
          <a:ln>
            <a:solidFill>
              <a:schemeClr val="tx2">
                <a:lumMod val="60000"/>
                <a:lumOff val="4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a:off x="4548869" y="2325796"/>
            <a:ext cx="360518" cy="91801"/>
          </a:xfrm>
          <a:prstGeom prst="straightConnector1">
            <a:avLst/>
          </a:prstGeom>
          <a:ln>
            <a:solidFill>
              <a:schemeClr val="tx2">
                <a:lumMod val="60000"/>
                <a:lumOff val="4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05" name="Shape 262"/>
          <p:cNvSpPr/>
          <p:nvPr/>
        </p:nvSpPr>
        <p:spPr>
          <a:xfrm>
            <a:off x="1795212" y="826521"/>
            <a:ext cx="903714" cy="724159"/>
          </a:xfrm>
          <a:prstGeom prst="roundRect">
            <a:avLst>
              <a:gd name="adj" fmla="val 0"/>
            </a:avLst>
          </a:prstGeom>
          <a:solidFill>
            <a:srgbClr val="FFFFFF"/>
          </a:solidFill>
          <a:ln w="38100" cmpd="sng">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en-US" sz="1050" b="1" dirty="0" smtClean="0">
                <a:solidFill>
                  <a:schemeClr val="tx1"/>
                </a:solidFill>
              </a:rPr>
              <a:t>Create</a:t>
            </a:r>
          </a:p>
          <a:p>
            <a:pPr algn="ctr"/>
            <a:r>
              <a:rPr lang="en-US" sz="1050" dirty="0" smtClean="0">
                <a:solidFill>
                  <a:schemeClr val="tx1"/>
                </a:solidFill>
              </a:rPr>
              <a:t>Update</a:t>
            </a:r>
          </a:p>
          <a:p>
            <a:pPr algn="ctr"/>
            <a:r>
              <a:rPr lang="en-US" sz="1050" dirty="0" smtClean="0">
                <a:solidFill>
                  <a:schemeClr val="tx1"/>
                </a:solidFill>
              </a:rPr>
              <a:t>Delete</a:t>
            </a:r>
          </a:p>
          <a:p>
            <a:pPr algn="ctr"/>
            <a:r>
              <a:rPr lang="en-US" sz="1050" dirty="0" smtClean="0">
                <a:solidFill>
                  <a:schemeClr val="tx1"/>
                </a:solidFill>
              </a:rPr>
              <a:t>Redeploy</a:t>
            </a:r>
            <a:endParaRPr lang="en-US" sz="1050" dirty="0">
              <a:solidFill>
                <a:schemeClr val="tx1"/>
              </a:solidFill>
            </a:endParaRPr>
          </a:p>
        </p:txBody>
      </p:sp>
      <p:sp>
        <p:nvSpPr>
          <p:cNvPr id="309" name="TextBox 308"/>
          <p:cNvSpPr txBox="1"/>
          <p:nvPr/>
        </p:nvSpPr>
        <p:spPr>
          <a:xfrm>
            <a:off x="738612" y="3241552"/>
            <a:ext cx="4078926" cy="253916"/>
          </a:xfrm>
          <a:prstGeom prst="rect">
            <a:avLst/>
          </a:prstGeom>
          <a:noFill/>
        </p:spPr>
        <p:txBody>
          <a:bodyPr wrap="square" rtlCol="0">
            <a:spAutoFit/>
          </a:bodyPr>
          <a:lstStyle/>
          <a:p>
            <a:pPr algn="ctr"/>
            <a:r>
              <a:rPr lang="en-US" sz="1050" dirty="0" smtClean="0"/>
              <a:t>NETCONF, REST, SNMP, CLI, </a:t>
            </a:r>
            <a:r>
              <a:rPr lang="en-US" sz="1050" dirty="0" err="1" smtClean="0"/>
              <a:t>etc</a:t>
            </a:r>
            <a:endParaRPr lang="en-US" sz="1050" dirty="0"/>
          </a:p>
        </p:txBody>
      </p:sp>
      <p:cxnSp>
        <p:nvCxnSpPr>
          <p:cNvPr id="313" name="Straight Connector 312"/>
          <p:cNvCxnSpPr/>
          <p:nvPr/>
        </p:nvCxnSpPr>
        <p:spPr>
          <a:xfrm flipV="1">
            <a:off x="5813822" y="1023135"/>
            <a:ext cx="0" cy="3491578"/>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045115" y="1233218"/>
            <a:ext cx="2784417" cy="3089152"/>
          </a:xfrm>
          <a:prstGeom prst="rect">
            <a:avLst/>
          </a:prstGeom>
          <a:noFill/>
        </p:spPr>
        <p:txBody>
          <a:bodyPr wrap="square" rtlCol="0">
            <a:noAutofit/>
          </a:bodyPr>
          <a:lstStyle/>
          <a:p>
            <a:pPr marL="171450" indent="-171450">
              <a:buFont typeface="Arial"/>
              <a:buChar char="•"/>
            </a:pPr>
            <a:r>
              <a:rPr lang="en-US" sz="1400" dirty="0" err="1"/>
              <a:t>FastMap</a:t>
            </a:r>
            <a:r>
              <a:rPr lang="en-US" sz="1400" dirty="0"/>
              <a:t>:</a:t>
            </a:r>
          </a:p>
          <a:p>
            <a:pPr marL="628379" lvl="1" indent="-171450">
              <a:buFont typeface="Arial"/>
              <a:buChar char="•"/>
            </a:pPr>
            <a:r>
              <a:rPr lang="en-US" sz="1400" dirty="0"/>
              <a:t>Only the CREATE operation needs to be specified</a:t>
            </a:r>
          </a:p>
          <a:p>
            <a:pPr marL="628379" lvl="1" indent="-171450">
              <a:buFont typeface="Arial"/>
              <a:buChar char="•"/>
            </a:pPr>
            <a:r>
              <a:rPr lang="en-US" sz="1400" dirty="0"/>
              <a:t>UPDATE, DELETE and REDEPLOY automatic</a:t>
            </a:r>
          </a:p>
          <a:p>
            <a:pPr marL="171450" indent="-171450">
              <a:buFont typeface="Arial"/>
              <a:buChar char="•"/>
            </a:pPr>
            <a:r>
              <a:rPr lang="en-US" sz="1400" dirty="0"/>
              <a:t>Benefits:</a:t>
            </a:r>
          </a:p>
          <a:p>
            <a:pPr marL="628379" lvl="1" indent="-171450">
              <a:buFont typeface="Arial"/>
              <a:buChar char="•"/>
            </a:pPr>
            <a:r>
              <a:rPr lang="en-US" sz="1400" dirty="0"/>
              <a:t>Reduces service implementation code by two orders of magnitude</a:t>
            </a:r>
          </a:p>
          <a:p>
            <a:pPr marL="628379" lvl="1" indent="-171450">
              <a:buFont typeface="Arial"/>
              <a:buChar char="•"/>
            </a:pPr>
            <a:r>
              <a:rPr lang="en-US" sz="1400" dirty="0"/>
              <a:t>Supports modifications of services at runtime</a:t>
            </a:r>
          </a:p>
          <a:p>
            <a:pPr marL="171450" indent="-171450">
              <a:buFont typeface="Arial"/>
              <a:buChar char="•"/>
            </a:pPr>
            <a:endParaRPr lang="en-US" sz="1600" dirty="0"/>
          </a:p>
        </p:txBody>
      </p:sp>
      <p:pic>
        <p:nvPicPr>
          <p:cNvPr id="7" name="Picture 6"/>
          <p:cNvPicPr>
            <a:picLocks noChangeAspect="1"/>
          </p:cNvPicPr>
          <p:nvPr/>
        </p:nvPicPr>
        <p:blipFill>
          <a:blip r:embed="rId4"/>
          <a:stretch>
            <a:fillRect/>
          </a:stretch>
        </p:blipFill>
        <p:spPr>
          <a:xfrm>
            <a:off x="2672767" y="1719889"/>
            <a:ext cx="539082" cy="794436"/>
          </a:xfrm>
          <a:prstGeom prst="rect">
            <a:avLst/>
          </a:prstGeom>
        </p:spPr>
      </p:pic>
      <p:cxnSp>
        <p:nvCxnSpPr>
          <p:cNvPr id="9" name="Straight Arrow Connector 8"/>
          <p:cNvCxnSpPr>
            <a:stCxn id="305" idx="2"/>
          </p:cNvCxnSpPr>
          <p:nvPr/>
        </p:nvCxnSpPr>
        <p:spPr>
          <a:xfrm>
            <a:off x="2247069" y="1550680"/>
            <a:ext cx="4" cy="10989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470851" y="3552682"/>
            <a:ext cx="5061366" cy="976660"/>
            <a:chOff x="722185" y="3272131"/>
            <a:chExt cx="5061366" cy="976660"/>
          </a:xfrm>
        </p:grpSpPr>
        <p:sp>
          <p:nvSpPr>
            <p:cNvPr id="36" name="Rectangle 35"/>
            <p:cNvSpPr/>
            <p:nvPr/>
          </p:nvSpPr>
          <p:spPr>
            <a:xfrm rot="16200000">
              <a:off x="543092" y="3642410"/>
              <a:ext cx="802187" cy="410573"/>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50" name="Rectangle 49"/>
            <p:cNvSpPr/>
            <p:nvPr/>
          </p:nvSpPr>
          <p:spPr>
            <a:xfrm rot="16200000">
              <a:off x="1433345" y="3193953"/>
              <a:ext cx="802187" cy="1307490"/>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51" name="Rectangle 50"/>
            <p:cNvSpPr/>
            <p:nvPr/>
          </p:nvSpPr>
          <p:spPr>
            <a:xfrm rot="16200000">
              <a:off x="2950632" y="3034429"/>
              <a:ext cx="802185" cy="1626536"/>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pic>
          <p:nvPicPr>
            <p:cNvPr id="52" name="Picture 5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349657" y="3543031"/>
              <a:ext cx="887450" cy="609658"/>
            </a:xfrm>
            <a:prstGeom prst="rect">
              <a:avLst/>
            </a:prstGeom>
          </p:spPr>
        </p:pic>
        <p:sp>
          <p:nvSpPr>
            <p:cNvPr id="54" name="Line 617"/>
            <p:cNvSpPr>
              <a:spLocks noChangeShapeType="1"/>
            </p:cNvSpPr>
            <p:nvPr/>
          </p:nvSpPr>
          <p:spPr bwMode="auto">
            <a:xfrm flipH="1">
              <a:off x="3650024" y="3978441"/>
              <a:ext cx="337715" cy="15193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5" name="Line 577"/>
            <p:cNvSpPr>
              <a:spLocks noChangeShapeType="1"/>
            </p:cNvSpPr>
            <p:nvPr/>
          </p:nvSpPr>
          <p:spPr bwMode="auto">
            <a:xfrm>
              <a:off x="3453795" y="3775186"/>
              <a:ext cx="173715" cy="355189"/>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6" name="Line 579"/>
            <p:cNvSpPr>
              <a:spLocks noChangeShapeType="1"/>
            </p:cNvSpPr>
            <p:nvPr/>
          </p:nvSpPr>
          <p:spPr bwMode="auto">
            <a:xfrm flipH="1">
              <a:off x="3227357" y="4149271"/>
              <a:ext cx="422667" cy="341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7" name="Line 617"/>
            <p:cNvSpPr>
              <a:spLocks noChangeShapeType="1"/>
            </p:cNvSpPr>
            <p:nvPr/>
          </p:nvSpPr>
          <p:spPr bwMode="auto">
            <a:xfrm flipH="1">
              <a:off x="3227357" y="3768839"/>
              <a:ext cx="224424"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8" name="Line 618"/>
            <p:cNvSpPr>
              <a:spLocks noChangeShapeType="1"/>
            </p:cNvSpPr>
            <p:nvPr/>
          </p:nvSpPr>
          <p:spPr bwMode="auto">
            <a:xfrm>
              <a:off x="3087853" y="3768839"/>
              <a:ext cx="553433"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9" name="Line 579"/>
            <p:cNvSpPr>
              <a:spLocks noChangeShapeType="1"/>
            </p:cNvSpPr>
            <p:nvPr/>
          </p:nvSpPr>
          <p:spPr bwMode="auto">
            <a:xfrm flipH="1" flipV="1">
              <a:off x="3090700" y="3768841"/>
              <a:ext cx="361081" cy="74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0" name="Line 617"/>
            <p:cNvSpPr>
              <a:spLocks noChangeShapeType="1"/>
            </p:cNvSpPr>
            <p:nvPr/>
          </p:nvSpPr>
          <p:spPr bwMode="auto">
            <a:xfrm flipH="1" flipV="1">
              <a:off x="2733066" y="3866065"/>
              <a:ext cx="492721" cy="28662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1" name="Line 578"/>
            <p:cNvSpPr>
              <a:spLocks noChangeShapeType="1"/>
            </p:cNvSpPr>
            <p:nvPr/>
          </p:nvSpPr>
          <p:spPr bwMode="auto">
            <a:xfrm>
              <a:off x="3076206" y="3746215"/>
              <a:ext cx="137014" cy="36601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2" name="Line 617"/>
            <p:cNvSpPr>
              <a:spLocks noChangeShapeType="1"/>
            </p:cNvSpPr>
            <p:nvPr/>
          </p:nvSpPr>
          <p:spPr bwMode="auto">
            <a:xfrm flipH="1">
              <a:off x="2737092" y="3768841"/>
              <a:ext cx="339114" cy="92930"/>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3" name="Line 617"/>
            <p:cNvSpPr>
              <a:spLocks noChangeShapeType="1"/>
            </p:cNvSpPr>
            <p:nvPr/>
          </p:nvSpPr>
          <p:spPr bwMode="auto">
            <a:xfrm flipH="1" flipV="1">
              <a:off x="3471764" y="3768839"/>
              <a:ext cx="405170" cy="525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4" name="Line 617"/>
            <p:cNvSpPr>
              <a:spLocks noChangeShapeType="1"/>
            </p:cNvSpPr>
            <p:nvPr/>
          </p:nvSpPr>
          <p:spPr bwMode="auto">
            <a:xfrm flipH="1">
              <a:off x="3650025" y="3847698"/>
              <a:ext cx="197718" cy="2568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cxnSp>
          <p:nvCxnSpPr>
            <p:cNvPr id="65" name="Straight Connector 64"/>
            <p:cNvCxnSpPr/>
            <p:nvPr/>
          </p:nvCxnSpPr>
          <p:spPr>
            <a:xfrm>
              <a:off x="2276649" y="3696771"/>
              <a:ext cx="346072" cy="156827"/>
            </a:xfrm>
            <a:prstGeom prst="line">
              <a:avLst/>
            </a:prstGeom>
            <a:noFill/>
            <a:ln w="19050">
              <a:solidFill>
                <a:srgbClr val="CC0069"/>
              </a:solidFill>
              <a:prstDash val="solid"/>
              <a:round/>
              <a:headEnd/>
              <a:tailEnd/>
            </a:ln>
          </p:spPr>
        </p:cxnSp>
        <p:cxnSp>
          <p:nvCxnSpPr>
            <p:cNvPr id="66" name="Straight Connector 65"/>
            <p:cNvCxnSpPr/>
            <p:nvPr/>
          </p:nvCxnSpPr>
          <p:spPr>
            <a:xfrm flipV="1">
              <a:off x="2276649" y="3853599"/>
              <a:ext cx="346072" cy="171754"/>
            </a:xfrm>
            <a:prstGeom prst="line">
              <a:avLst/>
            </a:prstGeom>
            <a:noFill/>
            <a:ln w="19050">
              <a:solidFill>
                <a:srgbClr val="CC0069"/>
              </a:solidFill>
              <a:prstDash val="solid"/>
              <a:round/>
              <a:headEnd/>
              <a:tailEnd/>
            </a:ln>
          </p:spPr>
        </p:cxnSp>
        <p:sp>
          <p:nvSpPr>
            <p:cNvPr id="67" name="Line 617"/>
            <p:cNvSpPr>
              <a:spLocks noChangeShapeType="1"/>
            </p:cNvSpPr>
            <p:nvPr/>
          </p:nvSpPr>
          <p:spPr bwMode="auto">
            <a:xfrm flipH="1" flipV="1">
              <a:off x="3509418" y="3775184"/>
              <a:ext cx="454779" cy="206269"/>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8" name="Line 617"/>
            <p:cNvSpPr>
              <a:spLocks noChangeShapeType="1"/>
            </p:cNvSpPr>
            <p:nvPr/>
          </p:nvSpPr>
          <p:spPr bwMode="auto">
            <a:xfrm flipH="1" flipV="1">
              <a:off x="1730740" y="3696771"/>
              <a:ext cx="460759" cy="481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9" name="Line 617"/>
            <p:cNvSpPr>
              <a:spLocks noChangeShapeType="1"/>
            </p:cNvSpPr>
            <p:nvPr/>
          </p:nvSpPr>
          <p:spPr bwMode="auto">
            <a:xfrm flipH="1">
              <a:off x="1730740" y="3701587"/>
              <a:ext cx="506368" cy="31195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70" name="Line 617"/>
            <p:cNvSpPr>
              <a:spLocks noChangeShapeType="1"/>
            </p:cNvSpPr>
            <p:nvPr/>
          </p:nvSpPr>
          <p:spPr bwMode="auto">
            <a:xfrm flipH="1" flipV="1">
              <a:off x="1809113" y="3727893"/>
              <a:ext cx="427995" cy="28564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71" name="Line 617"/>
            <p:cNvSpPr>
              <a:spLocks noChangeShapeType="1"/>
            </p:cNvSpPr>
            <p:nvPr/>
          </p:nvSpPr>
          <p:spPr bwMode="auto">
            <a:xfrm flipH="1" flipV="1">
              <a:off x="1730740" y="4044188"/>
              <a:ext cx="506366" cy="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72" name="Group 71"/>
            <p:cNvGrpSpPr/>
            <p:nvPr/>
          </p:nvGrpSpPr>
          <p:grpSpPr>
            <a:xfrm>
              <a:off x="1180695" y="3867436"/>
              <a:ext cx="747204" cy="325379"/>
              <a:chOff x="2505041" y="4305849"/>
              <a:chExt cx="1144325" cy="521494"/>
            </a:xfrm>
          </p:grpSpPr>
          <p:cxnSp>
            <p:nvCxnSpPr>
              <p:cNvPr id="140"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42"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43"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44" name="Group 143"/>
              <p:cNvGrpSpPr/>
              <p:nvPr/>
            </p:nvGrpSpPr>
            <p:grpSpPr>
              <a:xfrm>
                <a:off x="2505041" y="4305849"/>
                <a:ext cx="620216" cy="521494"/>
                <a:chOff x="2465012" y="3750142"/>
                <a:chExt cx="584677" cy="491612"/>
              </a:xfrm>
            </p:grpSpPr>
            <p:pic>
              <p:nvPicPr>
                <p:cNvPr id="146" name="Picture 5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5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5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45" name="Picture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grpSp>
          <p:nvGrpSpPr>
            <p:cNvPr id="73" name="Group 72"/>
            <p:cNvGrpSpPr/>
            <p:nvPr/>
          </p:nvGrpSpPr>
          <p:grpSpPr>
            <a:xfrm>
              <a:off x="1189282" y="3546192"/>
              <a:ext cx="747204" cy="325379"/>
              <a:chOff x="2505041" y="4305849"/>
              <a:chExt cx="1144325" cy="521494"/>
            </a:xfrm>
          </p:grpSpPr>
          <p:cxnSp>
            <p:nvCxnSpPr>
              <p:cNvPr id="132"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33"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34"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35" name="Group 134"/>
              <p:cNvGrpSpPr/>
              <p:nvPr/>
            </p:nvGrpSpPr>
            <p:grpSpPr>
              <a:xfrm>
                <a:off x="2505041" y="4305849"/>
                <a:ext cx="620216" cy="521494"/>
                <a:chOff x="2465012" y="3750142"/>
                <a:chExt cx="584677" cy="491612"/>
              </a:xfrm>
            </p:grpSpPr>
            <p:pic>
              <p:nvPicPr>
                <p:cNvPr id="137" name="Picture 5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5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5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6" name="Picture 1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pic>
          <p:nvPicPr>
            <p:cNvPr id="74" name="Picture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1347" y="3881491"/>
              <a:ext cx="315754" cy="287720"/>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4844" y="3533656"/>
              <a:ext cx="315754" cy="287720"/>
            </a:xfrm>
            <a:prstGeom prst="rect">
              <a:avLst/>
            </a:prstGeom>
          </p:spPr>
        </p:pic>
        <p:grpSp>
          <p:nvGrpSpPr>
            <p:cNvPr id="76" name="Group 75"/>
            <p:cNvGrpSpPr/>
            <p:nvPr/>
          </p:nvGrpSpPr>
          <p:grpSpPr>
            <a:xfrm>
              <a:off x="2981748" y="3502049"/>
              <a:ext cx="196096" cy="299348"/>
              <a:chOff x="7880314" y="3541932"/>
              <a:chExt cx="377901" cy="603722"/>
            </a:xfrm>
          </p:grpSpPr>
          <p:pic>
            <p:nvPicPr>
              <p:cNvPr id="130" name="Picture 1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31" name="Picture 130"/>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7" name="Group 76"/>
            <p:cNvGrpSpPr/>
            <p:nvPr/>
          </p:nvGrpSpPr>
          <p:grpSpPr>
            <a:xfrm>
              <a:off x="3345218" y="3502049"/>
              <a:ext cx="196096" cy="299348"/>
              <a:chOff x="7880314" y="3541932"/>
              <a:chExt cx="377901" cy="603722"/>
            </a:xfrm>
          </p:grpSpPr>
          <p:pic>
            <p:nvPicPr>
              <p:cNvPr id="128" name="Picture 1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9" name="Picture 128"/>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8" name="Group 77"/>
            <p:cNvGrpSpPr/>
            <p:nvPr/>
          </p:nvGrpSpPr>
          <p:grpSpPr>
            <a:xfrm>
              <a:off x="3144208" y="3899610"/>
              <a:ext cx="196096" cy="299348"/>
              <a:chOff x="7880314" y="3541932"/>
              <a:chExt cx="377901" cy="603722"/>
            </a:xfrm>
          </p:grpSpPr>
          <p:pic>
            <p:nvPicPr>
              <p:cNvPr id="126" name="Picture 1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7" name="Picture 126"/>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9" name="Group 78"/>
            <p:cNvGrpSpPr/>
            <p:nvPr/>
          </p:nvGrpSpPr>
          <p:grpSpPr>
            <a:xfrm>
              <a:off x="3546227" y="3899610"/>
              <a:ext cx="196096" cy="299348"/>
              <a:chOff x="7880314" y="3541932"/>
              <a:chExt cx="377901" cy="603722"/>
            </a:xfrm>
          </p:grpSpPr>
          <p:pic>
            <p:nvPicPr>
              <p:cNvPr id="124" name="Picture 1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5" name="Picture 124"/>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pic>
          <p:nvPicPr>
            <p:cNvPr id="80" name="Picture 79"/>
            <p:cNvPicPr>
              <a:picLocks noChangeAspect="1"/>
            </p:cNvPicPr>
            <p:nvPr/>
          </p:nvPicPr>
          <p:blipFill rotWithShape="1">
            <a:blip r:embed="rId11" cstate="print">
              <a:extLst>
                <a:ext uri="{28A0092B-C50C-407E-A947-70E740481C1C}">
                  <a14:useLocalDpi xmlns:a14="http://schemas.microsoft.com/office/drawing/2010/main" val="0"/>
                </a:ext>
              </a:extLst>
            </a:blip>
            <a:srcRect l="13342" t="33351" r="28350" b="19732"/>
            <a:stretch/>
          </p:blipFill>
          <p:spPr>
            <a:xfrm>
              <a:off x="2622720" y="3773614"/>
              <a:ext cx="216426" cy="159971"/>
            </a:xfrm>
            <a:prstGeom prst="rect">
              <a:avLst/>
            </a:prstGeom>
          </p:spPr>
        </p:pic>
        <p:sp>
          <p:nvSpPr>
            <p:cNvPr id="81" name="Rectangle 80"/>
            <p:cNvSpPr/>
            <p:nvPr/>
          </p:nvSpPr>
          <p:spPr>
            <a:xfrm rot="16200000">
              <a:off x="4587578" y="3070714"/>
              <a:ext cx="802185" cy="1553965"/>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82" name="Line 577"/>
            <p:cNvSpPr>
              <a:spLocks noChangeShapeType="1"/>
            </p:cNvSpPr>
            <p:nvPr/>
          </p:nvSpPr>
          <p:spPr bwMode="auto">
            <a:xfrm flipH="1">
              <a:off x="3880456" y="3709180"/>
              <a:ext cx="564943" cy="8886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3" name="Line 577"/>
            <p:cNvSpPr>
              <a:spLocks noChangeShapeType="1"/>
            </p:cNvSpPr>
            <p:nvPr/>
          </p:nvSpPr>
          <p:spPr bwMode="auto">
            <a:xfrm flipH="1" flipV="1">
              <a:off x="3987740" y="3958119"/>
              <a:ext cx="665370" cy="10680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4" name="Line 577"/>
            <p:cNvSpPr>
              <a:spLocks noChangeShapeType="1"/>
            </p:cNvSpPr>
            <p:nvPr/>
          </p:nvSpPr>
          <p:spPr bwMode="auto">
            <a:xfrm flipH="1">
              <a:off x="4463212" y="3636873"/>
              <a:ext cx="676260" cy="7230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5" name="Line 577"/>
            <p:cNvSpPr>
              <a:spLocks noChangeShapeType="1"/>
            </p:cNvSpPr>
            <p:nvPr/>
          </p:nvSpPr>
          <p:spPr bwMode="auto">
            <a:xfrm flipH="1" flipV="1">
              <a:off x="4632520" y="4061172"/>
              <a:ext cx="805414" cy="4189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6" name="Line 577"/>
            <p:cNvSpPr>
              <a:spLocks noChangeShapeType="1"/>
            </p:cNvSpPr>
            <p:nvPr/>
          </p:nvSpPr>
          <p:spPr bwMode="auto">
            <a:xfrm flipH="1" flipV="1">
              <a:off x="4463213" y="3702875"/>
              <a:ext cx="826568" cy="14482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7" name="Line 577"/>
            <p:cNvSpPr>
              <a:spLocks noChangeShapeType="1"/>
            </p:cNvSpPr>
            <p:nvPr/>
          </p:nvSpPr>
          <p:spPr bwMode="auto">
            <a:xfrm flipH="1">
              <a:off x="4653110" y="3853598"/>
              <a:ext cx="636671" cy="20757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8" name="Line 577"/>
            <p:cNvSpPr>
              <a:spLocks noChangeShapeType="1"/>
            </p:cNvSpPr>
            <p:nvPr/>
          </p:nvSpPr>
          <p:spPr bwMode="auto">
            <a:xfrm flipV="1">
              <a:off x="4653110" y="3646625"/>
              <a:ext cx="486362" cy="40855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9" name="Line 577"/>
            <p:cNvSpPr>
              <a:spLocks noChangeShapeType="1"/>
            </p:cNvSpPr>
            <p:nvPr/>
          </p:nvSpPr>
          <p:spPr bwMode="auto">
            <a:xfrm>
              <a:off x="4463212" y="3702873"/>
              <a:ext cx="974720" cy="401658"/>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90" name="Group 89"/>
            <p:cNvGrpSpPr/>
            <p:nvPr/>
          </p:nvGrpSpPr>
          <p:grpSpPr>
            <a:xfrm>
              <a:off x="4964124" y="3454563"/>
              <a:ext cx="518813" cy="315016"/>
              <a:chOff x="7085648" y="6292002"/>
              <a:chExt cx="794549" cy="504886"/>
            </a:xfrm>
          </p:grpSpPr>
          <p:grpSp>
            <p:nvGrpSpPr>
              <p:cNvPr id="119" name="Group 118"/>
              <p:cNvGrpSpPr/>
              <p:nvPr/>
            </p:nvGrpSpPr>
            <p:grpSpPr>
              <a:xfrm>
                <a:off x="7422828" y="6292002"/>
                <a:ext cx="457369" cy="438074"/>
                <a:chOff x="7422828" y="6292002"/>
                <a:chExt cx="702903" cy="673250"/>
              </a:xfrm>
            </p:grpSpPr>
            <p:pic>
              <p:nvPicPr>
                <p:cNvPr id="121" name="Picture 120"/>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22" name="Picture 121"/>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23" name="Picture 122"/>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20" name="Picture 119"/>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91" name="Group 90"/>
            <p:cNvGrpSpPr/>
            <p:nvPr/>
          </p:nvGrpSpPr>
          <p:grpSpPr>
            <a:xfrm>
              <a:off x="5114431" y="3686399"/>
              <a:ext cx="518813" cy="315016"/>
              <a:chOff x="7085648" y="6292002"/>
              <a:chExt cx="794549" cy="504886"/>
            </a:xfrm>
          </p:grpSpPr>
          <p:grpSp>
            <p:nvGrpSpPr>
              <p:cNvPr id="114" name="Group 113"/>
              <p:cNvGrpSpPr/>
              <p:nvPr/>
            </p:nvGrpSpPr>
            <p:grpSpPr>
              <a:xfrm>
                <a:off x="7422828" y="6292002"/>
                <a:ext cx="457369" cy="438074"/>
                <a:chOff x="7422828" y="6292002"/>
                <a:chExt cx="702903" cy="673250"/>
              </a:xfrm>
            </p:grpSpPr>
            <p:pic>
              <p:nvPicPr>
                <p:cNvPr id="116" name="Picture 115"/>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17" name="Picture 116"/>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18" name="Picture 117"/>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15" name="Picture 114"/>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92" name="Group 91"/>
            <p:cNvGrpSpPr/>
            <p:nvPr/>
          </p:nvGrpSpPr>
          <p:grpSpPr>
            <a:xfrm>
              <a:off x="5264738" y="3918235"/>
              <a:ext cx="518813" cy="315016"/>
              <a:chOff x="7085648" y="6292002"/>
              <a:chExt cx="794549" cy="504886"/>
            </a:xfrm>
          </p:grpSpPr>
          <p:grpSp>
            <p:nvGrpSpPr>
              <p:cNvPr id="108" name="Group 107"/>
              <p:cNvGrpSpPr/>
              <p:nvPr/>
            </p:nvGrpSpPr>
            <p:grpSpPr>
              <a:xfrm>
                <a:off x="7422828" y="6292002"/>
                <a:ext cx="457369" cy="438074"/>
                <a:chOff x="7422828" y="6292002"/>
                <a:chExt cx="702903" cy="673250"/>
              </a:xfrm>
            </p:grpSpPr>
            <p:pic>
              <p:nvPicPr>
                <p:cNvPr id="110" name="Picture 109"/>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11" name="Picture 110"/>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13" name="Picture 112"/>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09" name="Picture 108"/>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sp>
          <p:nvSpPr>
            <p:cNvPr id="93" name="Line 577"/>
            <p:cNvSpPr>
              <a:spLocks noChangeShapeType="1"/>
            </p:cNvSpPr>
            <p:nvPr/>
          </p:nvSpPr>
          <p:spPr bwMode="auto">
            <a:xfrm flipH="1">
              <a:off x="3987739" y="3702875"/>
              <a:ext cx="475473" cy="24038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94" name="Line 577"/>
            <p:cNvSpPr>
              <a:spLocks noChangeShapeType="1"/>
            </p:cNvSpPr>
            <p:nvPr/>
          </p:nvSpPr>
          <p:spPr bwMode="auto">
            <a:xfrm flipH="1" flipV="1">
              <a:off x="3884399" y="3798046"/>
              <a:ext cx="748121" cy="25713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pic>
          <p:nvPicPr>
            <p:cNvPr id="95" name="Picture 94"/>
            <p:cNvPicPr>
              <a:picLocks noChangeAspect="1"/>
            </p:cNvPicPr>
            <p:nvPr/>
          </p:nvPicPr>
          <p:blipFill rotWithShape="1">
            <a:blip r:embed="rId11" cstate="print">
              <a:extLst>
                <a:ext uri="{28A0092B-C50C-407E-A947-70E740481C1C}">
                  <a14:useLocalDpi xmlns:a14="http://schemas.microsoft.com/office/drawing/2010/main" val="0"/>
                </a:ext>
              </a:extLst>
            </a:blip>
            <a:srcRect l="13342" t="33351" r="28350" b="19732"/>
            <a:stretch/>
          </p:blipFill>
          <p:spPr>
            <a:xfrm>
              <a:off x="3747772" y="3709182"/>
              <a:ext cx="216426" cy="159971"/>
            </a:xfrm>
            <a:prstGeom prst="rect">
              <a:avLst/>
            </a:prstGeom>
          </p:spPr>
        </p:pic>
        <p:pic>
          <p:nvPicPr>
            <p:cNvPr id="96" name="Picture 95"/>
            <p:cNvPicPr>
              <a:picLocks noChangeAspect="1"/>
            </p:cNvPicPr>
            <p:nvPr/>
          </p:nvPicPr>
          <p:blipFill rotWithShape="1">
            <a:blip r:embed="rId11" cstate="print">
              <a:extLst>
                <a:ext uri="{28A0092B-C50C-407E-A947-70E740481C1C}">
                  <a14:useLocalDpi xmlns:a14="http://schemas.microsoft.com/office/drawing/2010/main" val="0"/>
                </a:ext>
              </a:extLst>
            </a:blip>
            <a:srcRect l="13342" t="33351" r="28350" b="19732"/>
            <a:stretch/>
          </p:blipFill>
          <p:spPr>
            <a:xfrm>
              <a:off x="3879527" y="3870198"/>
              <a:ext cx="216426" cy="159971"/>
            </a:xfrm>
            <a:prstGeom prst="rect">
              <a:avLst/>
            </a:prstGeom>
          </p:spPr>
        </p:pic>
        <p:sp>
          <p:nvSpPr>
            <p:cNvPr id="97" name="Rounded Rectangle 96"/>
            <p:cNvSpPr/>
            <p:nvPr/>
          </p:nvSpPr>
          <p:spPr>
            <a:xfrm>
              <a:off x="1180694" y="3272132"/>
              <a:ext cx="1307490" cy="183587"/>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Metro and Access</a:t>
              </a:r>
            </a:p>
          </p:txBody>
        </p:sp>
        <p:sp>
          <p:nvSpPr>
            <p:cNvPr id="98" name="Rounded Rectangle 97"/>
            <p:cNvSpPr/>
            <p:nvPr/>
          </p:nvSpPr>
          <p:spPr>
            <a:xfrm>
              <a:off x="2537699" y="3272131"/>
              <a:ext cx="162699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WAN</a:t>
              </a:r>
            </a:p>
          </p:txBody>
        </p:sp>
        <p:sp>
          <p:nvSpPr>
            <p:cNvPr id="99" name="Rounded Rectangle 98"/>
            <p:cNvSpPr/>
            <p:nvPr/>
          </p:nvSpPr>
          <p:spPr>
            <a:xfrm>
              <a:off x="4204850" y="3272131"/>
              <a:ext cx="155325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Data </a:t>
              </a:r>
              <a:r>
                <a:rPr lang="en-GB" sz="1000" dirty="0" err="1" smtClean="0">
                  <a:solidFill>
                    <a:schemeClr val="bg1"/>
                  </a:solidFill>
                </a:rPr>
                <a:t>Center</a:t>
              </a:r>
              <a:endParaRPr lang="en-GB" sz="1000" dirty="0">
                <a:solidFill>
                  <a:schemeClr val="bg1"/>
                </a:solidFill>
              </a:endParaRPr>
            </a:p>
          </p:txBody>
        </p:sp>
        <p:pic>
          <p:nvPicPr>
            <p:cNvPr id="100" name="Picture 99"/>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4012105"/>
              <a:ext cx="270029" cy="223290"/>
            </a:xfrm>
            <a:prstGeom prst="rect">
              <a:avLst/>
            </a:prstGeom>
          </p:spPr>
        </p:pic>
        <p:pic>
          <p:nvPicPr>
            <p:cNvPr id="101" name="Picture 100"/>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879148"/>
              <a:ext cx="270029" cy="223290"/>
            </a:xfrm>
            <a:prstGeom prst="rect">
              <a:avLst/>
            </a:prstGeom>
          </p:spPr>
        </p:pic>
        <p:pic>
          <p:nvPicPr>
            <p:cNvPr id="102" name="Picture 101"/>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746193"/>
              <a:ext cx="270029" cy="223290"/>
            </a:xfrm>
            <a:prstGeom prst="rect">
              <a:avLst/>
            </a:prstGeom>
          </p:spPr>
        </p:pic>
        <p:pic>
          <p:nvPicPr>
            <p:cNvPr id="103" name="Picture 102"/>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613236"/>
              <a:ext cx="270029" cy="223290"/>
            </a:xfrm>
            <a:prstGeom prst="rect">
              <a:avLst/>
            </a:prstGeom>
          </p:spPr>
        </p:pic>
        <p:pic>
          <p:nvPicPr>
            <p:cNvPr id="104" name="Picture 103"/>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480281"/>
              <a:ext cx="270029" cy="223290"/>
            </a:xfrm>
            <a:prstGeom prst="rect">
              <a:avLst/>
            </a:prstGeom>
          </p:spPr>
        </p:pic>
        <p:sp>
          <p:nvSpPr>
            <p:cNvPr id="105" name="Rounded Rectangle 104"/>
            <p:cNvSpPr/>
            <p:nvPr/>
          </p:nvSpPr>
          <p:spPr>
            <a:xfrm>
              <a:off x="722185" y="3273218"/>
              <a:ext cx="430941" cy="182245"/>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900" dirty="0">
                  <a:solidFill>
                    <a:schemeClr val="bg1"/>
                  </a:solidFill>
                </a:rPr>
                <a:t>CPE</a:t>
              </a:r>
            </a:p>
          </p:txBody>
        </p:sp>
        <p:pic>
          <p:nvPicPr>
            <p:cNvPr id="106" name="Picture 105"/>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73316" y="3392637"/>
              <a:ext cx="379794" cy="430427"/>
            </a:xfrm>
            <a:prstGeom prst="rect">
              <a:avLst/>
            </a:prstGeom>
          </p:spPr>
        </p:pic>
        <p:pic>
          <p:nvPicPr>
            <p:cNvPr id="107" name="Picture 106"/>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5400" y="3762602"/>
              <a:ext cx="379794" cy="430427"/>
            </a:xfrm>
            <a:prstGeom prst="rect">
              <a:avLst/>
            </a:prstGeom>
          </p:spPr>
        </p:pic>
      </p:grpSp>
    </p:spTree>
    <p:extLst>
      <p:ext uri="{BB962C8B-B14F-4D97-AF65-F5344CB8AC3E}">
        <p14:creationId xmlns:p14="http://schemas.microsoft.com/office/powerpoint/2010/main" val="45206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195941" y="1214568"/>
            <a:ext cx="3101129" cy="3013212"/>
          </a:xfrm>
          <a:prstGeom prst="rect">
            <a:avLst/>
          </a:prstGeom>
          <a:solidFill>
            <a:schemeClr val="bg1"/>
          </a:solidFill>
          <a:ln>
            <a:solidFill>
              <a:schemeClr val="bg1">
                <a:lumMod val="50000"/>
              </a:schemeClr>
            </a:solidFill>
          </a:ln>
        </p:spPr>
        <p:txBody>
          <a:bodyPr wrap="square" lIns="57129" tIns="28564" rIns="57129" bIns="28564" rtlCol="0" anchor="t">
            <a:noAutofit/>
          </a:bodyPr>
          <a:lstStyle/>
          <a:p>
            <a:pPr algn="ctr">
              <a:spcAft>
                <a:spcPts val="313"/>
              </a:spcAft>
            </a:pPr>
            <a:endParaRPr lang="en-US" sz="1400" b="1" dirty="0">
              <a:solidFill>
                <a:srgbClr val="000000"/>
              </a:solidFill>
              <a:cs typeface="Arial"/>
            </a:endParaRPr>
          </a:p>
        </p:txBody>
      </p:sp>
      <p:sp>
        <p:nvSpPr>
          <p:cNvPr id="15" name="TextBox 14"/>
          <p:cNvSpPr txBox="1"/>
          <p:nvPr/>
        </p:nvSpPr>
        <p:spPr>
          <a:xfrm>
            <a:off x="709324" y="1208690"/>
            <a:ext cx="3101129" cy="3013212"/>
          </a:xfrm>
          <a:prstGeom prst="rect">
            <a:avLst/>
          </a:prstGeom>
          <a:solidFill>
            <a:schemeClr val="bg1"/>
          </a:solidFill>
          <a:ln>
            <a:solidFill>
              <a:schemeClr val="bg1">
                <a:lumMod val="50000"/>
              </a:schemeClr>
            </a:solidFill>
          </a:ln>
        </p:spPr>
        <p:txBody>
          <a:bodyPr wrap="square" lIns="57129" tIns="28564" rIns="57129" bIns="28564" rtlCol="0" anchor="t">
            <a:noAutofit/>
          </a:bodyPr>
          <a:lstStyle/>
          <a:p>
            <a:pPr algn="ctr">
              <a:spcAft>
                <a:spcPts val="313"/>
              </a:spcAft>
            </a:pPr>
            <a:endParaRPr lang="en-US" sz="1400" b="1" dirty="0">
              <a:solidFill>
                <a:srgbClr val="000000"/>
              </a:solidFill>
              <a:cs typeface="Arial"/>
            </a:endParaRPr>
          </a:p>
        </p:txBody>
      </p:sp>
      <p:sp>
        <p:nvSpPr>
          <p:cNvPr id="2" name="Title 1"/>
          <p:cNvSpPr>
            <a:spLocks noGrp="1"/>
          </p:cNvSpPr>
          <p:nvPr>
            <p:ph type="title"/>
          </p:nvPr>
        </p:nvSpPr>
        <p:spPr/>
        <p:txBody>
          <a:bodyPr/>
          <a:lstStyle/>
          <a:p>
            <a:r>
              <a:rPr lang="en-US" dirty="0"/>
              <a:t>Why Layered Service Architecture (LSA)?</a:t>
            </a:r>
          </a:p>
        </p:txBody>
      </p:sp>
      <p:sp>
        <p:nvSpPr>
          <p:cNvPr id="12" name="Right Arrow 11"/>
          <p:cNvSpPr/>
          <p:nvPr/>
        </p:nvSpPr>
        <p:spPr>
          <a:xfrm>
            <a:off x="4005801" y="1487553"/>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9" name="TextBox 8"/>
          <p:cNvSpPr txBox="1"/>
          <p:nvPr/>
        </p:nvSpPr>
        <p:spPr>
          <a:xfrm>
            <a:off x="4937834" y="1367574"/>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First customers approaching 100k devices under management</a:t>
            </a:r>
            <a:endParaRPr lang="en-US" sz="1400" dirty="0">
              <a:solidFill>
                <a:srgbClr val="000000"/>
              </a:solidFill>
              <a:cs typeface="Arial"/>
            </a:endParaRPr>
          </a:p>
        </p:txBody>
      </p:sp>
      <p:sp>
        <p:nvSpPr>
          <p:cNvPr id="13" name="Right Arrow 12"/>
          <p:cNvSpPr/>
          <p:nvPr/>
        </p:nvSpPr>
        <p:spPr>
          <a:xfrm>
            <a:off x="4011650" y="2604260"/>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14" name="Right Arrow 13"/>
          <p:cNvSpPr/>
          <p:nvPr/>
        </p:nvSpPr>
        <p:spPr>
          <a:xfrm>
            <a:off x="4017500" y="3720965"/>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10" name="TextBox 9"/>
          <p:cNvSpPr txBox="1"/>
          <p:nvPr/>
        </p:nvSpPr>
        <p:spPr>
          <a:xfrm>
            <a:off x="4931478" y="2459867"/>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Lots of time spent in querying third party systems, and waiting for network devices to finish</a:t>
            </a:r>
            <a:endParaRPr lang="en-US" sz="1400" dirty="0">
              <a:solidFill>
                <a:srgbClr val="000000"/>
              </a:solidFill>
              <a:cs typeface="Arial"/>
            </a:endParaRPr>
          </a:p>
        </p:txBody>
      </p:sp>
      <p:sp>
        <p:nvSpPr>
          <p:cNvPr id="11" name="TextBox 10"/>
          <p:cNvSpPr txBox="1"/>
          <p:nvPr/>
        </p:nvSpPr>
        <p:spPr>
          <a:xfrm>
            <a:off x="4937328" y="3576573"/>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Platforms need to provide significant abstractions in complex environments</a:t>
            </a:r>
            <a:endParaRPr lang="en-US" sz="1400" dirty="0">
              <a:solidFill>
                <a:srgbClr val="000000"/>
              </a:solidFill>
              <a:cs typeface="Arial"/>
            </a:endParaRPr>
          </a:p>
        </p:txBody>
      </p:sp>
      <p:sp>
        <p:nvSpPr>
          <p:cNvPr id="5" name="TextBox 4"/>
          <p:cNvSpPr txBox="1"/>
          <p:nvPr/>
        </p:nvSpPr>
        <p:spPr>
          <a:xfrm>
            <a:off x="481999" y="1368026"/>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Each order of </a:t>
            </a:r>
            <a:r>
              <a:rPr lang="en-US" sz="1400" dirty="0" smtClean="0">
                <a:solidFill>
                  <a:srgbClr val="000000"/>
                </a:solidFill>
                <a:cs typeface="Arial"/>
              </a:rPr>
              <a:t>magnitude brings </a:t>
            </a:r>
            <a:r>
              <a:rPr lang="en-US" sz="1400" dirty="0">
                <a:solidFill>
                  <a:srgbClr val="000000"/>
                </a:solidFill>
                <a:cs typeface="Arial"/>
              </a:rPr>
              <a:t>new challenges</a:t>
            </a:r>
          </a:p>
        </p:txBody>
      </p:sp>
      <p:sp>
        <p:nvSpPr>
          <p:cNvPr id="7" name="TextBox 6"/>
          <p:cNvSpPr txBox="1"/>
          <p:nvPr/>
        </p:nvSpPr>
        <p:spPr>
          <a:xfrm>
            <a:off x="487849" y="2460319"/>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Networks are </a:t>
            </a:r>
            <a:r>
              <a:rPr lang="en-US" sz="1400" dirty="0" smtClean="0">
                <a:solidFill>
                  <a:srgbClr val="000000"/>
                </a:solidFill>
                <a:cs typeface="Arial"/>
              </a:rPr>
              <a:t>brownfield, and so are OSS</a:t>
            </a:r>
            <a:endParaRPr lang="en-US" sz="1400" dirty="0">
              <a:solidFill>
                <a:srgbClr val="000000"/>
              </a:solidFill>
              <a:cs typeface="Arial"/>
            </a:endParaRPr>
          </a:p>
        </p:txBody>
      </p:sp>
      <p:sp>
        <p:nvSpPr>
          <p:cNvPr id="8" name="TextBox 7"/>
          <p:cNvSpPr txBox="1"/>
          <p:nvPr/>
        </p:nvSpPr>
        <p:spPr>
          <a:xfrm>
            <a:off x="487850" y="3571146"/>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Software developers are </a:t>
            </a:r>
            <a:r>
              <a:rPr lang="en-US" sz="1400" dirty="0" smtClean="0">
                <a:solidFill>
                  <a:srgbClr val="000000"/>
                </a:solidFill>
                <a:cs typeface="Arial"/>
              </a:rPr>
              <a:t>lazy</a:t>
            </a:r>
            <a:endParaRPr lang="en-US" sz="1400" dirty="0">
              <a:solidFill>
                <a:srgbClr val="000000"/>
              </a:solidFill>
              <a:cs typeface="Arial"/>
            </a:endParaRPr>
          </a:p>
        </p:txBody>
      </p:sp>
      <p:sp>
        <p:nvSpPr>
          <p:cNvPr id="17" name="Rectangle 16"/>
          <p:cNvSpPr/>
          <p:nvPr/>
        </p:nvSpPr>
        <p:spPr>
          <a:xfrm>
            <a:off x="332501" y="2439177"/>
            <a:ext cx="8478137" cy="2069761"/>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011239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9" grpId="0" animBg="1"/>
      <p:bldP spid="10" grpId="0" animBg="1"/>
      <p:bldP spid="11" grpId="0" animBg="1"/>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195941" y="1214568"/>
            <a:ext cx="3101129" cy="3013212"/>
          </a:xfrm>
          <a:prstGeom prst="rect">
            <a:avLst/>
          </a:prstGeom>
          <a:solidFill>
            <a:schemeClr val="bg1"/>
          </a:solidFill>
          <a:ln>
            <a:solidFill>
              <a:schemeClr val="bg1">
                <a:lumMod val="50000"/>
              </a:schemeClr>
            </a:solidFill>
          </a:ln>
        </p:spPr>
        <p:txBody>
          <a:bodyPr wrap="square" lIns="57129" tIns="28564" rIns="57129" bIns="28564" rtlCol="0" anchor="t">
            <a:noAutofit/>
          </a:bodyPr>
          <a:lstStyle/>
          <a:p>
            <a:pPr algn="ctr">
              <a:spcAft>
                <a:spcPts val="313"/>
              </a:spcAft>
            </a:pPr>
            <a:endParaRPr lang="en-US" sz="1400" b="1" dirty="0">
              <a:solidFill>
                <a:srgbClr val="000000"/>
              </a:solidFill>
              <a:cs typeface="Arial"/>
            </a:endParaRPr>
          </a:p>
        </p:txBody>
      </p:sp>
      <p:sp>
        <p:nvSpPr>
          <p:cNvPr id="15" name="TextBox 14"/>
          <p:cNvSpPr txBox="1"/>
          <p:nvPr/>
        </p:nvSpPr>
        <p:spPr>
          <a:xfrm>
            <a:off x="709324" y="1208690"/>
            <a:ext cx="3101129" cy="3013212"/>
          </a:xfrm>
          <a:prstGeom prst="rect">
            <a:avLst/>
          </a:prstGeom>
          <a:solidFill>
            <a:schemeClr val="bg1"/>
          </a:solidFill>
          <a:ln>
            <a:solidFill>
              <a:schemeClr val="bg1">
                <a:lumMod val="50000"/>
              </a:schemeClr>
            </a:solidFill>
          </a:ln>
        </p:spPr>
        <p:txBody>
          <a:bodyPr wrap="square" lIns="57129" tIns="28564" rIns="57129" bIns="28564" rtlCol="0" anchor="t">
            <a:noAutofit/>
          </a:bodyPr>
          <a:lstStyle/>
          <a:p>
            <a:pPr algn="ctr">
              <a:spcAft>
                <a:spcPts val="313"/>
              </a:spcAft>
            </a:pPr>
            <a:endParaRPr lang="en-US" sz="1400" b="1" dirty="0">
              <a:solidFill>
                <a:srgbClr val="000000"/>
              </a:solidFill>
              <a:cs typeface="Arial"/>
            </a:endParaRPr>
          </a:p>
        </p:txBody>
      </p:sp>
      <p:sp>
        <p:nvSpPr>
          <p:cNvPr id="2" name="Title 1"/>
          <p:cNvSpPr>
            <a:spLocks noGrp="1"/>
          </p:cNvSpPr>
          <p:nvPr>
            <p:ph type="title"/>
          </p:nvPr>
        </p:nvSpPr>
        <p:spPr/>
        <p:txBody>
          <a:bodyPr/>
          <a:lstStyle/>
          <a:p>
            <a:r>
              <a:rPr lang="en-US" dirty="0"/>
              <a:t>Why Layered Service Architecture (LSA)?</a:t>
            </a:r>
          </a:p>
        </p:txBody>
      </p:sp>
      <p:sp>
        <p:nvSpPr>
          <p:cNvPr id="12" name="Right Arrow 11"/>
          <p:cNvSpPr/>
          <p:nvPr/>
        </p:nvSpPr>
        <p:spPr>
          <a:xfrm>
            <a:off x="4005801" y="1487553"/>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9" name="TextBox 8"/>
          <p:cNvSpPr txBox="1"/>
          <p:nvPr/>
        </p:nvSpPr>
        <p:spPr>
          <a:xfrm>
            <a:off x="4937834" y="1367574"/>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First customers approaching 100k devices under management</a:t>
            </a:r>
            <a:endParaRPr lang="en-US" sz="1400" dirty="0">
              <a:solidFill>
                <a:srgbClr val="000000"/>
              </a:solidFill>
              <a:cs typeface="Arial"/>
            </a:endParaRPr>
          </a:p>
        </p:txBody>
      </p:sp>
      <p:sp>
        <p:nvSpPr>
          <p:cNvPr id="13" name="Right Arrow 12"/>
          <p:cNvSpPr/>
          <p:nvPr/>
        </p:nvSpPr>
        <p:spPr>
          <a:xfrm>
            <a:off x="4011650" y="2604260"/>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14" name="Right Arrow 13"/>
          <p:cNvSpPr/>
          <p:nvPr/>
        </p:nvSpPr>
        <p:spPr>
          <a:xfrm>
            <a:off x="4017500" y="3720965"/>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10" name="TextBox 9"/>
          <p:cNvSpPr txBox="1"/>
          <p:nvPr/>
        </p:nvSpPr>
        <p:spPr>
          <a:xfrm>
            <a:off x="4931478" y="2459867"/>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Lots of time spent in querying third party systems, and waiting for network devices to finish</a:t>
            </a:r>
            <a:endParaRPr lang="en-US" sz="1400" dirty="0">
              <a:solidFill>
                <a:srgbClr val="000000"/>
              </a:solidFill>
              <a:cs typeface="Arial"/>
            </a:endParaRPr>
          </a:p>
        </p:txBody>
      </p:sp>
      <p:sp>
        <p:nvSpPr>
          <p:cNvPr id="11" name="TextBox 10"/>
          <p:cNvSpPr txBox="1"/>
          <p:nvPr/>
        </p:nvSpPr>
        <p:spPr>
          <a:xfrm>
            <a:off x="4937328" y="3576573"/>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Platforms need to provide significant abstractions in complex environments</a:t>
            </a:r>
            <a:endParaRPr lang="en-US" sz="1400" dirty="0">
              <a:solidFill>
                <a:srgbClr val="000000"/>
              </a:solidFill>
              <a:cs typeface="Arial"/>
            </a:endParaRPr>
          </a:p>
        </p:txBody>
      </p:sp>
      <p:sp>
        <p:nvSpPr>
          <p:cNvPr id="5" name="TextBox 4"/>
          <p:cNvSpPr txBox="1"/>
          <p:nvPr/>
        </p:nvSpPr>
        <p:spPr>
          <a:xfrm>
            <a:off x="481999" y="1368026"/>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Each order of </a:t>
            </a:r>
            <a:r>
              <a:rPr lang="en-US" sz="1400" dirty="0" smtClean="0">
                <a:solidFill>
                  <a:srgbClr val="000000"/>
                </a:solidFill>
                <a:cs typeface="Arial"/>
              </a:rPr>
              <a:t>magnitude brings </a:t>
            </a:r>
            <a:r>
              <a:rPr lang="en-US" sz="1400" dirty="0">
                <a:solidFill>
                  <a:srgbClr val="000000"/>
                </a:solidFill>
                <a:cs typeface="Arial"/>
              </a:rPr>
              <a:t>new challenges</a:t>
            </a:r>
          </a:p>
        </p:txBody>
      </p:sp>
      <p:sp>
        <p:nvSpPr>
          <p:cNvPr id="7" name="TextBox 6"/>
          <p:cNvSpPr txBox="1"/>
          <p:nvPr/>
        </p:nvSpPr>
        <p:spPr>
          <a:xfrm>
            <a:off x="487849" y="2460319"/>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Networks are </a:t>
            </a:r>
            <a:r>
              <a:rPr lang="en-US" sz="1400" dirty="0" smtClean="0">
                <a:solidFill>
                  <a:srgbClr val="000000"/>
                </a:solidFill>
                <a:cs typeface="Arial"/>
              </a:rPr>
              <a:t>brownfield, and so are OSS</a:t>
            </a:r>
            <a:endParaRPr lang="en-US" sz="1400" dirty="0">
              <a:solidFill>
                <a:srgbClr val="000000"/>
              </a:solidFill>
              <a:cs typeface="Arial"/>
            </a:endParaRPr>
          </a:p>
        </p:txBody>
      </p:sp>
      <p:sp>
        <p:nvSpPr>
          <p:cNvPr id="8" name="TextBox 7"/>
          <p:cNvSpPr txBox="1"/>
          <p:nvPr/>
        </p:nvSpPr>
        <p:spPr>
          <a:xfrm>
            <a:off x="487850" y="3571146"/>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Software developers are </a:t>
            </a:r>
            <a:r>
              <a:rPr lang="en-US" sz="1400" dirty="0" smtClean="0">
                <a:solidFill>
                  <a:srgbClr val="000000"/>
                </a:solidFill>
                <a:cs typeface="Arial"/>
              </a:rPr>
              <a:t>lazy</a:t>
            </a:r>
            <a:endParaRPr lang="en-US" sz="1400" dirty="0">
              <a:solidFill>
                <a:srgbClr val="000000"/>
              </a:solidFill>
              <a:cs typeface="Arial"/>
            </a:endParaRPr>
          </a:p>
        </p:txBody>
      </p:sp>
      <p:sp>
        <p:nvSpPr>
          <p:cNvPr id="17" name="Rectangle 16"/>
          <p:cNvSpPr/>
          <p:nvPr/>
        </p:nvSpPr>
        <p:spPr>
          <a:xfrm>
            <a:off x="332501" y="3571146"/>
            <a:ext cx="8478137" cy="937792"/>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848398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9" grpId="0" animBg="1"/>
      <p:bldP spid="10" grpId="0" animBg="1"/>
      <p:bldP spid="11"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195941" y="1214568"/>
            <a:ext cx="3101129" cy="3013212"/>
          </a:xfrm>
          <a:prstGeom prst="rect">
            <a:avLst/>
          </a:prstGeom>
          <a:solidFill>
            <a:schemeClr val="bg1"/>
          </a:solidFill>
          <a:ln>
            <a:solidFill>
              <a:schemeClr val="bg1">
                <a:lumMod val="50000"/>
              </a:schemeClr>
            </a:solidFill>
          </a:ln>
        </p:spPr>
        <p:txBody>
          <a:bodyPr wrap="square" lIns="57129" tIns="28564" rIns="57129" bIns="28564" rtlCol="0" anchor="t">
            <a:noAutofit/>
          </a:bodyPr>
          <a:lstStyle/>
          <a:p>
            <a:pPr algn="ctr">
              <a:spcAft>
                <a:spcPts val="313"/>
              </a:spcAft>
            </a:pPr>
            <a:endParaRPr lang="en-US" sz="1400" b="1" dirty="0">
              <a:solidFill>
                <a:srgbClr val="000000"/>
              </a:solidFill>
              <a:cs typeface="Arial"/>
            </a:endParaRPr>
          </a:p>
        </p:txBody>
      </p:sp>
      <p:sp>
        <p:nvSpPr>
          <p:cNvPr id="15" name="TextBox 14"/>
          <p:cNvSpPr txBox="1"/>
          <p:nvPr/>
        </p:nvSpPr>
        <p:spPr>
          <a:xfrm>
            <a:off x="709324" y="1208690"/>
            <a:ext cx="3101129" cy="3013212"/>
          </a:xfrm>
          <a:prstGeom prst="rect">
            <a:avLst/>
          </a:prstGeom>
          <a:solidFill>
            <a:schemeClr val="bg1"/>
          </a:solidFill>
          <a:ln>
            <a:solidFill>
              <a:schemeClr val="bg1">
                <a:lumMod val="50000"/>
              </a:schemeClr>
            </a:solidFill>
          </a:ln>
        </p:spPr>
        <p:txBody>
          <a:bodyPr wrap="square" lIns="57129" tIns="28564" rIns="57129" bIns="28564" rtlCol="0" anchor="t">
            <a:noAutofit/>
          </a:bodyPr>
          <a:lstStyle/>
          <a:p>
            <a:pPr algn="ctr">
              <a:spcAft>
                <a:spcPts val="313"/>
              </a:spcAft>
            </a:pPr>
            <a:endParaRPr lang="en-US" sz="1400" b="1" dirty="0">
              <a:solidFill>
                <a:srgbClr val="000000"/>
              </a:solidFill>
              <a:cs typeface="Arial"/>
            </a:endParaRPr>
          </a:p>
        </p:txBody>
      </p:sp>
      <p:sp>
        <p:nvSpPr>
          <p:cNvPr id="2" name="Title 1"/>
          <p:cNvSpPr>
            <a:spLocks noGrp="1"/>
          </p:cNvSpPr>
          <p:nvPr>
            <p:ph type="title"/>
          </p:nvPr>
        </p:nvSpPr>
        <p:spPr/>
        <p:txBody>
          <a:bodyPr/>
          <a:lstStyle/>
          <a:p>
            <a:r>
              <a:rPr lang="en-US" dirty="0"/>
              <a:t>Why Layered Service Architecture (LSA)?</a:t>
            </a:r>
          </a:p>
        </p:txBody>
      </p:sp>
      <p:sp>
        <p:nvSpPr>
          <p:cNvPr id="12" name="Right Arrow 11"/>
          <p:cNvSpPr/>
          <p:nvPr/>
        </p:nvSpPr>
        <p:spPr>
          <a:xfrm>
            <a:off x="4005801" y="1487553"/>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9" name="TextBox 8"/>
          <p:cNvSpPr txBox="1"/>
          <p:nvPr/>
        </p:nvSpPr>
        <p:spPr>
          <a:xfrm>
            <a:off x="4937834" y="1367574"/>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First customers approaching 100k devices under management</a:t>
            </a:r>
            <a:endParaRPr lang="en-US" sz="1400" dirty="0">
              <a:solidFill>
                <a:srgbClr val="000000"/>
              </a:solidFill>
              <a:cs typeface="Arial"/>
            </a:endParaRPr>
          </a:p>
        </p:txBody>
      </p:sp>
      <p:sp>
        <p:nvSpPr>
          <p:cNvPr id="13" name="Right Arrow 12"/>
          <p:cNvSpPr/>
          <p:nvPr/>
        </p:nvSpPr>
        <p:spPr>
          <a:xfrm>
            <a:off x="4011650" y="2604260"/>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14" name="Right Arrow 13"/>
          <p:cNvSpPr/>
          <p:nvPr/>
        </p:nvSpPr>
        <p:spPr>
          <a:xfrm>
            <a:off x="4017500" y="3720965"/>
            <a:ext cx="1013361" cy="537104"/>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dirty="0"/>
          </a:p>
        </p:txBody>
      </p:sp>
      <p:sp>
        <p:nvSpPr>
          <p:cNvPr id="10" name="TextBox 9"/>
          <p:cNvSpPr txBox="1"/>
          <p:nvPr/>
        </p:nvSpPr>
        <p:spPr>
          <a:xfrm>
            <a:off x="4931478" y="2459867"/>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Lots of time spent in querying third party systems, and waiting for network devices to finish</a:t>
            </a:r>
            <a:endParaRPr lang="en-US" sz="1400" dirty="0">
              <a:solidFill>
                <a:srgbClr val="000000"/>
              </a:solidFill>
              <a:cs typeface="Arial"/>
            </a:endParaRPr>
          </a:p>
        </p:txBody>
      </p:sp>
      <p:sp>
        <p:nvSpPr>
          <p:cNvPr id="11" name="TextBox 10"/>
          <p:cNvSpPr txBox="1"/>
          <p:nvPr/>
        </p:nvSpPr>
        <p:spPr>
          <a:xfrm>
            <a:off x="4937328" y="3576573"/>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smtClean="0">
                <a:solidFill>
                  <a:srgbClr val="000000"/>
                </a:solidFill>
                <a:cs typeface="Arial"/>
              </a:rPr>
              <a:t>Platforms need to provide significant abstractions in complex environments</a:t>
            </a:r>
            <a:endParaRPr lang="en-US" sz="1400" dirty="0">
              <a:solidFill>
                <a:srgbClr val="000000"/>
              </a:solidFill>
              <a:cs typeface="Arial"/>
            </a:endParaRPr>
          </a:p>
        </p:txBody>
      </p:sp>
      <p:sp>
        <p:nvSpPr>
          <p:cNvPr id="5" name="TextBox 4"/>
          <p:cNvSpPr txBox="1"/>
          <p:nvPr/>
        </p:nvSpPr>
        <p:spPr>
          <a:xfrm>
            <a:off x="481999" y="1368026"/>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Each order of </a:t>
            </a:r>
            <a:r>
              <a:rPr lang="en-US" sz="1400" dirty="0" smtClean="0">
                <a:solidFill>
                  <a:srgbClr val="000000"/>
                </a:solidFill>
                <a:cs typeface="Arial"/>
              </a:rPr>
              <a:t>magnitude brings </a:t>
            </a:r>
            <a:r>
              <a:rPr lang="en-US" sz="1400" dirty="0">
                <a:solidFill>
                  <a:srgbClr val="000000"/>
                </a:solidFill>
                <a:cs typeface="Arial"/>
              </a:rPr>
              <a:t>new challenges</a:t>
            </a:r>
          </a:p>
        </p:txBody>
      </p:sp>
      <p:sp>
        <p:nvSpPr>
          <p:cNvPr id="7" name="TextBox 6"/>
          <p:cNvSpPr txBox="1"/>
          <p:nvPr/>
        </p:nvSpPr>
        <p:spPr>
          <a:xfrm>
            <a:off x="487849" y="2460319"/>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Networks are </a:t>
            </a:r>
            <a:r>
              <a:rPr lang="en-US" sz="1400" dirty="0" smtClean="0">
                <a:solidFill>
                  <a:srgbClr val="000000"/>
                </a:solidFill>
                <a:cs typeface="Arial"/>
              </a:rPr>
              <a:t>brownfield, and so are OSS</a:t>
            </a:r>
            <a:endParaRPr lang="en-US" sz="1400" dirty="0">
              <a:solidFill>
                <a:srgbClr val="000000"/>
              </a:solidFill>
              <a:cs typeface="Arial"/>
            </a:endParaRPr>
          </a:p>
        </p:txBody>
      </p:sp>
      <p:sp>
        <p:nvSpPr>
          <p:cNvPr id="8" name="TextBox 7"/>
          <p:cNvSpPr txBox="1"/>
          <p:nvPr/>
        </p:nvSpPr>
        <p:spPr>
          <a:xfrm>
            <a:off x="487850" y="3571146"/>
            <a:ext cx="3609265" cy="839735"/>
          </a:xfrm>
          <a:prstGeom prst="rect">
            <a:avLst/>
          </a:prstGeom>
          <a:solidFill>
            <a:schemeClr val="tx2">
              <a:lumMod val="20000"/>
              <a:lumOff val="80000"/>
            </a:schemeClr>
          </a:solidFill>
          <a:ln>
            <a:solidFill>
              <a:schemeClr val="bg1">
                <a:lumMod val="50000"/>
              </a:schemeClr>
            </a:solidFill>
          </a:ln>
        </p:spPr>
        <p:txBody>
          <a:bodyPr wrap="square" lIns="57129" tIns="28564" rIns="57129" bIns="28564" rtlCol="0" anchor="ctr">
            <a:noAutofit/>
          </a:bodyPr>
          <a:lstStyle/>
          <a:p>
            <a:pPr>
              <a:spcAft>
                <a:spcPts val="313"/>
              </a:spcAft>
            </a:pPr>
            <a:r>
              <a:rPr lang="en-US" sz="1400" dirty="0">
                <a:solidFill>
                  <a:srgbClr val="000000"/>
                </a:solidFill>
                <a:cs typeface="Arial"/>
              </a:rPr>
              <a:t>Software developers are </a:t>
            </a:r>
            <a:r>
              <a:rPr lang="en-US" sz="1400" dirty="0" smtClean="0">
                <a:solidFill>
                  <a:srgbClr val="000000"/>
                </a:solidFill>
                <a:cs typeface="Arial"/>
              </a:rPr>
              <a:t>lazy</a:t>
            </a:r>
            <a:endParaRPr lang="en-US" sz="1400" dirty="0">
              <a:solidFill>
                <a:srgbClr val="000000"/>
              </a:solidFill>
              <a:cs typeface="Arial"/>
            </a:endParaRPr>
          </a:p>
        </p:txBody>
      </p:sp>
    </p:spTree>
    <p:extLst>
      <p:ext uri="{BB962C8B-B14F-4D97-AF65-F5344CB8AC3E}">
        <p14:creationId xmlns:p14="http://schemas.microsoft.com/office/powerpoint/2010/main" val="559677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9" grpId="0" animBg="1"/>
      <p:bldP spid="10" grpId="0" animBg="1"/>
      <p:bldP spid="11" grpId="0" animBg="1"/>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Gain with Cisco Automation</a:t>
            </a:r>
          </a:p>
        </p:txBody>
      </p:sp>
      <p:pic>
        <p:nvPicPr>
          <p:cNvPr id="3" name="Picture 2" descr="C:\Users\radilli\Desktop\Stock\HMH00693.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164593"/>
            <a:ext cx="9144000" cy="333120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278924" y="1380582"/>
            <a:ext cx="8651288" cy="2919547"/>
            <a:chOff x="278924" y="1380582"/>
            <a:chExt cx="8651288" cy="2919547"/>
          </a:xfrm>
        </p:grpSpPr>
        <p:sp>
          <p:nvSpPr>
            <p:cNvPr id="6" name="Rectangle 5"/>
            <p:cNvSpPr/>
            <p:nvPr/>
          </p:nvSpPr>
          <p:spPr>
            <a:xfrm>
              <a:off x="278924" y="1380582"/>
              <a:ext cx="8596312" cy="2919547"/>
            </a:xfrm>
            <a:prstGeom prst="rect">
              <a:avLst/>
            </a:prstGeom>
            <a:solidFill>
              <a:schemeClr val="tx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7" name="Text Placeholder 1"/>
            <p:cNvSpPr txBox="1">
              <a:spLocks/>
            </p:cNvSpPr>
            <p:nvPr/>
          </p:nvSpPr>
          <p:spPr>
            <a:xfrm>
              <a:off x="640269" y="1539240"/>
              <a:ext cx="8289943" cy="2546567"/>
            </a:xfrm>
            <a:prstGeom prst="rect">
              <a:avLst/>
            </a:prstGeom>
          </p:spPr>
          <p:txBody>
            <a:bodyPr wrap="square" lIns="0" tIns="0" bIns="0" anchor="ctr" anchorCtr="0">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0000"/>
                </a:lnSpc>
                <a:spcBef>
                  <a:spcPts val="0"/>
                </a:spcBef>
                <a:spcAft>
                  <a:spcPts val="600"/>
                </a:spcAft>
                <a:buClr>
                  <a:schemeClr val="bg1"/>
                </a:buClr>
                <a:buFont typeface="Arial" panose="020B0604020202020204" pitchFamily="34" charset="0"/>
                <a:buChar char="•"/>
              </a:pPr>
              <a:r>
                <a:rPr sz="1600" dirty="0">
                  <a:solidFill>
                    <a:schemeClr val="bg1"/>
                  </a:solidFill>
                  <a:latin typeface="+mj-lt"/>
                </a:rPr>
                <a:t>Agility throughout service lifecycle</a:t>
              </a:r>
              <a:r>
                <a:rPr lang="en-US" sz="1600" dirty="0">
                  <a:solidFill>
                    <a:schemeClr val="bg1"/>
                  </a:solidFill>
                  <a:latin typeface="+mj-lt"/>
                </a:rPr>
                <a:t> </a:t>
              </a:r>
            </a:p>
            <a:p>
              <a:pPr>
                <a:lnSpc>
                  <a:spcPct val="90000"/>
                </a:lnSpc>
                <a:spcBef>
                  <a:spcPts val="0"/>
                </a:spcBef>
                <a:spcAft>
                  <a:spcPts val="600"/>
                </a:spcAft>
                <a:buClr>
                  <a:schemeClr val="bg1"/>
                </a:buClr>
                <a:buFont typeface="Arial" panose="020B0604020202020204" pitchFamily="34" charset="0"/>
                <a:buChar char="•"/>
              </a:pPr>
              <a:r>
                <a:rPr sz="1600" dirty="0">
                  <a:solidFill>
                    <a:schemeClr val="bg1"/>
                  </a:solidFill>
                  <a:latin typeface="+mj-lt"/>
                </a:rPr>
                <a:t>Full automation</a:t>
              </a:r>
            </a:p>
            <a:p>
              <a:pPr>
                <a:lnSpc>
                  <a:spcPct val="90000"/>
                </a:lnSpc>
                <a:spcBef>
                  <a:spcPts val="0"/>
                </a:spcBef>
                <a:spcAft>
                  <a:spcPts val="600"/>
                </a:spcAft>
                <a:buClr>
                  <a:schemeClr val="bg1"/>
                </a:buClr>
                <a:buFont typeface="Arial" panose="020B0604020202020204" pitchFamily="34" charset="0"/>
                <a:buChar char="•"/>
              </a:pPr>
              <a:r>
                <a:rPr sz="1600" dirty="0">
                  <a:solidFill>
                    <a:schemeClr val="bg1"/>
                  </a:solidFill>
                  <a:latin typeface="+mj-lt"/>
                </a:rPr>
                <a:t>Robust and proven in tier-1 deployments</a:t>
              </a:r>
            </a:p>
            <a:p>
              <a:pPr>
                <a:lnSpc>
                  <a:spcPct val="90000"/>
                </a:lnSpc>
                <a:spcBef>
                  <a:spcPts val="0"/>
                </a:spcBef>
                <a:spcAft>
                  <a:spcPts val="600"/>
                </a:spcAft>
                <a:buClr>
                  <a:schemeClr val="bg1"/>
                </a:buClr>
                <a:buFont typeface="Arial" panose="020B0604020202020204" pitchFamily="34" charset="0"/>
                <a:buChar char="•"/>
              </a:pPr>
              <a:r>
                <a:rPr sz="1600" dirty="0">
                  <a:solidFill>
                    <a:schemeClr val="bg1"/>
                  </a:solidFill>
                  <a:latin typeface="+mj-lt"/>
                </a:rPr>
                <a:t>Industry’s broadest multivendor support</a:t>
              </a:r>
              <a:endParaRPr lang="en-US" sz="1600" dirty="0">
                <a:solidFill>
                  <a:schemeClr val="bg1"/>
                </a:solidFill>
                <a:latin typeface="+mj-lt"/>
              </a:endParaRPr>
            </a:p>
            <a:p>
              <a:pPr>
                <a:lnSpc>
                  <a:spcPct val="90000"/>
                </a:lnSpc>
                <a:spcBef>
                  <a:spcPts val="0"/>
                </a:spcBef>
                <a:spcAft>
                  <a:spcPts val="600"/>
                </a:spcAft>
                <a:buClr>
                  <a:schemeClr val="bg1"/>
                </a:buClr>
                <a:buFont typeface="Arial" panose="020B0604020202020204" pitchFamily="34" charset="0"/>
                <a:buChar char="•"/>
              </a:pPr>
              <a:r>
                <a:rPr lang="en-US" sz="1600" dirty="0">
                  <a:solidFill>
                    <a:schemeClr val="bg1"/>
                  </a:solidFill>
                  <a:latin typeface="+mj-lt"/>
                </a:rPr>
                <a:t>Most scalable service orchestration</a:t>
              </a:r>
            </a:p>
            <a:p>
              <a:pPr>
                <a:lnSpc>
                  <a:spcPct val="90000"/>
                </a:lnSpc>
                <a:spcBef>
                  <a:spcPts val="0"/>
                </a:spcBef>
                <a:spcAft>
                  <a:spcPts val="600"/>
                </a:spcAft>
                <a:buClr>
                  <a:schemeClr val="bg1"/>
                </a:buClr>
                <a:buFont typeface="Arial" panose="020B0604020202020204" pitchFamily="34" charset="0"/>
                <a:buChar char="•"/>
              </a:pPr>
              <a:r>
                <a:rPr lang="en-US" sz="1600" dirty="0">
                  <a:solidFill>
                    <a:schemeClr val="bg1"/>
                  </a:solidFill>
                  <a:latin typeface="+mj-lt"/>
                </a:rPr>
                <a:t>ETSI MANO compliant NFVO, VNFM</a:t>
              </a:r>
              <a:endParaRPr sz="1600" dirty="0">
                <a:solidFill>
                  <a:schemeClr val="bg1"/>
                </a:solidFill>
                <a:latin typeface="+mj-lt"/>
              </a:endParaRPr>
            </a:p>
            <a:p>
              <a:pPr>
                <a:lnSpc>
                  <a:spcPct val="90000"/>
                </a:lnSpc>
                <a:spcBef>
                  <a:spcPts val="0"/>
                </a:spcBef>
                <a:spcAft>
                  <a:spcPts val="600"/>
                </a:spcAft>
                <a:buClr>
                  <a:schemeClr val="bg1"/>
                </a:buClr>
                <a:buFont typeface="Arial" panose="020B0604020202020204" pitchFamily="34" charset="0"/>
                <a:buChar char="•"/>
              </a:pPr>
              <a:r>
                <a:rPr sz="1600" dirty="0">
                  <a:solidFill>
                    <a:schemeClr val="bg1"/>
                  </a:solidFill>
                  <a:latin typeface="+mj-lt"/>
                </a:rPr>
                <a:t>Relevant in today’s and tomorrow’s networks</a:t>
              </a:r>
            </a:p>
          </p:txBody>
        </p:sp>
      </p:grpSp>
      <p:sp>
        <p:nvSpPr>
          <p:cNvPr id="9" name="Rectangle 8"/>
          <p:cNvSpPr/>
          <p:nvPr/>
        </p:nvSpPr>
        <p:spPr>
          <a:xfrm rot="5400000" flipH="1">
            <a:off x="6655377" y="1638808"/>
            <a:ext cx="1001286" cy="3430681"/>
          </a:xfrm>
          <a:prstGeom prst="rect">
            <a:avLst/>
          </a:prstGeom>
          <a:gradFill flip="none" rotWithShape="1">
            <a:gsLst>
              <a:gs pos="0">
                <a:schemeClr val="bg1">
                  <a:lumMod val="85000"/>
                  <a:alpha val="65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5" name="Group 4"/>
          <p:cNvGrpSpPr/>
          <p:nvPr/>
        </p:nvGrpSpPr>
        <p:grpSpPr>
          <a:xfrm>
            <a:off x="7162992" y="2679647"/>
            <a:ext cx="1349003" cy="1349003"/>
            <a:chOff x="743957" y="2464621"/>
            <a:chExt cx="777768" cy="777768"/>
          </a:xfrm>
        </p:grpSpPr>
        <p:sp>
          <p:nvSpPr>
            <p:cNvPr id="11" name="Oval 10"/>
            <p:cNvSpPr/>
            <p:nvPr/>
          </p:nvSpPr>
          <p:spPr>
            <a:xfrm>
              <a:off x="743957" y="2464621"/>
              <a:ext cx="777768" cy="777768"/>
            </a:xfrm>
            <a:prstGeom prst="ellipse">
              <a:avLst/>
            </a:prstGeom>
            <a:solidFill>
              <a:schemeClr val="bg1"/>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12" name="Group 11"/>
            <p:cNvGrpSpPr/>
            <p:nvPr/>
          </p:nvGrpSpPr>
          <p:grpSpPr>
            <a:xfrm>
              <a:off x="906642" y="2574285"/>
              <a:ext cx="468718" cy="611140"/>
              <a:chOff x="849766" y="2627159"/>
              <a:chExt cx="526009" cy="685840"/>
            </a:xfrm>
          </p:grpSpPr>
          <p:pic>
            <p:nvPicPr>
              <p:cNvPr id="13" name="Picture 3" descr="Y:\Training\Cisco Templates\2010_Updated Templates\New Cisco Brand\Kubrik Icons\256 Pixel Size\settings_0016_256_No shadows.png"/>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1052513" y="2627159"/>
                <a:ext cx="323262" cy="320487"/>
              </a:xfrm>
              <a:prstGeom prst="rect">
                <a:avLst/>
              </a:prstGeom>
              <a:noFill/>
            </p:spPr>
          </p:pic>
          <p:pic>
            <p:nvPicPr>
              <p:cNvPr id="14" name="Picture 4" descr="Y:\Training\Cisco Templates\2010_Updated Templates\New Cisco Brand\Kubrik Icons\256 Pixel Size\settings_0016_256.png"/>
              <p:cNvPicPr>
                <a:picLocks noChangeAspect="1" noChangeArrowheads="1"/>
              </p:cNvPicPr>
              <p:nvPr/>
            </p:nvPicPr>
            <p:blipFill>
              <a:blip r:embed="rId5">
                <a:duotone>
                  <a:prstClr val="black"/>
                  <a:schemeClr val="tx2">
                    <a:tint val="45000"/>
                    <a:satMod val="400000"/>
                  </a:schemeClr>
                </a:duotone>
              </a:blip>
              <a:srcRect/>
              <a:stretch>
                <a:fillRect/>
              </a:stretch>
            </p:blipFill>
            <p:spPr bwMode="auto">
              <a:xfrm>
                <a:off x="849766" y="2869747"/>
                <a:ext cx="443252" cy="443252"/>
              </a:xfrm>
              <a:prstGeom prst="rect">
                <a:avLst/>
              </a:prstGeom>
              <a:noFill/>
            </p:spPr>
          </p:pic>
          <p:pic>
            <p:nvPicPr>
              <p:cNvPr id="15" name="Picture 3" descr="Y:\Training\Cisco Templates\2010_Updated Templates\New Cisco Brand\Kubrik Icons\256 Pixel Size\settings_0016_256_No shadows.png"/>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876299" y="2627612"/>
                <a:ext cx="216105" cy="214250"/>
              </a:xfrm>
              <a:prstGeom prst="rect">
                <a:avLst/>
              </a:prstGeom>
              <a:noFill/>
            </p:spPr>
          </p:pic>
        </p:grpSp>
      </p:grpSp>
    </p:spTree>
    <p:extLst>
      <p:ext uri="{BB962C8B-B14F-4D97-AF65-F5344CB8AC3E}">
        <p14:creationId xmlns:p14="http://schemas.microsoft.com/office/powerpoint/2010/main" val="72164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5539" y="915409"/>
            <a:ext cx="7935560" cy="2414124"/>
          </a:xfrm>
        </p:spPr>
        <p:txBody>
          <a:bodyPr/>
          <a:lstStyle/>
          <a:p>
            <a:r>
              <a:rPr lang="en-US" sz="4800" dirty="0"/>
              <a:t>NSO’s Layered Services Architecture Innovation and Demo</a:t>
            </a:r>
          </a:p>
        </p:txBody>
      </p:sp>
    </p:spTree>
    <p:extLst>
      <p:ext uri="{BB962C8B-B14F-4D97-AF65-F5344CB8AC3E}">
        <p14:creationId xmlns:p14="http://schemas.microsoft.com/office/powerpoint/2010/main" val="375602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2800" dirty="0"/>
              <a:t>Addressing Performance and Scalability </a:t>
            </a:r>
            <a:r>
              <a:rPr lang="en-US" sz="2800" dirty="0" smtClean="0"/>
              <a:t>Limitations</a:t>
            </a:r>
          </a:p>
          <a:p>
            <a:r>
              <a:rPr lang="en-US" sz="2800" dirty="0" smtClean="0"/>
              <a:t>LSA Deployment</a:t>
            </a:r>
          </a:p>
          <a:p>
            <a:r>
              <a:rPr lang="en-US" sz="2800" dirty="0" smtClean="0"/>
              <a:t>LSA Demo</a:t>
            </a:r>
          </a:p>
          <a:p>
            <a:endParaRPr lang="en-US" sz="2800" dirty="0"/>
          </a:p>
        </p:txBody>
      </p:sp>
      <p:sp>
        <p:nvSpPr>
          <p:cNvPr id="3" name="Title 2"/>
          <p:cNvSpPr>
            <a:spLocks noGrp="1"/>
          </p:cNvSpPr>
          <p:nvPr>
            <p:ph type="title"/>
          </p:nvPr>
        </p:nvSpPr>
        <p:spPr/>
        <p:txBody>
          <a:bodyPr/>
          <a:lstStyle/>
          <a:p>
            <a:r>
              <a:rPr lang="en-US" dirty="0" smtClean="0"/>
              <a:t>NSO LSA Overview</a:t>
            </a:r>
            <a:endParaRPr lang="en-US" dirty="0"/>
          </a:p>
        </p:txBody>
      </p:sp>
      <p:pic>
        <p:nvPicPr>
          <p:cNvPr id="5" name="Picture 4"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356791613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2400" dirty="0" smtClean="0">
                <a:solidFill>
                  <a:schemeClr val="tx2"/>
                </a:solidFill>
              </a:rPr>
              <a:t>Increase capacity</a:t>
            </a:r>
            <a:r>
              <a:rPr lang="en-US" sz="2400" dirty="0" smtClean="0"/>
              <a:t>: RAM, CPU</a:t>
            </a:r>
          </a:p>
          <a:p>
            <a:r>
              <a:rPr lang="en-US" sz="2400" dirty="0" smtClean="0">
                <a:solidFill>
                  <a:schemeClr val="tx2"/>
                </a:solidFill>
              </a:rPr>
              <a:t>Optimize code</a:t>
            </a:r>
            <a:r>
              <a:rPr lang="en-US" sz="2400" dirty="0" smtClean="0"/>
              <a:t>: YANG, XPath, Java, Python, northbound applications</a:t>
            </a:r>
          </a:p>
          <a:p>
            <a:r>
              <a:rPr lang="en-US" sz="2400" dirty="0" smtClean="0">
                <a:solidFill>
                  <a:schemeClr val="tx2"/>
                </a:solidFill>
              </a:rPr>
              <a:t>Change NSO behavior</a:t>
            </a:r>
            <a:r>
              <a:rPr lang="en-US" sz="2400" dirty="0" smtClean="0"/>
              <a:t>: commit queues, reactive FASTMAP</a:t>
            </a:r>
            <a:endParaRPr lang="en-US" sz="2400" dirty="0"/>
          </a:p>
        </p:txBody>
      </p:sp>
      <p:sp>
        <p:nvSpPr>
          <p:cNvPr id="5" name="Title 4"/>
          <p:cNvSpPr>
            <a:spLocks noGrp="1"/>
          </p:cNvSpPr>
          <p:nvPr>
            <p:ph type="title"/>
          </p:nvPr>
        </p:nvSpPr>
        <p:spPr/>
        <p:txBody>
          <a:bodyPr/>
          <a:lstStyle/>
          <a:p>
            <a:r>
              <a:rPr lang="en-US" sz="2400" dirty="0" smtClean="0"/>
              <a:t>Addressing Performance and Scalability Limitations</a:t>
            </a:r>
            <a:endParaRPr lang="en-US" sz="2400" dirty="0"/>
          </a:p>
        </p:txBody>
      </p:sp>
      <p:pic>
        <p:nvPicPr>
          <p:cNvPr id="4" name="Picture 3"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54918509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Optimize Code</a:t>
            </a:r>
          </a:p>
        </p:txBody>
      </p:sp>
      <p:sp>
        <p:nvSpPr>
          <p:cNvPr id="5" name="Rectangle 4"/>
          <p:cNvSpPr/>
          <p:nvPr/>
        </p:nvSpPr>
        <p:spPr>
          <a:xfrm>
            <a:off x="437766" y="1073150"/>
            <a:ext cx="1917511" cy="91440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Service Instance Parameters</a:t>
            </a:r>
          </a:p>
        </p:txBody>
      </p:sp>
      <p:sp>
        <p:nvSpPr>
          <p:cNvPr id="6" name="Rectangle 5"/>
          <p:cNvSpPr/>
          <p:nvPr/>
        </p:nvSpPr>
        <p:spPr>
          <a:xfrm>
            <a:off x="437766" y="2317371"/>
            <a:ext cx="1917511" cy="91440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Config Mapping</a:t>
            </a:r>
          </a:p>
        </p:txBody>
      </p:sp>
      <p:sp>
        <p:nvSpPr>
          <p:cNvPr id="7" name="Rectangle 6"/>
          <p:cNvSpPr/>
          <p:nvPr/>
        </p:nvSpPr>
        <p:spPr>
          <a:xfrm>
            <a:off x="437766" y="3561592"/>
            <a:ext cx="1917511" cy="91440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Config Delivery</a:t>
            </a:r>
          </a:p>
        </p:txBody>
      </p:sp>
      <p:cxnSp>
        <p:nvCxnSpPr>
          <p:cNvPr id="9" name="Straight Arrow Connector 8"/>
          <p:cNvCxnSpPr>
            <a:stCxn id="5" idx="2"/>
            <a:endCxn id="6" idx="0"/>
          </p:cNvCxnSpPr>
          <p:nvPr/>
        </p:nvCxnSpPr>
        <p:spPr>
          <a:xfrm>
            <a:off x="1396522" y="1987550"/>
            <a:ext cx="0" cy="329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85231" y="3231771"/>
            <a:ext cx="0" cy="329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5178" y="1252237"/>
            <a:ext cx="6388076" cy="646331"/>
          </a:xfrm>
          <a:prstGeom prst="rect">
            <a:avLst/>
          </a:prstGeom>
          <a:noFill/>
        </p:spPr>
        <p:txBody>
          <a:bodyPr wrap="square" rtlCol="0">
            <a:spAutoFit/>
          </a:bodyPr>
          <a:lstStyle/>
          <a:p>
            <a:r>
              <a:rPr lang="en-US" dirty="0" smtClean="0"/>
              <a:t>XPath: avoid </a:t>
            </a:r>
            <a:r>
              <a:rPr lang="en-US" dirty="0"/>
              <a:t>large and convoluted absolute XPath expressions if </a:t>
            </a:r>
            <a:r>
              <a:rPr lang="en-US" dirty="0" smtClean="0"/>
              <a:t>possible (e.g. use </a:t>
            </a:r>
            <a:r>
              <a:rPr lang="en-US" i="1" dirty="0" smtClean="0"/>
              <a:t>must</a:t>
            </a:r>
            <a:r>
              <a:rPr lang="en-US" dirty="0" smtClean="0"/>
              <a:t> statement)</a:t>
            </a:r>
            <a:endParaRPr lang="en-US" dirty="0"/>
          </a:p>
        </p:txBody>
      </p:sp>
      <p:sp>
        <p:nvSpPr>
          <p:cNvPr id="13" name="TextBox 12"/>
          <p:cNvSpPr txBox="1"/>
          <p:nvPr/>
        </p:nvSpPr>
        <p:spPr>
          <a:xfrm>
            <a:off x="2395178" y="2451405"/>
            <a:ext cx="5549340" cy="646331"/>
          </a:xfrm>
          <a:prstGeom prst="rect">
            <a:avLst/>
          </a:prstGeom>
          <a:noFill/>
        </p:spPr>
        <p:txBody>
          <a:bodyPr wrap="none" rtlCol="0">
            <a:spAutoFit/>
          </a:bodyPr>
          <a:lstStyle/>
          <a:p>
            <a:r>
              <a:rPr lang="en-US" dirty="0" smtClean="0"/>
              <a:t>Java/Python: avoid all-encompassing loops</a:t>
            </a:r>
          </a:p>
          <a:p>
            <a:r>
              <a:rPr lang="en-US" dirty="0" smtClean="0"/>
              <a:t>XML XPath: careful with </a:t>
            </a:r>
            <a:r>
              <a:rPr lang="en-US" i="1" dirty="0" smtClean="0"/>
              <a:t>foreach</a:t>
            </a:r>
            <a:r>
              <a:rPr lang="en-US" dirty="0" smtClean="0"/>
              <a:t> and </a:t>
            </a:r>
            <a:r>
              <a:rPr lang="en-US" i="1" dirty="0" smtClean="0"/>
              <a:t>when</a:t>
            </a:r>
            <a:r>
              <a:rPr lang="en-US" dirty="0" smtClean="0"/>
              <a:t> attributes</a:t>
            </a:r>
            <a:endParaRPr lang="en-US" dirty="0"/>
          </a:p>
        </p:txBody>
      </p:sp>
      <p:sp>
        <p:nvSpPr>
          <p:cNvPr id="14" name="TextBox 13"/>
          <p:cNvSpPr txBox="1"/>
          <p:nvPr/>
        </p:nvSpPr>
        <p:spPr>
          <a:xfrm>
            <a:off x="2395179" y="3724942"/>
            <a:ext cx="6388076" cy="646331"/>
          </a:xfrm>
          <a:prstGeom prst="rect">
            <a:avLst/>
          </a:prstGeom>
          <a:noFill/>
        </p:spPr>
        <p:txBody>
          <a:bodyPr wrap="square" rtlCol="0">
            <a:spAutoFit/>
          </a:bodyPr>
          <a:lstStyle/>
          <a:p>
            <a:r>
              <a:rPr lang="en-US" dirty="0" smtClean="0"/>
              <a:t>A</a:t>
            </a:r>
            <a:r>
              <a:rPr lang="en-US" dirty="0" smtClean="0">
                <a:solidFill>
                  <a:srgbClr val="C00000"/>
                </a:solidFill>
              </a:rPr>
              <a:t>A</a:t>
            </a:r>
            <a:r>
              <a:rPr lang="en-US" dirty="0" smtClean="0"/>
              <a:t>A: command authorization on devices can slow down transactions</a:t>
            </a:r>
            <a:endParaRPr lang="en-US" dirty="0"/>
          </a:p>
        </p:txBody>
      </p:sp>
      <p:pic>
        <p:nvPicPr>
          <p:cNvPr id="15" name="Picture 14"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387473322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18"/>
          <a:stretch/>
        </p:blipFill>
        <p:spPr>
          <a:xfrm>
            <a:off x="5883891" y="1019101"/>
            <a:ext cx="1952669" cy="3228573"/>
          </a:xfrm>
          <a:prstGeom prst="rect">
            <a:avLst/>
          </a:prstGeom>
          <a:ln>
            <a:noFill/>
          </a:ln>
        </p:spPr>
      </p:pic>
      <p:pic>
        <p:nvPicPr>
          <p:cNvPr id="3" name="Picture 2"/>
          <p:cNvPicPr>
            <a:picLocks noChangeAspect="1"/>
          </p:cNvPicPr>
          <p:nvPr/>
        </p:nvPicPr>
        <p:blipFill rotWithShape="1">
          <a:blip r:embed="rId3"/>
          <a:srcRect l="14587" r="8028"/>
          <a:stretch/>
        </p:blipFill>
        <p:spPr>
          <a:xfrm>
            <a:off x="3446767" y="1042773"/>
            <a:ext cx="1920484" cy="2692945"/>
          </a:xfrm>
          <a:prstGeom prst="rect">
            <a:avLst/>
          </a:prstGeom>
          <a:ln>
            <a:solidFill>
              <a:schemeClr val="tx1">
                <a:lumMod val="40000"/>
                <a:lumOff val="60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472" y="1042772"/>
            <a:ext cx="1923532" cy="2692945"/>
          </a:xfrm>
          <a:prstGeom prst="rect">
            <a:avLst/>
          </a:prstGeom>
          <a:ln>
            <a:noFill/>
          </a:ln>
        </p:spPr>
      </p:pic>
      <p:sp>
        <p:nvSpPr>
          <p:cNvPr id="8" name="Title 6"/>
          <p:cNvSpPr>
            <a:spLocks noGrp="1"/>
          </p:cNvSpPr>
          <p:nvPr>
            <p:ph type="title"/>
          </p:nvPr>
        </p:nvSpPr>
        <p:spPr>
          <a:xfrm>
            <a:off x="437766" y="246218"/>
            <a:ext cx="8345488" cy="731837"/>
          </a:xfrm>
        </p:spPr>
        <p:txBody>
          <a:bodyPr/>
          <a:lstStyle/>
          <a:p>
            <a:r>
              <a:rPr lang="en-US" sz="2800" dirty="0"/>
              <a:t>Today’s Presenters</a:t>
            </a:r>
          </a:p>
        </p:txBody>
      </p:sp>
      <p:sp>
        <p:nvSpPr>
          <p:cNvPr id="9" name="Content Placeholder 2"/>
          <p:cNvSpPr txBox="1">
            <a:spLocks/>
          </p:cNvSpPr>
          <p:nvPr/>
        </p:nvSpPr>
        <p:spPr>
          <a:xfrm>
            <a:off x="1116907" y="3176824"/>
            <a:ext cx="1932020" cy="1248870"/>
          </a:xfrm>
          <a:prstGeom prst="rect">
            <a:avLst/>
          </a:prstGeom>
          <a:solidFill>
            <a:schemeClr val="tx2">
              <a:lumMod val="20000"/>
              <a:lumOff val="80000"/>
            </a:schemeClr>
          </a:solidFill>
          <a:ln>
            <a:noFill/>
          </a:ln>
        </p:spPr>
        <p:txBody>
          <a:bodyPr anchor="t">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spcAft>
                <a:spcPts val="200"/>
              </a:spcAft>
              <a:buFont typeface="Arial" charset="0"/>
              <a:buNone/>
            </a:pPr>
            <a:r>
              <a:rPr lang="en-US" sz="1400" b="1" i="1" dirty="0"/>
              <a:t>John Malzahn</a:t>
            </a:r>
          </a:p>
          <a:p>
            <a:pPr marL="0" indent="0">
              <a:lnSpc>
                <a:spcPct val="100000"/>
              </a:lnSpc>
              <a:spcBef>
                <a:spcPts val="0"/>
              </a:spcBef>
              <a:spcAft>
                <a:spcPts val="400"/>
              </a:spcAft>
              <a:buNone/>
            </a:pPr>
            <a:r>
              <a:rPr lang="en-US" sz="1300" dirty="0">
                <a:solidFill>
                  <a:schemeClr val="tx2"/>
                </a:solidFill>
              </a:rPr>
              <a:t>Senior Manager, Cloud and Virtualization Solutions Marketing,</a:t>
            </a:r>
          </a:p>
          <a:p>
            <a:pPr marL="0" indent="0">
              <a:lnSpc>
                <a:spcPct val="100000"/>
              </a:lnSpc>
              <a:spcBef>
                <a:spcPts val="0"/>
              </a:spcBef>
              <a:spcAft>
                <a:spcPts val="400"/>
              </a:spcAft>
              <a:buNone/>
            </a:pPr>
            <a:r>
              <a:rPr lang="en-US" sz="1300" b="1" dirty="0">
                <a:solidFill>
                  <a:schemeClr val="tx2"/>
                </a:solidFill>
              </a:rPr>
              <a:t>Cisco Systems</a:t>
            </a:r>
            <a:endParaRPr lang="en-US" sz="1300" b="1" dirty="0"/>
          </a:p>
        </p:txBody>
      </p:sp>
      <p:sp>
        <p:nvSpPr>
          <p:cNvPr id="12" name="Content Placeholder 2"/>
          <p:cNvSpPr txBox="1">
            <a:spLocks/>
          </p:cNvSpPr>
          <p:nvPr/>
        </p:nvSpPr>
        <p:spPr>
          <a:xfrm>
            <a:off x="1130867" y="4425702"/>
            <a:ext cx="1912891" cy="59298"/>
          </a:xfrm>
          <a:prstGeom prst="rect">
            <a:avLst/>
          </a:prstGeom>
          <a:solidFill>
            <a:schemeClr val="tx2"/>
          </a:solidFill>
        </p:spPr>
        <p:txBody>
          <a:bodyPr anchor="t">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spcAft>
                <a:spcPts val="200"/>
              </a:spcAft>
              <a:buFont typeface="Arial" charset="0"/>
              <a:buNone/>
            </a:pPr>
            <a:endParaRPr lang="en-US" sz="2400" dirty="0"/>
          </a:p>
        </p:txBody>
      </p:sp>
      <p:sp>
        <p:nvSpPr>
          <p:cNvPr id="13" name="Content Placeholder 2"/>
          <p:cNvSpPr txBox="1">
            <a:spLocks/>
          </p:cNvSpPr>
          <p:nvPr/>
        </p:nvSpPr>
        <p:spPr>
          <a:xfrm>
            <a:off x="5814789" y="3195529"/>
            <a:ext cx="1973734" cy="1221632"/>
          </a:xfrm>
          <a:prstGeom prst="rect">
            <a:avLst/>
          </a:prstGeom>
          <a:solidFill>
            <a:schemeClr val="tx2">
              <a:lumMod val="20000"/>
              <a:lumOff val="80000"/>
            </a:schemeClr>
          </a:solidFill>
        </p:spPr>
        <p:txBody>
          <a:bodyPr anchor="t">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400" b="1" i="1" dirty="0" err="1"/>
              <a:t>Boštjan</a:t>
            </a:r>
            <a:r>
              <a:rPr lang="en-US" sz="1400" b="1" i="1" dirty="0"/>
              <a:t> </a:t>
            </a:r>
            <a:r>
              <a:rPr lang="en-US" sz="1400" b="1" i="1" dirty="0" err="1"/>
              <a:t>Šuštar</a:t>
            </a:r>
            <a:r>
              <a:rPr lang="en-US" sz="1400" b="1" i="1" dirty="0"/>
              <a:t> </a:t>
            </a:r>
            <a:endParaRPr lang="en-US" sz="1400" b="1" i="1" dirty="0" smtClean="0"/>
          </a:p>
          <a:p>
            <a:pPr marL="0" indent="0">
              <a:lnSpc>
                <a:spcPct val="100000"/>
              </a:lnSpc>
              <a:spcBef>
                <a:spcPts val="0"/>
              </a:spcBef>
              <a:spcAft>
                <a:spcPts val="200"/>
              </a:spcAft>
              <a:buNone/>
            </a:pPr>
            <a:r>
              <a:rPr lang="en-US" sz="1400" dirty="0" smtClean="0">
                <a:solidFill>
                  <a:srgbClr val="2968AF"/>
                </a:solidFill>
              </a:rPr>
              <a:t>Senior </a:t>
            </a:r>
            <a:r>
              <a:rPr lang="en-US" sz="1400" dirty="0">
                <a:solidFill>
                  <a:srgbClr val="2968AF"/>
                </a:solidFill>
              </a:rPr>
              <a:t>IT </a:t>
            </a:r>
            <a:r>
              <a:rPr lang="en-US" sz="1400" dirty="0" smtClean="0">
                <a:solidFill>
                  <a:srgbClr val="2968AF"/>
                </a:solidFill>
              </a:rPr>
              <a:t>Architect</a:t>
            </a:r>
          </a:p>
          <a:p>
            <a:pPr marL="0" indent="0">
              <a:lnSpc>
                <a:spcPct val="100000"/>
              </a:lnSpc>
              <a:spcBef>
                <a:spcPts val="0"/>
              </a:spcBef>
              <a:spcAft>
                <a:spcPts val="200"/>
              </a:spcAft>
              <a:buNone/>
            </a:pPr>
            <a:r>
              <a:rPr lang="en-US" sz="1400" b="1" dirty="0" smtClean="0">
                <a:solidFill>
                  <a:srgbClr val="2968AF"/>
                </a:solidFill>
              </a:rPr>
              <a:t>NIL, Ltd</a:t>
            </a:r>
            <a:endParaRPr lang="en-US" sz="1400" b="1" dirty="0">
              <a:solidFill>
                <a:srgbClr val="2968AF"/>
              </a:solidFill>
            </a:endParaRPr>
          </a:p>
        </p:txBody>
      </p:sp>
      <p:sp>
        <p:nvSpPr>
          <p:cNvPr id="14" name="Content Placeholder 2"/>
          <p:cNvSpPr txBox="1">
            <a:spLocks/>
          </p:cNvSpPr>
          <p:nvPr/>
        </p:nvSpPr>
        <p:spPr>
          <a:xfrm>
            <a:off x="3451840" y="4409854"/>
            <a:ext cx="1912891" cy="59298"/>
          </a:xfrm>
          <a:prstGeom prst="rect">
            <a:avLst/>
          </a:prstGeom>
          <a:solidFill>
            <a:schemeClr val="tx2"/>
          </a:solidFill>
        </p:spPr>
        <p:txBody>
          <a:bodyPr anchor="t">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spcAft>
                <a:spcPts val="200"/>
              </a:spcAft>
              <a:buFont typeface="Arial" charset="0"/>
              <a:buNone/>
            </a:pPr>
            <a:endParaRPr lang="en-US" sz="2400" dirty="0"/>
          </a:p>
        </p:txBody>
      </p:sp>
      <p:sp>
        <p:nvSpPr>
          <p:cNvPr id="16" name="Content Placeholder 2"/>
          <p:cNvSpPr txBox="1">
            <a:spLocks/>
          </p:cNvSpPr>
          <p:nvPr/>
        </p:nvSpPr>
        <p:spPr>
          <a:xfrm>
            <a:off x="5804152" y="4395227"/>
            <a:ext cx="1970853" cy="59298"/>
          </a:xfrm>
          <a:prstGeom prst="rect">
            <a:avLst/>
          </a:prstGeom>
          <a:solidFill>
            <a:schemeClr val="tx2"/>
          </a:solidFill>
        </p:spPr>
        <p:txBody>
          <a:bodyPr anchor="t">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spcAft>
                <a:spcPts val="200"/>
              </a:spcAft>
              <a:buFont typeface="Arial" charset="0"/>
              <a:buNone/>
            </a:pPr>
            <a:endParaRPr lang="en-US" sz="2400" dirty="0"/>
          </a:p>
        </p:txBody>
      </p:sp>
      <p:sp>
        <p:nvSpPr>
          <p:cNvPr id="24" name="Content Placeholder 2"/>
          <p:cNvSpPr txBox="1">
            <a:spLocks/>
          </p:cNvSpPr>
          <p:nvPr/>
        </p:nvSpPr>
        <p:spPr>
          <a:xfrm>
            <a:off x="3446767" y="3176824"/>
            <a:ext cx="1914792" cy="1214316"/>
          </a:xfrm>
          <a:prstGeom prst="rect">
            <a:avLst/>
          </a:prstGeom>
          <a:solidFill>
            <a:schemeClr val="tx2">
              <a:lumMod val="20000"/>
              <a:lumOff val="80000"/>
            </a:schemeClr>
          </a:solidFill>
          <a:ln>
            <a:solidFill>
              <a:schemeClr val="bg2">
                <a:lumMod val="85000"/>
              </a:schemeClr>
            </a:solidFill>
          </a:ln>
        </p:spPr>
        <p:txBody>
          <a:bodyPr anchor="t">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0" indent="0" defTabSz="457200">
              <a:lnSpc>
                <a:spcPct val="100000"/>
              </a:lnSpc>
              <a:spcBef>
                <a:spcPts val="0"/>
              </a:spcBef>
              <a:spcAft>
                <a:spcPts val="200"/>
              </a:spcAft>
              <a:buClrTx/>
              <a:buSzTx/>
              <a:buNone/>
            </a:pPr>
            <a:r>
              <a:rPr lang="en-US" sz="1400" b="1" i="1" dirty="0">
                <a:solidFill>
                  <a:srgbClr val="676767"/>
                </a:solidFill>
                <a:latin typeface="Arial" charset="0"/>
              </a:rPr>
              <a:t>Carl </a:t>
            </a:r>
            <a:r>
              <a:rPr lang="en-US" sz="1400" b="1" i="1" dirty="0" err="1">
                <a:solidFill>
                  <a:srgbClr val="676767"/>
                </a:solidFill>
                <a:latin typeface="Arial" charset="0"/>
              </a:rPr>
              <a:t>Moberg</a:t>
            </a:r>
            <a:endParaRPr lang="en-US" sz="1400" b="1" i="1" dirty="0">
              <a:solidFill>
                <a:srgbClr val="676767"/>
              </a:solidFill>
              <a:latin typeface="Arial" charset="0"/>
            </a:endParaRPr>
          </a:p>
          <a:p>
            <a:pPr marL="0" lvl="0" indent="0" defTabSz="457200">
              <a:lnSpc>
                <a:spcPct val="100000"/>
              </a:lnSpc>
              <a:spcBef>
                <a:spcPts val="0"/>
              </a:spcBef>
              <a:spcAft>
                <a:spcPts val="400"/>
              </a:spcAft>
              <a:buClrTx/>
              <a:buSzTx/>
              <a:buNone/>
            </a:pPr>
            <a:r>
              <a:rPr lang="en-US" sz="1300" dirty="0">
                <a:solidFill>
                  <a:srgbClr val="2968AF"/>
                </a:solidFill>
                <a:latin typeface="Arial" charset="0"/>
              </a:rPr>
              <a:t>Technology Director, Cloud and Virtualization Group,</a:t>
            </a:r>
          </a:p>
          <a:p>
            <a:pPr marL="0" lvl="0" indent="0" defTabSz="457200">
              <a:lnSpc>
                <a:spcPct val="100000"/>
              </a:lnSpc>
              <a:spcBef>
                <a:spcPts val="0"/>
              </a:spcBef>
              <a:spcAft>
                <a:spcPts val="400"/>
              </a:spcAft>
              <a:buClrTx/>
              <a:buSzTx/>
              <a:buNone/>
            </a:pPr>
            <a:r>
              <a:rPr lang="en-US" sz="1300" b="1" dirty="0">
                <a:solidFill>
                  <a:srgbClr val="2968AF"/>
                </a:solidFill>
                <a:latin typeface="Arial" charset="0"/>
              </a:rPr>
              <a:t>Cisco Systems</a:t>
            </a:r>
            <a:endParaRPr lang="en-US" sz="1300" b="1" dirty="0">
              <a:solidFill>
                <a:srgbClr val="676767"/>
              </a:solidFill>
              <a:latin typeface="Arial" charset="0"/>
            </a:endParaRPr>
          </a:p>
        </p:txBody>
      </p:sp>
      <p:sp>
        <p:nvSpPr>
          <p:cNvPr id="25" name="Rectangle 24"/>
          <p:cNvSpPr/>
          <p:nvPr/>
        </p:nvSpPr>
        <p:spPr>
          <a:xfrm>
            <a:off x="8594852" y="3047205"/>
            <a:ext cx="142270" cy="14735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814789" y="1042773"/>
            <a:ext cx="1973734" cy="2134051"/>
          </a:xfrm>
          <a:prstGeom prst="rect">
            <a:avLst/>
          </a:prstGeom>
          <a:noFill/>
          <a:ln w="3175">
            <a:solidFill>
              <a:schemeClr val="bg2">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94682474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Optimize </a:t>
            </a:r>
            <a:r>
              <a:rPr lang="en-US" sz="2400" dirty="0" smtClean="0"/>
              <a:t>Code: Example</a:t>
            </a:r>
            <a:endParaRPr lang="en-US" sz="2400" dirty="0"/>
          </a:p>
        </p:txBody>
      </p:sp>
      <p:sp>
        <p:nvSpPr>
          <p:cNvPr id="11" name="Rectangle 10"/>
          <p:cNvSpPr/>
          <p:nvPr/>
        </p:nvSpPr>
        <p:spPr>
          <a:xfrm>
            <a:off x="87098" y="1322203"/>
            <a:ext cx="8999236" cy="551138"/>
          </a:xfrm>
          <a:prstGeom prst="rect">
            <a:avLst/>
          </a:prstGeom>
          <a:solidFill>
            <a:srgbClr val="FFFFCC"/>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nSpc>
                <a:spcPct val="115000"/>
              </a:lnSpc>
              <a:spcAft>
                <a:spcPts val="0"/>
              </a:spcAft>
            </a:pPr>
            <a:r>
              <a:rPr lang="en-US" sz="1100" b="1" spc="-190" dirty="0">
                <a:solidFill>
                  <a:srgbClr val="0000FF"/>
                </a:solidFill>
                <a:latin typeface="InputMono" panose="02000509020000090004" pitchFamily="49" charset="0"/>
                <a:ea typeface="Calibri" panose="020F0502020204030204" pitchFamily="34" charset="0"/>
                <a:cs typeface="InputMono" panose="02000509020000090004" pitchFamily="49" charset="0"/>
              </a:rPr>
              <a:t>must</a:t>
            </a:r>
            <a:r>
              <a:rPr lang="en-US" sz="1100" spc="-19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"count((/l3vpn:l3vpn[name!=current()/../../../name]/l3vpn:link[</a:t>
            </a:r>
            <a:r>
              <a:rPr lang="en-US" sz="1100" b="1" spc="-190" dirty="0" err="1">
                <a:solidFill>
                  <a:srgbClr val="008000"/>
                </a:solidFill>
                <a:latin typeface="InputMono" panose="02000509020000090004" pitchFamily="49" charset="0"/>
                <a:ea typeface="Calibri" panose="020F0502020204030204" pitchFamily="34" charset="0"/>
                <a:cs typeface="InputMono" panose="02000509020000090004" pitchFamily="49" charset="0"/>
              </a:rPr>
              <a:t>pe</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=current()/../../</a:t>
            </a:r>
            <a:r>
              <a:rPr lang="en-US" sz="1100" b="1" spc="-190" dirty="0" err="1">
                <a:solidFill>
                  <a:srgbClr val="008000"/>
                </a:solidFill>
                <a:latin typeface="InputMono" panose="02000509020000090004" pitchFamily="49" charset="0"/>
                <a:ea typeface="Calibri" panose="020F0502020204030204" pitchFamily="34" charset="0"/>
                <a:cs typeface="InputMono" panose="02000509020000090004" pitchFamily="49" charset="0"/>
              </a:rPr>
              <a:t>pe</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]/l3vpn:ios/l3vpn:GigabitEthernet=current</a:t>
            </a:r>
            <a:r>
              <a:rPr lang="en-US" sz="1100" b="1" spc="-190" dirty="0" smtClean="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100" spc="-19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100" spc="-190" dirty="0">
                <a:solidFill>
                  <a:srgbClr val="804040"/>
                </a:solidFill>
                <a:latin typeface="InputMono" panose="02000509020000090004" pitchFamily="49" charset="0"/>
                <a:ea typeface="Calibri" panose="020F0502020204030204" pitchFamily="34" charset="0"/>
                <a:cs typeface="InputMono" panose="02000509020000090004" pitchFamily="49" charset="0"/>
              </a:rPr>
              <a:t>+</a:t>
            </a:r>
            <a:r>
              <a:rPr lang="en-US" sz="1100" spc="-19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050" spc="-190" dirty="0">
              <a:latin typeface="GothamNil" pitchFamily="2" charset="0"/>
              <a:ea typeface="Calibri" panose="020F0502020204030204" pitchFamily="34" charset="0"/>
              <a:cs typeface="Times New Roman" panose="02020603050405020304" pitchFamily="18" charset="0"/>
            </a:endParaRPr>
          </a:p>
          <a:p>
            <a:r>
              <a:rPr lang="en-US" sz="1100" spc="-19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100" b="1" spc="-190" dirty="0" smtClean="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 and </a:t>
            </a:r>
            <a:r>
              <a:rPr lang="en-US" sz="1100" b="1" spc="-190" dirty="0" smtClean="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l3vpn:l3vpn[name!=current()/../../../name]/l3vpn:link[</a:t>
            </a:r>
            <a:r>
              <a:rPr lang="en-US" sz="1100" b="1" spc="-190" dirty="0" err="1">
                <a:solidFill>
                  <a:srgbClr val="008000"/>
                </a:solidFill>
                <a:latin typeface="InputMono" panose="02000509020000090004" pitchFamily="49" charset="0"/>
                <a:ea typeface="Calibri" panose="020F0502020204030204" pitchFamily="34" charset="0"/>
                <a:cs typeface="InputMono" panose="02000509020000090004" pitchFamily="49" charset="0"/>
              </a:rPr>
              <a:t>pe</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=current()/../../</a:t>
            </a:r>
            <a:r>
              <a:rPr lang="en-US" sz="1100" b="1" spc="-190" dirty="0" err="1">
                <a:solidFill>
                  <a:srgbClr val="008000"/>
                </a:solidFill>
                <a:latin typeface="InputMono" panose="02000509020000090004" pitchFamily="49" charset="0"/>
                <a:ea typeface="Calibri" panose="020F0502020204030204" pitchFamily="34" charset="0"/>
                <a:cs typeface="InputMono" panose="02000509020000090004" pitchFamily="49" charset="0"/>
              </a:rPr>
              <a:t>pe</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]/l3vpn:pe=../../</a:t>
            </a:r>
            <a:r>
              <a:rPr lang="en-US" sz="1100" b="1" spc="-190" dirty="0" err="1">
                <a:solidFill>
                  <a:srgbClr val="008000"/>
                </a:solidFill>
                <a:latin typeface="InputMono" panose="02000509020000090004" pitchFamily="49" charset="0"/>
                <a:ea typeface="Calibri" panose="020F0502020204030204" pitchFamily="34" charset="0"/>
                <a:cs typeface="InputMono" panose="02000509020000090004" pitchFamily="49" charset="0"/>
              </a:rPr>
              <a:t>pe</a:t>
            </a:r>
            <a:r>
              <a:rPr lang="en-US" sz="1100" b="1" spc="-190" dirty="0">
                <a:solidFill>
                  <a:srgbClr val="008000"/>
                </a:solidFill>
                <a:latin typeface="InputMono" panose="02000509020000090004" pitchFamily="49" charset="0"/>
                <a:ea typeface="Calibri" panose="020F0502020204030204" pitchFamily="34" charset="0"/>
                <a:cs typeface="InputMono" panose="02000509020000090004" pitchFamily="49" charset="0"/>
              </a:rPr>
              <a:t>))=0"</a:t>
            </a:r>
            <a:r>
              <a:rPr lang="en-US" sz="1100" spc="-19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100" b="1" spc="-190" dirty="0">
              <a:solidFill>
                <a:schemeClr val="tx1"/>
              </a:solidFill>
              <a:effectLst/>
              <a:latin typeface="GothamNil" pitchFamily="2" charset="0"/>
              <a:ea typeface="Calibri" panose="020F0502020204030204" pitchFamily="34" charset="0"/>
              <a:cs typeface="Times New Roman" panose="02020603050405020304" pitchFamily="18" charset="0"/>
            </a:endParaRPr>
          </a:p>
        </p:txBody>
      </p:sp>
      <p:sp>
        <p:nvSpPr>
          <p:cNvPr id="15" name="Rectangle 14"/>
          <p:cNvSpPr/>
          <p:nvPr/>
        </p:nvSpPr>
        <p:spPr>
          <a:xfrm>
            <a:off x="87099" y="3025339"/>
            <a:ext cx="5575033" cy="1576315"/>
          </a:xfrm>
          <a:prstGeom prst="rect">
            <a:avLst/>
          </a:prstGeom>
          <a:solidFill>
            <a:srgbClr val="FFFFCC"/>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1000" dirty="0">
                <a:solidFill>
                  <a:srgbClr val="0000FF"/>
                </a:solidFill>
                <a:latin typeface="InputMono" panose="02000509020000090004" pitchFamily="49" charset="0"/>
                <a:ea typeface="Calibri" panose="020F0502020204030204" pitchFamily="34" charset="0"/>
                <a:cs typeface="InputMono" panose="02000509020000090004" pitchFamily="49" charset="0"/>
              </a:rPr>
              <a:t>for</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NavuContainer</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 : </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managedDevices</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0000FF"/>
                </a:solidFill>
                <a:latin typeface="InputMono" panose="02000509020000090004" pitchFamily="49" charset="0"/>
                <a:ea typeface="Calibri" panose="020F0502020204030204" pitchFamily="34" charset="0"/>
                <a:cs typeface="InputMono" panose="02000509020000090004" pitchFamily="49" charset="0"/>
              </a:rPr>
              <a:t>if</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device.list</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00" dirty="0">
                <a:solidFill>
                  <a:srgbClr val="808080"/>
                </a:solidFill>
                <a:latin typeface="InputMono" panose="02000509020000090004" pitchFamily="49" charset="0"/>
                <a:ea typeface="Calibri" panose="020F0502020204030204" pitchFamily="34" charset="0"/>
                <a:cs typeface="InputMono" panose="02000509020000090004" pitchFamily="49" charset="0"/>
              </a:rPr>
              <a:t>"capability"</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isEmpty</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FF0000"/>
                </a:solidFill>
                <a:latin typeface="InputMono" panose="02000509020000090004" pitchFamily="49" charset="0"/>
                <a:ea typeface="Calibri" panose="020F0502020204030204" pitchFamily="34" charset="0"/>
                <a:cs typeface="InputMono" panose="02000509020000090004" pitchFamily="49" charset="0"/>
              </a:rPr>
              <a:t>String</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mess </a:t>
            </a:r>
            <a:r>
              <a:rPr lang="en-US" sz="1000" dirty="0">
                <a:solidFill>
                  <a:srgbClr val="FF8000"/>
                </a:solidFill>
                <a:latin typeface="InputMono" panose="02000509020000090004" pitchFamily="49" charset="0"/>
                <a:ea typeface="Calibri" panose="020F0502020204030204" pitchFamily="34" charset="0"/>
                <a:cs typeface="InputMono" panose="02000509020000090004" pitchFamily="49" charset="0"/>
              </a:rPr>
              <a:t>=</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808080"/>
                </a:solidFill>
                <a:latin typeface="InputMono" panose="02000509020000090004" pitchFamily="49" charset="0"/>
                <a:ea typeface="Calibri" panose="020F0502020204030204" pitchFamily="34" charset="0"/>
                <a:cs typeface="InputMono" panose="02000509020000090004" pitchFamily="49" charset="0"/>
              </a:rPr>
              <a:t>"Device %1$s has no known capabilities, "</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FF8000"/>
                </a:solidFill>
                <a:latin typeface="InputMono" panose="02000509020000090004" pitchFamily="49" charset="0"/>
                <a:ea typeface="Calibri" panose="020F0502020204030204" pitchFamily="34" charset="0"/>
                <a:cs typeface="InputMono" panose="02000509020000090004" pitchFamily="49" charset="0"/>
              </a:rPr>
              <a:t>+</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808080"/>
                </a:solidFill>
                <a:latin typeface="InputMono" panose="02000509020000090004" pitchFamily="49" charset="0"/>
                <a:ea typeface="Calibri" panose="020F0502020204030204" pitchFamily="34" charset="0"/>
                <a:cs typeface="InputMono" panose="02000509020000090004" pitchFamily="49" charset="0"/>
              </a:rPr>
              <a:t>"has sync-from been performed?"</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FF0000"/>
                </a:solidFill>
                <a:latin typeface="InputMono" panose="02000509020000090004" pitchFamily="49" charset="0"/>
                <a:ea typeface="Calibri" panose="020F0502020204030204" pitchFamily="34" charset="0"/>
                <a:cs typeface="InputMono" panose="02000509020000090004" pitchFamily="49" charset="0"/>
              </a:rPr>
              <a:t>String</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key </a:t>
            </a:r>
            <a:r>
              <a:rPr lang="en-US" sz="1000" dirty="0">
                <a:solidFill>
                  <a:srgbClr val="FF8000"/>
                </a:solidFill>
                <a:latin typeface="InputMono" panose="02000509020000090004" pitchFamily="49" charset="0"/>
                <a:ea typeface="Calibri" panose="020F0502020204030204" pitchFamily="34" charset="0"/>
                <a:cs typeface="InputMono" panose="02000509020000090004" pitchFamily="49" charset="0"/>
              </a:rPr>
              <a:t>=</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device.getKey</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elementAt</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00" dirty="0">
                <a:solidFill>
                  <a:srgbClr val="FF0000"/>
                </a:solidFill>
                <a:latin typeface="InputMono" panose="02000509020000090004" pitchFamily="49" charset="0"/>
                <a:ea typeface="Calibri" panose="020F0502020204030204" pitchFamily="34" charset="0"/>
                <a:cs typeface="InputMono" panose="02000509020000090004" pitchFamily="49" charset="0"/>
              </a:rPr>
              <a:t>0</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toString</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0000FF"/>
                </a:solidFill>
                <a:latin typeface="InputMono" panose="02000509020000090004" pitchFamily="49" charset="0"/>
                <a:ea typeface="Calibri" panose="020F0502020204030204" pitchFamily="34" charset="0"/>
                <a:cs typeface="InputMono" panose="02000509020000090004" pitchFamily="49" charset="0"/>
              </a:rPr>
              <a:t>throw</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a:solidFill>
                  <a:srgbClr val="0000FF"/>
                </a:solidFill>
                <a:latin typeface="InputMono" panose="02000509020000090004" pitchFamily="49" charset="0"/>
                <a:ea typeface="Calibri" panose="020F0502020204030204" pitchFamily="34" charset="0"/>
                <a:cs typeface="InputMono" panose="02000509020000090004" pitchFamily="49" charset="0"/>
              </a:rPr>
              <a:t>new</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DpCallbackException</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00" dirty="0" err="1">
                <a:solidFill>
                  <a:srgbClr val="FF0000"/>
                </a:solidFill>
                <a:latin typeface="InputMono" panose="02000509020000090004" pitchFamily="49" charset="0"/>
                <a:ea typeface="Calibri" panose="020F0502020204030204" pitchFamily="34" charset="0"/>
                <a:cs typeface="InputMono" panose="02000509020000090004" pitchFamily="49" charset="0"/>
              </a:rPr>
              <a:t>String</a:t>
            </a:r>
            <a:r>
              <a:rPr lang="en-US" sz="10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.format</a:t>
            </a: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(mess, key));</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0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000" dirty="0">
              <a:effectLst/>
              <a:latin typeface="GothamNil" pitchFamily="2" charset="0"/>
              <a:ea typeface="Calibri" panose="020F0502020204030204" pitchFamily="34" charset="0"/>
              <a:cs typeface="Times New Roman" panose="02020603050405020304" pitchFamily="18" charset="0"/>
            </a:endParaRPr>
          </a:p>
        </p:txBody>
      </p:sp>
      <p:sp>
        <p:nvSpPr>
          <p:cNvPr id="16" name="Rectangle 15"/>
          <p:cNvSpPr/>
          <p:nvPr/>
        </p:nvSpPr>
        <p:spPr>
          <a:xfrm>
            <a:off x="87098" y="2258140"/>
            <a:ext cx="3424551" cy="307493"/>
          </a:xfrm>
          <a:prstGeom prst="rect">
            <a:avLst/>
          </a:prstGeom>
          <a:solidFill>
            <a:srgbClr val="FFFFCC"/>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1000" b="1" dirty="0" smtClean="0">
                <a:solidFill>
                  <a:srgbClr val="0000FF"/>
                </a:solidFill>
                <a:latin typeface="InputMono" panose="02000509020000090004" pitchFamily="49" charset="0"/>
                <a:ea typeface="Calibri" panose="020F0502020204030204" pitchFamily="34" charset="0"/>
                <a:cs typeface="InputMono" panose="02000509020000090004" pitchFamily="49" charset="0"/>
              </a:rPr>
              <a:t>unique</a:t>
            </a:r>
            <a:r>
              <a:rPr lang="en-US" sz="100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00" b="1" dirty="0" smtClean="0">
                <a:solidFill>
                  <a:srgbClr val="008000"/>
                </a:solidFill>
                <a:latin typeface="InputMono" panose="02000509020000090004" pitchFamily="49" charset="0"/>
                <a:ea typeface="Calibri" panose="020F0502020204030204" pitchFamily="34" charset="0"/>
                <a:cs typeface="InputMono" panose="02000509020000090004" pitchFamily="49" charset="0"/>
              </a:rPr>
              <a:t>"device ios/GigabitEthernet"</a:t>
            </a:r>
            <a:r>
              <a:rPr lang="en-US" sz="100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000" dirty="0">
              <a:effectLst/>
              <a:latin typeface="GothamNil" pitchFamily="2" charset="0"/>
              <a:ea typeface="Calibri" panose="020F0502020204030204" pitchFamily="34" charset="0"/>
              <a:cs typeface="Times New Roman" panose="02020603050405020304" pitchFamily="18" charset="0"/>
            </a:endParaRPr>
          </a:p>
        </p:txBody>
      </p:sp>
      <p:sp>
        <p:nvSpPr>
          <p:cNvPr id="2" name="Cross 1"/>
          <p:cNvSpPr/>
          <p:nvPr/>
        </p:nvSpPr>
        <p:spPr>
          <a:xfrm rot="18954785">
            <a:off x="1721505" y="3074069"/>
            <a:ext cx="1589964" cy="1582131"/>
          </a:xfrm>
          <a:prstGeom prst="plus">
            <a:avLst>
              <a:gd name="adj" fmla="val 43361"/>
            </a:avLst>
          </a:prstGeom>
          <a:solidFill>
            <a:srgbClr val="FF00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Down Arrow 3"/>
          <p:cNvSpPr/>
          <p:nvPr/>
        </p:nvSpPr>
        <p:spPr>
          <a:xfrm>
            <a:off x="1574184" y="1908496"/>
            <a:ext cx="450377" cy="314489"/>
          </a:xfrm>
          <a:prstGeom prst="down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TextBox 16"/>
          <p:cNvSpPr txBox="1"/>
          <p:nvPr/>
        </p:nvSpPr>
        <p:spPr>
          <a:xfrm>
            <a:off x="38289" y="978842"/>
            <a:ext cx="813043" cy="369332"/>
          </a:xfrm>
          <a:prstGeom prst="rect">
            <a:avLst/>
          </a:prstGeom>
          <a:noFill/>
        </p:spPr>
        <p:txBody>
          <a:bodyPr wrap="none" rtlCol="0">
            <a:spAutoFit/>
          </a:bodyPr>
          <a:lstStyle/>
          <a:p>
            <a:r>
              <a:rPr lang="en-US" dirty="0" smtClean="0"/>
              <a:t>XPath</a:t>
            </a:r>
            <a:endParaRPr lang="en-US" dirty="0"/>
          </a:p>
        </p:txBody>
      </p:sp>
      <p:sp>
        <p:nvSpPr>
          <p:cNvPr id="18" name="TextBox 17"/>
          <p:cNvSpPr txBox="1"/>
          <p:nvPr/>
        </p:nvSpPr>
        <p:spPr>
          <a:xfrm>
            <a:off x="38289" y="2655327"/>
            <a:ext cx="671979" cy="369332"/>
          </a:xfrm>
          <a:prstGeom prst="rect">
            <a:avLst/>
          </a:prstGeom>
          <a:noFill/>
        </p:spPr>
        <p:txBody>
          <a:bodyPr wrap="none" rtlCol="0">
            <a:spAutoFit/>
          </a:bodyPr>
          <a:lstStyle/>
          <a:p>
            <a:r>
              <a:rPr lang="en-US" dirty="0" smtClean="0"/>
              <a:t>Java</a:t>
            </a:r>
            <a:endParaRPr lang="en-US" dirty="0"/>
          </a:p>
        </p:txBody>
      </p:sp>
      <p:sp>
        <p:nvSpPr>
          <p:cNvPr id="5" name="Rectangular Callout 4"/>
          <p:cNvSpPr/>
          <p:nvPr/>
        </p:nvSpPr>
        <p:spPr>
          <a:xfrm>
            <a:off x="4322705" y="375752"/>
            <a:ext cx="3204519" cy="755090"/>
          </a:xfrm>
          <a:prstGeom prst="wedgeRectCallout">
            <a:avLst>
              <a:gd name="adj1" fmla="val -39599"/>
              <a:gd name="adj2" fmla="val 8383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Scans the entire L3 VPN service instance database</a:t>
            </a:r>
          </a:p>
        </p:txBody>
      </p:sp>
      <p:pic>
        <p:nvPicPr>
          <p:cNvPr id="12" name="Picture 11"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13" name="Rectangular Callout 12"/>
          <p:cNvSpPr/>
          <p:nvPr/>
        </p:nvSpPr>
        <p:spPr>
          <a:xfrm>
            <a:off x="4322706" y="2159832"/>
            <a:ext cx="3204519" cy="755090"/>
          </a:xfrm>
          <a:prstGeom prst="wedgeRectCallout">
            <a:avLst>
              <a:gd name="adj1" fmla="val -39599"/>
              <a:gd name="adj2" fmla="val 8383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Loops through all devices</a:t>
            </a:r>
          </a:p>
        </p:txBody>
      </p:sp>
    </p:spTree>
    <p:extLst>
      <p:ext uri="{BB962C8B-B14F-4D97-AF65-F5344CB8AC3E}">
        <p14:creationId xmlns:p14="http://schemas.microsoft.com/office/powerpoint/2010/main" val="345181870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1247775"/>
            <a:ext cx="8345488" cy="3268223"/>
          </a:xfrm>
        </p:spPr>
        <p:txBody>
          <a:bodyPr/>
          <a:lstStyle/>
          <a:p>
            <a:r>
              <a:rPr lang="en-US" sz="2400" dirty="0"/>
              <a:t>NSO is a </a:t>
            </a:r>
            <a:r>
              <a:rPr lang="en-US" sz="2400" dirty="0" smtClean="0"/>
              <a:t>powerful framework:</a:t>
            </a:r>
          </a:p>
          <a:p>
            <a:pPr lvl="1"/>
            <a:r>
              <a:rPr lang="en-US" dirty="0" smtClean="0"/>
              <a:t>You can code anything with Java or Python … but</a:t>
            </a:r>
          </a:p>
          <a:p>
            <a:pPr lvl="1"/>
            <a:r>
              <a:rPr lang="en-US" dirty="0" smtClean="0"/>
              <a:t>You can do many things with XPath … but</a:t>
            </a:r>
          </a:p>
          <a:p>
            <a:pPr lvl="1"/>
            <a:r>
              <a:rPr lang="en-US" dirty="0" smtClean="0"/>
              <a:t>You can do most things with standard YANG statements</a:t>
            </a:r>
          </a:p>
          <a:p>
            <a:r>
              <a:rPr lang="en-US" sz="2400" dirty="0" smtClean="0"/>
              <a:t>Design and development guidelines:</a:t>
            </a:r>
            <a:endParaRPr lang="en-US" sz="2400" dirty="0"/>
          </a:p>
          <a:p>
            <a:pPr lvl="1"/>
            <a:r>
              <a:rPr lang="en-US" dirty="0" smtClean="0"/>
              <a:t>Use </a:t>
            </a:r>
            <a:r>
              <a:rPr lang="en-US" dirty="0"/>
              <a:t>standard YANG </a:t>
            </a:r>
            <a:r>
              <a:rPr lang="en-US" dirty="0" smtClean="0"/>
              <a:t>statements as much as possible</a:t>
            </a:r>
            <a:endParaRPr lang="en-US" dirty="0"/>
          </a:p>
          <a:p>
            <a:pPr lvl="1"/>
            <a:r>
              <a:rPr lang="en-US" dirty="0" smtClean="0"/>
              <a:t>Only use </a:t>
            </a:r>
            <a:r>
              <a:rPr lang="en-US" dirty="0"/>
              <a:t>XPath expressions when standard YANG statements are insufficient</a:t>
            </a:r>
          </a:p>
          <a:p>
            <a:pPr lvl="1"/>
            <a:r>
              <a:rPr lang="en-US" dirty="0" smtClean="0"/>
              <a:t>Only use </a:t>
            </a:r>
            <a:r>
              <a:rPr lang="en-US" dirty="0"/>
              <a:t>Java or Python code </a:t>
            </a:r>
            <a:r>
              <a:rPr lang="en-US" dirty="0" smtClean="0"/>
              <a:t>where </a:t>
            </a:r>
            <a:r>
              <a:rPr lang="en-US" dirty="0"/>
              <a:t>YANG/XPath are </a:t>
            </a:r>
            <a:r>
              <a:rPr lang="en-US" dirty="0" smtClean="0"/>
              <a:t>insufficient</a:t>
            </a:r>
            <a:endParaRPr lang="en-US" dirty="0"/>
          </a:p>
        </p:txBody>
      </p:sp>
      <p:sp>
        <p:nvSpPr>
          <p:cNvPr id="3" name="Title 2"/>
          <p:cNvSpPr>
            <a:spLocks noGrp="1"/>
          </p:cNvSpPr>
          <p:nvPr>
            <p:ph type="title"/>
          </p:nvPr>
        </p:nvSpPr>
        <p:spPr/>
        <p:txBody>
          <a:bodyPr/>
          <a:lstStyle/>
          <a:p>
            <a:r>
              <a:rPr lang="en-US" dirty="0" smtClean="0"/>
              <a:t>Service Implementation Guidelines</a:t>
            </a:r>
            <a:endParaRPr lang="en-US" dirty="0"/>
          </a:p>
        </p:txBody>
      </p:sp>
    </p:spTree>
    <p:extLst>
      <p:ext uri="{BB962C8B-B14F-4D97-AF65-F5344CB8AC3E}">
        <p14:creationId xmlns:p14="http://schemas.microsoft.com/office/powerpoint/2010/main" val="148621188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2400" dirty="0" smtClean="0">
                <a:solidFill>
                  <a:schemeClr val="tx2"/>
                </a:solidFill>
              </a:rPr>
              <a:t>Increase capacity</a:t>
            </a:r>
            <a:r>
              <a:rPr lang="en-US" sz="2400" dirty="0" smtClean="0"/>
              <a:t>: reached the hard limits</a:t>
            </a:r>
          </a:p>
          <a:p>
            <a:r>
              <a:rPr lang="en-US" sz="2400" dirty="0" smtClean="0">
                <a:solidFill>
                  <a:schemeClr val="tx2"/>
                </a:solidFill>
              </a:rPr>
              <a:t>Optimize code</a:t>
            </a:r>
            <a:r>
              <a:rPr lang="en-US" sz="2400" dirty="0" smtClean="0"/>
              <a:t>: ran out of options</a:t>
            </a:r>
          </a:p>
          <a:p>
            <a:r>
              <a:rPr lang="en-US" sz="2400" dirty="0" smtClean="0">
                <a:solidFill>
                  <a:schemeClr val="tx2"/>
                </a:solidFill>
              </a:rPr>
              <a:t>Change NSO behavior</a:t>
            </a:r>
            <a:r>
              <a:rPr lang="en-US" sz="2400" dirty="0" smtClean="0"/>
              <a:t>: nothing more to be done</a:t>
            </a:r>
            <a:endParaRPr lang="en-US" sz="2400" dirty="0"/>
          </a:p>
        </p:txBody>
      </p:sp>
      <p:sp>
        <p:nvSpPr>
          <p:cNvPr id="5" name="Title 4"/>
          <p:cNvSpPr>
            <a:spLocks noGrp="1"/>
          </p:cNvSpPr>
          <p:nvPr>
            <p:ph type="title"/>
          </p:nvPr>
        </p:nvSpPr>
        <p:spPr>
          <a:xfrm>
            <a:off x="437766" y="341313"/>
            <a:ext cx="8211964" cy="731837"/>
          </a:xfrm>
        </p:spPr>
        <p:txBody>
          <a:bodyPr/>
          <a:lstStyle/>
          <a:p>
            <a:r>
              <a:rPr lang="en-US" sz="2400" dirty="0" smtClean="0"/>
              <a:t>Addressing Performance Limitations Using Vertical Scaling</a:t>
            </a:r>
            <a:br>
              <a:rPr lang="en-US" sz="2400" dirty="0" smtClean="0"/>
            </a:br>
            <a:r>
              <a:rPr lang="en-US" sz="2000" dirty="0" smtClean="0"/>
              <a:t>Summary</a:t>
            </a:r>
            <a:endParaRPr lang="en-US" sz="2000" dirty="0"/>
          </a:p>
        </p:txBody>
      </p:sp>
      <p:sp>
        <p:nvSpPr>
          <p:cNvPr id="2" name="Rectangle 1"/>
          <p:cNvSpPr/>
          <p:nvPr/>
        </p:nvSpPr>
        <p:spPr>
          <a:xfrm>
            <a:off x="1501254" y="3179929"/>
            <a:ext cx="5622877" cy="91440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There is only so much you can do!</a:t>
            </a:r>
          </a:p>
        </p:txBody>
      </p:sp>
    </p:spTree>
    <p:extLst>
      <p:ext uri="{BB962C8B-B14F-4D97-AF65-F5344CB8AC3E}">
        <p14:creationId xmlns:p14="http://schemas.microsoft.com/office/powerpoint/2010/main" val="79420912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for Scalability and Performance</a:t>
            </a:r>
          </a:p>
        </p:txBody>
      </p:sp>
      <p:pic>
        <p:nvPicPr>
          <p:cNvPr id="5" name="Picture 2" descr="File-Application_Server"/>
          <p:cNvPicPr>
            <a:picLocks noChangeAspect="1" noChangeArrowheads="1"/>
          </p:cNvPicPr>
          <p:nvPr/>
        </p:nvPicPr>
        <p:blipFill>
          <a:blip r:embed="rId3" cstate="print"/>
          <a:srcRect/>
          <a:stretch>
            <a:fillRect/>
          </a:stretch>
        </p:blipFill>
        <p:spPr bwMode="auto">
          <a:xfrm>
            <a:off x="1047887" y="1611749"/>
            <a:ext cx="699497" cy="1008000"/>
          </a:xfrm>
          <a:prstGeom prst="rect">
            <a:avLst/>
          </a:prstGeom>
          <a:noFill/>
        </p:spPr>
      </p:pic>
      <p:sp>
        <p:nvSpPr>
          <p:cNvPr id="6" name="TextBox 5"/>
          <p:cNvSpPr txBox="1"/>
          <p:nvPr/>
        </p:nvSpPr>
        <p:spPr>
          <a:xfrm>
            <a:off x="768475" y="2538956"/>
            <a:ext cx="1266692" cy="338554"/>
          </a:xfrm>
          <a:prstGeom prst="rect">
            <a:avLst/>
          </a:prstGeom>
          <a:noFill/>
        </p:spPr>
        <p:txBody>
          <a:bodyPr wrap="none" rtlCol="0">
            <a:spAutoFit/>
          </a:bodyPr>
          <a:lstStyle/>
          <a:p>
            <a:pPr algn="ctr"/>
            <a:r>
              <a:rPr lang="en-US" sz="1600" dirty="0" smtClean="0"/>
              <a:t>20k devices</a:t>
            </a:r>
            <a:endParaRPr lang="en-US" sz="1600" dirty="0"/>
          </a:p>
        </p:txBody>
      </p:sp>
      <p:pic>
        <p:nvPicPr>
          <p:cNvPr id="7" name="Picture 2" descr="File-Application_Server"/>
          <p:cNvPicPr>
            <a:picLocks noChangeAspect="1" noChangeArrowheads="1"/>
          </p:cNvPicPr>
          <p:nvPr/>
        </p:nvPicPr>
        <p:blipFill>
          <a:blip r:embed="rId3" cstate="print"/>
          <a:srcRect/>
          <a:stretch>
            <a:fillRect/>
          </a:stretch>
        </p:blipFill>
        <p:spPr bwMode="auto">
          <a:xfrm>
            <a:off x="923931" y="3376477"/>
            <a:ext cx="699497" cy="1008000"/>
          </a:xfrm>
          <a:prstGeom prst="rect">
            <a:avLst/>
          </a:prstGeom>
          <a:noFill/>
        </p:spPr>
      </p:pic>
      <p:sp>
        <p:nvSpPr>
          <p:cNvPr id="8" name="TextBox 7"/>
          <p:cNvSpPr txBox="1"/>
          <p:nvPr/>
        </p:nvSpPr>
        <p:spPr>
          <a:xfrm>
            <a:off x="640332" y="4304778"/>
            <a:ext cx="1266692" cy="338554"/>
          </a:xfrm>
          <a:prstGeom prst="rect">
            <a:avLst/>
          </a:prstGeom>
          <a:noFill/>
        </p:spPr>
        <p:txBody>
          <a:bodyPr wrap="none" rtlCol="0">
            <a:spAutoFit/>
          </a:bodyPr>
          <a:lstStyle/>
          <a:p>
            <a:pPr algn="ctr"/>
            <a:r>
              <a:rPr lang="en-US" sz="1600" dirty="0" smtClean="0"/>
              <a:t>20k devices</a:t>
            </a:r>
            <a:endParaRPr lang="en-US" sz="1600" dirty="0"/>
          </a:p>
        </p:txBody>
      </p:sp>
      <p:sp>
        <p:nvSpPr>
          <p:cNvPr id="9" name="Rectangle 8"/>
          <p:cNvSpPr/>
          <p:nvPr/>
        </p:nvSpPr>
        <p:spPr>
          <a:xfrm>
            <a:off x="393730" y="1453201"/>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Service Model</a:t>
            </a:r>
          </a:p>
        </p:txBody>
      </p:sp>
      <p:sp>
        <p:nvSpPr>
          <p:cNvPr id="10" name="Rectangle 9"/>
          <p:cNvSpPr/>
          <p:nvPr/>
        </p:nvSpPr>
        <p:spPr>
          <a:xfrm>
            <a:off x="395270" y="2071117"/>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11" name="Rectangle 10"/>
          <p:cNvSpPr/>
          <p:nvPr/>
        </p:nvSpPr>
        <p:spPr>
          <a:xfrm>
            <a:off x="394389" y="3830112"/>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cxnSp>
        <p:nvCxnSpPr>
          <p:cNvPr id="12" name="Straight Arrow Connector 11"/>
          <p:cNvCxnSpPr>
            <a:stCxn id="9" idx="2"/>
            <a:endCxn id="10" idx="0"/>
          </p:cNvCxnSpPr>
          <p:nvPr/>
        </p:nvCxnSpPr>
        <p:spPr>
          <a:xfrm>
            <a:off x="771178" y="1858042"/>
            <a:ext cx="1540" cy="213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2"/>
            <a:endCxn id="11" idx="0"/>
          </p:cNvCxnSpPr>
          <p:nvPr/>
        </p:nvCxnSpPr>
        <p:spPr>
          <a:xfrm>
            <a:off x="771837" y="3625707"/>
            <a:ext cx="0" cy="204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4389" y="3220866"/>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Service Model</a:t>
            </a:r>
          </a:p>
        </p:txBody>
      </p:sp>
      <p:sp>
        <p:nvSpPr>
          <p:cNvPr id="15" name="TextBox 14"/>
          <p:cNvSpPr txBox="1"/>
          <p:nvPr/>
        </p:nvSpPr>
        <p:spPr>
          <a:xfrm>
            <a:off x="1673810" y="1931083"/>
            <a:ext cx="774571" cy="369332"/>
          </a:xfrm>
          <a:prstGeom prst="rect">
            <a:avLst/>
          </a:prstGeom>
          <a:noFill/>
        </p:spPr>
        <p:txBody>
          <a:bodyPr wrap="none" rtlCol="0">
            <a:spAutoFit/>
          </a:bodyPr>
          <a:lstStyle/>
          <a:p>
            <a:r>
              <a:rPr lang="en-US" dirty="0" smtClean="0"/>
              <a:t>VPNs</a:t>
            </a:r>
            <a:endParaRPr lang="en-US" dirty="0"/>
          </a:p>
        </p:txBody>
      </p:sp>
      <p:sp>
        <p:nvSpPr>
          <p:cNvPr id="16" name="TextBox 15"/>
          <p:cNvSpPr txBox="1"/>
          <p:nvPr/>
        </p:nvSpPr>
        <p:spPr>
          <a:xfrm>
            <a:off x="1623277" y="3655962"/>
            <a:ext cx="646331" cy="369332"/>
          </a:xfrm>
          <a:prstGeom prst="rect">
            <a:avLst/>
          </a:prstGeom>
          <a:noFill/>
        </p:spPr>
        <p:txBody>
          <a:bodyPr wrap="none" rtlCol="0">
            <a:spAutoFit/>
          </a:bodyPr>
          <a:lstStyle/>
          <a:p>
            <a:r>
              <a:rPr lang="en-US" dirty="0" smtClean="0"/>
              <a:t>NFV</a:t>
            </a:r>
            <a:endParaRPr lang="en-US" dirty="0"/>
          </a:p>
        </p:txBody>
      </p:sp>
      <p:pic>
        <p:nvPicPr>
          <p:cNvPr id="17" name="Picture 2" descr="File-Application_Server"/>
          <p:cNvPicPr>
            <a:picLocks noChangeAspect="1" noChangeArrowheads="1"/>
          </p:cNvPicPr>
          <p:nvPr/>
        </p:nvPicPr>
        <p:blipFill>
          <a:blip r:embed="rId3" cstate="print"/>
          <a:srcRect/>
          <a:stretch>
            <a:fillRect/>
          </a:stretch>
        </p:blipFill>
        <p:spPr bwMode="auto">
          <a:xfrm>
            <a:off x="3780146" y="1467958"/>
            <a:ext cx="699497" cy="1008000"/>
          </a:xfrm>
          <a:prstGeom prst="rect">
            <a:avLst/>
          </a:prstGeom>
          <a:noFill/>
        </p:spPr>
      </p:pic>
      <p:pic>
        <p:nvPicPr>
          <p:cNvPr id="18" name="Picture 2" descr="File-Application_Server"/>
          <p:cNvPicPr>
            <a:picLocks noChangeAspect="1" noChangeArrowheads="1"/>
          </p:cNvPicPr>
          <p:nvPr/>
        </p:nvPicPr>
        <p:blipFill>
          <a:blip r:embed="rId3" cstate="print"/>
          <a:srcRect/>
          <a:stretch>
            <a:fillRect/>
          </a:stretch>
        </p:blipFill>
        <p:spPr bwMode="auto">
          <a:xfrm>
            <a:off x="3101297" y="3349849"/>
            <a:ext cx="699497" cy="1008000"/>
          </a:xfrm>
          <a:prstGeom prst="rect">
            <a:avLst/>
          </a:prstGeom>
          <a:noFill/>
        </p:spPr>
      </p:pic>
      <p:cxnSp>
        <p:nvCxnSpPr>
          <p:cNvPr id="19" name="Straight Arrow Connector 18"/>
          <p:cNvCxnSpPr>
            <a:stCxn id="17" idx="2"/>
            <a:endCxn id="18" idx="0"/>
          </p:cNvCxnSpPr>
          <p:nvPr/>
        </p:nvCxnSpPr>
        <p:spPr>
          <a:xfrm flipH="1">
            <a:off x="3451046" y="2475958"/>
            <a:ext cx="678849" cy="87389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80564" y="4290879"/>
            <a:ext cx="1356462" cy="523220"/>
          </a:xfrm>
          <a:prstGeom prst="rect">
            <a:avLst/>
          </a:prstGeom>
          <a:noFill/>
        </p:spPr>
        <p:txBody>
          <a:bodyPr wrap="none" rtlCol="0">
            <a:spAutoFit/>
          </a:bodyPr>
          <a:lstStyle/>
          <a:p>
            <a:pPr algn="ctr"/>
            <a:r>
              <a:rPr lang="en-US" sz="1600" dirty="0" smtClean="0"/>
              <a:t>Device Node</a:t>
            </a:r>
          </a:p>
          <a:p>
            <a:pPr algn="ctr"/>
            <a:r>
              <a:rPr lang="en-US" sz="1200" dirty="0" smtClean="0"/>
              <a:t>20k devices</a:t>
            </a:r>
            <a:endParaRPr lang="en-US" sz="1200" dirty="0"/>
          </a:p>
        </p:txBody>
      </p:sp>
      <p:pic>
        <p:nvPicPr>
          <p:cNvPr id="21" name="Picture 2" descr="File-Application_Server"/>
          <p:cNvPicPr>
            <a:picLocks noChangeAspect="1" noChangeArrowheads="1"/>
          </p:cNvPicPr>
          <p:nvPr/>
        </p:nvPicPr>
        <p:blipFill>
          <a:blip r:embed="rId3" cstate="print"/>
          <a:srcRect/>
          <a:stretch>
            <a:fillRect/>
          </a:stretch>
        </p:blipFill>
        <p:spPr bwMode="auto">
          <a:xfrm>
            <a:off x="4383950" y="3349849"/>
            <a:ext cx="699497" cy="1008000"/>
          </a:xfrm>
          <a:prstGeom prst="rect">
            <a:avLst/>
          </a:prstGeom>
          <a:noFill/>
        </p:spPr>
      </p:pic>
      <p:cxnSp>
        <p:nvCxnSpPr>
          <p:cNvPr id="22" name="Straight Arrow Connector 21"/>
          <p:cNvCxnSpPr>
            <a:stCxn id="17" idx="2"/>
            <a:endCxn id="21" idx="0"/>
          </p:cNvCxnSpPr>
          <p:nvPr/>
        </p:nvCxnSpPr>
        <p:spPr>
          <a:xfrm>
            <a:off x="4129895" y="2475958"/>
            <a:ext cx="603804" cy="87389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9030" y="4291973"/>
            <a:ext cx="1356462" cy="523220"/>
          </a:xfrm>
          <a:prstGeom prst="rect">
            <a:avLst/>
          </a:prstGeom>
          <a:noFill/>
        </p:spPr>
        <p:txBody>
          <a:bodyPr wrap="none" rtlCol="0">
            <a:spAutoFit/>
          </a:bodyPr>
          <a:lstStyle/>
          <a:p>
            <a:pPr algn="ctr"/>
            <a:r>
              <a:rPr lang="en-US" sz="1600" dirty="0" smtClean="0"/>
              <a:t>Device Node</a:t>
            </a:r>
          </a:p>
          <a:p>
            <a:pPr algn="ctr"/>
            <a:r>
              <a:rPr lang="en-US" sz="1200" dirty="0" smtClean="0"/>
              <a:t>20k devices</a:t>
            </a:r>
            <a:endParaRPr lang="en-US" sz="1200" dirty="0"/>
          </a:p>
        </p:txBody>
      </p:sp>
      <p:sp>
        <p:nvSpPr>
          <p:cNvPr id="24" name="Rectangle 23"/>
          <p:cNvSpPr/>
          <p:nvPr/>
        </p:nvSpPr>
        <p:spPr>
          <a:xfrm>
            <a:off x="3331395" y="2598551"/>
            <a:ext cx="1575248" cy="584775"/>
          </a:xfrm>
          <a:prstGeom prst="rect">
            <a:avLst/>
          </a:prstGeom>
        </p:spPr>
        <p:txBody>
          <a:bodyPr wrap="square">
            <a:spAutoFit/>
          </a:bodyPr>
          <a:lstStyle/>
          <a:p>
            <a:pPr algn="ctr"/>
            <a:r>
              <a:rPr lang="en-US" sz="1600" dirty="0" smtClean="0"/>
              <a:t>Static Device Mapping</a:t>
            </a:r>
            <a:endParaRPr lang="en-US" sz="1600" dirty="0"/>
          </a:p>
        </p:txBody>
      </p:sp>
      <p:sp>
        <p:nvSpPr>
          <p:cNvPr id="25" name="Rectangle 24"/>
          <p:cNvSpPr/>
          <p:nvPr/>
        </p:nvSpPr>
        <p:spPr>
          <a:xfrm>
            <a:off x="3318567" y="1451748"/>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Service Model</a:t>
            </a:r>
          </a:p>
        </p:txBody>
      </p:sp>
      <p:sp>
        <p:nvSpPr>
          <p:cNvPr id="26" name="Rectangle 25"/>
          <p:cNvSpPr/>
          <p:nvPr/>
        </p:nvSpPr>
        <p:spPr>
          <a:xfrm>
            <a:off x="3318567" y="1988477"/>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27" name="Rectangle 26"/>
          <p:cNvSpPr/>
          <p:nvPr/>
        </p:nvSpPr>
        <p:spPr>
          <a:xfrm>
            <a:off x="2819543" y="3809217"/>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28" name="Rectangle 27"/>
          <p:cNvSpPr/>
          <p:nvPr/>
        </p:nvSpPr>
        <p:spPr>
          <a:xfrm>
            <a:off x="4207911" y="3822873"/>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cxnSp>
        <p:nvCxnSpPr>
          <p:cNvPr id="29" name="Straight Arrow Connector 28"/>
          <p:cNvCxnSpPr>
            <a:stCxn id="25" idx="2"/>
            <a:endCxn id="26" idx="0"/>
          </p:cNvCxnSpPr>
          <p:nvPr/>
        </p:nvCxnSpPr>
        <p:spPr>
          <a:xfrm>
            <a:off x="3696015" y="1856589"/>
            <a:ext cx="0" cy="13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27" idx="0"/>
          </p:cNvCxnSpPr>
          <p:nvPr/>
        </p:nvCxnSpPr>
        <p:spPr>
          <a:xfrm flipH="1">
            <a:off x="3196991" y="2393318"/>
            <a:ext cx="499024" cy="141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2"/>
            <a:endCxn id="28" idx="0"/>
          </p:cNvCxnSpPr>
          <p:nvPr/>
        </p:nvCxnSpPr>
        <p:spPr>
          <a:xfrm>
            <a:off x="3696015" y="2393318"/>
            <a:ext cx="889344" cy="142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61108" y="1640938"/>
            <a:ext cx="1160227" cy="660552"/>
          </a:xfrm>
          <a:prstGeom prst="rect">
            <a:avLst/>
          </a:prstGeom>
          <a:noFill/>
        </p:spPr>
        <p:txBody>
          <a:bodyPr wrap="square" rtlCol="0">
            <a:spAutoFit/>
          </a:bodyPr>
          <a:lstStyle/>
          <a:p>
            <a:pPr algn="ctr"/>
            <a:r>
              <a:rPr lang="en-US" dirty="0" smtClean="0"/>
              <a:t>Service Node</a:t>
            </a:r>
            <a:endParaRPr lang="en-US" dirty="0"/>
          </a:p>
        </p:txBody>
      </p:sp>
      <p:pic>
        <p:nvPicPr>
          <p:cNvPr id="41" name="Picture 2" descr="File-Application_Server"/>
          <p:cNvPicPr>
            <a:picLocks noChangeAspect="1" noChangeArrowheads="1"/>
          </p:cNvPicPr>
          <p:nvPr/>
        </p:nvPicPr>
        <p:blipFill>
          <a:blip r:embed="rId3" cstate="print"/>
          <a:srcRect/>
          <a:stretch>
            <a:fillRect/>
          </a:stretch>
        </p:blipFill>
        <p:spPr bwMode="auto">
          <a:xfrm>
            <a:off x="7229761" y="1471020"/>
            <a:ext cx="699497" cy="1008000"/>
          </a:xfrm>
          <a:prstGeom prst="rect">
            <a:avLst/>
          </a:prstGeom>
          <a:noFill/>
        </p:spPr>
      </p:pic>
      <p:pic>
        <p:nvPicPr>
          <p:cNvPr id="42" name="Picture 2" descr="File-Application_Server"/>
          <p:cNvPicPr>
            <a:picLocks noChangeAspect="1" noChangeArrowheads="1"/>
          </p:cNvPicPr>
          <p:nvPr/>
        </p:nvPicPr>
        <p:blipFill>
          <a:blip r:embed="rId3" cstate="print"/>
          <a:srcRect/>
          <a:stretch>
            <a:fillRect/>
          </a:stretch>
        </p:blipFill>
        <p:spPr bwMode="auto">
          <a:xfrm>
            <a:off x="6619546" y="3380943"/>
            <a:ext cx="699497" cy="1008000"/>
          </a:xfrm>
          <a:prstGeom prst="rect">
            <a:avLst/>
          </a:prstGeom>
          <a:noFill/>
        </p:spPr>
      </p:pic>
      <p:cxnSp>
        <p:nvCxnSpPr>
          <p:cNvPr id="43" name="Straight Arrow Connector 42"/>
          <p:cNvCxnSpPr>
            <a:stCxn id="41" idx="2"/>
            <a:endCxn id="42" idx="0"/>
          </p:cNvCxnSpPr>
          <p:nvPr/>
        </p:nvCxnSpPr>
        <p:spPr>
          <a:xfrm flipH="1">
            <a:off x="6969295" y="2479020"/>
            <a:ext cx="610215" cy="9019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15119" y="1672032"/>
            <a:ext cx="1160227" cy="660552"/>
          </a:xfrm>
          <a:prstGeom prst="rect">
            <a:avLst/>
          </a:prstGeom>
          <a:noFill/>
        </p:spPr>
        <p:txBody>
          <a:bodyPr wrap="square" rtlCol="0">
            <a:spAutoFit/>
          </a:bodyPr>
          <a:lstStyle/>
          <a:p>
            <a:pPr algn="ctr"/>
            <a:r>
              <a:rPr lang="en-US" dirty="0" smtClean="0"/>
              <a:t>Service Node</a:t>
            </a:r>
            <a:endParaRPr lang="en-US" dirty="0"/>
          </a:p>
        </p:txBody>
      </p:sp>
      <p:sp>
        <p:nvSpPr>
          <p:cNvPr id="45" name="TextBox 44"/>
          <p:cNvSpPr txBox="1"/>
          <p:nvPr/>
        </p:nvSpPr>
        <p:spPr>
          <a:xfrm>
            <a:off x="6198316" y="4308150"/>
            <a:ext cx="1356462" cy="523220"/>
          </a:xfrm>
          <a:prstGeom prst="rect">
            <a:avLst/>
          </a:prstGeom>
          <a:noFill/>
        </p:spPr>
        <p:txBody>
          <a:bodyPr wrap="none" rtlCol="0">
            <a:spAutoFit/>
          </a:bodyPr>
          <a:lstStyle/>
          <a:p>
            <a:pPr algn="ctr"/>
            <a:r>
              <a:rPr lang="en-US" sz="1600" dirty="0" smtClean="0"/>
              <a:t>Device Node</a:t>
            </a:r>
          </a:p>
          <a:p>
            <a:pPr algn="ctr"/>
            <a:r>
              <a:rPr lang="en-US" sz="1200" dirty="0" smtClean="0"/>
              <a:t>20k devices</a:t>
            </a:r>
            <a:endParaRPr lang="en-US" sz="1200" dirty="0"/>
          </a:p>
        </p:txBody>
      </p:sp>
      <p:pic>
        <p:nvPicPr>
          <p:cNvPr id="46" name="Picture 2" descr="File-Application_Server"/>
          <p:cNvPicPr>
            <a:picLocks noChangeAspect="1" noChangeArrowheads="1"/>
          </p:cNvPicPr>
          <p:nvPr/>
        </p:nvPicPr>
        <p:blipFill>
          <a:blip r:embed="rId3" cstate="print"/>
          <a:srcRect/>
          <a:stretch>
            <a:fillRect/>
          </a:stretch>
        </p:blipFill>
        <p:spPr bwMode="auto">
          <a:xfrm>
            <a:off x="7939533" y="3380943"/>
            <a:ext cx="699497" cy="1008000"/>
          </a:xfrm>
          <a:prstGeom prst="rect">
            <a:avLst/>
          </a:prstGeom>
          <a:noFill/>
        </p:spPr>
      </p:pic>
      <p:cxnSp>
        <p:nvCxnSpPr>
          <p:cNvPr id="47" name="Straight Arrow Connector 46"/>
          <p:cNvCxnSpPr>
            <a:stCxn id="41" idx="2"/>
            <a:endCxn id="46" idx="0"/>
          </p:cNvCxnSpPr>
          <p:nvPr/>
        </p:nvCxnSpPr>
        <p:spPr>
          <a:xfrm>
            <a:off x="7579510" y="2479020"/>
            <a:ext cx="709772" cy="9019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611050" y="4309244"/>
            <a:ext cx="1356462" cy="523220"/>
          </a:xfrm>
          <a:prstGeom prst="rect">
            <a:avLst/>
          </a:prstGeom>
          <a:noFill/>
        </p:spPr>
        <p:txBody>
          <a:bodyPr wrap="none" rtlCol="0">
            <a:spAutoFit/>
          </a:bodyPr>
          <a:lstStyle/>
          <a:p>
            <a:pPr algn="ctr"/>
            <a:r>
              <a:rPr lang="en-US" sz="1600" dirty="0" smtClean="0"/>
              <a:t>Device Node</a:t>
            </a:r>
          </a:p>
          <a:p>
            <a:pPr algn="ctr"/>
            <a:r>
              <a:rPr lang="en-US" sz="1200" dirty="0" smtClean="0"/>
              <a:t>20k devices</a:t>
            </a:r>
            <a:endParaRPr lang="en-US" sz="1200" dirty="0"/>
          </a:p>
        </p:txBody>
      </p:sp>
      <p:sp>
        <p:nvSpPr>
          <p:cNvPr id="49" name="Rectangle 48"/>
          <p:cNvSpPr/>
          <p:nvPr/>
        </p:nvSpPr>
        <p:spPr>
          <a:xfrm>
            <a:off x="7049729" y="2538336"/>
            <a:ext cx="1253869" cy="338554"/>
          </a:xfrm>
          <a:prstGeom prst="rect">
            <a:avLst/>
          </a:prstGeom>
        </p:spPr>
        <p:txBody>
          <a:bodyPr wrap="none">
            <a:spAutoFit/>
          </a:bodyPr>
          <a:lstStyle/>
          <a:p>
            <a:r>
              <a:rPr lang="en-US" sz="1600" dirty="0" smtClean="0"/>
              <a:t>Dispatching</a:t>
            </a:r>
            <a:endParaRPr lang="en-US" sz="1600" dirty="0"/>
          </a:p>
        </p:txBody>
      </p:sp>
      <p:sp>
        <p:nvSpPr>
          <p:cNvPr id="50" name="Rectangle 49"/>
          <p:cNvSpPr/>
          <p:nvPr/>
        </p:nvSpPr>
        <p:spPr>
          <a:xfrm>
            <a:off x="6474866" y="1482842"/>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Top Model</a:t>
            </a:r>
          </a:p>
        </p:txBody>
      </p:sp>
      <p:sp>
        <p:nvSpPr>
          <p:cNvPr id="51" name="Rectangle 50"/>
          <p:cNvSpPr/>
          <p:nvPr/>
        </p:nvSpPr>
        <p:spPr>
          <a:xfrm>
            <a:off x="5966929" y="3198684"/>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RFS Model</a:t>
            </a:r>
          </a:p>
        </p:txBody>
      </p:sp>
      <p:sp>
        <p:nvSpPr>
          <p:cNvPr id="52" name="Rectangle 51"/>
          <p:cNvSpPr/>
          <p:nvPr/>
        </p:nvSpPr>
        <p:spPr>
          <a:xfrm>
            <a:off x="5966929" y="3840311"/>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53" name="Rectangle 52"/>
          <p:cNvSpPr/>
          <p:nvPr/>
        </p:nvSpPr>
        <p:spPr>
          <a:xfrm>
            <a:off x="7409991" y="3834578"/>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cxnSp>
        <p:nvCxnSpPr>
          <p:cNvPr id="54" name="Straight Arrow Connector 53"/>
          <p:cNvCxnSpPr>
            <a:stCxn id="59" idx="2"/>
            <a:endCxn id="51" idx="0"/>
          </p:cNvCxnSpPr>
          <p:nvPr/>
        </p:nvCxnSpPr>
        <p:spPr>
          <a:xfrm flipH="1">
            <a:off x="6344377" y="2611967"/>
            <a:ext cx="507216" cy="58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2"/>
            <a:endCxn id="52" idx="0"/>
          </p:cNvCxnSpPr>
          <p:nvPr/>
        </p:nvCxnSpPr>
        <p:spPr>
          <a:xfrm>
            <a:off x="6344377" y="3603525"/>
            <a:ext cx="0" cy="236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7" idx="2"/>
            <a:endCxn id="53" idx="0"/>
          </p:cNvCxnSpPr>
          <p:nvPr/>
        </p:nvCxnSpPr>
        <p:spPr>
          <a:xfrm>
            <a:off x="7787438" y="3607682"/>
            <a:ext cx="1" cy="226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409990" y="3202841"/>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RFS Model</a:t>
            </a:r>
          </a:p>
        </p:txBody>
      </p:sp>
      <p:cxnSp>
        <p:nvCxnSpPr>
          <p:cNvPr id="58" name="Straight Arrow Connector 57"/>
          <p:cNvCxnSpPr>
            <a:stCxn id="59" idx="2"/>
            <a:endCxn id="57" idx="0"/>
          </p:cNvCxnSpPr>
          <p:nvPr/>
        </p:nvCxnSpPr>
        <p:spPr>
          <a:xfrm>
            <a:off x="6851593" y="2611967"/>
            <a:ext cx="935845" cy="590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74145" y="2207126"/>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RFS NED</a:t>
            </a:r>
          </a:p>
        </p:txBody>
      </p:sp>
      <p:cxnSp>
        <p:nvCxnSpPr>
          <p:cNvPr id="60" name="Straight Arrow Connector 59"/>
          <p:cNvCxnSpPr>
            <a:stCxn id="50" idx="2"/>
            <a:endCxn id="59" idx="0"/>
          </p:cNvCxnSpPr>
          <p:nvPr/>
        </p:nvCxnSpPr>
        <p:spPr>
          <a:xfrm flipH="1">
            <a:off x="6851593" y="1887683"/>
            <a:ext cx="721" cy="319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42388" y="1181100"/>
            <a:ext cx="0" cy="36329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714213" y="1144199"/>
            <a:ext cx="0" cy="3632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839141" y="1107599"/>
            <a:ext cx="1210588" cy="369332"/>
          </a:xfrm>
          <a:prstGeom prst="rect">
            <a:avLst/>
          </a:prstGeom>
          <a:noFill/>
        </p:spPr>
        <p:txBody>
          <a:bodyPr wrap="none" rtlCol="0">
            <a:spAutoFit/>
          </a:bodyPr>
          <a:lstStyle/>
          <a:p>
            <a:r>
              <a:rPr lang="en-US" b="1" dirty="0" smtClean="0">
                <a:solidFill>
                  <a:schemeClr val="tx2"/>
                </a:solidFill>
              </a:rPr>
              <a:t>NSO LSA</a:t>
            </a:r>
            <a:endParaRPr lang="en-US" b="1" dirty="0">
              <a:solidFill>
                <a:schemeClr val="tx2"/>
              </a:solidFill>
            </a:endParaRPr>
          </a:p>
        </p:txBody>
      </p:sp>
      <p:sp>
        <p:nvSpPr>
          <p:cNvPr id="67" name="TextBox 66"/>
          <p:cNvSpPr txBox="1"/>
          <p:nvPr/>
        </p:nvSpPr>
        <p:spPr>
          <a:xfrm>
            <a:off x="2615065" y="1101688"/>
            <a:ext cx="1544012" cy="369332"/>
          </a:xfrm>
          <a:prstGeom prst="rect">
            <a:avLst/>
          </a:prstGeom>
          <a:noFill/>
        </p:spPr>
        <p:txBody>
          <a:bodyPr wrap="none" rtlCol="0">
            <a:spAutoFit/>
          </a:bodyPr>
          <a:lstStyle/>
          <a:p>
            <a:r>
              <a:rPr lang="en-US" b="1" dirty="0" smtClean="0">
                <a:solidFill>
                  <a:schemeClr val="tx2"/>
                </a:solidFill>
              </a:rPr>
              <a:t>NSO Cluster</a:t>
            </a:r>
            <a:endParaRPr lang="en-US" b="1" dirty="0">
              <a:solidFill>
                <a:schemeClr val="tx2"/>
              </a:solidFill>
            </a:endParaRPr>
          </a:p>
        </p:txBody>
      </p:sp>
      <p:sp>
        <p:nvSpPr>
          <p:cNvPr id="68" name="TextBox 67"/>
          <p:cNvSpPr txBox="1"/>
          <p:nvPr/>
        </p:nvSpPr>
        <p:spPr>
          <a:xfrm>
            <a:off x="287072" y="1112380"/>
            <a:ext cx="1646605" cy="369332"/>
          </a:xfrm>
          <a:prstGeom prst="rect">
            <a:avLst/>
          </a:prstGeom>
          <a:noFill/>
        </p:spPr>
        <p:txBody>
          <a:bodyPr wrap="none" rtlCol="0">
            <a:spAutoFit/>
          </a:bodyPr>
          <a:lstStyle/>
          <a:p>
            <a:r>
              <a:rPr lang="en-US" b="1" dirty="0" smtClean="0">
                <a:solidFill>
                  <a:schemeClr val="tx2"/>
                </a:solidFill>
              </a:rPr>
              <a:t>Per-App NSO</a:t>
            </a:r>
            <a:endParaRPr lang="en-US" b="1" dirty="0">
              <a:solidFill>
                <a:schemeClr val="tx2"/>
              </a:solidFill>
            </a:endParaRPr>
          </a:p>
        </p:txBody>
      </p:sp>
      <p:pic>
        <p:nvPicPr>
          <p:cNvPr id="69" name="Picture 68" descr="Logo-N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398306755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07976" y="1238914"/>
            <a:ext cx="4675278" cy="3277084"/>
          </a:xfrm>
        </p:spPr>
        <p:txBody>
          <a:bodyPr/>
          <a:lstStyle/>
          <a:p>
            <a:r>
              <a:rPr lang="en-US" sz="2400" dirty="0" smtClean="0"/>
              <a:t>Splitting the load based on application</a:t>
            </a:r>
          </a:p>
          <a:p>
            <a:r>
              <a:rPr lang="en-US" sz="2400" dirty="0" smtClean="0"/>
              <a:t>May not be possible:</a:t>
            </a:r>
          </a:p>
          <a:p>
            <a:pPr lvl="1"/>
            <a:r>
              <a:rPr lang="en-US" dirty="0" smtClean="0"/>
              <a:t>For end-to-end services touching multiple domains</a:t>
            </a:r>
          </a:p>
          <a:p>
            <a:pPr lvl="1"/>
            <a:r>
              <a:rPr lang="en-US" dirty="0" smtClean="0"/>
              <a:t>Different NSOs may touch the same devices</a:t>
            </a:r>
          </a:p>
          <a:p>
            <a:pPr lvl="1"/>
            <a:r>
              <a:rPr lang="en-US" dirty="0" smtClean="0"/>
              <a:t>Individual applications may still reach performance limits</a:t>
            </a:r>
            <a:endParaRPr lang="en-US" dirty="0"/>
          </a:p>
        </p:txBody>
      </p:sp>
      <p:sp>
        <p:nvSpPr>
          <p:cNvPr id="3" name="Title 2"/>
          <p:cNvSpPr>
            <a:spLocks noGrp="1"/>
          </p:cNvSpPr>
          <p:nvPr>
            <p:ph type="title"/>
          </p:nvPr>
        </p:nvSpPr>
        <p:spPr/>
        <p:txBody>
          <a:bodyPr/>
          <a:lstStyle/>
          <a:p>
            <a:r>
              <a:rPr lang="en-US" sz="2400" dirty="0" smtClean="0"/>
              <a:t>Horizontal Scaling</a:t>
            </a:r>
            <a:br>
              <a:rPr lang="en-US" sz="2400" dirty="0" smtClean="0"/>
            </a:br>
            <a:r>
              <a:rPr lang="en-US" sz="2000" dirty="0" smtClean="0"/>
              <a:t>Per Application NSO Instances</a:t>
            </a:r>
            <a:endParaRPr lang="en-US" sz="2400" dirty="0"/>
          </a:p>
        </p:txBody>
      </p:sp>
      <p:pic>
        <p:nvPicPr>
          <p:cNvPr id="5" name="Picture 2" descr="File-Application_Server"/>
          <p:cNvPicPr>
            <a:picLocks noChangeAspect="1" noChangeArrowheads="1"/>
          </p:cNvPicPr>
          <p:nvPr/>
        </p:nvPicPr>
        <p:blipFill>
          <a:blip r:embed="rId2" cstate="print"/>
          <a:srcRect/>
          <a:stretch>
            <a:fillRect/>
          </a:stretch>
        </p:blipFill>
        <p:spPr bwMode="auto">
          <a:xfrm>
            <a:off x="1039745" y="1869456"/>
            <a:ext cx="699497" cy="1008000"/>
          </a:xfrm>
          <a:prstGeom prst="rect">
            <a:avLst/>
          </a:prstGeom>
          <a:noFill/>
        </p:spPr>
      </p:pic>
      <p:sp>
        <p:nvSpPr>
          <p:cNvPr id="8" name="TextBox 7"/>
          <p:cNvSpPr txBox="1"/>
          <p:nvPr/>
        </p:nvSpPr>
        <p:spPr>
          <a:xfrm>
            <a:off x="760333" y="2796663"/>
            <a:ext cx="1266692" cy="338554"/>
          </a:xfrm>
          <a:prstGeom prst="rect">
            <a:avLst/>
          </a:prstGeom>
          <a:noFill/>
        </p:spPr>
        <p:txBody>
          <a:bodyPr wrap="none" rtlCol="0">
            <a:spAutoFit/>
          </a:bodyPr>
          <a:lstStyle/>
          <a:p>
            <a:pPr algn="ctr"/>
            <a:r>
              <a:rPr lang="en-US" sz="1600" dirty="0" smtClean="0"/>
              <a:t>20k devices</a:t>
            </a:r>
            <a:endParaRPr lang="en-US" sz="1600" dirty="0"/>
          </a:p>
        </p:txBody>
      </p:sp>
      <p:pic>
        <p:nvPicPr>
          <p:cNvPr id="9" name="Picture 2" descr="File-Application_Server"/>
          <p:cNvPicPr>
            <a:picLocks noChangeAspect="1" noChangeArrowheads="1"/>
          </p:cNvPicPr>
          <p:nvPr/>
        </p:nvPicPr>
        <p:blipFill>
          <a:blip r:embed="rId2" cstate="print"/>
          <a:srcRect/>
          <a:stretch>
            <a:fillRect/>
          </a:stretch>
        </p:blipFill>
        <p:spPr bwMode="auto">
          <a:xfrm>
            <a:off x="2911998" y="1869456"/>
            <a:ext cx="699497" cy="1008000"/>
          </a:xfrm>
          <a:prstGeom prst="rect">
            <a:avLst/>
          </a:prstGeom>
          <a:noFill/>
        </p:spPr>
      </p:pic>
      <p:sp>
        <p:nvSpPr>
          <p:cNvPr id="11" name="TextBox 10"/>
          <p:cNvSpPr txBox="1"/>
          <p:nvPr/>
        </p:nvSpPr>
        <p:spPr>
          <a:xfrm>
            <a:off x="2628399" y="2797757"/>
            <a:ext cx="1266692" cy="338554"/>
          </a:xfrm>
          <a:prstGeom prst="rect">
            <a:avLst/>
          </a:prstGeom>
          <a:noFill/>
        </p:spPr>
        <p:txBody>
          <a:bodyPr wrap="none" rtlCol="0">
            <a:spAutoFit/>
          </a:bodyPr>
          <a:lstStyle/>
          <a:p>
            <a:pPr algn="ctr"/>
            <a:r>
              <a:rPr lang="en-US" sz="1600" dirty="0" smtClean="0"/>
              <a:t>20k devices</a:t>
            </a:r>
            <a:endParaRPr lang="en-US" sz="1600" dirty="0"/>
          </a:p>
        </p:txBody>
      </p:sp>
      <p:sp>
        <p:nvSpPr>
          <p:cNvPr id="16" name="Rectangle 15"/>
          <p:cNvSpPr/>
          <p:nvPr/>
        </p:nvSpPr>
        <p:spPr>
          <a:xfrm>
            <a:off x="385588" y="1710908"/>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Service Model</a:t>
            </a:r>
          </a:p>
        </p:txBody>
      </p:sp>
      <p:sp>
        <p:nvSpPr>
          <p:cNvPr id="18" name="Rectangle 17"/>
          <p:cNvSpPr/>
          <p:nvPr/>
        </p:nvSpPr>
        <p:spPr>
          <a:xfrm>
            <a:off x="387128" y="2328824"/>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19" name="Rectangle 18"/>
          <p:cNvSpPr/>
          <p:nvPr/>
        </p:nvSpPr>
        <p:spPr>
          <a:xfrm>
            <a:off x="2382456" y="2323091"/>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cxnSp>
        <p:nvCxnSpPr>
          <p:cNvPr id="23" name="Straight Arrow Connector 22"/>
          <p:cNvCxnSpPr>
            <a:stCxn id="16" idx="2"/>
            <a:endCxn id="18" idx="0"/>
          </p:cNvCxnSpPr>
          <p:nvPr/>
        </p:nvCxnSpPr>
        <p:spPr>
          <a:xfrm>
            <a:off x="763036" y="2115749"/>
            <a:ext cx="1540" cy="213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9" idx="0"/>
          </p:cNvCxnSpPr>
          <p:nvPr/>
        </p:nvCxnSpPr>
        <p:spPr>
          <a:xfrm>
            <a:off x="2759904" y="2118686"/>
            <a:ext cx="0" cy="204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382456" y="1713845"/>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Service Model</a:t>
            </a:r>
          </a:p>
        </p:txBody>
      </p:sp>
      <p:sp>
        <p:nvSpPr>
          <p:cNvPr id="14" name="TextBox 13"/>
          <p:cNvSpPr txBox="1"/>
          <p:nvPr/>
        </p:nvSpPr>
        <p:spPr>
          <a:xfrm>
            <a:off x="763036" y="1238914"/>
            <a:ext cx="774571" cy="369332"/>
          </a:xfrm>
          <a:prstGeom prst="rect">
            <a:avLst/>
          </a:prstGeom>
          <a:noFill/>
        </p:spPr>
        <p:txBody>
          <a:bodyPr wrap="none" rtlCol="0">
            <a:spAutoFit/>
          </a:bodyPr>
          <a:lstStyle/>
          <a:p>
            <a:r>
              <a:rPr lang="en-US" dirty="0" smtClean="0"/>
              <a:t>VPNs</a:t>
            </a:r>
            <a:endParaRPr lang="en-US" dirty="0"/>
          </a:p>
        </p:txBody>
      </p:sp>
      <p:sp>
        <p:nvSpPr>
          <p:cNvPr id="24" name="TextBox 23"/>
          <p:cNvSpPr txBox="1"/>
          <p:nvPr/>
        </p:nvSpPr>
        <p:spPr>
          <a:xfrm>
            <a:off x="2750065" y="1245010"/>
            <a:ext cx="646331" cy="369332"/>
          </a:xfrm>
          <a:prstGeom prst="rect">
            <a:avLst/>
          </a:prstGeom>
          <a:noFill/>
        </p:spPr>
        <p:txBody>
          <a:bodyPr wrap="none" rtlCol="0">
            <a:spAutoFit/>
          </a:bodyPr>
          <a:lstStyle/>
          <a:p>
            <a:r>
              <a:rPr lang="en-US" dirty="0" smtClean="0"/>
              <a:t>NFV</a:t>
            </a:r>
            <a:endParaRPr lang="en-US" dirty="0"/>
          </a:p>
        </p:txBody>
      </p:sp>
      <p:pic>
        <p:nvPicPr>
          <p:cNvPr id="27" name="Picture 26"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279477492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07976" y="1238914"/>
            <a:ext cx="4675278" cy="3277084"/>
          </a:xfrm>
        </p:spPr>
        <p:txBody>
          <a:bodyPr/>
          <a:lstStyle/>
          <a:p>
            <a:r>
              <a:rPr lang="en-US" sz="2000" dirty="0" smtClean="0"/>
              <a:t>Device </a:t>
            </a:r>
            <a:r>
              <a:rPr lang="en-US" sz="2000" dirty="0"/>
              <a:t>mappings need to be maintained</a:t>
            </a:r>
          </a:p>
          <a:p>
            <a:r>
              <a:rPr lang="en-US" sz="2000" dirty="0"/>
              <a:t>Performance can </a:t>
            </a:r>
            <a:r>
              <a:rPr lang="en-US" sz="2000" dirty="0" smtClean="0"/>
              <a:t>be severely impacted </a:t>
            </a:r>
            <a:r>
              <a:rPr lang="en-US" sz="2000" dirty="0"/>
              <a:t>by cluster </a:t>
            </a:r>
            <a:r>
              <a:rPr lang="en-US" sz="2000" dirty="0" smtClean="0"/>
              <a:t>functionality:</a:t>
            </a:r>
          </a:p>
          <a:p>
            <a:pPr lvl="1"/>
            <a:r>
              <a:rPr lang="en-US" sz="1600" dirty="0" smtClean="0"/>
              <a:t>Every call to device data on service node results in a NETCONF RPC</a:t>
            </a:r>
          </a:p>
          <a:p>
            <a:pPr lvl="1"/>
            <a:r>
              <a:rPr lang="en-US" sz="1600" dirty="0" smtClean="0"/>
              <a:t>Cluster caching should be enabled to improve performance but it will increase memory utilization</a:t>
            </a:r>
            <a:endParaRPr lang="en-US" sz="1600" dirty="0"/>
          </a:p>
        </p:txBody>
      </p:sp>
      <p:sp>
        <p:nvSpPr>
          <p:cNvPr id="3" name="Title 2"/>
          <p:cNvSpPr>
            <a:spLocks noGrp="1"/>
          </p:cNvSpPr>
          <p:nvPr>
            <p:ph type="title"/>
          </p:nvPr>
        </p:nvSpPr>
        <p:spPr/>
        <p:txBody>
          <a:bodyPr/>
          <a:lstStyle/>
          <a:p>
            <a:r>
              <a:rPr lang="en-US" sz="2400" dirty="0" smtClean="0"/>
              <a:t>Horizontal Scaling</a:t>
            </a:r>
            <a:br>
              <a:rPr lang="en-US" sz="2400" dirty="0" smtClean="0"/>
            </a:br>
            <a:r>
              <a:rPr lang="en-US" sz="2000" dirty="0" smtClean="0"/>
              <a:t>NSO Cluster</a:t>
            </a:r>
            <a:endParaRPr lang="en-US" sz="2000" dirty="0"/>
          </a:p>
        </p:txBody>
      </p:sp>
      <p:pic>
        <p:nvPicPr>
          <p:cNvPr id="4" name="Picture 2" descr="File-Application_Server"/>
          <p:cNvPicPr>
            <a:picLocks noChangeAspect="1" noChangeArrowheads="1"/>
          </p:cNvPicPr>
          <p:nvPr/>
        </p:nvPicPr>
        <p:blipFill>
          <a:blip r:embed="rId2" cstate="print"/>
          <a:srcRect/>
          <a:stretch>
            <a:fillRect/>
          </a:stretch>
        </p:blipFill>
        <p:spPr bwMode="auto">
          <a:xfrm>
            <a:off x="2010370" y="1238914"/>
            <a:ext cx="699497" cy="1008000"/>
          </a:xfrm>
          <a:prstGeom prst="rect">
            <a:avLst/>
          </a:prstGeom>
          <a:noFill/>
        </p:spPr>
      </p:pic>
      <p:pic>
        <p:nvPicPr>
          <p:cNvPr id="5" name="Picture 2" descr="File-Application_Server"/>
          <p:cNvPicPr>
            <a:picLocks noChangeAspect="1" noChangeArrowheads="1"/>
          </p:cNvPicPr>
          <p:nvPr/>
        </p:nvPicPr>
        <p:blipFill>
          <a:blip r:embed="rId2" cstate="print"/>
          <a:srcRect/>
          <a:stretch>
            <a:fillRect/>
          </a:stretch>
        </p:blipFill>
        <p:spPr bwMode="auto">
          <a:xfrm>
            <a:off x="1038205" y="3148837"/>
            <a:ext cx="699497" cy="1008000"/>
          </a:xfrm>
          <a:prstGeom prst="rect">
            <a:avLst/>
          </a:prstGeom>
          <a:noFill/>
        </p:spPr>
      </p:pic>
      <p:cxnSp>
        <p:nvCxnSpPr>
          <p:cNvPr id="6" name="Straight Arrow Connector 5"/>
          <p:cNvCxnSpPr>
            <a:stCxn id="4" idx="2"/>
            <a:endCxn id="5" idx="0"/>
          </p:cNvCxnSpPr>
          <p:nvPr/>
        </p:nvCxnSpPr>
        <p:spPr>
          <a:xfrm flipH="1">
            <a:off x="1387954" y="2246914"/>
            <a:ext cx="972165" cy="9019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3909" y="4076044"/>
            <a:ext cx="1356462" cy="523220"/>
          </a:xfrm>
          <a:prstGeom prst="rect">
            <a:avLst/>
          </a:prstGeom>
          <a:noFill/>
        </p:spPr>
        <p:txBody>
          <a:bodyPr wrap="none" rtlCol="0">
            <a:spAutoFit/>
          </a:bodyPr>
          <a:lstStyle/>
          <a:p>
            <a:pPr algn="ctr"/>
            <a:r>
              <a:rPr lang="en-US" sz="1600" dirty="0" smtClean="0"/>
              <a:t>Device Node</a:t>
            </a:r>
          </a:p>
          <a:p>
            <a:pPr algn="ctr"/>
            <a:r>
              <a:rPr lang="en-US" sz="1200" dirty="0" smtClean="0"/>
              <a:t>20k devices</a:t>
            </a:r>
            <a:endParaRPr lang="en-US" sz="1200" dirty="0"/>
          </a:p>
        </p:txBody>
      </p:sp>
      <p:pic>
        <p:nvPicPr>
          <p:cNvPr id="9" name="Picture 2" descr="File-Application_Server"/>
          <p:cNvPicPr>
            <a:picLocks noChangeAspect="1" noChangeArrowheads="1"/>
          </p:cNvPicPr>
          <p:nvPr/>
        </p:nvPicPr>
        <p:blipFill>
          <a:blip r:embed="rId2" cstate="print"/>
          <a:srcRect/>
          <a:stretch>
            <a:fillRect/>
          </a:stretch>
        </p:blipFill>
        <p:spPr bwMode="auto">
          <a:xfrm>
            <a:off x="2910458" y="3148837"/>
            <a:ext cx="699497" cy="1008000"/>
          </a:xfrm>
          <a:prstGeom prst="rect">
            <a:avLst/>
          </a:prstGeom>
          <a:noFill/>
        </p:spPr>
      </p:pic>
      <p:cxnSp>
        <p:nvCxnSpPr>
          <p:cNvPr id="10" name="Straight Arrow Connector 9"/>
          <p:cNvCxnSpPr>
            <a:stCxn id="4" idx="2"/>
            <a:endCxn id="9" idx="0"/>
          </p:cNvCxnSpPr>
          <p:nvPr/>
        </p:nvCxnSpPr>
        <p:spPr>
          <a:xfrm>
            <a:off x="2360119" y="2246914"/>
            <a:ext cx="900088" cy="9019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81975" y="4077138"/>
            <a:ext cx="1356462" cy="523220"/>
          </a:xfrm>
          <a:prstGeom prst="rect">
            <a:avLst/>
          </a:prstGeom>
          <a:noFill/>
        </p:spPr>
        <p:txBody>
          <a:bodyPr wrap="none" rtlCol="0">
            <a:spAutoFit/>
          </a:bodyPr>
          <a:lstStyle/>
          <a:p>
            <a:pPr algn="ctr"/>
            <a:r>
              <a:rPr lang="en-US" sz="1600" dirty="0" smtClean="0"/>
              <a:t>Device Node</a:t>
            </a:r>
          </a:p>
          <a:p>
            <a:pPr algn="ctr"/>
            <a:r>
              <a:rPr lang="en-US" sz="1200" dirty="0" smtClean="0"/>
              <a:t>20k devices</a:t>
            </a:r>
            <a:endParaRPr lang="en-US" sz="1200" dirty="0"/>
          </a:p>
        </p:txBody>
      </p:sp>
      <p:sp>
        <p:nvSpPr>
          <p:cNvPr id="12" name="Rectangle 11"/>
          <p:cNvSpPr/>
          <p:nvPr/>
        </p:nvSpPr>
        <p:spPr>
          <a:xfrm>
            <a:off x="1255475" y="2220536"/>
            <a:ext cx="2223686" cy="338554"/>
          </a:xfrm>
          <a:prstGeom prst="rect">
            <a:avLst/>
          </a:prstGeom>
        </p:spPr>
        <p:txBody>
          <a:bodyPr wrap="none">
            <a:spAutoFit/>
          </a:bodyPr>
          <a:lstStyle/>
          <a:p>
            <a:r>
              <a:rPr lang="en-US" sz="1600" dirty="0" smtClean="0"/>
              <a:t>Static Device Mapping</a:t>
            </a:r>
            <a:endParaRPr lang="en-US" sz="1600" dirty="0"/>
          </a:p>
        </p:txBody>
      </p:sp>
      <p:sp>
        <p:nvSpPr>
          <p:cNvPr id="16" name="Rectangle 15"/>
          <p:cNvSpPr/>
          <p:nvPr/>
        </p:nvSpPr>
        <p:spPr>
          <a:xfrm>
            <a:off x="1255475" y="1250736"/>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Service Model</a:t>
            </a:r>
          </a:p>
        </p:txBody>
      </p:sp>
      <p:sp>
        <p:nvSpPr>
          <p:cNvPr id="17" name="Rectangle 16"/>
          <p:cNvSpPr/>
          <p:nvPr/>
        </p:nvSpPr>
        <p:spPr>
          <a:xfrm>
            <a:off x="1255475" y="1787465"/>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18" name="Rectangle 17"/>
          <p:cNvSpPr/>
          <p:nvPr/>
        </p:nvSpPr>
        <p:spPr>
          <a:xfrm>
            <a:off x="385588" y="3608205"/>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19" name="Rectangle 18"/>
          <p:cNvSpPr/>
          <p:nvPr/>
        </p:nvSpPr>
        <p:spPr>
          <a:xfrm>
            <a:off x="2380916" y="3602472"/>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cxnSp>
        <p:nvCxnSpPr>
          <p:cNvPr id="21" name="Straight Arrow Connector 20"/>
          <p:cNvCxnSpPr>
            <a:stCxn id="16" idx="2"/>
            <a:endCxn id="17" idx="0"/>
          </p:cNvCxnSpPr>
          <p:nvPr/>
        </p:nvCxnSpPr>
        <p:spPr>
          <a:xfrm>
            <a:off x="1632923" y="1655577"/>
            <a:ext cx="0" cy="13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18" idx="0"/>
          </p:cNvCxnSpPr>
          <p:nvPr/>
        </p:nvCxnSpPr>
        <p:spPr>
          <a:xfrm flipH="1">
            <a:off x="763036" y="2192306"/>
            <a:ext cx="869887" cy="141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9" idx="0"/>
          </p:cNvCxnSpPr>
          <p:nvPr/>
        </p:nvCxnSpPr>
        <p:spPr>
          <a:xfrm>
            <a:off x="1632923" y="2192306"/>
            <a:ext cx="1125441" cy="1410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5728" y="1439926"/>
            <a:ext cx="1160227" cy="660552"/>
          </a:xfrm>
          <a:prstGeom prst="rect">
            <a:avLst/>
          </a:prstGeom>
          <a:noFill/>
        </p:spPr>
        <p:txBody>
          <a:bodyPr wrap="square" rtlCol="0">
            <a:spAutoFit/>
          </a:bodyPr>
          <a:lstStyle/>
          <a:p>
            <a:pPr algn="ctr"/>
            <a:r>
              <a:rPr lang="en-US" b="1" dirty="0" smtClean="0">
                <a:solidFill>
                  <a:schemeClr val="tx2"/>
                </a:solidFill>
              </a:rPr>
              <a:t>Service</a:t>
            </a:r>
            <a:r>
              <a:rPr lang="en-US" dirty="0" smtClean="0"/>
              <a:t> Node</a:t>
            </a:r>
            <a:endParaRPr lang="en-US" dirty="0"/>
          </a:p>
        </p:txBody>
      </p:sp>
      <p:pic>
        <p:nvPicPr>
          <p:cNvPr id="20" name="Picture 19"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9182012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07976" y="1238914"/>
            <a:ext cx="4675278" cy="3277084"/>
          </a:xfrm>
        </p:spPr>
        <p:txBody>
          <a:bodyPr/>
          <a:lstStyle/>
          <a:p>
            <a:r>
              <a:rPr lang="en-US" sz="2000" dirty="0" smtClean="0"/>
              <a:t>Top node only sees a small number of devices (RFS nodes)</a:t>
            </a:r>
          </a:p>
          <a:p>
            <a:r>
              <a:rPr lang="en-US" sz="2000" dirty="0" smtClean="0"/>
              <a:t>Total number of devices has no impact on performance of the top node</a:t>
            </a:r>
          </a:p>
          <a:p>
            <a:endParaRPr lang="en-US" sz="2000" dirty="0"/>
          </a:p>
        </p:txBody>
      </p:sp>
      <p:sp>
        <p:nvSpPr>
          <p:cNvPr id="3" name="Title 2"/>
          <p:cNvSpPr>
            <a:spLocks noGrp="1"/>
          </p:cNvSpPr>
          <p:nvPr>
            <p:ph type="title"/>
          </p:nvPr>
        </p:nvSpPr>
        <p:spPr/>
        <p:txBody>
          <a:bodyPr/>
          <a:lstStyle/>
          <a:p>
            <a:r>
              <a:rPr lang="en-US" sz="2400" dirty="0" smtClean="0"/>
              <a:t>Horizontal Scaling</a:t>
            </a:r>
            <a:br>
              <a:rPr lang="en-US" sz="2400" dirty="0" smtClean="0"/>
            </a:br>
            <a:r>
              <a:rPr lang="en-US" sz="2000" dirty="0" smtClean="0"/>
              <a:t>NSO with Layered Service Architecture (LSA)</a:t>
            </a:r>
            <a:endParaRPr lang="en-US" sz="2400" dirty="0"/>
          </a:p>
        </p:txBody>
      </p:sp>
      <p:pic>
        <p:nvPicPr>
          <p:cNvPr id="4" name="Picture 2" descr="File-Application_Server"/>
          <p:cNvPicPr>
            <a:picLocks noChangeAspect="1" noChangeArrowheads="1"/>
          </p:cNvPicPr>
          <p:nvPr/>
        </p:nvPicPr>
        <p:blipFill>
          <a:blip r:embed="rId2" cstate="print"/>
          <a:srcRect/>
          <a:stretch>
            <a:fillRect/>
          </a:stretch>
        </p:blipFill>
        <p:spPr bwMode="auto">
          <a:xfrm>
            <a:off x="2010370" y="1238914"/>
            <a:ext cx="699497" cy="1008000"/>
          </a:xfrm>
          <a:prstGeom prst="rect">
            <a:avLst/>
          </a:prstGeom>
          <a:noFill/>
        </p:spPr>
      </p:pic>
      <p:pic>
        <p:nvPicPr>
          <p:cNvPr id="5" name="Picture 2" descr="File-Application_Server"/>
          <p:cNvPicPr>
            <a:picLocks noChangeAspect="1" noChangeArrowheads="1"/>
          </p:cNvPicPr>
          <p:nvPr/>
        </p:nvPicPr>
        <p:blipFill>
          <a:blip r:embed="rId2" cstate="print"/>
          <a:srcRect/>
          <a:stretch>
            <a:fillRect/>
          </a:stretch>
        </p:blipFill>
        <p:spPr bwMode="auto">
          <a:xfrm>
            <a:off x="1038205" y="3148837"/>
            <a:ext cx="699497" cy="1008000"/>
          </a:xfrm>
          <a:prstGeom prst="rect">
            <a:avLst/>
          </a:prstGeom>
          <a:noFill/>
        </p:spPr>
      </p:pic>
      <p:cxnSp>
        <p:nvCxnSpPr>
          <p:cNvPr id="6" name="Straight Arrow Connector 5"/>
          <p:cNvCxnSpPr>
            <a:stCxn id="4" idx="2"/>
            <a:endCxn id="5" idx="0"/>
          </p:cNvCxnSpPr>
          <p:nvPr/>
        </p:nvCxnSpPr>
        <p:spPr>
          <a:xfrm flipH="1">
            <a:off x="1387954" y="2246914"/>
            <a:ext cx="972165" cy="9019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01367" y="1432366"/>
            <a:ext cx="1160227" cy="646331"/>
          </a:xfrm>
          <a:prstGeom prst="rect">
            <a:avLst/>
          </a:prstGeom>
          <a:noFill/>
        </p:spPr>
        <p:txBody>
          <a:bodyPr wrap="square" rtlCol="0">
            <a:spAutoFit/>
          </a:bodyPr>
          <a:lstStyle/>
          <a:p>
            <a:pPr algn="ctr"/>
            <a:r>
              <a:rPr lang="en-US" dirty="0" smtClean="0"/>
              <a:t>Top Node</a:t>
            </a:r>
            <a:endParaRPr lang="en-US" dirty="0"/>
          </a:p>
        </p:txBody>
      </p:sp>
      <p:sp>
        <p:nvSpPr>
          <p:cNvPr id="8" name="TextBox 7"/>
          <p:cNvSpPr txBox="1"/>
          <p:nvPr/>
        </p:nvSpPr>
        <p:spPr>
          <a:xfrm>
            <a:off x="822112" y="4076044"/>
            <a:ext cx="1140056" cy="523220"/>
          </a:xfrm>
          <a:prstGeom prst="rect">
            <a:avLst/>
          </a:prstGeom>
          <a:noFill/>
        </p:spPr>
        <p:txBody>
          <a:bodyPr wrap="none" rtlCol="0">
            <a:spAutoFit/>
          </a:bodyPr>
          <a:lstStyle/>
          <a:p>
            <a:pPr algn="ctr"/>
            <a:r>
              <a:rPr lang="en-US" sz="1600" dirty="0" smtClean="0"/>
              <a:t>RFS Node</a:t>
            </a:r>
          </a:p>
          <a:p>
            <a:pPr algn="ctr"/>
            <a:r>
              <a:rPr lang="en-US" sz="1200" dirty="0" smtClean="0"/>
              <a:t>20k devices</a:t>
            </a:r>
            <a:endParaRPr lang="en-US" sz="1200" dirty="0"/>
          </a:p>
        </p:txBody>
      </p:sp>
      <p:pic>
        <p:nvPicPr>
          <p:cNvPr id="9" name="Picture 2" descr="File-Application_Server"/>
          <p:cNvPicPr>
            <a:picLocks noChangeAspect="1" noChangeArrowheads="1"/>
          </p:cNvPicPr>
          <p:nvPr/>
        </p:nvPicPr>
        <p:blipFill>
          <a:blip r:embed="rId2" cstate="print"/>
          <a:srcRect/>
          <a:stretch>
            <a:fillRect/>
          </a:stretch>
        </p:blipFill>
        <p:spPr bwMode="auto">
          <a:xfrm>
            <a:off x="2910458" y="3148837"/>
            <a:ext cx="699497" cy="1008000"/>
          </a:xfrm>
          <a:prstGeom prst="rect">
            <a:avLst/>
          </a:prstGeom>
          <a:noFill/>
        </p:spPr>
      </p:pic>
      <p:cxnSp>
        <p:nvCxnSpPr>
          <p:cNvPr id="10" name="Straight Arrow Connector 9"/>
          <p:cNvCxnSpPr>
            <a:stCxn id="4" idx="2"/>
            <a:endCxn id="9" idx="0"/>
          </p:cNvCxnSpPr>
          <p:nvPr/>
        </p:nvCxnSpPr>
        <p:spPr>
          <a:xfrm>
            <a:off x="2360119" y="2246914"/>
            <a:ext cx="900088" cy="9019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0178" y="4077138"/>
            <a:ext cx="1140056" cy="523220"/>
          </a:xfrm>
          <a:prstGeom prst="rect">
            <a:avLst/>
          </a:prstGeom>
          <a:noFill/>
        </p:spPr>
        <p:txBody>
          <a:bodyPr wrap="none" rtlCol="0">
            <a:spAutoFit/>
          </a:bodyPr>
          <a:lstStyle/>
          <a:p>
            <a:pPr algn="ctr"/>
            <a:r>
              <a:rPr lang="en-US" sz="1600" dirty="0" smtClean="0"/>
              <a:t>RFS Node</a:t>
            </a:r>
          </a:p>
          <a:p>
            <a:pPr algn="ctr"/>
            <a:r>
              <a:rPr lang="en-US" sz="1200" dirty="0" smtClean="0"/>
              <a:t>20k devices</a:t>
            </a:r>
            <a:endParaRPr lang="en-US" sz="1200" dirty="0"/>
          </a:p>
        </p:txBody>
      </p:sp>
      <p:sp>
        <p:nvSpPr>
          <p:cNvPr id="12" name="Rectangle 11"/>
          <p:cNvSpPr/>
          <p:nvPr/>
        </p:nvSpPr>
        <p:spPr>
          <a:xfrm>
            <a:off x="1874036" y="2297458"/>
            <a:ext cx="1253869" cy="338554"/>
          </a:xfrm>
          <a:prstGeom prst="rect">
            <a:avLst/>
          </a:prstGeom>
        </p:spPr>
        <p:txBody>
          <a:bodyPr wrap="none">
            <a:spAutoFit/>
          </a:bodyPr>
          <a:lstStyle/>
          <a:p>
            <a:r>
              <a:rPr lang="en-US" sz="1600" dirty="0" smtClean="0"/>
              <a:t>Dispatching</a:t>
            </a:r>
            <a:endParaRPr lang="en-US" sz="1600" dirty="0"/>
          </a:p>
        </p:txBody>
      </p:sp>
      <p:sp>
        <p:nvSpPr>
          <p:cNvPr id="16" name="Rectangle 15"/>
          <p:cNvSpPr/>
          <p:nvPr/>
        </p:nvSpPr>
        <p:spPr>
          <a:xfrm>
            <a:off x="1255475" y="1250736"/>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Top Model</a:t>
            </a:r>
          </a:p>
        </p:txBody>
      </p:sp>
      <p:sp>
        <p:nvSpPr>
          <p:cNvPr id="17" name="Rectangle 16"/>
          <p:cNvSpPr/>
          <p:nvPr/>
        </p:nvSpPr>
        <p:spPr>
          <a:xfrm>
            <a:off x="385588" y="2966578"/>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RFS Model</a:t>
            </a:r>
          </a:p>
        </p:txBody>
      </p:sp>
      <p:sp>
        <p:nvSpPr>
          <p:cNvPr id="18" name="Rectangle 17"/>
          <p:cNvSpPr/>
          <p:nvPr/>
        </p:nvSpPr>
        <p:spPr>
          <a:xfrm>
            <a:off x="385588" y="3608205"/>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sp>
        <p:nvSpPr>
          <p:cNvPr id="19" name="Rectangle 18"/>
          <p:cNvSpPr/>
          <p:nvPr/>
        </p:nvSpPr>
        <p:spPr>
          <a:xfrm>
            <a:off x="2380916" y="3602472"/>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Device Model</a:t>
            </a:r>
          </a:p>
        </p:txBody>
      </p:sp>
      <p:cxnSp>
        <p:nvCxnSpPr>
          <p:cNvPr id="21" name="Straight Arrow Connector 20"/>
          <p:cNvCxnSpPr>
            <a:stCxn id="24" idx="2"/>
            <a:endCxn id="17" idx="0"/>
          </p:cNvCxnSpPr>
          <p:nvPr/>
        </p:nvCxnSpPr>
        <p:spPr>
          <a:xfrm flipH="1">
            <a:off x="763036" y="2379861"/>
            <a:ext cx="869166" cy="58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18" idx="0"/>
          </p:cNvCxnSpPr>
          <p:nvPr/>
        </p:nvCxnSpPr>
        <p:spPr>
          <a:xfrm>
            <a:off x="763036" y="3371419"/>
            <a:ext cx="0" cy="236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2"/>
            <a:endCxn id="19" idx="0"/>
          </p:cNvCxnSpPr>
          <p:nvPr/>
        </p:nvCxnSpPr>
        <p:spPr>
          <a:xfrm>
            <a:off x="2758363" y="3375576"/>
            <a:ext cx="1" cy="226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380915" y="2970735"/>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RFS Model</a:t>
            </a:r>
          </a:p>
        </p:txBody>
      </p:sp>
      <p:cxnSp>
        <p:nvCxnSpPr>
          <p:cNvPr id="26" name="Straight Arrow Connector 25"/>
          <p:cNvCxnSpPr>
            <a:stCxn id="24" idx="2"/>
            <a:endCxn id="22" idx="0"/>
          </p:cNvCxnSpPr>
          <p:nvPr/>
        </p:nvCxnSpPr>
        <p:spPr>
          <a:xfrm>
            <a:off x="1632202" y="2379861"/>
            <a:ext cx="1126161" cy="590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54754" y="1975020"/>
            <a:ext cx="754895" cy="404841"/>
          </a:xfrm>
          <a:prstGeom prst="rect">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RFS NED</a:t>
            </a:r>
          </a:p>
        </p:txBody>
      </p:sp>
      <p:cxnSp>
        <p:nvCxnSpPr>
          <p:cNvPr id="20" name="Straight Arrow Connector 19"/>
          <p:cNvCxnSpPr>
            <a:stCxn id="16" idx="2"/>
            <a:endCxn id="24" idx="0"/>
          </p:cNvCxnSpPr>
          <p:nvPr/>
        </p:nvCxnSpPr>
        <p:spPr>
          <a:xfrm flipH="1">
            <a:off x="1632202" y="1655577"/>
            <a:ext cx="721" cy="319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254930695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7766" y="1219200"/>
            <a:ext cx="8345488" cy="3296798"/>
          </a:xfrm>
        </p:spPr>
        <p:txBody>
          <a:bodyPr/>
          <a:lstStyle/>
          <a:p>
            <a:r>
              <a:rPr lang="en-US" sz="2000" dirty="0" smtClean="0"/>
              <a:t>Use LSA for virtually limitless scalability</a:t>
            </a:r>
          </a:p>
          <a:p>
            <a:r>
              <a:rPr lang="en-US" sz="2000" dirty="0" smtClean="0"/>
              <a:t>Make your top-level service </a:t>
            </a:r>
            <a:r>
              <a:rPr lang="en-US" sz="2000" dirty="0"/>
              <a:t>model </a:t>
            </a:r>
            <a:r>
              <a:rPr lang="en-US" sz="2000" dirty="0" smtClean="0"/>
              <a:t>agnostic to device, platform, interface, and technology</a:t>
            </a:r>
          </a:p>
          <a:p>
            <a:r>
              <a:rPr lang="en-US" sz="2000" dirty="0" smtClean="0"/>
              <a:t>Devise the simplest dispatch method possible or at least one easy to maintain</a:t>
            </a:r>
            <a:endParaRPr lang="en-US" sz="3200" dirty="0"/>
          </a:p>
          <a:p>
            <a:r>
              <a:rPr lang="en-US" sz="2000" dirty="0"/>
              <a:t>Implement integration with external systems at the top layer</a:t>
            </a:r>
          </a:p>
          <a:p>
            <a:r>
              <a:rPr lang="en-US" sz="2000" dirty="0" smtClean="0"/>
              <a:t>Implement resource </a:t>
            </a:r>
            <a:r>
              <a:rPr lang="en-US" sz="2000" dirty="0"/>
              <a:t>allocation </a:t>
            </a:r>
            <a:r>
              <a:rPr lang="en-US" sz="2000" dirty="0" smtClean="0"/>
              <a:t>at </a:t>
            </a:r>
            <a:r>
              <a:rPr lang="en-US" sz="2000" dirty="0"/>
              <a:t>the </a:t>
            </a:r>
            <a:r>
              <a:rPr lang="en-US" sz="2000" dirty="0" smtClean="0"/>
              <a:t>appropriate layer</a:t>
            </a:r>
          </a:p>
          <a:p>
            <a:r>
              <a:rPr lang="en-US" sz="2000" dirty="0" smtClean="0">
                <a:solidFill>
                  <a:schemeClr val="tx2"/>
                </a:solidFill>
              </a:rPr>
              <a:t>Use LSA-ready design today even if you run just one node</a:t>
            </a:r>
          </a:p>
        </p:txBody>
      </p:sp>
      <p:sp>
        <p:nvSpPr>
          <p:cNvPr id="3" name="Title 2"/>
          <p:cNvSpPr>
            <a:spLocks noGrp="1"/>
          </p:cNvSpPr>
          <p:nvPr>
            <p:ph type="title"/>
          </p:nvPr>
        </p:nvSpPr>
        <p:spPr/>
        <p:txBody>
          <a:bodyPr/>
          <a:lstStyle/>
          <a:p>
            <a:r>
              <a:rPr lang="en-US" sz="2400" dirty="0" smtClean="0"/>
              <a:t>LSA Design Guidelines</a:t>
            </a:r>
            <a:endParaRPr lang="en-US" sz="2400" dirty="0"/>
          </a:p>
        </p:txBody>
      </p:sp>
      <p:pic>
        <p:nvPicPr>
          <p:cNvPr id="4" name="Picture 3"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272953331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Deploy L3 VPN to Six Sites</a:t>
            </a:r>
            <a:endParaRPr lang="en-US" dirty="0"/>
          </a:p>
        </p:txBody>
      </p:sp>
      <p:pic>
        <p:nvPicPr>
          <p:cNvPr id="4" name="Picture 2" descr="File-Application_Server"/>
          <p:cNvPicPr>
            <a:picLocks noChangeAspect="1" noChangeArrowheads="1"/>
          </p:cNvPicPr>
          <p:nvPr/>
        </p:nvPicPr>
        <p:blipFill>
          <a:blip r:embed="rId2" cstate="print"/>
          <a:srcRect/>
          <a:stretch>
            <a:fillRect/>
          </a:stretch>
        </p:blipFill>
        <p:spPr bwMode="auto">
          <a:xfrm>
            <a:off x="3269648" y="1442136"/>
            <a:ext cx="309794" cy="446424"/>
          </a:xfrm>
          <a:prstGeom prst="rect">
            <a:avLst/>
          </a:prstGeom>
          <a:noFill/>
        </p:spPr>
      </p:pic>
      <p:pic>
        <p:nvPicPr>
          <p:cNvPr id="5" name="Picture 2" descr="File-Application_Server"/>
          <p:cNvPicPr>
            <a:picLocks noChangeAspect="1" noChangeArrowheads="1"/>
          </p:cNvPicPr>
          <p:nvPr/>
        </p:nvPicPr>
        <p:blipFill>
          <a:blip r:embed="rId2" cstate="print"/>
          <a:srcRect/>
          <a:stretch>
            <a:fillRect/>
          </a:stretch>
        </p:blipFill>
        <p:spPr bwMode="auto">
          <a:xfrm>
            <a:off x="1630612" y="2499423"/>
            <a:ext cx="309794" cy="446424"/>
          </a:xfrm>
          <a:prstGeom prst="rect">
            <a:avLst/>
          </a:prstGeom>
          <a:noFill/>
        </p:spPr>
      </p:pic>
      <p:cxnSp>
        <p:nvCxnSpPr>
          <p:cNvPr id="6" name="Straight Arrow Connector 5"/>
          <p:cNvCxnSpPr>
            <a:stCxn id="4" idx="2"/>
            <a:endCxn id="5" idx="0"/>
          </p:cNvCxnSpPr>
          <p:nvPr/>
        </p:nvCxnSpPr>
        <p:spPr>
          <a:xfrm flipH="1">
            <a:off x="1785509" y="1888560"/>
            <a:ext cx="1639036" cy="610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File-Application_Server"/>
          <p:cNvPicPr>
            <a:picLocks noChangeAspect="1" noChangeArrowheads="1"/>
          </p:cNvPicPr>
          <p:nvPr/>
        </p:nvPicPr>
        <p:blipFill>
          <a:blip r:embed="rId2" cstate="print"/>
          <a:srcRect/>
          <a:stretch>
            <a:fillRect/>
          </a:stretch>
        </p:blipFill>
        <p:spPr bwMode="auto">
          <a:xfrm>
            <a:off x="3274483" y="2499423"/>
            <a:ext cx="309794" cy="446424"/>
          </a:xfrm>
          <a:prstGeom prst="rect">
            <a:avLst/>
          </a:prstGeom>
          <a:noFill/>
        </p:spPr>
      </p:pic>
      <p:cxnSp>
        <p:nvCxnSpPr>
          <p:cNvPr id="8" name="Straight Arrow Connector 7"/>
          <p:cNvCxnSpPr>
            <a:stCxn id="4" idx="2"/>
            <a:endCxn id="12" idx="0"/>
          </p:cNvCxnSpPr>
          <p:nvPr/>
        </p:nvCxnSpPr>
        <p:spPr>
          <a:xfrm>
            <a:off x="3424545" y="1888560"/>
            <a:ext cx="1920137" cy="610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File-Application_Server"/>
          <p:cNvPicPr>
            <a:picLocks noChangeAspect="1" noChangeArrowheads="1"/>
          </p:cNvPicPr>
          <p:nvPr/>
        </p:nvPicPr>
        <p:blipFill>
          <a:blip r:embed="rId2" cstate="print"/>
          <a:srcRect/>
          <a:stretch>
            <a:fillRect/>
          </a:stretch>
        </p:blipFill>
        <p:spPr bwMode="auto">
          <a:xfrm>
            <a:off x="5189785" y="2499423"/>
            <a:ext cx="309794" cy="446424"/>
          </a:xfrm>
          <a:prstGeom prst="rect">
            <a:avLst/>
          </a:prstGeom>
          <a:noFill/>
        </p:spPr>
      </p:pic>
      <p:cxnSp>
        <p:nvCxnSpPr>
          <p:cNvPr id="14" name="Straight Arrow Connector 13"/>
          <p:cNvCxnSpPr>
            <a:stCxn id="4" idx="2"/>
            <a:endCxn id="7" idx="0"/>
          </p:cNvCxnSpPr>
          <p:nvPr/>
        </p:nvCxnSpPr>
        <p:spPr>
          <a:xfrm>
            <a:off x="3424545" y="1888560"/>
            <a:ext cx="4835" cy="610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62" descr="Router"/>
          <p:cNvPicPr>
            <a:picLocks noChangeAspect="1" noChangeArrowheads="1"/>
          </p:cNvPicPr>
          <p:nvPr/>
        </p:nvPicPr>
        <p:blipFill>
          <a:blip r:embed="rId3" cstate="print"/>
          <a:srcRect/>
          <a:stretch>
            <a:fillRect/>
          </a:stretch>
        </p:blipFill>
        <p:spPr bwMode="auto">
          <a:xfrm>
            <a:off x="1254382" y="3148758"/>
            <a:ext cx="452438" cy="317500"/>
          </a:xfrm>
          <a:prstGeom prst="rect">
            <a:avLst/>
          </a:prstGeom>
          <a:noFill/>
        </p:spPr>
      </p:pic>
      <p:pic>
        <p:nvPicPr>
          <p:cNvPr id="23" name="Picture 62" descr="Router"/>
          <p:cNvPicPr>
            <a:picLocks noChangeAspect="1" noChangeArrowheads="1"/>
          </p:cNvPicPr>
          <p:nvPr/>
        </p:nvPicPr>
        <p:blipFill>
          <a:blip r:embed="rId3" cstate="print"/>
          <a:srcRect/>
          <a:stretch>
            <a:fillRect/>
          </a:stretch>
        </p:blipFill>
        <p:spPr bwMode="auto">
          <a:xfrm>
            <a:off x="1799797" y="3148275"/>
            <a:ext cx="452438" cy="317500"/>
          </a:xfrm>
          <a:prstGeom prst="rect">
            <a:avLst/>
          </a:prstGeom>
          <a:noFill/>
        </p:spPr>
      </p:pic>
      <p:pic>
        <p:nvPicPr>
          <p:cNvPr id="24" name="Picture 62" descr="Router"/>
          <p:cNvPicPr>
            <a:picLocks noChangeAspect="1" noChangeArrowheads="1"/>
          </p:cNvPicPr>
          <p:nvPr/>
        </p:nvPicPr>
        <p:blipFill>
          <a:blip r:embed="rId3" cstate="print"/>
          <a:srcRect/>
          <a:stretch>
            <a:fillRect/>
          </a:stretch>
        </p:blipFill>
        <p:spPr bwMode="auto">
          <a:xfrm>
            <a:off x="2962751" y="3148275"/>
            <a:ext cx="452438" cy="317500"/>
          </a:xfrm>
          <a:prstGeom prst="rect">
            <a:avLst/>
          </a:prstGeom>
          <a:noFill/>
        </p:spPr>
      </p:pic>
      <p:pic>
        <p:nvPicPr>
          <p:cNvPr id="25" name="Picture 62" descr="Router"/>
          <p:cNvPicPr>
            <a:picLocks noChangeAspect="1" noChangeArrowheads="1"/>
          </p:cNvPicPr>
          <p:nvPr/>
        </p:nvPicPr>
        <p:blipFill>
          <a:blip r:embed="rId3" cstate="print"/>
          <a:srcRect/>
          <a:stretch>
            <a:fillRect/>
          </a:stretch>
        </p:blipFill>
        <p:spPr bwMode="auto">
          <a:xfrm>
            <a:off x="3567589" y="3148758"/>
            <a:ext cx="452438" cy="317500"/>
          </a:xfrm>
          <a:prstGeom prst="rect">
            <a:avLst/>
          </a:prstGeom>
          <a:noFill/>
        </p:spPr>
      </p:pic>
      <p:pic>
        <p:nvPicPr>
          <p:cNvPr id="29" name="Picture 28"/>
          <p:cNvPicPr>
            <a:picLocks noChangeAspect="1"/>
          </p:cNvPicPr>
          <p:nvPr/>
        </p:nvPicPr>
        <p:blipFill>
          <a:blip r:embed="rId4">
            <a:duotone>
              <a:prstClr val="black"/>
              <a:schemeClr val="accent4">
                <a:tint val="45000"/>
                <a:satMod val="400000"/>
              </a:schemeClr>
            </a:duotone>
          </a:blip>
          <a:stretch>
            <a:fillRect/>
          </a:stretch>
        </p:blipFill>
        <p:spPr>
          <a:xfrm>
            <a:off x="1302757" y="3812614"/>
            <a:ext cx="360682" cy="253901"/>
          </a:xfrm>
          <a:prstGeom prst="rect">
            <a:avLst/>
          </a:prstGeom>
        </p:spPr>
      </p:pic>
      <p:pic>
        <p:nvPicPr>
          <p:cNvPr id="30" name="Picture 29"/>
          <p:cNvPicPr>
            <a:picLocks noChangeAspect="1"/>
          </p:cNvPicPr>
          <p:nvPr/>
        </p:nvPicPr>
        <p:blipFill>
          <a:blip r:embed="rId4">
            <a:duotone>
              <a:prstClr val="black"/>
              <a:schemeClr val="accent4">
                <a:tint val="45000"/>
                <a:satMod val="400000"/>
              </a:schemeClr>
            </a:duotone>
          </a:blip>
          <a:stretch>
            <a:fillRect/>
          </a:stretch>
        </p:blipFill>
        <p:spPr>
          <a:xfrm>
            <a:off x="1845675" y="3812614"/>
            <a:ext cx="360682" cy="253901"/>
          </a:xfrm>
          <a:prstGeom prst="rect">
            <a:avLst/>
          </a:prstGeom>
        </p:spPr>
      </p:pic>
      <p:pic>
        <p:nvPicPr>
          <p:cNvPr id="31" name="Picture 30"/>
          <p:cNvPicPr>
            <a:picLocks noChangeAspect="1"/>
          </p:cNvPicPr>
          <p:nvPr/>
        </p:nvPicPr>
        <p:blipFill>
          <a:blip r:embed="rId4">
            <a:duotone>
              <a:prstClr val="black"/>
              <a:schemeClr val="accent4">
                <a:tint val="45000"/>
                <a:satMod val="400000"/>
              </a:schemeClr>
            </a:duotone>
          </a:blip>
          <a:stretch>
            <a:fillRect/>
          </a:stretch>
        </p:blipFill>
        <p:spPr>
          <a:xfrm>
            <a:off x="3008167" y="3812614"/>
            <a:ext cx="360682" cy="253901"/>
          </a:xfrm>
          <a:prstGeom prst="rect">
            <a:avLst/>
          </a:prstGeom>
        </p:spPr>
      </p:pic>
      <p:pic>
        <p:nvPicPr>
          <p:cNvPr id="32" name="Picture 31"/>
          <p:cNvPicPr>
            <a:picLocks noChangeAspect="1"/>
          </p:cNvPicPr>
          <p:nvPr/>
        </p:nvPicPr>
        <p:blipFill>
          <a:blip r:embed="rId4">
            <a:duotone>
              <a:prstClr val="black"/>
              <a:schemeClr val="accent4">
                <a:tint val="45000"/>
                <a:satMod val="400000"/>
              </a:schemeClr>
            </a:duotone>
          </a:blip>
          <a:stretch>
            <a:fillRect/>
          </a:stretch>
        </p:blipFill>
        <p:spPr>
          <a:xfrm>
            <a:off x="3613467" y="3812614"/>
            <a:ext cx="360682" cy="253901"/>
          </a:xfrm>
          <a:prstGeom prst="rect">
            <a:avLst/>
          </a:prstGeom>
        </p:spPr>
      </p:pic>
      <p:cxnSp>
        <p:nvCxnSpPr>
          <p:cNvPr id="34" name="Straight Connector 33"/>
          <p:cNvCxnSpPr>
            <a:stCxn id="16" idx="2"/>
            <a:endCxn id="29" idx="0"/>
          </p:cNvCxnSpPr>
          <p:nvPr/>
        </p:nvCxnSpPr>
        <p:spPr>
          <a:xfrm>
            <a:off x="1480601" y="3466258"/>
            <a:ext cx="2497"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3" idx="2"/>
            <a:endCxn id="30" idx="0"/>
          </p:cNvCxnSpPr>
          <p:nvPr/>
        </p:nvCxnSpPr>
        <p:spPr>
          <a:xfrm>
            <a:off x="2026016" y="3465775"/>
            <a:ext cx="0"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2"/>
            <a:endCxn id="31" idx="0"/>
          </p:cNvCxnSpPr>
          <p:nvPr/>
        </p:nvCxnSpPr>
        <p:spPr>
          <a:xfrm flipH="1">
            <a:off x="3188508" y="3465775"/>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5" idx="2"/>
            <a:endCxn id="32" idx="0"/>
          </p:cNvCxnSpPr>
          <p:nvPr/>
        </p:nvCxnSpPr>
        <p:spPr>
          <a:xfrm>
            <a:off x="3793808" y="3466258"/>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2"/>
          </p:cNvCxnSpPr>
          <p:nvPr/>
        </p:nvCxnSpPr>
        <p:spPr>
          <a:xfrm flipH="1">
            <a:off x="1587231" y="2945847"/>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23" idx="0"/>
          </p:cNvCxnSpPr>
          <p:nvPr/>
        </p:nvCxnSpPr>
        <p:spPr>
          <a:xfrm>
            <a:off x="1785509" y="2945847"/>
            <a:ext cx="240507"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261065" y="2938607"/>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459343" y="2938607"/>
            <a:ext cx="226219"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41284" y="1536484"/>
            <a:ext cx="808811" cy="276999"/>
          </a:xfrm>
          <a:prstGeom prst="rect">
            <a:avLst/>
          </a:prstGeom>
          <a:noFill/>
        </p:spPr>
        <p:txBody>
          <a:bodyPr wrap="none" rtlCol="0">
            <a:spAutoFit/>
          </a:bodyPr>
          <a:lstStyle/>
          <a:p>
            <a:r>
              <a:rPr lang="en-US" sz="1200" dirty="0" smtClean="0"/>
              <a:t>Top NSO</a:t>
            </a:r>
            <a:endParaRPr lang="en-US" sz="1200" dirty="0"/>
          </a:p>
        </p:txBody>
      </p:sp>
      <p:sp>
        <p:nvSpPr>
          <p:cNvPr id="53" name="TextBox 52"/>
          <p:cNvSpPr txBox="1"/>
          <p:nvPr/>
        </p:nvSpPr>
        <p:spPr>
          <a:xfrm>
            <a:off x="723702" y="2576528"/>
            <a:ext cx="986167" cy="253916"/>
          </a:xfrm>
          <a:prstGeom prst="rect">
            <a:avLst/>
          </a:prstGeom>
          <a:noFill/>
        </p:spPr>
        <p:txBody>
          <a:bodyPr wrap="none" rtlCol="0">
            <a:spAutoFit/>
          </a:bodyPr>
          <a:lstStyle/>
          <a:p>
            <a:r>
              <a:rPr lang="en-US" sz="1050" dirty="0" smtClean="0"/>
              <a:t>RFSN-AMER</a:t>
            </a:r>
            <a:endParaRPr lang="en-US" sz="1050" dirty="0"/>
          </a:p>
        </p:txBody>
      </p:sp>
      <p:pic>
        <p:nvPicPr>
          <p:cNvPr id="55" name="Picture 62" descr="Router"/>
          <p:cNvPicPr>
            <a:picLocks noChangeAspect="1" noChangeArrowheads="1"/>
          </p:cNvPicPr>
          <p:nvPr/>
        </p:nvPicPr>
        <p:blipFill>
          <a:blip r:embed="rId3" cstate="print"/>
          <a:srcRect/>
          <a:stretch>
            <a:fillRect/>
          </a:stretch>
        </p:blipFill>
        <p:spPr bwMode="auto">
          <a:xfrm>
            <a:off x="4894058" y="3148275"/>
            <a:ext cx="452438" cy="317500"/>
          </a:xfrm>
          <a:prstGeom prst="rect">
            <a:avLst/>
          </a:prstGeom>
          <a:noFill/>
        </p:spPr>
      </p:pic>
      <p:pic>
        <p:nvPicPr>
          <p:cNvPr id="56" name="Picture 62" descr="Router"/>
          <p:cNvPicPr>
            <a:picLocks noChangeAspect="1" noChangeArrowheads="1"/>
          </p:cNvPicPr>
          <p:nvPr/>
        </p:nvPicPr>
        <p:blipFill>
          <a:blip r:embed="rId3" cstate="print"/>
          <a:srcRect/>
          <a:stretch>
            <a:fillRect/>
          </a:stretch>
        </p:blipFill>
        <p:spPr bwMode="auto">
          <a:xfrm>
            <a:off x="5498896" y="3148758"/>
            <a:ext cx="452438" cy="317500"/>
          </a:xfrm>
          <a:prstGeom prst="rect">
            <a:avLst/>
          </a:prstGeom>
          <a:noFill/>
        </p:spPr>
      </p:pic>
      <p:pic>
        <p:nvPicPr>
          <p:cNvPr id="57" name="Picture 56"/>
          <p:cNvPicPr>
            <a:picLocks noChangeAspect="1"/>
          </p:cNvPicPr>
          <p:nvPr/>
        </p:nvPicPr>
        <p:blipFill>
          <a:blip r:embed="rId4">
            <a:duotone>
              <a:prstClr val="black"/>
              <a:schemeClr val="accent4">
                <a:tint val="45000"/>
                <a:satMod val="400000"/>
              </a:schemeClr>
            </a:duotone>
          </a:blip>
          <a:stretch>
            <a:fillRect/>
          </a:stretch>
        </p:blipFill>
        <p:spPr>
          <a:xfrm>
            <a:off x="4939474" y="3812614"/>
            <a:ext cx="360682" cy="253901"/>
          </a:xfrm>
          <a:prstGeom prst="rect">
            <a:avLst/>
          </a:prstGeom>
        </p:spPr>
      </p:pic>
      <p:pic>
        <p:nvPicPr>
          <p:cNvPr id="58" name="Picture 57"/>
          <p:cNvPicPr>
            <a:picLocks noChangeAspect="1"/>
          </p:cNvPicPr>
          <p:nvPr/>
        </p:nvPicPr>
        <p:blipFill>
          <a:blip r:embed="rId4">
            <a:duotone>
              <a:prstClr val="black"/>
              <a:schemeClr val="accent4">
                <a:tint val="45000"/>
                <a:satMod val="400000"/>
              </a:schemeClr>
            </a:duotone>
          </a:blip>
          <a:stretch>
            <a:fillRect/>
          </a:stretch>
        </p:blipFill>
        <p:spPr>
          <a:xfrm>
            <a:off x="5544774" y="3812614"/>
            <a:ext cx="360682" cy="253901"/>
          </a:xfrm>
          <a:prstGeom prst="rect">
            <a:avLst/>
          </a:prstGeom>
        </p:spPr>
      </p:pic>
      <p:cxnSp>
        <p:nvCxnSpPr>
          <p:cNvPr id="59" name="Straight Connector 58"/>
          <p:cNvCxnSpPr>
            <a:stCxn id="55" idx="2"/>
            <a:endCxn id="57" idx="0"/>
          </p:cNvCxnSpPr>
          <p:nvPr/>
        </p:nvCxnSpPr>
        <p:spPr>
          <a:xfrm flipH="1">
            <a:off x="5119815" y="3465775"/>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2"/>
            <a:endCxn id="58" idx="0"/>
          </p:cNvCxnSpPr>
          <p:nvPr/>
        </p:nvCxnSpPr>
        <p:spPr>
          <a:xfrm>
            <a:off x="5725115" y="3466258"/>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187609" y="2938607"/>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385887" y="2938607"/>
            <a:ext cx="226219"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377249" y="2576528"/>
            <a:ext cx="978153" cy="253916"/>
          </a:xfrm>
          <a:prstGeom prst="rect">
            <a:avLst/>
          </a:prstGeom>
          <a:noFill/>
        </p:spPr>
        <p:txBody>
          <a:bodyPr wrap="none" rtlCol="0">
            <a:spAutoFit/>
          </a:bodyPr>
          <a:lstStyle/>
          <a:p>
            <a:r>
              <a:rPr lang="en-US" sz="1050" dirty="0" smtClean="0"/>
              <a:t>RFSN-EMEA</a:t>
            </a:r>
            <a:endParaRPr lang="en-US" sz="1050" dirty="0"/>
          </a:p>
        </p:txBody>
      </p:sp>
      <p:sp>
        <p:nvSpPr>
          <p:cNvPr id="66" name="TextBox 65"/>
          <p:cNvSpPr txBox="1"/>
          <p:nvPr/>
        </p:nvSpPr>
        <p:spPr>
          <a:xfrm>
            <a:off x="4305800" y="2576528"/>
            <a:ext cx="963725" cy="253916"/>
          </a:xfrm>
          <a:prstGeom prst="rect">
            <a:avLst/>
          </a:prstGeom>
          <a:noFill/>
        </p:spPr>
        <p:txBody>
          <a:bodyPr wrap="none" rtlCol="0">
            <a:spAutoFit/>
          </a:bodyPr>
          <a:lstStyle/>
          <a:p>
            <a:r>
              <a:rPr lang="en-US" sz="1050" dirty="0" smtClean="0"/>
              <a:t>RFSN-APAC</a:t>
            </a:r>
            <a:endParaRPr lang="en-US" sz="1050" dirty="0"/>
          </a:p>
        </p:txBody>
      </p:sp>
      <p:sp>
        <p:nvSpPr>
          <p:cNvPr id="67" name="Rectangle 66"/>
          <p:cNvSpPr/>
          <p:nvPr/>
        </p:nvSpPr>
        <p:spPr>
          <a:xfrm>
            <a:off x="1420045" y="3387976"/>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Rectangle 67"/>
          <p:cNvSpPr/>
          <p:nvPr/>
        </p:nvSpPr>
        <p:spPr>
          <a:xfrm>
            <a:off x="1969904" y="3387976"/>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9" name="Rectangle 68"/>
          <p:cNvSpPr/>
          <p:nvPr/>
        </p:nvSpPr>
        <p:spPr>
          <a:xfrm>
            <a:off x="3129253" y="3389678"/>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0" name="Rectangle 69"/>
          <p:cNvSpPr/>
          <p:nvPr/>
        </p:nvSpPr>
        <p:spPr>
          <a:xfrm>
            <a:off x="3736269" y="3389678"/>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1" name="Rectangle 70"/>
          <p:cNvSpPr/>
          <p:nvPr/>
        </p:nvSpPr>
        <p:spPr>
          <a:xfrm>
            <a:off x="5057838" y="3389678"/>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Rectangle 71"/>
          <p:cNvSpPr/>
          <p:nvPr/>
        </p:nvSpPr>
        <p:spPr>
          <a:xfrm>
            <a:off x="5660091" y="3389678"/>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TextBox 74"/>
          <p:cNvSpPr txBox="1"/>
          <p:nvPr/>
        </p:nvSpPr>
        <p:spPr>
          <a:xfrm>
            <a:off x="87320" y="3142620"/>
            <a:ext cx="1101584" cy="307777"/>
          </a:xfrm>
          <a:prstGeom prst="rect">
            <a:avLst/>
          </a:prstGeom>
          <a:noFill/>
        </p:spPr>
        <p:txBody>
          <a:bodyPr wrap="none" rtlCol="0">
            <a:spAutoFit/>
          </a:bodyPr>
          <a:lstStyle/>
          <a:p>
            <a:r>
              <a:rPr lang="en-US" sz="1400" dirty="0" smtClean="0"/>
              <a:t>PE Routers</a:t>
            </a:r>
            <a:endParaRPr lang="en-US" sz="1400" dirty="0"/>
          </a:p>
        </p:txBody>
      </p:sp>
      <p:sp>
        <p:nvSpPr>
          <p:cNvPr id="76" name="TextBox 75"/>
          <p:cNvSpPr txBox="1"/>
          <p:nvPr/>
        </p:nvSpPr>
        <p:spPr>
          <a:xfrm>
            <a:off x="28547" y="3761417"/>
            <a:ext cx="1231427" cy="307777"/>
          </a:xfrm>
          <a:prstGeom prst="rect">
            <a:avLst/>
          </a:prstGeom>
          <a:noFill/>
        </p:spPr>
        <p:txBody>
          <a:bodyPr wrap="none" rtlCol="0">
            <a:spAutoFit/>
          </a:bodyPr>
          <a:lstStyle/>
          <a:p>
            <a:r>
              <a:rPr lang="en-US" sz="1400" dirty="0" smtClean="0"/>
              <a:t>CPE Routers</a:t>
            </a:r>
            <a:endParaRPr lang="en-US" sz="1400" dirty="0"/>
          </a:p>
        </p:txBody>
      </p:sp>
      <p:sp>
        <p:nvSpPr>
          <p:cNvPr id="78" name="Text Placeholder 1"/>
          <p:cNvSpPr>
            <a:spLocks noGrp="1"/>
          </p:cNvSpPr>
          <p:nvPr>
            <p:ph type="body" sz="quarter" idx="10"/>
          </p:nvPr>
        </p:nvSpPr>
        <p:spPr>
          <a:xfrm>
            <a:off x="6004262" y="1442136"/>
            <a:ext cx="2778991" cy="3073861"/>
          </a:xfrm>
        </p:spPr>
        <p:txBody>
          <a:bodyPr/>
          <a:lstStyle/>
          <a:p>
            <a:r>
              <a:rPr lang="en-US" sz="2000" dirty="0" smtClean="0"/>
              <a:t>Deploy an L3 VPN service instance across multiple RFS nodes</a:t>
            </a:r>
          </a:p>
          <a:p>
            <a:r>
              <a:rPr lang="en-US" sz="2000" dirty="0" smtClean="0"/>
              <a:t>Monitor LSA behavior</a:t>
            </a:r>
            <a:endParaRPr lang="en-US" sz="2000" dirty="0"/>
          </a:p>
        </p:txBody>
      </p:sp>
      <p:pic>
        <p:nvPicPr>
          <p:cNvPr id="79" name="Picture 78" descr="Logo-NI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80" name="Rectangle 79"/>
          <p:cNvSpPr/>
          <p:nvPr/>
        </p:nvSpPr>
        <p:spPr>
          <a:xfrm>
            <a:off x="544256" y="2722635"/>
            <a:ext cx="1215397" cy="276999"/>
          </a:xfrm>
          <a:prstGeom prst="rect">
            <a:avLst/>
          </a:prstGeom>
        </p:spPr>
        <p:txBody>
          <a:bodyPr wrap="none">
            <a:spAutoFit/>
          </a:bodyPr>
          <a:lstStyle/>
          <a:p>
            <a:r>
              <a:rPr lang="en-US" sz="1200" dirty="0" smtClean="0">
                <a:solidFill>
                  <a:schemeClr val="accent1">
                    <a:lumMod val="60000"/>
                    <a:lumOff val="40000"/>
                  </a:schemeClr>
                </a:solidFill>
              </a:rPr>
              <a:t>41365 devices </a:t>
            </a:r>
            <a:endParaRPr lang="en-US" sz="1200" dirty="0">
              <a:solidFill>
                <a:schemeClr val="accent1">
                  <a:lumMod val="60000"/>
                  <a:lumOff val="40000"/>
                </a:schemeClr>
              </a:solidFill>
            </a:endParaRPr>
          </a:p>
        </p:txBody>
      </p:sp>
      <p:sp>
        <p:nvSpPr>
          <p:cNvPr id="81" name="Rectangle 80"/>
          <p:cNvSpPr/>
          <p:nvPr/>
        </p:nvSpPr>
        <p:spPr>
          <a:xfrm>
            <a:off x="2181804" y="2722635"/>
            <a:ext cx="1215397" cy="276999"/>
          </a:xfrm>
          <a:prstGeom prst="rect">
            <a:avLst/>
          </a:prstGeom>
        </p:spPr>
        <p:txBody>
          <a:bodyPr wrap="none">
            <a:spAutoFit/>
          </a:bodyPr>
          <a:lstStyle/>
          <a:p>
            <a:r>
              <a:rPr lang="en-US" sz="1200" dirty="0" smtClean="0">
                <a:solidFill>
                  <a:schemeClr val="accent1">
                    <a:lumMod val="60000"/>
                    <a:lumOff val="40000"/>
                  </a:schemeClr>
                </a:solidFill>
              </a:rPr>
              <a:t>29165 devices </a:t>
            </a:r>
            <a:endParaRPr lang="en-US" sz="1200" dirty="0">
              <a:solidFill>
                <a:schemeClr val="accent1">
                  <a:lumMod val="60000"/>
                  <a:lumOff val="40000"/>
                </a:schemeClr>
              </a:solidFill>
            </a:endParaRPr>
          </a:p>
        </p:txBody>
      </p:sp>
      <p:sp>
        <p:nvSpPr>
          <p:cNvPr id="82" name="Rectangle 81"/>
          <p:cNvSpPr/>
          <p:nvPr/>
        </p:nvSpPr>
        <p:spPr>
          <a:xfrm>
            <a:off x="4124434" y="2724930"/>
            <a:ext cx="1215397" cy="276999"/>
          </a:xfrm>
          <a:prstGeom prst="rect">
            <a:avLst/>
          </a:prstGeom>
        </p:spPr>
        <p:txBody>
          <a:bodyPr wrap="none">
            <a:spAutoFit/>
          </a:bodyPr>
          <a:lstStyle/>
          <a:p>
            <a:r>
              <a:rPr lang="en-US" sz="1200" dirty="0" smtClean="0">
                <a:solidFill>
                  <a:schemeClr val="accent1">
                    <a:lumMod val="60000"/>
                    <a:lumOff val="40000"/>
                  </a:schemeClr>
                </a:solidFill>
              </a:rPr>
              <a:t>37580 devices </a:t>
            </a:r>
            <a:endParaRPr lang="en-US" sz="1200" dirty="0">
              <a:solidFill>
                <a:schemeClr val="accent1">
                  <a:lumMod val="60000"/>
                  <a:lumOff val="40000"/>
                </a:schemeClr>
              </a:solidFill>
            </a:endParaRPr>
          </a:p>
        </p:txBody>
      </p:sp>
      <p:sp>
        <p:nvSpPr>
          <p:cNvPr id="83" name="Rectangle 82"/>
          <p:cNvSpPr/>
          <p:nvPr/>
        </p:nvSpPr>
        <p:spPr>
          <a:xfrm>
            <a:off x="3571010" y="1724314"/>
            <a:ext cx="875561" cy="276999"/>
          </a:xfrm>
          <a:prstGeom prst="rect">
            <a:avLst/>
          </a:prstGeom>
        </p:spPr>
        <p:txBody>
          <a:bodyPr wrap="none">
            <a:spAutoFit/>
          </a:bodyPr>
          <a:lstStyle/>
          <a:p>
            <a:r>
              <a:rPr lang="en-US" sz="1200" dirty="0" smtClean="0">
                <a:solidFill>
                  <a:schemeClr val="accent1">
                    <a:lumMod val="60000"/>
                    <a:lumOff val="40000"/>
                  </a:schemeClr>
                </a:solidFill>
              </a:rPr>
              <a:t>3 devices </a:t>
            </a:r>
            <a:endParaRPr lang="en-US" sz="1200" dirty="0">
              <a:solidFill>
                <a:schemeClr val="accent1">
                  <a:lumMod val="60000"/>
                  <a:lumOff val="40000"/>
                </a:schemeClr>
              </a:solidFill>
            </a:endParaRPr>
          </a:p>
        </p:txBody>
      </p:sp>
    </p:spTree>
    <p:extLst>
      <p:ext uri="{BB962C8B-B14F-4D97-AF65-F5344CB8AC3E}">
        <p14:creationId xmlns:p14="http://schemas.microsoft.com/office/powerpoint/2010/main" val="76251033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3" name="Title 2"/>
          <p:cNvSpPr>
            <a:spLocks noGrp="1"/>
          </p:cNvSpPr>
          <p:nvPr>
            <p:ph type="title"/>
          </p:nvPr>
        </p:nvSpPr>
        <p:spPr/>
        <p:txBody>
          <a:bodyPr/>
          <a:lstStyle/>
          <a:p>
            <a:r>
              <a:rPr lang="en-US" dirty="0" smtClean="0"/>
              <a:t>Demo: Deploy L3 VPN to Six Sites</a:t>
            </a:r>
            <a:br>
              <a:rPr lang="en-US" dirty="0" smtClean="0"/>
            </a:br>
            <a:r>
              <a:rPr lang="en-US" sz="2400" dirty="0" smtClean="0"/>
              <a:t>Top Service Configuration</a:t>
            </a:r>
            <a:endParaRPr lang="en-US" dirty="0"/>
          </a:p>
        </p:txBody>
      </p:sp>
      <p:pic>
        <p:nvPicPr>
          <p:cNvPr id="4" name="Picture 2" descr="File-Application_Server"/>
          <p:cNvPicPr>
            <a:picLocks noChangeAspect="1" noChangeArrowheads="1"/>
          </p:cNvPicPr>
          <p:nvPr/>
        </p:nvPicPr>
        <p:blipFill>
          <a:blip r:embed="rId3" cstate="print"/>
          <a:srcRect/>
          <a:stretch>
            <a:fillRect/>
          </a:stretch>
        </p:blipFill>
        <p:spPr bwMode="auto">
          <a:xfrm>
            <a:off x="3549358" y="1775162"/>
            <a:ext cx="309794" cy="446424"/>
          </a:xfrm>
          <a:prstGeom prst="rect">
            <a:avLst/>
          </a:prstGeom>
          <a:noFill/>
        </p:spPr>
      </p:pic>
      <p:pic>
        <p:nvPicPr>
          <p:cNvPr id="5" name="Picture 2" descr="File-Application_Server"/>
          <p:cNvPicPr>
            <a:picLocks noChangeAspect="1" noChangeArrowheads="1"/>
          </p:cNvPicPr>
          <p:nvPr/>
        </p:nvPicPr>
        <p:blipFill>
          <a:blip r:embed="rId3" cstate="print"/>
          <a:srcRect/>
          <a:stretch>
            <a:fillRect/>
          </a:stretch>
        </p:blipFill>
        <p:spPr bwMode="auto">
          <a:xfrm>
            <a:off x="1910322" y="2832449"/>
            <a:ext cx="309794" cy="446424"/>
          </a:xfrm>
          <a:prstGeom prst="rect">
            <a:avLst/>
          </a:prstGeom>
          <a:noFill/>
        </p:spPr>
      </p:pic>
      <p:cxnSp>
        <p:nvCxnSpPr>
          <p:cNvPr id="6" name="Straight Arrow Connector 5"/>
          <p:cNvCxnSpPr>
            <a:stCxn id="4" idx="2"/>
            <a:endCxn id="5" idx="0"/>
          </p:cNvCxnSpPr>
          <p:nvPr/>
        </p:nvCxnSpPr>
        <p:spPr>
          <a:xfrm flipH="1">
            <a:off x="2065219" y="2221586"/>
            <a:ext cx="1639036" cy="610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File-Application_Server"/>
          <p:cNvPicPr>
            <a:picLocks noChangeAspect="1" noChangeArrowheads="1"/>
          </p:cNvPicPr>
          <p:nvPr/>
        </p:nvPicPr>
        <p:blipFill>
          <a:blip r:embed="rId3" cstate="print"/>
          <a:srcRect/>
          <a:stretch>
            <a:fillRect/>
          </a:stretch>
        </p:blipFill>
        <p:spPr bwMode="auto">
          <a:xfrm>
            <a:off x="3554193" y="2832449"/>
            <a:ext cx="309794" cy="446424"/>
          </a:xfrm>
          <a:prstGeom prst="rect">
            <a:avLst/>
          </a:prstGeom>
          <a:noFill/>
        </p:spPr>
      </p:pic>
      <p:cxnSp>
        <p:nvCxnSpPr>
          <p:cNvPr id="8" name="Straight Arrow Connector 7"/>
          <p:cNvCxnSpPr>
            <a:stCxn id="4" idx="2"/>
            <a:endCxn id="12" idx="0"/>
          </p:cNvCxnSpPr>
          <p:nvPr/>
        </p:nvCxnSpPr>
        <p:spPr>
          <a:xfrm>
            <a:off x="3704255" y="2221586"/>
            <a:ext cx="1920137" cy="610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File-Application_Server"/>
          <p:cNvPicPr>
            <a:picLocks noChangeAspect="1" noChangeArrowheads="1"/>
          </p:cNvPicPr>
          <p:nvPr/>
        </p:nvPicPr>
        <p:blipFill>
          <a:blip r:embed="rId3" cstate="print"/>
          <a:srcRect/>
          <a:stretch>
            <a:fillRect/>
          </a:stretch>
        </p:blipFill>
        <p:spPr bwMode="auto">
          <a:xfrm>
            <a:off x="5469495" y="2832449"/>
            <a:ext cx="309794" cy="446424"/>
          </a:xfrm>
          <a:prstGeom prst="rect">
            <a:avLst/>
          </a:prstGeom>
          <a:noFill/>
        </p:spPr>
      </p:pic>
      <p:cxnSp>
        <p:nvCxnSpPr>
          <p:cNvPr id="14" name="Straight Arrow Connector 13"/>
          <p:cNvCxnSpPr>
            <a:stCxn id="4" idx="2"/>
            <a:endCxn id="7" idx="0"/>
          </p:cNvCxnSpPr>
          <p:nvPr/>
        </p:nvCxnSpPr>
        <p:spPr>
          <a:xfrm>
            <a:off x="3704255" y="2221586"/>
            <a:ext cx="4835" cy="610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62" descr="Router"/>
          <p:cNvPicPr>
            <a:picLocks noChangeAspect="1" noChangeArrowheads="1"/>
          </p:cNvPicPr>
          <p:nvPr/>
        </p:nvPicPr>
        <p:blipFill>
          <a:blip r:embed="rId4" cstate="print"/>
          <a:srcRect/>
          <a:stretch>
            <a:fillRect/>
          </a:stretch>
        </p:blipFill>
        <p:spPr bwMode="auto">
          <a:xfrm>
            <a:off x="1534092" y="3481784"/>
            <a:ext cx="452438" cy="317500"/>
          </a:xfrm>
          <a:prstGeom prst="rect">
            <a:avLst/>
          </a:prstGeom>
          <a:noFill/>
        </p:spPr>
      </p:pic>
      <p:pic>
        <p:nvPicPr>
          <p:cNvPr id="23" name="Picture 62" descr="Router"/>
          <p:cNvPicPr>
            <a:picLocks noChangeAspect="1" noChangeArrowheads="1"/>
          </p:cNvPicPr>
          <p:nvPr/>
        </p:nvPicPr>
        <p:blipFill>
          <a:blip r:embed="rId4" cstate="print"/>
          <a:srcRect/>
          <a:stretch>
            <a:fillRect/>
          </a:stretch>
        </p:blipFill>
        <p:spPr bwMode="auto">
          <a:xfrm>
            <a:off x="2079507" y="3481301"/>
            <a:ext cx="452438" cy="317500"/>
          </a:xfrm>
          <a:prstGeom prst="rect">
            <a:avLst/>
          </a:prstGeom>
          <a:noFill/>
        </p:spPr>
      </p:pic>
      <p:pic>
        <p:nvPicPr>
          <p:cNvPr id="24" name="Picture 62" descr="Router"/>
          <p:cNvPicPr>
            <a:picLocks noChangeAspect="1" noChangeArrowheads="1"/>
          </p:cNvPicPr>
          <p:nvPr/>
        </p:nvPicPr>
        <p:blipFill>
          <a:blip r:embed="rId4" cstate="print"/>
          <a:srcRect/>
          <a:stretch>
            <a:fillRect/>
          </a:stretch>
        </p:blipFill>
        <p:spPr bwMode="auto">
          <a:xfrm>
            <a:off x="3242461" y="3481301"/>
            <a:ext cx="452438" cy="317500"/>
          </a:xfrm>
          <a:prstGeom prst="rect">
            <a:avLst/>
          </a:prstGeom>
          <a:noFill/>
        </p:spPr>
      </p:pic>
      <p:pic>
        <p:nvPicPr>
          <p:cNvPr id="25" name="Picture 62" descr="Router"/>
          <p:cNvPicPr>
            <a:picLocks noChangeAspect="1" noChangeArrowheads="1"/>
          </p:cNvPicPr>
          <p:nvPr/>
        </p:nvPicPr>
        <p:blipFill>
          <a:blip r:embed="rId4" cstate="print"/>
          <a:srcRect/>
          <a:stretch>
            <a:fillRect/>
          </a:stretch>
        </p:blipFill>
        <p:spPr bwMode="auto">
          <a:xfrm>
            <a:off x="3847299" y="3481784"/>
            <a:ext cx="452438" cy="317500"/>
          </a:xfrm>
          <a:prstGeom prst="rect">
            <a:avLst/>
          </a:prstGeom>
          <a:noFill/>
        </p:spPr>
      </p:pic>
      <p:pic>
        <p:nvPicPr>
          <p:cNvPr id="29" name="Picture 28"/>
          <p:cNvPicPr>
            <a:picLocks noChangeAspect="1"/>
          </p:cNvPicPr>
          <p:nvPr/>
        </p:nvPicPr>
        <p:blipFill>
          <a:blip r:embed="rId5">
            <a:duotone>
              <a:prstClr val="black"/>
              <a:schemeClr val="accent4">
                <a:tint val="45000"/>
                <a:satMod val="400000"/>
              </a:schemeClr>
            </a:duotone>
          </a:blip>
          <a:stretch>
            <a:fillRect/>
          </a:stretch>
        </p:blipFill>
        <p:spPr>
          <a:xfrm>
            <a:off x="1582467" y="4145640"/>
            <a:ext cx="360682" cy="253901"/>
          </a:xfrm>
          <a:prstGeom prst="rect">
            <a:avLst/>
          </a:prstGeom>
        </p:spPr>
      </p:pic>
      <p:pic>
        <p:nvPicPr>
          <p:cNvPr id="30" name="Picture 29"/>
          <p:cNvPicPr>
            <a:picLocks noChangeAspect="1"/>
          </p:cNvPicPr>
          <p:nvPr/>
        </p:nvPicPr>
        <p:blipFill>
          <a:blip r:embed="rId5">
            <a:duotone>
              <a:prstClr val="black"/>
              <a:schemeClr val="accent4">
                <a:tint val="45000"/>
                <a:satMod val="400000"/>
              </a:schemeClr>
            </a:duotone>
          </a:blip>
          <a:stretch>
            <a:fillRect/>
          </a:stretch>
        </p:blipFill>
        <p:spPr>
          <a:xfrm>
            <a:off x="2125385" y="4145640"/>
            <a:ext cx="360682" cy="253901"/>
          </a:xfrm>
          <a:prstGeom prst="rect">
            <a:avLst/>
          </a:prstGeom>
        </p:spPr>
      </p:pic>
      <p:pic>
        <p:nvPicPr>
          <p:cNvPr id="31" name="Picture 30"/>
          <p:cNvPicPr>
            <a:picLocks noChangeAspect="1"/>
          </p:cNvPicPr>
          <p:nvPr/>
        </p:nvPicPr>
        <p:blipFill>
          <a:blip r:embed="rId5">
            <a:duotone>
              <a:prstClr val="black"/>
              <a:schemeClr val="accent4">
                <a:tint val="45000"/>
                <a:satMod val="400000"/>
              </a:schemeClr>
            </a:duotone>
          </a:blip>
          <a:stretch>
            <a:fillRect/>
          </a:stretch>
        </p:blipFill>
        <p:spPr>
          <a:xfrm>
            <a:off x="3287877" y="4145640"/>
            <a:ext cx="360682" cy="253901"/>
          </a:xfrm>
          <a:prstGeom prst="rect">
            <a:avLst/>
          </a:prstGeom>
        </p:spPr>
      </p:pic>
      <p:pic>
        <p:nvPicPr>
          <p:cNvPr id="32" name="Picture 31"/>
          <p:cNvPicPr>
            <a:picLocks noChangeAspect="1"/>
          </p:cNvPicPr>
          <p:nvPr/>
        </p:nvPicPr>
        <p:blipFill>
          <a:blip r:embed="rId5">
            <a:duotone>
              <a:prstClr val="black"/>
              <a:schemeClr val="accent4">
                <a:tint val="45000"/>
                <a:satMod val="400000"/>
              </a:schemeClr>
            </a:duotone>
          </a:blip>
          <a:stretch>
            <a:fillRect/>
          </a:stretch>
        </p:blipFill>
        <p:spPr>
          <a:xfrm>
            <a:off x="3893177" y="4145640"/>
            <a:ext cx="360682" cy="253901"/>
          </a:xfrm>
          <a:prstGeom prst="rect">
            <a:avLst/>
          </a:prstGeom>
        </p:spPr>
      </p:pic>
      <p:cxnSp>
        <p:nvCxnSpPr>
          <p:cNvPr id="34" name="Straight Connector 33"/>
          <p:cNvCxnSpPr>
            <a:stCxn id="16" idx="2"/>
            <a:endCxn id="29" idx="0"/>
          </p:cNvCxnSpPr>
          <p:nvPr/>
        </p:nvCxnSpPr>
        <p:spPr>
          <a:xfrm>
            <a:off x="1760311" y="3799284"/>
            <a:ext cx="2497"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3" idx="2"/>
            <a:endCxn id="30" idx="0"/>
          </p:cNvCxnSpPr>
          <p:nvPr/>
        </p:nvCxnSpPr>
        <p:spPr>
          <a:xfrm>
            <a:off x="2305726" y="3798801"/>
            <a:ext cx="0"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2"/>
            <a:endCxn id="31" idx="0"/>
          </p:cNvCxnSpPr>
          <p:nvPr/>
        </p:nvCxnSpPr>
        <p:spPr>
          <a:xfrm flipH="1">
            <a:off x="3468218" y="3798801"/>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5" idx="2"/>
            <a:endCxn id="32" idx="0"/>
          </p:cNvCxnSpPr>
          <p:nvPr/>
        </p:nvCxnSpPr>
        <p:spPr>
          <a:xfrm>
            <a:off x="4073518" y="3799284"/>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2"/>
          </p:cNvCxnSpPr>
          <p:nvPr/>
        </p:nvCxnSpPr>
        <p:spPr>
          <a:xfrm flipH="1">
            <a:off x="1866941" y="3278873"/>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23" idx="0"/>
          </p:cNvCxnSpPr>
          <p:nvPr/>
        </p:nvCxnSpPr>
        <p:spPr>
          <a:xfrm>
            <a:off x="2065219" y="3278873"/>
            <a:ext cx="240507"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540775" y="3271633"/>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739053" y="3271633"/>
            <a:ext cx="226219"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20994" y="1869510"/>
            <a:ext cx="808811" cy="276999"/>
          </a:xfrm>
          <a:prstGeom prst="rect">
            <a:avLst/>
          </a:prstGeom>
          <a:noFill/>
        </p:spPr>
        <p:txBody>
          <a:bodyPr wrap="none" rtlCol="0">
            <a:spAutoFit/>
          </a:bodyPr>
          <a:lstStyle/>
          <a:p>
            <a:r>
              <a:rPr lang="en-US" sz="1200" dirty="0" smtClean="0"/>
              <a:t>Top NSO</a:t>
            </a:r>
            <a:endParaRPr lang="en-US" sz="1200" dirty="0"/>
          </a:p>
        </p:txBody>
      </p:sp>
      <p:sp>
        <p:nvSpPr>
          <p:cNvPr id="53" name="TextBox 52"/>
          <p:cNvSpPr txBox="1"/>
          <p:nvPr/>
        </p:nvSpPr>
        <p:spPr>
          <a:xfrm>
            <a:off x="1003412" y="2909554"/>
            <a:ext cx="986167" cy="253916"/>
          </a:xfrm>
          <a:prstGeom prst="rect">
            <a:avLst/>
          </a:prstGeom>
          <a:noFill/>
        </p:spPr>
        <p:txBody>
          <a:bodyPr wrap="none" rtlCol="0">
            <a:spAutoFit/>
          </a:bodyPr>
          <a:lstStyle/>
          <a:p>
            <a:r>
              <a:rPr lang="en-US" sz="1050" dirty="0" smtClean="0"/>
              <a:t>RFSN-AMER</a:t>
            </a:r>
            <a:endParaRPr lang="en-US" sz="1050" dirty="0"/>
          </a:p>
        </p:txBody>
      </p:sp>
      <p:pic>
        <p:nvPicPr>
          <p:cNvPr id="55" name="Picture 62" descr="Router"/>
          <p:cNvPicPr>
            <a:picLocks noChangeAspect="1" noChangeArrowheads="1"/>
          </p:cNvPicPr>
          <p:nvPr/>
        </p:nvPicPr>
        <p:blipFill>
          <a:blip r:embed="rId4" cstate="print"/>
          <a:srcRect/>
          <a:stretch>
            <a:fillRect/>
          </a:stretch>
        </p:blipFill>
        <p:spPr bwMode="auto">
          <a:xfrm>
            <a:off x="5173768" y="3481301"/>
            <a:ext cx="452438" cy="317500"/>
          </a:xfrm>
          <a:prstGeom prst="rect">
            <a:avLst/>
          </a:prstGeom>
          <a:noFill/>
        </p:spPr>
      </p:pic>
      <p:pic>
        <p:nvPicPr>
          <p:cNvPr id="56" name="Picture 62" descr="Router"/>
          <p:cNvPicPr>
            <a:picLocks noChangeAspect="1" noChangeArrowheads="1"/>
          </p:cNvPicPr>
          <p:nvPr/>
        </p:nvPicPr>
        <p:blipFill>
          <a:blip r:embed="rId4" cstate="print"/>
          <a:srcRect/>
          <a:stretch>
            <a:fillRect/>
          </a:stretch>
        </p:blipFill>
        <p:spPr bwMode="auto">
          <a:xfrm>
            <a:off x="5778606" y="3481784"/>
            <a:ext cx="452438" cy="317500"/>
          </a:xfrm>
          <a:prstGeom prst="rect">
            <a:avLst/>
          </a:prstGeom>
          <a:noFill/>
        </p:spPr>
      </p:pic>
      <p:pic>
        <p:nvPicPr>
          <p:cNvPr id="57" name="Picture 56"/>
          <p:cNvPicPr>
            <a:picLocks noChangeAspect="1"/>
          </p:cNvPicPr>
          <p:nvPr/>
        </p:nvPicPr>
        <p:blipFill>
          <a:blip r:embed="rId5">
            <a:duotone>
              <a:prstClr val="black"/>
              <a:schemeClr val="accent4">
                <a:tint val="45000"/>
                <a:satMod val="400000"/>
              </a:schemeClr>
            </a:duotone>
          </a:blip>
          <a:stretch>
            <a:fillRect/>
          </a:stretch>
        </p:blipFill>
        <p:spPr>
          <a:xfrm>
            <a:off x="5219184" y="4145640"/>
            <a:ext cx="360682" cy="253901"/>
          </a:xfrm>
          <a:prstGeom prst="rect">
            <a:avLst/>
          </a:prstGeom>
        </p:spPr>
      </p:pic>
      <p:pic>
        <p:nvPicPr>
          <p:cNvPr id="58" name="Picture 57"/>
          <p:cNvPicPr>
            <a:picLocks noChangeAspect="1"/>
          </p:cNvPicPr>
          <p:nvPr/>
        </p:nvPicPr>
        <p:blipFill>
          <a:blip r:embed="rId5">
            <a:duotone>
              <a:prstClr val="black"/>
              <a:schemeClr val="accent4">
                <a:tint val="45000"/>
                <a:satMod val="400000"/>
              </a:schemeClr>
            </a:duotone>
          </a:blip>
          <a:stretch>
            <a:fillRect/>
          </a:stretch>
        </p:blipFill>
        <p:spPr>
          <a:xfrm>
            <a:off x="5824484" y="4145640"/>
            <a:ext cx="360682" cy="253901"/>
          </a:xfrm>
          <a:prstGeom prst="rect">
            <a:avLst/>
          </a:prstGeom>
        </p:spPr>
      </p:pic>
      <p:cxnSp>
        <p:nvCxnSpPr>
          <p:cNvPr id="59" name="Straight Connector 58"/>
          <p:cNvCxnSpPr>
            <a:stCxn id="55" idx="2"/>
            <a:endCxn id="57" idx="0"/>
          </p:cNvCxnSpPr>
          <p:nvPr/>
        </p:nvCxnSpPr>
        <p:spPr>
          <a:xfrm flipH="1">
            <a:off x="5399525" y="3798801"/>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2"/>
            <a:endCxn id="58" idx="0"/>
          </p:cNvCxnSpPr>
          <p:nvPr/>
        </p:nvCxnSpPr>
        <p:spPr>
          <a:xfrm>
            <a:off x="6004825" y="3799284"/>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467319" y="3271633"/>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665597" y="3271633"/>
            <a:ext cx="226219"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656959" y="2909554"/>
            <a:ext cx="978153" cy="253916"/>
          </a:xfrm>
          <a:prstGeom prst="rect">
            <a:avLst/>
          </a:prstGeom>
          <a:noFill/>
        </p:spPr>
        <p:txBody>
          <a:bodyPr wrap="none" rtlCol="0">
            <a:spAutoFit/>
          </a:bodyPr>
          <a:lstStyle/>
          <a:p>
            <a:r>
              <a:rPr lang="en-US" sz="1050" dirty="0" smtClean="0"/>
              <a:t>RFSN-EMEA</a:t>
            </a:r>
            <a:endParaRPr lang="en-US" sz="1050" dirty="0"/>
          </a:p>
        </p:txBody>
      </p:sp>
      <p:sp>
        <p:nvSpPr>
          <p:cNvPr id="66" name="TextBox 65"/>
          <p:cNvSpPr txBox="1"/>
          <p:nvPr/>
        </p:nvSpPr>
        <p:spPr>
          <a:xfrm>
            <a:off x="4585510" y="2909554"/>
            <a:ext cx="963725" cy="253916"/>
          </a:xfrm>
          <a:prstGeom prst="rect">
            <a:avLst/>
          </a:prstGeom>
          <a:noFill/>
        </p:spPr>
        <p:txBody>
          <a:bodyPr wrap="none" rtlCol="0">
            <a:spAutoFit/>
          </a:bodyPr>
          <a:lstStyle/>
          <a:p>
            <a:r>
              <a:rPr lang="en-US" sz="1050" dirty="0" smtClean="0"/>
              <a:t>RFSN-APAC</a:t>
            </a:r>
            <a:endParaRPr lang="en-US" sz="1050" dirty="0"/>
          </a:p>
        </p:txBody>
      </p:sp>
      <p:sp>
        <p:nvSpPr>
          <p:cNvPr id="67" name="Rectangle 66"/>
          <p:cNvSpPr/>
          <p:nvPr/>
        </p:nvSpPr>
        <p:spPr>
          <a:xfrm>
            <a:off x="1699755" y="3721002"/>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Rectangle 67"/>
          <p:cNvSpPr/>
          <p:nvPr/>
        </p:nvSpPr>
        <p:spPr>
          <a:xfrm>
            <a:off x="2249614" y="3721002"/>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9" name="Rectangle 68"/>
          <p:cNvSpPr/>
          <p:nvPr/>
        </p:nvSpPr>
        <p:spPr>
          <a:xfrm>
            <a:off x="3408963" y="3722704"/>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0" name="Rectangle 69"/>
          <p:cNvSpPr/>
          <p:nvPr/>
        </p:nvSpPr>
        <p:spPr>
          <a:xfrm>
            <a:off x="4015979" y="3722704"/>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1" name="Rectangle 70"/>
          <p:cNvSpPr/>
          <p:nvPr/>
        </p:nvSpPr>
        <p:spPr>
          <a:xfrm>
            <a:off x="5337548" y="3722704"/>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Rectangle 71"/>
          <p:cNvSpPr/>
          <p:nvPr/>
        </p:nvSpPr>
        <p:spPr>
          <a:xfrm>
            <a:off x="5939801" y="3722704"/>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TextBox 74"/>
          <p:cNvSpPr txBox="1"/>
          <p:nvPr/>
        </p:nvSpPr>
        <p:spPr>
          <a:xfrm>
            <a:off x="369300" y="3470102"/>
            <a:ext cx="1101584" cy="307777"/>
          </a:xfrm>
          <a:prstGeom prst="rect">
            <a:avLst/>
          </a:prstGeom>
          <a:noFill/>
        </p:spPr>
        <p:txBody>
          <a:bodyPr wrap="none" rtlCol="0">
            <a:spAutoFit/>
          </a:bodyPr>
          <a:lstStyle/>
          <a:p>
            <a:r>
              <a:rPr lang="en-US" sz="1400" dirty="0" smtClean="0"/>
              <a:t>PE Routers</a:t>
            </a:r>
            <a:endParaRPr lang="en-US" sz="1400" dirty="0"/>
          </a:p>
        </p:txBody>
      </p:sp>
      <p:sp>
        <p:nvSpPr>
          <p:cNvPr id="76" name="TextBox 75"/>
          <p:cNvSpPr txBox="1"/>
          <p:nvPr/>
        </p:nvSpPr>
        <p:spPr>
          <a:xfrm>
            <a:off x="265586" y="4084511"/>
            <a:ext cx="1231427" cy="307777"/>
          </a:xfrm>
          <a:prstGeom prst="rect">
            <a:avLst/>
          </a:prstGeom>
          <a:noFill/>
        </p:spPr>
        <p:txBody>
          <a:bodyPr wrap="none" rtlCol="0">
            <a:spAutoFit/>
          </a:bodyPr>
          <a:lstStyle/>
          <a:p>
            <a:r>
              <a:rPr lang="en-US" sz="1400" dirty="0" smtClean="0"/>
              <a:t>CPE Routers</a:t>
            </a:r>
            <a:endParaRPr lang="en-US" sz="1400" dirty="0"/>
          </a:p>
        </p:txBody>
      </p:sp>
      <p:sp>
        <p:nvSpPr>
          <p:cNvPr id="46" name="Rectangle 45"/>
          <p:cNvSpPr/>
          <p:nvPr/>
        </p:nvSpPr>
        <p:spPr>
          <a:xfrm>
            <a:off x="6402088" y="835572"/>
            <a:ext cx="2198987" cy="3136595"/>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b="1" dirty="0" smtClean="0">
                <a:solidFill>
                  <a:schemeClr val="tx1">
                    <a:lumMod val="50000"/>
                  </a:schemeClr>
                </a:solidFill>
                <a:latin typeface="InputMono" panose="02000509020000090004" pitchFamily="49" charset="0"/>
              </a:rPr>
              <a:t>l3vpn </a:t>
            </a:r>
            <a:r>
              <a:rPr lang="en-US" sz="1050" b="1" dirty="0">
                <a:solidFill>
                  <a:schemeClr val="tx1">
                    <a:lumMod val="50000"/>
                  </a:schemeClr>
                </a:solidFill>
                <a:latin typeface="InputMono" panose="02000509020000090004" pitchFamily="49" charset="0"/>
              </a:rPr>
              <a:t>ACME</a:t>
            </a:r>
          </a:p>
          <a:p>
            <a:r>
              <a:rPr lang="en-US" sz="1050" b="1" dirty="0">
                <a:solidFill>
                  <a:schemeClr val="tx1">
                    <a:lumMod val="50000"/>
                  </a:schemeClr>
                </a:solidFill>
                <a:latin typeface="InputMono" panose="02000509020000090004" pitchFamily="49" charset="0"/>
              </a:rPr>
              <a:t> link 1</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a:t>
            </a:r>
            <a:r>
              <a:rPr lang="en-US" sz="1050" b="1" dirty="0" smtClean="0">
                <a:solidFill>
                  <a:schemeClr val="tx1">
                    <a:lumMod val="50000"/>
                  </a:schemeClr>
                </a:solidFill>
                <a:latin typeface="InputMono" panose="02000509020000090004" pitchFamily="49" charset="0"/>
              </a:rPr>
              <a:t>PE-US-NY-BE-0085</a:t>
            </a:r>
            <a:endParaRPr lang="en-US" sz="1050" b="1" dirty="0">
              <a:solidFill>
                <a:schemeClr val="tx1">
                  <a:lumMod val="50000"/>
                </a:schemeClr>
              </a:solidFill>
              <a:latin typeface="InputMono" panose="02000509020000090004" pitchFamily="49" charset="0"/>
            </a:endParaRP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2</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PE-US-SF-QR-0068</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3</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PE-FR-PA-DA-0050</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4</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PE-SA-JH-YA-0033 </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5</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PE-CN-BJ-DO-0077</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6</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PE-AU-SY-AS-0048</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p:txBody>
      </p:sp>
      <p:sp>
        <p:nvSpPr>
          <p:cNvPr id="49" name="Down Arrow 48"/>
          <p:cNvSpPr/>
          <p:nvPr/>
        </p:nvSpPr>
        <p:spPr>
          <a:xfrm>
            <a:off x="3598857" y="1347139"/>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1" name="Elbow Connector 10"/>
          <p:cNvCxnSpPr>
            <a:endCxn id="49" idx="0"/>
          </p:cNvCxnSpPr>
          <p:nvPr/>
        </p:nvCxnSpPr>
        <p:spPr>
          <a:xfrm rot="10800000" flipV="1">
            <a:off x="3704256" y="1073149"/>
            <a:ext cx="2697833" cy="2739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619125" y="1276350"/>
            <a:ext cx="2266950" cy="498812"/>
          </a:xfrm>
          <a:prstGeom prst="wedgeRectCallout">
            <a:avLst>
              <a:gd name="adj1" fmla="val 74965"/>
              <a:gd name="adj2" fmla="val 3767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transaction</a:t>
            </a:r>
          </a:p>
        </p:txBody>
      </p:sp>
    </p:spTree>
    <p:extLst>
      <p:ext uri="{BB962C8B-B14F-4D97-AF65-F5344CB8AC3E}">
        <p14:creationId xmlns:p14="http://schemas.microsoft.com/office/powerpoint/2010/main" val="107192568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t="15240" r="7651" b="8727"/>
          <a:stretch>
            <a:fillRect/>
          </a:stretch>
        </p:blipFill>
        <p:spPr>
          <a:xfrm>
            <a:off x="2495182" y="1082675"/>
            <a:ext cx="6648818" cy="3651250"/>
          </a:xfrm>
          <a:prstGeom prst="rect">
            <a:avLst/>
          </a:prstGeom>
        </p:spPr>
      </p:pic>
      <p:sp>
        <p:nvSpPr>
          <p:cNvPr id="11" name="Title 10"/>
          <p:cNvSpPr>
            <a:spLocks noGrp="1"/>
          </p:cNvSpPr>
          <p:nvPr>
            <p:ph type="title"/>
          </p:nvPr>
        </p:nvSpPr>
        <p:spPr/>
        <p:txBody>
          <a:bodyPr/>
          <a:lstStyle/>
          <a:p>
            <a:r>
              <a:rPr lang="en-US" dirty="0"/>
              <a:t>Agenda</a:t>
            </a:r>
          </a:p>
        </p:txBody>
      </p:sp>
      <p:grpSp>
        <p:nvGrpSpPr>
          <p:cNvPr id="37" name="Group 36"/>
          <p:cNvGrpSpPr/>
          <p:nvPr/>
        </p:nvGrpSpPr>
        <p:grpSpPr>
          <a:xfrm>
            <a:off x="544512" y="1638281"/>
            <a:ext cx="3741262" cy="709526"/>
            <a:chOff x="544512" y="1638281"/>
            <a:chExt cx="3741262" cy="709526"/>
          </a:xfrm>
        </p:grpSpPr>
        <p:sp>
          <p:nvSpPr>
            <p:cNvPr id="12" name="Rectangle 11"/>
            <p:cNvSpPr/>
            <p:nvPr/>
          </p:nvSpPr>
          <p:spPr>
            <a:xfrm>
              <a:off x="894874" y="1647723"/>
              <a:ext cx="3390900" cy="700084"/>
            </a:xfrm>
            <a:prstGeom prst="rect">
              <a:avLst/>
            </a:pr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tIns="0" rIns="0" bIns="0" rtlCol="0" anchor="ctr"/>
            <a:lstStyle/>
            <a:p>
              <a:r>
                <a:rPr lang="en-US" sz="1500" b="1" dirty="0" smtClean="0">
                  <a:solidFill>
                    <a:schemeClr val="accent1">
                      <a:lumMod val="75000"/>
                    </a:schemeClr>
                  </a:solidFill>
                  <a:latin typeface="+mj-lt"/>
                </a:rPr>
                <a:t>Orchestration and Scaling Challenges Facing Service Providers</a:t>
              </a:r>
              <a:endParaRPr lang="en-US" sz="1500" dirty="0">
                <a:solidFill>
                  <a:schemeClr val="accent1">
                    <a:lumMod val="75000"/>
                  </a:schemeClr>
                </a:solidFill>
                <a:latin typeface="+mj-lt"/>
              </a:endParaRPr>
            </a:p>
          </p:txBody>
        </p:sp>
        <p:sp>
          <p:nvSpPr>
            <p:cNvPr id="10" name="Oval 9"/>
            <p:cNvSpPr/>
            <p:nvPr/>
          </p:nvSpPr>
          <p:spPr>
            <a:xfrm>
              <a:off x="544512" y="1638281"/>
              <a:ext cx="700724" cy="700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mj-lt"/>
                </a:rPr>
                <a:t>1</a:t>
              </a:r>
            </a:p>
          </p:txBody>
        </p:sp>
      </p:grpSp>
      <p:grpSp>
        <p:nvGrpSpPr>
          <p:cNvPr id="38" name="Group 37"/>
          <p:cNvGrpSpPr/>
          <p:nvPr/>
        </p:nvGrpSpPr>
        <p:grpSpPr>
          <a:xfrm>
            <a:off x="544512" y="2553454"/>
            <a:ext cx="3722688" cy="700084"/>
            <a:chOff x="544512" y="2548733"/>
            <a:chExt cx="3722688" cy="700084"/>
          </a:xfrm>
        </p:grpSpPr>
        <p:sp>
          <p:nvSpPr>
            <p:cNvPr id="15" name="Rectangle 14"/>
            <p:cNvSpPr/>
            <p:nvPr/>
          </p:nvSpPr>
          <p:spPr>
            <a:xfrm>
              <a:off x="876301" y="2548733"/>
              <a:ext cx="3390899" cy="700084"/>
            </a:xfrm>
            <a:prstGeom prst="rect">
              <a:avLst/>
            </a:pr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tIns="0" rIns="0" bIns="0" rtlCol="0" anchor="ctr"/>
            <a:lstStyle/>
            <a:p>
              <a:r>
                <a:rPr lang="en-US" sz="1500" b="1" dirty="0" smtClean="0">
                  <a:solidFill>
                    <a:schemeClr val="accent1">
                      <a:lumMod val="75000"/>
                    </a:schemeClr>
                  </a:solidFill>
                  <a:latin typeface="+mj-lt"/>
                </a:rPr>
                <a:t>Cisco’s </a:t>
              </a:r>
              <a:r>
                <a:rPr lang="en-US" sz="1500" b="1" dirty="0">
                  <a:solidFill>
                    <a:schemeClr val="accent1">
                      <a:lumMod val="75000"/>
                    </a:schemeClr>
                  </a:solidFill>
                  <a:latin typeface="+mj-lt"/>
                </a:rPr>
                <a:t>NSO </a:t>
              </a:r>
              <a:r>
                <a:rPr lang="en-US" sz="1500" b="1" dirty="0" smtClean="0">
                  <a:solidFill>
                    <a:schemeClr val="accent1">
                      <a:lumMod val="75000"/>
                    </a:schemeClr>
                  </a:solidFill>
                  <a:latin typeface="+mj-lt"/>
                </a:rPr>
                <a:t>Solution </a:t>
              </a:r>
              <a:r>
                <a:rPr lang="en-US" sz="1500" b="1" dirty="0">
                  <a:solidFill>
                    <a:schemeClr val="accent1">
                      <a:lumMod val="75000"/>
                    </a:schemeClr>
                  </a:solidFill>
                  <a:latin typeface="+mj-lt"/>
                </a:rPr>
                <a:t>and </a:t>
              </a:r>
              <a:r>
                <a:rPr lang="en-US" sz="1500" b="1" dirty="0" smtClean="0">
                  <a:solidFill>
                    <a:schemeClr val="accent1">
                      <a:lumMod val="75000"/>
                    </a:schemeClr>
                  </a:solidFill>
                  <a:latin typeface="+mj-lt"/>
                </a:rPr>
                <a:t>Value </a:t>
              </a:r>
              <a:r>
                <a:rPr lang="en-US" sz="1500" b="1" dirty="0">
                  <a:solidFill>
                    <a:schemeClr val="accent1">
                      <a:lumMod val="75000"/>
                    </a:schemeClr>
                  </a:solidFill>
                  <a:latin typeface="+mj-lt"/>
                </a:rPr>
                <a:t>P</a:t>
              </a:r>
              <a:r>
                <a:rPr lang="en-US" sz="1500" b="1" dirty="0" smtClean="0">
                  <a:solidFill>
                    <a:schemeClr val="accent1">
                      <a:lumMod val="75000"/>
                    </a:schemeClr>
                  </a:solidFill>
                  <a:latin typeface="+mj-lt"/>
                </a:rPr>
                <a:t>roposition</a:t>
              </a:r>
              <a:endParaRPr lang="en-US" sz="1500" b="1" dirty="0">
                <a:solidFill>
                  <a:schemeClr val="accent1">
                    <a:lumMod val="75000"/>
                  </a:schemeClr>
                </a:solidFill>
                <a:latin typeface="+mj-lt"/>
              </a:endParaRPr>
            </a:p>
          </p:txBody>
        </p:sp>
        <p:sp>
          <p:nvSpPr>
            <p:cNvPr id="13" name="Oval 12"/>
            <p:cNvSpPr/>
            <p:nvPr/>
          </p:nvSpPr>
          <p:spPr>
            <a:xfrm>
              <a:off x="544512" y="2548733"/>
              <a:ext cx="700724" cy="700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mj-lt"/>
                </a:rPr>
                <a:t>2</a:t>
              </a:r>
            </a:p>
          </p:txBody>
        </p:sp>
      </p:grpSp>
      <p:grpSp>
        <p:nvGrpSpPr>
          <p:cNvPr id="39" name="Group 38"/>
          <p:cNvGrpSpPr/>
          <p:nvPr/>
        </p:nvGrpSpPr>
        <p:grpSpPr>
          <a:xfrm>
            <a:off x="544512" y="3459185"/>
            <a:ext cx="3722688" cy="700084"/>
            <a:chOff x="544512" y="3459185"/>
            <a:chExt cx="3722688" cy="700084"/>
          </a:xfrm>
        </p:grpSpPr>
        <p:sp>
          <p:nvSpPr>
            <p:cNvPr id="17" name="Rectangle 16"/>
            <p:cNvSpPr/>
            <p:nvPr/>
          </p:nvSpPr>
          <p:spPr>
            <a:xfrm>
              <a:off x="876301" y="3459185"/>
              <a:ext cx="3390899" cy="700084"/>
            </a:xfrm>
            <a:prstGeom prst="rect">
              <a:avLst/>
            </a:pr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tIns="0" rIns="0" bIns="0" rtlCol="0" anchor="ctr"/>
            <a:lstStyle/>
            <a:p>
              <a:r>
                <a:rPr lang="en-US" sz="1500" b="1" dirty="0" smtClean="0">
                  <a:solidFill>
                    <a:schemeClr val="accent1">
                      <a:lumMod val="75000"/>
                    </a:schemeClr>
                  </a:solidFill>
                  <a:latin typeface="+mj-lt"/>
                </a:rPr>
                <a:t>NSO’s Layered </a:t>
              </a:r>
              <a:r>
                <a:rPr lang="en-US" sz="1500" b="1" dirty="0">
                  <a:solidFill>
                    <a:schemeClr val="accent1">
                      <a:lumMod val="75000"/>
                    </a:schemeClr>
                  </a:solidFill>
                  <a:latin typeface="+mj-lt"/>
                </a:rPr>
                <a:t>Services Architecture </a:t>
              </a:r>
              <a:r>
                <a:rPr lang="en-US" sz="1500" b="1" dirty="0" smtClean="0">
                  <a:solidFill>
                    <a:schemeClr val="accent1">
                      <a:lumMod val="75000"/>
                    </a:schemeClr>
                  </a:solidFill>
                  <a:latin typeface="+mj-lt"/>
                </a:rPr>
                <a:t>Innovation and Demo</a:t>
              </a:r>
              <a:endParaRPr lang="en-US" sz="1500" dirty="0">
                <a:solidFill>
                  <a:schemeClr val="accent1">
                    <a:lumMod val="75000"/>
                  </a:schemeClr>
                </a:solidFill>
                <a:latin typeface="+mj-lt"/>
              </a:endParaRPr>
            </a:p>
          </p:txBody>
        </p:sp>
        <p:sp>
          <p:nvSpPr>
            <p:cNvPr id="16" name="Oval 15"/>
            <p:cNvSpPr/>
            <p:nvPr/>
          </p:nvSpPr>
          <p:spPr>
            <a:xfrm>
              <a:off x="544512" y="3459185"/>
              <a:ext cx="700724" cy="700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mj-lt"/>
                </a:rPr>
                <a:t>3</a:t>
              </a:r>
            </a:p>
          </p:txBody>
        </p:sp>
      </p:grpSp>
    </p:spTree>
    <p:extLst>
      <p:ext uri="{BB962C8B-B14F-4D97-AF65-F5344CB8AC3E}">
        <p14:creationId xmlns:p14="http://schemas.microsoft.com/office/powerpoint/2010/main" val="119131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Deploy L3 VPN to Six Sites</a:t>
            </a:r>
            <a:br>
              <a:rPr lang="en-US" dirty="0" smtClean="0"/>
            </a:br>
            <a:r>
              <a:rPr lang="en-US" sz="2400" dirty="0" smtClean="0"/>
              <a:t>RFS Service Configurations</a:t>
            </a:r>
            <a:endParaRPr lang="en-US" dirty="0"/>
          </a:p>
        </p:txBody>
      </p:sp>
      <p:pic>
        <p:nvPicPr>
          <p:cNvPr id="4" name="Picture 2" descr="File-Application_Server"/>
          <p:cNvPicPr>
            <a:picLocks noChangeAspect="1" noChangeArrowheads="1"/>
          </p:cNvPicPr>
          <p:nvPr/>
        </p:nvPicPr>
        <p:blipFill>
          <a:blip r:embed="rId2" cstate="print"/>
          <a:srcRect/>
          <a:stretch>
            <a:fillRect/>
          </a:stretch>
        </p:blipFill>
        <p:spPr bwMode="auto">
          <a:xfrm>
            <a:off x="4358254" y="1041400"/>
            <a:ext cx="309794" cy="446424"/>
          </a:xfrm>
          <a:prstGeom prst="rect">
            <a:avLst/>
          </a:prstGeom>
          <a:noFill/>
        </p:spPr>
      </p:pic>
      <p:pic>
        <p:nvPicPr>
          <p:cNvPr id="5" name="Picture 2" descr="File-Application_Server"/>
          <p:cNvPicPr>
            <a:picLocks noChangeAspect="1" noChangeArrowheads="1"/>
          </p:cNvPicPr>
          <p:nvPr/>
        </p:nvPicPr>
        <p:blipFill>
          <a:blip r:embed="rId2" cstate="print"/>
          <a:srcRect/>
          <a:stretch>
            <a:fillRect/>
          </a:stretch>
        </p:blipFill>
        <p:spPr bwMode="auto">
          <a:xfrm>
            <a:off x="1516066" y="3153589"/>
            <a:ext cx="309794" cy="446424"/>
          </a:xfrm>
          <a:prstGeom prst="rect">
            <a:avLst/>
          </a:prstGeom>
          <a:noFill/>
        </p:spPr>
      </p:pic>
      <p:cxnSp>
        <p:nvCxnSpPr>
          <p:cNvPr id="6" name="Straight Arrow Connector 5"/>
          <p:cNvCxnSpPr>
            <a:stCxn id="4" idx="2"/>
            <a:endCxn id="5" idx="0"/>
          </p:cNvCxnSpPr>
          <p:nvPr/>
        </p:nvCxnSpPr>
        <p:spPr>
          <a:xfrm flipH="1">
            <a:off x="1670963" y="1487824"/>
            <a:ext cx="2842188" cy="16657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File-Application_Server"/>
          <p:cNvPicPr>
            <a:picLocks noChangeAspect="1" noChangeArrowheads="1"/>
          </p:cNvPicPr>
          <p:nvPr/>
        </p:nvPicPr>
        <p:blipFill>
          <a:blip r:embed="rId2" cstate="print"/>
          <a:srcRect/>
          <a:stretch>
            <a:fillRect/>
          </a:stretch>
        </p:blipFill>
        <p:spPr bwMode="auto">
          <a:xfrm>
            <a:off x="4363089" y="3163490"/>
            <a:ext cx="309794" cy="446424"/>
          </a:xfrm>
          <a:prstGeom prst="rect">
            <a:avLst/>
          </a:prstGeom>
          <a:noFill/>
        </p:spPr>
      </p:pic>
      <p:cxnSp>
        <p:nvCxnSpPr>
          <p:cNvPr id="8" name="Straight Arrow Connector 7"/>
          <p:cNvCxnSpPr>
            <a:stCxn id="4" idx="2"/>
            <a:endCxn id="12" idx="0"/>
          </p:cNvCxnSpPr>
          <p:nvPr/>
        </p:nvCxnSpPr>
        <p:spPr>
          <a:xfrm>
            <a:off x="4513151" y="1487824"/>
            <a:ext cx="3478638" cy="167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File-Application_Server"/>
          <p:cNvPicPr>
            <a:picLocks noChangeAspect="1" noChangeArrowheads="1"/>
          </p:cNvPicPr>
          <p:nvPr/>
        </p:nvPicPr>
        <p:blipFill>
          <a:blip r:embed="rId2" cstate="print"/>
          <a:srcRect/>
          <a:stretch>
            <a:fillRect/>
          </a:stretch>
        </p:blipFill>
        <p:spPr bwMode="auto">
          <a:xfrm>
            <a:off x="7836892" y="3163490"/>
            <a:ext cx="309794" cy="446424"/>
          </a:xfrm>
          <a:prstGeom prst="rect">
            <a:avLst/>
          </a:prstGeom>
          <a:noFill/>
        </p:spPr>
      </p:pic>
      <p:cxnSp>
        <p:nvCxnSpPr>
          <p:cNvPr id="14" name="Straight Arrow Connector 13"/>
          <p:cNvCxnSpPr>
            <a:stCxn id="4" idx="2"/>
            <a:endCxn id="7" idx="0"/>
          </p:cNvCxnSpPr>
          <p:nvPr/>
        </p:nvCxnSpPr>
        <p:spPr>
          <a:xfrm>
            <a:off x="4513151" y="1487824"/>
            <a:ext cx="4835" cy="167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62" descr="Router"/>
          <p:cNvPicPr>
            <a:picLocks noChangeAspect="1" noChangeArrowheads="1"/>
          </p:cNvPicPr>
          <p:nvPr/>
        </p:nvPicPr>
        <p:blipFill>
          <a:blip r:embed="rId3" cstate="print"/>
          <a:srcRect/>
          <a:stretch>
            <a:fillRect/>
          </a:stretch>
        </p:blipFill>
        <p:spPr bwMode="auto">
          <a:xfrm>
            <a:off x="1139836" y="3802924"/>
            <a:ext cx="452438" cy="317500"/>
          </a:xfrm>
          <a:prstGeom prst="rect">
            <a:avLst/>
          </a:prstGeom>
          <a:noFill/>
        </p:spPr>
      </p:pic>
      <p:pic>
        <p:nvPicPr>
          <p:cNvPr id="23" name="Picture 62" descr="Router"/>
          <p:cNvPicPr>
            <a:picLocks noChangeAspect="1" noChangeArrowheads="1"/>
          </p:cNvPicPr>
          <p:nvPr/>
        </p:nvPicPr>
        <p:blipFill>
          <a:blip r:embed="rId3" cstate="print"/>
          <a:srcRect/>
          <a:stretch>
            <a:fillRect/>
          </a:stretch>
        </p:blipFill>
        <p:spPr bwMode="auto">
          <a:xfrm>
            <a:off x="1685251" y="3802441"/>
            <a:ext cx="452438" cy="317500"/>
          </a:xfrm>
          <a:prstGeom prst="rect">
            <a:avLst/>
          </a:prstGeom>
          <a:noFill/>
        </p:spPr>
      </p:pic>
      <p:pic>
        <p:nvPicPr>
          <p:cNvPr id="24" name="Picture 62" descr="Router"/>
          <p:cNvPicPr>
            <a:picLocks noChangeAspect="1" noChangeArrowheads="1"/>
          </p:cNvPicPr>
          <p:nvPr/>
        </p:nvPicPr>
        <p:blipFill>
          <a:blip r:embed="rId3" cstate="print"/>
          <a:srcRect/>
          <a:stretch>
            <a:fillRect/>
          </a:stretch>
        </p:blipFill>
        <p:spPr bwMode="auto">
          <a:xfrm>
            <a:off x="4051357" y="3812342"/>
            <a:ext cx="452438" cy="317500"/>
          </a:xfrm>
          <a:prstGeom prst="rect">
            <a:avLst/>
          </a:prstGeom>
          <a:noFill/>
        </p:spPr>
      </p:pic>
      <p:pic>
        <p:nvPicPr>
          <p:cNvPr id="25" name="Picture 62" descr="Router"/>
          <p:cNvPicPr>
            <a:picLocks noChangeAspect="1" noChangeArrowheads="1"/>
          </p:cNvPicPr>
          <p:nvPr/>
        </p:nvPicPr>
        <p:blipFill>
          <a:blip r:embed="rId3" cstate="print"/>
          <a:srcRect/>
          <a:stretch>
            <a:fillRect/>
          </a:stretch>
        </p:blipFill>
        <p:spPr bwMode="auto">
          <a:xfrm>
            <a:off x="4656195" y="3812825"/>
            <a:ext cx="452438" cy="317500"/>
          </a:xfrm>
          <a:prstGeom prst="rect">
            <a:avLst/>
          </a:prstGeom>
          <a:noFill/>
        </p:spPr>
      </p:pic>
      <p:pic>
        <p:nvPicPr>
          <p:cNvPr id="29" name="Picture 28"/>
          <p:cNvPicPr>
            <a:picLocks noChangeAspect="1"/>
          </p:cNvPicPr>
          <p:nvPr/>
        </p:nvPicPr>
        <p:blipFill>
          <a:blip r:embed="rId4">
            <a:duotone>
              <a:prstClr val="black"/>
              <a:schemeClr val="accent4">
                <a:tint val="45000"/>
                <a:satMod val="400000"/>
              </a:schemeClr>
            </a:duotone>
          </a:blip>
          <a:stretch>
            <a:fillRect/>
          </a:stretch>
        </p:blipFill>
        <p:spPr>
          <a:xfrm>
            <a:off x="1188211" y="4466780"/>
            <a:ext cx="360682" cy="253901"/>
          </a:xfrm>
          <a:prstGeom prst="rect">
            <a:avLst/>
          </a:prstGeom>
        </p:spPr>
      </p:pic>
      <p:pic>
        <p:nvPicPr>
          <p:cNvPr id="30" name="Picture 29"/>
          <p:cNvPicPr>
            <a:picLocks noChangeAspect="1"/>
          </p:cNvPicPr>
          <p:nvPr/>
        </p:nvPicPr>
        <p:blipFill>
          <a:blip r:embed="rId4">
            <a:duotone>
              <a:prstClr val="black"/>
              <a:schemeClr val="accent4">
                <a:tint val="45000"/>
                <a:satMod val="400000"/>
              </a:schemeClr>
            </a:duotone>
          </a:blip>
          <a:stretch>
            <a:fillRect/>
          </a:stretch>
        </p:blipFill>
        <p:spPr>
          <a:xfrm>
            <a:off x="1731129" y="4466780"/>
            <a:ext cx="360682" cy="253901"/>
          </a:xfrm>
          <a:prstGeom prst="rect">
            <a:avLst/>
          </a:prstGeom>
        </p:spPr>
      </p:pic>
      <p:pic>
        <p:nvPicPr>
          <p:cNvPr id="31" name="Picture 30"/>
          <p:cNvPicPr>
            <a:picLocks noChangeAspect="1"/>
          </p:cNvPicPr>
          <p:nvPr/>
        </p:nvPicPr>
        <p:blipFill>
          <a:blip r:embed="rId4">
            <a:duotone>
              <a:prstClr val="black"/>
              <a:schemeClr val="accent4">
                <a:tint val="45000"/>
                <a:satMod val="400000"/>
              </a:schemeClr>
            </a:duotone>
          </a:blip>
          <a:stretch>
            <a:fillRect/>
          </a:stretch>
        </p:blipFill>
        <p:spPr>
          <a:xfrm>
            <a:off x="4096773" y="4476681"/>
            <a:ext cx="360682" cy="253901"/>
          </a:xfrm>
          <a:prstGeom prst="rect">
            <a:avLst/>
          </a:prstGeom>
        </p:spPr>
      </p:pic>
      <p:pic>
        <p:nvPicPr>
          <p:cNvPr id="32" name="Picture 31"/>
          <p:cNvPicPr>
            <a:picLocks noChangeAspect="1"/>
          </p:cNvPicPr>
          <p:nvPr/>
        </p:nvPicPr>
        <p:blipFill>
          <a:blip r:embed="rId4">
            <a:duotone>
              <a:prstClr val="black"/>
              <a:schemeClr val="accent4">
                <a:tint val="45000"/>
                <a:satMod val="400000"/>
              </a:schemeClr>
            </a:duotone>
          </a:blip>
          <a:stretch>
            <a:fillRect/>
          </a:stretch>
        </p:blipFill>
        <p:spPr>
          <a:xfrm>
            <a:off x="4702073" y="4476681"/>
            <a:ext cx="360682" cy="253901"/>
          </a:xfrm>
          <a:prstGeom prst="rect">
            <a:avLst/>
          </a:prstGeom>
        </p:spPr>
      </p:pic>
      <p:cxnSp>
        <p:nvCxnSpPr>
          <p:cNvPr id="34" name="Straight Connector 33"/>
          <p:cNvCxnSpPr>
            <a:stCxn id="16" idx="2"/>
            <a:endCxn id="29" idx="0"/>
          </p:cNvCxnSpPr>
          <p:nvPr/>
        </p:nvCxnSpPr>
        <p:spPr>
          <a:xfrm>
            <a:off x="1366055" y="4120424"/>
            <a:ext cx="2497"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3" idx="2"/>
            <a:endCxn id="30" idx="0"/>
          </p:cNvCxnSpPr>
          <p:nvPr/>
        </p:nvCxnSpPr>
        <p:spPr>
          <a:xfrm>
            <a:off x="1911470" y="4119941"/>
            <a:ext cx="0"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2"/>
            <a:endCxn id="31" idx="0"/>
          </p:cNvCxnSpPr>
          <p:nvPr/>
        </p:nvCxnSpPr>
        <p:spPr>
          <a:xfrm flipH="1">
            <a:off x="4277114" y="4129842"/>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5" idx="2"/>
            <a:endCxn id="32" idx="0"/>
          </p:cNvCxnSpPr>
          <p:nvPr/>
        </p:nvCxnSpPr>
        <p:spPr>
          <a:xfrm>
            <a:off x="4882414" y="4130325"/>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2"/>
          </p:cNvCxnSpPr>
          <p:nvPr/>
        </p:nvCxnSpPr>
        <p:spPr>
          <a:xfrm flipH="1">
            <a:off x="1472685" y="3600013"/>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23" idx="0"/>
          </p:cNvCxnSpPr>
          <p:nvPr/>
        </p:nvCxnSpPr>
        <p:spPr>
          <a:xfrm>
            <a:off x="1670963" y="3600013"/>
            <a:ext cx="240507"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349671" y="3602674"/>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547949" y="3602674"/>
            <a:ext cx="226219"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63972" y="1156439"/>
            <a:ext cx="808811" cy="276999"/>
          </a:xfrm>
          <a:prstGeom prst="rect">
            <a:avLst/>
          </a:prstGeom>
          <a:noFill/>
        </p:spPr>
        <p:txBody>
          <a:bodyPr wrap="none" rtlCol="0">
            <a:spAutoFit/>
          </a:bodyPr>
          <a:lstStyle/>
          <a:p>
            <a:r>
              <a:rPr lang="en-US" sz="1200" dirty="0" smtClean="0"/>
              <a:t>Top NSO</a:t>
            </a:r>
            <a:endParaRPr lang="en-US" sz="1200" dirty="0"/>
          </a:p>
        </p:txBody>
      </p:sp>
      <p:sp>
        <p:nvSpPr>
          <p:cNvPr id="53" name="TextBox 52"/>
          <p:cNvSpPr txBox="1"/>
          <p:nvPr/>
        </p:nvSpPr>
        <p:spPr>
          <a:xfrm>
            <a:off x="609156" y="3230694"/>
            <a:ext cx="986167" cy="253916"/>
          </a:xfrm>
          <a:prstGeom prst="rect">
            <a:avLst/>
          </a:prstGeom>
          <a:noFill/>
        </p:spPr>
        <p:txBody>
          <a:bodyPr wrap="none" rtlCol="0">
            <a:spAutoFit/>
          </a:bodyPr>
          <a:lstStyle/>
          <a:p>
            <a:r>
              <a:rPr lang="en-US" sz="1050" dirty="0" smtClean="0"/>
              <a:t>RFSN-AMER</a:t>
            </a:r>
            <a:endParaRPr lang="en-US" sz="1050" dirty="0"/>
          </a:p>
        </p:txBody>
      </p:sp>
      <p:pic>
        <p:nvPicPr>
          <p:cNvPr id="55" name="Picture 62" descr="Router"/>
          <p:cNvPicPr>
            <a:picLocks noChangeAspect="1" noChangeArrowheads="1"/>
          </p:cNvPicPr>
          <p:nvPr/>
        </p:nvPicPr>
        <p:blipFill>
          <a:blip r:embed="rId3" cstate="print"/>
          <a:srcRect/>
          <a:stretch>
            <a:fillRect/>
          </a:stretch>
        </p:blipFill>
        <p:spPr bwMode="auto">
          <a:xfrm>
            <a:off x="7541165" y="3812342"/>
            <a:ext cx="452438" cy="317500"/>
          </a:xfrm>
          <a:prstGeom prst="rect">
            <a:avLst/>
          </a:prstGeom>
          <a:noFill/>
        </p:spPr>
      </p:pic>
      <p:pic>
        <p:nvPicPr>
          <p:cNvPr id="56" name="Picture 62" descr="Router"/>
          <p:cNvPicPr>
            <a:picLocks noChangeAspect="1" noChangeArrowheads="1"/>
          </p:cNvPicPr>
          <p:nvPr/>
        </p:nvPicPr>
        <p:blipFill>
          <a:blip r:embed="rId3" cstate="print"/>
          <a:srcRect/>
          <a:stretch>
            <a:fillRect/>
          </a:stretch>
        </p:blipFill>
        <p:spPr bwMode="auto">
          <a:xfrm>
            <a:off x="8146003" y="3812825"/>
            <a:ext cx="452438" cy="317500"/>
          </a:xfrm>
          <a:prstGeom prst="rect">
            <a:avLst/>
          </a:prstGeom>
          <a:noFill/>
        </p:spPr>
      </p:pic>
      <p:pic>
        <p:nvPicPr>
          <p:cNvPr id="57" name="Picture 56"/>
          <p:cNvPicPr>
            <a:picLocks noChangeAspect="1"/>
          </p:cNvPicPr>
          <p:nvPr/>
        </p:nvPicPr>
        <p:blipFill>
          <a:blip r:embed="rId4">
            <a:duotone>
              <a:prstClr val="black"/>
              <a:schemeClr val="accent4">
                <a:tint val="45000"/>
                <a:satMod val="400000"/>
              </a:schemeClr>
            </a:duotone>
          </a:blip>
          <a:stretch>
            <a:fillRect/>
          </a:stretch>
        </p:blipFill>
        <p:spPr>
          <a:xfrm>
            <a:off x="7586581" y="4476681"/>
            <a:ext cx="360682" cy="253901"/>
          </a:xfrm>
          <a:prstGeom prst="rect">
            <a:avLst/>
          </a:prstGeom>
        </p:spPr>
      </p:pic>
      <p:pic>
        <p:nvPicPr>
          <p:cNvPr id="58" name="Picture 57"/>
          <p:cNvPicPr>
            <a:picLocks noChangeAspect="1"/>
          </p:cNvPicPr>
          <p:nvPr/>
        </p:nvPicPr>
        <p:blipFill>
          <a:blip r:embed="rId4">
            <a:duotone>
              <a:prstClr val="black"/>
              <a:schemeClr val="accent4">
                <a:tint val="45000"/>
                <a:satMod val="400000"/>
              </a:schemeClr>
            </a:duotone>
          </a:blip>
          <a:stretch>
            <a:fillRect/>
          </a:stretch>
        </p:blipFill>
        <p:spPr>
          <a:xfrm>
            <a:off x="8191881" y="4476681"/>
            <a:ext cx="360682" cy="253901"/>
          </a:xfrm>
          <a:prstGeom prst="rect">
            <a:avLst/>
          </a:prstGeom>
        </p:spPr>
      </p:pic>
      <p:cxnSp>
        <p:nvCxnSpPr>
          <p:cNvPr id="59" name="Straight Connector 58"/>
          <p:cNvCxnSpPr>
            <a:stCxn id="55" idx="2"/>
            <a:endCxn id="57" idx="0"/>
          </p:cNvCxnSpPr>
          <p:nvPr/>
        </p:nvCxnSpPr>
        <p:spPr>
          <a:xfrm flipH="1">
            <a:off x="7766922" y="4129842"/>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2"/>
            <a:endCxn id="58" idx="0"/>
          </p:cNvCxnSpPr>
          <p:nvPr/>
        </p:nvCxnSpPr>
        <p:spPr>
          <a:xfrm>
            <a:off x="8372222" y="4130325"/>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7834716" y="3602674"/>
            <a:ext cx="198278" cy="200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032994" y="3602674"/>
            <a:ext cx="226219" cy="202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79302" y="3313945"/>
            <a:ext cx="978153" cy="253916"/>
          </a:xfrm>
          <a:prstGeom prst="rect">
            <a:avLst/>
          </a:prstGeom>
          <a:noFill/>
        </p:spPr>
        <p:txBody>
          <a:bodyPr wrap="none" rtlCol="0">
            <a:spAutoFit/>
          </a:bodyPr>
          <a:lstStyle/>
          <a:p>
            <a:r>
              <a:rPr lang="en-US" sz="1050" dirty="0" smtClean="0"/>
              <a:t>RFSN-EMEA</a:t>
            </a:r>
            <a:endParaRPr lang="en-US" sz="1050" dirty="0"/>
          </a:p>
        </p:txBody>
      </p:sp>
      <p:sp>
        <p:nvSpPr>
          <p:cNvPr id="66" name="TextBox 65"/>
          <p:cNvSpPr txBox="1"/>
          <p:nvPr/>
        </p:nvSpPr>
        <p:spPr>
          <a:xfrm>
            <a:off x="6952907" y="3240595"/>
            <a:ext cx="963725" cy="253916"/>
          </a:xfrm>
          <a:prstGeom prst="rect">
            <a:avLst/>
          </a:prstGeom>
          <a:noFill/>
        </p:spPr>
        <p:txBody>
          <a:bodyPr wrap="none" rtlCol="0">
            <a:spAutoFit/>
          </a:bodyPr>
          <a:lstStyle/>
          <a:p>
            <a:r>
              <a:rPr lang="en-US" sz="1050" dirty="0" smtClean="0"/>
              <a:t>RFSN-APAC</a:t>
            </a:r>
            <a:endParaRPr lang="en-US" sz="1050" dirty="0"/>
          </a:p>
        </p:txBody>
      </p:sp>
      <p:sp>
        <p:nvSpPr>
          <p:cNvPr id="67" name="Rectangle 66"/>
          <p:cNvSpPr/>
          <p:nvPr/>
        </p:nvSpPr>
        <p:spPr>
          <a:xfrm>
            <a:off x="1305499" y="4042142"/>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Rectangle 67"/>
          <p:cNvSpPr/>
          <p:nvPr/>
        </p:nvSpPr>
        <p:spPr>
          <a:xfrm>
            <a:off x="1855358" y="4042142"/>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9" name="Rectangle 68"/>
          <p:cNvSpPr/>
          <p:nvPr/>
        </p:nvSpPr>
        <p:spPr>
          <a:xfrm>
            <a:off x="4217859" y="4053745"/>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0" name="Rectangle 69"/>
          <p:cNvSpPr/>
          <p:nvPr/>
        </p:nvSpPr>
        <p:spPr>
          <a:xfrm>
            <a:off x="4824875" y="4053745"/>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1" name="Rectangle 70"/>
          <p:cNvSpPr/>
          <p:nvPr/>
        </p:nvSpPr>
        <p:spPr>
          <a:xfrm>
            <a:off x="7704945" y="4053745"/>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Rectangle 71"/>
          <p:cNvSpPr/>
          <p:nvPr/>
        </p:nvSpPr>
        <p:spPr>
          <a:xfrm>
            <a:off x="8307198" y="4053745"/>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TextBox 74"/>
          <p:cNvSpPr txBox="1"/>
          <p:nvPr/>
        </p:nvSpPr>
        <p:spPr>
          <a:xfrm>
            <a:off x="80462" y="3757675"/>
            <a:ext cx="1101584" cy="307777"/>
          </a:xfrm>
          <a:prstGeom prst="rect">
            <a:avLst/>
          </a:prstGeom>
          <a:noFill/>
        </p:spPr>
        <p:txBody>
          <a:bodyPr wrap="none" rtlCol="0">
            <a:spAutoFit/>
          </a:bodyPr>
          <a:lstStyle/>
          <a:p>
            <a:r>
              <a:rPr lang="en-US" sz="1400" dirty="0" smtClean="0"/>
              <a:t>PE Routers</a:t>
            </a:r>
            <a:endParaRPr lang="en-US" sz="1400" dirty="0"/>
          </a:p>
        </p:txBody>
      </p:sp>
      <p:sp>
        <p:nvSpPr>
          <p:cNvPr id="76" name="TextBox 75"/>
          <p:cNvSpPr txBox="1"/>
          <p:nvPr/>
        </p:nvSpPr>
        <p:spPr>
          <a:xfrm>
            <a:off x="-19161" y="4341807"/>
            <a:ext cx="1231427" cy="307777"/>
          </a:xfrm>
          <a:prstGeom prst="rect">
            <a:avLst/>
          </a:prstGeom>
          <a:noFill/>
        </p:spPr>
        <p:txBody>
          <a:bodyPr wrap="none" rtlCol="0">
            <a:spAutoFit/>
          </a:bodyPr>
          <a:lstStyle/>
          <a:p>
            <a:r>
              <a:rPr lang="en-US" sz="1400" dirty="0" smtClean="0"/>
              <a:t>CPE Routers</a:t>
            </a:r>
            <a:endParaRPr lang="en-US" sz="1400" dirty="0"/>
          </a:p>
        </p:txBody>
      </p:sp>
      <p:sp>
        <p:nvSpPr>
          <p:cNvPr id="46" name="Rectangle 45"/>
          <p:cNvSpPr/>
          <p:nvPr/>
        </p:nvSpPr>
        <p:spPr>
          <a:xfrm>
            <a:off x="680685" y="1752435"/>
            <a:ext cx="2307279" cy="1235019"/>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b="1" dirty="0" smtClean="0">
                <a:solidFill>
                  <a:schemeClr val="tx1">
                    <a:lumMod val="50000"/>
                  </a:schemeClr>
                </a:solidFill>
                <a:latin typeface="InputMono" panose="02000509020000090004" pitchFamily="49" charset="0"/>
              </a:rPr>
              <a:t>l3vpn </a:t>
            </a:r>
            <a:r>
              <a:rPr lang="en-US" sz="1050" b="1" dirty="0">
                <a:solidFill>
                  <a:schemeClr val="tx1">
                    <a:lumMod val="50000"/>
                  </a:schemeClr>
                </a:solidFill>
                <a:latin typeface="InputMono" panose="02000509020000090004" pitchFamily="49" charset="0"/>
              </a:rPr>
              <a:t>ACME</a:t>
            </a:r>
          </a:p>
          <a:p>
            <a:r>
              <a:rPr lang="en-US" sz="1050" b="1" dirty="0">
                <a:solidFill>
                  <a:schemeClr val="tx1">
                    <a:lumMod val="50000"/>
                  </a:schemeClr>
                </a:solidFill>
                <a:latin typeface="InputMono" panose="02000509020000090004" pitchFamily="49" charset="0"/>
              </a:rPr>
              <a:t> link 1</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t>
            </a:r>
            <a:r>
              <a:rPr lang="en-US" sz="1050" b="1" dirty="0">
                <a:solidFill>
                  <a:srgbClr val="00B0F0"/>
                </a:solidFill>
                <a:latin typeface="InputMono" panose="02000509020000090004" pitchFamily="49" charset="0"/>
              </a:rPr>
              <a:t>US</a:t>
            </a:r>
            <a:r>
              <a:rPr lang="en-US" sz="1050" b="1" dirty="0">
                <a:solidFill>
                  <a:schemeClr val="tx1">
                    <a:lumMod val="50000"/>
                  </a:schemeClr>
                </a:solidFill>
                <a:latin typeface="InputMono" panose="02000509020000090004" pitchFamily="49" charset="0"/>
              </a:rPr>
              <a:t>-NY-BE-0085</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2</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t>
            </a:r>
            <a:r>
              <a:rPr lang="en-US" sz="1050" b="1" dirty="0">
                <a:solidFill>
                  <a:srgbClr val="00B0F0"/>
                </a:solidFill>
                <a:latin typeface="InputMono" panose="02000509020000090004" pitchFamily="49" charset="0"/>
              </a:rPr>
              <a:t>US</a:t>
            </a:r>
            <a:r>
              <a:rPr lang="en-US" sz="1050" b="1" dirty="0">
                <a:solidFill>
                  <a:schemeClr val="tx1">
                    <a:lumMod val="50000"/>
                  </a:schemeClr>
                </a:solidFill>
                <a:latin typeface="InputMono" panose="02000509020000090004" pitchFamily="49" charset="0"/>
              </a:rPr>
              <a:t>-SF-QR-0068</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endParaRPr lang="en-US" sz="1050" b="1" dirty="0">
              <a:solidFill>
                <a:schemeClr val="tx1">
                  <a:lumMod val="50000"/>
                </a:schemeClr>
              </a:solidFill>
              <a:latin typeface="InputMono" panose="02000509020000090004" pitchFamily="49" charset="0"/>
            </a:endParaRPr>
          </a:p>
        </p:txBody>
      </p:sp>
      <p:sp>
        <p:nvSpPr>
          <p:cNvPr id="48" name="Rectangle 47"/>
          <p:cNvSpPr/>
          <p:nvPr/>
        </p:nvSpPr>
        <p:spPr>
          <a:xfrm>
            <a:off x="3369207" y="2083691"/>
            <a:ext cx="2307279" cy="126052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b="1" dirty="0" smtClean="0">
                <a:solidFill>
                  <a:schemeClr val="tx1">
                    <a:lumMod val="50000"/>
                  </a:schemeClr>
                </a:solidFill>
                <a:latin typeface="InputMono" panose="02000509020000090004" pitchFamily="49" charset="0"/>
              </a:rPr>
              <a:t>l3vpn </a:t>
            </a:r>
            <a:r>
              <a:rPr lang="en-US" sz="1050" b="1" dirty="0">
                <a:solidFill>
                  <a:schemeClr val="tx1">
                    <a:lumMod val="50000"/>
                  </a:schemeClr>
                </a:solidFill>
                <a:latin typeface="InputMono" panose="02000509020000090004" pitchFamily="49" charset="0"/>
              </a:rPr>
              <a:t>ACME</a:t>
            </a:r>
          </a:p>
          <a:p>
            <a:r>
              <a:rPr lang="en-US" sz="1050" b="1" dirty="0" smtClean="0">
                <a:solidFill>
                  <a:schemeClr val="tx1">
                    <a:lumMod val="50000"/>
                  </a:schemeClr>
                </a:solidFill>
                <a:latin typeface="InputMono" panose="02000509020000090004" pitchFamily="49" charset="0"/>
              </a:rPr>
              <a:t> link </a:t>
            </a:r>
            <a:r>
              <a:rPr lang="en-US" sz="1050" b="1" dirty="0">
                <a:solidFill>
                  <a:schemeClr val="tx1">
                    <a:lumMod val="50000"/>
                  </a:schemeClr>
                </a:solidFill>
                <a:latin typeface="InputMono" panose="02000509020000090004" pitchFamily="49" charset="0"/>
              </a:rPr>
              <a:t>3</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t>
            </a:r>
            <a:r>
              <a:rPr lang="en-US" sz="1050" b="1" dirty="0">
                <a:solidFill>
                  <a:srgbClr val="00B0F0"/>
                </a:solidFill>
                <a:latin typeface="InputMono" panose="02000509020000090004" pitchFamily="49" charset="0"/>
              </a:rPr>
              <a:t>FR</a:t>
            </a:r>
            <a:r>
              <a:rPr lang="en-US" sz="1050" b="1" dirty="0">
                <a:solidFill>
                  <a:schemeClr val="tx1">
                    <a:lumMod val="50000"/>
                  </a:schemeClr>
                </a:solidFill>
                <a:latin typeface="InputMono" panose="02000509020000090004" pitchFamily="49" charset="0"/>
              </a:rPr>
              <a:t>-PA-DA-0050</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4</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t>
            </a:r>
            <a:r>
              <a:rPr lang="en-US" sz="1050" b="1" dirty="0">
                <a:solidFill>
                  <a:srgbClr val="00B0F0"/>
                </a:solidFill>
                <a:latin typeface="InputMono" panose="02000509020000090004" pitchFamily="49" charset="0"/>
              </a:rPr>
              <a:t>SA</a:t>
            </a:r>
            <a:r>
              <a:rPr lang="en-US" sz="1050" b="1" dirty="0">
                <a:solidFill>
                  <a:schemeClr val="tx1">
                    <a:lumMod val="50000"/>
                  </a:schemeClr>
                </a:solidFill>
                <a:latin typeface="InputMono" panose="02000509020000090004" pitchFamily="49" charset="0"/>
              </a:rPr>
              <a:t>-JH-YA-0033 </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p:txBody>
      </p:sp>
      <p:sp>
        <p:nvSpPr>
          <p:cNvPr id="49" name="Rectangle 48"/>
          <p:cNvSpPr/>
          <p:nvPr/>
        </p:nvSpPr>
        <p:spPr>
          <a:xfrm>
            <a:off x="6058209" y="1722751"/>
            <a:ext cx="2307279" cy="1264703"/>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b="1" dirty="0" smtClean="0">
                <a:solidFill>
                  <a:schemeClr val="tx1">
                    <a:lumMod val="50000"/>
                  </a:schemeClr>
                </a:solidFill>
                <a:latin typeface="InputMono" panose="02000509020000090004" pitchFamily="49" charset="0"/>
              </a:rPr>
              <a:t>l3vpn </a:t>
            </a:r>
            <a:r>
              <a:rPr lang="en-US" sz="1050" b="1" dirty="0">
                <a:solidFill>
                  <a:schemeClr val="tx1">
                    <a:lumMod val="50000"/>
                  </a:schemeClr>
                </a:solidFill>
                <a:latin typeface="InputMono" panose="02000509020000090004" pitchFamily="49" charset="0"/>
              </a:rPr>
              <a:t>ACME</a:t>
            </a:r>
          </a:p>
          <a:p>
            <a:r>
              <a:rPr lang="en-US" sz="1050" b="1" dirty="0" smtClean="0">
                <a:solidFill>
                  <a:schemeClr val="tx1">
                    <a:lumMod val="50000"/>
                  </a:schemeClr>
                </a:solidFill>
                <a:latin typeface="InputMono" panose="02000509020000090004" pitchFamily="49" charset="0"/>
              </a:rPr>
              <a:t>link </a:t>
            </a:r>
            <a:r>
              <a:rPr lang="en-US" sz="1050" b="1" dirty="0">
                <a:solidFill>
                  <a:schemeClr val="tx1">
                    <a:lumMod val="50000"/>
                  </a:schemeClr>
                </a:solidFill>
                <a:latin typeface="InputMono" panose="02000509020000090004" pitchFamily="49" charset="0"/>
              </a:rPr>
              <a:t>5</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t>
            </a:r>
            <a:r>
              <a:rPr lang="en-US" sz="1050" b="1" dirty="0">
                <a:solidFill>
                  <a:srgbClr val="00B0F0"/>
                </a:solidFill>
                <a:latin typeface="InputMono" panose="02000509020000090004" pitchFamily="49" charset="0"/>
              </a:rPr>
              <a:t>CN</a:t>
            </a:r>
            <a:r>
              <a:rPr lang="en-US" sz="1050" b="1" dirty="0">
                <a:solidFill>
                  <a:schemeClr val="tx1">
                    <a:lumMod val="50000"/>
                  </a:schemeClr>
                </a:solidFill>
                <a:latin typeface="InputMono" panose="02000509020000090004" pitchFamily="49" charset="0"/>
              </a:rPr>
              <a:t>-BJ-DO-0077</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a:p>
            <a:r>
              <a:rPr lang="en-US" sz="1050" b="1" dirty="0">
                <a:solidFill>
                  <a:schemeClr val="tx1">
                    <a:lumMod val="50000"/>
                  </a:schemeClr>
                </a:solidFill>
                <a:latin typeface="InputMono" panose="02000509020000090004" pitchFamily="49" charset="0"/>
              </a:rPr>
              <a:t> link 6</a:t>
            </a:r>
          </a:p>
          <a:p>
            <a:r>
              <a:rPr lang="en-US" sz="1050" b="1" dirty="0">
                <a:solidFill>
                  <a:schemeClr val="tx1">
                    <a:lumMod val="50000"/>
                  </a:schemeClr>
                </a:solidFill>
                <a:latin typeface="InputMono" panose="02000509020000090004" pitchFamily="49" charset="0"/>
              </a:rPr>
              <a:t>  </a:t>
            </a:r>
            <a:r>
              <a:rPr lang="en-US" sz="1050" b="1" dirty="0" err="1">
                <a:solidFill>
                  <a:schemeClr val="tx1">
                    <a:lumMod val="50000"/>
                  </a:schemeClr>
                </a:solidFill>
                <a:latin typeface="InputMono" panose="02000509020000090004" pitchFamily="49" charset="0"/>
              </a:rPr>
              <a:t>pe</a:t>
            </a:r>
            <a:r>
              <a:rPr lang="en-US" sz="1050" b="1" dirty="0">
                <a:solidFill>
                  <a:schemeClr val="tx1">
                    <a:lumMod val="50000"/>
                  </a:schemeClr>
                </a:solidFill>
                <a:latin typeface="InputMono" panose="02000509020000090004" pitchFamily="49" charset="0"/>
              </a:rPr>
              <a:t> PE-</a:t>
            </a:r>
            <a:r>
              <a:rPr lang="en-US" sz="1050" b="1" dirty="0">
                <a:solidFill>
                  <a:srgbClr val="00B0F0"/>
                </a:solidFill>
                <a:latin typeface="InputMono" panose="02000509020000090004" pitchFamily="49" charset="0"/>
              </a:rPr>
              <a:t>AU</a:t>
            </a:r>
            <a:r>
              <a:rPr lang="en-US" sz="1050" b="1" dirty="0">
                <a:solidFill>
                  <a:schemeClr val="tx1">
                    <a:lumMod val="50000"/>
                  </a:schemeClr>
                </a:solidFill>
                <a:latin typeface="InputMono" panose="02000509020000090004" pitchFamily="49" charset="0"/>
              </a:rPr>
              <a:t>-SY-AS-0048</a:t>
            </a:r>
          </a:p>
          <a:p>
            <a:r>
              <a:rPr lang="en-US" sz="1050" b="1" dirty="0" smtClean="0">
                <a:solidFill>
                  <a:schemeClr val="tx1">
                    <a:lumMod val="50000"/>
                  </a:schemeClr>
                </a:solidFill>
                <a:latin typeface="InputMono" panose="02000509020000090004" pitchFamily="49" charset="0"/>
              </a:rPr>
              <a:t> !</a:t>
            </a:r>
            <a:endParaRPr lang="en-US" sz="1050" b="1" dirty="0">
              <a:solidFill>
                <a:schemeClr val="tx1">
                  <a:lumMod val="50000"/>
                </a:schemeClr>
              </a:solidFill>
              <a:latin typeface="InputMono" panose="02000509020000090004" pitchFamily="49" charset="0"/>
            </a:endParaRPr>
          </a:p>
        </p:txBody>
      </p:sp>
      <p:sp>
        <p:nvSpPr>
          <p:cNvPr id="17" name="Down Arrow 16"/>
          <p:cNvSpPr/>
          <p:nvPr/>
        </p:nvSpPr>
        <p:spPr>
          <a:xfrm rot="3413066">
            <a:off x="3146556" y="1757001"/>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3" name="Down Arrow 62"/>
          <p:cNvSpPr/>
          <p:nvPr/>
        </p:nvSpPr>
        <p:spPr>
          <a:xfrm>
            <a:off x="4543078" y="1668546"/>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4" name="Down Arrow 63"/>
          <p:cNvSpPr/>
          <p:nvPr/>
        </p:nvSpPr>
        <p:spPr>
          <a:xfrm rot="18006220">
            <a:off x="5689813" y="1669524"/>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73" name="Picture 72" descr="Logo-NI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74" name="Rectangular Callout 73"/>
          <p:cNvSpPr/>
          <p:nvPr/>
        </p:nvSpPr>
        <p:spPr>
          <a:xfrm>
            <a:off x="4774168" y="780401"/>
            <a:ext cx="4194278" cy="694061"/>
          </a:xfrm>
          <a:prstGeom prst="wedgeRectCallout">
            <a:avLst>
              <a:gd name="adj1" fmla="val -53960"/>
              <a:gd name="adj2" fmla="val 6827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Dispatching based on geographic ID used in the device naming convention</a:t>
            </a:r>
          </a:p>
        </p:txBody>
      </p:sp>
    </p:spTree>
    <p:extLst>
      <p:ext uri="{BB962C8B-B14F-4D97-AF65-F5344CB8AC3E}">
        <p14:creationId xmlns:p14="http://schemas.microsoft.com/office/powerpoint/2010/main" val="422567394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Deploy L3 VPN to Six Sites</a:t>
            </a:r>
            <a:br>
              <a:rPr lang="en-US" dirty="0" smtClean="0"/>
            </a:br>
            <a:r>
              <a:rPr lang="en-US" sz="2400" dirty="0" smtClean="0"/>
              <a:t>Device Configurations</a:t>
            </a:r>
            <a:endParaRPr lang="en-US" dirty="0"/>
          </a:p>
        </p:txBody>
      </p:sp>
      <p:pic>
        <p:nvPicPr>
          <p:cNvPr id="4" name="Picture 2" descr="File-Application_Server"/>
          <p:cNvPicPr>
            <a:picLocks noChangeAspect="1" noChangeArrowheads="1"/>
          </p:cNvPicPr>
          <p:nvPr/>
        </p:nvPicPr>
        <p:blipFill>
          <a:blip r:embed="rId2" cstate="print"/>
          <a:srcRect/>
          <a:stretch>
            <a:fillRect/>
          </a:stretch>
        </p:blipFill>
        <p:spPr bwMode="auto">
          <a:xfrm>
            <a:off x="4358254" y="951152"/>
            <a:ext cx="309794" cy="446424"/>
          </a:xfrm>
          <a:prstGeom prst="rect">
            <a:avLst/>
          </a:prstGeom>
          <a:noFill/>
        </p:spPr>
      </p:pic>
      <p:pic>
        <p:nvPicPr>
          <p:cNvPr id="5" name="Picture 2" descr="File-Application_Server"/>
          <p:cNvPicPr>
            <a:picLocks noChangeAspect="1" noChangeArrowheads="1"/>
          </p:cNvPicPr>
          <p:nvPr/>
        </p:nvPicPr>
        <p:blipFill>
          <a:blip r:embed="rId2" cstate="print"/>
          <a:srcRect/>
          <a:stretch>
            <a:fillRect/>
          </a:stretch>
        </p:blipFill>
        <p:spPr bwMode="auto">
          <a:xfrm>
            <a:off x="1516066" y="1815566"/>
            <a:ext cx="309794" cy="446424"/>
          </a:xfrm>
          <a:prstGeom prst="rect">
            <a:avLst/>
          </a:prstGeom>
          <a:noFill/>
        </p:spPr>
      </p:pic>
      <p:cxnSp>
        <p:nvCxnSpPr>
          <p:cNvPr id="6" name="Straight Arrow Connector 5"/>
          <p:cNvCxnSpPr>
            <a:stCxn id="4" idx="2"/>
            <a:endCxn id="5" idx="0"/>
          </p:cNvCxnSpPr>
          <p:nvPr/>
        </p:nvCxnSpPr>
        <p:spPr>
          <a:xfrm flipH="1">
            <a:off x="1670963" y="1397576"/>
            <a:ext cx="2842188" cy="4179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File-Application_Server"/>
          <p:cNvPicPr>
            <a:picLocks noChangeAspect="1" noChangeArrowheads="1"/>
          </p:cNvPicPr>
          <p:nvPr/>
        </p:nvPicPr>
        <p:blipFill>
          <a:blip r:embed="rId2" cstate="print"/>
          <a:srcRect/>
          <a:stretch>
            <a:fillRect/>
          </a:stretch>
        </p:blipFill>
        <p:spPr bwMode="auto">
          <a:xfrm>
            <a:off x="4363089" y="1825467"/>
            <a:ext cx="309794" cy="446424"/>
          </a:xfrm>
          <a:prstGeom prst="rect">
            <a:avLst/>
          </a:prstGeom>
          <a:noFill/>
        </p:spPr>
      </p:pic>
      <p:cxnSp>
        <p:nvCxnSpPr>
          <p:cNvPr id="8" name="Straight Arrow Connector 7"/>
          <p:cNvCxnSpPr>
            <a:stCxn id="4" idx="2"/>
            <a:endCxn id="12" idx="0"/>
          </p:cNvCxnSpPr>
          <p:nvPr/>
        </p:nvCxnSpPr>
        <p:spPr>
          <a:xfrm>
            <a:off x="4513151" y="1397576"/>
            <a:ext cx="2964288" cy="427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File-Application_Server"/>
          <p:cNvPicPr>
            <a:picLocks noChangeAspect="1" noChangeArrowheads="1"/>
          </p:cNvPicPr>
          <p:nvPr/>
        </p:nvPicPr>
        <p:blipFill>
          <a:blip r:embed="rId2" cstate="print"/>
          <a:srcRect/>
          <a:stretch>
            <a:fillRect/>
          </a:stretch>
        </p:blipFill>
        <p:spPr bwMode="auto">
          <a:xfrm>
            <a:off x="7322542" y="1825467"/>
            <a:ext cx="309794" cy="446424"/>
          </a:xfrm>
          <a:prstGeom prst="rect">
            <a:avLst/>
          </a:prstGeom>
          <a:noFill/>
        </p:spPr>
      </p:pic>
      <p:cxnSp>
        <p:nvCxnSpPr>
          <p:cNvPr id="14" name="Straight Arrow Connector 13"/>
          <p:cNvCxnSpPr>
            <a:stCxn id="4" idx="2"/>
            <a:endCxn id="7" idx="0"/>
          </p:cNvCxnSpPr>
          <p:nvPr/>
        </p:nvCxnSpPr>
        <p:spPr>
          <a:xfrm>
            <a:off x="4513151" y="1397576"/>
            <a:ext cx="4835" cy="427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62" descr="Router"/>
          <p:cNvPicPr>
            <a:picLocks noChangeAspect="1" noChangeArrowheads="1"/>
          </p:cNvPicPr>
          <p:nvPr/>
        </p:nvPicPr>
        <p:blipFill>
          <a:blip r:embed="rId3" cstate="print"/>
          <a:srcRect/>
          <a:stretch>
            <a:fillRect/>
          </a:stretch>
        </p:blipFill>
        <p:spPr bwMode="auto">
          <a:xfrm>
            <a:off x="1139836" y="3712676"/>
            <a:ext cx="452438" cy="317500"/>
          </a:xfrm>
          <a:prstGeom prst="rect">
            <a:avLst/>
          </a:prstGeom>
          <a:noFill/>
        </p:spPr>
      </p:pic>
      <p:pic>
        <p:nvPicPr>
          <p:cNvPr id="23" name="Picture 62" descr="Router"/>
          <p:cNvPicPr>
            <a:picLocks noChangeAspect="1" noChangeArrowheads="1"/>
          </p:cNvPicPr>
          <p:nvPr/>
        </p:nvPicPr>
        <p:blipFill>
          <a:blip r:embed="rId3" cstate="print"/>
          <a:srcRect/>
          <a:stretch>
            <a:fillRect/>
          </a:stretch>
        </p:blipFill>
        <p:spPr bwMode="auto">
          <a:xfrm>
            <a:off x="1685251" y="3712193"/>
            <a:ext cx="452438" cy="317500"/>
          </a:xfrm>
          <a:prstGeom prst="rect">
            <a:avLst/>
          </a:prstGeom>
          <a:noFill/>
        </p:spPr>
      </p:pic>
      <p:pic>
        <p:nvPicPr>
          <p:cNvPr id="24" name="Picture 62" descr="Router"/>
          <p:cNvPicPr>
            <a:picLocks noChangeAspect="1" noChangeArrowheads="1"/>
          </p:cNvPicPr>
          <p:nvPr/>
        </p:nvPicPr>
        <p:blipFill>
          <a:blip r:embed="rId3" cstate="print"/>
          <a:srcRect/>
          <a:stretch>
            <a:fillRect/>
          </a:stretch>
        </p:blipFill>
        <p:spPr bwMode="auto">
          <a:xfrm>
            <a:off x="4051357" y="3722094"/>
            <a:ext cx="452438" cy="317500"/>
          </a:xfrm>
          <a:prstGeom prst="rect">
            <a:avLst/>
          </a:prstGeom>
          <a:noFill/>
        </p:spPr>
      </p:pic>
      <p:pic>
        <p:nvPicPr>
          <p:cNvPr id="25" name="Picture 62" descr="Router"/>
          <p:cNvPicPr>
            <a:picLocks noChangeAspect="1" noChangeArrowheads="1"/>
          </p:cNvPicPr>
          <p:nvPr/>
        </p:nvPicPr>
        <p:blipFill>
          <a:blip r:embed="rId3" cstate="print"/>
          <a:srcRect/>
          <a:stretch>
            <a:fillRect/>
          </a:stretch>
        </p:blipFill>
        <p:spPr bwMode="auto">
          <a:xfrm>
            <a:off x="4656195" y="3722577"/>
            <a:ext cx="452438" cy="317500"/>
          </a:xfrm>
          <a:prstGeom prst="rect">
            <a:avLst/>
          </a:prstGeom>
          <a:noFill/>
        </p:spPr>
      </p:pic>
      <p:pic>
        <p:nvPicPr>
          <p:cNvPr id="29" name="Picture 28"/>
          <p:cNvPicPr>
            <a:picLocks noChangeAspect="1"/>
          </p:cNvPicPr>
          <p:nvPr/>
        </p:nvPicPr>
        <p:blipFill>
          <a:blip r:embed="rId4">
            <a:duotone>
              <a:prstClr val="black"/>
              <a:schemeClr val="accent4">
                <a:tint val="45000"/>
                <a:satMod val="400000"/>
              </a:schemeClr>
            </a:duotone>
          </a:blip>
          <a:stretch>
            <a:fillRect/>
          </a:stretch>
        </p:blipFill>
        <p:spPr>
          <a:xfrm>
            <a:off x="1188211" y="4376532"/>
            <a:ext cx="360682" cy="253901"/>
          </a:xfrm>
          <a:prstGeom prst="rect">
            <a:avLst/>
          </a:prstGeom>
        </p:spPr>
      </p:pic>
      <p:pic>
        <p:nvPicPr>
          <p:cNvPr id="30" name="Picture 29"/>
          <p:cNvPicPr>
            <a:picLocks noChangeAspect="1"/>
          </p:cNvPicPr>
          <p:nvPr/>
        </p:nvPicPr>
        <p:blipFill>
          <a:blip r:embed="rId4">
            <a:duotone>
              <a:prstClr val="black"/>
              <a:schemeClr val="accent4">
                <a:tint val="45000"/>
                <a:satMod val="400000"/>
              </a:schemeClr>
            </a:duotone>
          </a:blip>
          <a:stretch>
            <a:fillRect/>
          </a:stretch>
        </p:blipFill>
        <p:spPr>
          <a:xfrm>
            <a:off x="1731129" y="4376532"/>
            <a:ext cx="360682" cy="253901"/>
          </a:xfrm>
          <a:prstGeom prst="rect">
            <a:avLst/>
          </a:prstGeom>
        </p:spPr>
      </p:pic>
      <p:pic>
        <p:nvPicPr>
          <p:cNvPr id="31" name="Picture 30"/>
          <p:cNvPicPr>
            <a:picLocks noChangeAspect="1"/>
          </p:cNvPicPr>
          <p:nvPr/>
        </p:nvPicPr>
        <p:blipFill>
          <a:blip r:embed="rId4">
            <a:duotone>
              <a:prstClr val="black"/>
              <a:schemeClr val="accent4">
                <a:tint val="45000"/>
                <a:satMod val="400000"/>
              </a:schemeClr>
            </a:duotone>
          </a:blip>
          <a:stretch>
            <a:fillRect/>
          </a:stretch>
        </p:blipFill>
        <p:spPr>
          <a:xfrm>
            <a:off x="4096773" y="4386433"/>
            <a:ext cx="360682" cy="253901"/>
          </a:xfrm>
          <a:prstGeom prst="rect">
            <a:avLst/>
          </a:prstGeom>
        </p:spPr>
      </p:pic>
      <p:pic>
        <p:nvPicPr>
          <p:cNvPr id="32" name="Picture 31"/>
          <p:cNvPicPr>
            <a:picLocks noChangeAspect="1"/>
          </p:cNvPicPr>
          <p:nvPr/>
        </p:nvPicPr>
        <p:blipFill>
          <a:blip r:embed="rId4">
            <a:duotone>
              <a:prstClr val="black"/>
              <a:schemeClr val="accent4">
                <a:tint val="45000"/>
                <a:satMod val="400000"/>
              </a:schemeClr>
            </a:duotone>
          </a:blip>
          <a:stretch>
            <a:fillRect/>
          </a:stretch>
        </p:blipFill>
        <p:spPr>
          <a:xfrm>
            <a:off x="4702073" y="4386433"/>
            <a:ext cx="360682" cy="253901"/>
          </a:xfrm>
          <a:prstGeom prst="rect">
            <a:avLst/>
          </a:prstGeom>
        </p:spPr>
      </p:pic>
      <p:cxnSp>
        <p:nvCxnSpPr>
          <p:cNvPr id="34" name="Straight Connector 33"/>
          <p:cNvCxnSpPr>
            <a:stCxn id="16" idx="2"/>
            <a:endCxn id="29" idx="0"/>
          </p:cNvCxnSpPr>
          <p:nvPr/>
        </p:nvCxnSpPr>
        <p:spPr>
          <a:xfrm>
            <a:off x="1366055" y="4030176"/>
            <a:ext cx="2497"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3" idx="2"/>
            <a:endCxn id="30" idx="0"/>
          </p:cNvCxnSpPr>
          <p:nvPr/>
        </p:nvCxnSpPr>
        <p:spPr>
          <a:xfrm>
            <a:off x="1911470" y="4029693"/>
            <a:ext cx="0"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2"/>
            <a:endCxn id="31" idx="0"/>
          </p:cNvCxnSpPr>
          <p:nvPr/>
        </p:nvCxnSpPr>
        <p:spPr>
          <a:xfrm flipH="1">
            <a:off x="4277114" y="4039594"/>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5" idx="2"/>
            <a:endCxn id="32" idx="0"/>
          </p:cNvCxnSpPr>
          <p:nvPr/>
        </p:nvCxnSpPr>
        <p:spPr>
          <a:xfrm>
            <a:off x="4882414" y="4040077"/>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2"/>
            <a:endCxn id="16" idx="0"/>
          </p:cNvCxnSpPr>
          <p:nvPr/>
        </p:nvCxnSpPr>
        <p:spPr>
          <a:xfrm flipH="1">
            <a:off x="1366055" y="2261990"/>
            <a:ext cx="304908" cy="1450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23" idx="0"/>
          </p:cNvCxnSpPr>
          <p:nvPr/>
        </p:nvCxnSpPr>
        <p:spPr>
          <a:xfrm>
            <a:off x="1670963" y="2261990"/>
            <a:ext cx="240507" cy="1450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7" idx="2"/>
            <a:endCxn id="24" idx="0"/>
          </p:cNvCxnSpPr>
          <p:nvPr/>
        </p:nvCxnSpPr>
        <p:spPr>
          <a:xfrm flipH="1">
            <a:off x="4277576" y="2271891"/>
            <a:ext cx="240410" cy="1450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2"/>
            <a:endCxn id="25" idx="0"/>
          </p:cNvCxnSpPr>
          <p:nvPr/>
        </p:nvCxnSpPr>
        <p:spPr>
          <a:xfrm>
            <a:off x="4517986" y="2271891"/>
            <a:ext cx="364428" cy="1450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704227" y="1051447"/>
            <a:ext cx="808811" cy="276999"/>
          </a:xfrm>
          <a:prstGeom prst="rect">
            <a:avLst/>
          </a:prstGeom>
          <a:noFill/>
        </p:spPr>
        <p:txBody>
          <a:bodyPr wrap="none" rtlCol="0">
            <a:spAutoFit/>
          </a:bodyPr>
          <a:lstStyle/>
          <a:p>
            <a:r>
              <a:rPr lang="en-US" sz="1200" dirty="0" smtClean="0"/>
              <a:t>Top NSO</a:t>
            </a:r>
            <a:endParaRPr lang="en-US" sz="1200" dirty="0"/>
          </a:p>
        </p:txBody>
      </p:sp>
      <p:sp>
        <p:nvSpPr>
          <p:cNvPr id="53" name="TextBox 52"/>
          <p:cNvSpPr txBox="1"/>
          <p:nvPr/>
        </p:nvSpPr>
        <p:spPr>
          <a:xfrm>
            <a:off x="609156" y="1892671"/>
            <a:ext cx="986167" cy="253916"/>
          </a:xfrm>
          <a:prstGeom prst="rect">
            <a:avLst/>
          </a:prstGeom>
          <a:noFill/>
        </p:spPr>
        <p:txBody>
          <a:bodyPr wrap="none" rtlCol="0">
            <a:spAutoFit/>
          </a:bodyPr>
          <a:lstStyle/>
          <a:p>
            <a:r>
              <a:rPr lang="en-US" sz="1050" dirty="0" smtClean="0"/>
              <a:t>RFSN-AMER</a:t>
            </a:r>
            <a:endParaRPr lang="en-US" sz="1050" dirty="0"/>
          </a:p>
        </p:txBody>
      </p:sp>
      <p:pic>
        <p:nvPicPr>
          <p:cNvPr id="55" name="Picture 62" descr="Router"/>
          <p:cNvPicPr>
            <a:picLocks noChangeAspect="1" noChangeArrowheads="1"/>
          </p:cNvPicPr>
          <p:nvPr/>
        </p:nvPicPr>
        <p:blipFill>
          <a:blip r:embed="rId3" cstate="print"/>
          <a:srcRect/>
          <a:stretch>
            <a:fillRect/>
          </a:stretch>
        </p:blipFill>
        <p:spPr bwMode="auto">
          <a:xfrm>
            <a:off x="7026815" y="3722094"/>
            <a:ext cx="452438" cy="317500"/>
          </a:xfrm>
          <a:prstGeom prst="rect">
            <a:avLst/>
          </a:prstGeom>
          <a:noFill/>
        </p:spPr>
      </p:pic>
      <p:pic>
        <p:nvPicPr>
          <p:cNvPr id="56" name="Picture 62" descr="Router"/>
          <p:cNvPicPr>
            <a:picLocks noChangeAspect="1" noChangeArrowheads="1"/>
          </p:cNvPicPr>
          <p:nvPr/>
        </p:nvPicPr>
        <p:blipFill>
          <a:blip r:embed="rId3" cstate="print"/>
          <a:srcRect/>
          <a:stretch>
            <a:fillRect/>
          </a:stretch>
        </p:blipFill>
        <p:spPr bwMode="auto">
          <a:xfrm>
            <a:off x="7631653" y="3722577"/>
            <a:ext cx="452438" cy="317500"/>
          </a:xfrm>
          <a:prstGeom prst="rect">
            <a:avLst/>
          </a:prstGeom>
          <a:noFill/>
        </p:spPr>
      </p:pic>
      <p:pic>
        <p:nvPicPr>
          <p:cNvPr id="57" name="Picture 56"/>
          <p:cNvPicPr>
            <a:picLocks noChangeAspect="1"/>
          </p:cNvPicPr>
          <p:nvPr/>
        </p:nvPicPr>
        <p:blipFill>
          <a:blip r:embed="rId4">
            <a:duotone>
              <a:prstClr val="black"/>
              <a:schemeClr val="accent4">
                <a:tint val="45000"/>
                <a:satMod val="400000"/>
              </a:schemeClr>
            </a:duotone>
          </a:blip>
          <a:stretch>
            <a:fillRect/>
          </a:stretch>
        </p:blipFill>
        <p:spPr>
          <a:xfrm>
            <a:off x="7072231" y="4386433"/>
            <a:ext cx="360682" cy="253901"/>
          </a:xfrm>
          <a:prstGeom prst="rect">
            <a:avLst/>
          </a:prstGeom>
        </p:spPr>
      </p:pic>
      <p:pic>
        <p:nvPicPr>
          <p:cNvPr id="58" name="Picture 57"/>
          <p:cNvPicPr>
            <a:picLocks noChangeAspect="1"/>
          </p:cNvPicPr>
          <p:nvPr/>
        </p:nvPicPr>
        <p:blipFill>
          <a:blip r:embed="rId4">
            <a:duotone>
              <a:prstClr val="black"/>
              <a:schemeClr val="accent4">
                <a:tint val="45000"/>
                <a:satMod val="400000"/>
              </a:schemeClr>
            </a:duotone>
          </a:blip>
          <a:stretch>
            <a:fillRect/>
          </a:stretch>
        </p:blipFill>
        <p:spPr>
          <a:xfrm>
            <a:off x="7677531" y="4386433"/>
            <a:ext cx="360682" cy="253901"/>
          </a:xfrm>
          <a:prstGeom prst="rect">
            <a:avLst/>
          </a:prstGeom>
        </p:spPr>
      </p:pic>
      <p:cxnSp>
        <p:nvCxnSpPr>
          <p:cNvPr id="59" name="Straight Connector 58"/>
          <p:cNvCxnSpPr>
            <a:stCxn id="55" idx="2"/>
            <a:endCxn id="57" idx="0"/>
          </p:cNvCxnSpPr>
          <p:nvPr/>
        </p:nvCxnSpPr>
        <p:spPr>
          <a:xfrm flipH="1">
            <a:off x="7252572" y="4039594"/>
            <a:ext cx="462" cy="3468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2"/>
            <a:endCxn id="58" idx="0"/>
          </p:cNvCxnSpPr>
          <p:nvPr/>
        </p:nvCxnSpPr>
        <p:spPr>
          <a:xfrm>
            <a:off x="7857872" y="4040077"/>
            <a:ext cx="0" cy="34635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2" idx="2"/>
            <a:endCxn id="55" idx="0"/>
          </p:cNvCxnSpPr>
          <p:nvPr/>
        </p:nvCxnSpPr>
        <p:spPr>
          <a:xfrm flipH="1">
            <a:off x="7253034" y="2271891"/>
            <a:ext cx="224405" cy="1450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2"/>
            <a:endCxn id="56" idx="0"/>
          </p:cNvCxnSpPr>
          <p:nvPr/>
        </p:nvCxnSpPr>
        <p:spPr>
          <a:xfrm>
            <a:off x="7477439" y="2271891"/>
            <a:ext cx="380433" cy="1450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65855" y="1902572"/>
            <a:ext cx="978153" cy="253916"/>
          </a:xfrm>
          <a:prstGeom prst="rect">
            <a:avLst/>
          </a:prstGeom>
          <a:noFill/>
        </p:spPr>
        <p:txBody>
          <a:bodyPr wrap="none" rtlCol="0">
            <a:spAutoFit/>
          </a:bodyPr>
          <a:lstStyle/>
          <a:p>
            <a:r>
              <a:rPr lang="en-US" sz="1050" dirty="0" smtClean="0"/>
              <a:t>RFSN-EMEA</a:t>
            </a:r>
            <a:endParaRPr lang="en-US" sz="1050" dirty="0"/>
          </a:p>
        </p:txBody>
      </p:sp>
      <p:sp>
        <p:nvSpPr>
          <p:cNvPr id="66" name="TextBox 65"/>
          <p:cNvSpPr txBox="1"/>
          <p:nvPr/>
        </p:nvSpPr>
        <p:spPr>
          <a:xfrm>
            <a:off x="6438557" y="1902572"/>
            <a:ext cx="963725" cy="253916"/>
          </a:xfrm>
          <a:prstGeom prst="rect">
            <a:avLst/>
          </a:prstGeom>
          <a:noFill/>
        </p:spPr>
        <p:txBody>
          <a:bodyPr wrap="none" rtlCol="0">
            <a:spAutoFit/>
          </a:bodyPr>
          <a:lstStyle/>
          <a:p>
            <a:r>
              <a:rPr lang="en-US" sz="1050" dirty="0" smtClean="0"/>
              <a:t>RFSN-APAC</a:t>
            </a:r>
            <a:endParaRPr lang="en-US" sz="1050" dirty="0"/>
          </a:p>
        </p:txBody>
      </p:sp>
      <p:sp>
        <p:nvSpPr>
          <p:cNvPr id="67" name="Rectangle 66"/>
          <p:cNvSpPr/>
          <p:nvPr/>
        </p:nvSpPr>
        <p:spPr>
          <a:xfrm>
            <a:off x="1305499" y="3951894"/>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Rectangle 67"/>
          <p:cNvSpPr/>
          <p:nvPr/>
        </p:nvSpPr>
        <p:spPr>
          <a:xfrm>
            <a:off x="1855358" y="3951894"/>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9" name="Rectangle 68"/>
          <p:cNvSpPr/>
          <p:nvPr/>
        </p:nvSpPr>
        <p:spPr>
          <a:xfrm>
            <a:off x="4217859" y="3963497"/>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0" name="Rectangle 69"/>
          <p:cNvSpPr/>
          <p:nvPr/>
        </p:nvSpPr>
        <p:spPr>
          <a:xfrm>
            <a:off x="4824875" y="3963497"/>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1" name="Rectangle 70"/>
          <p:cNvSpPr/>
          <p:nvPr/>
        </p:nvSpPr>
        <p:spPr>
          <a:xfrm>
            <a:off x="7190595" y="3963497"/>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Rectangle 71"/>
          <p:cNvSpPr/>
          <p:nvPr/>
        </p:nvSpPr>
        <p:spPr>
          <a:xfrm>
            <a:off x="7792848" y="3963497"/>
            <a:ext cx="116580" cy="167640"/>
          </a:xfrm>
          <a:prstGeom prst="rect">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TextBox 74"/>
          <p:cNvSpPr txBox="1"/>
          <p:nvPr/>
        </p:nvSpPr>
        <p:spPr>
          <a:xfrm>
            <a:off x="80462" y="3667427"/>
            <a:ext cx="1101584" cy="307777"/>
          </a:xfrm>
          <a:prstGeom prst="rect">
            <a:avLst/>
          </a:prstGeom>
          <a:noFill/>
        </p:spPr>
        <p:txBody>
          <a:bodyPr wrap="none" rtlCol="0">
            <a:spAutoFit/>
          </a:bodyPr>
          <a:lstStyle/>
          <a:p>
            <a:r>
              <a:rPr lang="en-US" sz="1400" dirty="0" smtClean="0"/>
              <a:t>PE Routers</a:t>
            </a:r>
            <a:endParaRPr lang="en-US" sz="1400" dirty="0"/>
          </a:p>
        </p:txBody>
      </p:sp>
      <p:sp>
        <p:nvSpPr>
          <p:cNvPr id="76" name="TextBox 75"/>
          <p:cNvSpPr txBox="1"/>
          <p:nvPr/>
        </p:nvSpPr>
        <p:spPr>
          <a:xfrm>
            <a:off x="-22505" y="4317402"/>
            <a:ext cx="1231427" cy="307777"/>
          </a:xfrm>
          <a:prstGeom prst="rect">
            <a:avLst/>
          </a:prstGeom>
          <a:noFill/>
        </p:spPr>
        <p:txBody>
          <a:bodyPr wrap="none" rtlCol="0">
            <a:spAutoFit/>
          </a:bodyPr>
          <a:lstStyle/>
          <a:p>
            <a:r>
              <a:rPr lang="en-US" sz="1400" dirty="0" smtClean="0"/>
              <a:t>CPE Routers</a:t>
            </a:r>
            <a:endParaRPr lang="en-US" sz="1400" dirty="0"/>
          </a:p>
        </p:txBody>
      </p:sp>
      <p:sp>
        <p:nvSpPr>
          <p:cNvPr id="49" name="Rectangle 48"/>
          <p:cNvSpPr/>
          <p:nvPr/>
        </p:nvSpPr>
        <p:spPr>
          <a:xfrm>
            <a:off x="348723" y="2716796"/>
            <a:ext cx="1184031" cy="727657"/>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sz="500" b="1" spc="-100" dirty="0" smtClean="0">
                <a:solidFill>
                  <a:schemeClr val="tx1">
                    <a:lumMod val="50000"/>
                  </a:schemeClr>
                </a:solidFill>
                <a:latin typeface="InputMono" panose="02000509020000090004" pitchFamily="49" charset="0"/>
              </a:rPr>
              <a:t>interface GigabitEthernet3/5</a:t>
            </a:r>
          </a:p>
          <a:p>
            <a:r>
              <a:rPr lang="en-US" sz="500" b="1" spc="-100" dirty="0">
                <a:solidFill>
                  <a:schemeClr val="tx1">
                    <a:lumMod val="50000"/>
                  </a:schemeClr>
                </a:solidFill>
                <a:latin typeface="InputMono" panose="02000509020000090004" pitchFamily="49" charset="0"/>
              </a:rPr>
              <a:t>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forwarding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ip address 192.168.223.5 255.255.255.252</a:t>
            </a:r>
          </a:p>
          <a:p>
            <a:r>
              <a:rPr lang="en-US" sz="500" b="1" spc="-100" dirty="0" smtClean="0">
                <a:solidFill>
                  <a:schemeClr val="tx1">
                    <a:lumMod val="50000"/>
                  </a:schemeClr>
                </a:solidFill>
                <a:latin typeface="InputMono" panose="02000509020000090004" pitchFamily="49" charset="0"/>
              </a:rPr>
              <a:t>!</a:t>
            </a:r>
          </a:p>
          <a:p>
            <a:r>
              <a:rPr lang="en-US" sz="500" b="1" spc="-100" dirty="0" smtClean="0">
                <a:solidFill>
                  <a:schemeClr val="tx1">
                    <a:lumMod val="50000"/>
                  </a:schemeClr>
                </a:solidFill>
                <a:latin typeface="InputMono" panose="02000509020000090004" pitchFamily="49" charset="0"/>
              </a:rPr>
              <a:t>router </a:t>
            </a:r>
            <a:r>
              <a:rPr lang="en-US" sz="500" b="1" spc="-100" dirty="0" err="1" smtClean="0">
                <a:solidFill>
                  <a:schemeClr val="tx1">
                    <a:lumMod val="50000"/>
                  </a:schemeClr>
                </a:solidFill>
                <a:latin typeface="InputMono" panose="02000509020000090004" pitchFamily="49" charset="0"/>
              </a:rPr>
              <a:t>bgp</a:t>
            </a:r>
            <a:r>
              <a:rPr lang="en-US" sz="500" b="1" spc="-100" dirty="0" smtClean="0">
                <a:solidFill>
                  <a:schemeClr val="tx1">
                    <a:lumMod val="50000"/>
                  </a:schemeClr>
                </a:solidFill>
                <a:latin typeface="InputMono" panose="02000509020000090004" pitchFamily="49" charset="0"/>
              </a:rPr>
              <a:t> 65000</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address-family ipv4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 neighbor 192.168.223.6 remote-as 65001</a:t>
            </a:r>
          </a:p>
          <a:p>
            <a:r>
              <a:rPr lang="en-US" sz="500" b="1" spc="-100" dirty="0" smtClean="0">
                <a:solidFill>
                  <a:schemeClr val="tx1">
                    <a:lumMod val="50000"/>
                  </a:schemeClr>
                </a:solidFill>
                <a:latin typeface="InputMono" panose="02000509020000090004" pitchFamily="49" charset="0"/>
              </a:rPr>
              <a:t>!</a:t>
            </a:r>
            <a:endParaRPr lang="en-US" sz="500" b="1" spc="-100" dirty="0">
              <a:solidFill>
                <a:schemeClr val="tx1">
                  <a:lumMod val="50000"/>
                </a:schemeClr>
              </a:solidFill>
              <a:latin typeface="InputMono" panose="02000509020000090004" pitchFamily="49" charset="0"/>
            </a:endParaRPr>
          </a:p>
        </p:txBody>
      </p:sp>
      <p:sp>
        <p:nvSpPr>
          <p:cNvPr id="64" name="Rectangle 63"/>
          <p:cNvSpPr/>
          <p:nvPr/>
        </p:nvSpPr>
        <p:spPr>
          <a:xfrm>
            <a:off x="1757159" y="2716796"/>
            <a:ext cx="1184031" cy="727657"/>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sz="500" b="1" spc="-100" dirty="0" smtClean="0">
                <a:solidFill>
                  <a:schemeClr val="tx1">
                    <a:lumMod val="50000"/>
                  </a:schemeClr>
                </a:solidFill>
                <a:latin typeface="InputMono" panose="02000509020000090004" pitchFamily="49" charset="0"/>
              </a:rPr>
              <a:t>interface GigabitEthernet3/5</a:t>
            </a:r>
          </a:p>
          <a:p>
            <a:r>
              <a:rPr lang="en-US" sz="500" b="1" spc="-100" dirty="0">
                <a:solidFill>
                  <a:schemeClr val="tx1">
                    <a:lumMod val="50000"/>
                  </a:schemeClr>
                </a:solidFill>
                <a:latin typeface="InputMono" panose="02000509020000090004" pitchFamily="49" charset="0"/>
              </a:rPr>
              <a:t>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forwarding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ip address 192.168.223.5 255.255.255.252</a:t>
            </a:r>
          </a:p>
          <a:p>
            <a:r>
              <a:rPr lang="en-US" sz="500" b="1" spc="-100" dirty="0" smtClean="0">
                <a:solidFill>
                  <a:schemeClr val="tx1">
                    <a:lumMod val="50000"/>
                  </a:schemeClr>
                </a:solidFill>
                <a:latin typeface="InputMono" panose="02000509020000090004" pitchFamily="49" charset="0"/>
              </a:rPr>
              <a:t>!</a:t>
            </a:r>
          </a:p>
          <a:p>
            <a:r>
              <a:rPr lang="en-US" sz="500" b="1" spc="-100" dirty="0" smtClean="0">
                <a:solidFill>
                  <a:schemeClr val="tx1">
                    <a:lumMod val="50000"/>
                  </a:schemeClr>
                </a:solidFill>
                <a:latin typeface="InputMono" panose="02000509020000090004" pitchFamily="49" charset="0"/>
              </a:rPr>
              <a:t>router </a:t>
            </a:r>
            <a:r>
              <a:rPr lang="en-US" sz="500" b="1" spc="-100" dirty="0" err="1" smtClean="0">
                <a:solidFill>
                  <a:schemeClr val="tx1">
                    <a:lumMod val="50000"/>
                  </a:schemeClr>
                </a:solidFill>
                <a:latin typeface="InputMono" panose="02000509020000090004" pitchFamily="49" charset="0"/>
              </a:rPr>
              <a:t>bgp</a:t>
            </a:r>
            <a:r>
              <a:rPr lang="en-US" sz="500" b="1" spc="-100" dirty="0" smtClean="0">
                <a:solidFill>
                  <a:schemeClr val="tx1">
                    <a:lumMod val="50000"/>
                  </a:schemeClr>
                </a:solidFill>
                <a:latin typeface="InputMono" panose="02000509020000090004" pitchFamily="49" charset="0"/>
              </a:rPr>
              <a:t> 65000</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address-family ipv4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 neighbor 192.168.223.6 remote-as 65001</a:t>
            </a:r>
          </a:p>
          <a:p>
            <a:r>
              <a:rPr lang="en-US" sz="500" b="1" spc="-100" dirty="0" smtClean="0">
                <a:solidFill>
                  <a:schemeClr val="tx1">
                    <a:lumMod val="50000"/>
                  </a:schemeClr>
                </a:solidFill>
                <a:latin typeface="InputMono" panose="02000509020000090004" pitchFamily="49" charset="0"/>
              </a:rPr>
              <a:t>!</a:t>
            </a:r>
            <a:endParaRPr lang="en-US" sz="500" b="1" spc="-100" dirty="0">
              <a:solidFill>
                <a:schemeClr val="tx1">
                  <a:lumMod val="50000"/>
                </a:schemeClr>
              </a:solidFill>
              <a:latin typeface="InputMono" panose="02000509020000090004" pitchFamily="49" charset="0"/>
            </a:endParaRPr>
          </a:p>
        </p:txBody>
      </p:sp>
      <p:sp>
        <p:nvSpPr>
          <p:cNvPr id="77" name="Rectangle 76"/>
          <p:cNvSpPr/>
          <p:nvPr/>
        </p:nvSpPr>
        <p:spPr>
          <a:xfrm>
            <a:off x="3247759" y="2735292"/>
            <a:ext cx="1184031" cy="727657"/>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sz="500" b="1" spc="-100" dirty="0" smtClean="0">
                <a:solidFill>
                  <a:schemeClr val="tx1">
                    <a:lumMod val="50000"/>
                  </a:schemeClr>
                </a:solidFill>
                <a:latin typeface="InputMono" panose="02000509020000090004" pitchFamily="49" charset="0"/>
              </a:rPr>
              <a:t>interface GigabitEthernet3/5</a:t>
            </a:r>
          </a:p>
          <a:p>
            <a:r>
              <a:rPr lang="en-US" sz="500" b="1" spc="-100" dirty="0">
                <a:solidFill>
                  <a:schemeClr val="tx1">
                    <a:lumMod val="50000"/>
                  </a:schemeClr>
                </a:solidFill>
                <a:latin typeface="InputMono" panose="02000509020000090004" pitchFamily="49" charset="0"/>
              </a:rPr>
              <a:t>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forwarding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ip address 192.168.223.5 255.255.255.252</a:t>
            </a:r>
          </a:p>
          <a:p>
            <a:r>
              <a:rPr lang="en-US" sz="500" b="1" spc="-100" dirty="0" smtClean="0">
                <a:solidFill>
                  <a:schemeClr val="tx1">
                    <a:lumMod val="50000"/>
                  </a:schemeClr>
                </a:solidFill>
                <a:latin typeface="InputMono" panose="02000509020000090004" pitchFamily="49" charset="0"/>
              </a:rPr>
              <a:t>!</a:t>
            </a:r>
          </a:p>
          <a:p>
            <a:r>
              <a:rPr lang="en-US" sz="500" b="1" spc="-100" dirty="0" smtClean="0">
                <a:solidFill>
                  <a:schemeClr val="tx1">
                    <a:lumMod val="50000"/>
                  </a:schemeClr>
                </a:solidFill>
                <a:latin typeface="InputMono" panose="02000509020000090004" pitchFamily="49" charset="0"/>
              </a:rPr>
              <a:t>router </a:t>
            </a:r>
            <a:r>
              <a:rPr lang="en-US" sz="500" b="1" spc="-100" dirty="0" err="1" smtClean="0">
                <a:solidFill>
                  <a:schemeClr val="tx1">
                    <a:lumMod val="50000"/>
                  </a:schemeClr>
                </a:solidFill>
                <a:latin typeface="InputMono" panose="02000509020000090004" pitchFamily="49" charset="0"/>
              </a:rPr>
              <a:t>bgp</a:t>
            </a:r>
            <a:r>
              <a:rPr lang="en-US" sz="500" b="1" spc="-100" dirty="0" smtClean="0">
                <a:solidFill>
                  <a:schemeClr val="tx1">
                    <a:lumMod val="50000"/>
                  </a:schemeClr>
                </a:solidFill>
                <a:latin typeface="InputMono" panose="02000509020000090004" pitchFamily="49" charset="0"/>
              </a:rPr>
              <a:t> 65000</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address-family ipv4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 neighbor 192.168.223.6 remote-as 65001</a:t>
            </a:r>
          </a:p>
          <a:p>
            <a:r>
              <a:rPr lang="en-US" sz="500" b="1" spc="-100" dirty="0" smtClean="0">
                <a:solidFill>
                  <a:schemeClr val="tx1">
                    <a:lumMod val="50000"/>
                  </a:schemeClr>
                </a:solidFill>
                <a:latin typeface="InputMono" panose="02000509020000090004" pitchFamily="49" charset="0"/>
              </a:rPr>
              <a:t>!</a:t>
            </a:r>
            <a:endParaRPr lang="en-US" sz="500" b="1" spc="-100" dirty="0">
              <a:solidFill>
                <a:schemeClr val="tx1">
                  <a:lumMod val="50000"/>
                </a:schemeClr>
              </a:solidFill>
              <a:latin typeface="InputMono" panose="02000509020000090004" pitchFamily="49" charset="0"/>
            </a:endParaRPr>
          </a:p>
        </p:txBody>
      </p:sp>
      <p:sp>
        <p:nvSpPr>
          <p:cNvPr id="78" name="Rectangle 77"/>
          <p:cNvSpPr/>
          <p:nvPr/>
        </p:nvSpPr>
        <p:spPr>
          <a:xfrm>
            <a:off x="4656195" y="2735292"/>
            <a:ext cx="1184031" cy="727657"/>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sz="500" b="1" spc="-100" dirty="0" smtClean="0">
                <a:solidFill>
                  <a:schemeClr val="tx1">
                    <a:lumMod val="50000"/>
                  </a:schemeClr>
                </a:solidFill>
                <a:latin typeface="InputMono" panose="02000509020000090004" pitchFamily="49" charset="0"/>
              </a:rPr>
              <a:t>interface GigabitEthernet3/5</a:t>
            </a:r>
          </a:p>
          <a:p>
            <a:r>
              <a:rPr lang="en-US" sz="500" b="1" spc="-100" dirty="0">
                <a:solidFill>
                  <a:schemeClr val="tx1">
                    <a:lumMod val="50000"/>
                  </a:schemeClr>
                </a:solidFill>
                <a:latin typeface="InputMono" panose="02000509020000090004" pitchFamily="49" charset="0"/>
              </a:rPr>
              <a:t>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forwarding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ip address 192.168.223.5 255.255.255.252</a:t>
            </a:r>
          </a:p>
          <a:p>
            <a:r>
              <a:rPr lang="en-US" sz="500" b="1" spc="-100" dirty="0" smtClean="0">
                <a:solidFill>
                  <a:schemeClr val="tx1">
                    <a:lumMod val="50000"/>
                  </a:schemeClr>
                </a:solidFill>
                <a:latin typeface="InputMono" panose="02000509020000090004" pitchFamily="49" charset="0"/>
              </a:rPr>
              <a:t>!</a:t>
            </a:r>
          </a:p>
          <a:p>
            <a:r>
              <a:rPr lang="en-US" sz="500" b="1" spc="-100" dirty="0" smtClean="0">
                <a:solidFill>
                  <a:schemeClr val="tx1">
                    <a:lumMod val="50000"/>
                  </a:schemeClr>
                </a:solidFill>
                <a:latin typeface="InputMono" panose="02000509020000090004" pitchFamily="49" charset="0"/>
              </a:rPr>
              <a:t>router </a:t>
            </a:r>
            <a:r>
              <a:rPr lang="en-US" sz="500" b="1" spc="-100" dirty="0" err="1" smtClean="0">
                <a:solidFill>
                  <a:schemeClr val="tx1">
                    <a:lumMod val="50000"/>
                  </a:schemeClr>
                </a:solidFill>
                <a:latin typeface="InputMono" panose="02000509020000090004" pitchFamily="49" charset="0"/>
              </a:rPr>
              <a:t>bgp</a:t>
            </a:r>
            <a:r>
              <a:rPr lang="en-US" sz="500" b="1" spc="-100" dirty="0" smtClean="0">
                <a:solidFill>
                  <a:schemeClr val="tx1">
                    <a:lumMod val="50000"/>
                  </a:schemeClr>
                </a:solidFill>
                <a:latin typeface="InputMono" panose="02000509020000090004" pitchFamily="49" charset="0"/>
              </a:rPr>
              <a:t> 65000</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address-family ipv4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 neighbor 192.168.223.6 remote-as 65001</a:t>
            </a:r>
          </a:p>
          <a:p>
            <a:r>
              <a:rPr lang="en-US" sz="500" b="1" spc="-100" dirty="0" smtClean="0">
                <a:solidFill>
                  <a:schemeClr val="tx1">
                    <a:lumMod val="50000"/>
                  </a:schemeClr>
                </a:solidFill>
                <a:latin typeface="InputMono" panose="02000509020000090004" pitchFamily="49" charset="0"/>
              </a:rPr>
              <a:t>!</a:t>
            </a:r>
            <a:endParaRPr lang="en-US" sz="500" b="1" spc="-100" dirty="0">
              <a:solidFill>
                <a:schemeClr val="tx1">
                  <a:lumMod val="50000"/>
                </a:schemeClr>
              </a:solidFill>
              <a:latin typeface="InputMono" panose="02000509020000090004" pitchFamily="49" charset="0"/>
            </a:endParaRPr>
          </a:p>
        </p:txBody>
      </p:sp>
      <p:sp>
        <p:nvSpPr>
          <p:cNvPr id="79" name="Rectangle 78"/>
          <p:cNvSpPr/>
          <p:nvPr/>
        </p:nvSpPr>
        <p:spPr>
          <a:xfrm>
            <a:off x="6198948" y="2735292"/>
            <a:ext cx="1184031" cy="727657"/>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sz="500" b="1" spc="-100" dirty="0" smtClean="0">
                <a:solidFill>
                  <a:schemeClr val="tx1">
                    <a:lumMod val="50000"/>
                  </a:schemeClr>
                </a:solidFill>
                <a:latin typeface="InputMono" panose="02000509020000090004" pitchFamily="49" charset="0"/>
              </a:rPr>
              <a:t>interface GigabitEthernet3/5</a:t>
            </a:r>
          </a:p>
          <a:p>
            <a:r>
              <a:rPr lang="en-US" sz="500" b="1" spc="-100" dirty="0">
                <a:solidFill>
                  <a:schemeClr val="tx1">
                    <a:lumMod val="50000"/>
                  </a:schemeClr>
                </a:solidFill>
                <a:latin typeface="InputMono" panose="02000509020000090004" pitchFamily="49" charset="0"/>
              </a:rPr>
              <a:t>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forwarding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ip address 192.168.223.5 255.255.255.252</a:t>
            </a:r>
          </a:p>
          <a:p>
            <a:r>
              <a:rPr lang="en-US" sz="500" b="1" spc="-100" dirty="0" smtClean="0">
                <a:solidFill>
                  <a:schemeClr val="tx1">
                    <a:lumMod val="50000"/>
                  </a:schemeClr>
                </a:solidFill>
                <a:latin typeface="InputMono" panose="02000509020000090004" pitchFamily="49" charset="0"/>
              </a:rPr>
              <a:t>!</a:t>
            </a:r>
          </a:p>
          <a:p>
            <a:r>
              <a:rPr lang="en-US" sz="500" b="1" spc="-100" dirty="0" smtClean="0">
                <a:solidFill>
                  <a:schemeClr val="tx1">
                    <a:lumMod val="50000"/>
                  </a:schemeClr>
                </a:solidFill>
                <a:latin typeface="InputMono" panose="02000509020000090004" pitchFamily="49" charset="0"/>
              </a:rPr>
              <a:t>router </a:t>
            </a:r>
            <a:r>
              <a:rPr lang="en-US" sz="500" b="1" spc="-100" dirty="0" err="1" smtClean="0">
                <a:solidFill>
                  <a:schemeClr val="tx1">
                    <a:lumMod val="50000"/>
                  </a:schemeClr>
                </a:solidFill>
                <a:latin typeface="InputMono" panose="02000509020000090004" pitchFamily="49" charset="0"/>
              </a:rPr>
              <a:t>bgp</a:t>
            </a:r>
            <a:r>
              <a:rPr lang="en-US" sz="500" b="1" spc="-100" dirty="0" smtClean="0">
                <a:solidFill>
                  <a:schemeClr val="tx1">
                    <a:lumMod val="50000"/>
                  </a:schemeClr>
                </a:solidFill>
                <a:latin typeface="InputMono" panose="02000509020000090004" pitchFamily="49" charset="0"/>
              </a:rPr>
              <a:t> 65000</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address-family ipv4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 neighbor 192.168.223.6 remote-as 65001</a:t>
            </a:r>
          </a:p>
          <a:p>
            <a:r>
              <a:rPr lang="en-US" sz="500" b="1" spc="-100" dirty="0" smtClean="0">
                <a:solidFill>
                  <a:schemeClr val="tx1">
                    <a:lumMod val="50000"/>
                  </a:schemeClr>
                </a:solidFill>
                <a:latin typeface="InputMono" panose="02000509020000090004" pitchFamily="49" charset="0"/>
              </a:rPr>
              <a:t>!</a:t>
            </a:r>
            <a:endParaRPr lang="en-US" sz="500" b="1" spc="-100" dirty="0">
              <a:solidFill>
                <a:schemeClr val="tx1">
                  <a:lumMod val="50000"/>
                </a:schemeClr>
              </a:solidFill>
              <a:latin typeface="InputMono" panose="02000509020000090004" pitchFamily="49" charset="0"/>
            </a:endParaRPr>
          </a:p>
        </p:txBody>
      </p:sp>
      <p:sp>
        <p:nvSpPr>
          <p:cNvPr id="80" name="Rectangle 79"/>
          <p:cNvSpPr/>
          <p:nvPr/>
        </p:nvSpPr>
        <p:spPr>
          <a:xfrm>
            <a:off x="7607384" y="2735292"/>
            <a:ext cx="1184031" cy="727657"/>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sz="500" b="1" spc="-100" dirty="0" smtClean="0">
                <a:solidFill>
                  <a:schemeClr val="tx1">
                    <a:lumMod val="50000"/>
                  </a:schemeClr>
                </a:solidFill>
                <a:latin typeface="InputMono" panose="02000509020000090004" pitchFamily="49" charset="0"/>
              </a:rPr>
              <a:t>interface GigabitEthernet3/5</a:t>
            </a:r>
          </a:p>
          <a:p>
            <a:r>
              <a:rPr lang="en-US" sz="500" b="1" spc="-100" dirty="0">
                <a:solidFill>
                  <a:schemeClr val="tx1">
                    <a:lumMod val="50000"/>
                  </a:schemeClr>
                </a:solidFill>
                <a:latin typeface="InputMono" panose="02000509020000090004" pitchFamily="49" charset="0"/>
              </a:rPr>
              <a:t>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forwarding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ip address 192.168.223.5 255.255.255.252</a:t>
            </a:r>
          </a:p>
          <a:p>
            <a:r>
              <a:rPr lang="en-US" sz="500" b="1" spc="-100" dirty="0" smtClean="0">
                <a:solidFill>
                  <a:schemeClr val="tx1">
                    <a:lumMod val="50000"/>
                  </a:schemeClr>
                </a:solidFill>
                <a:latin typeface="InputMono" panose="02000509020000090004" pitchFamily="49" charset="0"/>
              </a:rPr>
              <a:t>!</a:t>
            </a:r>
          </a:p>
          <a:p>
            <a:r>
              <a:rPr lang="en-US" sz="500" b="1" spc="-100" dirty="0" smtClean="0">
                <a:solidFill>
                  <a:schemeClr val="tx1">
                    <a:lumMod val="50000"/>
                  </a:schemeClr>
                </a:solidFill>
                <a:latin typeface="InputMono" panose="02000509020000090004" pitchFamily="49" charset="0"/>
              </a:rPr>
              <a:t>router </a:t>
            </a:r>
            <a:r>
              <a:rPr lang="en-US" sz="500" b="1" spc="-100" dirty="0" err="1" smtClean="0">
                <a:solidFill>
                  <a:schemeClr val="tx1">
                    <a:lumMod val="50000"/>
                  </a:schemeClr>
                </a:solidFill>
                <a:latin typeface="InputMono" panose="02000509020000090004" pitchFamily="49" charset="0"/>
              </a:rPr>
              <a:t>bgp</a:t>
            </a:r>
            <a:r>
              <a:rPr lang="en-US" sz="500" b="1" spc="-100" dirty="0" smtClean="0">
                <a:solidFill>
                  <a:schemeClr val="tx1">
                    <a:lumMod val="50000"/>
                  </a:schemeClr>
                </a:solidFill>
                <a:latin typeface="InputMono" panose="02000509020000090004" pitchFamily="49" charset="0"/>
              </a:rPr>
              <a:t> 65000</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address-family ipv4 </a:t>
            </a:r>
            <a:r>
              <a:rPr lang="en-US" sz="500" b="1" spc="-100" dirty="0" err="1" smtClean="0">
                <a:solidFill>
                  <a:schemeClr val="tx1">
                    <a:lumMod val="50000"/>
                  </a:schemeClr>
                </a:solidFill>
                <a:latin typeface="InputMono" panose="02000509020000090004" pitchFamily="49" charset="0"/>
              </a:rPr>
              <a:t>vrf</a:t>
            </a:r>
            <a:r>
              <a:rPr lang="en-US" sz="500" b="1" spc="-100" dirty="0" smtClean="0">
                <a:solidFill>
                  <a:schemeClr val="tx1">
                    <a:lumMod val="50000"/>
                  </a:schemeClr>
                </a:solidFill>
                <a:latin typeface="InputMono" panose="02000509020000090004" pitchFamily="49" charset="0"/>
              </a:rPr>
              <a:t> ACME</a:t>
            </a:r>
          </a:p>
          <a:p>
            <a:r>
              <a:rPr lang="en-US" sz="500" b="1" spc="-100" dirty="0">
                <a:solidFill>
                  <a:schemeClr val="tx1">
                    <a:lumMod val="50000"/>
                  </a:schemeClr>
                </a:solidFill>
                <a:latin typeface="InputMono" panose="02000509020000090004" pitchFamily="49" charset="0"/>
              </a:rPr>
              <a:t> </a:t>
            </a:r>
            <a:r>
              <a:rPr lang="en-US" sz="500" b="1" spc="-100" dirty="0" smtClean="0">
                <a:solidFill>
                  <a:schemeClr val="tx1">
                    <a:lumMod val="50000"/>
                  </a:schemeClr>
                </a:solidFill>
                <a:latin typeface="InputMono" panose="02000509020000090004" pitchFamily="49" charset="0"/>
              </a:rPr>
              <a:t> neighbor 192.168.223.6 remote-as 65001</a:t>
            </a:r>
          </a:p>
          <a:p>
            <a:r>
              <a:rPr lang="en-US" sz="500" b="1" spc="-100" dirty="0" smtClean="0">
                <a:solidFill>
                  <a:schemeClr val="tx1">
                    <a:lumMod val="50000"/>
                  </a:schemeClr>
                </a:solidFill>
                <a:latin typeface="InputMono" panose="02000509020000090004" pitchFamily="49" charset="0"/>
              </a:rPr>
              <a:t>!</a:t>
            </a:r>
            <a:endParaRPr lang="en-US" sz="500" b="1" spc="-100" dirty="0">
              <a:solidFill>
                <a:schemeClr val="tx1">
                  <a:lumMod val="50000"/>
                </a:schemeClr>
              </a:solidFill>
              <a:latin typeface="InputMono" panose="02000509020000090004" pitchFamily="49" charset="0"/>
            </a:endParaRPr>
          </a:p>
        </p:txBody>
      </p:sp>
      <p:sp>
        <p:nvSpPr>
          <p:cNvPr id="81" name="Down Arrow 80"/>
          <p:cNvSpPr/>
          <p:nvPr/>
        </p:nvSpPr>
        <p:spPr>
          <a:xfrm rot="1104457">
            <a:off x="1364030" y="2295914"/>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2" name="Down Arrow 81"/>
          <p:cNvSpPr/>
          <p:nvPr/>
        </p:nvSpPr>
        <p:spPr>
          <a:xfrm rot="20613165">
            <a:off x="1762525" y="2308417"/>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3" name="Down Arrow 82"/>
          <p:cNvSpPr/>
          <p:nvPr/>
        </p:nvSpPr>
        <p:spPr>
          <a:xfrm rot="1104457">
            <a:off x="4226877" y="2295913"/>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4" name="Down Arrow 83"/>
          <p:cNvSpPr/>
          <p:nvPr/>
        </p:nvSpPr>
        <p:spPr>
          <a:xfrm rot="20613165">
            <a:off x="4625372" y="2308416"/>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5" name="Down Arrow 84"/>
          <p:cNvSpPr/>
          <p:nvPr/>
        </p:nvSpPr>
        <p:spPr>
          <a:xfrm rot="1104457">
            <a:off x="7173639" y="2311557"/>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6" name="Down Arrow 85"/>
          <p:cNvSpPr/>
          <p:nvPr/>
        </p:nvSpPr>
        <p:spPr>
          <a:xfrm rot="20613165">
            <a:off x="7572134" y="2324060"/>
            <a:ext cx="210795" cy="36195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87" name="Picture 86" descr="Logo-NI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89" name="Rectangular Callout 88"/>
          <p:cNvSpPr/>
          <p:nvPr/>
        </p:nvSpPr>
        <p:spPr>
          <a:xfrm>
            <a:off x="5884618" y="932801"/>
            <a:ext cx="2898636" cy="545827"/>
          </a:xfrm>
          <a:prstGeom prst="wedgeRectCallout">
            <a:avLst>
              <a:gd name="adj1" fmla="val -88554"/>
              <a:gd name="adj2" fmla="val 13484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 name="Rectangular Callout 89"/>
          <p:cNvSpPr/>
          <p:nvPr/>
        </p:nvSpPr>
        <p:spPr>
          <a:xfrm>
            <a:off x="5884618" y="846580"/>
            <a:ext cx="2898636" cy="661387"/>
          </a:xfrm>
          <a:prstGeom prst="wedgeRectCallout">
            <a:avLst>
              <a:gd name="adj1" fmla="val -187106"/>
              <a:gd name="adj2" fmla="val 110114"/>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1" name="Rectangular Callout 90"/>
          <p:cNvSpPr/>
          <p:nvPr/>
        </p:nvSpPr>
        <p:spPr>
          <a:xfrm>
            <a:off x="6037018" y="951153"/>
            <a:ext cx="1163424" cy="556814"/>
          </a:xfrm>
          <a:prstGeom prst="wedgeRectCallout">
            <a:avLst>
              <a:gd name="adj1" fmla="val 60654"/>
              <a:gd name="adj2" fmla="val 9680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8" name="Rectangular Callout 87"/>
          <p:cNvSpPr/>
          <p:nvPr/>
        </p:nvSpPr>
        <p:spPr>
          <a:xfrm>
            <a:off x="5884618" y="846580"/>
            <a:ext cx="2901054" cy="694061"/>
          </a:xfrm>
          <a:prstGeom prst="wedgeRectCallout">
            <a:avLst>
              <a:gd name="adj1" fmla="val -10753"/>
              <a:gd name="adj2" fmla="val 38628"/>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RFS NSOs process transaction in parallel</a:t>
            </a:r>
          </a:p>
        </p:txBody>
      </p:sp>
    </p:spTree>
    <p:extLst>
      <p:ext uri="{BB962C8B-B14F-4D97-AF65-F5344CB8AC3E}">
        <p14:creationId xmlns:p14="http://schemas.microsoft.com/office/powerpoint/2010/main" val="83060780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For more information</a:t>
            </a:r>
          </a:p>
        </p:txBody>
      </p:sp>
      <p:sp>
        <p:nvSpPr>
          <p:cNvPr id="6" name="Text Placeholder 5"/>
          <p:cNvSpPr>
            <a:spLocks noGrp="1"/>
          </p:cNvSpPr>
          <p:nvPr>
            <p:ph type="body" sz="quarter" idx="4294967295"/>
          </p:nvPr>
        </p:nvSpPr>
        <p:spPr>
          <a:xfrm>
            <a:off x="419100" y="953810"/>
            <a:ext cx="8305800" cy="3543300"/>
          </a:xfrm>
          <a:prstGeom prst="rect">
            <a:avLst/>
          </a:prstGeom>
          <a:solidFill>
            <a:schemeClr val="bg1">
              <a:lumMod val="95000"/>
            </a:schemeClr>
          </a:solidFill>
        </p:spPr>
        <p:txBody>
          <a:bodyPr lIns="137160" tIns="91440" rIns="137160" bIns="91440"/>
          <a:lstStyle/>
          <a:p>
            <a:pPr marL="0" indent="0">
              <a:lnSpc>
                <a:spcPct val="100000"/>
              </a:lnSpc>
              <a:spcBef>
                <a:spcPts val="600"/>
              </a:spcBef>
              <a:buNone/>
            </a:pPr>
            <a:endParaRPr lang="en-US" sz="1600" b="1" dirty="0"/>
          </a:p>
          <a:p>
            <a:pPr marL="0" indent="0">
              <a:lnSpc>
                <a:spcPct val="100000"/>
              </a:lnSpc>
              <a:spcBef>
                <a:spcPts val="600"/>
              </a:spcBef>
              <a:buNone/>
            </a:pPr>
            <a:r>
              <a:rPr lang="en-US" sz="2400" b="1" dirty="0"/>
              <a:t>Visit:</a:t>
            </a:r>
          </a:p>
          <a:p>
            <a:pPr marL="0" indent="0">
              <a:lnSpc>
                <a:spcPct val="100000"/>
              </a:lnSpc>
              <a:spcBef>
                <a:spcPts val="600"/>
              </a:spcBef>
              <a:buNone/>
            </a:pPr>
            <a:r>
              <a:rPr lang="en-US" sz="2800" dirty="0">
                <a:hlinkClick r:id="rId3"/>
              </a:rPr>
              <a:t>www.cisco.com/go/nso</a:t>
            </a:r>
            <a:r>
              <a:rPr lang="en-US" sz="2800" dirty="0"/>
              <a:t> </a:t>
            </a:r>
            <a:endParaRPr lang="en-US" sz="2800" dirty="0" smtClean="0"/>
          </a:p>
          <a:p>
            <a:pPr marL="0" indent="0">
              <a:lnSpc>
                <a:spcPct val="100000"/>
              </a:lnSpc>
              <a:spcBef>
                <a:spcPts val="600"/>
              </a:spcBef>
              <a:buNone/>
            </a:pPr>
            <a:r>
              <a:rPr lang="en-US" sz="2800" dirty="0" smtClean="0">
                <a:hlinkClick r:id="rId4"/>
              </a:rPr>
              <a:t>www.nil.com</a:t>
            </a:r>
            <a:endParaRPr lang="en-US" sz="2800" dirty="0" smtClean="0"/>
          </a:p>
          <a:p>
            <a:pPr marL="0" indent="0">
              <a:lnSpc>
                <a:spcPct val="100000"/>
              </a:lnSpc>
              <a:spcBef>
                <a:spcPts val="600"/>
              </a:spcBef>
              <a:buNone/>
            </a:pPr>
            <a:r>
              <a:rPr lang="en-US" sz="2400" dirty="0" smtClean="0"/>
              <a:t>and </a:t>
            </a:r>
            <a:r>
              <a:rPr lang="en-US" sz="2400" dirty="0"/>
              <a:t>contact your Cisco </a:t>
            </a:r>
            <a:r>
              <a:rPr lang="en-US" sz="2400" dirty="0" smtClean="0"/>
              <a:t>and NIL account representatives</a:t>
            </a:r>
          </a:p>
          <a:p>
            <a:pPr marL="0" indent="0">
              <a:lnSpc>
                <a:spcPct val="100000"/>
              </a:lnSpc>
              <a:spcBef>
                <a:spcPts val="600"/>
              </a:spcBef>
              <a:buNone/>
            </a:pPr>
            <a:endParaRPr lang="en-US" sz="2400" dirty="0"/>
          </a:p>
        </p:txBody>
      </p:sp>
      <p:sp>
        <p:nvSpPr>
          <p:cNvPr id="5" name="Text Placeholder 5"/>
          <p:cNvSpPr txBox="1">
            <a:spLocks/>
          </p:cNvSpPr>
          <p:nvPr/>
        </p:nvSpPr>
        <p:spPr>
          <a:xfrm>
            <a:off x="419100" y="4488942"/>
            <a:ext cx="8305800" cy="64008"/>
          </a:xfrm>
          <a:prstGeom prst="rect">
            <a:avLst/>
          </a:prstGeom>
          <a:solidFill>
            <a:schemeClr val="tx2"/>
          </a:solidFill>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600"/>
              </a:spcBef>
              <a:buFont typeface="Arial" charset="0"/>
              <a:buNone/>
            </a:pPr>
            <a:endParaRPr lang="en-US" sz="2000" dirty="0"/>
          </a:p>
        </p:txBody>
      </p:sp>
      <p:grpSp>
        <p:nvGrpSpPr>
          <p:cNvPr id="2" name="Group 1"/>
          <p:cNvGrpSpPr/>
          <p:nvPr/>
        </p:nvGrpSpPr>
        <p:grpSpPr>
          <a:xfrm>
            <a:off x="7330254" y="3275367"/>
            <a:ext cx="1128736" cy="1128736"/>
            <a:chOff x="6897664" y="2673289"/>
            <a:chExt cx="1128736" cy="1128736"/>
          </a:xfrm>
        </p:grpSpPr>
        <p:sp>
          <p:nvSpPr>
            <p:cNvPr id="17" name="Oval 16"/>
            <p:cNvSpPr/>
            <p:nvPr/>
          </p:nvSpPr>
          <p:spPr>
            <a:xfrm rot="16200000">
              <a:off x="6897664" y="2673289"/>
              <a:ext cx="1128736" cy="112873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Oval 17"/>
            <p:cNvSpPr/>
            <p:nvPr/>
          </p:nvSpPr>
          <p:spPr>
            <a:xfrm rot="16200000">
              <a:off x="6963551" y="2739176"/>
              <a:ext cx="996962" cy="9969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Freeform 7"/>
            <p:cNvSpPr>
              <a:spLocks/>
            </p:cNvSpPr>
            <p:nvPr/>
          </p:nvSpPr>
          <p:spPr bwMode="auto">
            <a:xfrm>
              <a:off x="7092136" y="3006003"/>
              <a:ext cx="739788" cy="450382"/>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chemeClr val="tx1">
                      <a:alpha val="0"/>
                    </a:schemeClr>
                  </a:solidFill>
                </a:ln>
              </a:endParaRPr>
            </a:p>
          </p:txBody>
        </p:sp>
      </p:grpSp>
    </p:spTree>
    <p:extLst>
      <p:ext uri="{BB962C8B-B14F-4D97-AF65-F5344CB8AC3E}">
        <p14:creationId xmlns:p14="http://schemas.microsoft.com/office/powerpoint/2010/main" val="179260478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4101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Support Technical Slides</a:t>
            </a:r>
            <a:endParaRPr lang="en-US" dirty="0"/>
          </a:p>
        </p:txBody>
      </p:sp>
    </p:spTree>
    <p:extLst>
      <p:ext uri="{BB962C8B-B14F-4D97-AF65-F5344CB8AC3E}">
        <p14:creationId xmlns:p14="http://schemas.microsoft.com/office/powerpoint/2010/main" val="417199029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Optimize </a:t>
            </a:r>
            <a:r>
              <a:rPr lang="en-US" sz="2400" dirty="0" smtClean="0"/>
              <a:t>Network Security Design</a:t>
            </a:r>
            <a:endParaRPr lang="en-US" sz="2400" dirty="0"/>
          </a:p>
        </p:txBody>
      </p:sp>
      <p:pic>
        <p:nvPicPr>
          <p:cNvPr id="3" name="Picture 2" descr="File-Application_Server"/>
          <p:cNvPicPr>
            <a:picLocks noChangeAspect="1" noChangeArrowheads="1"/>
          </p:cNvPicPr>
          <p:nvPr/>
        </p:nvPicPr>
        <p:blipFill>
          <a:blip r:embed="rId2" cstate="print"/>
          <a:srcRect/>
          <a:stretch>
            <a:fillRect/>
          </a:stretch>
        </p:blipFill>
        <p:spPr bwMode="auto">
          <a:xfrm>
            <a:off x="2056820" y="1756508"/>
            <a:ext cx="386130" cy="556427"/>
          </a:xfrm>
          <a:prstGeom prst="rect">
            <a:avLst/>
          </a:prstGeom>
          <a:noFill/>
        </p:spPr>
      </p:pic>
      <p:sp>
        <p:nvSpPr>
          <p:cNvPr id="4" name="TextBox 3"/>
          <p:cNvSpPr txBox="1"/>
          <p:nvPr/>
        </p:nvSpPr>
        <p:spPr>
          <a:xfrm>
            <a:off x="1535212" y="2312935"/>
            <a:ext cx="1429346" cy="276999"/>
          </a:xfrm>
          <a:prstGeom prst="rect">
            <a:avLst/>
          </a:prstGeom>
          <a:noFill/>
        </p:spPr>
        <p:txBody>
          <a:bodyPr wrap="square" rtlCol="0">
            <a:spAutoFit/>
          </a:bodyPr>
          <a:lstStyle/>
          <a:p>
            <a:pPr algn="ctr"/>
            <a:r>
              <a:rPr lang="en-US" sz="1200" b="1" dirty="0" smtClean="0"/>
              <a:t>Cisco NSO</a:t>
            </a:r>
            <a:endParaRPr lang="en-US" sz="1200" dirty="0"/>
          </a:p>
        </p:txBody>
      </p:sp>
      <p:pic>
        <p:nvPicPr>
          <p:cNvPr id="5" name="Picture 62" descr="Router"/>
          <p:cNvPicPr>
            <a:picLocks noChangeAspect="1" noChangeArrowheads="1"/>
          </p:cNvPicPr>
          <p:nvPr/>
        </p:nvPicPr>
        <p:blipFill>
          <a:blip r:embed="rId3" cstate="print"/>
          <a:srcRect/>
          <a:stretch>
            <a:fillRect/>
          </a:stretch>
        </p:blipFill>
        <p:spPr bwMode="auto">
          <a:xfrm>
            <a:off x="4585036" y="1858511"/>
            <a:ext cx="502202" cy="352422"/>
          </a:xfrm>
          <a:prstGeom prst="rect">
            <a:avLst/>
          </a:prstGeom>
          <a:noFill/>
        </p:spPr>
      </p:pic>
      <p:sp>
        <p:nvSpPr>
          <p:cNvPr id="6" name="TextBox 5"/>
          <p:cNvSpPr txBox="1"/>
          <p:nvPr/>
        </p:nvSpPr>
        <p:spPr>
          <a:xfrm>
            <a:off x="4125855" y="2199806"/>
            <a:ext cx="1429346" cy="276999"/>
          </a:xfrm>
          <a:prstGeom prst="rect">
            <a:avLst/>
          </a:prstGeom>
          <a:noFill/>
        </p:spPr>
        <p:txBody>
          <a:bodyPr wrap="square" rtlCol="0">
            <a:spAutoFit/>
          </a:bodyPr>
          <a:lstStyle/>
          <a:p>
            <a:pPr algn="ctr"/>
            <a:r>
              <a:rPr lang="en-US" sz="1200" b="1" dirty="0" smtClean="0"/>
              <a:t>Router</a:t>
            </a:r>
            <a:endParaRPr lang="en-US" sz="1200" dirty="0"/>
          </a:p>
        </p:txBody>
      </p:sp>
      <p:cxnSp>
        <p:nvCxnSpPr>
          <p:cNvPr id="8" name="Straight Arrow Connector 7"/>
          <p:cNvCxnSpPr>
            <a:endCxn id="3" idx="1"/>
          </p:cNvCxnSpPr>
          <p:nvPr/>
        </p:nvCxnSpPr>
        <p:spPr>
          <a:xfrm>
            <a:off x="566386" y="2034722"/>
            <a:ext cx="149043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6386" y="1712586"/>
            <a:ext cx="1359668" cy="338554"/>
          </a:xfrm>
          <a:prstGeom prst="rect">
            <a:avLst/>
          </a:prstGeom>
          <a:noFill/>
        </p:spPr>
        <p:txBody>
          <a:bodyPr wrap="none" rtlCol="0">
            <a:spAutoFit/>
          </a:bodyPr>
          <a:lstStyle/>
          <a:p>
            <a:r>
              <a:rPr lang="en-US" sz="1600" dirty="0" smtClean="0"/>
              <a:t>1 transaction</a:t>
            </a:r>
            <a:endParaRPr lang="en-US" sz="1600" dirty="0"/>
          </a:p>
        </p:txBody>
      </p:sp>
      <p:sp>
        <p:nvSpPr>
          <p:cNvPr id="10" name="TextBox 9"/>
          <p:cNvSpPr txBox="1"/>
          <p:nvPr/>
        </p:nvSpPr>
        <p:spPr>
          <a:xfrm>
            <a:off x="2824169" y="1712586"/>
            <a:ext cx="1473480" cy="338554"/>
          </a:xfrm>
          <a:prstGeom prst="rect">
            <a:avLst/>
          </a:prstGeom>
          <a:noFill/>
        </p:spPr>
        <p:txBody>
          <a:bodyPr wrap="none" rtlCol="0">
            <a:spAutoFit/>
          </a:bodyPr>
          <a:lstStyle/>
          <a:p>
            <a:r>
              <a:rPr lang="en-US" sz="1600" dirty="0" smtClean="0"/>
              <a:t>50 commands</a:t>
            </a:r>
            <a:endParaRPr lang="en-US" sz="1600" dirty="0"/>
          </a:p>
        </p:txBody>
      </p:sp>
      <p:cxnSp>
        <p:nvCxnSpPr>
          <p:cNvPr id="11" name="Straight Arrow Connector 10"/>
          <p:cNvCxnSpPr>
            <a:stCxn id="3" idx="3"/>
            <a:endCxn id="5" idx="1"/>
          </p:cNvCxnSpPr>
          <p:nvPr/>
        </p:nvCxnSpPr>
        <p:spPr>
          <a:xfrm>
            <a:off x="2442950" y="2034722"/>
            <a:ext cx="214208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File-Application_Server"/>
          <p:cNvPicPr>
            <a:picLocks noChangeAspect="1" noChangeArrowheads="1"/>
          </p:cNvPicPr>
          <p:nvPr/>
        </p:nvPicPr>
        <p:blipFill>
          <a:blip r:embed="rId2" cstate="print"/>
          <a:srcRect/>
          <a:stretch>
            <a:fillRect/>
          </a:stretch>
        </p:blipFill>
        <p:spPr bwMode="auto">
          <a:xfrm>
            <a:off x="8009523" y="1753530"/>
            <a:ext cx="386130" cy="556427"/>
          </a:xfrm>
          <a:prstGeom prst="rect">
            <a:avLst/>
          </a:prstGeom>
          <a:noFill/>
        </p:spPr>
      </p:pic>
      <p:sp>
        <p:nvSpPr>
          <p:cNvPr id="14" name="TextBox 13"/>
          <p:cNvSpPr txBox="1"/>
          <p:nvPr/>
        </p:nvSpPr>
        <p:spPr>
          <a:xfrm>
            <a:off x="7487915" y="2309957"/>
            <a:ext cx="1429346" cy="276999"/>
          </a:xfrm>
          <a:prstGeom prst="rect">
            <a:avLst/>
          </a:prstGeom>
          <a:noFill/>
        </p:spPr>
        <p:txBody>
          <a:bodyPr wrap="square" rtlCol="0">
            <a:spAutoFit/>
          </a:bodyPr>
          <a:lstStyle/>
          <a:p>
            <a:pPr algn="ctr"/>
            <a:r>
              <a:rPr lang="en-US" sz="1200" dirty="0" smtClean="0"/>
              <a:t>TACACS+ Server</a:t>
            </a:r>
            <a:endParaRPr lang="en-US" sz="1200" dirty="0"/>
          </a:p>
        </p:txBody>
      </p:sp>
      <p:cxnSp>
        <p:nvCxnSpPr>
          <p:cNvPr id="15" name="Straight Arrow Connector 14"/>
          <p:cNvCxnSpPr>
            <a:stCxn id="5" idx="3"/>
            <a:endCxn id="13" idx="1"/>
          </p:cNvCxnSpPr>
          <p:nvPr/>
        </p:nvCxnSpPr>
        <p:spPr>
          <a:xfrm flipV="1">
            <a:off x="5087238" y="2031744"/>
            <a:ext cx="2922285" cy="29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84344" y="1728160"/>
            <a:ext cx="1803571" cy="584775"/>
          </a:xfrm>
          <a:prstGeom prst="rect">
            <a:avLst/>
          </a:prstGeom>
          <a:noFill/>
        </p:spPr>
        <p:txBody>
          <a:bodyPr wrap="none" rtlCol="0">
            <a:spAutoFit/>
          </a:bodyPr>
          <a:lstStyle/>
          <a:p>
            <a:r>
              <a:rPr lang="en-US" sz="1600" dirty="0" smtClean="0"/>
              <a:t>1 x Authentication</a:t>
            </a:r>
          </a:p>
          <a:p>
            <a:r>
              <a:rPr lang="en-US" sz="1600" dirty="0" smtClean="0"/>
              <a:t>50 x Authorization</a:t>
            </a:r>
            <a:endParaRPr lang="en-US" sz="1600" dirty="0"/>
          </a:p>
        </p:txBody>
      </p:sp>
      <p:sp>
        <p:nvSpPr>
          <p:cNvPr id="21" name="Rectangular Callout 20"/>
          <p:cNvSpPr/>
          <p:nvPr/>
        </p:nvSpPr>
        <p:spPr>
          <a:xfrm>
            <a:off x="732431" y="3146361"/>
            <a:ext cx="1828800" cy="626558"/>
          </a:xfrm>
          <a:prstGeom prst="wedgeRectCallout">
            <a:avLst>
              <a:gd name="adj1" fmla="val 28048"/>
              <a:gd name="adj2" fmla="val -13550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Waiting until finished</a:t>
            </a:r>
          </a:p>
        </p:txBody>
      </p:sp>
      <p:pic>
        <p:nvPicPr>
          <p:cNvPr id="16" name="Picture 15" descr="Logo-N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237940977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07725" y="1347788"/>
            <a:ext cx="4975529" cy="3168210"/>
          </a:xfrm>
        </p:spPr>
        <p:txBody>
          <a:bodyPr/>
          <a:lstStyle/>
          <a:p>
            <a:r>
              <a:rPr lang="en-US" sz="1800" dirty="0" smtClean="0"/>
              <a:t>Top layer node requires:</a:t>
            </a:r>
          </a:p>
          <a:p>
            <a:pPr lvl="1"/>
            <a:endParaRPr lang="en-US" sz="100" dirty="0"/>
          </a:p>
          <a:p>
            <a:pPr lvl="1"/>
            <a:r>
              <a:rPr lang="en-US" sz="1600" dirty="0" smtClean="0"/>
              <a:t>RFS node reference</a:t>
            </a:r>
          </a:p>
          <a:p>
            <a:r>
              <a:rPr lang="en-US" sz="1800" dirty="0" smtClean="0"/>
              <a:t>RFS nodes require:</a:t>
            </a:r>
          </a:p>
          <a:p>
            <a:pPr lvl="1"/>
            <a:r>
              <a:rPr lang="en-US" sz="1600" dirty="0" smtClean="0"/>
              <a:t>Device references</a:t>
            </a:r>
          </a:p>
          <a:p>
            <a:pPr lvl="1"/>
            <a:r>
              <a:rPr lang="en-US" sz="1600" dirty="0" smtClean="0"/>
              <a:t>Physical interface references</a:t>
            </a:r>
          </a:p>
          <a:p>
            <a:pPr lvl="1"/>
            <a:r>
              <a:rPr lang="en-US" sz="1600" dirty="0" smtClean="0"/>
              <a:t>VLAN numbers</a:t>
            </a:r>
            <a:endParaRPr lang="en-US" sz="1600" dirty="0"/>
          </a:p>
        </p:txBody>
      </p:sp>
      <p:sp>
        <p:nvSpPr>
          <p:cNvPr id="3" name="Title 2"/>
          <p:cNvSpPr>
            <a:spLocks noGrp="1"/>
          </p:cNvSpPr>
          <p:nvPr>
            <p:ph type="title"/>
          </p:nvPr>
        </p:nvSpPr>
        <p:spPr/>
        <p:txBody>
          <a:bodyPr/>
          <a:lstStyle/>
          <a:p>
            <a:r>
              <a:rPr lang="en-US" sz="2400" dirty="0" smtClean="0"/>
              <a:t>LSA Example: Adding a New L3 VPN Site</a:t>
            </a:r>
            <a:endParaRPr lang="en-US" sz="2400" dirty="0"/>
          </a:p>
        </p:txBody>
      </p:sp>
      <p:pic>
        <p:nvPicPr>
          <p:cNvPr id="4" name="Picture 62" descr="Router"/>
          <p:cNvPicPr>
            <a:picLocks noChangeAspect="1" noChangeArrowheads="1"/>
          </p:cNvPicPr>
          <p:nvPr/>
        </p:nvPicPr>
        <p:blipFill>
          <a:blip r:embed="rId2" cstate="print"/>
          <a:srcRect/>
          <a:stretch>
            <a:fillRect/>
          </a:stretch>
        </p:blipFill>
        <p:spPr bwMode="auto">
          <a:xfrm>
            <a:off x="483164" y="1562700"/>
            <a:ext cx="749300" cy="525824"/>
          </a:xfrm>
          <a:prstGeom prst="rect">
            <a:avLst/>
          </a:prstGeom>
          <a:noFill/>
        </p:spPr>
      </p:pic>
      <p:pic>
        <p:nvPicPr>
          <p:cNvPr id="5" name="Picture 77" descr="Workgroup_Switch"/>
          <p:cNvPicPr>
            <a:picLocks noChangeAspect="1" noChangeArrowheads="1"/>
          </p:cNvPicPr>
          <p:nvPr/>
        </p:nvPicPr>
        <p:blipFill>
          <a:blip r:embed="rId3" cstate="print"/>
          <a:srcRect/>
          <a:stretch>
            <a:fillRect/>
          </a:stretch>
        </p:blipFill>
        <p:spPr bwMode="auto">
          <a:xfrm>
            <a:off x="483164" y="2496327"/>
            <a:ext cx="749300" cy="549275"/>
          </a:xfrm>
          <a:prstGeom prst="rect">
            <a:avLst/>
          </a:prstGeom>
          <a:noFill/>
        </p:spPr>
      </p:pic>
      <p:pic>
        <p:nvPicPr>
          <p:cNvPr id="6" name="Picture 62" descr="Router"/>
          <p:cNvPicPr>
            <a:picLocks noChangeAspect="1" noChangeArrowheads="1"/>
          </p:cNvPicPr>
          <p:nvPr/>
        </p:nvPicPr>
        <p:blipFill>
          <a:blip r:embed="rId2" cstate="print"/>
          <a:srcRect/>
          <a:stretch>
            <a:fillRect/>
          </a:stretch>
        </p:blipFill>
        <p:spPr bwMode="auto">
          <a:xfrm>
            <a:off x="635372" y="4002682"/>
            <a:ext cx="444884" cy="312199"/>
          </a:xfrm>
          <a:prstGeom prst="rect">
            <a:avLst/>
          </a:prstGeom>
          <a:noFill/>
        </p:spPr>
      </p:pic>
      <p:sp>
        <p:nvSpPr>
          <p:cNvPr id="7" name="TextBox 6"/>
          <p:cNvSpPr txBox="1"/>
          <p:nvPr/>
        </p:nvSpPr>
        <p:spPr>
          <a:xfrm>
            <a:off x="1130172" y="1687112"/>
            <a:ext cx="548503" cy="276999"/>
          </a:xfrm>
          <a:prstGeom prst="rect">
            <a:avLst/>
          </a:prstGeom>
          <a:noFill/>
        </p:spPr>
        <p:txBody>
          <a:bodyPr wrap="square" rtlCol="0">
            <a:spAutoFit/>
          </a:bodyPr>
          <a:lstStyle/>
          <a:p>
            <a:pPr algn="ctr"/>
            <a:r>
              <a:rPr lang="en-US" sz="1200" b="1" dirty="0" smtClean="0"/>
              <a:t>PE</a:t>
            </a:r>
            <a:endParaRPr lang="en-US" sz="1200" dirty="0"/>
          </a:p>
        </p:txBody>
      </p:sp>
      <p:sp>
        <p:nvSpPr>
          <p:cNvPr id="8" name="TextBox 7"/>
          <p:cNvSpPr txBox="1"/>
          <p:nvPr/>
        </p:nvSpPr>
        <p:spPr>
          <a:xfrm>
            <a:off x="1080256" y="4020281"/>
            <a:ext cx="548503" cy="276999"/>
          </a:xfrm>
          <a:prstGeom prst="rect">
            <a:avLst/>
          </a:prstGeom>
          <a:noFill/>
        </p:spPr>
        <p:txBody>
          <a:bodyPr wrap="square" rtlCol="0">
            <a:spAutoFit/>
          </a:bodyPr>
          <a:lstStyle/>
          <a:p>
            <a:pPr algn="ctr"/>
            <a:r>
              <a:rPr lang="en-US" sz="1200" b="1" dirty="0" smtClean="0"/>
              <a:t>CPE</a:t>
            </a:r>
            <a:endParaRPr lang="en-US" sz="1200" dirty="0"/>
          </a:p>
        </p:txBody>
      </p:sp>
      <p:cxnSp>
        <p:nvCxnSpPr>
          <p:cNvPr id="10" name="Straight Connector 9"/>
          <p:cNvCxnSpPr>
            <a:stCxn id="4" idx="2"/>
            <a:endCxn id="5" idx="0"/>
          </p:cNvCxnSpPr>
          <p:nvPr/>
        </p:nvCxnSpPr>
        <p:spPr>
          <a:xfrm>
            <a:off x="857814" y="2088524"/>
            <a:ext cx="0" cy="4078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2"/>
            <a:endCxn id="6" idx="0"/>
          </p:cNvCxnSpPr>
          <p:nvPr/>
        </p:nvCxnSpPr>
        <p:spPr>
          <a:xfrm>
            <a:off x="857814" y="3045602"/>
            <a:ext cx="0" cy="9570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ular Callout 15"/>
          <p:cNvSpPr/>
          <p:nvPr/>
        </p:nvSpPr>
        <p:spPr>
          <a:xfrm>
            <a:off x="1404423" y="2198135"/>
            <a:ext cx="2007517" cy="648268"/>
          </a:xfrm>
          <a:prstGeom prst="wedgeRectCallout">
            <a:avLst>
              <a:gd name="adj1" fmla="val -77192"/>
              <a:gd name="adj2" fmla="val -3223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Allocate VLAN on trunk</a:t>
            </a:r>
          </a:p>
        </p:txBody>
      </p:sp>
      <p:sp>
        <p:nvSpPr>
          <p:cNvPr id="17" name="Rectangular Callout 16"/>
          <p:cNvSpPr/>
          <p:nvPr/>
        </p:nvSpPr>
        <p:spPr>
          <a:xfrm>
            <a:off x="1404423" y="3045310"/>
            <a:ext cx="2007517" cy="648268"/>
          </a:xfrm>
          <a:prstGeom prst="wedgeRectCallout">
            <a:avLst>
              <a:gd name="adj1" fmla="val -75492"/>
              <a:gd name="adj2" fmla="val -44869"/>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Allocate physical interface</a:t>
            </a:r>
          </a:p>
        </p:txBody>
      </p:sp>
      <p:pic>
        <p:nvPicPr>
          <p:cNvPr id="13" name="Picture 12" descr="Logo-N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2257787120"/>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File-Application_Server"/>
          <p:cNvPicPr>
            <a:picLocks noChangeAspect="1" noChangeArrowheads="1"/>
          </p:cNvPicPr>
          <p:nvPr/>
        </p:nvPicPr>
        <p:blipFill>
          <a:blip r:embed="rId2" cstate="print"/>
          <a:srcRect/>
          <a:stretch>
            <a:fillRect/>
          </a:stretch>
        </p:blipFill>
        <p:spPr bwMode="auto">
          <a:xfrm>
            <a:off x="1424380" y="1436500"/>
            <a:ext cx="699497" cy="1008000"/>
          </a:xfrm>
          <a:prstGeom prst="rect">
            <a:avLst/>
          </a:prstGeom>
          <a:noFill/>
        </p:spPr>
      </p:pic>
      <p:pic>
        <p:nvPicPr>
          <p:cNvPr id="63" name="Picture 2" descr="File-Application_Server"/>
          <p:cNvPicPr>
            <a:picLocks noChangeAspect="1" noChangeArrowheads="1"/>
          </p:cNvPicPr>
          <p:nvPr/>
        </p:nvPicPr>
        <p:blipFill>
          <a:blip r:embed="rId2" cstate="print"/>
          <a:srcRect/>
          <a:stretch>
            <a:fillRect/>
          </a:stretch>
        </p:blipFill>
        <p:spPr bwMode="auto">
          <a:xfrm>
            <a:off x="327002" y="3257711"/>
            <a:ext cx="699497" cy="1008000"/>
          </a:xfrm>
          <a:prstGeom prst="rect">
            <a:avLst/>
          </a:prstGeom>
          <a:noFill/>
        </p:spPr>
      </p:pic>
      <p:cxnSp>
        <p:nvCxnSpPr>
          <p:cNvPr id="64" name="Straight Arrow Connector 63"/>
          <p:cNvCxnSpPr>
            <a:stCxn id="62" idx="2"/>
            <a:endCxn id="63" idx="0"/>
          </p:cNvCxnSpPr>
          <p:nvPr/>
        </p:nvCxnSpPr>
        <p:spPr>
          <a:xfrm flipH="1">
            <a:off x="676751" y="2444500"/>
            <a:ext cx="1097378"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2" descr="File-Application_Server"/>
          <p:cNvPicPr>
            <a:picLocks noChangeAspect="1" noChangeArrowheads="1"/>
          </p:cNvPicPr>
          <p:nvPr/>
        </p:nvPicPr>
        <p:blipFill>
          <a:blip r:embed="rId2" cstate="print"/>
          <a:srcRect/>
          <a:stretch>
            <a:fillRect/>
          </a:stretch>
        </p:blipFill>
        <p:spPr bwMode="auto">
          <a:xfrm>
            <a:off x="1429215" y="3257711"/>
            <a:ext cx="699497" cy="1008000"/>
          </a:xfrm>
          <a:prstGeom prst="rect">
            <a:avLst/>
          </a:prstGeom>
          <a:noFill/>
        </p:spPr>
      </p:pic>
      <p:cxnSp>
        <p:nvCxnSpPr>
          <p:cNvPr id="66" name="Straight Arrow Connector 65"/>
          <p:cNvCxnSpPr>
            <a:stCxn id="62" idx="2"/>
            <a:endCxn id="70" idx="0"/>
          </p:cNvCxnSpPr>
          <p:nvPr/>
        </p:nvCxnSpPr>
        <p:spPr>
          <a:xfrm>
            <a:off x="1774129" y="2444500"/>
            <a:ext cx="1091539"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93442" y="1127695"/>
            <a:ext cx="561372" cy="338554"/>
          </a:xfrm>
          <a:prstGeom prst="rect">
            <a:avLst/>
          </a:prstGeom>
          <a:noFill/>
        </p:spPr>
        <p:txBody>
          <a:bodyPr wrap="none" rtlCol="0">
            <a:spAutoFit/>
          </a:bodyPr>
          <a:lstStyle/>
          <a:p>
            <a:r>
              <a:rPr lang="en-US" sz="1600" dirty="0" err="1" smtClean="0"/>
              <a:t>cfsn</a:t>
            </a:r>
            <a:endParaRPr lang="en-US" sz="1600" dirty="0"/>
          </a:p>
        </p:txBody>
      </p:sp>
      <p:sp>
        <p:nvSpPr>
          <p:cNvPr id="68" name="TextBox 67"/>
          <p:cNvSpPr txBox="1"/>
          <p:nvPr/>
        </p:nvSpPr>
        <p:spPr>
          <a:xfrm>
            <a:off x="143459" y="4265711"/>
            <a:ext cx="1064714" cy="338554"/>
          </a:xfrm>
          <a:prstGeom prst="rect">
            <a:avLst/>
          </a:prstGeom>
          <a:noFill/>
        </p:spPr>
        <p:txBody>
          <a:bodyPr wrap="none" rtlCol="0">
            <a:spAutoFit/>
          </a:bodyPr>
          <a:lstStyle/>
          <a:p>
            <a:pPr algn="ctr"/>
            <a:r>
              <a:rPr lang="en-US" sz="1600" dirty="0" err="1" smtClean="0"/>
              <a:t>rfsn-amer</a:t>
            </a:r>
            <a:endParaRPr lang="en-US" sz="1600" dirty="0"/>
          </a:p>
        </p:txBody>
      </p:sp>
      <p:sp>
        <p:nvSpPr>
          <p:cNvPr id="69" name="TextBox 68"/>
          <p:cNvSpPr txBox="1"/>
          <p:nvPr/>
        </p:nvSpPr>
        <p:spPr>
          <a:xfrm>
            <a:off x="1221359" y="4265711"/>
            <a:ext cx="1109598" cy="338554"/>
          </a:xfrm>
          <a:prstGeom prst="rect">
            <a:avLst/>
          </a:prstGeom>
          <a:noFill/>
        </p:spPr>
        <p:txBody>
          <a:bodyPr wrap="none" rtlCol="0">
            <a:spAutoFit/>
          </a:bodyPr>
          <a:lstStyle/>
          <a:p>
            <a:pPr algn="ctr"/>
            <a:r>
              <a:rPr lang="en-US" sz="1600" dirty="0" err="1" smtClean="0"/>
              <a:t>rfsn-emea</a:t>
            </a:r>
            <a:endParaRPr lang="en-US" sz="1600" dirty="0"/>
          </a:p>
        </p:txBody>
      </p:sp>
      <p:pic>
        <p:nvPicPr>
          <p:cNvPr id="70" name="Picture 2" descr="File-Application_Server"/>
          <p:cNvPicPr>
            <a:picLocks noChangeAspect="1" noChangeArrowheads="1"/>
          </p:cNvPicPr>
          <p:nvPr/>
        </p:nvPicPr>
        <p:blipFill>
          <a:blip r:embed="rId2" cstate="print"/>
          <a:srcRect/>
          <a:stretch>
            <a:fillRect/>
          </a:stretch>
        </p:blipFill>
        <p:spPr bwMode="auto">
          <a:xfrm>
            <a:off x="2515919" y="3257711"/>
            <a:ext cx="699497" cy="1008000"/>
          </a:xfrm>
          <a:prstGeom prst="rect">
            <a:avLst/>
          </a:prstGeom>
          <a:noFill/>
        </p:spPr>
      </p:pic>
      <p:sp>
        <p:nvSpPr>
          <p:cNvPr id="71" name="TextBox 70"/>
          <p:cNvSpPr txBox="1"/>
          <p:nvPr/>
        </p:nvSpPr>
        <p:spPr>
          <a:xfrm>
            <a:off x="2342527" y="4265711"/>
            <a:ext cx="1040671" cy="338554"/>
          </a:xfrm>
          <a:prstGeom prst="rect">
            <a:avLst/>
          </a:prstGeom>
          <a:noFill/>
        </p:spPr>
        <p:txBody>
          <a:bodyPr wrap="none" rtlCol="0">
            <a:spAutoFit/>
          </a:bodyPr>
          <a:lstStyle/>
          <a:p>
            <a:pPr algn="ctr"/>
            <a:r>
              <a:rPr lang="en-US" sz="1600" dirty="0" err="1" smtClean="0"/>
              <a:t>rfsn-apac</a:t>
            </a:r>
            <a:endParaRPr lang="en-US" sz="1600" dirty="0"/>
          </a:p>
        </p:txBody>
      </p:sp>
      <p:cxnSp>
        <p:nvCxnSpPr>
          <p:cNvPr id="72" name="Straight Arrow Connector 71"/>
          <p:cNvCxnSpPr>
            <a:stCxn id="62" idx="2"/>
            <a:endCxn id="65" idx="0"/>
          </p:cNvCxnSpPr>
          <p:nvPr/>
        </p:nvCxnSpPr>
        <p:spPr>
          <a:xfrm>
            <a:off x="1774129" y="2444500"/>
            <a:ext cx="4835"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161707" y="2702542"/>
            <a:ext cx="1051891" cy="307777"/>
          </a:xfrm>
          <a:prstGeom prst="rect">
            <a:avLst/>
          </a:prstGeom>
          <a:noFill/>
        </p:spPr>
        <p:txBody>
          <a:bodyPr wrap="none" rtlCol="0">
            <a:spAutoFit/>
          </a:bodyPr>
          <a:lstStyle/>
          <a:p>
            <a:r>
              <a:rPr lang="en-US" sz="1400" dirty="0" smtClean="0"/>
              <a:t>NETCONF</a:t>
            </a:r>
            <a:endParaRPr lang="en-US" sz="1400" dirty="0"/>
          </a:p>
        </p:txBody>
      </p:sp>
      <p:sp>
        <p:nvSpPr>
          <p:cNvPr id="2" name="Text Placeholder 1"/>
          <p:cNvSpPr>
            <a:spLocks noGrp="1"/>
          </p:cNvSpPr>
          <p:nvPr>
            <p:ph type="body" sz="quarter" idx="10"/>
          </p:nvPr>
        </p:nvSpPr>
        <p:spPr>
          <a:xfrm>
            <a:off x="4860956" y="1009934"/>
            <a:ext cx="3922298" cy="3506064"/>
          </a:xfrm>
        </p:spPr>
        <p:txBody>
          <a:bodyPr/>
          <a:lstStyle/>
          <a:p>
            <a:r>
              <a:rPr lang="en-US" sz="1800" dirty="0" smtClean="0"/>
              <a:t>Service models can be practically identical</a:t>
            </a:r>
          </a:p>
          <a:p>
            <a:r>
              <a:rPr lang="en-US" sz="1800" dirty="0" smtClean="0"/>
              <a:t>Mapping can be based on:</a:t>
            </a:r>
          </a:p>
          <a:p>
            <a:pPr lvl="1"/>
            <a:r>
              <a:rPr lang="en-US" sz="1600" dirty="0" smtClean="0"/>
              <a:t>Static mapping of CPEs to RFS node</a:t>
            </a:r>
          </a:p>
          <a:p>
            <a:pPr lvl="1"/>
            <a:r>
              <a:rPr lang="en-US" sz="1600" dirty="0" smtClean="0"/>
              <a:t>Dynamic mapping based on some information that can indicate the appropriate RFS node (e.g. “US” in the PE name in the example)</a:t>
            </a:r>
          </a:p>
          <a:p>
            <a:pPr lvl="0">
              <a:buClr>
                <a:srgbClr val="676767"/>
              </a:buClr>
            </a:pPr>
            <a:r>
              <a:rPr lang="en-US" sz="1800" dirty="0" smtClean="0"/>
              <a:t>Resources provided by northbound system (i.e. devices, interfaces, VLANs)</a:t>
            </a:r>
          </a:p>
        </p:txBody>
      </p:sp>
      <p:sp>
        <p:nvSpPr>
          <p:cNvPr id="3" name="Title 2"/>
          <p:cNvSpPr>
            <a:spLocks noGrp="1"/>
          </p:cNvSpPr>
          <p:nvPr>
            <p:ph type="title"/>
          </p:nvPr>
        </p:nvSpPr>
        <p:spPr/>
        <p:txBody>
          <a:bodyPr/>
          <a:lstStyle/>
          <a:p>
            <a:r>
              <a:rPr lang="en-US" sz="2400" dirty="0"/>
              <a:t>LSA </a:t>
            </a:r>
            <a:r>
              <a:rPr lang="en-US" sz="2400" dirty="0" smtClean="0"/>
              <a:t>Example 1: </a:t>
            </a:r>
            <a:r>
              <a:rPr lang="en-US" sz="2400" dirty="0"/>
              <a:t>Adding a New L3 VPN Site</a:t>
            </a:r>
          </a:p>
        </p:txBody>
      </p:sp>
      <p:sp>
        <p:nvSpPr>
          <p:cNvPr id="13" name="Rectangle 12"/>
          <p:cNvSpPr/>
          <p:nvPr/>
        </p:nvSpPr>
        <p:spPr>
          <a:xfrm>
            <a:off x="2271333" y="1260525"/>
            <a:ext cx="2589623" cy="119607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2"/>
                </a:solidFill>
                <a:latin typeface="InputMono" panose="02000509020000090004" pitchFamily="49" charset="0"/>
              </a:rPr>
              <a:t>l3vpn</a:t>
            </a:r>
          </a:p>
          <a:p>
            <a:r>
              <a:rPr lang="en-US" sz="1200" dirty="0" smtClean="0">
                <a:solidFill>
                  <a:schemeClr val="tx2"/>
                </a:solidFill>
                <a:latin typeface="InputMono" panose="02000509020000090004" pitchFamily="49" charset="0"/>
              </a:rPr>
              <a:t> site ACME-1234</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err="1" smtClean="0">
                <a:solidFill>
                  <a:srgbClr val="C00000"/>
                </a:solidFill>
                <a:latin typeface="InputMono" panose="02000509020000090004" pitchFamily="49" charset="0"/>
              </a:rPr>
              <a:t>cpe</a:t>
            </a:r>
            <a:r>
              <a:rPr lang="en-US" sz="1200" dirty="0" smtClean="0">
                <a:solidFill>
                  <a:schemeClr val="tx2"/>
                </a:solidFill>
                <a:latin typeface="InputMono" panose="02000509020000090004" pitchFamily="49" charset="0"/>
              </a:rPr>
              <a:t> ACME-1234-SN332123</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err="1" smtClean="0">
                <a:solidFill>
                  <a:srgbClr val="C00000"/>
                </a:solidFill>
                <a:latin typeface="InputMono" panose="02000509020000090004" pitchFamily="49" charset="0"/>
              </a:rPr>
              <a:t>pe</a:t>
            </a:r>
            <a:r>
              <a:rPr lang="en-US" sz="1200" dirty="0" smtClean="0">
                <a:solidFill>
                  <a:schemeClr val="tx2"/>
                </a:solidFill>
                <a:latin typeface="InputMono" panose="02000509020000090004" pitchFamily="49" charset="0"/>
              </a:rPr>
              <a:t> </a:t>
            </a:r>
            <a:r>
              <a:rPr lang="en-US" sz="1200" b="1" dirty="0" smtClean="0">
                <a:solidFill>
                  <a:schemeClr val="tx2"/>
                </a:solidFill>
                <a:latin typeface="InputMono" panose="02000509020000090004" pitchFamily="49" charset="0"/>
              </a:rPr>
              <a:t>PE-</a:t>
            </a:r>
            <a:r>
              <a:rPr lang="en-US" sz="1200" b="1" dirty="0" smtClean="0">
                <a:solidFill>
                  <a:srgbClr val="00B0F0"/>
                </a:solidFill>
                <a:latin typeface="InputMono" panose="02000509020000090004" pitchFamily="49" charset="0"/>
              </a:rPr>
              <a:t>US</a:t>
            </a:r>
            <a:r>
              <a:rPr lang="en-US" sz="1200" b="1" dirty="0" smtClean="0">
                <a:solidFill>
                  <a:schemeClr val="tx2"/>
                </a:solidFill>
                <a:latin typeface="InputMono" panose="02000509020000090004" pitchFamily="49" charset="0"/>
              </a:rPr>
              <a:t>-NY-0218</a:t>
            </a:r>
          </a:p>
          <a:p>
            <a:r>
              <a:rPr lang="en-US" sz="1200" dirty="0" smtClean="0">
                <a:solidFill>
                  <a:schemeClr val="tx2"/>
                </a:solidFill>
                <a:latin typeface="InputMono" panose="02000509020000090004" pitchFamily="49" charset="0"/>
              </a:rPr>
              <a:t>  </a:t>
            </a:r>
            <a:r>
              <a:rPr lang="en-US" sz="1200" dirty="0" err="1" smtClean="0">
                <a:solidFill>
                  <a:schemeClr val="tx2"/>
                </a:solidFill>
                <a:latin typeface="InputMono" panose="02000509020000090004" pitchFamily="49" charset="0"/>
              </a:rPr>
              <a:t>intf</a:t>
            </a:r>
            <a:r>
              <a:rPr lang="en-US" sz="1200" dirty="0" smtClean="0">
                <a:solidFill>
                  <a:schemeClr val="tx2"/>
                </a:solidFill>
                <a:latin typeface="InputMono" panose="02000509020000090004" pitchFamily="49" charset="0"/>
              </a:rPr>
              <a:t> GE2/5</a:t>
            </a:r>
          </a:p>
          <a:p>
            <a:r>
              <a:rPr lang="en-US" sz="1200" dirty="0" smtClean="0">
                <a:solidFill>
                  <a:schemeClr val="tx2"/>
                </a:solidFill>
                <a:latin typeface="InputMono" panose="02000509020000090004" pitchFamily="49" charset="0"/>
              </a:rPr>
              <a:t>  …</a:t>
            </a:r>
          </a:p>
          <a:p>
            <a:r>
              <a:rPr lang="en-US" sz="1200" dirty="0" smtClean="0">
                <a:solidFill>
                  <a:schemeClr val="tx2"/>
                </a:solidFill>
                <a:latin typeface="InputMono" panose="02000509020000090004" pitchFamily="49" charset="0"/>
              </a:rPr>
              <a:t> </a:t>
            </a:r>
          </a:p>
        </p:txBody>
      </p:sp>
      <p:cxnSp>
        <p:nvCxnSpPr>
          <p:cNvPr id="17" name="Straight Arrow Connector 16"/>
          <p:cNvCxnSpPr>
            <a:stCxn id="13" idx="2"/>
            <a:endCxn id="46" idx="0"/>
          </p:cNvCxnSpPr>
          <p:nvPr/>
        </p:nvCxnSpPr>
        <p:spPr>
          <a:xfrm>
            <a:off x="3566145" y="2456596"/>
            <a:ext cx="0" cy="310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271333" y="2767214"/>
            <a:ext cx="2589623" cy="119607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2"/>
                </a:solidFill>
                <a:latin typeface="InputMono" panose="02000509020000090004" pitchFamily="49" charset="0"/>
              </a:rPr>
              <a:t>l3vpn</a:t>
            </a:r>
          </a:p>
          <a:p>
            <a:r>
              <a:rPr lang="en-US" sz="1200" dirty="0" smtClean="0">
                <a:solidFill>
                  <a:schemeClr val="tx2"/>
                </a:solidFill>
                <a:latin typeface="InputMono" panose="02000509020000090004" pitchFamily="49" charset="0"/>
              </a:rPr>
              <a:t> site ACME-1234</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err="1" smtClean="0">
                <a:solidFill>
                  <a:srgbClr val="C00000"/>
                </a:solidFill>
                <a:latin typeface="InputMono" panose="02000509020000090004" pitchFamily="49" charset="0"/>
              </a:rPr>
              <a:t>cpe</a:t>
            </a:r>
            <a:r>
              <a:rPr lang="en-US" sz="1200" dirty="0" smtClean="0">
                <a:solidFill>
                  <a:schemeClr val="tx2"/>
                </a:solidFill>
                <a:latin typeface="InputMono" panose="02000509020000090004" pitchFamily="49" charset="0"/>
              </a:rPr>
              <a:t> ACME-1234-SN332123</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err="1" smtClean="0">
                <a:solidFill>
                  <a:srgbClr val="C00000"/>
                </a:solidFill>
                <a:latin typeface="InputMono" panose="02000509020000090004" pitchFamily="49" charset="0"/>
              </a:rPr>
              <a:t>pe</a:t>
            </a:r>
            <a:r>
              <a:rPr lang="en-US" sz="1200" dirty="0" smtClean="0">
                <a:solidFill>
                  <a:schemeClr val="tx2"/>
                </a:solidFill>
                <a:latin typeface="InputMono" panose="02000509020000090004" pitchFamily="49" charset="0"/>
              </a:rPr>
              <a:t> </a:t>
            </a:r>
            <a:r>
              <a:rPr lang="en-US" sz="1200" b="1" dirty="0">
                <a:solidFill>
                  <a:srgbClr val="00B0F0"/>
                </a:solidFill>
                <a:latin typeface="InputMono" panose="02000509020000090004" pitchFamily="49" charset="0"/>
              </a:rPr>
              <a:t>PE-</a:t>
            </a:r>
            <a:r>
              <a:rPr lang="en-US" sz="1200" b="1" dirty="0" smtClean="0">
                <a:solidFill>
                  <a:srgbClr val="00B0F0"/>
                </a:solidFill>
                <a:latin typeface="InputMono" panose="02000509020000090004" pitchFamily="49" charset="0"/>
              </a:rPr>
              <a:t>US-NY-0218</a:t>
            </a:r>
          </a:p>
          <a:p>
            <a:r>
              <a:rPr lang="en-US" sz="1200" dirty="0" smtClean="0">
                <a:solidFill>
                  <a:schemeClr val="tx2"/>
                </a:solidFill>
                <a:latin typeface="InputMono" panose="02000509020000090004" pitchFamily="49" charset="0"/>
              </a:rPr>
              <a:t>  </a:t>
            </a:r>
            <a:r>
              <a:rPr lang="en-US" sz="1200" dirty="0" err="1">
                <a:solidFill>
                  <a:schemeClr val="tx2"/>
                </a:solidFill>
                <a:latin typeface="InputMono" panose="02000509020000090004" pitchFamily="49" charset="0"/>
              </a:rPr>
              <a:t>intf</a:t>
            </a:r>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GE2/5</a:t>
            </a:r>
          </a:p>
          <a:p>
            <a:r>
              <a:rPr lang="en-US" sz="1200" dirty="0" smtClean="0">
                <a:solidFill>
                  <a:schemeClr val="tx2"/>
                </a:solidFill>
                <a:latin typeface="InputMono" panose="02000509020000090004" pitchFamily="49" charset="0"/>
              </a:rPr>
              <a:t>  …</a:t>
            </a:r>
          </a:p>
          <a:p>
            <a:r>
              <a:rPr lang="en-US" sz="1200" dirty="0" smtClean="0">
                <a:solidFill>
                  <a:schemeClr val="tx2"/>
                </a:solidFill>
                <a:latin typeface="InputMono" panose="02000509020000090004" pitchFamily="49" charset="0"/>
              </a:rPr>
              <a:t> </a:t>
            </a:r>
          </a:p>
        </p:txBody>
      </p:sp>
      <p:sp>
        <p:nvSpPr>
          <p:cNvPr id="49" name="Rectangle 48"/>
          <p:cNvSpPr/>
          <p:nvPr/>
        </p:nvSpPr>
        <p:spPr>
          <a:xfrm>
            <a:off x="2271333" y="4280194"/>
            <a:ext cx="2589623" cy="40484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Device Model</a:t>
            </a:r>
          </a:p>
        </p:txBody>
      </p:sp>
      <p:cxnSp>
        <p:nvCxnSpPr>
          <p:cNvPr id="52" name="Straight Arrow Connector 51"/>
          <p:cNvCxnSpPr>
            <a:stCxn id="46" idx="2"/>
            <a:endCxn id="49" idx="0"/>
          </p:cNvCxnSpPr>
          <p:nvPr/>
        </p:nvCxnSpPr>
        <p:spPr>
          <a:xfrm>
            <a:off x="3566145" y="3963285"/>
            <a:ext cx="0" cy="316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ular Callout 55"/>
          <p:cNvSpPr/>
          <p:nvPr/>
        </p:nvSpPr>
        <p:spPr>
          <a:xfrm>
            <a:off x="129655" y="1009934"/>
            <a:ext cx="2069600" cy="984653"/>
          </a:xfrm>
          <a:prstGeom prst="wedgeRectCallout">
            <a:avLst>
              <a:gd name="adj1" fmla="val 66629"/>
              <a:gd name="adj2" fmla="val 4867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Not treated as devices, only used for the dispatching logic</a:t>
            </a:r>
          </a:p>
        </p:txBody>
      </p:sp>
      <p:sp>
        <p:nvSpPr>
          <p:cNvPr id="59" name="Rectangular Callout 58"/>
          <p:cNvSpPr/>
          <p:nvPr/>
        </p:nvSpPr>
        <p:spPr>
          <a:xfrm>
            <a:off x="128033" y="3502249"/>
            <a:ext cx="2069600" cy="984653"/>
          </a:xfrm>
          <a:prstGeom prst="wedgeRectCallout">
            <a:avLst>
              <a:gd name="adj1" fmla="val 65639"/>
              <a:gd name="adj2" fmla="val -59439"/>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Actual devices defined in CDB at /devices/device</a:t>
            </a:r>
          </a:p>
        </p:txBody>
      </p:sp>
      <p:sp>
        <p:nvSpPr>
          <p:cNvPr id="76" name="TextBox 75"/>
          <p:cNvSpPr txBox="1"/>
          <p:nvPr/>
        </p:nvSpPr>
        <p:spPr>
          <a:xfrm>
            <a:off x="2213236" y="1025941"/>
            <a:ext cx="984565" cy="276999"/>
          </a:xfrm>
          <a:prstGeom prst="rect">
            <a:avLst/>
          </a:prstGeom>
          <a:noFill/>
        </p:spPr>
        <p:txBody>
          <a:bodyPr wrap="none" rtlCol="0">
            <a:spAutoFit/>
          </a:bodyPr>
          <a:lstStyle/>
          <a:p>
            <a:r>
              <a:rPr lang="en-US" sz="1200" dirty="0" smtClean="0"/>
              <a:t>Upper node</a:t>
            </a:r>
            <a:endParaRPr lang="en-US" sz="1200" dirty="0"/>
          </a:p>
        </p:txBody>
      </p:sp>
      <p:sp>
        <p:nvSpPr>
          <p:cNvPr id="77" name="TextBox 76"/>
          <p:cNvSpPr txBox="1"/>
          <p:nvPr/>
        </p:nvSpPr>
        <p:spPr>
          <a:xfrm>
            <a:off x="2207424" y="2535791"/>
            <a:ext cx="875561" cy="276999"/>
          </a:xfrm>
          <a:prstGeom prst="rect">
            <a:avLst/>
          </a:prstGeom>
          <a:noFill/>
        </p:spPr>
        <p:txBody>
          <a:bodyPr wrap="none" rtlCol="0">
            <a:spAutoFit/>
          </a:bodyPr>
          <a:lstStyle/>
          <a:p>
            <a:r>
              <a:rPr lang="en-US" sz="1200" dirty="0"/>
              <a:t>R</a:t>
            </a:r>
            <a:r>
              <a:rPr lang="en-US" sz="1200" dirty="0" smtClean="0"/>
              <a:t>FS node</a:t>
            </a:r>
            <a:endParaRPr lang="en-US" sz="1200" dirty="0"/>
          </a:p>
        </p:txBody>
      </p:sp>
      <p:pic>
        <p:nvPicPr>
          <p:cNvPr id="25" name="Picture 24"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57530138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ile-Application_Server"/>
          <p:cNvPicPr>
            <a:picLocks noChangeAspect="1" noChangeArrowheads="1"/>
          </p:cNvPicPr>
          <p:nvPr/>
        </p:nvPicPr>
        <p:blipFill>
          <a:blip r:embed="rId2" cstate="print"/>
          <a:srcRect/>
          <a:stretch>
            <a:fillRect/>
          </a:stretch>
        </p:blipFill>
        <p:spPr bwMode="auto">
          <a:xfrm>
            <a:off x="1424380" y="1436500"/>
            <a:ext cx="699497" cy="1008000"/>
          </a:xfrm>
          <a:prstGeom prst="rect">
            <a:avLst/>
          </a:prstGeom>
          <a:noFill/>
        </p:spPr>
      </p:pic>
      <p:pic>
        <p:nvPicPr>
          <p:cNvPr id="19" name="Picture 2" descr="File-Application_Server"/>
          <p:cNvPicPr>
            <a:picLocks noChangeAspect="1" noChangeArrowheads="1"/>
          </p:cNvPicPr>
          <p:nvPr/>
        </p:nvPicPr>
        <p:blipFill>
          <a:blip r:embed="rId2" cstate="print"/>
          <a:srcRect/>
          <a:stretch>
            <a:fillRect/>
          </a:stretch>
        </p:blipFill>
        <p:spPr bwMode="auto">
          <a:xfrm>
            <a:off x="327002" y="3257711"/>
            <a:ext cx="699497" cy="1008000"/>
          </a:xfrm>
          <a:prstGeom prst="rect">
            <a:avLst/>
          </a:prstGeom>
          <a:noFill/>
        </p:spPr>
      </p:pic>
      <p:cxnSp>
        <p:nvCxnSpPr>
          <p:cNvPr id="20" name="Straight Arrow Connector 19"/>
          <p:cNvCxnSpPr>
            <a:stCxn id="18" idx="2"/>
            <a:endCxn id="19" idx="0"/>
          </p:cNvCxnSpPr>
          <p:nvPr/>
        </p:nvCxnSpPr>
        <p:spPr>
          <a:xfrm flipH="1">
            <a:off x="676751" y="2444500"/>
            <a:ext cx="1097378"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 descr="File-Application_Server"/>
          <p:cNvPicPr>
            <a:picLocks noChangeAspect="1" noChangeArrowheads="1"/>
          </p:cNvPicPr>
          <p:nvPr/>
        </p:nvPicPr>
        <p:blipFill>
          <a:blip r:embed="rId2" cstate="print"/>
          <a:srcRect/>
          <a:stretch>
            <a:fillRect/>
          </a:stretch>
        </p:blipFill>
        <p:spPr bwMode="auto">
          <a:xfrm>
            <a:off x="1429215" y="3257711"/>
            <a:ext cx="699497" cy="1008000"/>
          </a:xfrm>
          <a:prstGeom prst="rect">
            <a:avLst/>
          </a:prstGeom>
          <a:noFill/>
        </p:spPr>
      </p:pic>
      <p:cxnSp>
        <p:nvCxnSpPr>
          <p:cNvPr id="22" name="Straight Arrow Connector 21"/>
          <p:cNvCxnSpPr>
            <a:stCxn id="18" idx="2"/>
            <a:endCxn id="27" idx="0"/>
          </p:cNvCxnSpPr>
          <p:nvPr/>
        </p:nvCxnSpPr>
        <p:spPr>
          <a:xfrm>
            <a:off x="1774129" y="2444500"/>
            <a:ext cx="1091539"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3459" y="4265711"/>
            <a:ext cx="1064714" cy="338554"/>
          </a:xfrm>
          <a:prstGeom prst="rect">
            <a:avLst/>
          </a:prstGeom>
          <a:noFill/>
        </p:spPr>
        <p:txBody>
          <a:bodyPr wrap="none" rtlCol="0">
            <a:spAutoFit/>
          </a:bodyPr>
          <a:lstStyle/>
          <a:p>
            <a:pPr algn="ctr"/>
            <a:r>
              <a:rPr lang="en-US" sz="1600" dirty="0" err="1" smtClean="0"/>
              <a:t>rfsn-amer</a:t>
            </a:r>
            <a:endParaRPr lang="en-US" sz="1600" dirty="0"/>
          </a:p>
        </p:txBody>
      </p:sp>
      <p:sp>
        <p:nvSpPr>
          <p:cNvPr id="25" name="TextBox 24"/>
          <p:cNvSpPr txBox="1"/>
          <p:nvPr/>
        </p:nvSpPr>
        <p:spPr>
          <a:xfrm>
            <a:off x="1221359" y="4265711"/>
            <a:ext cx="1109598" cy="338554"/>
          </a:xfrm>
          <a:prstGeom prst="rect">
            <a:avLst/>
          </a:prstGeom>
          <a:noFill/>
        </p:spPr>
        <p:txBody>
          <a:bodyPr wrap="none" rtlCol="0">
            <a:spAutoFit/>
          </a:bodyPr>
          <a:lstStyle/>
          <a:p>
            <a:pPr algn="ctr"/>
            <a:r>
              <a:rPr lang="en-US" sz="1600" dirty="0" err="1" smtClean="0"/>
              <a:t>rfsn-emea</a:t>
            </a:r>
            <a:endParaRPr lang="en-US" sz="1600" dirty="0"/>
          </a:p>
        </p:txBody>
      </p:sp>
      <p:cxnSp>
        <p:nvCxnSpPr>
          <p:cNvPr id="26" name="Straight Arrow Connector 25"/>
          <p:cNvCxnSpPr/>
          <p:nvPr/>
        </p:nvCxnSpPr>
        <p:spPr>
          <a:xfrm flipH="1">
            <a:off x="2067636" y="1610436"/>
            <a:ext cx="146035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7" name="Picture 2" descr="File-Application_Server"/>
          <p:cNvPicPr>
            <a:picLocks noChangeAspect="1" noChangeArrowheads="1"/>
          </p:cNvPicPr>
          <p:nvPr/>
        </p:nvPicPr>
        <p:blipFill>
          <a:blip r:embed="rId2" cstate="print"/>
          <a:srcRect/>
          <a:stretch>
            <a:fillRect/>
          </a:stretch>
        </p:blipFill>
        <p:spPr bwMode="auto">
          <a:xfrm>
            <a:off x="2515919" y="3257711"/>
            <a:ext cx="699497" cy="1008000"/>
          </a:xfrm>
          <a:prstGeom prst="rect">
            <a:avLst/>
          </a:prstGeom>
          <a:noFill/>
        </p:spPr>
      </p:pic>
      <p:sp>
        <p:nvSpPr>
          <p:cNvPr id="28" name="TextBox 27"/>
          <p:cNvSpPr txBox="1"/>
          <p:nvPr/>
        </p:nvSpPr>
        <p:spPr>
          <a:xfrm>
            <a:off x="2342527" y="4265711"/>
            <a:ext cx="1040671" cy="338554"/>
          </a:xfrm>
          <a:prstGeom prst="rect">
            <a:avLst/>
          </a:prstGeom>
          <a:noFill/>
        </p:spPr>
        <p:txBody>
          <a:bodyPr wrap="none" rtlCol="0">
            <a:spAutoFit/>
          </a:bodyPr>
          <a:lstStyle/>
          <a:p>
            <a:pPr algn="ctr"/>
            <a:r>
              <a:rPr lang="en-US" sz="1600" dirty="0" err="1" smtClean="0"/>
              <a:t>rfsn-apac</a:t>
            </a:r>
            <a:endParaRPr lang="en-US" sz="1600" dirty="0"/>
          </a:p>
        </p:txBody>
      </p:sp>
      <p:cxnSp>
        <p:nvCxnSpPr>
          <p:cNvPr id="29" name="Straight Arrow Connector 28"/>
          <p:cNvCxnSpPr>
            <a:stCxn id="18" idx="2"/>
            <a:endCxn id="21" idx="0"/>
          </p:cNvCxnSpPr>
          <p:nvPr/>
        </p:nvCxnSpPr>
        <p:spPr>
          <a:xfrm>
            <a:off x="1774129" y="2444500"/>
            <a:ext cx="4835"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61707" y="2702542"/>
            <a:ext cx="1051891" cy="307777"/>
          </a:xfrm>
          <a:prstGeom prst="rect">
            <a:avLst/>
          </a:prstGeom>
          <a:noFill/>
        </p:spPr>
        <p:txBody>
          <a:bodyPr wrap="none" rtlCol="0">
            <a:spAutoFit/>
          </a:bodyPr>
          <a:lstStyle/>
          <a:p>
            <a:r>
              <a:rPr lang="en-US" sz="1400" dirty="0" smtClean="0"/>
              <a:t>NETCONF</a:t>
            </a:r>
            <a:endParaRPr lang="en-US" sz="1400" dirty="0"/>
          </a:p>
        </p:txBody>
      </p:sp>
      <p:sp>
        <p:nvSpPr>
          <p:cNvPr id="2" name="Text Placeholder 1"/>
          <p:cNvSpPr>
            <a:spLocks noGrp="1"/>
          </p:cNvSpPr>
          <p:nvPr>
            <p:ph type="body" sz="quarter" idx="10"/>
          </p:nvPr>
        </p:nvSpPr>
        <p:spPr>
          <a:xfrm>
            <a:off x="4860956" y="1009934"/>
            <a:ext cx="3922298" cy="3506064"/>
          </a:xfrm>
        </p:spPr>
        <p:txBody>
          <a:bodyPr/>
          <a:lstStyle/>
          <a:p>
            <a:r>
              <a:rPr lang="en-US" sz="1800" dirty="0" smtClean="0"/>
              <a:t>Mapping can be based on:</a:t>
            </a:r>
          </a:p>
          <a:p>
            <a:pPr lvl="1"/>
            <a:r>
              <a:rPr lang="en-US" sz="1600" dirty="0" smtClean="0"/>
              <a:t>Static mapping of devices to RFS nodes</a:t>
            </a:r>
          </a:p>
          <a:p>
            <a:pPr lvl="1"/>
            <a:r>
              <a:rPr lang="en-US" sz="1600" dirty="0" smtClean="0"/>
              <a:t>Dynamic mapping based on some information that can indicate the appropriate RFS node</a:t>
            </a:r>
          </a:p>
          <a:p>
            <a:pPr lvl="0">
              <a:buClr>
                <a:srgbClr val="676767"/>
              </a:buClr>
            </a:pPr>
            <a:r>
              <a:rPr lang="en-US" sz="1800" dirty="0" smtClean="0"/>
              <a:t>Resources allocated at RFS node:</a:t>
            </a:r>
          </a:p>
          <a:p>
            <a:pPr lvl="1">
              <a:buClr>
                <a:srgbClr val="676767"/>
              </a:buClr>
            </a:pPr>
            <a:r>
              <a:rPr lang="en-US" sz="1600" dirty="0" smtClean="0"/>
              <a:t>VLAN assigned from a pool (i.e. resource manager)</a:t>
            </a:r>
          </a:p>
          <a:p>
            <a:pPr lvl="1">
              <a:buClr>
                <a:srgbClr val="676767"/>
              </a:buClr>
            </a:pPr>
            <a:r>
              <a:rPr lang="en-US" sz="1600" dirty="0" smtClean="0"/>
              <a:t>Related PE devices and interfaces defined at time of CPE creation in CDB (e.g. after PnP)</a:t>
            </a:r>
            <a:endParaRPr lang="en-US" sz="1800" dirty="0"/>
          </a:p>
        </p:txBody>
      </p:sp>
      <p:sp>
        <p:nvSpPr>
          <p:cNvPr id="3" name="Title 2"/>
          <p:cNvSpPr>
            <a:spLocks noGrp="1"/>
          </p:cNvSpPr>
          <p:nvPr>
            <p:ph type="title"/>
          </p:nvPr>
        </p:nvSpPr>
        <p:spPr/>
        <p:txBody>
          <a:bodyPr/>
          <a:lstStyle/>
          <a:p>
            <a:r>
              <a:rPr lang="en-US" sz="2400" dirty="0"/>
              <a:t>LSA </a:t>
            </a:r>
            <a:r>
              <a:rPr lang="en-US" sz="2400" dirty="0" smtClean="0"/>
              <a:t>Example 2: </a:t>
            </a:r>
            <a:r>
              <a:rPr lang="en-US" sz="2400" dirty="0"/>
              <a:t>Adding a New L3 VPN Site</a:t>
            </a:r>
          </a:p>
        </p:txBody>
      </p:sp>
      <p:sp>
        <p:nvSpPr>
          <p:cNvPr id="13" name="Rectangle 12"/>
          <p:cNvSpPr/>
          <p:nvPr/>
        </p:nvSpPr>
        <p:spPr>
          <a:xfrm>
            <a:off x="2271333" y="1260525"/>
            <a:ext cx="2589623" cy="119607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2"/>
                </a:solidFill>
                <a:latin typeface="InputMono" panose="02000509020000090004" pitchFamily="49" charset="0"/>
              </a:rPr>
              <a:t>l3vpn</a:t>
            </a:r>
          </a:p>
          <a:p>
            <a:r>
              <a:rPr lang="en-US" sz="1200" dirty="0" smtClean="0">
                <a:solidFill>
                  <a:schemeClr val="tx2"/>
                </a:solidFill>
                <a:latin typeface="InputMono" panose="02000509020000090004" pitchFamily="49" charset="0"/>
              </a:rPr>
              <a:t> site ACME-1234</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err="1" smtClean="0">
                <a:solidFill>
                  <a:srgbClr val="C00000"/>
                </a:solidFill>
                <a:latin typeface="InputMono" panose="02000509020000090004" pitchFamily="49" charset="0"/>
              </a:rPr>
              <a:t>cpe</a:t>
            </a:r>
            <a:r>
              <a:rPr lang="en-US" sz="1200" dirty="0" smtClean="0">
                <a:solidFill>
                  <a:schemeClr val="tx2"/>
                </a:solidFill>
                <a:latin typeface="InputMono" panose="02000509020000090004" pitchFamily="49" charset="0"/>
              </a:rPr>
              <a:t> ACME-1234-SN332123</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smtClean="0">
                <a:solidFill>
                  <a:srgbClr val="C00000"/>
                </a:solidFill>
                <a:latin typeface="InputMono" panose="02000509020000090004" pitchFamily="49" charset="0"/>
              </a:rPr>
              <a:t>location</a:t>
            </a:r>
            <a:r>
              <a:rPr lang="en-US" sz="1200" dirty="0" smtClean="0">
                <a:solidFill>
                  <a:schemeClr val="tx2"/>
                </a:solidFill>
                <a:latin typeface="InputMono" panose="02000509020000090004" pitchFamily="49" charset="0"/>
              </a:rPr>
              <a:t> </a:t>
            </a:r>
            <a:r>
              <a:rPr lang="en-US" sz="1200" b="1" dirty="0" smtClean="0">
                <a:solidFill>
                  <a:srgbClr val="00B0F0"/>
                </a:solidFill>
                <a:latin typeface="InputMono" panose="02000509020000090004" pitchFamily="49" charset="0"/>
              </a:rPr>
              <a:t>US</a:t>
            </a:r>
            <a:r>
              <a:rPr lang="en-US" sz="1200" dirty="0" smtClean="0">
                <a:solidFill>
                  <a:schemeClr val="tx2"/>
                </a:solidFill>
                <a:latin typeface="InputMono" panose="02000509020000090004" pitchFamily="49" charset="0"/>
              </a:rPr>
              <a:t>-NY</a:t>
            </a:r>
          </a:p>
          <a:p>
            <a:r>
              <a:rPr lang="en-US" sz="1200" dirty="0" smtClean="0">
                <a:solidFill>
                  <a:schemeClr val="tx2"/>
                </a:solidFill>
                <a:latin typeface="InputMono" panose="02000509020000090004" pitchFamily="49" charset="0"/>
              </a:rPr>
              <a:t>  …</a:t>
            </a:r>
          </a:p>
          <a:p>
            <a:r>
              <a:rPr lang="en-US" sz="1200" dirty="0" smtClean="0">
                <a:solidFill>
                  <a:schemeClr val="tx2"/>
                </a:solidFill>
                <a:latin typeface="InputMono" panose="02000509020000090004" pitchFamily="49" charset="0"/>
              </a:rPr>
              <a:t> </a:t>
            </a:r>
          </a:p>
        </p:txBody>
      </p:sp>
      <p:cxnSp>
        <p:nvCxnSpPr>
          <p:cNvPr id="17" name="Straight Arrow Connector 16"/>
          <p:cNvCxnSpPr>
            <a:stCxn id="13" idx="2"/>
            <a:endCxn id="46" idx="0"/>
          </p:cNvCxnSpPr>
          <p:nvPr/>
        </p:nvCxnSpPr>
        <p:spPr>
          <a:xfrm>
            <a:off x="3566145" y="2456596"/>
            <a:ext cx="0" cy="310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271333" y="2767214"/>
            <a:ext cx="2589623" cy="119607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2"/>
                </a:solidFill>
                <a:latin typeface="InputMono" panose="02000509020000090004" pitchFamily="49" charset="0"/>
              </a:rPr>
              <a:t>l3vpn</a:t>
            </a:r>
          </a:p>
          <a:p>
            <a:r>
              <a:rPr lang="en-US" sz="1200" dirty="0" smtClean="0">
                <a:solidFill>
                  <a:schemeClr val="tx2"/>
                </a:solidFill>
                <a:latin typeface="InputMono" panose="02000509020000090004" pitchFamily="49" charset="0"/>
              </a:rPr>
              <a:t> site ACME-1234</a:t>
            </a:r>
          </a:p>
          <a:p>
            <a:r>
              <a:rPr lang="en-US" sz="1200" dirty="0">
                <a:solidFill>
                  <a:schemeClr val="tx2"/>
                </a:solidFill>
                <a:latin typeface="InputMono" panose="02000509020000090004" pitchFamily="49" charset="0"/>
              </a:rPr>
              <a:t> </a:t>
            </a:r>
            <a:r>
              <a:rPr lang="en-US" sz="1200" dirty="0" smtClean="0">
                <a:solidFill>
                  <a:schemeClr val="tx2"/>
                </a:solidFill>
                <a:latin typeface="InputMono" panose="02000509020000090004" pitchFamily="49" charset="0"/>
              </a:rPr>
              <a:t> </a:t>
            </a:r>
            <a:r>
              <a:rPr lang="en-US" sz="1200" dirty="0" err="1" smtClean="0">
                <a:solidFill>
                  <a:srgbClr val="C00000"/>
                </a:solidFill>
                <a:latin typeface="InputMono" panose="02000509020000090004" pitchFamily="49" charset="0"/>
              </a:rPr>
              <a:t>cpe</a:t>
            </a:r>
            <a:r>
              <a:rPr lang="en-US" sz="1200" dirty="0" smtClean="0">
                <a:solidFill>
                  <a:schemeClr val="tx2"/>
                </a:solidFill>
                <a:latin typeface="InputMono" panose="02000509020000090004" pitchFamily="49" charset="0"/>
              </a:rPr>
              <a:t> ACME-1234-SN332123</a:t>
            </a:r>
          </a:p>
          <a:p>
            <a:r>
              <a:rPr lang="en-US" sz="1200" dirty="0" smtClean="0">
                <a:solidFill>
                  <a:schemeClr val="tx2"/>
                </a:solidFill>
                <a:latin typeface="InputMono" panose="02000509020000090004" pitchFamily="49" charset="0"/>
              </a:rPr>
              <a:t>  </a:t>
            </a:r>
            <a:r>
              <a:rPr lang="en-US" sz="1200" dirty="0">
                <a:solidFill>
                  <a:srgbClr val="C00000"/>
                </a:solidFill>
                <a:latin typeface="InputMono" panose="02000509020000090004" pitchFamily="49" charset="0"/>
              </a:rPr>
              <a:t>location</a:t>
            </a:r>
            <a:r>
              <a:rPr lang="en-US" sz="1200" dirty="0" smtClean="0">
                <a:solidFill>
                  <a:schemeClr val="tx2"/>
                </a:solidFill>
                <a:latin typeface="InputMono" panose="02000509020000090004" pitchFamily="49" charset="0"/>
              </a:rPr>
              <a:t> </a:t>
            </a:r>
            <a:r>
              <a:rPr lang="en-US" sz="1200" b="1" dirty="0" smtClean="0">
                <a:solidFill>
                  <a:srgbClr val="00B0F0"/>
                </a:solidFill>
                <a:latin typeface="InputMono" panose="02000509020000090004" pitchFamily="49" charset="0"/>
              </a:rPr>
              <a:t>US-NY</a:t>
            </a:r>
          </a:p>
          <a:p>
            <a:r>
              <a:rPr lang="en-US" sz="1200" dirty="0" smtClean="0">
                <a:solidFill>
                  <a:schemeClr val="tx2"/>
                </a:solidFill>
                <a:latin typeface="InputMono" panose="02000509020000090004" pitchFamily="49" charset="0"/>
              </a:rPr>
              <a:t>  …</a:t>
            </a:r>
          </a:p>
          <a:p>
            <a:r>
              <a:rPr lang="en-US" sz="1200" dirty="0" smtClean="0">
                <a:solidFill>
                  <a:schemeClr val="tx2"/>
                </a:solidFill>
                <a:latin typeface="InputMono" panose="02000509020000090004" pitchFamily="49" charset="0"/>
              </a:rPr>
              <a:t> </a:t>
            </a:r>
          </a:p>
        </p:txBody>
      </p:sp>
      <p:sp>
        <p:nvSpPr>
          <p:cNvPr id="49" name="Rectangle 48"/>
          <p:cNvSpPr/>
          <p:nvPr/>
        </p:nvSpPr>
        <p:spPr>
          <a:xfrm>
            <a:off x="2271333" y="4280194"/>
            <a:ext cx="2589623" cy="40484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Device Model</a:t>
            </a:r>
          </a:p>
        </p:txBody>
      </p:sp>
      <p:cxnSp>
        <p:nvCxnSpPr>
          <p:cNvPr id="52" name="Straight Arrow Connector 51"/>
          <p:cNvCxnSpPr>
            <a:stCxn id="46" idx="2"/>
            <a:endCxn id="49" idx="0"/>
          </p:cNvCxnSpPr>
          <p:nvPr/>
        </p:nvCxnSpPr>
        <p:spPr>
          <a:xfrm>
            <a:off x="3566145" y="3963285"/>
            <a:ext cx="0" cy="316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955341" y="3307754"/>
            <a:ext cx="1317842"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33719" y="3307754"/>
            <a:ext cx="121622" cy="152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13236" y="1025941"/>
            <a:ext cx="984565" cy="276999"/>
          </a:xfrm>
          <a:prstGeom prst="rect">
            <a:avLst/>
          </a:prstGeom>
          <a:noFill/>
        </p:spPr>
        <p:txBody>
          <a:bodyPr wrap="none" rtlCol="0">
            <a:spAutoFit/>
          </a:bodyPr>
          <a:lstStyle/>
          <a:p>
            <a:r>
              <a:rPr lang="en-US" sz="1200" dirty="0" smtClean="0"/>
              <a:t>Upper node</a:t>
            </a:r>
            <a:endParaRPr lang="en-US" sz="1200" dirty="0"/>
          </a:p>
        </p:txBody>
      </p:sp>
      <p:sp>
        <p:nvSpPr>
          <p:cNvPr id="37" name="TextBox 36"/>
          <p:cNvSpPr txBox="1"/>
          <p:nvPr/>
        </p:nvSpPr>
        <p:spPr>
          <a:xfrm>
            <a:off x="2207424" y="2535791"/>
            <a:ext cx="875561" cy="276999"/>
          </a:xfrm>
          <a:prstGeom prst="rect">
            <a:avLst/>
          </a:prstGeom>
          <a:noFill/>
        </p:spPr>
        <p:txBody>
          <a:bodyPr wrap="none" rtlCol="0">
            <a:spAutoFit/>
          </a:bodyPr>
          <a:lstStyle/>
          <a:p>
            <a:r>
              <a:rPr lang="en-US" sz="1200" dirty="0"/>
              <a:t>R</a:t>
            </a:r>
            <a:r>
              <a:rPr lang="en-US" sz="1200" dirty="0" smtClean="0"/>
              <a:t>FS node</a:t>
            </a:r>
            <a:endParaRPr lang="en-US" sz="1200" dirty="0"/>
          </a:p>
        </p:txBody>
      </p:sp>
      <p:pic>
        <p:nvPicPr>
          <p:cNvPr id="33" name="Picture 32"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34" name="TextBox 33"/>
          <p:cNvSpPr txBox="1"/>
          <p:nvPr/>
        </p:nvSpPr>
        <p:spPr>
          <a:xfrm>
            <a:off x="1068144" y="1127695"/>
            <a:ext cx="1289135" cy="338554"/>
          </a:xfrm>
          <a:prstGeom prst="rect">
            <a:avLst/>
          </a:prstGeom>
          <a:noFill/>
        </p:spPr>
        <p:txBody>
          <a:bodyPr wrap="none" rtlCol="0">
            <a:spAutoFit/>
          </a:bodyPr>
          <a:lstStyle/>
          <a:p>
            <a:r>
              <a:rPr lang="en-US" sz="1600" dirty="0" smtClean="0"/>
              <a:t>Upper Node</a:t>
            </a:r>
            <a:endParaRPr lang="en-US" sz="1600" dirty="0"/>
          </a:p>
        </p:txBody>
      </p:sp>
    </p:spTree>
    <p:extLst>
      <p:ext uri="{BB962C8B-B14F-4D97-AF65-F5344CB8AC3E}">
        <p14:creationId xmlns:p14="http://schemas.microsoft.com/office/powerpoint/2010/main" val="128537549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Configuring LSA: Top Node</a:t>
            </a:r>
            <a:br>
              <a:rPr lang="en-US" sz="2400" dirty="0" smtClean="0"/>
            </a:br>
            <a:r>
              <a:rPr lang="en-US" sz="2000" dirty="0" smtClean="0"/>
              <a:t>Define RFS Nodes as NETCONF Devices</a:t>
            </a:r>
            <a:endParaRPr lang="en-US" sz="2000" dirty="0"/>
          </a:p>
        </p:txBody>
      </p:sp>
      <p:pic>
        <p:nvPicPr>
          <p:cNvPr id="4" name="Picture 2" descr="File-Application_Server"/>
          <p:cNvPicPr>
            <a:picLocks noChangeAspect="1" noChangeArrowheads="1"/>
          </p:cNvPicPr>
          <p:nvPr/>
        </p:nvPicPr>
        <p:blipFill>
          <a:blip r:embed="rId2" cstate="print"/>
          <a:srcRect/>
          <a:stretch>
            <a:fillRect/>
          </a:stretch>
        </p:blipFill>
        <p:spPr bwMode="auto">
          <a:xfrm>
            <a:off x="1424380" y="1436500"/>
            <a:ext cx="699497" cy="1008000"/>
          </a:xfrm>
          <a:prstGeom prst="rect">
            <a:avLst/>
          </a:prstGeom>
          <a:noFill/>
        </p:spPr>
      </p:pic>
      <p:pic>
        <p:nvPicPr>
          <p:cNvPr id="5" name="Picture 2" descr="File-Application_Server"/>
          <p:cNvPicPr>
            <a:picLocks noChangeAspect="1" noChangeArrowheads="1"/>
          </p:cNvPicPr>
          <p:nvPr/>
        </p:nvPicPr>
        <p:blipFill>
          <a:blip r:embed="rId2" cstate="print"/>
          <a:srcRect/>
          <a:stretch>
            <a:fillRect/>
          </a:stretch>
        </p:blipFill>
        <p:spPr bwMode="auto">
          <a:xfrm>
            <a:off x="327002" y="3257711"/>
            <a:ext cx="699497" cy="1008000"/>
          </a:xfrm>
          <a:prstGeom prst="rect">
            <a:avLst/>
          </a:prstGeom>
          <a:noFill/>
        </p:spPr>
      </p:pic>
      <p:cxnSp>
        <p:nvCxnSpPr>
          <p:cNvPr id="6" name="Straight Arrow Connector 5"/>
          <p:cNvCxnSpPr>
            <a:stCxn id="4" idx="2"/>
            <a:endCxn id="5" idx="0"/>
          </p:cNvCxnSpPr>
          <p:nvPr/>
        </p:nvCxnSpPr>
        <p:spPr>
          <a:xfrm flipH="1">
            <a:off x="676751" y="2444500"/>
            <a:ext cx="1097378"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File-Application_Server"/>
          <p:cNvPicPr>
            <a:picLocks noChangeAspect="1" noChangeArrowheads="1"/>
          </p:cNvPicPr>
          <p:nvPr/>
        </p:nvPicPr>
        <p:blipFill>
          <a:blip r:embed="rId2" cstate="print"/>
          <a:srcRect/>
          <a:stretch>
            <a:fillRect/>
          </a:stretch>
        </p:blipFill>
        <p:spPr bwMode="auto">
          <a:xfrm>
            <a:off x="1429215" y="3257711"/>
            <a:ext cx="699497" cy="1008000"/>
          </a:xfrm>
          <a:prstGeom prst="rect">
            <a:avLst/>
          </a:prstGeom>
          <a:noFill/>
        </p:spPr>
      </p:pic>
      <p:cxnSp>
        <p:nvCxnSpPr>
          <p:cNvPr id="8" name="Straight Arrow Connector 7"/>
          <p:cNvCxnSpPr>
            <a:stCxn id="4" idx="2"/>
            <a:endCxn id="14" idx="0"/>
          </p:cNvCxnSpPr>
          <p:nvPr/>
        </p:nvCxnSpPr>
        <p:spPr>
          <a:xfrm>
            <a:off x="1774129" y="2444500"/>
            <a:ext cx="1091539"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27993" y="1095375"/>
            <a:ext cx="4838085" cy="3551634"/>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0"/>
              </a:spcAft>
            </a:pPr>
            <a:r>
              <a:rPr lang="en-US" sz="1200" dirty="0">
                <a:solidFill>
                  <a:srgbClr val="0000FF"/>
                </a:solidFill>
                <a:latin typeface="InputMono" panose="02000509020000090004" pitchFamily="49" charset="0"/>
                <a:ea typeface="Calibri" panose="020F0502020204030204" pitchFamily="34" charset="0"/>
                <a:cs typeface="InputMono" panose="02000509020000090004" pitchFamily="49" charset="0"/>
              </a:rPr>
              <a:t>devices</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 </a:t>
            </a:r>
            <a:r>
              <a:rPr lang="en-US" sz="1200" dirty="0" err="1" smtClean="0">
                <a:solidFill>
                  <a:srgbClr val="000000"/>
                </a:solidFill>
                <a:latin typeface="InputMono" panose="02000509020000090004" pitchFamily="49" charset="0"/>
                <a:ea typeface="Calibri" panose="020F0502020204030204" pitchFamily="34" charset="0"/>
                <a:cs typeface="InputMono" panose="02000509020000090004" pitchFamily="49" charset="0"/>
              </a:rPr>
              <a:t>rfsn-amer</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a:solidFill>
                  <a:srgbClr val="1188FF"/>
                </a:solidFill>
                <a:latin typeface="InputMono" panose="02000509020000090004" pitchFamily="49" charset="0"/>
                <a:ea typeface="Calibri" panose="020F0502020204030204" pitchFamily="34" charset="0"/>
                <a:cs typeface="InputMono" panose="02000509020000090004" pitchFamily="49" charset="0"/>
              </a:rPr>
              <a:t>address</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smtClean="0">
                <a:solidFill>
                  <a:srgbClr val="A40000"/>
                </a:solidFill>
                <a:latin typeface="InputMono" panose="02000509020000090004" pitchFamily="49" charset="0"/>
                <a:ea typeface="Calibri" panose="020F0502020204030204" pitchFamily="34" charset="0"/>
                <a:cs typeface="InputMono" panose="02000509020000090004" pitchFamily="49" charset="0"/>
              </a:rPr>
              <a:t>10.1.100.101</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port      </a:t>
            </a:r>
            <a:r>
              <a:rPr lang="en-US" sz="1200" dirty="0">
                <a:solidFill>
                  <a:srgbClr val="A40000"/>
                </a:solidFill>
                <a:latin typeface="InputMono" panose="02000509020000090004" pitchFamily="49" charset="0"/>
                <a:ea typeface="Calibri" panose="020F0502020204030204" pitchFamily="34" charset="0"/>
                <a:cs typeface="InputMono" panose="02000509020000090004" pitchFamily="49" charset="0"/>
              </a:rPr>
              <a:t>2022</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authgroup default</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device-type </a:t>
            </a:r>
            <a:r>
              <a:rPr lang="en-US" sz="1200" dirty="0">
                <a:solidFill>
                  <a:srgbClr val="0000FF"/>
                </a:solidFill>
                <a:latin typeface="InputMono" panose="02000509020000090004" pitchFamily="49" charset="0"/>
                <a:ea typeface="Calibri" panose="020F0502020204030204" pitchFamily="34" charset="0"/>
                <a:cs typeface="InputMono" panose="02000509020000090004" pitchFamily="49" charset="0"/>
              </a:rPr>
              <a:t>netconf</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ned-id </a:t>
            </a:r>
            <a:r>
              <a:rPr lang="en-US" sz="12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lsa</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-netconf</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state admin-state unlocked</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i="1" dirty="0" smtClean="0">
                <a:solidFill>
                  <a:srgbClr val="808080"/>
                </a:solidFill>
                <a:latin typeface="InputMono" panose="02000509020000090004" pitchFamily="49" charset="0"/>
                <a:ea typeface="Calibri" panose="020F0502020204030204" pitchFamily="34" charset="0"/>
                <a:cs typeface="InputMono" panose="02000509020000090004" pitchFamily="49" charset="0"/>
              </a:rPr>
              <a:t>!</a:t>
            </a:r>
          </a:p>
          <a:p>
            <a:pPr>
              <a:lnSpc>
                <a:spcPct val="90000"/>
              </a:lnSpc>
              <a:spcAft>
                <a:spcPts val="0"/>
              </a:spcAft>
            </a:pPr>
            <a:r>
              <a:rPr lang="en-US" sz="1200" dirty="0">
                <a:solidFill>
                  <a:srgbClr val="0000FF"/>
                </a:solidFill>
                <a:latin typeface="InputMono" panose="02000509020000090004" pitchFamily="49" charset="0"/>
                <a:ea typeface="Calibri" panose="020F0502020204030204" pitchFamily="34" charset="0"/>
                <a:cs typeface="InputMono" panose="02000509020000090004" pitchFamily="49" charset="0"/>
              </a:rPr>
              <a:t>devices</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 </a:t>
            </a:r>
            <a:r>
              <a:rPr lang="en-US" sz="1200" dirty="0" err="1" smtClean="0">
                <a:solidFill>
                  <a:srgbClr val="000000"/>
                </a:solidFill>
                <a:latin typeface="InputMono" panose="02000509020000090004" pitchFamily="49" charset="0"/>
                <a:ea typeface="Calibri" panose="020F0502020204030204" pitchFamily="34" charset="0"/>
                <a:cs typeface="InputMono" panose="02000509020000090004" pitchFamily="49" charset="0"/>
              </a:rPr>
              <a:t>rfsn-emea</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a:solidFill>
                  <a:srgbClr val="1188FF"/>
                </a:solidFill>
                <a:latin typeface="InputMono" panose="02000509020000090004" pitchFamily="49" charset="0"/>
                <a:ea typeface="Calibri" panose="020F0502020204030204" pitchFamily="34" charset="0"/>
                <a:cs typeface="InputMono" panose="02000509020000090004" pitchFamily="49" charset="0"/>
              </a:rPr>
              <a:t>address</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smtClean="0">
                <a:solidFill>
                  <a:srgbClr val="A40000"/>
                </a:solidFill>
                <a:latin typeface="InputMono" panose="02000509020000090004" pitchFamily="49" charset="0"/>
                <a:ea typeface="Calibri" panose="020F0502020204030204" pitchFamily="34" charset="0"/>
                <a:cs typeface="InputMono" panose="02000509020000090004" pitchFamily="49" charset="0"/>
              </a:rPr>
              <a:t>10.2.100.101</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port      </a:t>
            </a:r>
            <a:r>
              <a:rPr lang="en-US" sz="1200" dirty="0">
                <a:solidFill>
                  <a:srgbClr val="A40000"/>
                </a:solidFill>
                <a:latin typeface="InputMono" panose="02000509020000090004" pitchFamily="49" charset="0"/>
                <a:ea typeface="Calibri" panose="020F0502020204030204" pitchFamily="34" charset="0"/>
                <a:cs typeface="InputMono" panose="02000509020000090004" pitchFamily="49" charset="0"/>
              </a:rPr>
              <a:t>2022</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authgroup default</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device-type </a:t>
            </a:r>
            <a:r>
              <a:rPr lang="en-US" sz="1200" dirty="0">
                <a:solidFill>
                  <a:srgbClr val="0000FF"/>
                </a:solidFill>
                <a:latin typeface="InputMono" panose="02000509020000090004" pitchFamily="49" charset="0"/>
                <a:ea typeface="Calibri" panose="020F0502020204030204" pitchFamily="34" charset="0"/>
                <a:cs typeface="InputMono" panose="02000509020000090004" pitchFamily="49" charset="0"/>
              </a:rPr>
              <a:t>netconf</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ned-id </a:t>
            </a:r>
            <a:r>
              <a:rPr lang="en-US" sz="12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lsa</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-netconf</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state admin-state unlocked</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i="1" dirty="0" smtClean="0">
                <a:solidFill>
                  <a:srgbClr val="808080"/>
                </a:solidFill>
                <a:latin typeface="InputMono" panose="02000509020000090004" pitchFamily="49" charset="0"/>
                <a:ea typeface="Calibri" panose="020F0502020204030204" pitchFamily="34" charset="0"/>
                <a:cs typeface="InputMono" panose="02000509020000090004" pitchFamily="49" charset="0"/>
              </a:rPr>
              <a:t>!</a:t>
            </a:r>
          </a:p>
          <a:p>
            <a:pPr>
              <a:lnSpc>
                <a:spcPct val="90000"/>
              </a:lnSpc>
              <a:spcAft>
                <a:spcPts val="0"/>
              </a:spcAft>
            </a:pPr>
            <a:r>
              <a:rPr lang="en-US" sz="1200" dirty="0">
                <a:solidFill>
                  <a:srgbClr val="0000FF"/>
                </a:solidFill>
                <a:latin typeface="InputMono" panose="02000509020000090004" pitchFamily="49" charset="0"/>
                <a:ea typeface="Calibri" panose="020F0502020204030204" pitchFamily="34" charset="0"/>
                <a:cs typeface="InputMono" panose="02000509020000090004" pitchFamily="49" charset="0"/>
              </a:rPr>
              <a:t>devices</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 </a:t>
            </a:r>
            <a:r>
              <a:rPr lang="en-US" sz="1200" dirty="0" err="1" smtClean="0">
                <a:solidFill>
                  <a:srgbClr val="000000"/>
                </a:solidFill>
                <a:latin typeface="InputMono" panose="02000509020000090004" pitchFamily="49" charset="0"/>
                <a:ea typeface="Calibri" panose="020F0502020204030204" pitchFamily="34" charset="0"/>
                <a:cs typeface="InputMono" panose="02000509020000090004" pitchFamily="49" charset="0"/>
              </a:rPr>
              <a:t>rfsn-apac</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a:solidFill>
                  <a:srgbClr val="1188FF"/>
                </a:solidFill>
                <a:latin typeface="InputMono" panose="02000509020000090004" pitchFamily="49" charset="0"/>
                <a:ea typeface="Calibri" panose="020F0502020204030204" pitchFamily="34" charset="0"/>
                <a:cs typeface="InputMono" panose="02000509020000090004" pitchFamily="49" charset="0"/>
              </a:rPr>
              <a:t>address</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smtClean="0">
                <a:solidFill>
                  <a:srgbClr val="A40000"/>
                </a:solidFill>
                <a:latin typeface="InputMono" panose="02000509020000090004" pitchFamily="49" charset="0"/>
                <a:ea typeface="Calibri" panose="020F0502020204030204" pitchFamily="34" charset="0"/>
                <a:cs typeface="InputMono" panose="02000509020000090004" pitchFamily="49" charset="0"/>
              </a:rPr>
              <a:t>10.3.100.101</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port      </a:t>
            </a:r>
            <a:r>
              <a:rPr lang="en-US" sz="1200" dirty="0">
                <a:solidFill>
                  <a:srgbClr val="A40000"/>
                </a:solidFill>
                <a:latin typeface="InputMono" panose="02000509020000090004" pitchFamily="49" charset="0"/>
                <a:ea typeface="Calibri" panose="020F0502020204030204" pitchFamily="34" charset="0"/>
                <a:cs typeface="InputMono" panose="02000509020000090004" pitchFamily="49" charset="0"/>
              </a:rPr>
              <a:t>2022</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authgroup default</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device-type </a:t>
            </a:r>
            <a:r>
              <a:rPr lang="en-US" sz="1200" dirty="0">
                <a:solidFill>
                  <a:srgbClr val="0000FF"/>
                </a:solidFill>
                <a:latin typeface="InputMono" panose="02000509020000090004" pitchFamily="49" charset="0"/>
                <a:ea typeface="Calibri" panose="020F0502020204030204" pitchFamily="34" charset="0"/>
                <a:cs typeface="InputMono" panose="02000509020000090004" pitchFamily="49" charset="0"/>
              </a:rPr>
              <a:t>netconf</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ned-id </a:t>
            </a:r>
            <a:r>
              <a:rPr lang="en-US" sz="1200" dirty="0" err="1">
                <a:solidFill>
                  <a:srgbClr val="000000"/>
                </a:solidFill>
                <a:latin typeface="InputMono" panose="02000509020000090004" pitchFamily="49" charset="0"/>
                <a:ea typeface="Calibri" panose="020F0502020204030204" pitchFamily="34" charset="0"/>
                <a:cs typeface="InputMono" panose="02000509020000090004" pitchFamily="49" charset="0"/>
              </a:rPr>
              <a:t>lsa</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-netconf</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state admin-state unlocked</a:t>
            </a:r>
            <a:endParaRPr lang="en-US" sz="1200" dirty="0">
              <a:latin typeface="GothamNil" pitchFamily="2" charset="0"/>
              <a:ea typeface="Calibri" panose="020F0502020204030204" pitchFamily="34" charset="0"/>
              <a:cs typeface="Times New Roman" panose="02020603050405020304" pitchFamily="18" charset="0"/>
            </a:endParaRPr>
          </a:p>
          <a:p>
            <a:pPr>
              <a:lnSpc>
                <a:spcPct val="90000"/>
              </a:lnSpc>
              <a:spcAft>
                <a:spcPts val="0"/>
              </a:spcAft>
            </a:pPr>
            <a:r>
              <a:rPr lang="en-US" sz="1200" i="1" dirty="0" smtClean="0">
                <a:solidFill>
                  <a:srgbClr val="808080"/>
                </a:solidFill>
                <a:latin typeface="InputMono" panose="02000509020000090004" pitchFamily="49" charset="0"/>
                <a:ea typeface="Calibri" panose="020F0502020204030204" pitchFamily="34" charset="0"/>
                <a:cs typeface="InputMono" panose="02000509020000090004" pitchFamily="49" charset="0"/>
              </a:rPr>
              <a:t>!</a:t>
            </a:r>
            <a:endParaRPr lang="en-US" sz="1200" dirty="0">
              <a:latin typeface="GothamNil" pitchFamily="2" charset="0"/>
              <a:ea typeface="Calibri" panose="020F0502020204030204" pitchFamily="34" charset="0"/>
              <a:cs typeface="Times New Roman" panose="02020603050405020304" pitchFamily="18" charset="0"/>
            </a:endParaRPr>
          </a:p>
        </p:txBody>
      </p:sp>
      <p:sp>
        <p:nvSpPr>
          <p:cNvPr id="18" name="TextBox 17"/>
          <p:cNvSpPr txBox="1"/>
          <p:nvPr/>
        </p:nvSpPr>
        <p:spPr>
          <a:xfrm>
            <a:off x="143459" y="4265711"/>
            <a:ext cx="1064714" cy="338554"/>
          </a:xfrm>
          <a:prstGeom prst="rect">
            <a:avLst/>
          </a:prstGeom>
          <a:noFill/>
        </p:spPr>
        <p:txBody>
          <a:bodyPr wrap="none" rtlCol="0">
            <a:spAutoFit/>
          </a:bodyPr>
          <a:lstStyle/>
          <a:p>
            <a:pPr algn="ctr"/>
            <a:r>
              <a:rPr lang="en-US" sz="1600" dirty="0" err="1" smtClean="0"/>
              <a:t>rfsn-amer</a:t>
            </a:r>
            <a:endParaRPr lang="en-US" sz="1600" dirty="0"/>
          </a:p>
        </p:txBody>
      </p:sp>
      <p:sp>
        <p:nvSpPr>
          <p:cNvPr id="19" name="TextBox 18"/>
          <p:cNvSpPr txBox="1"/>
          <p:nvPr/>
        </p:nvSpPr>
        <p:spPr>
          <a:xfrm>
            <a:off x="1221359" y="4265711"/>
            <a:ext cx="1109598" cy="338554"/>
          </a:xfrm>
          <a:prstGeom prst="rect">
            <a:avLst/>
          </a:prstGeom>
          <a:noFill/>
        </p:spPr>
        <p:txBody>
          <a:bodyPr wrap="none" rtlCol="0">
            <a:spAutoFit/>
          </a:bodyPr>
          <a:lstStyle/>
          <a:p>
            <a:pPr algn="ctr"/>
            <a:r>
              <a:rPr lang="en-US" sz="1600" dirty="0" err="1" smtClean="0"/>
              <a:t>rfsn-emea</a:t>
            </a:r>
            <a:endParaRPr lang="en-US" sz="1600" dirty="0"/>
          </a:p>
        </p:txBody>
      </p:sp>
      <p:cxnSp>
        <p:nvCxnSpPr>
          <p:cNvPr id="21" name="Straight Arrow Connector 20"/>
          <p:cNvCxnSpPr/>
          <p:nvPr/>
        </p:nvCxnSpPr>
        <p:spPr>
          <a:xfrm flipH="1">
            <a:off x="2067636" y="1610436"/>
            <a:ext cx="146035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 name="Picture 2" descr="File-Application_Server"/>
          <p:cNvPicPr>
            <a:picLocks noChangeAspect="1" noChangeArrowheads="1"/>
          </p:cNvPicPr>
          <p:nvPr/>
        </p:nvPicPr>
        <p:blipFill>
          <a:blip r:embed="rId2" cstate="print"/>
          <a:srcRect/>
          <a:stretch>
            <a:fillRect/>
          </a:stretch>
        </p:blipFill>
        <p:spPr bwMode="auto">
          <a:xfrm>
            <a:off x="2515919" y="3257711"/>
            <a:ext cx="699497" cy="1008000"/>
          </a:xfrm>
          <a:prstGeom prst="rect">
            <a:avLst/>
          </a:prstGeom>
          <a:noFill/>
        </p:spPr>
      </p:pic>
      <p:sp>
        <p:nvSpPr>
          <p:cNvPr id="15" name="TextBox 14"/>
          <p:cNvSpPr txBox="1"/>
          <p:nvPr/>
        </p:nvSpPr>
        <p:spPr>
          <a:xfrm>
            <a:off x="2342527" y="4265711"/>
            <a:ext cx="1040671" cy="338554"/>
          </a:xfrm>
          <a:prstGeom prst="rect">
            <a:avLst/>
          </a:prstGeom>
          <a:noFill/>
        </p:spPr>
        <p:txBody>
          <a:bodyPr wrap="none" rtlCol="0">
            <a:spAutoFit/>
          </a:bodyPr>
          <a:lstStyle/>
          <a:p>
            <a:pPr algn="ctr"/>
            <a:r>
              <a:rPr lang="en-US" sz="1600" dirty="0" err="1" smtClean="0"/>
              <a:t>rfsn-apac</a:t>
            </a:r>
            <a:endParaRPr lang="en-US" sz="1600" dirty="0"/>
          </a:p>
        </p:txBody>
      </p:sp>
      <p:cxnSp>
        <p:nvCxnSpPr>
          <p:cNvPr id="20" name="Straight Arrow Connector 19"/>
          <p:cNvCxnSpPr>
            <a:stCxn id="4" idx="2"/>
            <a:endCxn id="7" idx="0"/>
          </p:cNvCxnSpPr>
          <p:nvPr/>
        </p:nvCxnSpPr>
        <p:spPr>
          <a:xfrm>
            <a:off x="1774129" y="2444500"/>
            <a:ext cx="4835"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61707" y="2702542"/>
            <a:ext cx="1051891" cy="307777"/>
          </a:xfrm>
          <a:prstGeom prst="rect">
            <a:avLst/>
          </a:prstGeom>
          <a:noFill/>
        </p:spPr>
        <p:txBody>
          <a:bodyPr wrap="none" rtlCol="0">
            <a:spAutoFit/>
          </a:bodyPr>
          <a:lstStyle/>
          <a:p>
            <a:r>
              <a:rPr lang="en-US" sz="1400" dirty="0" smtClean="0"/>
              <a:t>NETCONF</a:t>
            </a:r>
            <a:endParaRPr lang="en-US" sz="1400" dirty="0"/>
          </a:p>
        </p:txBody>
      </p:sp>
      <p:pic>
        <p:nvPicPr>
          <p:cNvPr id="22" name="Picture 21"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23" name="TextBox 22"/>
          <p:cNvSpPr txBox="1"/>
          <p:nvPr/>
        </p:nvSpPr>
        <p:spPr>
          <a:xfrm>
            <a:off x="1068144" y="1127695"/>
            <a:ext cx="1289135" cy="338554"/>
          </a:xfrm>
          <a:prstGeom prst="rect">
            <a:avLst/>
          </a:prstGeom>
          <a:noFill/>
        </p:spPr>
        <p:txBody>
          <a:bodyPr wrap="none" rtlCol="0">
            <a:spAutoFit/>
          </a:bodyPr>
          <a:lstStyle/>
          <a:p>
            <a:r>
              <a:rPr lang="en-US" sz="1600" dirty="0" smtClean="0"/>
              <a:t>Upper Node</a:t>
            </a:r>
            <a:endParaRPr lang="en-US" sz="1600" dirty="0"/>
          </a:p>
        </p:txBody>
      </p:sp>
    </p:spTree>
    <p:extLst>
      <p:ext uri="{BB962C8B-B14F-4D97-AF65-F5344CB8AC3E}">
        <p14:creationId xmlns:p14="http://schemas.microsoft.com/office/powerpoint/2010/main" val="264135646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6424" y="915409"/>
            <a:ext cx="8384675" cy="2569946"/>
          </a:xfrm>
        </p:spPr>
        <p:txBody>
          <a:bodyPr/>
          <a:lstStyle/>
          <a:p>
            <a:r>
              <a:rPr lang="en-US" dirty="0"/>
              <a:t>Cisco NSO – Our Industry Leading Automation &amp; Orchestration Platform</a:t>
            </a:r>
          </a:p>
        </p:txBody>
      </p:sp>
    </p:spTree>
    <p:extLst>
      <p:ext uri="{BB962C8B-B14F-4D97-AF65-F5344CB8AC3E}">
        <p14:creationId xmlns:p14="http://schemas.microsoft.com/office/powerpoint/2010/main" val="40209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Configuring LSA: Top Node</a:t>
            </a:r>
            <a:br>
              <a:rPr lang="en-US" sz="2400" dirty="0" smtClean="0"/>
            </a:br>
            <a:r>
              <a:rPr lang="en-US" sz="2000" dirty="0" smtClean="0"/>
              <a:t>Dispatch Method – YANG Model</a:t>
            </a:r>
            <a:endParaRPr lang="en-US" sz="2000" dirty="0"/>
          </a:p>
        </p:txBody>
      </p:sp>
      <p:sp>
        <p:nvSpPr>
          <p:cNvPr id="10" name="Rectangle 9"/>
          <p:cNvSpPr/>
          <p:nvPr/>
        </p:nvSpPr>
        <p:spPr>
          <a:xfrm>
            <a:off x="3527993" y="1127696"/>
            <a:ext cx="5049625" cy="2495786"/>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0"/>
              </a:spcAft>
            </a:pP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list</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dispatch-map {</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key</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region;</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leaf</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region </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type</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FF0000"/>
                </a:solidFill>
                <a:latin typeface="InputMono" panose="02000509020000090004" pitchFamily="49" charset="0"/>
                <a:ea typeface="Calibri" panose="020F0502020204030204" pitchFamily="34" charset="0"/>
                <a:cs typeface="InputMono" panose="02000509020000090004" pitchFamily="49" charset="0"/>
              </a:rPr>
              <a:t>string</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leaf</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dirty="0" err="1" smtClean="0">
                <a:solidFill>
                  <a:srgbClr val="000000"/>
                </a:solidFill>
                <a:latin typeface="InputMono" panose="02000509020000090004" pitchFamily="49" charset="0"/>
                <a:ea typeface="Calibri" panose="020F0502020204030204" pitchFamily="34" charset="0"/>
                <a:cs typeface="InputMono" panose="02000509020000090004" pitchFamily="49" charset="0"/>
              </a:rPr>
              <a:t>rfs</a:t>
            </a:r>
            <a:r>
              <a:rPr lang="en-US" sz="120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-node </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type</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FF0000"/>
                </a:solidFill>
                <a:latin typeface="InputMono" panose="02000509020000090004" pitchFamily="49" charset="0"/>
                <a:ea typeface="Calibri" panose="020F0502020204030204" pitchFamily="34" charset="0"/>
                <a:cs typeface="InputMono" panose="02000509020000090004" pitchFamily="49" charset="0"/>
              </a:rPr>
              <a:t>leafref</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00FF"/>
                </a:solidFill>
                <a:latin typeface="InputMono" panose="02000509020000090004" pitchFamily="49" charset="0"/>
                <a:ea typeface="Calibri" panose="020F0502020204030204" pitchFamily="34" charset="0"/>
                <a:cs typeface="InputMono" panose="02000509020000090004" pitchFamily="49" charset="0"/>
              </a:rPr>
              <a:t>path</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200" b="1" dirty="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200" b="1" dirty="0" err="1">
                <a:solidFill>
                  <a:srgbClr val="008000"/>
                </a:solidFill>
                <a:latin typeface="InputMono" panose="02000509020000090004" pitchFamily="49" charset="0"/>
                <a:ea typeface="Calibri" panose="020F0502020204030204" pitchFamily="34" charset="0"/>
                <a:cs typeface="InputMono" panose="02000509020000090004" pitchFamily="49" charset="0"/>
              </a:rPr>
              <a:t>ncs:devices</a:t>
            </a:r>
            <a:r>
              <a:rPr lang="en-US" sz="1200" b="1" dirty="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200" b="1" dirty="0" err="1">
                <a:solidFill>
                  <a:srgbClr val="008000"/>
                </a:solidFill>
                <a:latin typeface="InputMono" panose="02000509020000090004" pitchFamily="49" charset="0"/>
                <a:ea typeface="Calibri" panose="020F0502020204030204" pitchFamily="34" charset="0"/>
                <a:cs typeface="InputMono" panose="02000509020000090004" pitchFamily="49" charset="0"/>
              </a:rPr>
              <a:t>ncs:device</a:t>
            </a:r>
            <a:r>
              <a:rPr lang="en-US" sz="1200" b="1" dirty="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200" b="1" dirty="0" err="1">
                <a:solidFill>
                  <a:srgbClr val="008000"/>
                </a:solidFill>
                <a:latin typeface="InputMono" panose="02000509020000090004" pitchFamily="49" charset="0"/>
                <a:ea typeface="Calibri" panose="020F0502020204030204" pitchFamily="34" charset="0"/>
                <a:cs typeface="InputMono" panose="02000509020000090004" pitchFamily="49" charset="0"/>
              </a:rPr>
              <a:t>ncs:name</a:t>
            </a:r>
            <a:r>
              <a:rPr lang="en-US" sz="1200" b="1" dirty="0">
                <a:solidFill>
                  <a:srgbClr val="008000"/>
                </a:solidFill>
                <a:latin typeface="InputMono" panose="02000509020000090004" pitchFamily="49" charset="0"/>
                <a:ea typeface="Calibri" panose="020F0502020204030204" pitchFamily="34" charset="0"/>
                <a:cs typeface="InputMono" panose="02000509020000090004" pitchFamily="49" charset="0"/>
              </a:rPr>
              <a:t>"</a:t>
            </a: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endParaRPr lang="en-US" sz="120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20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200" dirty="0">
              <a:latin typeface="GothamNil" pitchFamily="2"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dirty="0">
                <a:latin typeface="GothamNil" pitchFamily="2" charset="0"/>
                <a:ea typeface="Calibri" panose="020F0502020204030204" pitchFamily="34" charset="0"/>
                <a:cs typeface="Times New Roman" panose="02020603050405020304" pitchFamily="18" charset="0"/>
              </a:rPr>
              <a:t> </a:t>
            </a:r>
            <a:endParaRPr lang="en-US" sz="1200" dirty="0">
              <a:effectLst/>
              <a:latin typeface="GothamNil" pitchFamily="2" charset="0"/>
              <a:ea typeface="Calibri" panose="020F0502020204030204" pitchFamily="34" charset="0"/>
              <a:cs typeface="Times New Roman" panose="02020603050405020304" pitchFamily="18" charset="0"/>
            </a:endParaRPr>
          </a:p>
        </p:txBody>
      </p:sp>
      <p:pic>
        <p:nvPicPr>
          <p:cNvPr id="25" name="Picture 2" descr="File-Application_Server"/>
          <p:cNvPicPr>
            <a:picLocks noChangeAspect="1" noChangeArrowheads="1"/>
          </p:cNvPicPr>
          <p:nvPr/>
        </p:nvPicPr>
        <p:blipFill>
          <a:blip r:embed="rId2" cstate="print"/>
          <a:srcRect/>
          <a:stretch>
            <a:fillRect/>
          </a:stretch>
        </p:blipFill>
        <p:spPr bwMode="auto">
          <a:xfrm>
            <a:off x="1424380" y="1436500"/>
            <a:ext cx="699497" cy="1008000"/>
          </a:xfrm>
          <a:prstGeom prst="rect">
            <a:avLst/>
          </a:prstGeom>
          <a:noFill/>
        </p:spPr>
      </p:pic>
      <p:pic>
        <p:nvPicPr>
          <p:cNvPr id="26" name="Picture 2" descr="File-Application_Server"/>
          <p:cNvPicPr>
            <a:picLocks noChangeAspect="1" noChangeArrowheads="1"/>
          </p:cNvPicPr>
          <p:nvPr/>
        </p:nvPicPr>
        <p:blipFill>
          <a:blip r:embed="rId2" cstate="print"/>
          <a:srcRect/>
          <a:stretch>
            <a:fillRect/>
          </a:stretch>
        </p:blipFill>
        <p:spPr bwMode="auto">
          <a:xfrm>
            <a:off x="327002" y="3257711"/>
            <a:ext cx="699497" cy="1008000"/>
          </a:xfrm>
          <a:prstGeom prst="rect">
            <a:avLst/>
          </a:prstGeom>
          <a:noFill/>
        </p:spPr>
      </p:pic>
      <p:cxnSp>
        <p:nvCxnSpPr>
          <p:cNvPr id="27" name="Straight Arrow Connector 26"/>
          <p:cNvCxnSpPr>
            <a:stCxn id="25" idx="2"/>
            <a:endCxn id="26" idx="0"/>
          </p:cNvCxnSpPr>
          <p:nvPr/>
        </p:nvCxnSpPr>
        <p:spPr>
          <a:xfrm flipH="1">
            <a:off x="676751" y="2444500"/>
            <a:ext cx="1097378"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 descr="File-Application_Server"/>
          <p:cNvPicPr>
            <a:picLocks noChangeAspect="1" noChangeArrowheads="1"/>
          </p:cNvPicPr>
          <p:nvPr/>
        </p:nvPicPr>
        <p:blipFill>
          <a:blip r:embed="rId2" cstate="print"/>
          <a:srcRect/>
          <a:stretch>
            <a:fillRect/>
          </a:stretch>
        </p:blipFill>
        <p:spPr bwMode="auto">
          <a:xfrm>
            <a:off x="1429215" y="3257711"/>
            <a:ext cx="699497" cy="1008000"/>
          </a:xfrm>
          <a:prstGeom prst="rect">
            <a:avLst/>
          </a:prstGeom>
          <a:noFill/>
        </p:spPr>
      </p:pic>
      <p:cxnSp>
        <p:nvCxnSpPr>
          <p:cNvPr id="29" name="Straight Arrow Connector 28"/>
          <p:cNvCxnSpPr>
            <a:stCxn id="25" idx="2"/>
            <a:endCxn id="34" idx="0"/>
          </p:cNvCxnSpPr>
          <p:nvPr/>
        </p:nvCxnSpPr>
        <p:spPr>
          <a:xfrm>
            <a:off x="1774129" y="2444500"/>
            <a:ext cx="1091539"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3459" y="4265711"/>
            <a:ext cx="1064714" cy="338554"/>
          </a:xfrm>
          <a:prstGeom prst="rect">
            <a:avLst/>
          </a:prstGeom>
          <a:noFill/>
        </p:spPr>
        <p:txBody>
          <a:bodyPr wrap="none" rtlCol="0">
            <a:spAutoFit/>
          </a:bodyPr>
          <a:lstStyle/>
          <a:p>
            <a:pPr algn="ctr"/>
            <a:r>
              <a:rPr lang="en-US" sz="1600" dirty="0" err="1" smtClean="0"/>
              <a:t>rfsn-amer</a:t>
            </a:r>
            <a:endParaRPr lang="en-US" sz="1600" dirty="0"/>
          </a:p>
        </p:txBody>
      </p:sp>
      <p:sp>
        <p:nvSpPr>
          <p:cNvPr id="32" name="TextBox 31"/>
          <p:cNvSpPr txBox="1"/>
          <p:nvPr/>
        </p:nvSpPr>
        <p:spPr>
          <a:xfrm>
            <a:off x="1221359" y="4265711"/>
            <a:ext cx="1109598" cy="338554"/>
          </a:xfrm>
          <a:prstGeom prst="rect">
            <a:avLst/>
          </a:prstGeom>
          <a:noFill/>
        </p:spPr>
        <p:txBody>
          <a:bodyPr wrap="none" rtlCol="0">
            <a:spAutoFit/>
          </a:bodyPr>
          <a:lstStyle/>
          <a:p>
            <a:pPr algn="ctr"/>
            <a:r>
              <a:rPr lang="en-US" sz="1600" dirty="0" err="1" smtClean="0"/>
              <a:t>rfsn-emea</a:t>
            </a:r>
            <a:endParaRPr lang="en-US" sz="1600" dirty="0"/>
          </a:p>
        </p:txBody>
      </p:sp>
      <p:cxnSp>
        <p:nvCxnSpPr>
          <p:cNvPr id="33" name="Straight Arrow Connector 32"/>
          <p:cNvCxnSpPr/>
          <p:nvPr/>
        </p:nvCxnSpPr>
        <p:spPr>
          <a:xfrm flipH="1">
            <a:off x="2213598" y="1610436"/>
            <a:ext cx="13143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4" name="Picture 2" descr="File-Application_Server"/>
          <p:cNvPicPr>
            <a:picLocks noChangeAspect="1" noChangeArrowheads="1"/>
          </p:cNvPicPr>
          <p:nvPr/>
        </p:nvPicPr>
        <p:blipFill>
          <a:blip r:embed="rId2" cstate="print"/>
          <a:srcRect/>
          <a:stretch>
            <a:fillRect/>
          </a:stretch>
        </p:blipFill>
        <p:spPr bwMode="auto">
          <a:xfrm>
            <a:off x="2515919" y="3257711"/>
            <a:ext cx="699497" cy="1008000"/>
          </a:xfrm>
          <a:prstGeom prst="rect">
            <a:avLst/>
          </a:prstGeom>
          <a:noFill/>
        </p:spPr>
      </p:pic>
      <p:sp>
        <p:nvSpPr>
          <p:cNvPr id="35" name="TextBox 34"/>
          <p:cNvSpPr txBox="1"/>
          <p:nvPr/>
        </p:nvSpPr>
        <p:spPr>
          <a:xfrm>
            <a:off x="2342527" y="4265711"/>
            <a:ext cx="1040671" cy="338554"/>
          </a:xfrm>
          <a:prstGeom prst="rect">
            <a:avLst/>
          </a:prstGeom>
          <a:noFill/>
        </p:spPr>
        <p:txBody>
          <a:bodyPr wrap="none" rtlCol="0">
            <a:spAutoFit/>
          </a:bodyPr>
          <a:lstStyle/>
          <a:p>
            <a:pPr algn="ctr"/>
            <a:r>
              <a:rPr lang="en-US" sz="1600" dirty="0" err="1" smtClean="0"/>
              <a:t>rfsn-apac</a:t>
            </a:r>
            <a:endParaRPr lang="en-US" sz="1600" dirty="0"/>
          </a:p>
        </p:txBody>
      </p:sp>
      <p:cxnSp>
        <p:nvCxnSpPr>
          <p:cNvPr id="36" name="Straight Arrow Connector 35"/>
          <p:cNvCxnSpPr>
            <a:stCxn id="25" idx="2"/>
            <a:endCxn id="28" idx="0"/>
          </p:cNvCxnSpPr>
          <p:nvPr/>
        </p:nvCxnSpPr>
        <p:spPr>
          <a:xfrm>
            <a:off x="1774129" y="2444500"/>
            <a:ext cx="4835"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61707" y="2702542"/>
            <a:ext cx="1051891" cy="307777"/>
          </a:xfrm>
          <a:prstGeom prst="rect">
            <a:avLst/>
          </a:prstGeom>
          <a:noFill/>
        </p:spPr>
        <p:txBody>
          <a:bodyPr wrap="none" rtlCol="0">
            <a:spAutoFit/>
          </a:bodyPr>
          <a:lstStyle/>
          <a:p>
            <a:r>
              <a:rPr lang="en-US" sz="1400" dirty="0" smtClean="0"/>
              <a:t>NETCONF</a:t>
            </a:r>
            <a:endParaRPr lang="en-US" sz="1400" dirty="0"/>
          </a:p>
        </p:txBody>
      </p:sp>
      <p:pic>
        <p:nvPicPr>
          <p:cNvPr id="18" name="Picture 17"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19" name="TextBox 18"/>
          <p:cNvSpPr txBox="1"/>
          <p:nvPr/>
        </p:nvSpPr>
        <p:spPr>
          <a:xfrm>
            <a:off x="1068144" y="1127695"/>
            <a:ext cx="1289135" cy="338554"/>
          </a:xfrm>
          <a:prstGeom prst="rect">
            <a:avLst/>
          </a:prstGeom>
          <a:noFill/>
        </p:spPr>
        <p:txBody>
          <a:bodyPr wrap="none" rtlCol="0">
            <a:spAutoFit/>
          </a:bodyPr>
          <a:lstStyle/>
          <a:p>
            <a:r>
              <a:rPr lang="en-US" sz="1600" dirty="0" smtClean="0"/>
              <a:t>Upper Node</a:t>
            </a:r>
            <a:endParaRPr lang="en-US" sz="1600" dirty="0"/>
          </a:p>
        </p:txBody>
      </p:sp>
    </p:spTree>
    <p:extLst>
      <p:ext uri="{BB962C8B-B14F-4D97-AF65-F5344CB8AC3E}">
        <p14:creationId xmlns:p14="http://schemas.microsoft.com/office/powerpoint/2010/main" val="115101837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flipH="1">
            <a:off x="1800936" y="1610436"/>
            <a:ext cx="3411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5" name="Picture 2" descr="File-Application_Server"/>
          <p:cNvPicPr>
            <a:picLocks noChangeAspect="1" noChangeArrowheads="1"/>
          </p:cNvPicPr>
          <p:nvPr/>
        </p:nvPicPr>
        <p:blipFill>
          <a:blip r:embed="rId2" cstate="print"/>
          <a:srcRect/>
          <a:stretch>
            <a:fillRect/>
          </a:stretch>
        </p:blipFill>
        <p:spPr bwMode="auto">
          <a:xfrm>
            <a:off x="1424380" y="1436500"/>
            <a:ext cx="699497" cy="1008000"/>
          </a:xfrm>
          <a:prstGeom prst="rect">
            <a:avLst/>
          </a:prstGeom>
          <a:noFill/>
        </p:spPr>
      </p:pic>
      <p:pic>
        <p:nvPicPr>
          <p:cNvPr id="26" name="Picture 2" descr="File-Application_Server"/>
          <p:cNvPicPr>
            <a:picLocks noChangeAspect="1" noChangeArrowheads="1"/>
          </p:cNvPicPr>
          <p:nvPr/>
        </p:nvPicPr>
        <p:blipFill>
          <a:blip r:embed="rId2" cstate="print"/>
          <a:srcRect/>
          <a:stretch>
            <a:fillRect/>
          </a:stretch>
        </p:blipFill>
        <p:spPr bwMode="auto">
          <a:xfrm>
            <a:off x="327002" y="3257711"/>
            <a:ext cx="699497" cy="1008000"/>
          </a:xfrm>
          <a:prstGeom prst="rect">
            <a:avLst/>
          </a:prstGeom>
          <a:noFill/>
        </p:spPr>
      </p:pic>
      <p:cxnSp>
        <p:nvCxnSpPr>
          <p:cNvPr id="27" name="Straight Arrow Connector 26"/>
          <p:cNvCxnSpPr>
            <a:stCxn id="25" idx="2"/>
            <a:endCxn id="26" idx="0"/>
          </p:cNvCxnSpPr>
          <p:nvPr/>
        </p:nvCxnSpPr>
        <p:spPr>
          <a:xfrm flipH="1">
            <a:off x="676751" y="2444500"/>
            <a:ext cx="1097378"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 descr="File-Application_Server"/>
          <p:cNvPicPr>
            <a:picLocks noChangeAspect="1" noChangeArrowheads="1"/>
          </p:cNvPicPr>
          <p:nvPr/>
        </p:nvPicPr>
        <p:blipFill>
          <a:blip r:embed="rId2" cstate="print"/>
          <a:srcRect/>
          <a:stretch>
            <a:fillRect/>
          </a:stretch>
        </p:blipFill>
        <p:spPr bwMode="auto">
          <a:xfrm>
            <a:off x="1429215" y="3257711"/>
            <a:ext cx="699497" cy="1008000"/>
          </a:xfrm>
          <a:prstGeom prst="rect">
            <a:avLst/>
          </a:prstGeom>
          <a:noFill/>
        </p:spPr>
      </p:pic>
      <p:cxnSp>
        <p:nvCxnSpPr>
          <p:cNvPr id="29" name="Straight Arrow Connector 28"/>
          <p:cNvCxnSpPr>
            <a:stCxn id="25" idx="2"/>
            <a:endCxn id="34" idx="0"/>
          </p:cNvCxnSpPr>
          <p:nvPr/>
        </p:nvCxnSpPr>
        <p:spPr>
          <a:xfrm>
            <a:off x="1774129" y="2444500"/>
            <a:ext cx="1091539"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68144" y="1127695"/>
            <a:ext cx="1289135" cy="338554"/>
          </a:xfrm>
          <a:prstGeom prst="rect">
            <a:avLst/>
          </a:prstGeom>
          <a:noFill/>
        </p:spPr>
        <p:txBody>
          <a:bodyPr wrap="none" rtlCol="0">
            <a:spAutoFit/>
          </a:bodyPr>
          <a:lstStyle/>
          <a:p>
            <a:r>
              <a:rPr lang="en-US" sz="1600" dirty="0" smtClean="0"/>
              <a:t>Upper Node</a:t>
            </a:r>
            <a:endParaRPr lang="en-US" sz="1600" dirty="0"/>
          </a:p>
        </p:txBody>
      </p:sp>
      <p:sp>
        <p:nvSpPr>
          <p:cNvPr id="31" name="TextBox 30"/>
          <p:cNvSpPr txBox="1"/>
          <p:nvPr/>
        </p:nvSpPr>
        <p:spPr>
          <a:xfrm>
            <a:off x="143459" y="4265711"/>
            <a:ext cx="1064714" cy="338554"/>
          </a:xfrm>
          <a:prstGeom prst="rect">
            <a:avLst/>
          </a:prstGeom>
          <a:noFill/>
        </p:spPr>
        <p:txBody>
          <a:bodyPr wrap="none" rtlCol="0">
            <a:spAutoFit/>
          </a:bodyPr>
          <a:lstStyle/>
          <a:p>
            <a:pPr algn="ctr"/>
            <a:r>
              <a:rPr lang="en-US" sz="1600" dirty="0" err="1" smtClean="0"/>
              <a:t>rfsn-amer</a:t>
            </a:r>
            <a:endParaRPr lang="en-US" sz="1600" dirty="0"/>
          </a:p>
        </p:txBody>
      </p:sp>
      <p:sp>
        <p:nvSpPr>
          <p:cNvPr id="32" name="TextBox 31"/>
          <p:cNvSpPr txBox="1"/>
          <p:nvPr/>
        </p:nvSpPr>
        <p:spPr>
          <a:xfrm>
            <a:off x="1221359" y="4265711"/>
            <a:ext cx="1109598" cy="338554"/>
          </a:xfrm>
          <a:prstGeom prst="rect">
            <a:avLst/>
          </a:prstGeom>
          <a:noFill/>
        </p:spPr>
        <p:txBody>
          <a:bodyPr wrap="none" rtlCol="0">
            <a:spAutoFit/>
          </a:bodyPr>
          <a:lstStyle/>
          <a:p>
            <a:pPr algn="ctr"/>
            <a:r>
              <a:rPr lang="en-US" sz="1600" dirty="0" err="1" smtClean="0"/>
              <a:t>rfsn-emea</a:t>
            </a:r>
            <a:endParaRPr lang="en-US" sz="1600" dirty="0"/>
          </a:p>
        </p:txBody>
      </p:sp>
      <p:pic>
        <p:nvPicPr>
          <p:cNvPr id="34" name="Picture 2" descr="File-Application_Server"/>
          <p:cNvPicPr>
            <a:picLocks noChangeAspect="1" noChangeArrowheads="1"/>
          </p:cNvPicPr>
          <p:nvPr/>
        </p:nvPicPr>
        <p:blipFill>
          <a:blip r:embed="rId2" cstate="print"/>
          <a:srcRect/>
          <a:stretch>
            <a:fillRect/>
          </a:stretch>
        </p:blipFill>
        <p:spPr bwMode="auto">
          <a:xfrm>
            <a:off x="2515919" y="3257711"/>
            <a:ext cx="699497" cy="1008000"/>
          </a:xfrm>
          <a:prstGeom prst="rect">
            <a:avLst/>
          </a:prstGeom>
          <a:noFill/>
        </p:spPr>
      </p:pic>
      <p:sp>
        <p:nvSpPr>
          <p:cNvPr id="35" name="TextBox 34"/>
          <p:cNvSpPr txBox="1"/>
          <p:nvPr/>
        </p:nvSpPr>
        <p:spPr>
          <a:xfrm>
            <a:off x="2342527" y="4265711"/>
            <a:ext cx="1040671" cy="338554"/>
          </a:xfrm>
          <a:prstGeom prst="rect">
            <a:avLst/>
          </a:prstGeom>
          <a:noFill/>
        </p:spPr>
        <p:txBody>
          <a:bodyPr wrap="none" rtlCol="0">
            <a:spAutoFit/>
          </a:bodyPr>
          <a:lstStyle/>
          <a:p>
            <a:pPr algn="ctr"/>
            <a:r>
              <a:rPr lang="en-US" sz="1600" dirty="0" err="1" smtClean="0"/>
              <a:t>rfsn-apac</a:t>
            </a:r>
            <a:endParaRPr lang="en-US" sz="1600" dirty="0"/>
          </a:p>
        </p:txBody>
      </p:sp>
      <p:cxnSp>
        <p:nvCxnSpPr>
          <p:cNvPr id="36" name="Straight Arrow Connector 35"/>
          <p:cNvCxnSpPr>
            <a:stCxn id="25" idx="2"/>
            <a:endCxn id="28" idx="0"/>
          </p:cNvCxnSpPr>
          <p:nvPr/>
        </p:nvCxnSpPr>
        <p:spPr>
          <a:xfrm>
            <a:off x="1774129" y="2444500"/>
            <a:ext cx="4835"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61707" y="2702542"/>
            <a:ext cx="1051891" cy="307777"/>
          </a:xfrm>
          <a:prstGeom prst="rect">
            <a:avLst/>
          </a:prstGeom>
          <a:noFill/>
        </p:spPr>
        <p:txBody>
          <a:bodyPr wrap="none" rtlCol="0">
            <a:spAutoFit/>
          </a:bodyPr>
          <a:lstStyle/>
          <a:p>
            <a:r>
              <a:rPr lang="en-US" sz="1400" dirty="0" smtClean="0"/>
              <a:t>NETCONF</a:t>
            </a:r>
            <a:endParaRPr lang="en-US" sz="1400" dirty="0"/>
          </a:p>
        </p:txBody>
      </p:sp>
      <p:sp>
        <p:nvSpPr>
          <p:cNvPr id="3" name="Title 2"/>
          <p:cNvSpPr>
            <a:spLocks noGrp="1"/>
          </p:cNvSpPr>
          <p:nvPr>
            <p:ph type="title"/>
          </p:nvPr>
        </p:nvSpPr>
        <p:spPr/>
        <p:txBody>
          <a:bodyPr/>
          <a:lstStyle/>
          <a:p>
            <a:r>
              <a:rPr lang="en-US" sz="2400" dirty="0" smtClean="0"/>
              <a:t>Configuring LSA: Top Node</a:t>
            </a:r>
            <a:br>
              <a:rPr lang="en-US" sz="2400" dirty="0" smtClean="0"/>
            </a:br>
            <a:r>
              <a:rPr lang="en-US" sz="2000" dirty="0" smtClean="0"/>
              <a:t>Dispatch Method – Dispatch Data</a:t>
            </a:r>
            <a:endParaRPr lang="en-US" sz="2000" dirty="0"/>
          </a:p>
        </p:txBody>
      </p:sp>
      <p:sp>
        <p:nvSpPr>
          <p:cNvPr id="10" name="Rectangle 9"/>
          <p:cNvSpPr/>
          <p:nvPr/>
        </p:nvSpPr>
        <p:spPr>
          <a:xfrm>
            <a:off x="2319533" y="1127695"/>
            <a:ext cx="3957804" cy="2340434"/>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0"/>
              </a:spcAft>
            </a:pPr>
            <a:r>
              <a:rPr lang="en-US" sz="1200" spc="-100" dirty="0" err="1" smtClean="0">
                <a:solidFill>
                  <a:schemeClr val="tx1"/>
                </a:solidFill>
                <a:latin typeface="InputMono" panose="02000509020000090004" pitchFamily="49" charset="0"/>
                <a:ea typeface="Calibri" panose="020F0502020204030204" pitchFamily="34" charset="0"/>
                <a:cs typeface="InputMono" panose="02000509020000090004" pitchFamily="49" charset="0"/>
              </a:rPr>
              <a:t>admin@cfsn</a:t>
            </a:r>
            <a:r>
              <a:rPr lang="en-US" sz="1200" spc="-100" dirty="0" smtClean="0">
                <a:solidFill>
                  <a:schemeClr val="tx1"/>
                </a:solidFill>
                <a:latin typeface="InputMono" panose="02000509020000090004" pitchFamily="49" charset="0"/>
                <a:ea typeface="Calibri" panose="020F0502020204030204" pitchFamily="34" charset="0"/>
                <a:cs typeface="InputMono" panose="02000509020000090004" pitchFamily="49" charset="0"/>
              </a:rPr>
              <a:t># </a:t>
            </a:r>
            <a:r>
              <a:rPr lang="en-US" sz="1200" b="1" spc="-100" dirty="0">
                <a:solidFill>
                  <a:srgbClr val="C00000"/>
                </a:solidFill>
                <a:latin typeface="InputMono" panose="02000509020000090004" pitchFamily="49" charset="0"/>
                <a:ea typeface="Calibri" panose="020F0502020204030204" pitchFamily="34" charset="0"/>
                <a:cs typeface="InputMono" panose="02000509020000090004" pitchFamily="49" charset="0"/>
              </a:rPr>
              <a:t>show running-config dispatch-map </a:t>
            </a:r>
          </a:p>
          <a:p>
            <a:pPr>
              <a:lnSpc>
                <a:spcPct val="115000"/>
              </a:lnSpc>
              <a:spcAft>
                <a:spcPts val="0"/>
              </a:spcAft>
            </a:pPr>
            <a:r>
              <a:rPr lang="en-US" sz="1200" dirty="0" smtClean="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a:t>
            </a: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AR </a:t>
            </a:r>
            <a:r>
              <a:rPr lang="en-US" sz="1200" dirty="0" err="1">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rfsn-amer</a:t>
            </a:r>
            <a:endPar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BR </a:t>
            </a:r>
            <a:r>
              <a:rPr lang="en-US" sz="1200" dirty="0" err="1">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rfsn-amer</a:t>
            </a:r>
            <a:endPar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CA </a:t>
            </a:r>
            <a:r>
              <a:rPr lang="en-US" sz="1200" dirty="0" err="1">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rfsn-amer</a:t>
            </a:r>
            <a:endPar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smtClean="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a:t>
            </a: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FR </a:t>
            </a:r>
            <a:r>
              <a:rPr lang="en-US" sz="1200" dirty="0" err="1">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rfsn-emea</a:t>
            </a:r>
            <a:endPar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GE </a:t>
            </a:r>
            <a:r>
              <a:rPr lang="en-US" sz="1200" dirty="0" err="1">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rfsn-emea</a:t>
            </a:r>
            <a:endPar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smtClean="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a:t>
            </a:r>
          </a:p>
          <a:p>
            <a:pPr>
              <a:lnSpc>
                <a:spcPct val="115000"/>
              </a:lnSpc>
              <a:spcAft>
                <a:spcPts val="0"/>
              </a:spcAft>
            </a:pP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UK </a:t>
            </a:r>
            <a:r>
              <a:rPr lang="en-US" sz="1200" dirty="0" err="1">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rfsn-emea</a:t>
            </a:r>
            <a:endPar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dispatch-map </a:t>
            </a:r>
            <a:r>
              <a:rPr lang="en-US" sz="1200" b="1" dirty="0">
                <a:solidFill>
                  <a:schemeClr val="accent5"/>
                </a:solidFill>
                <a:latin typeface="InputMono" panose="02000509020000090004" pitchFamily="49" charset="0"/>
                <a:ea typeface="Calibri" panose="020F0502020204030204" pitchFamily="34" charset="0"/>
                <a:cs typeface="InputMono" panose="02000509020000090004" pitchFamily="49" charset="0"/>
              </a:rPr>
              <a:t>US</a:t>
            </a:r>
            <a:r>
              <a:rPr lang="en-US" sz="1200" dirty="0">
                <a:solidFill>
                  <a:schemeClr val="tx1">
                    <a:lumMod val="50000"/>
                  </a:schemeClr>
                </a:solidFill>
                <a:latin typeface="InputMono" panose="02000509020000090004" pitchFamily="49" charset="0"/>
                <a:ea typeface="Calibri" panose="020F0502020204030204" pitchFamily="34" charset="0"/>
                <a:cs typeface="InputMono" panose="02000509020000090004" pitchFamily="49" charset="0"/>
              </a:rPr>
              <a:t> </a:t>
            </a:r>
            <a:r>
              <a:rPr lang="en-US" sz="1200" b="1" dirty="0" err="1">
                <a:solidFill>
                  <a:schemeClr val="accent5"/>
                </a:solidFill>
                <a:latin typeface="InputMono" panose="02000509020000090004" pitchFamily="49" charset="0"/>
                <a:ea typeface="Calibri" panose="020F0502020204030204" pitchFamily="34" charset="0"/>
                <a:cs typeface="InputMono" panose="02000509020000090004" pitchFamily="49" charset="0"/>
              </a:rPr>
              <a:t>rfsn-amer</a:t>
            </a:r>
            <a:endParaRPr lang="en-US" sz="1200" b="1" dirty="0">
              <a:solidFill>
                <a:schemeClr val="accent5"/>
              </a:solidFill>
              <a:latin typeface="InputMono" panose="02000509020000090004" pitchFamily="49" charset="0"/>
              <a:ea typeface="Calibri" panose="020F0502020204030204" pitchFamily="34" charset="0"/>
              <a:cs typeface="InputMono" panose="02000509020000090004" pitchFamily="49" charset="0"/>
            </a:endParaRPr>
          </a:p>
          <a:p>
            <a:pPr>
              <a:lnSpc>
                <a:spcPct val="115000"/>
              </a:lnSpc>
              <a:spcAft>
                <a:spcPts val="0"/>
              </a:spcAft>
            </a:pPr>
            <a:r>
              <a:rPr lang="en-US" sz="1200" dirty="0" err="1" smtClean="0">
                <a:solidFill>
                  <a:schemeClr val="tx1"/>
                </a:solidFill>
                <a:latin typeface="InputMono" panose="02000509020000090004" pitchFamily="49" charset="0"/>
                <a:ea typeface="Calibri" panose="020F0502020204030204" pitchFamily="34" charset="0"/>
                <a:cs typeface="InputMono" panose="02000509020000090004" pitchFamily="49" charset="0"/>
              </a:rPr>
              <a:t>admin@cfsn</a:t>
            </a:r>
            <a:r>
              <a:rPr lang="en-US" sz="1200" dirty="0" smtClean="0">
                <a:solidFill>
                  <a:schemeClr val="tx1"/>
                </a:solidFill>
                <a:latin typeface="InputMono" panose="02000509020000090004" pitchFamily="49" charset="0"/>
                <a:ea typeface="Calibri" panose="020F0502020204030204" pitchFamily="34" charset="0"/>
                <a:cs typeface="InputMono" panose="02000509020000090004" pitchFamily="49" charset="0"/>
              </a:rPr>
              <a:t># </a:t>
            </a:r>
            <a:endParaRPr lang="en-US" sz="1200" dirty="0">
              <a:solidFill>
                <a:schemeClr val="tx1"/>
              </a:solidFill>
              <a:latin typeface="InputMono" panose="02000509020000090004" pitchFamily="49" charset="0"/>
              <a:ea typeface="Calibri" panose="020F0502020204030204" pitchFamily="34" charset="0"/>
              <a:cs typeface="InputMono" panose="02000509020000090004" pitchFamily="49" charset="0"/>
            </a:endParaRPr>
          </a:p>
        </p:txBody>
      </p:sp>
      <p:sp>
        <p:nvSpPr>
          <p:cNvPr id="22" name="Rectangle 21"/>
          <p:cNvSpPr/>
          <p:nvPr/>
        </p:nvSpPr>
        <p:spPr>
          <a:xfrm>
            <a:off x="5743477" y="2666752"/>
            <a:ext cx="3039777" cy="1196071"/>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2"/>
                </a:solidFill>
                <a:latin typeface="InputMono" panose="02000509020000090004" pitchFamily="49" charset="0"/>
              </a:rPr>
              <a:t>l3vpn</a:t>
            </a:r>
          </a:p>
          <a:p>
            <a:r>
              <a:rPr lang="en-US" sz="1400" dirty="0" smtClean="0">
                <a:solidFill>
                  <a:schemeClr val="tx2"/>
                </a:solidFill>
                <a:latin typeface="InputMono" panose="02000509020000090004" pitchFamily="49" charset="0"/>
              </a:rPr>
              <a:t> site ACME-1234</a:t>
            </a:r>
          </a:p>
          <a:p>
            <a:r>
              <a:rPr lang="en-US" sz="1400" dirty="0">
                <a:solidFill>
                  <a:schemeClr val="tx2"/>
                </a:solidFill>
                <a:latin typeface="InputMono" panose="02000509020000090004" pitchFamily="49" charset="0"/>
              </a:rPr>
              <a:t> </a:t>
            </a:r>
            <a:r>
              <a:rPr lang="en-US" sz="1400" dirty="0" smtClean="0">
                <a:solidFill>
                  <a:schemeClr val="tx2"/>
                </a:solidFill>
                <a:latin typeface="InputMono" panose="02000509020000090004" pitchFamily="49" charset="0"/>
              </a:rPr>
              <a:t> </a:t>
            </a:r>
            <a:r>
              <a:rPr lang="en-US" sz="1400" dirty="0" err="1" smtClean="0">
                <a:solidFill>
                  <a:srgbClr val="C00000"/>
                </a:solidFill>
                <a:latin typeface="InputMono" panose="02000509020000090004" pitchFamily="49" charset="0"/>
              </a:rPr>
              <a:t>cpe</a:t>
            </a:r>
            <a:r>
              <a:rPr lang="en-US" sz="1400" dirty="0" smtClean="0">
                <a:solidFill>
                  <a:schemeClr val="tx2"/>
                </a:solidFill>
                <a:latin typeface="InputMono" panose="02000509020000090004" pitchFamily="49" charset="0"/>
              </a:rPr>
              <a:t> ACME-1234-SN332123</a:t>
            </a:r>
          </a:p>
          <a:p>
            <a:r>
              <a:rPr lang="en-US" sz="1400" dirty="0">
                <a:solidFill>
                  <a:schemeClr val="tx2"/>
                </a:solidFill>
                <a:latin typeface="InputMono" panose="02000509020000090004" pitchFamily="49" charset="0"/>
              </a:rPr>
              <a:t> </a:t>
            </a:r>
            <a:r>
              <a:rPr lang="en-US" sz="1400" dirty="0" smtClean="0">
                <a:solidFill>
                  <a:schemeClr val="tx2"/>
                </a:solidFill>
                <a:latin typeface="InputMono" panose="02000509020000090004" pitchFamily="49" charset="0"/>
              </a:rPr>
              <a:t> </a:t>
            </a:r>
            <a:r>
              <a:rPr lang="en-US" sz="1400" dirty="0" err="1" smtClean="0">
                <a:solidFill>
                  <a:srgbClr val="C00000"/>
                </a:solidFill>
                <a:latin typeface="InputMono" panose="02000509020000090004" pitchFamily="49" charset="0"/>
              </a:rPr>
              <a:t>pe</a:t>
            </a:r>
            <a:r>
              <a:rPr lang="en-US" sz="1400" dirty="0" smtClean="0">
                <a:solidFill>
                  <a:schemeClr val="tx2"/>
                </a:solidFill>
                <a:latin typeface="InputMono" panose="02000509020000090004" pitchFamily="49" charset="0"/>
              </a:rPr>
              <a:t> PE-</a:t>
            </a:r>
            <a:r>
              <a:rPr lang="en-US" sz="1400" b="1" dirty="0" smtClean="0">
                <a:solidFill>
                  <a:schemeClr val="accent5"/>
                </a:solidFill>
                <a:latin typeface="InputMono" panose="02000509020000090004" pitchFamily="49" charset="0"/>
              </a:rPr>
              <a:t>US</a:t>
            </a:r>
            <a:r>
              <a:rPr lang="en-US" sz="1400" dirty="0" smtClean="0">
                <a:solidFill>
                  <a:schemeClr val="tx2"/>
                </a:solidFill>
                <a:latin typeface="InputMono" panose="02000509020000090004" pitchFamily="49" charset="0"/>
              </a:rPr>
              <a:t>-NY-0218</a:t>
            </a:r>
          </a:p>
          <a:p>
            <a:r>
              <a:rPr lang="en-US" sz="1400" dirty="0" smtClean="0">
                <a:solidFill>
                  <a:schemeClr val="tx2"/>
                </a:solidFill>
                <a:latin typeface="InputMono" panose="02000509020000090004" pitchFamily="49" charset="0"/>
              </a:rPr>
              <a:t>…</a:t>
            </a:r>
          </a:p>
        </p:txBody>
      </p:sp>
      <p:sp>
        <p:nvSpPr>
          <p:cNvPr id="12" name="Left Brace 11"/>
          <p:cNvSpPr/>
          <p:nvPr/>
        </p:nvSpPr>
        <p:spPr>
          <a:xfrm rot="16200000">
            <a:off x="6766954" y="3468882"/>
            <a:ext cx="156949" cy="29514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Down Arrow 12"/>
          <p:cNvSpPr/>
          <p:nvPr/>
        </p:nvSpPr>
        <p:spPr>
          <a:xfrm>
            <a:off x="6714057" y="3760768"/>
            <a:ext cx="262742" cy="426720"/>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136341" y="4160070"/>
            <a:ext cx="1511952" cy="369332"/>
          </a:xfrm>
          <a:prstGeom prst="rect">
            <a:avLst/>
          </a:prstGeom>
        </p:spPr>
        <p:txBody>
          <a:bodyPr wrap="none">
            <a:spAutoFit/>
          </a:bodyPr>
          <a:lstStyle/>
          <a:p>
            <a:r>
              <a:rPr lang="en-US" b="1" dirty="0" err="1">
                <a:solidFill>
                  <a:schemeClr val="accent5"/>
                </a:solidFill>
                <a:latin typeface="InputMono" panose="02000509020000090004" pitchFamily="49" charset="0"/>
                <a:ea typeface="Calibri" panose="020F0502020204030204" pitchFamily="34" charset="0"/>
                <a:cs typeface="InputMono" panose="02000509020000090004" pitchFamily="49" charset="0"/>
              </a:rPr>
              <a:t>rfsn-amer</a:t>
            </a:r>
            <a:endParaRPr lang="en-US" dirty="0"/>
          </a:p>
        </p:txBody>
      </p:sp>
      <p:sp>
        <p:nvSpPr>
          <p:cNvPr id="16" name="Rectangular Callout 15"/>
          <p:cNvSpPr/>
          <p:nvPr/>
        </p:nvSpPr>
        <p:spPr>
          <a:xfrm>
            <a:off x="6311805" y="1127696"/>
            <a:ext cx="2628610" cy="1232880"/>
          </a:xfrm>
          <a:prstGeom prst="wedgeRectCallout">
            <a:avLst>
              <a:gd name="adj1" fmla="val -38746"/>
              <a:gd name="adj2" fmla="val 82979"/>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of many possibilities – region encoded in hostname</a:t>
            </a:r>
          </a:p>
        </p:txBody>
      </p:sp>
      <p:pic>
        <p:nvPicPr>
          <p:cNvPr id="23" name="Picture 22"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518019696"/>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609860" y="3579530"/>
            <a:ext cx="5302128" cy="277913"/>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0"/>
              </a:spcAft>
            </a:pPr>
            <a:r>
              <a:rPr lang="en-US" sz="1050" dirty="0" err="1">
                <a:solidFill>
                  <a:srgbClr val="FF0000"/>
                </a:solidFill>
                <a:latin typeface="InputMono" panose="02000509020000090004" pitchFamily="49" charset="0"/>
                <a:ea typeface="Calibri" panose="020F0502020204030204" pitchFamily="34" charset="0"/>
                <a:cs typeface="InputMono" panose="02000509020000090004" pitchFamily="49" charset="0"/>
              </a:rPr>
              <a:t>vars</a:t>
            </a:r>
            <a:r>
              <a:rPr lang="en-US" sz="1050" dirty="0" err="1">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50" dirty="0" err="1">
                <a:solidFill>
                  <a:srgbClr val="FF8000"/>
                </a:solidFill>
                <a:latin typeface="InputMono" panose="02000509020000090004" pitchFamily="49" charset="0"/>
                <a:ea typeface="Calibri" panose="020F0502020204030204" pitchFamily="34" charset="0"/>
                <a:cs typeface="InputMono" panose="02000509020000090004" pitchFamily="49" charset="0"/>
              </a:rPr>
              <a:t>add</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50" dirty="0">
                <a:solidFill>
                  <a:srgbClr val="808080"/>
                </a:solidFill>
                <a:latin typeface="InputMono" panose="02000509020000090004" pitchFamily="49" charset="0"/>
                <a:ea typeface="Calibri" panose="020F0502020204030204" pitchFamily="34" charset="0"/>
                <a:cs typeface="InputMono" panose="02000509020000090004" pitchFamily="49" charset="0"/>
              </a:rPr>
              <a:t>'REGION</a:t>
            </a:r>
            <a:r>
              <a:rPr lang="en-US" sz="1050" dirty="0" smtClean="0">
                <a:solidFill>
                  <a:srgbClr val="808080"/>
                </a:solidFill>
                <a:latin typeface="InputMono" panose="02000509020000090004" pitchFamily="49" charset="0"/>
                <a:ea typeface="Calibri" panose="020F0502020204030204" pitchFamily="34" charset="0"/>
                <a:cs typeface="InputMono" panose="02000509020000090004" pitchFamily="49" charset="0"/>
              </a:rPr>
              <a:t>'</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dirty="0" err="1" smtClean="0">
                <a:solidFill>
                  <a:srgbClr val="000000"/>
                </a:solidFill>
                <a:latin typeface="InputMono" panose="02000509020000090004" pitchFamily="49" charset="0"/>
                <a:ea typeface="Calibri" panose="020F0502020204030204" pitchFamily="34" charset="0"/>
                <a:cs typeface="InputMono" panose="02000509020000090004" pitchFamily="49" charset="0"/>
              </a:rPr>
              <a:t>root.dispatch_map</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[link.pe[</a:t>
            </a:r>
            <a:r>
              <a:rPr lang="en-US" sz="1050" dirty="0" smtClean="0">
                <a:solidFill>
                  <a:srgbClr val="FF0000"/>
                </a:solidFill>
                <a:latin typeface="InputMono" panose="02000509020000090004" pitchFamily="49" charset="0"/>
                <a:ea typeface="Calibri" panose="020F0502020204030204" pitchFamily="34" charset="0"/>
                <a:cs typeface="InputMono" panose="02000509020000090004" pitchFamily="49" charset="0"/>
              </a:rPr>
              <a:t>3</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50" dirty="0" smtClean="0">
                <a:solidFill>
                  <a:srgbClr val="FF0000"/>
                </a:solidFill>
                <a:latin typeface="InputMono" panose="02000509020000090004" pitchFamily="49" charset="0"/>
                <a:ea typeface="Calibri" panose="020F0502020204030204" pitchFamily="34" charset="0"/>
                <a:cs typeface="InputMono" panose="02000509020000090004" pitchFamily="49" charset="0"/>
              </a:rPr>
              <a:t>5</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50" dirty="0" err="1">
                <a:solidFill>
                  <a:srgbClr val="000000"/>
                </a:solidFill>
                <a:latin typeface="InputMono" panose="02000509020000090004" pitchFamily="49" charset="0"/>
                <a:ea typeface="Calibri" panose="020F0502020204030204" pitchFamily="34" charset="0"/>
                <a:cs typeface="InputMono" panose="02000509020000090004" pitchFamily="49" charset="0"/>
              </a:rPr>
              <a:t>rfs_node</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a:t>
            </a:r>
            <a:endParaRPr lang="en-US" sz="1050" b="1" dirty="0">
              <a:solidFill>
                <a:schemeClr val="tx1"/>
              </a:solidFill>
              <a:effectLst/>
              <a:latin typeface="GothamNil" pitchFamily="2" charset="0"/>
              <a:ea typeface="Calibri" panose="020F0502020204030204" pitchFamily="34" charset="0"/>
              <a:cs typeface="Times New Roman" panose="02020603050405020304" pitchFamily="18" charset="0"/>
            </a:endParaRPr>
          </a:p>
        </p:txBody>
      </p:sp>
      <p:sp>
        <p:nvSpPr>
          <p:cNvPr id="29" name="Rectangular Callout 28"/>
          <p:cNvSpPr/>
          <p:nvPr/>
        </p:nvSpPr>
        <p:spPr>
          <a:xfrm>
            <a:off x="3535599" y="2719833"/>
            <a:ext cx="2619542" cy="290486"/>
          </a:xfrm>
          <a:prstGeom prst="wedgeRectCallout">
            <a:avLst>
              <a:gd name="adj1" fmla="val -2586"/>
              <a:gd name="adj2" fmla="val 26450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8" name="Picture 2" descr="File-Application_Server"/>
          <p:cNvPicPr>
            <a:picLocks noChangeAspect="1" noChangeArrowheads="1"/>
          </p:cNvPicPr>
          <p:nvPr/>
        </p:nvPicPr>
        <p:blipFill>
          <a:blip r:embed="rId2" cstate="print"/>
          <a:srcRect/>
          <a:stretch>
            <a:fillRect/>
          </a:stretch>
        </p:blipFill>
        <p:spPr bwMode="auto">
          <a:xfrm>
            <a:off x="1424380" y="1436500"/>
            <a:ext cx="699497" cy="1008000"/>
          </a:xfrm>
          <a:prstGeom prst="rect">
            <a:avLst/>
          </a:prstGeom>
          <a:noFill/>
        </p:spPr>
      </p:pic>
      <p:pic>
        <p:nvPicPr>
          <p:cNvPr id="19" name="Picture 2" descr="File-Application_Server"/>
          <p:cNvPicPr>
            <a:picLocks noChangeAspect="1" noChangeArrowheads="1"/>
          </p:cNvPicPr>
          <p:nvPr/>
        </p:nvPicPr>
        <p:blipFill>
          <a:blip r:embed="rId2" cstate="print"/>
          <a:srcRect/>
          <a:stretch>
            <a:fillRect/>
          </a:stretch>
        </p:blipFill>
        <p:spPr bwMode="auto">
          <a:xfrm>
            <a:off x="327002" y="3257711"/>
            <a:ext cx="699497" cy="1008000"/>
          </a:xfrm>
          <a:prstGeom prst="rect">
            <a:avLst/>
          </a:prstGeom>
          <a:noFill/>
        </p:spPr>
      </p:pic>
      <p:cxnSp>
        <p:nvCxnSpPr>
          <p:cNvPr id="20" name="Straight Arrow Connector 19"/>
          <p:cNvCxnSpPr>
            <a:stCxn id="18" idx="2"/>
            <a:endCxn id="19" idx="0"/>
          </p:cNvCxnSpPr>
          <p:nvPr/>
        </p:nvCxnSpPr>
        <p:spPr>
          <a:xfrm flipH="1">
            <a:off x="676751" y="2444500"/>
            <a:ext cx="1097378"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 descr="File-Application_Server"/>
          <p:cNvPicPr>
            <a:picLocks noChangeAspect="1" noChangeArrowheads="1"/>
          </p:cNvPicPr>
          <p:nvPr/>
        </p:nvPicPr>
        <p:blipFill>
          <a:blip r:embed="rId2" cstate="print"/>
          <a:srcRect/>
          <a:stretch>
            <a:fillRect/>
          </a:stretch>
        </p:blipFill>
        <p:spPr bwMode="auto">
          <a:xfrm>
            <a:off x="1429215" y="3257711"/>
            <a:ext cx="699497" cy="1008000"/>
          </a:xfrm>
          <a:prstGeom prst="rect">
            <a:avLst/>
          </a:prstGeom>
          <a:noFill/>
        </p:spPr>
      </p:pic>
      <p:cxnSp>
        <p:nvCxnSpPr>
          <p:cNvPr id="25" name="Straight Arrow Connector 24"/>
          <p:cNvCxnSpPr>
            <a:stCxn id="18" idx="2"/>
            <a:endCxn id="30" idx="0"/>
          </p:cNvCxnSpPr>
          <p:nvPr/>
        </p:nvCxnSpPr>
        <p:spPr>
          <a:xfrm>
            <a:off x="1774129" y="2444500"/>
            <a:ext cx="1091539"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3459" y="4265711"/>
            <a:ext cx="1064714" cy="338554"/>
          </a:xfrm>
          <a:prstGeom prst="rect">
            <a:avLst/>
          </a:prstGeom>
          <a:noFill/>
        </p:spPr>
        <p:txBody>
          <a:bodyPr wrap="none" rtlCol="0">
            <a:spAutoFit/>
          </a:bodyPr>
          <a:lstStyle/>
          <a:p>
            <a:pPr algn="ctr"/>
            <a:r>
              <a:rPr lang="en-US" sz="1600" dirty="0" err="1" smtClean="0"/>
              <a:t>rfsn-amer</a:t>
            </a:r>
            <a:endParaRPr lang="en-US" sz="1600" dirty="0"/>
          </a:p>
        </p:txBody>
      </p:sp>
      <p:sp>
        <p:nvSpPr>
          <p:cNvPr id="28" name="TextBox 27"/>
          <p:cNvSpPr txBox="1"/>
          <p:nvPr/>
        </p:nvSpPr>
        <p:spPr>
          <a:xfrm>
            <a:off x="1221359" y="4265711"/>
            <a:ext cx="1109598" cy="338554"/>
          </a:xfrm>
          <a:prstGeom prst="rect">
            <a:avLst/>
          </a:prstGeom>
          <a:noFill/>
        </p:spPr>
        <p:txBody>
          <a:bodyPr wrap="none" rtlCol="0">
            <a:spAutoFit/>
          </a:bodyPr>
          <a:lstStyle/>
          <a:p>
            <a:pPr algn="ctr"/>
            <a:r>
              <a:rPr lang="en-US" sz="1600" dirty="0" err="1" smtClean="0"/>
              <a:t>rfsn-emea</a:t>
            </a:r>
            <a:endParaRPr lang="en-US" sz="1600" dirty="0"/>
          </a:p>
        </p:txBody>
      </p:sp>
      <p:pic>
        <p:nvPicPr>
          <p:cNvPr id="30" name="Picture 2" descr="File-Application_Server"/>
          <p:cNvPicPr>
            <a:picLocks noChangeAspect="1" noChangeArrowheads="1"/>
          </p:cNvPicPr>
          <p:nvPr/>
        </p:nvPicPr>
        <p:blipFill>
          <a:blip r:embed="rId2" cstate="print"/>
          <a:srcRect/>
          <a:stretch>
            <a:fillRect/>
          </a:stretch>
        </p:blipFill>
        <p:spPr bwMode="auto">
          <a:xfrm>
            <a:off x="2515919" y="3257711"/>
            <a:ext cx="699497" cy="1008000"/>
          </a:xfrm>
          <a:prstGeom prst="rect">
            <a:avLst/>
          </a:prstGeom>
          <a:noFill/>
        </p:spPr>
      </p:pic>
      <p:sp>
        <p:nvSpPr>
          <p:cNvPr id="31" name="TextBox 30"/>
          <p:cNvSpPr txBox="1"/>
          <p:nvPr/>
        </p:nvSpPr>
        <p:spPr>
          <a:xfrm>
            <a:off x="2342527" y="4265711"/>
            <a:ext cx="1040671" cy="338554"/>
          </a:xfrm>
          <a:prstGeom prst="rect">
            <a:avLst/>
          </a:prstGeom>
          <a:noFill/>
        </p:spPr>
        <p:txBody>
          <a:bodyPr wrap="none" rtlCol="0">
            <a:spAutoFit/>
          </a:bodyPr>
          <a:lstStyle/>
          <a:p>
            <a:pPr algn="ctr"/>
            <a:r>
              <a:rPr lang="en-US" sz="1600" dirty="0" err="1" smtClean="0"/>
              <a:t>rfsn-apac</a:t>
            </a:r>
            <a:endParaRPr lang="en-US" sz="1600" dirty="0"/>
          </a:p>
        </p:txBody>
      </p:sp>
      <p:cxnSp>
        <p:nvCxnSpPr>
          <p:cNvPr id="32" name="Straight Arrow Connector 31"/>
          <p:cNvCxnSpPr>
            <a:stCxn id="18" idx="2"/>
            <a:endCxn id="22" idx="0"/>
          </p:cNvCxnSpPr>
          <p:nvPr/>
        </p:nvCxnSpPr>
        <p:spPr>
          <a:xfrm>
            <a:off x="1774129" y="2444500"/>
            <a:ext cx="4835" cy="813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61707" y="2702542"/>
            <a:ext cx="1051891" cy="307777"/>
          </a:xfrm>
          <a:prstGeom prst="rect">
            <a:avLst/>
          </a:prstGeom>
          <a:noFill/>
        </p:spPr>
        <p:txBody>
          <a:bodyPr wrap="none" rtlCol="0">
            <a:spAutoFit/>
          </a:bodyPr>
          <a:lstStyle/>
          <a:p>
            <a:r>
              <a:rPr lang="en-US" sz="1400" dirty="0" smtClean="0"/>
              <a:t>NETCONF</a:t>
            </a:r>
            <a:endParaRPr lang="en-US" sz="1400" dirty="0"/>
          </a:p>
        </p:txBody>
      </p:sp>
      <p:sp>
        <p:nvSpPr>
          <p:cNvPr id="3" name="Title 2"/>
          <p:cNvSpPr>
            <a:spLocks noGrp="1"/>
          </p:cNvSpPr>
          <p:nvPr>
            <p:ph type="title"/>
          </p:nvPr>
        </p:nvSpPr>
        <p:spPr/>
        <p:txBody>
          <a:bodyPr/>
          <a:lstStyle/>
          <a:p>
            <a:r>
              <a:rPr lang="en-US" sz="2400" dirty="0" smtClean="0"/>
              <a:t>Configuring LSA: Top</a:t>
            </a:r>
            <a:br>
              <a:rPr lang="en-US" sz="2400" dirty="0" smtClean="0"/>
            </a:br>
            <a:r>
              <a:rPr lang="en-US" sz="2000" dirty="0" smtClean="0"/>
              <a:t>Node Dispatch Method Example – Mapping Template</a:t>
            </a:r>
            <a:endParaRPr lang="en-US" sz="2000" dirty="0"/>
          </a:p>
        </p:txBody>
      </p:sp>
      <p:sp>
        <p:nvSpPr>
          <p:cNvPr id="10" name="Rectangle 9"/>
          <p:cNvSpPr/>
          <p:nvPr/>
        </p:nvSpPr>
        <p:spPr>
          <a:xfrm>
            <a:off x="2108575" y="1127696"/>
            <a:ext cx="6803413" cy="1349373"/>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0"/>
              </a:spcAft>
            </a:pP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&lt;config-template</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b="1" dirty="0" err="1">
                <a:solidFill>
                  <a:srgbClr val="FF0000"/>
                </a:solidFill>
                <a:latin typeface="InputMono" panose="02000509020000090004" pitchFamily="49" charset="0"/>
                <a:ea typeface="Calibri" panose="020F0502020204030204" pitchFamily="34" charset="0"/>
                <a:cs typeface="InputMono" panose="02000509020000090004" pitchFamily="49" charset="0"/>
              </a:rPr>
              <a:t>xmlns</a:t>
            </a:r>
            <a:r>
              <a:rPr lang="en-US" sz="1050" b="1" dirty="0">
                <a:solidFill>
                  <a:srgbClr val="FF0000"/>
                </a:solidFill>
                <a:latin typeface="InputMono" panose="02000509020000090004" pitchFamily="49" charset="0"/>
                <a:ea typeface="Calibri" panose="020F0502020204030204" pitchFamily="34" charset="0"/>
                <a:cs typeface="InputMono" panose="02000509020000090004" pitchFamily="49" charset="0"/>
              </a:rPr>
              <a:t>=</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"http://tail-f.com/ns/config/1.0" </a:t>
            </a:r>
            <a:r>
              <a:rPr lang="en-US" sz="1050" dirty="0" err="1">
                <a:solidFill>
                  <a:srgbClr val="000000"/>
                </a:solidFill>
                <a:latin typeface="InputMono" panose="02000509020000090004" pitchFamily="49" charset="0"/>
                <a:ea typeface="Calibri" panose="020F0502020204030204" pitchFamily="34" charset="0"/>
                <a:cs typeface="InputMono" panose="02000509020000090004" pitchFamily="49" charset="0"/>
              </a:rPr>
              <a:t>servicepoint</a:t>
            </a:r>
            <a:r>
              <a:rPr lang="en-US" sz="1050" b="1" dirty="0">
                <a:solidFill>
                  <a:srgbClr val="FF0000"/>
                </a:solidFill>
                <a:latin typeface="InputMono" panose="02000509020000090004" pitchFamily="49" charset="0"/>
                <a:ea typeface="Calibri" panose="020F0502020204030204" pitchFamily="34" charset="0"/>
                <a:cs typeface="InputMono" panose="02000509020000090004" pitchFamily="49" charset="0"/>
              </a:rPr>
              <a:t>=</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"l3vpn"</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&gt;</a:t>
            </a:r>
            <a:endParaRPr lang="en-US" sz="105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&lt;devices</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b="1" dirty="0" err="1">
                <a:solidFill>
                  <a:srgbClr val="FF0000"/>
                </a:solidFill>
                <a:latin typeface="InputMono" panose="02000509020000090004" pitchFamily="49" charset="0"/>
                <a:ea typeface="Calibri" panose="020F0502020204030204" pitchFamily="34" charset="0"/>
                <a:cs typeface="InputMono" panose="02000509020000090004" pitchFamily="49" charset="0"/>
              </a:rPr>
              <a:t>xmlns</a:t>
            </a:r>
            <a:r>
              <a:rPr lang="en-US" sz="1050" b="1" dirty="0">
                <a:solidFill>
                  <a:srgbClr val="FF0000"/>
                </a:solidFill>
                <a:latin typeface="InputMono" panose="02000509020000090004" pitchFamily="49" charset="0"/>
                <a:ea typeface="Calibri" panose="020F0502020204030204" pitchFamily="34" charset="0"/>
                <a:cs typeface="InputMono" panose="02000509020000090004" pitchFamily="49" charset="0"/>
              </a:rPr>
              <a:t>=</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"http://tail-f.com/ns/ncs"</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&gt;</a:t>
            </a:r>
            <a:endParaRPr lang="en-US" sz="105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&lt;device</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foreach</a:t>
            </a:r>
            <a:r>
              <a:rPr lang="en-US" sz="1050" b="1" dirty="0" smtClean="0">
                <a:solidFill>
                  <a:srgbClr val="FF0000"/>
                </a:solidFill>
                <a:latin typeface="InputMono" panose="02000509020000090004" pitchFamily="49" charset="0"/>
                <a:ea typeface="Calibri" panose="020F0502020204030204" pitchFamily="34" charset="0"/>
                <a:cs typeface="InputMono" panose="02000509020000090004" pitchFamily="49" charset="0"/>
              </a:rPr>
              <a:t>=</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"{link}"</a:t>
            </a:r>
            <a:r>
              <a:rPr lang="en-US" sz="1050" dirty="0" smtClean="0">
                <a:solidFill>
                  <a:srgbClr val="0000FF"/>
                </a:solidFill>
                <a:latin typeface="InputMono" panose="02000509020000090004" pitchFamily="49" charset="0"/>
                <a:ea typeface="Calibri" panose="020F0502020204030204" pitchFamily="34" charset="0"/>
                <a:cs typeface="InputMono" panose="02000509020000090004" pitchFamily="49" charset="0"/>
              </a:rPr>
              <a:t>&gt;</a:t>
            </a:r>
            <a:endParaRPr lang="en-US" sz="105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&lt;name</a:t>
            </a:r>
            <a:r>
              <a:rPr lang="en-US" sz="1050" dirty="0" smtClean="0">
                <a:solidFill>
                  <a:srgbClr val="0000FF"/>
                </a:solidFill>
                <a:latin typeface="InputMono" panose="02000509020000090004" pitchFamily="49" charset="0"/>
                <a:ea typeface="Calibri" panose="020F0502020204030204" pitchFamily="34" charset="0"/>
                <a:cs typeface="InputMono" panose="02000509020000090004" pitchFamily="49" charset="0"/>
              </a:rPr>
              <a:t>&gt;</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50" b="1" dirty="0" smtClean="0">
                <a:solidFill>
                  <a:srgbClr val="C00000"/>
                </a:solidFill>
                <a:latin typeface="InputMono" panose="02000509020000090004" pitchFamily="49" charset="0"/>
                <a:ea typeface="Calibri" panose="020F0502020204030204" pitchFamily="34" charset="0"/>
                <a:cs typeface="InputMono" panose="02000509020000090004" pitchFamily="49" charset="0"/>
              </a:rPr>
              <a:t>$REGION</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a:t>
            </a:r>
            <a:r>
              <a:rPr lang="en-US" sz="1050" dirty="0" smtClean="0">
                <a:solidFill>
                  <a:srgbClr val="0000FF"/>
                </a:solidFill>
                <a:latin typeface="InputMono" panose="02000509020000090004" pitchFamily="49" charset="0"/>
                <a:ea typeface="Calibri" panose="020F0502020204030204" pitchFamily="34" charset="0"/>
                <a:cs typeface="InputMono" panose="02000509020000090004" pitchFamily="49" charset="0"/>
              </a:rPr>
              <a:t>&lt;/</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name&gt;</a:t>
            </a:r>
            <a:endParaRPr lang="en-US" sz="105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dirty="0">
                <a:solidFill>
                  <a:srgbClr val="0000FF"/>
                </a:solidFill>
                <a:latin typeface="InputMono" panose="02000509020000090004" pitchFamily="49" charset="0"/>
                <a:ea typeface="Calibri" panose="020F0502020204030204" pitchFamily="34" charset="0"/>
                <a:cs typeface="InputMono" panose="02000509020000090004" pitchFamily="49" charset="0"/>
              </a:rPr>
              <a:t>&lt;config&gt;</a:t>
            </a:r>
            <a:endParaRPr lang="en-US" sz="1050" dirty="0">
              <a:latin typeface="GothamNil" pitchFamily="2" charset="0"/>
              <a:ea typeface="Calibri" panose="020F0502020204030204" pitchFamily="34" charset="0"/>
              <a:cs typeface="Times New Roman" panose="02020603050405020304" pitchFamily="18" charset="0"/>
            </a:endParaRPr>
          </a:p>
          <a:p>
            <a:pPr>
              <a:lnSpc>
                <a:spcPct val="115000"/>
              </a:lnSpc>
              <a:spcAft>
                <a:spcPts val="0"/>
              </a:spcAft>
            </a:pP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dirty="0" smtClean="0">
                <a:solidFill>
                  <a:srgbClr val="0000FF"/>
                </a:solidFill>
                <a:latin typeface="InputMono" panose="02000509020000090004" pitchFamily="49" charset="0"/>
                <a:ea typeface="Calibri" panose="020F0502020204030204" pitchFamily="34" charset="0"/>
                <a:cs typeface="InputMono" panose="02000509020000090004" pitchFamily="49" charset="0"/>
              </a:rPr>
              <a:t>&lt;l3vpn</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 </a:t>
            </a:r>
            <a:r>
              <a:rPr lang="en-US" sz="1050" b="1" dirty="0" err="1">
                <a:solidFill>
                  <a:srgbClr val="FF0000"/>
                </a:solidFill>
                <a:latin typeface="InputMono" panose="02000509020000090004" pitchFamily="49" charset="0"/>
                <a:ea typeface="Calibri" panose="020F0502020204030204" pitchFamily="34" charset="0"/>
                <a:cs typeface="InputMono" panose="02000509020000090004" pitchFamily="49" charset="0"/>
              </a:rPr>
              <a:t>xmlns</a:t>
            </a:r>
            <a:r>
              <a:rPr lang="en-US" sz="1050" b="1" dirty="0">
                <a:solidFill>
                  <a:srgbClr val="FF0000"/>
                </a:solidFill>
                <a:latin typeface="InputMono" panose="02000509020000090004" pitchFamily="49" charset="0"/>
                <a:ea typeface="Calibri" panose="020F0502020204030204" pitchFamily="34" charset="0"/>
                <a:cs typeface="InputMono" panose="02000509020000090004" pitchFamily="49" charset="0"/>
              </a:rPr>
              <a:t>=</a:t>
            </a:r>
            <a:r>
              <a:rPr lang="en-US" sz="1050" dirty="0">
                <a:solidFill>
                  <a:srgbClr val="000000"/>
                </a:solidFill>
                <a:latin typeface="InputMono" panose="02000509020000090004" pitchFamily="49" charset="0"/>
                <a:ea typeface="Calibri" panose="020F0502020204030204" pitchFamily="34" charset="0"/>
                <a:cs typeface="InputMono" panose="02000509020000090004" pitchFamily="49" charset="0"/>
              </a:rPr>
              <a:t>"http://</a:t>
            </a:r>
            <a:r>
              <a:rPr lang="en-US" sz="1050" dirty="0" smtClean="0">
                <a:solidFill>
                  <a:srgbClr val="000000"/>
                </a:solidFill>
                <a:latin typeface="InputMono" panose="02000509020000090004" pitchFamily="49" charset="0"/>
                <a:ea typeface="Calibri" panose="020F0502020204030204" pitchFamily="34" charset="0"/>
                <a:cs typeface="InputMono" panose="02000509020000090004" pitchFamily="49" charset="0"/>
              </a:rPr>
              <a:t>com/example/l3vpn"</a:t>
            </a:r>
            <a:r>
              <a:rPr lang="en-US" sz="1050" dirty="0" smtClean="0">
                <a:solidFill>
                  <a:srgbClr val="0000FF"/>
                </a:solidFill>
                <a:latin typeface="InputMono" panose="02000509020000090004" pitchFamily="49" charset="0"/>
                <a:ea typeface="Calibri" panose="020F0502020204030204" pitchFamily="34" charset="0"/>
                <a:cs typeface="InputMono" panose="02000509020000090004" pitchFamily="49" charset="0"/>
              </a:rPr>
              <a:t>&gt;</a:t>
            </a:r>
            <a:endParaRPr lang="en-US" sz="1050" dirty="0">
              <a:latin typeface="GothamNil" pitchFamily="2" charset="0"/>
              <a:ea typeface="Calibri" panose="020F0502020204030204" pitchFamily="34" charset="0"/>
              <a:cs typeface="Times New Roman" panose="02020603050405020304" pitchFamily="18" charset="0"/>
            </a:endParaRPr>
          </a:p>
          <a:p>
            <a:pPr algn="just">
              <a:lnSpc>
                <a:spcPct val="115000"/>
              </a:lnSpc>
              <a:spcAft>
                <a:spcPts val="600"/>
              </a:spcAft>
            </a:pPr>
            <a:r>
              <a:rPr lang="en-GB" sz="1050" b="1" dirty="0">
                <a:solidFill>
                  <a:schemeClr val="tx1"/>
                </a:solidFill>
                <a:latin typeface="GothamNil" pitchFamily="2" charset="0"/>
                <a:ea typeface="Calibri" panose="020F0502020204030204" pitchFamily="34" charset="0"/>
                <a:cs typeface="Times New Roman" panose="02020603050405020304" pitchFamily="18" charset="0"/>
              </a:rPr>
              <a:t> </a:t>
            </a:r>
            <a:r>
              <a:rPr lang="en-GB" sz="1050" b="1" dirty="0" smtClean="0">
                <a:solidFill>
                  <a:schemeClr val="tx1"/>
                </a:solidFill>
                <a:latin typeface="GothamNil" pitchFamily="2" charset="0"/>
                <a:ea typeface="Calibri" panose="020F0502020204030204" pitchFamily="34" charset="0"/>
                <a:cs typeface="Times New Roman" panose="02020603050405020304" pitchFamily="18" charset="0"/>
              </a:rPr>
              <a:t>                ...</a:t>
            </a:r>
            <a:endParaRPr lang="en-US" sz="1050" b="1" dirty="0">
              <a:solidFill>
                <a:schemeClr val="tx1"/>
              </a:solidFill>
              <a:effectLst/>
              <a:latin typeface="GothamNil" pitchFamily="2" charset="0"/>
              <a:ea typeface="Calibri" panose="020F0502020204030204" pitchFamily="34" charset="0"/>
              <a:cs typeface="Times New Roman" panose="02020603050405020304" pitchFamily="18" charset="0"/>
            </a:endParaRPr>
          </a:p>
        </p:txBody>
      </p:sp>
      <p:cxnSp>
        <p:nvCxnSpPr>
          <p:cNvPr id="21" name="Straight Arrow Connector 20"/>
          <p:cNvCxnSpPr/>
          <p:nvPr/>
        </p:nvCxnSpPr>
        <p:spPr>
          <a:xfrm flipH="1">
            <a:off x="1808325" y="1610436"/>
            <a:ext cx="3002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ular Callout 14"/>
          <p:cNvSpPr/>
          <p:nvPr/>
        </p:nvSpPr>
        <p:spPr>
          <a:xfrm>
            <a:off x="3383198" y="2567433"/>
            <a:ext cx="3077113" cy="690278"/>
          </a:xfrm>
          <a:prstGeom prst="wedgeRectCallout">
            <a:avLst>
              <a:gd name="adj1" fmla="val -38535"/>
              <a:gd name="adj2" fmla="val -14659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Python code is used to map hostname to region.</a:t>
            </a:r>
          </a:p>
        </p:txBody>
      </p:sp>
      <p:sp>
        <p:nvSpPr>
          <p:cNvPr id="24" name="Rectangle 23"/>
          <p:cNvSpPr/>
          <p:nvPr/>
        </p:nvSpPr>
        <p:spPr>
          <a:xfrm>
            <a:off x="6582814" y="2581082"/>
            <a:ext cx="2329174" cy="895314"/>
          </a:xfrm>
          <a:prstGeom prst="rect">
            <a:avLst/>
          </a:prstGeom>
          <a:solidFill>
            <a:srgbClr val="FFFFCC"/>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2"/>
                </a:solidFill>
                <a:latin typeface="InputMono" panose="02000509020000090004" pitchFamily="49" charset="0"/>
              </a:rPr>
              <a:t>l3vpn</a:t>
            </a:r>
          </a:p>
          <a:p>
            <a:r>
              <a:rPr lang="en-US" sz="1050" dirty="0" smtClean="0">
                <a:solidFill>
                  <a:schemeClr val="tx2"/>
                </a:solidFill>
                <a:latin typeface="InputMono" panose="02000509020000090004" pitchFamily="49" charset="0"/>
              </a:rPr>
              <a:t> </a:t>
            </a:r>
            <a:r>
              <a:rPr lang="en-US" sz="1050" dirty="0">
                <a:solidFill>
                  <a:schemeClr val="tx2"/>
                </a:solidFill>
                <a:latin typeface="InputMono" panose="02000509020000090004" pitchFamily="49" charset="0"/>
              </a:rPr>
              <a:t>site</a:t>
            </a:r>
            <a:r>
              <a:rPr lang="en-US" sz="1050" dirty="0" smtClean="0">
                <a:solidFill>
                  <a:schemeClr val="tx2"/>
                </a:solidFill>
                <a:latin typeface="InputMono" panose="02000509020000090004" pitchFamily="49" charset="0"/>
              </a:rPr>
              <a:t> ACME-1234</a:t>
            </a:r>
          </a:p>
          <a:p>
            <a:r>
              <a:rPr lang="en-US" sz="1050" dirty="0">
                <a:solidFill>
                  <a:schemeClr val="tx2"/>
                </a:solidFill>
                <a:latin typeface="InputMono" panose="02000509020000090004" pitchFamily="49" charset="0"/>
              </a:rPr>
              <a:t> </a:t>
            </a:r>
            <a:r>
              <a:rPr lang="en-US" sz="1050" dirty="0" smtClean="0">
                <a:solidFill>
                  <a:schemeClr val="tx2"/>
                </a:solidFill>
                <a:latin typeface="InputMono" panose="02000509020000090004" pitchFamily="49" charset="0"/>
              </a:rPr>
              <a:t> </a:t>
            </a:r>
            <a:r>
              <a:rPr lang="en-US" sz="1050" dirty="0" err="1">
                <a:solidFill>
                  <a:schemeClr val="tx2"/>
                </a:solidFill>
                <a:latin typeface="InputMono" panose="02000509020000090004" pitchFamily="49" charset="0"/>
              </a:rPr>
              <a:t>cpe</a:t>
            </a:r>
            <a:r>
              <a:rPr lang="en-US" sz="1050" dirty="0" smtClean="0">
                <a:solidFill>
                  <a:schemeClr val="tx2"/>
                </a:solidFill>
                <a:latin typeface="InputMono" panose="02000509020000090004" pitchFamily="49" charset="0"/>
              </a:rPr>
              <a:t> ACME-1234-SN332123</a:t>
            </a:r>
          </a:p>
          <a:p>
            <a:r>
              <a:rPr lang="en-US" sz="1050" dirty="0">
                <a:solidFill>
                  <a:schemeClr val="tx2"/>
                </a:solidFill>
                <a:latin typeface="InputMono" panose="02000509020000090004" pitchFamily="49" charset="0"/>
              </a:rPr>
              <a:t> </a:t>
            </a:r>
            <a:r>
              <a:rPr lang="en-US" sz="1050" dirty="0" smtClean="0">
                <a:solidFill>
                  <a:schemeClr val="tx2"/>
                </a:solidFill>
                <a:latin typeface="InputMono" panose="02000509020000090004" pitchFamily="49" charset="0"/>
              </a:rPr>
              <a:t> </a:t>
            </a:r>
            <a:r>
              <a:rPr lang="en-US" sz="1050" dirty="0" err="1">
                <a:solidFill>
                  <a:schemeClr val="tx2"/>
                </a:solidFill>
                <a:latin typeface="InputMono" panose="02000509020000090004" pitchFamily="49" charset="0"/>
              </a:rPr>
              <a:t>pe</a:t>
            </a:r>
            <a:r>
              <a:rPr lang="en-US" sz="1050" dirty="0" smtClean="0">
                <a:solidFill>
                  <a:schemeClr val="tx2"/>
                </a:solidFill>
                <a:latin typeface="InputMono" panose="02000509020000090004" pitchFamily="49" charset="0"/>
              </a:rPr>
              <a:t> PE-</a:t>
            </a:r>
            <a:r>
              <a:rPr lang="en-US" sz="1050" b="1" dirty="0" smtClean="0">
                <a:solidFill>
                  <a:srgbClr val="C00000"/>
                </a:solidFill>
                <a:latin typeface="InputMono" panose="02000509020000090004" pitchFamily="49" charset="0"/>
              </a:rPr>
              <a:t>US</a:t>
            </a:r>
            <a:r>
              <a:rPr lang="en-US" sz="1050" dirty="0" smtClean="0">
                <a:solidFill>
                  <a:schemeClr val="tx2"/>
                </a:solidFill>
                <a:latin typeface="InputMono" panose="02000509020000090004" pitchFamily="49" charset="0"/>
              </a:rPr>
              <a:t>-NY-0218</a:t>
            </a:r>
          </a:p>
          <a:p>
            <a:r>
              <a:rPr lang="en-US" sz="1050" dirty="0" smtClean="0">
                <a:solidFill>
                  <a:schemeClr val="tx2"/>
                </a:solidFill>
                <a:latin typeface="InputMono" panose="02000509020000090004" pitchFamily="49" charset="0"/>
              </a:rPr>
              <a:t>…</a:t>
            </a:r>
          </a:p>
        </p:txBody>
      </p:sp>
      <p:cxnSp>
        <p:nvCxnSpPr>
          <p:cNvPr id="4" name="Straight Arrow Connector 3"/>
          <p:cNvCxnSpPr/>
          <p:nvPr/>
        </p:nvCxnSpPr>
        <p:spPr>
          <a:xfrm>
            <a:off x="7417558" y="3257711"/>
            <a:ext cx="6824" cy="32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descr="Logo-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
        <p:nvSpPr>
          <p:cNvPr id="35" name="TextBox 34"/>
          <p:cNvSpPr txBox="1"/>
          <p:nvPr/>
        </p:nvSpPr>
        <p:spPr>
          <a:xfrm>
            <a:off x="880601" y="1147788"/>
            <a:ext cx="1289135" cy="338554"/>
          </a:xfrm>
          <a:prstGeom prst="rect">
            <a:avLst/>
          </a:prstGeom>
          <a:noFill/>
        </p:spPr>
        <p:txBody>
          <a:bodyPr wrap="none" rtlCol="0">
            <a:spAutoFit/>
          </a:bodyPr>
          <a:lstStyle/>
          <a:p>
            <a:r>
              <a:rPr lang="en-US" sz="1600" dirty="0" smtClean="0"/>
              <a:t>Upper Node</a:t>
            </a:r>
            <a:endParaRPr lang="en-US" sz="1600" dirty="0"/>
          </a:p>
        </p:txBody>
      </p:sp>
    </p:spTree>
    <p:extLst>
      <p:ext uri="{BB962C8B-B14F-4D97-AF65-F5344CB8AC3E}">
        <p14:creationId xmlns:p14="http://schemas.microsoft.com/office/powerpoint/2010/main" val="84390499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Dispatch Options</a:t>
            </a:r>
            <a:endParaRPr lang="en-US" dirty="0"/>
          </a:p>
        </p:txBody>
      </p:sp>
      <p:graphicFrame>
        <p:nvGraphicFramePr>
          <p:cNvPr id="10" name="Table 9"/>
          <p:cNvGraphicFramePr>
            <a:graphicFrameLocks noGrp="1"/>
          </p:cNvGraphicFramePr>
          <p:nvPr>
            <p:extLst/>
          </p:nvPr>
        </p:nvGraphicFramePr>
        <p:xfrm>
          <a:off x="437766" y="1073150"/>
          <a:ext cx="8345487" cy="3296920"/>
        </p:xfrm>
        <a:graphic>
          <a:graphicData uri="http://schemas.openxmlformats.org/drawingml/2006/table">
            <a:tbl>
              <a:tblPr firstRow="1" bandRow="1">
                <a:tableStyleId>{7DF18680-E054-41AD-8BC1-D1AEF772440D}</a:tableStyleId>
              </a:tblPr>
              <a:tblGrid>
                <a:gridCol w="1909649">
                  <a:extLst>
                    <a:ext uri="{9D8B030D-6E8A-4147-A177-3AD203B41FA5}">
                      <a16:colId xmlns:a16="http://schemas.microsoft.com/office/drawing/2014/main" val="4244413316"/>
                    </a:ext>
                  </a:extLst>
                </a:gridCol>
                <a:gridCol w="3070746">
                  <a:extLst>
                    <a:ext uri="{9D8B030D-6E8A-4147-A177-3AD203B41FA5}">
                      <a16:colId xmlns:a16="http://schemas.microsoft.com/office/drawing/2014/main" val="1729947228"/>
                    </a:ext>
                  </a:extLst>
                </a:gridCol>
                <a:gridCol w="3365092">
                  <a:extLst>
                    <a:ext uri="{9D8B030D-6E8A-4147-A177-3AD203B41FA5}">
                      <a16:colId xmlns:a16="http://schemas.microsoft.com/office/drawing/2014/main" val="710410204"/>
                    </a:ext>
                  </a:extLst>
                </a:gridCol>
              </a:tblGrid>
              <a:tr h="370840">
                <a:tc>
                  <a:txBody>
                    <a:bodyPr/>
                    <a:lstStyle/>
                    <a:p>
                      <a:endParaRPr lang="en-US" dirty="0"/>
                    </a:p>
                  </a:txBody>
                  <a:tcPr/>
                </a:tc>
                <a:tc>
                  <a:txBody>
                    <a:bodyPr/>
                    <a:lstStyle/>
                    <a:p>
                      <a:r>
                        <a:rPr lang="en-US" dirty="0" smtClean="0"/>
                        <a:t>Dispatch Method</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912182566"/>
                  </a:ext>
                </a:extLst>
              </a:tr>
              <a:tr h="370840">
                <a:tc>
                  <a:txBody>
                    <a:bodyPr/>
                    <a:lstStyle/>
                    <a:p>
                      <a:r>
                        <a:rPr lang="en-US" dirty="0" smtClean="0"/>
                        <a:t>Device provided by northbound system</a:t>
                      </a:r>
                      <a:endParaRPr lang="en-US" dirty="0"/>
                    </a:p>
                  </a:txBody>
                  <a:tcPr/>
                </a:tc>
                <a:tc>
                  <a:txBody>
                    <a:bodyPr/>
                    <a:lstStyle/>
                    <a:p>
                      <a:r>
                        <a:rPr lang="en-US" dirty="0" smtClean="0"/>
                        <a:t>Static mapping of each device</a:t>
                      </a:r>
                      <a:endParaRPr lang="en-US" dirty="0"/>
                    </a:p>
                  </a:txBody>
                  <a:tcPr/>
                </a:tc>
                <a:tc>
                  <a:txBody>
                    <a:bodyPr/>
                    <a:lstStyle/>
                    <a:p>
                      <a:r>
                        <a:rPr lang="en-US" dirty="0" smtClean="0"/>
                        <a:t>Mapping needs to be maintained</a:t>
                      </a:r>
                      <a:r>
                        <a:rPr lang="en-US" baseline="0" dirty="0" smtClean="0"/>
                        <a:t> or a mechanism devised to automatically update the dispatch map</a:t>
                      </a:r>
                      <a:endParaRPr lang="en-US" dirty="0"/>
                    </a:p>
                  </a:txBody>
                  <a:tcPr/>
                </a:tc>
                <a:extLst>
                  <a:ext uri="{0D108BD9-81ED-4DB2-BD59-A6C34878D82A}">
                    <a16:rowId xmlns:a16="http://schemas.microsoft.com/office/drawing/2014/main" val="3652442193"/>
                  </a:ext>
                </a:extLst>
              </a:tr>
              <a:tr h="370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smtClean="0"/>
                        <a:t>Device provided by northbound system</a:t>
                      </a:r>
                    </a:p>
                  </a:txBody>
                  <a:tcPr/>
                </a:tc>
                <a:tc>
                  <a:txBody>
                    <a:bodyPr/>
                    <a:lstStyle/>
                    <a:p>
                      <a:r>
                        <a:rPr lang="en-US" dirty="0" smtClean="0"/>
                        <a:t>Static mapping based on a subset of hostname (e.g. encoded region)</a:t>
                      </a:r>
                      <a:endParaRPr lang="en-US" dirty="0"/>
                    </a:p>
                  </a:txBody>
                  <a:tcPr/>
                </a:tc>
                <a:tc>
                  <a:txBody>
                    <a:bodyPr/>
                    <a:lstStyle/>
                    <a:p>
                      <a:r>
                        <a:rPr lang="en-US" dirty="0" smtClean="0"/>
                        <a:t>Simple maintenance as long as the naming convention is</a:t>
                      </a:r>
                      <a:r>
                        <a:rPr lang="en-US" baseline="0" dirty="0" smtClean="0"/>
                        <a:t> reliable</a:t>
                      </a:r>
                      <a:endParaRPr lang="en-US" dirty="0"/>
                    </a:p>
                  </a:txBody>
                  <a:tcPr/>
                </a:tc>
                <a:extLst>
                  <a:ext uri="{0D108BD9-81ED-4DB2-BD59-A6C34878D82A}">
                    <a16:rowId xmlns:a16="http://schemas.microsoft.com/office/drawing/2014/main" val="591699346"/>
                  </a:ext>
                </a:extLst>
              </a:tr>
              <a:tr h="370840">
                <a:tc>
                  <a:txBody>
                    <a:bodyPr/>
                    <a:lstStyle/>
                    <a:p>
                      <a:r>
                        <a:rPr lang="en-US" dirty="0" smtClean="0"/>
                        <a:t>Location</a:t>
                      </a:r>
                      <a:r>
                        <a:rPr lang="en-US" baseline="0" dirty="0" smtClean="0"/>
                        <a:t> provided by northbound system</a:t>
                      </a:r>
                      <a:endParaRPr lang="en-US" dirty="0"/>
                    </a:p>
                  </a:txBody>
                  <a:tcPr/>
                </a:tc>
                <a:tc>
                  <a:txBody>
                    <a:bodyPr/>
                    <a:lstStyle/>
                    <a:p>
                      <a:r>
                        <a:rPr lang="en-US" dirty="0" smtClean="0"/>
                        <a:t>Static mapping of locations to NSO nodes</a:t>
                      </a:r>
                    </a:p>
                  </a:txBody>
                  <a:tcPr/>
                </a:tc>
                <a:tc>
                  <a:txBody>
                    <a:bodyPr/>
                    <a:lstStyle/>
                    <a:p>
                      <a:r>
                        <a:rPr lang="en-US" dirty="0" smtClean="0"/>
                        <a:t>Advanced device selection required on RFS nodes (e.g. based on CPE device</a:t>
                      </a:r>
                      <a:r>
                        <a:rPr lang="en-US" baseline="0" dirty="0" smtClean="0"/>
                        <a:t> data derived from PnP or manually entered</a:t>
                      </a:r>
                      <a:r>
                        <a:rPr lang="en-US" dirty="0" smtClean="0"/>
                        <a:t>)</a:t>
                      </a:r>
                      <a:endParaRPr lang="en-US" dirty="0"/>
                    </a:p>
                  </a:txBody>
                  <a:tcPr/>
                </a:tc>
                <a:extLst>
                  <a:ext uri="{0D108BD9-81ED-4DB2-BD59-A6C34878D82A}">
                    <a16:rowId xmlns:a16="http://schemas.microsoft.com/office/drawing/2014/main" val="1420976726"/>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baseline="0" dirty="0" smtClean="0"/>
                        <a:t>Other methods can be devised based on the environment and the availability of useful information</a:t>
                      </a:r>
                      <a:endParaRPr lang="en-US" dirty="0"/>
                    </a:p>
                  </a:txBody>
                  <a:tcPr/>
                </a:tc>
                <a:extLst>
                  <a:ext uri="{0D108BD9-81ED-4DB2-BD59-A6C34878D82A}">
                    <a16:rowId xmlns:a16="http://schemas.microsoft.com/office/drawing/2014/main" val="1946507158"/>
                  </a:ext>
                </a:extLst>
              </a:tr>
            </a:tbl>
          </a:graphicData>
        </a:graphic>
      </p:graphicFrame>
      <p:pic>
        <p:nvPicPr>
          <p:cNvPr id="4" name="Picture 3" descr="Logo-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75" y="0"/>
            <a:ext cx="1017425" cy="978444"/>
          </a:xfrm>
          <a:prstGeom prst="rect">
            <a:avLst/>
          </a:prstGeom>
        </p:spPr>
      </p:pic>
    </p:spTree>
    <p:extLst>
      <p:ext uri="{BB962C8B-B14F-4D97-AF65-F5344CB8AC3E}">
        <p14:creationId xmlns:p14="http://schemas.microsoft.com/office/powerpoint/2010/main" val="963158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Market </a:t>
            </a:r>
            <a:r>
              <a:rPr lang="en-US" dirty="0" smtClean="0"/>
              <a:t>Trend Observations</a:t>
            </a:r>
            <a:endParaRPr lang="en-US" dirty="0"/>
          </a:p>
        </p:txBody>
      </p:sp>
      <p:sp>
        <p:nvSpPr>
          <p:cNvPr id="3" name="Rectangle 2"/>
          <p:cNvSpPr/>
          <p:nvPr/>
        </p:nvSpPr>
        <p:spPr>
          <a:xfrm>
            <a:off x="546100" y="1073153"/>
            <a:ext cx="2554889" cy="128149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 name="Rectangle 6"/>
          <p:cNvSpPr/>
          <p:nvPr/>
        </p:nvSpPr>
        <p:spPr>
          <a:xfrm>
            <a:off x="546100" y="2354648"/>
            <a:ext cx="2554889" cy="1835474"/>
          </a:xfrm>
          <a:prstGeom prst="rect">
            <a:avLst/>
          </a:prstGeom>
          <a:gradFill flip="none" rotWithShape="1">
            <a:gsLst>
              <a:gs pos="0">
                <a:schemeClr val="bg1">
                  <a:lumMod val="85000"/>
                </a:schemeClr>
              </a:gs>
              <a:gs pos="100000">
                <a:schemeClr val="bg1">
                  <a:lumMod val="95000"/>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p:cNvSpPr/>
          <p:nvPr/>
        </p:nvSpPr>
        <p:spPr>
          <a:xfrm>
            <a:off x="1370466" y="1901570"/>
            <a:ext cx="906156" cy="906156"/>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13" name="Rectangle 12"/>
          <p:cNvSpPr/>
          <p:nvPr/>
        </p:nvSpPr>
        <p:spPr>
          <a:xfrm>
            <a:off x="546101" y="1215277"/>
            <a:ext cx="2530988" cy="58477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itchFamily="34" charset="-128"/>
                <a:cs typeface="+mn-cs"/>
              </a:rPr>
              <a:t>Execution at the speed of software</a:t>
            </a:r>
          </a:p>
        </p:txBody>
      </p:sp>
      <p:sp>
        <p:nvSpPr>
          <p:cNvPr id="14" name="Rectangle 13"/>
          <p:cNvSpPr/>
          <p:nvPr/>
        </p:nvSpPr>
        <p:spPr>
          <a:xfrm>
            <a:off x="556261" y="2862227"/>
            <a:ext cx="2446020" cy="492443"/>
          </a:xfrm>
          <a:prstGeom prst="rect">
            <a:avLst/>
          </a:prstGeom>
        </p:spPr>
        <p:txBody>
          <a:bodyPr wrap="square">
            <a:spAutoFit/>
          </a:bodyPr>
          <a:lstStyle/>
          <a:p>
            <a:pPr marL="117475" marR="0" lvl="0" indent="-117475"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Agility, DevOps, NFV, SDN, new services platforms</a:t>
            </a:r>
          </a:p>
        </p:txBody>
      </p:sp>
      <p:sp>
        <p:nvSpPr>
          <p:cNvPr id="15" name="Rectangle 14"/>
          <p:cNvSpPr/>
          <p:nvPr/>
        </p:nvSpPr>
        <p:spPr>
          <a:xfrm>
            <a:off x="6043011" y="1073153"/>
            <a:ext cx="2554889" cy="128149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16" name="Rectangle 15"/>
          <p:cNvSpPr/>
          <p:nvPr/>
        </p:nvSpPr>
        <p:spPr>
          <a:xfrm>
            <a:off x="6043011" y="2354648"/>
            <a:ext cx="2554889" cy="1835474"/>
          </a:xfrm>
          <a:prstGeom prst="rect">
            <a:avLst/>
          </a:prstGeom>
          <a:gradFill flip="none" rotWithShape="1">
            <a:gsLst>
              <a:gs pos="0">
                <a:schemeClr val="accent5">
                  <a:lumMod val="20000"/>
                  <a:lumOff val="80000"/>
                </a:schemeClr>
              </a:gs>
              <a:gs pos="100000">
                <a:schemeClr val="bg1">
                  <a:lumMod val="95000"/>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Oval 16"/>
          <p:cNvSpPr/>
          <p:nvPr/>
        </p:nvSpPr>
        <p:spPr>
          <a:xfrm>
            <a:off x="6867377" y="1901570"/>
            <a:ext cx="906156" cy="906156"/>
          </a:xfrm>
          <a:prstGeom prst="ellipse">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18" name="Rectangle 17"/>
          <p:cNvSpPr/>
          <p:nvPr/>
        </p:nvSpPr>
        <p:spPr>
          <a:xfrm>
            <a:off x="6043012" y="1215277"/>
            <a:ext cx="2530988" cy="58477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itchFamily="34" charset="-128"/>
                <a:cs typeface="+mn-cs"/>
              </a:rPr>
              <a:t>Rapidly changing business models</a:t>
            </a:r>
          </a:p>
        </p:txBody>
      </p:sp>
      <p:sp>
        <p:nvSpPr>
          <p:cNvPr id="19" name="Rectangle 18"/>
          <p:cNvSpPr/>
          <p:nvPr/>
        </p:nvSpPr>
        <p:spPr>
          <a:xfrm>
            <a:off x="6068411" y="2862227"/>
            <a:ext cx="2463449" cy="1195199"/>
          </a:xfrm>
          <a:prstGeom prst="rect">
            <a:avLst/>
          </a:prstGeom>
        </p:spPr>
        <p:txBody>
          <a:bodyPr wrap="square">
            <a:spAutoFit/>
          </a:bodyPr>
          <a:lstStyle/>
          <a:p>
            <a:pPr marL="117475" marR="0" lvl="0" indent="-117475"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Cloud services, virtualization, programmable networks</a:t>
            </a:r>
          </a:p>
          <a:p>
            <a:pPr marL="117475" marR="0" lvl="0" indent="-117475"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New ecosystems </a:t>
            </a:r>
            <a: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t>and</a:t>
            </a:r>
            <a:b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br>
            <a: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t>value </a:t>
            </a: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chains</a:t>
            </a:r>
          </a:p>
          <a:p>
            <a:pPr marL="117475" marR="0" lvl="0" indent="-117475"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OTT C</a:t>
            </a:r>
            <a: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t>o-opetition</a:t>
            </a:r>
            <a:endPar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endParaRPr>
          </a:p>
        </p:txBody>
      </p:sp>
      <p:sp>
        <p:nvSpPr>
          <p:cNvPr id="20" name="Rectangle 19"/>
          <p:cNvSpPr/>
          <p:nvPr/>
        </p:nvSpPr>
        <p:spPr>
          <a:xfrm>
            <a:off x="3299811" y="1073153"/>
            <a:ext cx="2554889" cy="128149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21" name="Rectangle 20"/>
          <p:cNvSpPr/>
          <p:nvPr/>
        </p:nvSpPr>
        <p:spPr>
          <a:xfrm>
            <a:off x="3299811" y="2354648"/>
            <a:ext cx="2554889" cy="1835474"/>
          </a:xfrm>
          <a:prstGeom prst="rect">
            <a:avLst/>
          </a:prstGeom>
          <a:gradFill flip="none" rotWithShape="1">
            <a:gsLst>
              <a:gs pos="0">
                <a:schemeClr val="accent4">
                  <a:lumMod val="20000"/>
                  <a:lumOff val="80000"/>
                </a:schemeClr>
              </a:gs>
              <a:gs pos="100000">
                <a:schemeClr val="bg1">
                  <a:lumMod val="95000"/>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p:cNvSpPr/>
          <p:nvPr/>
        </p:nvSpPr>
        <p:spPr>
          <a:xfrm>
            <a:off x="4124177" y="1901570"/>
            <a:ext cx="906156" cy="90615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23" name="Rectangle 22"/>
          <p:cNvSpPr/>
          <p:nvPr/>
        </p:nvSpPr>
        <p:spPr>
          <a:xfrm>
            <a:off x="3299812" y="1079661"/>
            <a:ext cx="2530988" cy="830997"/>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itchFamily="34" charset="-128"/>
                <a:cs typeface="+mn-cs"/>
              </a:rPr>
              <a:t>Changing customer behavior and new expectations</a:t>
            </a:r>
          </a:p>
        </p:txBody>
      </p:sp>
      <p:sp>
        <p:nvSpPr>
          <p:cNvPr id="24" name="Rectangle 23"/>
          <p:cNvSpPr/>
          <p:nvPr/>
        </p:nvSpPr>
        <p:spPr>
          <a:xfrm>
            <a:off x="3309971" y="2862227"/>
            <a:ext cx="2435509" cy="743793"/>
          </a:xfrm>
          <a:prstGeom prst="rect">
            <a:avLst/>
          </a:prstGeom>
        </p:spPr>
        <p:txBody>
          <a:bodyPr wrap="square">
            <a:spAutoFit/>
          </a:bodyPr>
          <a:lstStyle/>
          <a:p>
            <a:pPr marL="117475" marR="0" lvl="0" indent="-117475"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Everything on demand</a:t>
            </a:r>
          </a:p>
          <a:p>
            <a:pPr marL="117475" marR="0" lvl="0" indent="-117475"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New services with a </a:t>
            </a:r>
            <a: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t>press</a:t>
            </a:r>
            <a:b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br>
            <a:r>
              <a:rPr kumimoji="0" lang="en-US" sz="1300" b="0" i="0" u="none" strike="noStrike" kern="1200" cap="none" spc="0" normalizeH="0" baseline="0" noProof="0" dirty="0" smtClean="0">
                <a:ln>
                  <a:noFill/>
                </a:ln>
                <a:solidFill>
                  <a:srgbClr val="4D4D4C"/>
                </a:solidFill>
                <a:effectLst/>
                <a:uLnTx/>
                <a:uFillTx/>
                <a:latin typeface="Arial"/>
                <a:ea typeface="ＭＳ Ｐゴシック" pitchFamily="34" charset="-128"/>
                <a:cs typeface="+mn-cs"/>
              </a:rPr>
              <a:t>of </a:t>
            </a:r>
            <a:r>
              <a:rPr kumimoji="0" lang="en-US" sz="1300" b="0" i="0" u="none" strike="noStrike" kern="1200" cap="none" spc="0" normalizeH="0" baseline="0" noProof="0" dirty="0">
                <a:ln>
                  <a:noFill/>
                </a:ln>
                <a:solidFill>
                  <a:srgbClr val="4D4D4C"/>
                </a:solidFill>
                <a:effectLst/>
                <a:uLnTx/>
                <a:uFillTx/>
                <a:latin typeface="Arial"/>
                <a:ea typeface="ＭＳ Ｐゴシック" pitchFamily="34" charset="-128"/>
                <a:cs typeface="+mn-cs"/>
              </a:rPr>
              <a:t>a button</a:t>
            </a:r>
          </a:p>
        </p:txBody>
      </p:sp>
      <p:sp>
        <p:nvSpPr>
          <p:cNvPr id="31" name="Rectangle 30"/>
          <p:cNvSpPr/>
          <p:nvPr/>
        </p:nvSpPr>
        <p:spPr>
          <a:xfrm>
            <a:off x="0" y="4109603"/>
            <a:ext cx="9143999" cy="497634"/>
          </a:xfrm>
          <a:prstGeom prst="rect">
            <a:avLst/>
          </a:prstGeom>
          <a:solidFill>
            <a:schemeClr val="tx1"/>
          </a:solidFill>
        </p:spPr>
        <p:txBody>
          <a:bodyPr wrap="none" anchor="ctr" anchorCtr="0">
            <a:noAutofit/>
          </a:body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pitchFamily="34" charset="-128"/>
                <a:cs typeface="+mn-cs"/>
              </a:rPr>
              <a:t>All of this requires successful, flexible automation. </a:t>
            </a: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pitchFamily="34" charset="-128"/>
                <a:cs typeface="+mn-cs"/>
              </a:rPr>
              <a:t>But complexity has destroyed many automation initiatives.</a:t>
            </a:r>
          </a:p>
        </p:txBody>
      </p:sp>
      <p:pic>
        <p:nvPicPr>
          <p:cNvPr id="1026" name="Picture 2" descr="Y:\Training\Cisco Templates\2010_Updated Templates\New Cisco Brand\Kubrik Icons\256 Pixel Size\Smart_install_1219_256.png"/>
          <p:cNvPicPr>
            <a:picLocks noChangeAspect="1" noChangeArrowheads="1"/>
          </p:cNvPicPr>
          <p:nvPr/>
        </p:nvPicPr>
        <p:blipFill>
          <a:blip r:embed="rId3"/>
          <a:srcRect/>
          <a:stretch>
            <a:fillRect/>
          </a:stretch>
        </p:blipFill>
        <p:spPr bwMode="auto">
          <a:xfrm>
            <a:off x="1551329" y="2082433"/>
            <a:ext cx="554591" cy="554591"/>
          </a:xfrm>
          <a:prstGeom prst="rect">
            <a:avLst/>
          </a:prstGeom>
          <a:noFill/>
          <a:effectLst>
            <a:outerShdw blurRad="50800" dist="38100" dir="5400000" algn="t" rotWithShape="0">
              <a:prstClr val="black">
                <a:alpha val="40000"/>
              </a:prstClr>
            </a:outerShdw>
          </a:effectLst>
        </p:spPr>
      </p:pic>
      <p:pic>
        <p:nvPicPr>
          <p:cNvPr id="4" name="Picture 2" descr="Y:\Training\Cisco Templates\2010_Updated Templates\New Cisco Brand\Kubrik Icons\256 Pixel Size\user_0020_256.png"/>
          <p:cNvPicPr>
            <a:picLocks noChangeAspect="1" noChangeArrowheads="1"/>
          </p:cNvPicPr>
          <p:nvPr/>
        </p:nvPicPr>
        <p:blipFill>
          <a:blip r:embed="rId4"/>
          <a:srcRect/>
          <a:stretch>
            <a:fillRect/>
          </a:stretch>
        </p:blipFill>
        <p:spPr bwMode="auto">
          <a:xfrm>
            <a:off x="4272455" y="2049848"/>
            <a:ext cx="609600" cy="609600"/>
          </a:xfrm>
          <a:prstGeom prst="rect">
            <a:avLst/>
          </a:prstGeom>
          <a:noFill/>
        </p:spPr>
      </p:pic>
      <p:grpSp>
        <p:nvGrpSpPr>
          <p:cNvPr id="25" name="Group 24"/>
          <p:cNvGrpSpPr/>
          <p:nvPr/>
        </p:nvGrpSpPr>
        <p:grpSpPr>
          <a:xfrm>
            <a:off x="7008017" y="2014835"/>
            <a:ext cx="611984" cy="625406"/>
            <a:chOff x="7034212" y="2012950"/>
            <a:chExt cx="615157" cy="628650"/>
          </a:xfrm>
        </p:grpSpPr>
        <p:pic>
          <p:nvPicPr>
            <p:cNvPr id="1027" name="Picture 3" descr="Y:\Training\Cisco Templates\2010_Updated Templates\New Cisco Brand\Kubrik Icons\256 Pixel Size\Work_1192_256.png"/>
            <p:cNvPicPr>
              <a:picLocks noChangeAspect="1" noChangeArrowheads="1"/>
            </p:cNvPicPr>
            <p:nvPr/>
          </p:nvPicPr>
          <p:blipFill>
            <a:blip r:embed="rId5"/>
            <a:srcRect/>
            <a:stretch>
              <a:fillRect/>
            </a:stretch>
          </p:blipFill>
          <p:spPr bwMode="auto">
            <a:xfrm>
              <a:off x="7034212" y="2012950"/>
              <a:ext cx="609600" cy="609600"/>
            </a:xfrm>
            <a:prstGeom prst="rect">
              <a:avLst/>
            </a:prstGeom>
            <a:noFill/>
          </p:spPr>
        </p:pic>
        <p:pic>
          <p:nvPicPr>
            <p:cNvPr id="1028" name="Picture 4" descr="Y:\Training\Cisco Templates\2010_Updated Templates\New Cisco Brand\Kubrik Icons\256 Pixel Size\forward_1083_256.png"/>
            <p:cNvPicPr>
              <a:picLocks noChangeAspect="1" noChangeArrowheads="1"/>
            </p:cNvPicPr>
            <p:nvPr/>
          </p:nvPicPr>
          <p:blipFill>
            <a:blip r:embed="rId6"/>
            <a:srcRect/>
            <a:stretch>
              <a:fillRect/>
            </a:stretch>
          </p:blipFill>
          <p:spPr bwMode="auto">
            <a:xfrm>
              <a:off x="7415213" y="2407444"/>
              <a:ext cx="234156" cy="234156"/>
            </a:xfrm>
            <a:prstGeom prst="rect">
              <a:avLst/>
            </a:prstGeom>
            <a:noFill/>
          </p:spPr>
        </p:pic>
      </p:grpSp>
    </p:spTree>
    <p:extLst>
      <p:ext uri="{BB962C8B-B14F-4D97-AF65-F5344CB8AC3E}">
        <p14:creationId xmlns:p14="http://schemas.microsoft.com/office/powerpoint/2010/main" val="263876262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p:cNvSpPr/>
          <p:nvPr/>
        </p:nvSpPr>
        <p:spPr>
          <a:xfrm>
            <a:off x="2317920" y="3707207"/>
            <a:ext cx="4513973" cy="369148"/>
          </a:xfrm>
          <a:prstGeom prst="ellipse">
            <a:avLst/>
          </a:prstGeom>
          <a:gradFill flip="none" rotWithShape="1">
            <a:gsLst>
              <a:gs pos="0">
                <a:schemeClr val="tx1">
                  <a:alpha val="53000"/>
                </a:schemeClr>
              </a:gs>
              <a:gs pos="100000">
                <a:srgbClr val="FFFFFF">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defTabSz="685292"/>
            <a:endParaRPr lang="en-US" sz="1400" dirty="0">
              <a:solidFill>
                <a:srgbClr val="FFFFFF"/>
              </a:solidFill>
            </a:endParaRPr>
          </a:p>
        </p:txBody>
      </p:sp>
      <p:sp>
        <p:nvSpPr>
          <p:cNvPr id="37" name="Rectangle 36"/>
          <p:cNvSpPr/>
          <p:nvPr/>
        </p:nvSpPr>
        <p:spPr>
          <a:xfrm rot="16200000">
            <a:off x="1401098" y="144433"/>
            <a:ext cx="1467546" cy="3177538"/>
          </a:xfrm>
          <a:prstGeom prst="rect">
            <a:avLst/>
          </a:prstGeom>
          <a:gradFill flip="none" rotWithShape="1">
            <a:gsLst>
              <a:gs pos="0">
                <a:schemeClr val="accent4">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ectangle 37"/>
          <p:cNvSpPr/>
          <p:nvPr/>
        </p:nvSpPr>
        <p:spPr>
          <a:xfrm rot="16200000">
            <a:off x="1350977" y="1736940"/>
            <a:ext cx="1567787" cy="3177538"/>
          </a:xfrm>
          <a:prstGeom prst="rect">
            <a:avLst/>
          </a:prstGeom>
          <a:gradFill flip="none" rotWithShape="1">
            <a:gsLst>
              <a:gs pos="0">
                <a:schemeClr val="accent4">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p:nvPr>
        </p:nvSpPr>
        <p:spPr/>
        <p:txBody>
          <a:bodyPr/>
          <a:lstStyle/>
          <a:p>
            <a:r>
              <a:rPr lang="en-US" dirty="0"/>
              <a:t>Barriers to Successful Automation</a:t>
            </a:r>
          </a:p>
        </p:txBody>
      </p:sp>
      <p:sp>
        <p:nvSpPr>
          <p:cNvPr id="35" name="Rectangle 34"/>
          <p:cNvSpPr/>
          <p:nvPr/>
        </p:nvSpPr>
        <p:spPr>
          <a:xfrm>
            <a:off x="0" y="4109603"/>
            <a:ext cx="9143999" cy="497634"/>
          </a:xfrm>
          <a:prstGeom prst="rect">
            <a:avLst/>
          </a:prstGeom>
          <a:solidFill>
            <a:schemeClr val="tx1"/>
          </a:solidFill>
        </p:spPr>
        <p:txBody>
          <a:bodyPr wrap="none" anchor="ctr" anchorCtr="0">
            <a:noAutofit/>
          </a:bodyPr>
          <a:lstStyle/>
          <a:p>
            <a:pPr algn="ctr">
              <a:lnSpc>
                <a:spcPct val="90000"/>
              </a:lnSpc>
            </a:pPr>
            <a:r>
              <a:rPr lang="en-US" sz="1600" dirty="0" smtClean="0">
                <a:solidFill>
                  <a:schemeClr val="bg1"/>
                </a:solidFill>
                <a:latin typeface="+mj-lt"/>
              </a:rPr>
              <a:t>High fallout ratios and broken configurations result in </a:t>
            </a:r>
            <a:br>
              <a:rPr lang="en-US" sz="1600" dirty="0" smtClean="0">
                <a:solidFill>
                  <a:schemeClr val="bg1"/>
                </a:solidFill>
                <a:latin typeface="+mj-lt"/>
              </a:rPr>
            </a:br>
            <a:r>
              <a:rPr lang="en-US" sz="1600" dirty="0" smtClean="0">
                <a:solidFill>
                  <a:schemeClr val="bg1"/>
                </a:solidFill>
                <a:latin typeface="+mj-lt"/>
              </a:rPr>
              <a:t>higher costs and slower service activation.</a:t>
            </a:r>
            <a:endParaRPr lang="en-US" sz="1600" dirty="0">
              <a:solidFill>
                <a:schemeClr val="bg1"/>
              </a:solidFill>
              <a:latin typeface="+mj-lt"/>
            </a:endParaRPr>
          </a:p>
        </p:txBody>
      </p:sp>
      <p:sp>
        <p:nvSpPr>
          <p:cNvPr id="39" name="Rectangle 38"/>
          <p:cNvSpPr/>
          <p:nvPr/>
        </p:nvSpPr>
        <p:spPr>
          <a:xfrm rot="5400000" flipH="1">
            <a:off x="6275744" y="144433"/>
            <a:ext cx="1467546" cy="3177538"/>
          </a:xfrm>
          <a:prstGeom prst="rect">
            <a:avLst/>
          </a:prstGeom>
          <a:gradFill flip="none" rotWithShape="1">
            <a:gsLst>
              <a:gs pos="0">
                <a:schemeClr val="accent4">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0" name="Rectangle 39"/>
          <p:cNvSpPr/>
          <p:nvPr/>
        </p:nvSpPr>
        <p:spPr>
          <a:xfrm rot="5400000" flipH="1">
            <a:off x="6225623" y="1736940"/>
            <a:ext cx="1567787" cy="3177538"/>
          </a:xfrm>
          <a:prstGeom prst="rect">
            <a:avLst/>
          </a:prstGeom>
          <a:gradFill flip="none" rotWithShape="1">
            <a:gsLst>
              <a:gs pos="0">
                <a:schemeClr val="accent4">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36" name="Picture 2" descr="C:\Users\radilli\Desktop\Stock\AN1851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433" t="51591" r="59264" b="-1"/>
          <a:stretch/>
        </p:blipFill>
        <p:spPr bwMode="auto">
          <a:xfrm>
            <a:off x="3165228" y="1065116"/>
            <a:ext cx="2813932" cy="2811160"/>
          </a:xfrm>
          <a:prstGeom prst="ellipse">
            <a:avLst/>
          </a:prstGeom>
          <a:noFill/>
          <a:ln w="38100">
            <a:solidFill>
              <a:schemeClr val="accent4"/>
            </a:solidFill>
          </a:ln>
          <a:effectLst/>
          <a:extLst>
            <a:ext uri="{909E8E84-426E-40dd-AFC4-6F175D3DCCD1}">
              <a14:hiddenFill xmlns="" xmlns:a14="http://schemas.microsoft.com/office/drawing/2010/main">
                <a:solidFill>
                  <a:srgbClr val="FFFFFF"/>
                </a:solidFill>
              </a14:hiddenFill>
            </a:ext>
          </a:extLst>
        </p:spPr>
      </p:pic>
      <p:sp>
        <p:nvSpPr>
          <p:cNvPr id="41" name="Rectangle 40"/>
          <p:cNvSpPr/>
          <p:nvPr/>
        </p:nvSpPr>
        <p:spPr>
          <a:xfrm>
            <a:off x="743753" y="1059019"/>
            <a:ext cx="2363961" cy="1326004"/>
          </a:xfrm>
          <a:prstGeom prst="rect">
            <a:avLst/>
          </a:prstGeom>
        </p:spPr>
        <p:txBody>
          <a:bodyPr wrap="square">
            <a:spAutoFit/>
          </a:bodyPr>
          <a:lstStyle/>
          <a:p>
            <a:pPr>
              <a:spcAft>
                <a:spcPts val="300"/>
              </a:spcAft>
            </a:pPr>
            <a:r>
              <a:rPr lang="en-US" sz="1400" b="1" dirty="0">
                <a:solidFill>
                  <a:schemeClr val="tx2"/>
                </a:solidFill>
                <a:latin typeface="+mj-lt"/>
              </a:rPr>
              <a:t>Growing </a:t>
            </a:r>
            <a:r>
              <a:rPr lang="en-US" sz="1400" b="1" dirty="0" smtClean="0">
                <a:solidFill>
                  <a:schemeClr val="tx2"/>
                </a:solidFill>
                <a:latin typeface="+mj-lt"/>
              </a:rPr>
              <a:t>Complexity</a:t>
            </a:r>
            <a:endParaRPr lang="en-US" sz="1400" dirty="0" smtClean="0">
              <a:latin typeface="+mj-lt"/>
            </a:endParaRPr>
          </a:p>
          <a:p>
            <a:pPr marL="115888" indent="-115888">
              <a:lnSpc>
                <a:spcPct val="95000"/>
              </a:lnSpc>
              <a:spcAft>
                <a:spcPts val="400"/>
              </a:spcAft>
              <a:buFont typeface="Arial" panose="020B0604020202020204" pitchFamily="34" charset="0"/>
              <a:buChar char="•"/>
            </a:pPr>
            <a:r>
              <a:rPr lang="en-US" sz="1200" dirty="0" smtClean="0">
                <a:latin typeface="+mj-lt"/>
              </a:rPr>
              <a:t>Proliferating </a:t>
            </a:r>
            <a:r>
              <a:rPr lang="en-US" sz="1200" dirty="0">
                <a:latin typeface="+mj-lt"/>
              </a:rPr>
              <a:t>devices </a:t>
            </a:r>
            <a:r>
              <a:rPr lang="en-US" sz="1200" dirty="0" smtClean="0">
                <a:latin typeface="+mj-lt"/>
              </a:rPr>
              <a:t/>
            </a:r>
            <a:br>
              <a:rPr lang="en-US" sz="1200" dirty="0" smtClean="0">
                <a:latin typeface="+mj-lt"/>
              </a:rPr>
            </a:br>
            <a:r>
              <a:rPr lang="en-US" sz="1200" dirty="0" smtClean="0">
                <a:latin typeface="+mj-lt"/>
              </a:rPr>
              <a:t>and </a:t>
            </a:r>
            <a:r>
              <a:rPr lang="en-US" sz="1200" dirty="0">
                <a:latin typeface="+mj-lt"/>
              </a:rPr>
              <a:t>service types</a:t>
            </a:r>
          </a:p>
          <a:p>
            <a:pPr marL="115888" indent="-115888">
              <a:lnSpc>
                <a:spcPct val="95000"/>
              </a:lnSpc>
              <a:spcAft>
                <a:spcPts val="400"/>
              </a:spcAft>
              <a:buFont typeface="Arial" panose="020B0604020202020204" pitchFamily="34" charset="0"/>
              <a:buChar char="•"/>
            </a:pPr>
            <a:r>
              <a:rPr lang="en-US" sz="1200" dirty="0">
                <a:latin typeface="+mj-lt"/>
              </a:rPr>
              <a:t>Heterogeneous environments</a:t>
            </a:r>
          </a:p>
          <a:p>
            <a:pPr marL="115888" indent="-115888">
              <a:lnSpc>
                <a:spcPct val="95000"/>
              </a:lnSpc>
              <a:spcAft>
                <a:spcPts val="400"/>
              </a:spcAft>
              <a:buFont typeface="Arial" panose="020B0604020202020204" pitchFamily="34" charset="0"/>
              <a:buChar char="•"/>
            </a:pPr>
            <a:r>
              <a:rPr lang="en-US" sz="1200" dirty="0">
                <a:latin typeface="+mj-lt"/>
              </a:rPr>
              <a:t>Legacy IT and automation can’t keep up</a:t>
            </a:r>
          </a:p>
        </p:txBody>
      </p:sp>
      <p:grpSp>
        <p:nvGrpSpPr>
          <p:cNvPr id="42" name="Group 41"/>
          <p:cNvGrpSpPr/>
          <p:nvPr/>
        </p:nvGrpSpPr>
        <p:grpSpPr>
          <a:xfrm>
            <a:off x="546101" y="1109208"/>
            <a:ext cx="196366" cy="196366"/>
            <a:chOff x="749234" y="1302772"/>
            <a:chExt cx="320374" cy="320374"/>
          </a:xfrm>
        </p:grpSpPr>
        <p:sp>
          <p:nvSpPr>
            <p:cNvPr id="43" name="Rectangle 42"/>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48" name="Chevron 47"/>
            <p:cNvSpPr/>
            <p:nvPr/>
          </p:nvSpPr>
          <p:spPr>
            <a:xfrm>
              <a:off x="847344" y="1408176"/>
              <a:ext cx="134112" cy="134112"/>
            </a:xfrm>
            <a:prstGeom prst="chevr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sp>
        <p:nvSpPr>
          <p:cNvPr id="50" name="Rectangle 49"/>
          <p:cNvSpPr/>
          <p:nvPr/>
        </p:nvSpPr>
        <p:spPr>
          <a:xfrm>
            <a:off x="743753" y="2589690"/>
            <a:ext cx="2617840" cy="1485022"/>
          </a:xfrm>
          <a:prstGeom prst="rect">
            <a:avLst/>
          </a:prstGeom>
        </p:spPr>
        <p:txBody>
          <a:bodyPr wrap="square">
            <a:spAutoFit/>
          </a:bodyPr>
          <a:lstStyle/>
          <a:p>
            <a:pPr>
              <a:spcAft>
                <a:spcPts val="300"/>
              </a:spcAft>
            </a:pPr>
            <a:r>
              <a:rPr lang="en-US" sz="1400" b="1" dirty="0" smtClean="0">
                <a:solidFill>
                  <a:schemeClr val="tx2"/>
                </a:solidFill>
                <a:latin typeface="+mj-lt"/>
              </a:rPr>
              <a:t>Current Automation Complex, Rigid, Fragile</a:t>
            </a:r>
            <a:endParaRPr lang="en-US" sz="1400" dirty="0" smtClean="0">
              <a:latin typeface="+mj-lt"/>
            </a:endParaRPr>
          </a:p>
          <a:p>
            <a:pPr marL="117475" indent="-117475">
              <a:lnSpc>
                <a:spcPct val="90000"/>
              </a:lnSpc>
              <a:spcAft>
                <a:spcPts val="400"/>
              </a:spcAft>
              <a:buFont typeface="Arial" panose="020B0604020202020204" pitchFamily="34" charset="0"/>
              <a:buChar char="•"/>
            </a:pPr>
            <a:r>
              <a:rPr lang="en-US" sz="1200" dirty="0"/>
              <a:t>Hard-coded logic flows</a:t>
            </a:r>
            <a:br>
              <a:rPr lang="en-US" sz="1200" dirty="0"/>
            </a:br>
            <a:r>
              <a:rPr lang="en-US" sz="1200" dirty="0"/>
              <a:t>and CLI templates</a:t>
            </a:r>
          </a:p>
          <a:p>
            <a:pPr marL="117475" indent="-117475">
              <a:lnSpc>
                <a:spcPct val="90000"/>
              </a:lnSpc>
              <a:spcAft>
                <a:spcPts val="400"/>
              </a:spcAft>
              <a:buFont typeface="Arial" panose="020B0604020202020204" pitchFamily="34" charset="0"/>
              <a:buChar char="•"/>
            </a:pPr>
            <a:r>
              <a:rPr lang="en-US" sz="1200" dirty="0"/>
              <a:t>Fragile, programmatic adapters</a:t>
            </a:r>
          </a:p>
          <a:p>
            <a:pPr marL="117475" indent="-117475">
              <a:lnSpc>
                <a:spcPct val="90000"/>
              </a:lnSpc>
              <a:spcAft>
                <a:spcPts val="400"/>
              </a:spcAft>
              <a:buFont typeface="Arial" panose="020B0604020202020204" pitchFamily="34" charset="0"/>
              <a:buChar char="•"/>
            </a:pPr>
            <a:r>
              <a:rPr lang="en-US" sz="1200" dirty="0"/>
              <a:t>One-off </a:t>
            </a:r>
            <a:r>
              <a:rPr lang="en-US" sz="1200" dirty="0" smtClean="0"/>
              <a:t>solutions</a:t>
            </a:r>
            <a:r>
              <a:rPr lang="en-US" sz="1200" dirty="0" smtClean="0">
                <a:latin typeface="Arial" panose="020B0604020202020204" pitchFamily="34" charset="0"/>
                <a:cs typeface="Arial" panose="020B0604020202020204" pitchFamily="34" charset="0"/>
              </a:rPr>
              <a:t>—</a:t>
            </a:r>
            <a:r>
              <a:rPr lang="en-US" sz="1200" dirty="0" smtClean="0"/>
              <a:t>not</a:t>
            </a:r>
            <a:r>
              <a:rPr lang="en-US" sz="1200" dirty="0"/>
              <a:t/>
            </a:r>
            <a:br>
              <a:rPr lang="en-US" sz="1200" dirty="0"/>
            </a:br>
            <a:r>
              <a:rPr lang="en-US" sz="1200" dirty="0"/>
              <a:t>repeatable or reusable</a:t>
            </a:r>
          </a:p>
        </p:txBody>
      </p:sp>
      <p:grpSp>
        <p:nvGrpSpPr>
          <p:cNvPr id="51" name="Group 50"/>
          <p:cNvGrpSpPr/>
          <p:nvPr/>
        </p:nvGrpSpPr>
        <p:grpSpPr>
          <a:xfrm>
            <a:off x="546101" y="2639879"/>
            <a:ext cx="196366" cy="196366"/>
            <a:chOff x="749234" y="1302772"/>
            <a:chExt cx="320374" cy="320374"/>
          </a:xfrm>
        </p:grpSpPr>
        <p:sp>
          <p:nvSpPr>
            <p:cNvPr id="52" name="Rectangle 51"/>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53" name="Chevron 52"/>
            <p:cNvSpPr/>
            <p:nvPr/>
          </p:nvSpPr>
          <p:spPr>
            <a:xfrm>
              <a:off x="847344" y="1408176"/>
              <a:ext cx="134112" cy="134112"/>
            </a:xfrm>
            <a:prstGeom prst="chevr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grpSp>
        <p:nvGrpSpPr>
          <p:cNvPr id="54" name="Group 53"/>
          <p:cNvGrpSpPr/>
          <p:nvPr/>
        </p:nvGrpSpPr>
        <p:grpSpPr>
          <a:xfrm flipH="1">
            <a:off x="8401920" y="1109208"/>
            <a:ext cx="196366" cy="196366"/>
            <a:chOff x="749234" y="1302772"/>
            <a:chExt cx="320374" cy="320374"/>
          </a:xfrm>
        </p:grpSpPr>
        <p:sp>
          <p:nvSpPr>
            <p:cNvPr id="55" name="Rectangle 54"/>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56" name="Chevron 55"/>
            <p:cNvSpPr/>
            <p:nvPr/>
          </p:nvSpPr>
          <p:spPr>
            <a:xfrm>
              <a:off x="847344" y="1408176"/>
              <a:ext cx="134112" cy="134112"/>
            </a:xfrm>
            <a:prstGeom prst="chevr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sp>
        <p:nvSpPr>
          <p:cNvPr id="60" name="Rectangle 59"/>
          <p:cNvSpPr/>
          <p:nvPr/>
        </p:nvSpPr>
        <p:spPr>
          <a:xfrm>
            <a:off x="6268720" y="1537653"/>
            <a:ext cx="2011655" cy="896656"/>
          </a:xfrm>
          <a:prstGeom prst="rect">
            <a:avLst/>
          </a:prstGeom>
        </p:spPr>
        <p:txBody>
          <a:bodyPr wrap="square">
            <a:spAutoFit/>
          </a:bodyPr>
          <a:lstStyle/>
          <a:p>
            <a:pPr algn="r" defTabSz="500063">
              <a:lnSpc>
                <a:spcPct val="95000"/>
              </a:lnSpc>
              <a:spcAft>
                <a:spcPts val="400"/>
              </a:spcAft>
            </a:pPr>
            <a:r>
              <a:rPr lang="en-US" sz="1200" dirty="0" smtClean="0">
                <a:latin typeface="+mj-lt"/>
              </a:rPr>
              <a:t>Data quality issues</a:t>
            </a:r>
          </a:p>
          <a:p>
            <a:pPr algn="r" defTabSz="500063">
              <a:lnSpc>
                <a:spcPct val="95000"/>
              </a:lnSpc>
              <a:spcAft>
                <a:spcPts val="400"/>
              </a:spcAft>
            </a:pPr>
            <a:r>
              <a:rPr lang="en-US" sz="1200" dirty="0" smtClean="0">
                <a:latin typeface="+mj-lt"/>
              </a:rPr>
              <a:t>No transactional control</a:t>
            </a:r>
          </a:p>
          <a:p>
            <a:pPr algn="r" defTabSz="500063">
              <a:lnSpc>
                <a:spcPct val="95000"/>
              </a:lnSpc>
              <a:spcAft>
                <a:spcPts val="400"/>
              </a:spcAft>
            </a:pPr>
            <a:r>
              <a:rPr lang="en-US" sz="1200" dirty="0" smtClean="0">
                <a:latin typeface="+mj-lt"/>
              </a:rPr>
              <a:t>Complex rollbacks and remediation</a:t>
            </a:r>
            <a:endParaRPr lang="en-US" sz="1200" dirty="0">
              <a:latin typeface="+mj-lt"/>
            </a:endParaRPr>
          </a:p>
        </p:txBody>
      </p:sp>
      <p:sp>
        <p:nvSpPr>
          <p:cNvPr id="65" name="Rectangle 64"/>
          <p:cNvSpPr/>
          <p:nvPr/>
        </p:nvSpPr>
        <p:spPr>
          <a:xfrm>
            <a:off x="6032013" y="1059019"/>
            <a:ext cx="2363961" cy="523220"/>
          </a:xfrm>
          <a:prstGeom prst="rect">
            <a:avLst/>
          </a:prstGeom>
        </p:spPr>
        <p:txBody>
          <a:bodyPr wrap="square">
            <a:spAutoFit/>
          </a:bodyPr>
          <a:lstStyle/>
          <a:p>
            <a:pPr algn="r">
              <a:spcAft>
                <a:spcPts val="300"/>
              </a:spcAft>
            </a:pPr>
            <a:r>
              <a:rPr lang="en-US" sz="1400" b="1" dirty="0" smtClean="0">
                <a:solidFill>
                  <a:schemeClr val="tx2"/>
                </a:solidFill>
                <a:latin typeface="+mj-lt"/>
              </a:rPr>
              <a:t>Lack of Visibility and Granular Control</a:t>
            </a:r>
            <a:endParaRPr lang="en-US" sz="1400" dirty="0" smtClean="0">
              <a:latin typeface="+mj-lt"/>
            </a:endParaRPr>
          </a:p>
        </p:txBody>
      </p:sp>
      <p:grpSp>
        <p:nvGrpSpPr>
          <p:cNvPr id="66" name="Group 65"/>
          <p:cNvGrpSpPr/>
          <p:nvPr/>
        </p:nvGrpSpPr>
        <p:grpSpPr>
          <a:xfrm flipH="1">
            <a:off x="8401920" y="2643282"/>
            <a:ext cx="196366" cy="196366"/>
            <a:chOff x="749234" y="1302772"/>
            <a:chExt cx="320374" cy="320374"/>
          </a:xfrm>
        </p:grpSpPr>
        <p:sp>
          <p:nvSpPr>
            <p:cNvPr id="67" name="Rectangle 66"/>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68" name="Chevron 67"/>
            <p:cNvSpPr/>
            <p:nvPr/>
          </p:nvSpPr>
          <p:spPr>
            <a:xfrm>
              <a:off x="847344" y="1408176"/>
              <a:ext cx="134112" cy="134112"/>
            </a:xfrm>
            <a:prstGeom prst="chevr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sp>
        <p:nvSpPr>
          <p:cNvPr id="69" name="Rectangle 68"/>
          <p:cNvSpPr/>
          <p:nvPr/>
        </p:nvSpPr>
        <p:spPr>
          <a:xfrm>
            <a:off x="5783068" y="2835448"/>
            <a:ext cx="2497307" cy="834074"/>
          </a:xfrm>
          <a:prstGeom prst="rect">
            <a:avLst/>
          </a:prstGeom>
        </p:spPr>
        <p:txBody>
          <a:bodyPr wrap="square">
            <a:spAutoFit/>
          </a:bodyPr>
          <a:lstStyle/>
          <a:p>
            <a:pPr marL="173038" indent="-173038" algn="r">
              <a:lnSpc>
                <a:spcPct val="90000"/>
              </a:lnSpc>
              <a:spcAft>
                <a:spcPts val="600"/>
              </a:spcAft>
            </a:pPr>
            <a:r>
              <a:rPr lang="en-US" sz="1200" dirty="0"/>
              <a:t>Requirement for even more complex and dynamic </a:t>
            </a:r>
            <a:r>
              <a:rPr lang="en-US" sz="1200" dirty="0" smtClean="0"/>
              <a:t>services</a:t>
            </a:r>
          </a:p>
          <a:p>
            <a:pPr marL="173038" indent="-173038" algn="r">
              <a:lnSpc>
                <a:spcPct val="90000"/>
              </a:lnSpc>
              <a:spcAft>
                <a:spcPts val="600"/>
              </a:spcAft>
            </a:pPr>
            <a:r>
              <a:rPr lang="en-US" sz="1200" dirty="0" smtClean="0"/>
              <a:t>New </a:t>
            </a:r>
            <a:r>
              <a:rPr lang="en-US" sz="1200" dirty="0"/>
              <a:t>technologies,</a:t>
            </a:r>
            <a:br>
              <a:rPr lang="en-US" sz="1200" dirty="0"/>
            </a:br>
            <a:r>
              <a:rPr lang="en-US" sz="1200" dirty="0"/>
              <a:t>elasticity, virtualization</a:t>
            </a:r>
          </a:p>
        </p:txBody>
      </p:sp>
      <p:pic>
        <p:nvPicPr>
          <p:cNvPr id="70" name="Picture 69"/>
          <p:cNvPicPr>
            <a:picLocks noChangeAspect="1"/>
          </p:cNvPicPr>
          <p:nvPr/>
        </p:nvPicPr>
        <p:blipFill rotWithShape="1">
          <a:blip r:embed="rId4"/>
          <a:srcRect l="1636" r="92076" b="39913"/>
          <a:stretch/>
        </p:blipFill>
        <p:spPr>
          <a:xfrm>
            <a:off x="8195165" y="2824815"/>
            <a:ext cx="148735" cy="674035"/>
          </a:xfrm>
          <a:prstGeom prst="rect">
            <a:avLst/>
          </a:prstGeom>
        </p:spPr>
      </p:pic>
      <p:sp>
        <p:nvSpPr>
          <p:cNvPr id="71" name="Rectangle 70"/>
          <p:cNvSpPr/>
          <p:nvPr/>
        </p:nvSpPr>
        <p:spPr>
          <a:xfrm>
            <a:off x="6032013" y="2593093"/>
            <a:ext cx="2363961" cy="307777"/>
          </a:xfrm>
          <a:prstGeom prst="rect">
            <a:avLst/>
          </a:prstGeom>
        </p:spPr>
        <p:txBody>
          <a:bodyPr wrap="square">
            <a:spAutoFit/>
          </a:bodyPr>
          <a:lstStyle/>
          <a:p>
            <a:pPr algn="r">
              <a:spcAft>
                <a:spcPts val="300"/>
              </a:spcAft>
            </a:pPr>
            <a:r>
              <a:rPr lang="en-US" sz="1400" b="1" dirty="0" smtClean="0">
                <a:solidFill>
                  <a:schemeClr val="tx2"/>
                </a:solidFill>
                <a:latin typeface="+mj-lt"/>
              </a:rPr>
              <a:t>Future Challenges</a:t>
            </a:r>
            <a:endParaRPr lang="en-US" sz="1400" dirty="0" smtClean="0">
              <a:latin typeface="+mj-lt"/>
            </a:endParaRPr>
          </a:p>
        </p:txBody>
      </p:sp>
      <p:pic>
        <p:nvPicPr>
          <p:cNvPr id="7" name="Picture 6"/>
          <p:cNvPicPr>
            <a:picLocks noChangeAspect="1"/>
          </p:cNvPicPr>
          <p:nvPr/>
        </p:nvPicPr>
        <p:blipFill rotWithShape="1">
          <a:blip r:embed="rId5"/>
          <a:srcRect r="88547" b="23427"/>
          <a:stretch/>
        </p:blipFill>
        <p:spPr>
          <a:xfrm>
            <a:off x="8156777" y="1531860"/>
            <a:ext cx="230411" cy="723583"/>
          </a:xfrm>
          <a:prstGeom prst="rect">
            <a:avLst/>
          </a:prstGeom>
        </p:spPr>
      </p:pic>
    </p:spTree>
    <p:extLst>
      <p:ext uri="{BB962C8B-B14F-4D97-AF65-F5344CB8AC3E}">
        <p14:creationId xmlns:p14="http://schemas.microsoft.com/office/powerpoint/2010/main" val="356353332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If You Could…</a:t>
            </a:r>
            <a:endParaRPr lang="en-US" dirty="0"/>
          </a:p>
        </p:txBody>
      </p:sp>
      <p:grpSp>
        <p:nvGrpSpPr>
          <p:cNvPr id="6" name="Group 5"/>
          <p:cNvGrpSpPr/>
          <p:nvPr/>
        </p:nvGrpSpPr>
        <p:grpSpPr>
          <a:xfrm>
            <a:off x="546102" y="1009887"/>
            <a:ext cx="8430263" cy="738048"/>
            <a:chOff x="546102" y="1178484"/>
            <a:chExt cx="8430263" cy="738048"/>
          </a:xfrm>
        </p:grpSpPr>
        <p:sp>
          <p:nvSpPr>
            <p:cNvPr id="29" name="Rectangle 28"/>
            <p:cNvSpPr/>
            <p:nvPr/>
          </p:nvSpPr>
          <p:spPr>
            <a:xfrm rot="16200000">
              <a:off x="4392211" y="-2667623"/>
              <a:ext cx="738048" cy="8430261"/>
            </a:xfrm>
            <a:prstGeom prst="rect">
              <a:avLst/>
            </a:prstGeom>
            <a:gradFill flip="none" rotWithShape="1">
              <a:gsLst>
                <a:gs pos="0">
                  <a:schemeClr val="accent5">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ectangle 33"/>
            <p:cNvSpPr/>
            <p:nvPr/>
          </p:nvSpPr>
          <p:spPr>
            <a:xfrm>
              <a:off x="736349" y="1210185"/>
              <a:ext cx="5877811" cy="706347"/>
            </a:xfrm>
            <a:prstGeom prst="rect">
              <a:avLst/>
            </a:prstGeom>
          </p:spPr>
          <p:txBody>
            <a:bodyPr wrap="square">
              <a:spAutoFit/>
            </a:bodyPr>
            <a:lstStyle/>
            <a:p>
              <a:pPr>
                <a:lnSpc>
                  <a:spcPct val="95000"/>
                </a:lnSpc>
                <a:spcAft>
                  <a:spcPts val="400"/>
                </a:spcAft>
              </a:pPr>
              <a:r>
                <a:rPr lang="en-US" sz="1400" b="1" dirty="0" smtClean="0">
                  <a:solidFill>
                    <a:schemeClr val="tx2"/>
                  </a:solidFill>
                  <a:latin typeface="+mj-lt"/>
                </a:rPr>
                <a:t>Break the complexity barrier to enable agility?</a:t>
              </a:r>
              <a:endParaRPr lang="en-US" sz="1400" dirty="0" smtClean="0">
                <a:latin typeface="+mj-lt"/>
              </a:endParaRPr>
            </a:p>
            <a:p>
              <a:pPr marL="115888" indent="-115888">
                <a:lnSpc>
                  <a:spcPct val="90000"/>
                </a:lnSpc>
                <a:spcAft>
                  <a:spcPts val="200"/>
                </a:spcAft>
                <a:buFont typeface="Arial" panose="020B0604020202020204" pitchFamily="34" charset="0"/>
                <a:buChar char="•"/>
              </a:pPr>
              <a:r>
                <a:rPr lang="en-US" sz="1200" dirty="0">
                  <a:latin typeface="+mj-lt"/>
                </a:rPr>
                <a:t>Full lifecycle automation (create, update, delete)</a:t>
              </a:r>
            </a:p>
            <a:p>
              <a:pPr marL="115888" indent="-115888">
                <a:lnSpc>
                  <a:spcPct val="90000"/>
                </a:lnSpc>
                <a:spcAft>
                  <a:spcPts val="200"/>
                </a:spcAft>
                <a:buFont typeface="Arial" panose="020B0604020202020204" pitchFamily="34" charset="0"/>
                <a:buChar char="•"/>
              </a:pPr>
              <a:r>
                <a:rPr lang="en-US" sz="1200" dirty="0">
                  <a:latin typeface="+mj-lt"/>
                </a:rPr>
                <a:t>Model-driven to reduce code and expand features</a:t>
              </a:r>
            </a:p>
          </p:txBody>
        </p:sp>
        <p:grpSp>
          <p:nvGrpSpPr>
            <p:cNvPr id="36" name="Group 35"/>
            <p:cNvGrpSpPr/>
            <p:nvPr/>
          </p:nvGrpSpPr>
          <p:grpSpPr>
            <a:xfrm>
              <a:off x="546102" y="1248714"/>
              <a:ext cx="189009" cy="189009"/>
              <a:chOff x="749234" y="1302772"/>
              <a:chExt cx="320374" cy="320374"/>
            </a:xfrm>
          </p:grpSpPr>
          <p:sp>
            <p:nvSpPr>
              <p:cNvPr id="40" name="Rectangle 39"/>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41" name="Chevron 40"/>
              <p:cNvSpPr/>
              <p:nvPr/>
            </p:nvSpPr>
            <p:spPr>
              <a:xfrm>
                <a:off x="847344" y="1408176"/>
                <a:ext cx="134112" cy="134112"/>
              </a:xfrm>
              <a:prstGeom prst="chevron">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grpSp>
      <p:grpSp>
        <p:nvGrpSpPr>
          <p:cNvPr id="8" name="Group 7"/>
          <p:cNvGrpSpPr/>
          <p:nvPr/>
        </p:nvGrpSpPr>
        <p:grpSpPr>
          <a:xfrm>
            <a:off x="546103" y="2562148"/>
            <a:ext cx="8430261" cy="957595"/>
            <a:chOff x="546103" y="2720585"/>
            <a:chExt cx="8430261" cy="957595"/>
          </a:xfrm>
        </p:grpSpPr>
        <p:sp>
          <p:nvSpPr>
            <p:cNvPr id="49" name="Rectangle 48"/>
            <p:cNvSpPr/>
            <p:nvPr/>
          </p:nvSpPr>
          <p:spPr>
            <a:xfrm rot="16200000">
              <a:off x="4299782" y="-1033094"/>
              <a:ext cx="922904" cy="8430261"/>
            </a:xfrm>
            <a:prstGeom prst="rect">
              <a:avLst/>
            </a:prstGeom>
            <a:gradFill flip="none" rotWithShape="1">
              <a:gsLst>
                <a:gs pos="0">
                  <a:schemeClr val="accent5">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 name="Rectangle 49"/>
            <p:cNvSpPr/>
            <p:nvPr/>
          </p:nvSpPr>
          <p:spPr>
            <a:xfrm>
              <a:off x="736349" y="2752286"/>
              <a:ext cx="5877811" cy="925894"/>
            </a:xfrm>
            <a:prstGeom prst="rect">
              <a:avLst/>
            </a:prstGeom>
          </p:spPr>
          <p:txBody>
            <a:bodyPr wrap="square">
              <a:spAutoFit/>
            </a:bodyPr>
            <a:lstStyle/>
            <a:p>
              <a:pPr>
                <a:lnSpc>
                  <a:spcPct val="95000"/>
                </a:lnSpc>
                <a:spcAft>
                  <a:spcPts val="400"/>
                </a:spcAft>
              </a:pPr>
              <a:r>
                <a:rPr lang="en-US" sz="1400" b="1" dirty="0" smtClean="0">
                  <a:solidFill>
                    <a:schemeClr val="tx2"/>
                  </a:solidFill>
                  <a:latin typeface="+mj-lt"/>
                </a:rPr>
                <a:t>Support real-world multivendor environments?</a:t>
              </a:r>
              <a:endParaRPr lang="en-US" sz="1400" dirty="0" smtClean="0">
                <a:latin typeface="+mj-lt"/>
              </a:endParaRPr>
            </a:p>
            <a:p>
              <a:pPr marL="115888" indent="-115888">
                <a:lnSpc>
                  <a:spcPct val="90000"/>
                </a:lnSpc>
                <a:spcAft>
                  <a:spcPts val="200"/>
                </a:spcAft>
                <a:buFont typeface="Arial" panose="020B0604020202020204" pitchFamily="34" charset="0"/>
                <a:buChar char="•"/>
              </a:pPr>
              <a:r>
                <a:rPr lang="en-US" sz="1200" dirty="0">
                  <a:latin typeface="+mj-lt"/>
                </a:rPr>
                <a:t>Any use case on any device</a:t>
              </a:r>
            </a:p>
            <a:p>
              <a:pPr marL="115888" indent="-115888">
                <a:lnSpc>
                  <a:spcPct val="90000"/>
                </a:lnSpc>
                <a:spcAft>
                  <a:spcPts val="200"/>
                </a:spcAft>
                <a:buFont typeface="Arial" panose="020B0604020202020204" pitchFamily="34" charset="0"/>
                <a:buChar char="•"/>
              </a:pPr>
              <a:r>
                <a:rPr lang="en-US" sz="1200" dirty="0">
                  <a:latin typeface="+mj-lt"/>
                </a:rPr>
                <a:t>Hybrid and Brownfield environments</a:t>
              </a:r>
            </a:p>
            <a:p>
              <a:pPr marL="115888" indent="-115888">
                <a:lnSpc>
                  <a:spcPct val="90000"/>
                </a:lnSpc>
                <a:spcAft>
                  <a:spcPts val="200"/>
                </a:spcAft>
                <a:buFont typeface="Arial" panose="020B0604020202020204" pitchFamily="34" charset="0"/>
                <a:buChar char="•"/>
              </a:pPr>
              <a:r>
                <a:rPr lang="en-US" sz="1200" dirty="0">
                  <a:latin typeface="+mj-lt"/>
                </a:rPr>
                <a:t>Full </a:t>
              </a:r>
              <a:r>
                <a:rPr lang="en-US" sz="1200" dirty="0" smtClean="0">
                  <a:latin typeface="+mj-lt"/>
                </a:rPr>
                <a:t>stack</a:t>
              </a:r>
              <a:r>
                <a:rPr lang="en-US" sz="1200" dirty="0" smtClean="0">
                  <a:latin typeface="Arial" panose="020B0604020202020204" pitchFamily="34" charset="0"/>
                  <a:cs typeface="Arial" panose="020B0604020202020204" pitchFamily="34" charset="0"/>
                </a:rPr>
                <a:t>—</a:t>
              </a:r>
              <a:r>
                <a:rPr lang="en-US" sz="1200" dirty="0" smtClean="0">
                  <a:latin typeface="+mj-lt"/>
                </a:rPr>
                <a:t>beyond </a:t>
              </a:r>
              <a:r>
                <a:rPr lang="en-US" sz="1200" dirty="0">
                  <a:latin typeface="+mj-lt"/>
                </a:rPr>
                <a:t>Layer 2 and Layer 3</a:t>
              </a:r>
            </a:p>
          </p:txBody>
        </p:sp>
      </p:grpSp>
      <p:grpSp>
        <p:nvGrpSpPr>
          <p:cNvPr id="7" name="Group 6"/>
          <p:cNvGrpSpPr/>
          <p:nvPr/>
        </p:nvGrpSpPr>
        <p:grpSpPr>
          <a:xfrm>
            <a:off x="546102" y="1780915"/>
            <a:ext cx="8430260" cy="1030312"/>
            <a:chOff x="546102" y="1949512"/>
            <a:chExt cx="8430260" cy="1030312"/>
          </a:xfrm>
        </p:grpSpPr>
        <p:sp>
          <p:nvSpPr>
            <p:cNvPr id="43" name="Rectangle 42"/>
            <p:cNvSpPr/>
            <p:nvPr/>
          </p:nvSpPr>
          <p:spPr>
            <a:xfrm rot="16200000">
              <a:off x="4383579" y="-1887964"/>
              <a:ext cx="755307" cy="8430259"/>
            </a:xfrm>
            <a:prstGeom prst="rect">
              <a:avLst/>
            </a:prstGeom>
            <a:gradFill flip="none" rotWithShape="1">
              <a:gsLst>
                <a:gs pos="0">
                  <a:schemeClr val="accent5">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ectangle 43"/>
            <p:cNvSpPr/>
            <p:nvPr/>
          </p:nvSpPr>
          <p:spPr>
            <a:xfrm>
              <a:off x="736349" y="1981214"/>
              <a:ext cx="5877811" cy="706347"/>
            </a:xfrm>
            <a:prstGeom prst="rect">
              <a:avLst/>
            </a:prstGeom>
          </p:spPr>
          <p:txBody>
            <a:bodyPr wrap="square">
              <a:spAutoFit/>
            </a:bodyPr>
            <a:lstStyle/>
            <a:p>
              <a:pPr>
                <a:lnSpc>
                  <a:spcPct val="95000"/>
                </a:lnSpc>
                <a:spcAft>
                  <a:spcPts val="400"/>
                </a:spcAft>
              </a:pPr>
              <a:r>
                <a:rPr lang="en-US" sz="1400" b="1" dirty="0" smtClean="0">
                  <a:solidFill>
                    <a:schemeClr val="tx2"/>
                  </a:solidFill>
                  <a:latin typeface="+mj-lt"/>
                </a:rPr>
                <a:t>Reconfigure services with high quality and minimal impact?</a:t>
              </a:r>
              <a:endParaRPr lang="en-US" sz="1400" dirty="0" smtClean="0">
                <a:latin typeface="+mj-lt"/>
              </a:endParaRPr>
            </a:p>
            <a:p>
              <a:pPr marL="115888" indent="-115888">
                <a:lnSpc>
                  <a:spcPct val="90000"/>
                </a:lnSpc>
                <a:spcAft>
                  <a:spcPts val="200"/>
                </a:spcAft>
                <a:buFont typeface="Arial" panose="020B0604020202020204" pitchFamily="34" charset="0"/>
                <a:buChar char="•"/>
              </a:pPr>
              <a:r>
                <a:rPr lang="en-US" sz="1200" dirty="0" smtClean="0">
                  <a:latin typeface="+mj-lt"/>
                </a:rPr>
                <a:t>Non-disruptive updates of service and device models</a:t>
              </a:r>
            </a:p>
            <a:p>
              <a:pPr marL="115888" indent="-115888">
                <a:lnSpc>
                  <a:spcPct val="90000"/>
                </a:lnSpc>
                <a:spcAft>
                  <a:spcPts val="200"/>
                </a:spcAft>
                <a:buFont typeface="Arial" panose="020B0604020202020204" pitchFamily="34" charset="0"/>
                <a:buChar char="•"/>
              </a:pPr>
              <a:r>
                <a:rPr lang="en-US" sz="1200" dirty="0" smtClean="0">
                  <a:latin typeface="+mj-lt"/>
                </a:rPr>
                <a:t>Surgical precision and atomic transaction control</a:t>
              </a:r>
              <a:endParaRPr lang="en-US" sz="1200" dirty="0">
                <a:latin typeface="+mj-lt"/>
              </a:endParaRPr>
            </a:p>
          </p:txBody>
        </p:sp>
        <p:grpSp>
          <p:nvGrpSpPr>
            <p:cNvPr id="45" name="Group 44"/>
            <p:cNvGrpSpPr/>
            <p:nvPr/>
          </p:nvGrpSpPr>
          <p:grpSpPr>
            <a:xfrm>
              <a:off x="546102" y="2019743"/>
              <a:ext cx="189009" cy="189009"/>
              <a:chOff x="749234" y="1302772"/>
              <a:chExt cx="320374" cy="320374"/>
            </a:xfrm>
          </p:grpSpPr>
          <p:sp>
            <p:nvSpPr>
              <p:cNvPr id="46" name="Rectangle 45"/>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47" name="Chevron 46"/>
              <p:cNvSpPr/>
              <p:nvPr/>
            </p:nvSpPr>
            <p:spPr>
              <a:xfrm>
                <a:off x="847344" y="1408176"/>
                <a:ext cx="134112" cy="134112"/>
              </a:xfrm>
              <a:prstGeom prst="chevron">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grpSp>
          <p:nvGrpSpPr>
            <p:cNvPr id="51" name="Group 50"/>
            <p:cNvGrpSpPr/>
            <p:nvPr/>
          </p:nvGrpSpPr>
          <p:grpSpPr>
            <a:xfrm>
              <a:off x="546102" y="2790815"/>
              <a:ext cx="189009" cy="189009"/>
              <a:chOff x="749234" y="1302772"/>
              <a:chExt cx="320374" cy="320374"/>
            </a:xfrm>
          </p:grpSpPr>
          <p:sp>
            <p:nvSpPr>
              <p:cNvPr id="52" name="Rectangle 51"/>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53" name="Chevron 52"/>
              <p:cNvSpPr/>
              <p:nvPr/>
            </p:nvSpPr>
            <p:spPr>
              <a:xfrm>
                <a:off x="847344" y="1408176"/>
                <a:ext cx="134112" cy="134112"/>
              </a:xfrm>
              <a:prstGeom prst="chevron">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grpSp>
      <p:grpSp>
        <p:nvGrpSpPr>
          <p:cNvPr id="9" name="Group 8"/>
          <p:cNvGrpSpPr/>
          <p:nvPr/>
        </p:nvGrpSpPr>
        <p:grpSpPr>
          <a:xfrm>
            <a:off x="546102" y="3516059"/>
            <a:ext cx="8430261" cy="957595"/>
            <a:chOff x="546102" y="3659256"/>
            <a:chExt cx="8430261" cy="957595"/>
          </a:xfrm>
        </p:grpSpPr>
        <p:sp>
          <p:nvSpPr>
            <p:cNvPr id="55" name="Rectangle 54"/>
            <p:cNvSpPr/>
            <p:nvPr/>
          </p:nvSpPr>
          <p:spPr>
            <a:xfrm rot="16200000">
              <a:off x="4299781" y="-94422"/>
              <a:ext cx="922904" cy="8430260"/>
            </a:xfrm>
            <a:prstGeom prst="rect">
              <a:avLst/>
            </a:prstGeom>
            <a:gradFill flip="none" rotWithShape="1">
              <a:gsLst>
                <a:gs pos="0">
                  <a:schemeClr val="accent5">
                    <a:lumMod val="20000"/>
                    <a:lumOff val="80000"/>
                  </a:schemeClr>
                </a:gs>
                <a:gs pos="100000">
                  <a:schemeClr val="bg1">
                    <a:lumMod val="95000"/>
                    <a:alpha val="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6" name="Rectangle 55"/>
            <p:cNvSpPr/>
            <p:nvPr/>
          </p:nvSpPr>
          <p:spPr>
            <a:xfrm>
              <a:off x="736349" y="3690957"/>
              <a:ext cx="5877811" cy="925894"/>
            </a:xfrm>
            <a:prstGeom prst="rect">
              <a:avLst/>
            </a:prstGeom>
          </p:spPr>
          <p:txBody>
            <a:bodyPr wrap="square">
              <a:spAutoFit/>
            </a:bodyPr>
            <a:lstStyle/>
            <a:p>
              <a:pPr>
                <a:lnSpc>
                  <a:spcPct val="95000"/>
                </a:lnSpc>
                <a:spcAft>
                  <a:spcPts val="400"/>
                </a:spcAft>
              </a:pPr>
              <a:r>
                <a:rPr lang="en-US" sz="1400" b="1" dirty="0" smtClean="0">
                  <a:solidFill>
                    <a:schemeClr val="tx2"/>
                  </a:solidFill>
                  <a:latin typeface="+mj-lt"/>
                </a:rPr>
                <a:t>Decouple services from infrastructure?</a:t>
              </a:r>
              <a:endParaRPr lang="en-US" sz="1400" dirty="0" smtClean="0">
                <a:latin typeface="+mj-lt"/>
              </a:endParaRPr>
            </a:p>
            <a:p>
              <a:pPr marL="115888" indent="-115888">
                <a:lnSpc>
                  <a:spcPct val="90000"/>
                </a:lnSpc>
                <a:spcAft>
                  <a:spcPts val="200"/>
                </a:spcAft>
                <a:buFont typeface="Arial" panose="020B0604020202020204" pitchFamily="34" charset="0"/>
                <a:buChar char="•"/>
              </a:pPr>
              <a:r>
                <a:rPr lang="en-US" sz="1200" dirty="0">
                  <a:latin typeface="+mj-lt"/>
                </a:rPr>
                <a:t>Physical and virtual networks and service platforms</a:t>
              </a:r>
            </a:p>
            <a:p>
              <a:pPr marL="115888" indent="-115888">
                <a:lnSpc>
                  <a:spcPct val="90000"/>
                </a:lnSpc>
                <a:spcAft>
                  <a:spcPts val="200"/>
                </a:spcAft>
                <a:buFont typeface="Arial" panose="020B0604020202020204" pitchFamily="34" charset="0"/>
                <a:buChar char="•"/>
              </a:pPr>
              <a:r>
                <a:rPr lang="en-US" sz="1200" dirty="0">
                  <a:latin typeface="+mj-lt"/>
                </a:rPr>
                <a:t>Minimal dependencies on networking technologies</a:t>
              </a:r>
            </a:p>
            <a:p>
              <a:pPr marL="115888" indent="-115888">
                <a:lnSpc>
                  <a:spcPct val="90000"/>
                </a:lnSpc>
                <a:spcAft>
                  <a:spcPts val="200"/>
                </a:spcAft>
                <a:buFont typeface="Arial" panose="020B0604020202020204" pitchFamily="34" charset="0"/>
                <a:buChar char="•"/>
              </a:pPr>
              <a:r>
                <a:rPr lang="en-US" sz="1200" dirty="0">
                  <a:latin typeface="+mj-lt"/>
                </a:rPr>
                <a:t>Minimal dependencies on OSS environments</a:t>
              </a:r>
            </a:p>
          </p:txBody>
        </p:sp>
        <p:grpSp>
          <p:nvGrpSpPr>
            <p:cNvPr id="57" name="Group 56"/>
            <p:cNvGrpSpPr/>
            <p:nvPr/>
          </p:nvGrpSpPr>
          <p:grpSpPr>
            <a:xfrm>
              <a:off x="546102" y="3729486"/>
              <a:ext cx="189009" cy="189009"/>
              <a:chOff x="749234" y="1302772"/>
              <a:chExt cx="320374" cy="320374"/>
            </a:xfrm>
          </p:grpSpPr>
          <p:sp>
            <p:nvSpPr>
              <p:cNvPr id="58" name="Rectangle 57"/>
              <p:cNvSpPr/>
              <p:nvPr/>
            </p:nvSpPr>
            <p:spPr>
              <a:xfrm>
                <a:off x="749234" y="1302772"/>
                <a:ext cx="320374" cy="32037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solidFill>
                  <a:latin typeface="+mj-lt"/>
                </a:endParaRPr>
              </a:p>
            </p:txBody>
          </p:sp>
          <p:sp>
            <p:nvSpPr>
              <p:cNvPr id="59" name="Chevron 58"/>
              <p:cNvSpPr/>
              <p:nvPr/>
            </p:nvSpPr>
            <p:spPr>
              <a:xfrm>
                <a:off x="847344" y="1408176"/>
                <a:ext cx="134112" cy="134112"/>
              </a:xfrm>
              <a:prstGeom prst="chevron">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endParaRPr>
              </a:p>
            </p:txBody>
          </p:sp>
        </p:grpSp>
      </p:grpSp>
      <p:grpSp>
        <p:nvGrpSpPr>
          <p:cNvPr id="39" name="Group 38"/>
          <p:cNvGrpSpPr/>
          <p:nvPr/>
        </p:nvGrpSpPr>
        <p:grpSpPr>
          <a:xfrm>
            <a:off x="5309690" y="1065768"/>
            <a:ext cx="3384730" cy="3244827"/>
            <a:chOff x="5213170" y="1531815"/>
            <a:chExt cx="3829538" cy="3244827"/>
          </a:xfrm>
        </p:grpSpPr>
        <p:sp>
          <p:nvSpPr>
            <p:cNvPr id="38" name="Oval 37"/>
            <p:cNvSpPr/>
            <p:nvPr/>
          </p:nvSpPr>
          <p:spPr>
            <a:xfrm>
              <a:off x="5238981" y="4298805"/>
              <a:ext cx="3777916" cy="477837"/>
            </a:xfrm>
            <a:prstGeom prst="ellipse">
              <a:avLst/>
            </a:prstGeom>
            <a:gradFill flip="none" rotWithShape="1">
              <a:gsLst>
                <a:gs pos="100000">
                  <a:schemeClr val="accent1">
                    <a:alpha val="0"/>
                  </a:schemeClr>
                </a:gs>
                <a:gs pos="39000">
                  <a:schemeClr val="tx1"/>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37" name="Rectangle 36"/>
            <p:cNvSpPr/>
            <p:nvPr/>
          </p:nvSpPr>
          <p:spPr>
            <a:xfrm>
              <a:off x="5357755" y="1531815"/>
              <a:ext cx="3540369" cy="3224498"/>
            </a:xfrm>
            <a:prstGeom prst="rect">
              <a:avLst/>
            </a:prstGeom>
            <a:gradFill>
              <a:gsLst>
                <a:gs pos="71000">
                  <a:schemeClr val="tx2">
                    <a:lumMod val="50000"/>
                    <a:alpha val="0"/>
                  </a:schemeClr>
                </a:gs>
                <a:gs pos="0">
                  <a:schemeClr val="accent6">
                    <a:lumMod val="20000"/>
                    <a:lumOff val="80000"/>
                    <a:alpha val="76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35" name="Oval 34"/>
            <p:cNvSpPr/>
            <p:nvPr/>
          </p:nvSpPr>
          <p:spPr>
            <a:xfrm>
              <a:off x="5213170" y="3872396"/>
              <a:ext cx="3829538" cy="846662"/>
            </a:xfrm>
            <a:prstGeom prst="ellipse">
              <a:avLst/>
            </a:prstGeom>
            <a:solidFill>
              <a:schemeClr val="bg1">
                <a:lumMod val="75000"/>
              </a:schemeClr>
            </a:solidFill>
            <a:ln>
              <a:noFill/>
            </a:ln>
            <a:effectLst/>
            <a:scene3d>
              <a:camera prst="perspectiveRelaxed"/>
              <a:lightRig rig="threePt" dir="t"/>
            </a:scene3d>
            <a:sp3d>
              <a:bevelT w="12700" h="2540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pic>
        <p:nvPicPr>
          <p:cNvPr id="1026" name="Picture 2" descr="Y:\Training\Cisco Templates\2010_Updated Templates\New Cisco Brand\Kubrik Icons\256 Pixel Size\help_0007_256.png"/>
          <p:cNvPicPr>
            <a:picLocks noChangeAspect="1" noChangeArrowheads="1"/>
          </p:cNvPicPr>
          <p:nvPr/>
        </p:nvPicPr>
        <p:blipFill>
          <a:blip r:embed="rId3"/>
          <a:srcRect/>
          <a:stretch>
            <a:fillRect/>
          </a:stretch>
        </p:blipFill>
        <p:spPr bwMode="auto">
          <a:xfrm>
            <a:off x="5906590" y="1857750"/>
            <a:ext cx="2190930" cy="2190930"/>
          </a:xfrm>
          <a:prstGeom prst="rect">
            <a:avLst/>
          </a:prstGeom>
          <a:noFill/>
        </p:spPr>
      </p:pic>
    </p:spTree>
    <p:extLst>
      <p:ext uri="{BB962C8B-B14F-4D97-AF65-F5344CB8AC3E}">
        <p14:creationId xmlns:p14="http://schemas.microsoft.com/office/powerpoint/2010/main" val="233175562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201"/>
          <p:cNvSpPr/>
          <p:nvPr/>
        </p:nvSpPr>
        <p:spPr>
          <a:xfrm>
            <a:off x="1052524" y="2435012"/>
            <a:ext cx="4431903" cy="1654158"/>
          </a:xfrm>
          <a:prstGeom prst="roundRect">
            <a:avLst>
              <a:gd name="adj" fmla="val 1088"/>
            </a:avLst>
          </a:prstGeom>
          <a:solidFill>
            <a:schemeClr val="accent2">
              <a:lumMod val="20000"/>
              <a:lumOff val="80000"/>
            </a:schemeClr>
          </a:solidFill>
          <a:ln w="12700" cap="flat" cmpd="sng" algn="ctr">
            <a:solidFill>
              <a:schemeClr val="accent2"/>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28800" rIns="121899" bIns="28800" rtlCol="0" anchor="t"/>
          <a:lstStyle/>
          <a:p>
            <a:pPr lvl="0" algn="r">
              <a:spcBef>
                <a:spcPts val="400"/>
              </a:spcBef>
            </a:pPr>
            <a:r>
              <a:rPr lang="en-US" sz="1050" b="1" dirty="0">
                <a:solidFill>
                  <a:schemeClr val="tx1"/>
                </a:solidFill>
              </a:rPr>
              <a:t>Infrastructure</a:t>
            </a:r>
            <a:endParaRPr lang="en-US" sz="1050" dirty="0">
              <a:solidFill>
                <a:srgbClr val="000000"/>
              </a:solidFill>
              <a:cs typeface="Arial"/>
            </a:endParaRPr>
          </a:p>
        </p:txBody>
      </p:sp>
      <p:sp>
        <p:nvSpPr>
          <p:cNvPr id="2" name="Title 1"/>
          <p:cNvSpPr>
            <a:spLocks noGrp="1"/>
          </p:cNvSpPr>
          <p:nvPr>
            <p:ph type="title"/>
          </p:nvPr>
        </p:nvSpPr>
        <p:spPr/>
        <p:txBody>
          <a:bodyPr/>
          <a:lstStyle/>
          <a:p>
            <a:r>
              <a:rPr lang="en-US" dirty="0"/>
              <a:t>Cisco Orchestration Architecture</a:t>
            </a:r>
            <a:br>
              <a:rPr lang="en-US" dirty="0"/>
            </a:br>
            <a:r>
              <a:rPr lang="en-US" sz="1800" dirty="0"/>
              <a:t>High Level View</a:t>
            </a:r>
            <a:endParaRPr lang="en-US" dirty="0"/>
          </a:p>
        </p:txBody>
      </p:sp>
      <p:sp>
        <p:nvSpPr>
          <p:cNvPr id="10" name="Text Placeholder 2"/>
          <p:cNvSpPr txBox="1">
            <a:spLocks/>
          </p:cNvSpPr>
          <p:nvPr/>
        </p:nvSpPr>
        <p:spPr>
          <a:xfrm>
            <a:off x="6208689" y="1365832"/>
            <a:ext cx="2704543" cy="2746638"/>
          </a:xfrm>
          <a:prstGeom prst="rect">
            <a:avLst/>
          </a:prstGeom>
        </p:spPr>
        <p:txBody>
          <a:bodyPr/>
          <a:lstStyle>
            <a:lvl1pPr marL="169842" indent="-169842" algn="l" defTabSz="684127"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30" indent="-215873" algn="l" defTabSz="684127"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46" indent="-169842" algn="l" defTabSz="684127"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175" indent="-169842" algn="l" defTabSz="684127"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03" indent="-169842" algn="l" defTabSz="684127"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748" indent="-171424" algn="l" defTabSz="6856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727" indent="-171401" algn="l" defTabSz="6856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399920" indent="0" algn="l" defTabSz="6856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4189" indent="-171424" algn="l" defTabSz="6856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200" dirty="0"/>
              <a:t>Model-driven end-to-end service lifecycle and customer experience in focus</a:t>
            </a:r>
          </a:p>
          <a:p>
            <a:r>
              <a:rPr lang="en-US" sz="1200" dirty="0"/>
              <a:t>Seamless integration with existing and future OSS/BSS environment</a:t>
            </a:r>
          </a:p>
          <a:p>
            <a:r>
              <a:rPr lang="en-US" sz="1200" dirty="0"/>
              <a:t>Loosely-coupled and modular architecture leveraging open APIs and standard protocols</a:t>
            </a:r>
          </a:p>
          <a:p>
            <a:r>
              <a:rPr lang="en-US" sz="1200" dirty="0"/>
              <a:t>Orchestration across multi-domain and multi-layer for centralized policy and services across entire network</a:t>
            </a:r>
          </a:p>
        </p:txBody>
      </p:sp>
      <p:cxnSp>
        <p:nvCxnSpPr>
          <p:cNvPr id="11" name="Straight Connector 10"/>
          <p:cNvCxnSpPr/>
          <p:nvPr/>
        </p:nvCxnSpPr>
        <p:spPr>
          <a:xfrm flipV="1">
            <a:off x="6045859" y="1071975"/>
            <a:ext cx="0" cy="3491578"/>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12" name="Shape 201"/>
          <p:cNvSpPr/>
          <p:nvPr/>
        </p:nvSpPr>
        <p:spPr>
          <a:xfrm>
            <a:off x="1050696" y="1863669"/>
            <a:ext cx="4431903" cy="527946"/>
          </a:xfrm>
          <a:prstGeom prst="roundRect">
            <a:avLst>
              <a:gd name="adj" fmla="val 1088"/>
            </a:avLst>
          </a:prstGeom>
          <a:solidFill>
            <a:schemeClr val="accent2">
              <a:lumMod val="20000"/>
              <a:lumOff val="80000"/>
            </a:schemeClr>
          </a:solidFill>
          <a:ln w="12700" cap="flat" cmpd="sng" algn="ctr">
            <a:solidFill>
              <a:schemeClr val="accent2"/>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28800" rIns="121899" bIns="28800" rtlCol="0" anchor="t"/>
          <a:lstStyle/>
          <a:p>
            <a:pPr lvl="0" algn="r">
              <a:spcBef>
                <a:spcPts val="400"/>
              </a:spcBef>
            </a:pPr>
            <a:r>
              <a:rPr lang="en-US" sz="1050" b="1" dirty="0">
                <a:solidFill>
                  <a:schemeClr val="tx1"/>
                </a:solidFill>
              </a:rPr>
              <a:t>RFS</a:t>
            </a:r>
            <a:endParaRPr lang="en-US" sz="1050" dirty="0">
              <a:solidFill>
                <a:srgbClr val="000000"/>
              </a:solidFill>
              <a:cs typeface="Arial"/>
            </a:endParaRPr>
          </a:p>
        </p:txBody>
      </p:sp>
      <p:sp>
        <p:nvSpPr>
          <p:cNvPr id="18" name="Shape 262"/>
          <p:cNvSpPr/>
          <p:nvPr/>
        </p:nvSpPr>
        <p:spPr>
          <a:xfrm>
            <a:off x="4089419" y="2659224"/>
            <a:ext cx="1277454" cy="404328"/>
          </a:xfrm>
          <a:prstGeom prst="roundRect">
            <a:avLst>
              <a:gd name="adj" fmla="val 0"/>
            </a:avLst>
          </a:prstGeom>
          <a:solidFill>
            <a:srgbClr val="0072A3"/>
          </a:solidFill>
          <a:ln w="12700" cap="flat" cmpd="sng">
            <a:noFill/>
            <a:prstDash val="solid"/>
            <a:bevel/>
          </a:ln>
          <a:effectLst/>
        </p:spPr>
        <p:txBody>
          <a:bodyPr wrap="square" lIns="0" tIns="0" rIns="0" bIns="0" numCol="1" anchor="ctr">
            <a:noAutofit/>
          </a:bodyPr>
          <a:lstStyle/>
          <a:p>
            <a:pPr algn="ctr"/>
            <a:r>
              <a:rPr lang="en-US" sz="1000" dirty="0">
                <a:solidFill>
                  <a:srgbClr val="FFFFFF"/>
                </a:solidFill>
              </a:rPr>
              <a:t>DC &amp; NFV Controller</a:t>
            </a:r>
          </a:p>
        </p:txBody>
      </p:sp>
      <p:sp>
        <p:nvSpPr>
          <p:cNvPr id="19" name="Shape 262"/>
          <p:cNvSpPr/>
          <p:nvPr/>
        </p:nvSpPr>
        <p:spPr>
          <a:xfrm>
            <a:off x="2611329" y="2663422"/>
            <a:ext cx="1376410" cy="402904"/>
          </a:xfrm>
          <a:prstGeom prst="roundRect">
            <a:avLst>
              <a:gd name="adj" fmla="val 0"/>
            </a:avLst>
          </a:prstGeom>
          <a:solidFill>
            <a:srgbClr val="0072A3"/>
          </a:solidFill>
          <a:ln w="12700" cap="flat" cmpd="sng">
            <a:noFill/>
            <a:prstDash val="solid"/>
            <a:bevel/>
          </a:ln>
          <a:effectLst/>
        </p:spPr>
        <p:txBody>
          <a:bodyPr wrap="square" lIns="0" tIns="0" rIns="0" bIns="0" numCol="1" anchor="ctr">
            <a:noAutofit/>
          </a:bodyPr>
          <a:lstStyle/>
          <a:p>
            <a:pPr algn="ctr"/>
            <a:r>
              <a:rPr lang="en-US" sz="1000" dirty="0">
                <a:solidFill>
                  <a:srgbClr val="FFFFFF"/>
                </a:solidFill>
              </a:rPr>
              <a:t>Multi-layer</a:t>
            </a:r>
          </a:p>
          <a:p>
            <a:pPr algn="ctr"/>
            <a:r>
              <a:rPr lang="en-US" sz="1000" dirty="0">
                <a:solidFill>
                  <a:srgbClr val="FFFFFF"/>
                </a:solidFill>
              </a:rPr>
              <a:t>WAN SDN</a:t>
            </a:r>
          </a:p>
        </p:txBody>
      </p:sp>
      <p:sp>
        <p:nvSpPr>
          <p:cNvPr id="33" name="Shape 201"/>
          <p:cNvSpPr/>
          <p:nvPr/>
        </p:nvSpPr>
        <p:spPr>
          <a:xfrm>
            <a:off x="1050696" y="1115151"/>
            <a:ext cx="4431903" cy="687690"/>
          </a:xfrm>
          <a:prstGeom prst="roundRect">
            <a:avLst>
              <a:gd name="adj" fmla="val 3178"/>
            </a:avLst>
          </a:prstGeom>
          <a:solidFill>
            <a:schemeClr val="bg1">
              <a:lumMod val="95000"/>
            </a:schemeClr>
          </a:solidFill>
          <a:ln w="12700" cap="flat" cmpd="sng" algn="ctr">
            <a:solidFill>
              <a:srgbClr val="7F7F7F"/>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28800" rIns="121899" bIns="28800" rtlCol="0" anchor="t"/>
          <a:lstStyle/>
          <a:p>
            <a:pPr lvl="0" algn="r">
              <a:spcBef>
                <a:spcPts val="400"/>
              </a:spcBef>
            </a:pPr>
            <a:r>
              <a:rPr lang="en-US" sz="1100" b="1" dirty="0">
                <a:solidFill>
                  <a:schemeClr val="tx1"/>
                </a:solidFill>
              </a:rPr>
              <a:t>CFS</a:t>
            </a:r>
          </a:p>
          <a:p>
            <a:pPr lvl="0" algn="r">
              <a:spcBef>
                <a:spcPts val="400"/>
              </a:spcBef>
            </a:pPr>
            <a:endParaRPr lang="en-US" sz="1100" b="1" dirty="0">
              <a:solidFill>
                <a:schemeClr val="tx1"/>
              </a:solidFill>
            </a:endParaRPr>
          </a:p>
        </p:txBody>
      </p:sp>
      <p:sp>
        <p:nvSpPr>
          <p:cNvPr id="31" name="Rounded Rectangle 30"/>
          <p:cNvSpPr/>
          <p:nvPr/>
        </p:nvSpPr>
        <p:spPr>
          <a:xfrm>
            <a:off x="1842824" y="1188362"/>
            <a:ext cx="2516343" cy="221146"/>
          </a:xfrm>
          <a:prstGeom prst="roundRect">
            <a:avLst>
              <a:gd name="adj" fmla="val 9395"/>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100" b="1" dirty="0">
                <a:solidFill>
                  <a:schemeClr val="tx1"/>
                </a:solidFill>
              </a:rPr>
              <a:t>Order Managers</a:t>
            </a:r>
            <a:endParaRPr lang="en-US" sz="1100" dirty="0">
              <a:solidFill>
                <a:schemeClr val="tx1"/>
              </a:solidFill>
            </a:endParaRPr>
          </a:p>
        </p:txBody>
      </p:sp>
      <p:sp>
        <p:nvSpPr>
          <p:cNvPr id="32" name="Rounded Rectangle 31"/>
          <p:cNvSpPr/>
          <p:nvPr/>
        </p:nvSpPr>
        <p:spPr>
          <a:xfrm>
            <a:off x="1838461" y="1473640"/>
            <a:ext cx="2508838" cy="256753"/>
          </a:xfrm>
          <a:prstGeom prst="roundRect">
            <a:avLst>
              <a:gd name="adj" fmla="val 9395"/>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100" b="1" dirty="0">
                <a:solidFill>
                  <a:schemeClr val="tx1"/>
                </a:solidFill>
              </a:rPr>
              <a:t>OSS</a:t>
            </a:r>
            <a:endParaRPr lang="en-US" sz="900" dirty="0">
              <a:solidFill>
                <a:schemeClr val="tx1"/>
              </a:solidFill>
            </a:endParaRPr>
          </a:p>
        </p:txBody>
      </p:sp>
      <p:grpSp>
        <p:nvGrpSpPr>
          <p:cNvPr id="3" name="Group 2"/>
          <p:cNvGrpSpPr/>
          <p:nvPr/>
        </p:nvGrpSpPr>
        <p:grpSpPr>
          <a:xfrm>
            <a:off x="722185" y="3272131"/>
            <a:ext cx="5061366" cy="976660"/>
            <a:chOff x="722185" y="3272131"/>
            <a:chExt cx="5061366" cy="976660"/>
          </a:xfrm>
        </p:grpSpPr>
        <p:sp>
          <p:nvSpPr>
            <p:cNvPr id="149" name="Rectangle 148"/>
            <p:cNvSpPr/>
            <p:nvPr/>
          </p:nvSpPr>
          <p:spPr>
            <a:xfrm rot="16200000">
              <a:off x="543092" y="3642410"/>
              <a:ext cx="802187" cy="410573"/>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150" name="Rectangle 149"/>
            <p:cNvSpPr/>
            <p:nvPr/>
          </p:nvSpPr>
          <p:spPr>
            <a:xfrm rot="16200000">
              <a:off x="1433345" y="3193953"/>
              <a:ext cx="802187" cy="1307490"/>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151" name="Rectangle 150"/>
            <p:cNvSpPr/>
            <p:nvPr/>
          </p:nvSpPr>
          <p:spPr>
            <a:xfrm rot="16200000">
              <a:off x="2950632" y="3034429"/>
              <a:ext cx="802185" cy="1626536"/>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pic>
          <p:nvPicPr>
            <p:cNvPr id="152" name="Picture 151"/>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349657" y="3543031"/>
              <a:ext cx="887450" cy="609658"/>
            </a:xfrm>
            <a:prstGeom prst="rect">
              <a:avLst/>
            </a:prstGeom>
          </p:spPr>
        </p:pic>
        <p:sp>
          <p:nvSpPr>
            <p:cNvPr id="153" name="Line 617"/>
            <p:cNvSpPr>
              <a:spLocks noChangeShapeType="1"/>
            </p:cNvSpPr>
            <p:nvPr/>
          </p:nvSpPr>
          <p:spPr bwMode="auto">
            <a:xfrm flipH="1">
              <a:off x="3650024" y="3978441"/>
              <a:ext cx="337715" cy="15193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154" name="Line 577"/>
            <p:cNvSpPr>
              <a:spLocks noChangeShapeType="1"/>
            </p:cNvSpPr>
            <p:nvPr/>
          </p:nvSpPr>
          <p:spPr bwMode="auto">
            <a:xfrm>
              <a:off x="3453795" y="3775186"/>
              <a:ext cx="173715" cy="355189"/>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55" name="Line 579"/>
            <p:cNvSpPr>
              <a:spLocks noChangeShapeType="1"/>
            </p:cNvSpPr>
            <p:nvPr/>
          </p:nvSpPr>
          <p:spPr bwMode="auto">
            <a:xfrm flipH="1">
              <a:off x="3227357" y="4149271"/>
              <a:ext cx="422667" cy="341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56" name="Line 617"/>
            <p:cNvSpPr>
              <a:spLocks noChangeShapeType="1"/>
            </p:cNvSpPr>
            <p:nvPr/>
          </p:nvSpPr>
          <p:spPr bwMode="auto">
            <a:xfrm flipH="1">
              <a:off x="3227357" y="3768839"/>
              <a:ext cx="224424"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57" name="Line 618"/>
            <p:cNvSpPr>
              <a:spLocks noChangeShapeType="1"/>
            </p:cNvSpPr>
            <p:nvPr/>
          </p:nvSpPr>
          <p:spPr bwMode="auto">
            <a:xfrm>
              <a:off x="3087853" y="3768839"/>
              <a:ext cx="553433"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58" name="Line 579"/>
            <p:cNvSpPr>
              <a:spLocks noChangeShapeType="1"/>
            </p:cNvSpPr>
            <p:nvPr/>
          </p:nvSpPr>
          <p:spPr bwMode="auto">
            <a:xfrm flipH="1" flipV="1">
              <a:off x="3090700" y="3768841"/>
              <a:ext cx="361081" cy="74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59" name="Line 617"/>
            <p:cNvSpPr>
              <a:spLocks noChangeShapeType="1"/>
            </p:cNvSpPr>
            <p:nvPr/>
          </p:nvSpPr>
          <p:spPr bwMode="auto">
            <a:xfrm flipH="1" flipV="1">
              <a:off x="2733066" y="3866065"/>
              <a:ext cx="492721" cy="28662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160" name="Line 578"/>
            <p:cNvSpPr>
              <a:spLocks noChangeShapeType="1"/>
            </p:cNvSpPr>
            <p:nvPr/>
          </p:nvSpPr>
          <p:spPr bwMode="auto">
            <a:xfrm>
              <a:off x="3076206" y="3746215"/>
              <a:ext cx="137014" cy="36601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61" name="Line 617"/>
            <p:cNvSpPr>
              <a:spLocks noChangeShapeType="1"/>
            </p:cNvSpPr>
            <p:nvPr/>
          </p:nvSpPr>
          <p:spPr bwMode="auto">
            <a:xfrm flipH="1">
              <a:off x="2737092" y="3768841"/>
              <a:ext cx="339114" cy="92930"/>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162" name="Line 617"/>
            <p:cNvSpPr>
              <a:spLocks noChangeShapeType="1"/>
            </p:cNvSpPr>
            <p:nvPr/>
          </p:nvSpPr>
          <p:spPr bwMode="auto">
            <a:xfrm flipH="1" flipV="1">
              <a:off x="3471764" y="3768839"/>
              <a:ext cx="405170" cy="525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163" name="Line 617"/>
            <p:cNvSpPr>
              <a:spLocks noChangeShapeType="1"/>
            </p:cNvSpPr>
            <p:nvPr/>
          </p:nvSpPr>
          <p:spPr bwMode="auto">
            <a:xfrm flipH="1">
              <a:off x="3650025" y="3847698"/>
              <a:ext cx="197718" cy="2568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cxnSp>
          <p:nvCxnSpPr>
            <p:cNvPr id="164" name="Straight Connector 163"/>
            <p:cNvCxnSpPr>
              <a:endCxn id="203" idx="1"/>
            </p:cNvCxnSpPr>
            <p:nvPr/>
          </p:nvCxnSpPr>
          <p:spPr>
            <a:xfrm>
              <a:off x="2276649" y="3696771"/>
              <a:ext cx="346072" cy="156827"/>
            </a:xfrm>
            <a:prstGeom prst="line">
              <a:avLst/>
            </a:prstGeom>
            <a:noFill/>
            <a:ln w="19050">
              <a:solidFill>
                <a:srgbClr val="CC0069"/>
              </a:solidFill>
              <a:prstDash val="solid"/>
              <a:round/>
              <a:headEnd/>
              <a:tailEnd/>
            </a:ln>
          </p:spPr>
        </p:cxnSp>
        <p:cxnSp>
          <p:nvCxnSpPr>
            <p:cNvPr id="165" name="Straight Connector 164"/>
            <p:cNvCxnSpPr>
              <a:endCxn id="203" idx="1"/>
            </p:cNvCxnSpPr>
            <p:nvPr/>
          </p:nvCxnSpPr>
          <p:spPr>
            <a:xfrm flipV="1">
              <a:off x="2276649" y="3853599"/>
              <a:ext cx="346072" cy="171754"/>
            </a:xfrm>
            <a:prstGeom prst="line">
              <a:avLst/>
            </a:prstGeom>
            <a:noFill/>
            <a:ln w="19050">
              <a:solidFill>
                <a:srgbClr val="CC0069"/>
              </a:solidFill>
              <a:prstDash val="solid"/>
              <a:round/>
              <a:headEnd/>
              <a:tailEnd/>
            </a:ln>
          </p:spPr>
        </p:cxnSp>
        <p:sp>
          <p:nvSpPr>
            <p:cNvPr id="166" name="Line 617"/>
            <p:cNvSpPr>
              <a:spLocks noChangeShapeType="1"/>
            </p:cNvSpPr>
            <p:nvPr/>
          </p:nvSpPr>
          <p:spPr bwMode="auto">
            <a:xfrm flipH="1" flipV="1">
              <a:off x="3509418" y="3775184"/>
              <a:ext cx="454779" cy="206269"/>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167" name="Line 617"/>
            <p:cNvSpPr>
              <a:spLocks noChangeShapeType="1"/>
            </p:cNvSpPr>
            <p:nvPr/>
          </p:nvSpPr>
          <p:spPr bwMode="auto">
            <a:xfrm flipH="1" flipV="1">
              <a:off x="1730740" y="3696771"/>
              <a:ext cx="460759" cy="481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68" name="Line 617"/>
            <p:cNvSpPr>
              <a:spLocks noChangeShapeType="1"/>
            </p:cNvSpPr>
            <p:nvPr/>
          </p:nvSpPr>
          <p:spPr bwMode="auto">
            <a:xfrm flipH="1">
              <a:off x="1730740" y="3701587"/>
              <a:ext cx="506368" cy="31195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69" name="Line 617"/>
            <p:cNvSpPr>
              <a:spLocks noChangeShapeType="1"/>
            </p:cNvSpPr>
            <p:nvPr/>
          </p:nvSpPr>
          <p:spPr bwMode="auto">
            <a:xfrm flipH="1" flipV="1">
              <a:off x="1809113" y="3727893"/>
              <a:ext cx="427995" cy="28564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170" name="Line 617"/>
            <p:cNvSpPr>
              <a:spLocks noChangeShapeType="1"/>
            </p:cNvSpPr>
            <p:nvPr/>
          </p:nvSpPr>
          <p:spPr bwMode="auto">
            <a:xfrm flipH="1" flipV="1">
              <a:off x="1730740" y="4044188"/>
              <a:ext cx="506366" cy="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171" name="Group 170"/>
            <p:cNvGrpSpPr/>
            <p:nvPr/>
          </p:nvGrpSpPr>
          <p:grpSpPr>
            <a:xfrm>
              <a:off x="1180695" y="3867436"/>
              <a:ext cx="747204" cy="325379"/>
              <a:chOff x="2505041" y="4305849"/>
              <a:chExt cx="1144325" cy="521494"/>
            </a:xfrm>
          </p:grpSpPr>
          <p:cxnSp>
            <p:nvCxnSpPr>
              <p:cNvPr id="172"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73"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74"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75" name="Group 174"/>
              <p:cNvGrpSpPr/>
              <p:nvPr/>
            </p:nvGrpSpPr>
            <p:grpSpPr>
              <a:xfrm>
                <a:off x="2505041" y="4305849"/>
                <a:ext cx="620216" cy="521494"/>
                <a:chOff x="2465012" y="3750142"/>
                <a:chExt cx="584677" cy="491612"/>
              </a:xfrm>
            </p:grpSpPr>
            <p:pic>
              <p:nvPicPr>
                <p:cNvPr id="177" name="Picture 5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8" name="Picture 5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 name="Picture 5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76" name="Picture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grpSp>
          <p:nvGrpSpPr>
            <p:cNvPr id="180" name="Group 179"/>
            <p:cNvGrpSpPr/>
            <p:nvPr/>
          </p:nvGrpSpPr>
          <p:grpSpPr>
            <a:xfrm>
              <a:off x="1189282" y="3546192"/>
              <a:ext cx="747204" cy="325379"/>
              <a:chOff x="2505041" y="4305849"/>
              <a:chExt cx="1144325" cy="521494"/>
            </a:xfrm>
          </p:grpSpPr>
          <p:cxnSp>
            <p:nvCxnSpPr>
              <p:cNvPr id="181"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82"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83"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84" name="Group 183"/>
              <p:cNvGrpSpPr/>
              <p:nvPr/>
            </p:nvGrpSpPr>
            <p:grpSpPr>
              <a:xfrm>
                <a:off x="2505041" y="4305849"/>
                <a:ext cx="620216" cy="521494"/>
                <a:chOff x="2465012" y="3750142"/>
                <a:chExt cx="584677" cy="491612"/>
              </a:xfrm>
            </p:grpSpPr>
            <p:pic>
              <p:nvPicPr>
                <p:cNvPr id="186" name="Picture 5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7" name="Picture 5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8" name="Picture 5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1347" y="3881491"/>
              <a:ext cx="315754" cy="287720"/>
            </a:xfrm>
            <a:prstGeom prst="rect">
              <a:avLst/>
            </a:prstGeom>
          </p:spPr>
        </p:pic>
        <p:pic>
          <p:nvPicPr>
            <p:cNvPr id="190" name="Picture 1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844" y="3533656"/>
              <a:ext cx="315754" cy="287720"/>
            </a:xfrm>
            <a:prstGeom prst="rect">
              <a:avLst/>
            </a:prstGeom>
          </p:spPr>
        </p:pic>
        <p:grpSp>
          <p:nvGrpSpPr>
            <p:cNvPr id="191" name="Group 190"/>
            <p:cNvGrpSpPr/>
            <p:nvPr/>
          </p:nvGrpSpPr>
          <p:grpSpPr>
            <a:xfrm>
              <a:off x="2981748" y="3502049"/>
              <a:ext cx="196096" cy="299348"/>
              <a:chOff x="7880314" y="3541932"/>
              <a:chExt cx="377901" cy="603722"/>
            </a:xfrm>
          </p:grpSpPr>
          <p:pic>
            <p:nvPicPr>
              <p:cNvPr id="192" name="Picture 1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93" name="Picture 192"/>
              <p:cNvPicPr>
                <a:picLocks noChangeAspect="1"/>
              </p:cNvPicPr>
              <p:nvPr/>
            </p:nvPicPr>
            <p:blipFill rotWithShape="1">
              <a:blip r:embed="rId7"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194" name="Group 193"/>
            <p:cNvGrpSpPr/>
            <p:nvPr/>
          </p:nvGrpSpPr>
          <p:grpSpPr>
            <a:xfrm>
              <a:off x="3345218" y="3502049"/>
              <a:ext cx="196096" cy="299348"/>
              <a:chOff x="7880314" y="3541932"/>
              <a:chExt cx="377901" cy="603722"/>
            </a:xfrm>
          </p:grpSpPr>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96" name="Picture 195"/>
              <p:cNvPicPr>
                <a:picLocks noChangeAspect="1"/>
              </p:cNvPicPr>
              <p:nvPr/>
            </p:nvPicPr>
            <p:blipFill rotWithShape="1">
              <a:blip r:embed="rId7"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197" name="Group 196"/>
            <p:cNvGrpSpPr/>
            <p:nvPr/>
          </p:nvGrpSpPr>
          <p:grpSpPr>
            <a:xfrm>
              <a:off x="3144208" y="3899610"/>
              <a:ext cx="196096" cy="299348"/>
              <a:chOff x="7880314" y="3541932"/>
              <a:chExt cx="377901" cy="603722"/>
            </a:xfrm>
          </p:grpSpPr>
          <p:pic>
            <p:nvPicPr>
              <p:cNvPr id="198" name="Picture 1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99" name="Picture 198"/>
              <p:cNvPicPr>
                <a:picLocks noChangeAspect="1"/>
              </p:cNvPicPr>
              <p:nvPr/>
            </p:nvPicPr>
            <p:blipFill rotWithShape="1">
              <a:blip r:embed="rId7"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200" name="Group 199"/>
            <p:cNvGrpSpPr/>
            <p:nvPr/>
          </p:nvGrpSpPr>
          <p:grpSpPr>
            <a:xfrm>
              <a:off x="3546227" y="3899610"/>
              <a:ext cx="196096" cy="299348"/>
              <a:chOff x="7880314" y="3541932"/>
              <a:chExt cx="377901" cy="603722"/>
            </a:xfrm>
          </p:grpSpPr>
          <p:pic>
            <p:nvPicPr>
              <p:cNvPr id="201" name="Picture 2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202" name="Picture 201"/>
              <p:cNvPicPr>
                <a:picLocks noChangeAspect="1"/>
              </p:cNvPicPr>
              <p:nvPr/>
            </p:nvPicPr>
            <p:blipFill rotWithShape="1">
              <a:blip r:embed="rId7"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pic>
          <p:nvPicPr>
            <p:cNvPr id="203" name="Picture 202"/>
            <p:cNvPicPr>
              <a:picLocks noChangeAspect="1"/>
            </p:cNvPicPr>
            <p:nvPr/>
          </p:nvPicPr>
          <p:blipFill rotWithShape="1">
            <a:blip r:embed="rId8" cstate="print">
              <a:extLst>
                <a:ext uri="{28A0092B-C50C-407E-A947-70E740481C1C}">
                  <a14:useLocalDpi xmlns:a14="http://schemas.microsoft.com/office/drawing/2010/main" val="0"/>
                </a:ext>
              </a:extLst>
            </a:blip>
            <a:srcRect l="13342" t="33351" r="28350" b="19732"/>
            <a:stretch/>
          </p:blipFill>
          <p:spPr>
            <a:xfrm>
              <a:off x="2622720" y="3773614"/>
              <a:ext cx="216426" cy="159971"/>
            </a:xfrm>
            <a:prstGeom prst="rect">
              <a:avLst/>
            </a:prstGeom>
          </p:spPr>
        </p:pic>
        <p:sp>
          <p:nvSpPr>
            <p:cNvPr id="204" name="Rectangle 203"/>
            <p:cNvSpPr/>
            <p:nvPr/>
          </p:nvSpPr>
          <p:spPr>
            <a:xfrm rot="16200000">
              <a:off x="4587578" y="3070714"/>
              <a:ext cx="802185" cy="1553965"/>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205" name="Line 577"/>
            <p:cNvSpPr>
              <a:spLocks noChangeShapeType="1"/>
            </p:cNvSpPr>
            <p:nvPr/>
          </p:nvSpPr>
          <p:spPr bwMode="auto">
            <a:xfrm flipH="1">
              <a:off x="3880456" y="3709180"/>
              <a:ext cx="564943" cy="8886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06" name="Line 577"/>
            <p:cNvSpPr>
              <a:spLocks noChangeShapeType="1"/>
            </p:cNvSpPr>
            <p:nvPr/>
          </p:nvSpPr>
          <p:spPr bwMode="auto">
            <a:xfrm flipH="1" flipV="1">
              <a:off x="3987740" y="3958119"/>
              <a:ext cx="665370" cy="10680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07" name="Line 577"/>
            <p:cNvSpPr>
              <a:spLocks noChangeShapeType="1"/>
            </p:cNvSpPr>
            <p:nvPr/>
          </p:nvSpPr>
          <p:spPr bwMode="auto">
            <a:xfrm flipH="1">
              <a:off x="4463212" y="3636873"/>
              <a:ext cx="676260" cy="7230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08" name="Line 577"/>
            <p:cNvSpPr>
              <a:spLocks noChangeShapeType="1"/>
            </p:cNvSpPr>
            <p:nvPr/>
          </p:nvSpPr>
          <p:spPr bwMode="auto">
            <a:xfrm flipH="1" flipV="1">
              <a:off x="4632520" y="4061172"/>
              <a:ext cx="805414" cy="4189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09" name="Line 577"/>
            <p:cNvSpPr>
              <a:spLocks noChangeShapeType="1"/>
            </p:cNvSpPr>
            <p:nvPr/>
          </p:nvSpPr>
          <p:spPr bwMode="auto">
            <a:xfrm flipH="1" flipV="1">
              <a:off x="4463213" y="3702875"/>
              <a:ext cx="826568" cy="14482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10" name="Line 577"/>
            <p:cNvSpPr>
              <a:spLocks noChangeShapeType="1"/>
            </p:cNvSpPr>
            <p:nvPr/>
          </p:nvSpPr>
          <p:spPr bwMode="auto">
            <a:xfrm flipH="1">
              <a:off x="4653110" y="3853598"/>
              <a:ext cx="636671" cy="20757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11" name="Line 577"/>
            <p:cNvSpPr>
              <a:spLocks noChangeShapeType="1"/>
            </p:cNvSpPr>
            <p:nvPr/>
          </p:nvSpPr>
          <p:spPr bwMode="auto">
            <a:xfrm flipV="1">
              <a:off x="4653110" y="3646625"/>
              <a:ext cx="486362" cy="40855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12" name="Line 577"/>
            <p:cNvSpPr>
              <a:spLocks noChangeShapeType="1"/>
            </p:cNvSpPr>
            <p:nvPr/>
          </p:nvSpPr>
          <p:spPr bwMode="auto">
            <a:xfrm>
              <a:off x="4463212" y="3702873"/>
              <a:ext cx="974720" cy="401658"/>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213" name="Group 212"/>
            <p:cNvGrpSpPr/>
            <p:nvPr/>
          </p:nvGrpSpPr>
          <p:grpSpPr>
            <a:xfrm>
              <a:off x="4964124" y="3454563"/>
              <a:ext cx="518813" cy="315016"/>
              <a:chOff x="7085648" y="6292002"/>
              <a:chExt cx="794549" cy="504886"/>
            </a:xfrm>
          </p:grpSpPr>
          <p:grpSp>
            <p:nvGrpSpPr>
              <p:cNvPr id="214" name="Group 213"/>
              <p:cNvGrpSpPr/>
              <p:nvPr/>
            </p:nvGrpSpPr>
            <p:grpSpPr>
              <a:xfrm>
                <a:off x="7422828" y="6292002"/>
                <a:ext cx="457369" cy="438074"/>
                <a:chOff x="7422828" y="6292002"/>
                <a:chExt cx="702903" cy="673250"/>
              </a:xfrm>
            </p:grpSpPr>
            <p:pic>
              <p:nvPicPr>
                <p:cNvPr id="216" name="Picture 215"/>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217" name="Picture 21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218" name="Picture 21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215" name="Picture 214"/>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219" name="Group 218"/>
            <p:cNvGrpSpPr/>
            <p:nvPr/>
          </p:nvGrpSpPr>
          <p:grpSpPr>
            <a:xfrm>
              <a:off x="5114431" y="3686399"/>
              <a:ext cx="518813" cy="315016"/>
              <a:chOff x="7085648" y="6292002"/>
              <a:chExt cx="794549" cy="504886"/>
            </a:xfrm>
          </p:grpSpPr>
          <p:grpSp>
            <p:nvGrpSpPr>
              <p:cNvPr id="220" name="Group 219"/>
              <p:cNvGrpSpPr/>
              <p:nvPr/>
            </p:nvGrpSpPr>
            <p:grpSpPr>
              <a:xfrm>
                <a:off x="7422828" y="6292002"/>
                <a:ext cx="457369" cy="438074"/>
                <a:chOff x="7422828" y="6292002"/>
                <a:chExt cx="702903" cy="673250"/>
              </a:xfrm>
            </p:grpSpPr>
            <p:pic>
              <p:nvPicPr>
                <p:cNvPr id="222" name="Picture 221"/>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223" name="Picture 22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224" name="Picture 223"/>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221" name="Picture 220"/>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225" name="Group 224"/>
            <p:cNvGrpSpPr/>
            <p:nvPr/>
          </p:nvGrpSpPr>
          <p:grpSpPr>
            <a:xfrm>
              <a:off x="5264738" y="3918235"/>
              <a:ext cx="518813" cy="315016"/>
              <a:chOff x="7085648" y="6292002"/>
              <a:chExt cx="794549" cy="504886"/>
            </a:xfrm>
          </p:grpSpPr>
          <p:grpSp>
            <p:nvGrpSpPr>
              <p:cNvPr id="226" name="Group 225"/>
              <p:cNvGrpSpPr/>
              <p:nvPr/>
            </p:nvGrpSpPr>
            <p:grpSpPr>
              <a:xfrm>
                <a:off x="7422828" y="6292002"/>
                <a:ext cx="457369" cy="438074"/>
                <a:chOff x="7422828" y="6292002"/>
                <a:chExt cx="702903" cy="673250"/>
              </a:xfrm>
            </p:grpSpPr>
            <p:pic>
              <p:nvPicPr>
                <p:cNvPr id="228" name="Picture 22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229" name="Picture 228"/>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230" name="Picture 22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227" name="Picture 226"/>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sp>
          <p:nvSpPr>
            <p:cNvPr id="231" name="Line 577"/>
            <p:cNvSpPr>
              <a:spLocks noChangeShapeType="1"/>
            </p:cNvSpPr>
            <p:nvPr/>
          </p:nvSpPr>
          <p:spPr bwMode="auto">
            <a:xfrm flipH="1">
              <a:off x="3987739" y="3702875"/>
              <a:ext cx="475473" cy="24038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232" name="Line 577"/>
            <p:cNvSpPr>
              <a:spLocks noChangeShapeType="1"/>
            </p:cNvSpPr>
            <p:nvPr/>
          </p:nvSpPr>
          <p:spPr bwMode="auto">
            <a:xfrm flipH="1" flipV="1">
              <a:off x="3884399" y="3798046"/>
              <a:ext cx="748121" cy="25713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pic>
          <p:nvPicPr>
            <p:cNvPr id="233" name="Picture 232"/>
            <p:cNvPicPr>
              <a:picLocks noChangeAspect="1"/>
            </p:cNvPicPr>
            <p:nvPr/>
          </p:nvPicPr>
          <p:blipFill rotWithShape="1">
            <a:blip r:embed="rId8" cstate="print">
              <a:extLst>
                <a:ext uri="{28A0092B-C50C-407E-A947-70E740481C1C}">
                  <a14:useLocalDpi xmlns:a14="http://schemas.microsoft.com/office/drawing/2010/main" val="0"/>
                </a:ext>
              </a:extLst>
            </a:blip>
            <a:srcRect l="13342" t="33351" r="28350" b="19732"/>
            <a:stretch/>
          </p:blipFill>
          <p:spPr>
            <a:xfrm>
              <a:off x="3747772" y="3709182"/>
              <a:ext cx="216426" cy="159971"/>
            </a:xfrm>
            <a:prstGeom prst="rect">
              <a:avLst/>
            </a:prstGeom>
          </p:spPr>
        </p:pic>
        <p:pic>
          <p:nvPicPr>
            <p:cNvPr id="234" name="Picture 233"/>
            <p:cNvPicPr>
              <a:picLocks noChangeAspect="1"/>
            </p:cNvPicPr>
            <p:nvPr/>
          </p:nvPicPr>
          <p:blipFill rotWithShape="1">
            <a:blip r:embed="rId8" cstate="print">
              <a:extLst>
                <a:ext uri="{28A0092B-C50C-407E-A947-70E740481C1C}">
                  <a14:useLocalDpi xmlns:a14="http://schemas.microsoft.com/office/drawing/2010/main" val="0"/>
                </a:ext>
              </a:extLst>
            </a:blip>
            <a:srcRect l="13342" t="33351" r="28350" b="19732"/>
            <a:stretch/>
          </p:blipFill>
          <p:spPr>
            <a:xfrm>
              <a:off x="3879527" y="3870198"/>
              <a:ext cx="216426" cy="159971"/>
            </a:xfrm>
            <a:prstGeom prst="rect">
              <a:avLst/>
            </a:prstGeom>
          </p:spPr>
        </p:pic>
        <p:sp>
          <p:nvSpPr>
            <p:cNvPr id="235" name="Rounded Rectangle 234"/>
            <p:cNvSpPr/>
            <p:nvPr/>
          </p:nvSpPr>
          <p:spPr>
            <a:xfrm>
              <a:off x="1180694" y="3272132"/>
              <a:ext cx="1307490" cy="183587"/>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Metro and Access</a:t>
              </a:r>
            </a:p>
          </p:txBody>
        </p:sp>
        <p:sp>
          <p:nvSpPr>
            <p:cNvPr id="236" name="Rounded Rectangle 235"/>
            <p:cNvSpPr/>
            <p:nvPr/>
          </p:nvSpPr>
          <p:spPr>
            <a:xfrm>
              <a:off x="2537699" y="3272131"/>
              <a:ext cx="162699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WAN</a:t>
              </a:r>
            </a:p>
          </p:txBody>
        </p:sp>
        <p:sp>
          <p:nvSpPr>
            <p:cNvPr id="237" name="Rounded Rectangle 236"/>
            <p:cNvSpPr/>
            <p:nvPr/>
          </p:nvSpPr>
          <p:spPr>
            <a:xfrm>
              <a:off x="4204850" y="3272131"/>
              <a:ext cx="155325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Data </a:t>
              </a:r>
              <a:r>
                <a:rPr lang="en-GB" sz="1000" dirty="0" err="1">
                  <a:solidFill>
                    <a:schemeClr val="bg1"/>
                  </a:solidFill>
                </a:rPr>
                <a:t>Center</a:t>
              </a:r>
              <a:endParaRPr lang="en-GB" sz="1000" dirty="0">
                <a:solidFill>
                  <a:schemeClr val="bg1"/>
                </a:solidFill>
              </a:endParaRPr>
            </a:p>
          </p:txBody>
        </p:sp>
        <p:pic>
          <p:nvPicPr>
            <p:cNvPr id="238" name="Picture 237"/>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4012105"/>
              <a:ext cx="270029" cy="223290"/>
            </a:xfrm>
            <a:prstGeom prst="rect">
              <a:avLst/>
            </a:prstGeom>
          </p:spPr>
        </p:pic>
        <p:pic>
          <p:nvPicPr>
            <p:cNvPr id="239" name="Picture 238"/>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879148"/>
              <a:ext cx="270029" cy="223290"/>
            </a:xfrm>
            <a:prstGeom prst="rect">
              <a:avLst/>
            </a:prstGeom>
          </p:spPr>
        </p:pic>
        <p:pic>
          <p:nvPicPr>
            <p:cNvPr id="240" name="Picture 239"/>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746193"/>
              <a:ext cx="270029" cy="223290"/>
            </a:xfrm>
            <a:prstGeom prst="rect">
              <a:avLst/>
            </a:prstGeom>
          </p:spPr>
        </p:pic>
        <p:pic>
          <p:nvPicPr>
            <p:cNvPr id="241" name="Picture 240"/>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613236"/>
              <a:ext cx="270029" cy="223290"/>
            </a:xfrm>
            <a:prstGeom prst="rect">
              <a:avLst/>
            </a:prstGeom>
          </p:spPr>
        </p:pic>
        <p:pic>
          <p:nvPicPr>
            <p:cNvPr id="242" name="Picture 241"/>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480281"/>
              <a:ext cx="270029" cy="223290"/>
            </a:xfrm>
            <a:prstGeom prst="rect">
              <a:avLst/>
            </a:prstGeom>
          </p:spPr>
        </p:pic>
        <p:sp>
          <p:nvSpPr>
            <p:cNvPr id="243" name="Rounded Rectangle 242"/>
            <p:cNvSpPr/>
            <p:nvPr/>
          </p:nvSpPr>
          <p:spPr>
            <a:xfrm>
              <a:off x="722185" y="3273218"/>
              <a:ext cx="430941" cy="182245"/>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900" dirty="0">
                  <a:solidFill>
                    <a:schemeClr val="bg1"/>
                  </a:solidFill>
                </a:rPr>
                <a:t>CPE</a:t>
              </a:r>
            </a:p>
          </p:txBody>
        </p:sp>
        <p:pic>
          <p:nvPicPr>
            <p:cNvPr id="244" name="Picture 243"/>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73316" y="3392637"/>
              <a:ext cx="379794" cy="430427"/>
            </a:xfrm>
            <a:prstGeom prst="rect">
              <a:avLst/>
            </a:prstGeom>
          </p:spPr>
        </p:pic>
        <p:pic>
          <p:nvPicPr>
            <p:cNvPr id="245" name="Picture 244"/>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5400" y="3762602"/>
              <a:ext cx="379794" cy="430427"/>
            </a:xfrm>
            <a:prstGeom prst="rect">
              <a:avLst/>
            </a:prstGeom>
          </p:spPr>
        </p:pic>
      </p:grpSp>
      <p:sp>
        <p:nvSpPr>
          <p:cNvPr id="133" name="Shape 262"/>
          <p:cNvSpPr/>
          <p:nvPr/>
        </p:nvSpPr>
        <p:spPr>
          <a:xfrm>
            <a:off x="1178219" y="2660560"/>
            <a:ext cx="1331431" cy="402904"/>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wrap="square" lIns="0" tIns="0" rIns="0" bIns="0" numCol="1" anchor="ctr">
            <a:noAutofit/>
          </a:bodyPr>
          <a:lstStyle/>
          <a:p>
            <a:pPr algn="ctr"/>
            <a:r>
              <a:rPr lang="en-US" sz="1000" dirty="0">
                <a:solidFill>
                  <a:schemeClr val="tx2">
                    <a:lumMod val="60000"/>
                    <a:lumOff val="40000"/>
                  </a:schemeClr>
                </a:solidFill>
              </a:rPr>
              <a:t>Configuration-based</a:t>
            </a:r>
          </a:p>
          <a:p>
            <a:pPr algn="ctr"/>
            <a:r>
              <a:rPr lang="en-US" sz="1000" dirty="0">
                <a:solidFill>
                  <a:schemeClr val="tx2">
                    <a:lumMod val="60000"/>
                    <a:lumOff val="40000"/>
                  </a:schemeClr>
                </a:solidFill>
              </a:rPr>
              <a:t>Provisioning</a:t>
            </a:r>
          </a:p>
        </p:txBody>
      </p:sp>
      <p:sp>
        <p:nvSpPr>
          <p:cNvPr id="112" name="Rectangle 111"/>
          <p:cNvSpPr/>
          <p:nvPr/>
        </p:nvSpPr>
        <p:spPr>
          <a:xfrm>
            <a:off x="1174250" y="1942138"/>
            <a:ext cx="3789874" cy="355366"/>
          </a:xfrm>
          <a:prstGeom prst="rect">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100" b="1" dirty="0">
                <a:solidFill>
                  <a:schemeClr val="tx1"/>
                </a:solidFill>
              </a:rPr>
              <a:t>Network Service </a:t>
            </a:r>
            <a:r>
              <a:rPr lang="en-US" sz="1100" b="1">
                <a:solidFill>
                  <a:schemeClr val="tx1"/>
                </a:solidFill>
              </a:rPr>
              <a:t>Orchestrator (NSO)</a:t>
            </a:r>
            <a:endParaRPr lang="en-US" sz="1100" b="1" dirty="0">
              <a:solidFill>
                <a:schemeClr val="tx1"/>
              </a:solidFill>
            </a:endParaRPr>
          </a:p>
        </p:txBody>
      </p:sp>
    </p:spTree>
    <p:extLst>
      <p:ext uri="{BB962C8B-B14F-4D97-AF65-F5344CB8AC3E}">
        <p14:creationId xmlns:p14="http://schemas.microsoft.com/office/powerpoint/2010/main" val="25872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NSO Main Feature</a:t>
            </a:r>
            <a:br>
              <a:rPr lang="en-US" dirty="0"/>
            </a:br>
            <a:r>
              <a:rPr lang="en-US" sz="1800" dirty="0"/>
              <a:t>#1 Model-based Architecture</a:t>
            </a:r>
            <a:endParaRPr lang="en-US" dirty="0"/>
          </a:p>
        </p:txBody>
      </p:sp>
      <p:sp>
        <p:nvSpPr>
          <p:cNvPr id="7" name="Shape 201"/>
          <p:cNvSpPr/>
          <p:nvPr/>
        </p:nvSpPr>
        <p:spPr>
          <a:xfrm>
            <a:off x="719749" y="1611731"/>
            <a:ext cx="4091939" cy="1593798"/>
          </a:xfrm>
          <a:prstGeom prst="roundRect">
            <a:avLst>
              <a:gd name="adj" fmla="val 1088"/>
            </a:avLst>
          </a:prstGeom>
          <a:solidFill>
            <a:schemeClr val="accent2">
              <a:lumMod val="20000"/>
              <a:lumOff val="80000"/>
            </a:schemeClr>
          </a:solidFill>
          <a:ln w="12700" cap="flat" cmpd="sng" algn="ctr">
            <a:solidFill>
              <a:schemeClr val="accent2"/>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28800" rIns="121899" bIns="28800" rtlCol="0" anchor="t"/>
          <a:lstStyle/>
          <a:p>
            <a:pPr lvl="0">
              <a:spcBef>
                <a:spcPts val="400"/>
              </a:spcBef>
            </a:pPr>
            <a:endParaRPr lang="en-US" sz="1600" dirty="0">
              <a:solidFill>
                <a:srgbClr val="000000"/>
              </a:solidFill>
              <a:cs typeface="Arial"/>
            </a:endParaRPr>
          </a:p>
        </p:txBody>
      </p:sp>
      <p:sp>
        <p:nvSpPr>
          <p:cNvPr id="8" name="Shape 262"/>
          <p:cNvSpPr/>
          <p:nvPr/>
        </p:nvSpPr>
        <p:spPr>
          <a:xfrm>
            <a:off x="904287" y="2644025"/>
            <a:ext cx="3756349" cy="404328"/>
          </a:xfrm>
          <a:prstGeom prst="roundRect">
            <a:avLst>
              <a:gd name="adj" fmla="val 0"/>
            </a:avLst>
          </a:prstGeom>
          <a:solidFill>
            <a:srgbClr val="0072A3"/>
          </a:solidFill>
          <a:ln w="12700" cap="flat" cmpd="sng">
            <a:noFill/>
            <a:prstDash val="solid"/>
            <a:bevel/>
          </a:ln>
          <a:effectLst/>
        </p:spPr>
        <p:txBody>
          <a:bodyPr wrap="square" lIns="0" tIns="0" rIns="0" bIns="0" numCol="1" anchor="ctr">
            <a:noAutofit/>
          </a:bodyPr>
          <a:lstStyle/>
          <a:p>
            <a:pPr algn="ctr"/>
            <a:r>
              <a:rPr lang="en-US" sz="1200" dirty="0">
                <a:solidFill>
                  <a:srgbClr val="FFFFFF"/>
                </a:solidFill>
              </a:rPr>
              <a:t>Network Equipment Drivers (NEDs)</a:t>
            </a:r>
          </a:p>
        </p:txBody>
      </p:sp>
      <p:sp>
        <p:nvSpPr>
          <p:cNvPr id="9" name="Shape 262"/>
          <p:cNvSpPr/>
          <p:nvPr/>
        </p:nvSpPr>
        <p:spPr>
          <a:xfrm>
            <a:off x="921760" y="1687560"/>
            <a:ext cx="2362010" cy="402904"/>
          </a:xfrm>
          <a:prstGeom prst="roundRect">
            <a:avLst>
              <a:gd name="adj" fmla="val 0"/>
            </a:avLst>
          </a:prstGeom>
          <a:solidFill>
            <a:srgbClr val="0072A3"/>
          </a:solidFill>
          <a:ln w="38100" cap="flat" cmpd="sng">
            <a:solidFill>
              <a:srgbClr val="FF6600"/>
            </a:solidFill>
            <a:prstDash val="solid"/>
            <a:bevel/>
          </a:ln>
          <a:effectLst/>
        </p:spPr>
        <p:txBody>
          <a:bodyPr wrap="square" lIns="0" tIns="0" rIns="0" bIns="0" numCol="1" anchor="ctr">
            <a:noAutofit/>
          </a:bodyPr>
          <a:lstStyle/>
          <a:p>
            <a:pPr algn="ctr"/>
            <a:r>
              <a:rPr lang="en-US" sz="1200" dirty="0">
                <a:solidFill>
                  <a:srgbClr val="FFFFFF"/>
                </a:solidFill>
              </a:rPr>
              <a:t>Service Manager</a:t>
            </a:r>
          </a:p>
        </p:txBody>
      </p:sp>
      <p:sp>
        <p:nvSpPr>
          <p:cNvPr id="10" name="Shape 262"/>
          <p:cNvSpPr/>
          <p:nvPr/>
        </p:nvSpPr>
        <p:spPr>
          <a:xfrm>
            <a:off x="920198" y="2159726"/>
            <a:ext cx="2362010" cy="402904"/>
          </a:xfrm>
          <a:prstGeom prst="roundRect">
            <a:avLst>
              <a:gd name="adj" fmla="val 0"/>
            </a:avLst>
          </a:prstGeom>
          <a:solidFill>
            <a:srgbClr val="0072A3"/>
          </a:solidFill>
          <a:ln w="38100" cap="flat" cmpd="sng">
            <a:solidFill>
              <a:srgbClr val="FF6600"/>
            </a:solidFill>
            <a:prstDash val="solid"/>
            <a:bevel/>
          </a:ln>
          <a:effectLst/>
        </p:spPr>
        <p:txBody>
          <a:bodyPr wrap="square" lIns="0" tIns="0" rIns="0" bIns="0" numCol="1" anchor="ctr">
            <a:noAutofit/>
          </a:bodyPr>
          <a:lstStyle/>
          <a:p>
            <a:pPr algn="ctr"/>
            <a:r>
              <a:rPr lang="en-US" sz="1200" dirty="0">
                <a:solidFill>
                  <a:srgbClr val="FFFFFF"/>
                </a:solidFill>
              </a:rPr>
              <a:t>Device Manager</a:t>
            </a:r>
          </a:p>
        </p:txBody>
      </p:sp>
      <p:sp>
        <p:nvSpPr>
          <p:cNvPr id="11" name="Can 10"/>
          <p:cNvSpPr/>
          <p:nvPr/>
        </p:nvSpPr>
        <p:spPr>
          <a:xfrm>
            <a:off x="3497422" y="1693861"/>
            <a:ext cx="1008911" cy="890136"/>
          </a:xfrm>
          <a:prstGeom prst="can">
            <a:avLst>
              <a:gd name="adj" fmla="val 7478"/>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11" idx="2"/>
          </p:cNvCxnSpPr>
          <p:nvPr/>
        </p:nvCxnSpPr>
        <p:spPr>
          <a:xfrm flipV="1">
            <a:off x="3497422" y="2109259"/>
            <a:ext cx="1044520" cy="2967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2"/>
          <a:stretch>
            <a:fillRect/>
          </a:stretch>
        </p:blipFill>
        <p:spPr>
          <a:xfrm>
            <a:off x="3815457" y="1808363"/>
            <a:ext cx="359448" cy="310875"/>
          </a:xfrm>
          <a:prstGeom prst="rect">
            <a:avLst/>
          </a:prstGeom>
        </p:spPr>
      </p:pic>
      <p:pic>
        <p:nvPicPr>
          <p:cNvPr id="14" name="Picture 13"/>
          <p:cNvPicPr>
            <a:picLocks noChangeAspect="1"/>
          </p:cNvPicPr>
          <p:nvPr/>
        </p:nvPicPr>
        <p:blipFill>
          <a:blip r:embed="rId3"/>
          <a:stretch>
            <a:fillRect/>
          </a:stretch>
        </p:blipFill>
        <p:spPr>
          <a:xfrm>
            <a:off x="4034763" y="2163983"/>
            <a:ext cx="369191" cy="319300"/>
          </a:xfrm>
          <a:prstGeom prst="rect">
            <a:avLst/>
          </a:prstGeom>
        </p:spPr>
      </p:pic>
      <p:pic>
        <p:nvPicPr>
          <p:cNvPr id="15" name="Picture 14"/>
          <p:cNvPicPr>
            <a:picLocks noChangeAspect="1"/>
          </p:cNvPicPr>
          <p:nvPr/>
        </p:nvPicPr>
        <p:blipFill>
          <a:blip r:embed="rId3"/>
          <a:stretch>
            <a:fillRect/>
          </a:stretch>
        </p:blipFill>
        <p:spPr>
          <a:xfrm>
            <a:off x="3667478" y="2183207"/>
            <a:ext cx="369191" cy="319300"/>
          </a:xfrm>
          <a:prstGeom prst="rect">
            <a:avLst/>
          </a:prstGeom>
        </p:spPr>
      </p:pic>
      <p:sp>
        <p:nvSpPr>
          <p:cNvPr id="27" name="Folded Corner 26"/>
          <p:cNvSpPr/>
          <p:nvPr/>
        </p:nvSpPr>
        <p:spPr>
          <a:xfrm>
            <a:off x="4970448" y="1550680"/>
            <a:ext cx="561769" cy="561664"/>
          </a:xfrm>
          <a:prstGeom prst="foldedCorner">
            <a:avLst/>
          </a:prstGeom>
          <a:solidFill>
            <a:srgbClr val="36A4D7"/>
          </a:solidFill>
          <a:ln w="38100" cmpd="sng">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Service Model</a:t>
            </a:r>
          </a:p>
        </p:txBody>
      </p:sp>
      <p:sp>
        <p:nvSpPr>
          <p:cNvPr id="28" name="Folded Corner 27"/>
          <p:cNvSpPr/>
          <p:nvPr/>
        </p:nvSpPr>
        <p:spPr>
          <a:xfrm>
            <a:off x="4976299" y="2167063"/>
            <a:ext cx="561769" cy="561664"/>
          </a:xfrm>
          <a:prstGeom prst="foldedCorner">
            <a:avLst/>
          </a:prstGeom>
          <a:solidFill>
            <a:srgbClr val="36A4D7"/>
          </a:solidFill>
          <a:ln w="38100" cmpd="sng">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t>DeviceModel</a:t>
            </a:r>
            <a:endParaRPr lang="en-US" sz="800" b="1" dirty="0"/>
          </a:p>
        </p:txBody>
      </p:sp>
      <p:cxnSp>
        <p:nvCxnSpPr>
          <p:cNvPr id="29" name="Straight Arrow Connector 28"/>
          <p:cNvCxnSpPr/>
          <p:nvPr/>
        </p:nvCxnSpPr>
        <p:spPr>
          <a:xfrm flipV="1">
            <a:off x="4555229" y="1843722"/>
            <a:ext cx="366371" cy="97681"/>
          </a:xfrm>
          <a:prstGeom prst="straightConnector1">
            <a:avLst/>
          </a:prstGeom>
          <a:ln>
            <a:solidFill>
              <a:schemeClr val="tx2">
                <a:lumMod val="60000"/>
                <a:lumOff val="4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548869" y="2325796"/>
            <a:ext cx="360518" cy="91801"/>
          </a:xfrm>
          <a:prstGeom prst="straightConnector1">
            <a:avLst/>
          </a:prstGeom>
          <a:ln>
            <a:solidFill>
              <a:schemeClr val="tx2">
                <a:lumMod val="60000"/>
                <a:lumOff val="4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Shape 262"/>
          <p:cNvSpPr/>
          <p:nvPr/>
        </p:nvSpPr>
        <p:spPr>
          <a:xfrm>
            <a:off x="1257335" y="936413"/>
            <a:ext cx="1490455" cy="327557"/>
          </a:xfrm>
          <a:prstGeom prst="roundRect">
            <a:avLst>
              <a:gd name="adj" fmla="val 0"/>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b="1" dirty="0">
                <a:solidFill>
                  <a:schemeClr val="tx1"/>
                </a:solidFill>
              </a:rPr>
              <a:t>Software</a:t>
            </a:r>
          </a:p>
        </p:txBody>
      </p:sp>
      <p:sp>
        <p:nvSpPr>
          <p:cNvPr id="32" name="TextBox 31"/>
          <p:cNvSpPr txBox="1"/>
          <p:nvPr/>
        </p:nvSpPr>
        <p:spPr>
          <a:xfrm>
            <a:off x="720549" y="1306479"/>
            <a:ext cx="4078926" cy="253916"/>
          </a:xfrm>
          <a:prstGeom prst="rect">
            <a:avLst/>
          </a:prstGeom>
          <a:noFill/>
        </p:spPr>
        <p:txBody>
          <a:bodyPr wrap="square" rtlCol="0">
            <a:spAutoFit/>
          </a:bodyPr>
          <a:lstStyle/>
          <a:p>
            <a:pPr algn="ctr"/>
            <a:r>
              <a:rPr lang="en-US" sz="1050" dirty="0"/>
              <a:t>REST, NETCONF, Java, Python, </a:t>
            </a:r>
            <a:r>
              <a:rPr lang="en-US" sz="1050" dirty="0" err="1"/>
              <a:t>Erlang</a:t>
            </a:r>
            <a:r>
              <a:rPr lang="en-US" sz="1050" dirty="0"/>
              <a:t>, CLI, Web UI</a:t>
            </a:r>
          </a:p>
        </p:txBody>
      </p:sp>
      <p:sp>
        <p:nvSpPr>
          <p:cNvPr id="33" name="TextBox 32"/>
          <p:cNvSpPr txBox="1"/>
          <p:nvPr/>
        </p:nvSpPr>
        <p:spPr>
          <a:xfrm>
            <a:off x="738612" y="3241552"/>
            <a:ext cx="4078926" cy="253916"/>
          </a:xfrm>
          <a:prstGeom prst="rect">
            <a:avLst/>
          </a:prstGeom>
          <a:noFill/>
        </p:spPr>
        <p:txBody>
          <a:bodyPr wrap="square" rtlCol="0">
            <a:spAutoFit/>
          </a:bodyPr>
          <a:lstStyle/>
          <a:p>
            <a:pPr algn="ctr"/>
            <a:r>
              <a:rPr lang="en-US" sz="1050" dirty="0"/>
              <a:t>NETCONF, REST, SNMP, CLI, </a:t>
            </a:r>
            <a:r>
              <a:rPr lang="en-US" sz="1050" dirty="0" err="1"/>
              <a:t>etc</a:t>
            </a:r>
            <a:endParaRPr lang="en-US" sz="1050" dirty="0"/>
          </a:p>
        </p:txBody>
      </p:sp>
      <p:sp>
        <p:nvSpPr>
          <p:cNvPr id="34" name="Shape 262"/>
          <p:cNvSpPr/>
          <p:nvPr/>
        </p:nvSpPr>
        <p:spPr>
          <a:xfrm>
            <a:off x="2863005" y="942292"/>
            <a:ext cx="1490455" cy="327557"/>
          </a:xfrm>
          <a:prstGeom prst="roundRect">
            <a:avLst>
              <a:gd name="adj" fmla="val 0"/>
            </a:avLst>
          </a:prstGeom>
          <a:solidFill>
            <a:srgbClr val="FFFFFF"/>
          </a:solidFill>
          <a:ln w="6350"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b="1" dirty="0">
                <a:solidFill>
                  <a:schemeClr val="tx1"/>
                </a:solidFill>
              </a:rPr>
              <a:t>Engineers</a:t>
            </a:r>
          </a:p>
        </p:txBody>
      </p:sp>
      <p:cxnSp>
        <p:nvCxnSpPr>
          <p:cNvPr id="35" name="Straight Connector 34"/>
          <p:cNvCxnSpPr/>
          <p:nvPr/>
        </p:nvCxnSpPr>
        <p:spPr>
          <a:xfrm flipV="1">
            <a:off x="5813822" y="1023135"/>
            <a:ext cx="0" cy="3491578"/>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045115" y="1233218"/>
            <a:ext cx="2784417" cy="3089152"/>
          </a:xfrm>
          <a:prstGeom prst="rect">
            <a:avLst/>
          </a:prstGeom>
          <a:noFill/>
        </p:spPr>
        <p:txBody>
          <a:bodyPr wrap="square" rtlCol="0">
            <a:noAutofit/>
          </a:bodyPr>
          <a:lstStyle/>
          <a:p>
            <a:pPr marL="171450" indent="-171450">
              <a:buFont typeface="Arial"/>
              <a:buChar char="•"/>
            </a:pPr>
            <a:r>
              <a:rPr lang="en-US" sz="1400" dirty="0"/>
              <a:t>No hard-coded assumptions about: </a:t>
            </a:r>
          </a:p>
          <a:p>
            <a:pPr marL="628379" lvl="1" indent="-171450">
              <a:buFont typeface="Arial"/>
              <a:buChar char="•"/>
            </a:pPr>
            <a:r>
              <a:rPr lang="en-US" sz="1400" dirty="0"/>
              <a:t>Network services</a:t>
            </a:r>
          </a:p>
          <a:p>
            <a:pPr marL="628379" lvl="1" indent="-171450">
              <a:buFont typeface="Arial"/>
              <a:buChar char="•"/>
            </a:pPr>
            <a:r>
              <a:rPr lang="en-US" sz="1400" dirty="0"/>
              <a:t>Network architecture</a:t>
            </a:r>
          </a:p>
          <a:p>
            <a:pPr marL="628379" lvl="1" indent="-171450">
              <a:buFont typeface="Arial"/>
              <a:buChar char="•"/>
            </a:pPr>
            <a:r>
              <a:rPr lang="en-US" sz="1400" dirty="0"/>
              <a:t>Network devices</a:t>
            </a:r>
          </a:p>
          <a:p>
            <a:pPr marL="171450" indent="-171450">
              <a:buFont typeface="Arial"/>
              <a:buChar char="•"/>
            </a:pPr>
            <a:r>
              <a:rPr lang="en-US" sz="1400" dirty="0"/>
              <a:t>Instead:</a:t>
            </a:r>
          </a:p>
          <a:p>
            <a:pPr marL="628379" lvl="1" indent="-171450">
              <a:buFont typeface="Arial"/>
              <a:buChar char="•"/>
            </a:pPr>
            <a:r>
              <a:rPr lang="en-US" sz="1400" dirty="0"/>
              <a:t>Data models written in YANG (RFC 6020)</a:t>
            </a:r>
          </a:p>
        </p:txBody>
      </p:sp>
      <p:grpSp>
        <p:nvGrpSpPr>
          <p:cNvPr id="45" name="Group 44"/>
          <p:cNvGrpSpPr/>
          <p:nvPr/>
        </p:nvGrpSpPr>
        <p:grpSpPr>
          <a:xfrm>
            <a:off x="470851" y="3552682"/>
            <a:ext cx="5061366" cy="976660"/>
            <a:chOff x="722185" y="3272131"/>
            <a:chExt cx="5061366" cy="976660"/>
          </a:xfrm>
        </p:grpSpPr>
        <p:sp>
          <p:nvSpPr>
            <p:cNvPr id="46" name="Rectangle 45"/>
            <p:cNvSpPr/>
            <p:nvPr/>
          </p:nvSpPr>
          <p:spPr>
            <a:xfrm rot="16200000">
              <a:off x="543092" y="3642410"/>
              <a:ext cx="802187" cy="410573"/>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47" name="Rectangle 46"/>
            <p:cNvSpPr/>
            <p:nvPr/>
          </p:nvSpPr>
          <p:spPr>
            <a:xfrm rot="16200000">
              <a:off x="1433345" y="3193953"/>
              <a:ext cx="802187" cy="1307490"/>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48" name="Rectangle 47"/>
            <p:cNvSpPr/>
            <p:nvPr/>
          </p:nvSpPr>
          <p:spPr>
            <a:xfrm rot="16200000">
              <a:off x="2950632" y="3034429"/>
              <a:ext cx="802185" cy="1626536"/>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pic>
          <p:nvPicPr>
            <p:cNvPr id="49" name="Picture 4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349657" y="3543031"/>
              <a:ext cx="887450" cy="609658"/>
            </a:xfrm>
            <a:prstGeom prst="rect">
              <a:avLst/>
            </a:prstGeom>
          </p:spPr>
        </p:pic>
        <p:sp>
          <p:nvSpPr>
            <p:cNvPr id="50" name="Line 617"/>
            <p:cNvSpPr>
              <a:spLocks noChangeShapeType="1"/>
            </p:cNvSpPr>
            <p:nvPr/>
          </p:nvSpPr>
          <p:spPr bwMode="auto">
            <a:xfrm flipH="1">
              <a:off x="3650024" y="3978441"/>
              <a:ext cx="337715" cy="15193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1" name="Line 577"/>
            <p:cNvSpPr>
              <a:spLocks noChangeShapeType="1"/>
            </p:cNvSpPr>
            <p:nvPr/>
          </p:nvSpPr>
          <p:spPr bwMode="auto">
            <a:xfrm>
              <a:off x="3453795" y="3775186"/>
              <a:ext cx="173715" cy="355189"/>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2" name="Line 579"/>
            <p:cNvSpPr>
              <a:spLocks noChangeShapeType="1"/>
            </p:cNvSpPr>
            <p:nvPr/>
          </p:nvSpPr>
          <p:spPr bwMode="auto">
            <a:xfrm flipH="1">
              <a:off x="3227357" y="4149271"/>
              <a:ext cx="422667" cy="341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3" name="Line 617"/>
            <p:cNvSpPr>
              <a:spLocks noChangeShapeType="1"/>
            </p:cNvSpPr>
            <p:nvPr/>
          </p:nvSpPr>
          <p:spPr bwMode="auto">
            <a:xfrm flipH="1">
              <a:off x="3227357" y="3768839"/>
              <a:ext cx="224424"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4" name="Line 618"/>
            <p:cNvSpPr>
              <a:spLocks noChangeShapeType="1"/>
            </p:cNvSpPr>
            <p:nvPr/>
          </p:nvSpPr>
          <p:spPr bwMode="auto">
            <a:xfrm>
              <a:off x="3087853" y="3768839"/>
              <a:ext cx="553433" cy="36153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5" name="Line 579"/>
            <p:cNvSpPr>
              <a:spLocks noChangeShapeType="1"/>
            </p:cNvSpPr>
            <p:nvPr/>
          </p:nvSpPr>
          <p:spPr bwMode="auto">
            <a:xfrm flipH="1" flipV="1">
              <a:off x="3090700" y="3768841"/>
              <a:ext cx="361081" cy="74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6" name="Line 617"/>
            <p:cNvSpPr>
              <a:spLocks noChangeShapeType="1"/>
            </p:cNvSpPr>
            <p:nvPr/>
          </p:nvSpPr>
          <p:spPr bwMode="auto">
            <a:xfrm flipH="1" flipV="1">
              <a:off x="2733066" y="3866065"/>
              <a:ext cx="492721" cy="286622"/>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7" name="Line 578"/>
            <p:cNvSpPr>
              <a:spLocks noChangeShapeType="1"/>
            </p:cNvSpPr>
            <p:nvPr/>
          </p:nvSpPr>
          <p:spPr bwMode="auto">
            <a:xfrm>
              <a:off x="3076206" y="3746215"/>
              <a:ext cx="137014" cy="36601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58" name="Line 617"/>
            <p:cNvSpPr>
              <a:spLocks noChangeShapeType="1"/>
            </p:cNvSpPr>
            <p:nvPr/>
          </p:nvSpPr>
          <p:spPr bwMode="auto">
            <a:xfrm flipH="1">
              <a:off x="2737092" y="3768841"/>
              <a:ext cx="339114" cy="92930"/>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59" name="Line 617"/>
            <p:cNvSpPr>
              <a:spLocks noChangeShapeType="1"/>
            </p:cNvSpPr>
            <p:nvPr/>
          </p:nvSpPr>
          <p:spPr bwMode="auto">
            <a:xfrm flipH="1" flipV="1">
              <a:off x="3471764" y="3768839"/>
              <a:ext cx="405170" cy="525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0" name="Line 617"/>
            <p:cNvSpPr>
              <a:spLocks noChangeShapeType="1"/>
            </p:cNvSpPr>
            <p:nvPr/>
          </p:nvSpPr>
          <p:spPr bwMode="auto">
            <a:xfrm flipH="1">
              <a:off x="3650025" y="3847698"/>
              <a:ext cx="197718" cy="256837"/>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cxnSp>
          <p:nvCxnSpPr>
            <p:cNvPr id="61" name="Straight Connector 60"/>
            <p:cNvCxnSpPr/>
            <p:nvPr/>
          </p:nvCxnSpPr>
          <p:spPr>
            <a:xfrm>
              <a:off x="2276649" y="3696771"/>
              <a:ext cx="346072" cy="156827"/>
            </a:xfrm>
            <a:prstGeom prst="line">
              <a:avLst/>
            </a:prstGeom>
            <a:noFill/>
            <a:ln w="19050">
              <a:solidFill>
                <a:srgbClr val="CC0069"/>
              </a:solidFill>
              <a:prstDash val="solid"/>
              <a:round/>
              <a:headEnd/>
              <a:tailEnd/>
            </a:ln>
          </p:spPr>
        </p:cxnSp>
        <p:cxnSp>
          <p:nvCxnSpPr>
            <p:cNvPr id="62" name="Straight Connector 61"/>
            <p:cNvCxnSpPr/>
            <p:nvPr/>
          </p:nvCxnSpPr>
          <p:spPr>
            <a:xfrm flipV="1">
              <a:off x="2276649" y="3853599"/>
              <a:ext cx="346072" cy="171754"/>
            </a:xfrm>
            <a:prstGeom prst="line">
              <a:avLst/>
            </a:prstGeom>
            <a:noFill/>
            <a:ln w="19050">
              <a:solidFill>
                <a:srgbClr val="CC0069"/>
              </a:solidFill>
              <a:prstDash val="solid"/>
              <a:round/>
              <a:headEnd/>
              <a:tailEnd/>
            </a:ln>
          </p:spPr>
        </p:cxnSp>
        <p:sp>
          <p:nvSpPr>
            <p:cNvPr id="63" name="Line 617"/>
            <p:cNvSpPr>
              <a:spLocks noChangeShapeType="1"/>
            </p:cNvSpPr>
            <p:nvPr/>
          </p:nvSpPr>
          <p:spPr bwMode="auto">
            <a:xfrm flipH="1" flipV="1">
              <a:off x="3509418" y="3775184"/>
              <a:ext cx="454779" cy="206269"/>
            </a:xfrm>
            <a:prstGeom prst="line">
              <a:avLst/>
            </a:prstGeom>
            <a:noFill/>
            <a:ln w="25400" cap="flat" cmpd="sng" algn="ctr">
              <a:solidFill>
                <a:srgbClr val="E3762B"/>
              </a:solidFill>
              <a:prstDash val="solid"/>
              <a:round/>
              <a:headEnd type="none" w="med" len="med"/>
              <a:tailEnd type="none" w="med" len="med"/>
            </a:ln>
            <a:effectLst/>
          </p:spPr>
          <p:txBody>
            <a:bodyPr lIns="82124" tIns="41061" rIns="82124" bIns="41061"/>
            <a:lstStyle/>
            <a:p>
              <a:pPr defTabSz="342856"/>
              <a:endParaRPr lang="it-IT" sz="1000">
                <a:solidFill>
                  <a:srgbClr val="000000"/>
                </a:solidFill>
              </a:endParaRPr>
            </a:p>
          </p:txBody>
        </p:sp>
        <p:sp>
          <p:nvSpPr>
            <p:cNvPr id="64" name="Line 617"/>
            <p:cNvSpPr>
              <a:spLocks noChangeShapeType="1"/>
            </p:cNvSpPr>
            <p:nvPr/>
          </p:nvSpPr>
          <p:spPr bwMode="auto">
            <a:xfrm flipH="1" flipV="1">
              <a:off x="1730740" y="3696771"/>
              <a:ext cx="460759" cy="481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5" name="Line 617"/>
            <p:cNvSpPr>
              <a:spLocks noChangeShapeType="1"/>
            </p:cNvSpPr>
            <p:nvPr/>
          </p:nvSpPr>
          <p:spPr bwMode="auto">
            <a:xfrm flipH="1">
              <a:off x="1730740" y="3701587"/>
              <a:ext cx="506368" cy="31195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6" name="Line 617"/>
            <p:cNvSpPr>
              <a:spLocks noChangeShapeType="1"/>
            </p:cNvSpPr>
            <p:nvPr/>
          </p:nvSpPr>
          <p:spPr bwMode="auto">
            <a:xfrm flipH="1" flipV="1">
              <a:off x="1809113" y="3727893"/>
              <a:ext cx="427995" cy="28564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67" name="Line 617"/>
            <p:cNvSpPr>
              <a:spLocks noChangeShapeType="1"/>
            </p:cNvSpPr>
            <p:nvPr/>
          </p:nvSpPr>
          <p:spPr bwMode="auto">
            <a:xfrm flipH="1" flipV="1">
              <a:off x="1730740" y="4044188"/>
              <a:ext cx="506366" cy="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68" name="Group 67"/>
            <p:cNvGrpSpPr/>
            <p:nvPr/>
          </p:nvGrpSpPr>
          <p:grpSpPr>
            <a:xfrm>
              <a:off x="1180695" y="3867436"/>
              <a:ext cx="747204" cy="325379"/>
              <a:chOff x="2505041" y="4305849"/>
              <a:chExt cx="1144325" cy="521494"/>
            </a:xfrm>
          </p:grpSpPr>
          <p:cxnSp>
            <p:nvCxnSpPr>
              <p:cNvPr id="135"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36"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37"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38" name="Group 137"/>
              <p:cNvGrpSpPr/>
              <p:nvPr/>
            </p:nvGrpSpPr>
            <p:grpSpPr>
              <a:xfrm>
                <a:off x="2505041" y="4305849"/>
                <a:ext cx="620216" cy="521494"/>
                <a:chOff x="2465012" y="3750142"/>
                <a:chExt cx="584677" cy="491612"/>
              </a:xfrm>
            </p:grpSpPr>
            <p:pic>
              <p:nvPicPr>
                <p:cNvPr id="140"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grpSp>
          <p:nvGrpSpPr>
            <p:cNvPr id="69" name="Group 68"/>
            <p:cNvGrpSpPr/>
            <p:nvPr/>
          </p:nvGrpSpPr>
          <p:grpSpPr>
            <a:xfrm>
              <a:off x="1189282" y="3546192"/>
              <a:ext cx="747204" cy="325379"/>
              <a:chOff x="2505041" y="4305849"/>
              <a:chExt cx="1144325" cy="521494"/>
            </a:xfrm>
          </p:grpSpPr>
          <p:cxnSp>
            <p:nvCxnSpPr>
              <p:cNvPr id="127" name="Straight Connector 141"/>
              <p:cNvCxnSpPr/>
              <p:nvPr/>
            </p:nvCxnSpPr>
            <p:spPr bwMode="auto">
              <a:xfrm flipV="1">
                <a:off x="2712550" y="4622364"/>
                <a:ext cx="741748" cy="83028"/>
              </a:xfrm>
              <a:prstGeom prst="bentConnector3">
                <a:avLst>
                  <a:gd name="adj1" fmla="val 99653"/>
                </a:avLst>
              </a:prstGeom>
              <a:noFill/>
              <a:ln w="19050">
                <a:solidFill>
                  <a:srgbClr val="CC0069"/>
                </a:solidFill>
                <a:prstDash val="solid"/>
                <a:round/>
                <a:headEnd/>
                <a:tailEnd/>
              </a:ln>
            </p:spPr>
          </p:cxnSp>
          <p:cxnSp>
            <p:nvCxnSpPr>
              <p:cNvPr id="128" name="Straight Connector 141"/>
              <p:cNvCxnSpPr/>
              <p:nvPr/>
            </p:nvCxnSpPr>
            <p:spPr bwMode="auto">
              <a:xfrm>
                <a:off x="3010958" y="4603433"/>
                <a:ext cx="329041" cy="0"/>
              </a:xfrm>
              <a:prstGeom prst="straightConnector1">
                <a:avLst/>
              </a:prstGeom>
              <a:noFill/>
              <a:ln w="19050">
                <a:solidFill>
                  <a:srgbClr val="CC0069"/>
                </a:solidFill>
                <a:prstDash val="solid"/>
                <a:round/>
                <a:headEnd/>
                <a:tailEnd/>
              </a:ln>
            </p:spPr>
          </p:cxnSp>
          <p:cxnSp>
            <p:nvCxnSpPr>
              <p:cNvPr id="129" name="Straight Connector 141"/>
              <p:cNvCxnSpPr/>
              <p:nvPr/>
            </p:nvCxnSpPr>
            <p:spPr bwMode="auto">
              <a:xfrm>
                <a:off x="2729200" y="4441048"/>
                <a:ext cx="610799" cy="85425"/>
              </a:xfrm>
              <a:prstGeom prst="bentConnector3">
                <a:avLst>
                  <a:gd name="adj1" fmla="val 70793"/>
                </a:avLst>
              </a:prstGeom>
              <a:noFill/>
              <a:ln w="19050">
                <a:solidFill>
                  <a:srgbClr val="CC0069"/>
                </a:solidFill>
                <a:prstDash val="solid"/>
                <a:round/>
                <a:headEnd/>
                <a:tailEnd/>
              </a:ln>
            </p:spPr>
          </p:cxnSp>
          <p:grpSp>
            <p:nvGrpSpPr>
              <p:cNvPr id="130" name="Group 129"/>
              <p:cNvGrpSpPr/>
              <p:nvPr/>
            </p:nvGrpSpPr>
            <p:grpSpPr>
              <a:xfrm>
                <a:off x="2505041" y="4305849"/>
                <a:ext cx="620216" cy="521494"/>
                <a:chOff x="2465012" y="3750142"/>
                <a:chExt cx="584677" cy="491612"/>
              </a:xfrm>
            </p:grpSpPr>
            <p:pic>
              <p:nvPicPr>
                <p:cNvPr id="132"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81877" y="3750142"/>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96550" y="3887151"/>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5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5012" y="3984926"/>
                  <a:ext cx="353139" cy="25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1684" y="4367105"/>
                <a:ext cx="377682" cy="360161"/>
              </a:xfrm>
              <a:prstGeom prst="rect">
                <a:avLst/>
              </a:prstGeom>
            </p:spPr>
          </p:pic>
        </p:grpSp>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1347" y="3881491"/>
              <a:ext cx="315754" cy="287720"/>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4844" y="3533656"/>
              <a:ext cx="315754" cy="287720"/>
            </a:xfrm>
            <a:prstGeom prst="rect">
              <a:avLst/>
            </a:prstGeom>
          </p:spPr>
        </p:pic>
        <p:grpSp>
          <p:nvGrpSpPr>
            <p:cNvPr id="72" name="Group 71"/>
            <p:cNvGrpSpPr/>
            <p:nvPr/>
          </p:nvGrpSpPr>
          <p:grpSpPr>
            <a:xfrm>
              <a:off x="2981748" y="3502049"/>
              <a:ext cx="196096" cy="299348"/>
              <a:chOff x="7880314" y="3541932"/>
              <a:chExt cx="377901" cy="603722"/>
            </a:xfrm>
          </p:grpSpPr>
          <p:pic>
            <p:nvPicPr>
              <p:cNvPr id="125" name="Picture 1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6" name="Picture 125"/>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3" name="Group 72"/>
            <p:cNvGrpSpPr/>
            <p:nvPr/>
          </p:nvGrpSpPr>
          <p:grpSpPr>
            <a:xfrm>
              <a:off x="3345218" y="3502049"/>
              <a:ext cx="196096" cy="299348"/>
              <a:chOff x="7880314" y="3541932"/>
              <a:chExt cx="377901" cy="603722"/>
            </a:xfrm>
          </p:grpSpPr>
          <p:pic>
            <p:nvPicPr>
              <p:cNvPr id="123" name="Picture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4" name="Picture 123"/>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4" name="Group 73"/>
            <p:cNvGrpSpPr/>
            <p:nvPr/>
          </p:nvGrpSpPr>
          <p:grpSpPr>
            <a:xfrm>
              <a:off x="3144208" y="3899610"/>
              <a:ext cx="196096" cy="299348"/>
              <a:chOff x="7880314" y="3541932"/>
              <a:chExt cx="377901" cy="603722"/>
            </a:xfrm>
          </p:grpSpPr>
          <p:pic>
            <p:nvPicPr>
              <p:cNvPr id="121" name="Picture 1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2" name="Picture 121"/>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grpSp>
          <p:nvGrpSpPr>
            <p:cNvPr id="75" name="Group 74"/>
            <p:cNvGrpSpPr/>
            <p:nvPr/>
          </p:nvGrpSpPr>
          <p:grpSpPr>
            <a:xfrm>
              <a:off x="3546227" y="3899610"/>
              <a:ext cx="196096" cy="299348"/>
              <a:chOff x="7880314" y="3541932"/>
              <a:chExt cx="377901" cy="603722"/>
            </a:xfrm>
          </p:grpSpPr>
          <p:pic>
            <p:nvPicPr>
              <p:cNvPr id="119" name="Picture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5398" y="3565716"/>
                <a:ext cx="372817" cy="579938"/>
              </a:xfrm>
              <a:prstGeom prst="rect">
                <a:avLst/>
              </a:prstGeom>
            </p:spPr>
          </p:pic>
          <p:pic>
            <p:nvPicPr>
              <p:cNvPr id="120" name="Picture 119"/>
              <p:cNvPicPr>
                <a:picLocks noChangeAspect="1"/>
              </p:cNvPicPr>
              <p:nvPr/>
            </p:nvPicPr>
            <p:blipFill rotWithShape="1">
              <a:blip r:embed="rId9" cstate="print">
                <a:extLst>
                  <a:ext uri="{28A0092B-C50C-407E-A947-70E740481C1C}">
                    <a14:useLocalDpi xmlns:a14="http://schemas.microsoft.com/office/drawing/2010/main" val="0"/>
                  </a:ext>
                </a:extLst>
              </a:blip>
              <a:srcRect l="13342" t="33351" r="28350" b="19732"/>
              <a:stretch/>
            </p:blipFill>
            <p:spPr>
              <a:xfrm>
                <a:off x="7880314" y="3541932"/>
                <a:ext cx="376949" cy="291585"/>
              </a:xfrm>
              <a:prstGeom prst="rect">
                <a:avLst/>
              </a:prstGeom>
            </p:spPr>
          </p:pic>
        </p:grpSp>
        <p:pic>
          <p:nvPicPr>
            <p:cNvPr id="76" name="Picture 75"/>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2622720" y="3773614"/>
              <a:ext cx="216426" cy="159971"/>
            </a:xfrm>
            <a:prstGeom prst="rect">
              <a:avLst/>
            </a:prstGeom>
          </p:spPr>
        </p:pic>
        <p:sp>
          <p:nvSpPr>
            <p:cNvPr id="77" name="Rectangle 76"/>
            <p:cNvSpPr/>
            <p:nvPr/>
          </p:nvSpPr>
          <p:spPr>
            <a:xfrm rot="16200000">
              <a:off x="4587578" y="3070714"/>
              <a:ext cx="802185" cy="1553965"/>
            </a:xfrm>
            <a:prstGeom prst="rect">
              <a:avLst/>
            </a:prstGeom>
            <a:gradFill rotWithShape="1">
              <a:gsLst>
                <a:gs pos="0">
                  <a:srgbClr val="404040">
                    <a:tint val="50000"/>
                    <a:satMod val="300000"/>
                  </a:srgbClr>
                </a:gs>
                <a:gs pos="35000">
                  <a:srgbClr val="404040">
                    <a:tint val="37000"/>
                    <a:satMod val="300000"/>
                  </a:srgbClr>
                </a:gs>
                <a:gs pos="100000">
                  <a:srgbClr val="404040">
                    <a:tint val="15000"/>
                    <a:satMod val="350000"/>
                  </a:srgbClr>
                </a:gs>
              </a:gsLst>
              <a:lin ang="16200000" scaled="1"/>
            </a:gradFill>
            <a:ln w="9525" cap="flat" cmpd="sng" algn="ctr">
              <a:solidFill>
                <a:schemeClr val="tx2">
                  <a:lumMod val="50000"/>
                  <a:lumOff val="50000"/>
                </a:schemeClr>
              </a:solidFill>
              <a:prstDash val="solid"/>
            </a:ln>
            <a:effectLst>
              <a:outerShdw blurRad="40000" dist="20000" dir="5400000" rotWithShape="0">
                <a:srgbClr val="000000">
                  <a:alpha val="38000"/>
                </a:srgbClr>
              </a:outerShdw>
            </a:effectLst>
          </p:spPr>
          <p:txBody>
            <a:bodyPr rtlCol="0" anchor="ctr"/>
            <a:lstStyle/>
            <a:p>
              <a:pPr algn="ctr"/>
              <a:endParaRPr lang="en-US" sz="1000" kern="0">
                <a:solidFill>
                  <a:srgbClr val="404040"/>
                </a:solidFill>
                <a:latin typeface="+mj-lt"/>
              </a:endParaRPr>
            </a:p>
          </p:txBody>
        </p:sp>
        <p:sp>
          <p:nvSpPr>
            <p:cNvPr id="78" name="Line 577"/>
            <p:cNvSpPr>
              <a:spLocks noChangeShapeType="1"/>
            </p:cNvSpPr>
            <p:nvPr/>
          </p:nvSpPr>
          <p:spPr bwMode="auto">
            <a:xfrm flipH="1">
              <a:off x="3880456" y="3709180"/>
              <a:ext cx="564943" cy="8886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79" name="Line 577"/>
            <p:cNvSpPr>
              <a:spLocks noChangeShapeType="1"/>
            </p:cNvSpPr>
            <p:nvPr/>
          </p:nvSpPr>
          <p:spPr bwMode="auto">
            <a:xfrm flipH="1" flipV="1">
              <a:off x="3987740" y="3958119"/>
              <a:ext cx="665370" cy="106804"/>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0" name="Line 577"/>
            <p:cNvSpPr>
              <a:spLocks noChangeShapeType="1"/>
            </p:cNvSpPr>
            <p:nvPr/>
          </p:nvSpPr>
          <p:spPr bwMode="auto">
            <a:xfrm flipH="1">
              <a:off x="4463212" y="3636873"/>
              <a:ext cx="676260" cy="72306"/>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1" name="Line 577"/>
            <p:cNvSpPr>
              <a:spLocks noChangeShapeType="1"/>
            </p:cNvSpPr>
            <p:nvPr/>
          </p:nvSpPr>
          <p:spPr bwMode="auto">
            <a:xfrm flipH="1" flipV="1">
              <a:off x="4632520" y="4061172"/>
              <a:ext cx="805414" cy="4189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2" name="Line 577"/>
            <p:cNvSpPr>
              <a:spLocks noChangeShapeType="1"/>
            </p:cNvSpPr>
            <p:nvPr/>
          </p:nvSpPr>
          <p:spPr bwMode="auto">
            <a:xfrm flipH="1" flipV="1">
              <a:off x="4463213" y="3702875"/>
              <a:ext cx="826568" cy="144820"/>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3" name="Line 577"/>
            <p:cNvSpPr>
              <a:spLocks noChangeShapeType="1"/>
            </p:cNvSpPr>
            <p:nvPr/>
          </p:nvSpPr>
          <p:spPr bwMode="auto">
            <a:xfrm flipH="1">
              <a:off x="4653110" y="3853598"/>
              <a:ext cx="636671" cy="207575"/>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4" name="Line 577"/>
            <p:cNvSpPr>
              <a:spLocks noChangeShapeType="1"/>
            </p:cNvSpPr>
            <p:nvPr/>
          </p:nvSpPr>
          <p:spPr bwMode="auto">
            <a:xfrm flipV="1">
              <a:off x="4653110" y="3646625"/>
              <a:ext cx="486362" cy="40855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85" name="Line 577"/>
            <p:cNvSpPr>
              <a:spLocks noChangeShapeType="1"/>
            </p:cNvSpPr>
            <p:nvPr/>
          </p:nvSpPr>
          <p:spPr bwMode="auto">
            <a:xfrm>
              <a:off x="4463212" y="3702873"/>
              <a:ext cx="974720" cy="401658"/>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grpSp>
          <p:nvGrpSpPr>
            <p:cNvPr id="86" name="Group 85"/>
            <p:cNvGrpSpPr/>
            <p:nvPr/>
          </p:nvGrpSpPr>
          <p:grpSpPr>
            <a:xfrm>
              <a:off x="4964124" y="3454563"/>
              <a:ext cx="518813" cy="315016"/>
              <a:chOff x="7085648" y="6292002"/>
              <a:chExt cx="794549" cy="504886"/>
            </a:xfrm>
          </p:grpSpPr>
          <p:grpSp>
            <p:nvGrpSpPr>
              <p:cNvPr id="114" name="Group 113"/>
              <p:cNvGrpSpPr/>
              <p:nvPr/>
            </p:nvGrpSpPr>
            <p:grpSpPr>
              <a:xfrm>
                <a:off x="7422828" y="6292002"/>
                <a:ext cx="457369" cy="438074"/>
                <a:chOff x="7422828" y="6292002"/>
                <a:chExt cx="702903" cy="673250"/>
              </a:xfrm>
            </p:grpSpPr>
            <p:pic>
              <p:nvPicPr>
                <p:cNvPr id="116" name="Picture 115"/>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17" name="Picture 116"/>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18" name="Picture 117"/>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15" name="Picture 114"/>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87" name="Group 86"/>
            <p:cNvGrpSpPr/>
            <p:nvPr/>
          </p:nvGrpSpPr>
          <p:grpSpPr>
            <a:xfrm>
              <a:off x="5114431" y="3686399"/>
              <a:ext cx="518813" cy="315016"/>
              <a:chOff x="7085648" y="6292002"/>
              <a:chExt cx="794549" cy="504886"/>
            </a:xfrm>
          </p:grpSpPr>
          <p:grpSp>
            <p:nvGrpSpPr>
              <p:cNvPr id="109" name="Group 108"/>
              <p:cNvGrpSpPr/>
              <p:nvPr/>
            </p:nvGrpSpPr>
            <p:grpSpPr>
              <a:xfrm>
                <a:off x="7422828" y="6292002"/>
                <a:ext cx="457369" cy="438074"/>
                <a:chOff x="7422828" y="6292002"/>
                <a:chExt cx="702903" cy="673250"/>
              </a:xfrm>
            </p:grpSpPr>
            <p:pic>
              <p:nvPicPr>
                <p:cNvPr id="111" name="Picture 110"/>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12" name="Picture 111"/>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13" name="Picture 112"/>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10" name="Picture 109"/>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grpSp>
          <p:nvGrpSpPr>
            <p:cNvPr id="88" name="Group 87"/>
            <p:cNvGrpSpPr/>
            <p:nvPr/>
          </p:nvGrpSpPr>
          <p:grpSpPr>
            <a:xfrm>
              <a:off x="5264738" y="3918235"/>
              <a:ext cx="518813" cy="315016"/>
              <a:chOff x="7085648" y="6292002"/>
              <a:chExt cx="794549" cy="504886"/>
            </a:xfrm>
          </p:grpSpPr>
          <p:grpSp>
            <p:nvGrpSpPr>
              <p:cNvPr id="104" name="Group 103"/>
              <p:cNvGrpSpPr/>
              <p:nvPr/>
            </p:nvGrpSpPr>
            <p:grpSpPr>
              <a:xfrm>
                <a:off x="7422828" y="6292002"/>
                <a:ext cx="457369" cy="438074"/>
                <a:chOff x="7422828" y="6292002"/>
                <a:chExt cx="702903" cy="673250"/>
              </a:xfrm>
            </p:grpSpPr>
            <p:pic>
              <p:nvPicPr>
                <p:cNvPr id="106" name="Picture 105"/>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22828" y="6292002"/>
                  <a:ext cx="491067" cy="549995"/>
                </a:xfrm>
                <a:prstGeom prst="rect">
                  <a:avLst/>
                </a:prstGeom>
              </p:spPr>
            </p:pic>
            <p:pic>
              <p:nvPicPr>
                <p:cNvPr id="107" name="Picture 106"/>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8746" y="6353629"/>
                  <a:ext cx="491067" cy="549995"/>
                </a:xfrm>
                <a:prstGeom prst="rect">
                  <a:avLst/>
                </a:prstGeom>
              </p:spPr>
            </p:pic>
            <p:pic>
              <p:nvPicPr>
                <p:cNvPr id="108" name="Picture 107"/>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4664" y="6415257"/>
                  <a:ext cx="491067" cy="549995"/>
                </a:xfrm>
                <a:prstGeom prst="rect">
                  <a:avLst/>
                </a:prstGeom>
              </p:spPr>
            </p:pic>
          </p:grpSp>
          <p:pic>
            <p:nvPicPr>
              <p:cNvPr id="105" name="Picture 104"/>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85648" y="6332102"/>
                <a:ext cx="537086" cy="464786"/>
              </a:xfrm>
              <a:prstGeom prst="rect">
                <a:avLst/>
              </a:prstGeom>
            </p:spPr>
          </p:pic>
        </p:grpSp>
        <p:sp>
          <p:nvSpPr>
            <p:cNvPr id="89" name="Line 577"/>
            <p:cNvSpPr>
              <a:spLocks noChangeShapeType="1"/>
            </p:cNvSpPr>
            <p:nvPr/>
          </p:nvSpPr>
          <p:spPr bwMode="auto">
            <a:xfrm flipH="1">
              <a:off x="3987739" y="3702875"/>
              <a:ext cx="475473" cy="240381"/>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sp>
          <p:nvSpPr>
            <p:cNvPr id="90" name="Line 577"/>
            <p:cNvSpPr>
              <a:spLocks noChangeShapeType="1"/>
            </p:cNvSpPr>
            <p:nvPr/>
          </p:nvSpPr>
          <p:spPr bwMode="auto">
            <a:xfrm flipH="1" flipV="1">
              <a:off x="3884399" y="3798046"/>
              <a:ext cx="748121" cy="257133"/>
            </a:xfrm>
            <a:prstGeom prst="line">
              <a:avLst/>
            </a:prstGeom>
            <a:noFill/>
            <a:ln w="19050">
              <a:solidFill>
                <a:srgbClr val="CC0069"/>
              </a:solidFill>
              <a:prstDash val="solid"/>
              <a:round/>
              <a:headEnd/>
              <a:tailEnd/>
            </a:ln>
          </p:spPr>
          <p:txBody>
            <a:bodyPr lIns="82124" tIns="41061" rIns="82124" bIns="41061"/>
            <a:lstStyle/>
            <a:p>
              <a:pPr defTabSz="342856"/>
              <a:endParaRPr lang="it-IT" sz="1000">
                <a:solidFill>
                  <a:srgbClr val="000000"/>
                </a:solidFill>
              </a:endParaRPr>
            </a:p>
          </p:txBody>
        </p:sp>
        <p:pic>
          <p:nvPicPr>
            <p:cNvPr id="91" name="Picture 90"/>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3747772" y="3709182"/>
              <a:ext cx="216426" cy="159971"/>
            </a:xfrm>
            <a:prstGeom prst="rect">
              <a:avLst/>
            </a:prstGeom>
          </p:spPr>
        </p:pic>
        <p:pic>
          <p:nvPicPr>
            <p:cNvPr id="92" name="Picture 91"/>
            <p:cNvPicPr>
              <a:picLocks noChangeAspect="1"/>
            </p:cNvPicPr>
            <p:nvPr/>
          </p:nvPicPr>
          <p:blipFill rotWithShape="1">
            <a:blip r:embed="rId10" cstate="print">
              <a:extLst>
                <a:ext uri="{28A0092B-C50C-407E-A947-70E740481C1C}">
                  <a14:useLocalDpi xmlns:a14="http://schemas.microsoft.com/office/drawing/2010/main" val="0"/>
                </a:ext>
              </a:extLst>
            </a:blip>
            <a:srcRect l="13342" t="33351" r="28350" b="19732"/>
            <a:stretch/>
          </p:blipFill>
          <p:spPr>
            <a:xfrm>
              <a:off x="3879527" y="3870198"/>
              <a:ext cx="216426" cy="159971"/>
            </a:xfrm>
            <a:prstGeom prst="rect">
              <a:avLst/>
            </a:prstGeom>
          </p:spPr>
        </p:pic>
        <p:sp>
          <p:nvSpPr>
            <p:cNvPr id="93" name="Rounded Rectangle 92"/>
            <p:cNvSpPr/>
            <p:nvPr/>
          </p:nvSpPr>
          <p:spPr>
            <a:xfrm>
              <a:off x="1180694" y="3272132"/>
              <a:ext cx="1307490" cy="183587"/>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Metro and Access</a:t>
              </a:r>
            </a:p>
          </p:txBody>
        </p:sp>
        <p:sp>
          <p:nvSpPr>
            <p:cNvPr id="94" name="Rounded Rectangle 93"/>
            <p:cNvSpPr/>
            <p:nvPr/>
          </p:nvSpPr>
          <p:spPr>
            <a:xfrm>
              <a:off x="2537699" y="3272131"/>
              <a:ext cx="162699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WAN</a:t>
              </a:r>
            </a:p>
          </p:txBody>
        </p:sp>
        <p:sp>
          <p:nvSpPr>
            <p:cNvPr id="95" name="Rounded Rectangle 94"/>
            <p:cNvSpPr/>
            <p:nvPr/>
          </p:nvSpPr>
          <p:spPr>
            <a:xfrm>
              <a:off x="4204850" y="3272131"/>
              <a:ext cx="1553253" cy="177548"/>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1000" dirty="0">
                  <a:solidFill>
                    <a:schemeClr val="bg1"/>
                  </a:solidFill>
                </a:rPr>
                <a:t>Data </a:t>
              </a:r>
              <a:r>
                <a:rPr lang="en-GB" sz="1000" dirty="0" err="1">
                  <a:solidFill>
                    <a:schemeClr val="bg1"/>
                  </a:solidFill>
                </a:rPr>
                <a:t>Center</a:t>
              </a:r>
              <a:endParaRPr lang="en-GB" sz="1000" dirty="0">
                <a:solidFill>
                  <a:schemeClr val="bg1"/>
                </a:solidFill>
              </a:endParaRPr>
            </a:p>
          </p:txBody>
        </p:sp>
        <p:pic>
          <p:nvPicPr>
            <p:cNvPr id="96" name="Picture 95"/>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4012105"/>
              <a:ext cx="270029" cy="223290"/>
            </a:xfrm>
            <a:prstGeom prst="rect">
              <a:avLst/>
            </a:prstGeom>
          </p:spPr>
        </p:pic>
        <p:pic>
          <p:nvPicPr>
            <p:cNvPr id="97" name="Picture 96"/>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879148"/>
              <a:ext cx="270029" cy="223290"/>
            </a:xfrm>
            <a:prstGeom prst="rect">
              <a:avLst/>
            </a:prstGeom>
          </p:spPr>
        </p:pic>
        <p:pic>
          <p:nvPicPr>
            <p:cNvPr id="98" name="Picture 97"/>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746193"/>
              <a:ext cx="270029" cy="223290"/>
            </a:xfrm>
            <a:prstGeom prst="rect">
              <a:avLst/>
            </a:prstGeom>
          </p:spPr>
        </p:pic>
        <p:pic>
          <p:nvPicPr>
            <p:cNvPr id="99" name="Picture 98"/>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613236"/>
              <a:ext cx="270029" cy="223290"/>
            </a:xfrm>
            <a:prstGeom prst="rect">
              <a:avLst/>
            </a:prstGeom>
          </p:spPr>
        </p:pic>
        <p:pic>
          <p:nvPicPr>
            <p:cNvPr id="100" name="Picture 99"/>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1408" y="3480281"/>
              <a:ext cx="270029" cy="223290"/>
            </a:xfrm>
            <a:prstGeom prst="rect">
              <a:avLst/>
            </a:prstGeom>
          </p:spPr>
        </p:pic>
        <p:sp>
          <p:nvSpPr>
            <p:cNvPr id="101" name="Rounded Rectangle 100"/>
            <p:cNvSpPr/>
            <p:nvPr/>
          </p:nvSpPr>
          <p:spPr>
            <a:xfrm>
              <a:off x="722185" y="3273218"/>
              <a:ext cx="430941" cy="182245"/>
            </a:xfrm>
            <a:prstGeom prst="roundRect">
              <a:avLst>
                <a:gd name="adj" fmla="val 0"/>
              </a:avLst>
            </a:prstGeom>
            <a:solidFill>
              <a:srgbClr val="016BA1"/>
            </a:solidFill>
            <a:ln w="9525" cap="flat" cmpd="sng" algn="ctr">
              <a:solidFill>
                <a:srgbClr val="55379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n-GB" sz="900" dirty="0">
                  <a:solidFill>
                    <a:schemeClr val="bg1"/>
                  </a:solidFill>
                </a:rPr>
                <a:t>CPE</a:t>
              </a:r>
            </a:p>
          </p:txBody>
        </p:sp>
        <p:pic>
          <p:nvPicPr>
            <p:cNvPr id="102" name="Picture 101"/>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73316" y="3392637"/>
              <a:ext cx="379794" cy="430427"/>
            </a:xfrm>
            <a:prstGeom prst="rect">
              <a:avLst/>
            </a:prstGeom>
          </p:spPr>
        </p:pic>
        <p:pic>
          <p:nvPicPr>
            <p:cNvPr id="103" name="Picture 102"/>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45400" y="3762602"/>
              <a:ext cx="379794" cy="430427"/>
            </a:xfrm>
            <a:prstGeom prst="rect">
              <a:avLst/>
            </a:prstGeom>
          </p:spPr>
        </p:pic>
      </p:grpSp>
    </p:spTree>
    <p:extLst>
      <p:ext uri="{BB962C8B-B14F-4D97-AF65-F5344CB8AC3E}">
        <p14:creationId xmlns:p14="http://schemas.microsoft.com/office/powerpoint/2010/main" val="2571448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Blue theme 2014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6x9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Blue theme 2014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133578</TotalTime>
  <Words>5657</Words>
  <Application>Microsoft Office PowerPoint</Application>
  <PresentationFormat>On-screen Show (16:9)</PresentationFormat>
  <Paragraphs>810</Paragraphs>
  <Slides>43</Slides>
  <Notes>11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43</vt:i4>
      </vt:variant>
    </vt:vector>
  </HeadingPairs>
  <TitlesOfParts>
    <vt:vector size="61" baseType="lpstr">
      <vt:lpstr>ＭＳ Ｐゴシック</vt:lpstr>
      <vt:lpstr>Arial</vt:lpstr>
      <vt:lpstr>Broadway</vt:lpstr>
      <vt:lpstr>Calibri</vt:lpstr>
      <vt:lpstr>Ciscolight</vt:lpstr>
      <vt:lpstr>CiscoSans</vt:lpstr>
      <vt:lpstr>CiscoSans ExtraLight</vt:lpstr>
      <vt:lpstr>CiscoSans Thin</vt:lpstr>
      <vt:lpstr>CiscoSansTT ExtraLight</vt:lpstr>
      <vt:lpstr>CiscoSansTT Light</vt:lpstr>
      <vt:lpstr>GothamNil</vt:lpstr>
      <vt:lpstr>InputMono</vt:lpstr>
      <vt:lpstr>Lucida Grande</vt:lpstr>
      <vt:lpstr>Times New Roman</vt:lpstr>
      <vt:lpstr>Wingdings</vt:lpstr>
      <vt:lpstr>Blue theme 2014 16x9</vt:lpstr>
      <vt:lpstr>16x9_Cool_Template_Version_0.16</vt:lpstr>
      <vt:lpstr>1_Blue theme 2014 16x9</vt:lpstr>
      <vt:lpstr>Orchestration &amp; Automation: Is Your Network Ready for 10 Billion Connections?</vt:lpstr>
      <vt:lpstr>Today’s Presenters</vt:lpstr>
      <vt:lpstr>Agenda</vt:lpstr>
      <vt:lpstr>Cisco NSO – Our Industry Leading Automation &amp; Orchestration Platform</vt:lpstr>
      <vt:lpstr>Key Market Trend Observations</vt:lpstr>
      <vt:lpstr>Barriers to Successful Automation</vt:lpstr>
      <vt:lpstr>What If You Could…</vt:lpstr>
      <vt:lpstr>Cisco Orchestration Architecture High Level View</vt:lpstr>
      <vt:lpstr>NSO Main Feature #1 Model-based Architecture</vt:lpstr>
      <vt:lpstr>NSO Main Feature #1 Model-based Architecture (continued)</vt:lpstr>
      <vt:lpstr>NSO Main Features #2 FastMap</vt:lpstr>
      <vt:lpstr>Why Layered Service Architecture (LSA)?</vt:lpstr>
      <vt:lpstr>Why Layered Service Architecture (LSA)?</vt:lpstr>
      <vt:lpstr>Why Layered Service Architecture (LSA)?</vt:lpstr>
      <vt:lpstr>What You Gain with Cisco Automation</vt:lpstr>
      <vt:lpstr>NSO’s Layered Services Architecture Innovation and Demo</vt:lpstr>
      <vt:lpstr>NSO LSA Overview</vt:lpstr>
      <vt:lpstr>Addressing Performance and Scalability Limitations</vt:lpstr>
      <vt:lpstr>Optimize Code</vt:lpstr>
      <vt:lpstr>Optimize Code: Example</vt:lpstr>
      <vt:lpstr>Service Implementation Guidelines</vt:lpstr>
      <vt:lpstr>Addressing Performance Limitations Using Vertical Scaling Summary</vt:lpstr>
      <vt:lpstr>Design for Scalability and Performance</vt:lpstr>
      <vt:lpstr>Horizontal Scaling Per Application NSO Instances</vt:lpstr>
      <vt:lpstr>Horizontal Scaling NSO Cluster</vt:lpstr>
      <vt:lpstr>Horizontal Scaling NSO with Layered Service Architecture (LSA)</vt:lpstr>
      <vt:lpstr>LSA Design Guidelines</vt:lpstr>
      <vt:lpstr>Demo: Deploy L3 VPN to Six Sites</vt:lpstr>
      <vt:lpstr>Demo: Deploy L3 VPN to Six Sites Top Service Configuration</vt:lpstr>
      <vt:lpstr>Demo: Deploy L3 VPN to Six Sites RFS Service Configurations</vt:lpstr>
      <vt:lpstr>Demo: Deploy L3 VPN to Six Sites Device Configurations</vt:lpstr>
      <vt:lpstr>For more information</vt:lpstr>
      <vt:lpstr>PowerPoint Presentation</vt:lpstr>
      <vt:lpstr>Support Technical Slides</vt:lpstr>
      <vt:lpstr>Optimize Network Security Design</vt:lpstr>
      <vt:lpstr>LSA Example: Adding a New L3 VPN Site</vt:lpstr>
      <vt:lpstr>LSA Example 1: Adding a New L3 VPN Site</vt:lpstr>
      <vt:lpstr>LSA Example 2: Adding a New L3 VPN Site</vt:lpstr>
      <vt:lpstr>Configuring LSA: Top Node Define RFS Nodes as NETCONF Devices</vt:lpstr>
      <vt:lpstr>Configuring LSA: Top Node Dispatch Method – YANG Model</vt:lpstr>
      <vt:lpstr>Configuring LSA: Top Node Dispatch Method – Dispatch Data</vt:lpstr>
      <vt:lpstr>Configuring LSA: Top Node Dispatch Method Example – Mapping Template</vt:lpstr>
      <vt:lpstr>Dispatch Options</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Mitesh Gohil</dc:creator>
  <cp:lastModifiedBy>Katie Lindner -X (kalindne - MAC MEETINGS AND EVENTS LLC at Cisco)</cp:lastModifiedBy>
  <cp:revision>1275</cp:revision>
  <dcterms:created xsi:type="dcterms:W3CDTF">2014-07-09T19:55:36Z</dcterms:created>
  <dcterms:modified xsi:type="dcterms:W3CDTF">2017-04-13T14:54:37Z</dcterms:modified>
</cp:coreProperties>
</file>