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5" r:id="rId6"/>
    <p:sldId id="264" r:id="rId7"/>
    <p:sldId id="263" r:id="rId8"/>
    <p:sldId id="266" r:id="rId9"/>
    <p:sldId id="270" r:id="rId10"/>
    <p:sldId id="271" r:id="rId11"/>
    <p:sldId id="272" r:id="rId12"/>
    <p:sldId id="273" r:id="rId13"/>
    <p:sldId id="274" r:id="rId14"/>
    <p:sldId id="267" r:id="rId15"/>
  </p:sldIdLst>
  <p:sldSz cx="9906000" cy="6858000" type="A4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Segoe UI" pitchFamily="34" charset="0"/>
        <a:ea typeface="Meiryo UI" pitchFamily="50" charset="-128"/>
        <a:cs typeface="Meiryo UI" pitchFamily="50" charset="-128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Vilim" initials="M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029" autoAdjust="0"/>
  </p:normalViewPr>
  <p:slideViewPr>
    <p:cSldViewPr snapToGrid="0">
      <p:cViewPr varScale="1">
        <p:scale>
          <a:sx n="66" d="100"/>
          <a:sy n="66" d="100"/>
        </p:scale>
        <p:origin x="-1712" y="-1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08B8A-7266-4461-8B44-79F502F84745}" type="datetimeFigureOut">
              <a:rPr lang="en-US" smtClean="0"/>
              <a:t>16/05/16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76E4-4D9E-4174-8DDD-9E526CBA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Výroba by měla vyrábět! </a:t>
            </a:r>
          </a:p>
          <a:p>
            <a:r>
              <a:rPr lang="cs-CZ" dirty="0" smtClean="0"/>
              <a:t>Operátor je ten, kdo vidí problém, ne linka</a:t>
            </a:r>
          </a:p>
          <a:p>
            <a:r>
              <a:rPr lang="cs-CZ" dirty="0" smtClean="0"/>
              <a:t>Náklady – čas i peníze, spolehlivost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B76E4-4D9E-4174-8DDD-9E526CBA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Rozpočet - </a:t>
            </a:r>
            <a:r>
              <a:rPr lang="cs-CZ" sz="2000" dirty="0" smtClean="0"/>
              <a:t>síť, instalační materiál, displeje, PLC, ovládání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B76E4-4D9E-4174-8DDD-9E526CBA64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IT může spravovat</a:t>
            </a:r>
            <a:r>
              <a:rPr lang="cs-CZ" baseline="0" dirty="0" smtClean="0"/>
              <a:t> uživatelská PC i linky z libovolného místa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stejn</a:t>
            </a:r>
            <a:r>
              <a:rPr lang="cs-CZ" baseline="0" dirty="0" smtClean="0"/>
              <a:t>ě tak údržba</a:t>
            </a:r>
          </a:p>
          <a:p>
            <a:r>
              <a:rPr lang="cs-CZ" baseline="0" dirty="0" smtClean="0"/>
              <a:t>Uživatelé se dostanou na data v MES, ale nemohou ovlivnit linky</a:t>
            </a:r>
          </a:p>
          <a:p>
            <a:r>
              <a:rPr lang="cs-CZ" baseline="0" dirty="0" smtClean="0"/>
              <a:t>Mobilní zařízení mají přístup k poště a </a:t>
            </a:r>
            <a:r>
              <a:rPr lang="cs-CZ" baseline="0" dirty="0" err="1" smtClean="0"/>
              <a:t>Inet</a:t>
            </a:r>
            <a:endParaRPr lang="cs-CZ" baseline="0" dirty="0" smtClean="0"/>
          </a:p>
          <a:p>
            <a:r>
              <a:rPr lang="cs-CZ" baseline="0" dirty="0" smtClean="0"/>
              <a:t>Vše na stejných drátech</a:t>
            </a:r>
          </a:p>
          <a:p>
            <a:r>
              <a:rPr lang="cs-CZ" baseline="0" dirty="0" smtClean="0"/>
              <a:t>Jedna síť, jedna infrastruktura pro vše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B76E4-4D9E-4174-8DDD-9E526CBA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Ohrožení</a:t>
            </a:r>
            <a:r>
              <a:rPr lang="cs-CZ" baseline="0" dirty="0" smtClean="0"/>
              <a:t> výroby</a:t>
            </a:r>
          </a:p>
          <a:p>
            <a:r>
              <a:rPr lang="cs-CZ" baseline="0" dirty="0" smtClean="0"/>
              <a:t>Jednoduché ovládání na hale – jasné, bez výjimek, časté přepracovávání logiky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B76E4-4D9E-4174-8DDD-9E526CBA6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906000" cy="4513263"/>
          </a:xfrm>
          <a:prstGeom prst="rect">
            <a:avLst/>
          </a:prstGeom>
          <a:solidFill>
            <a:srgbClr val="225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054100" y="4500563"/>
            <a:ext cx="658813" cy="536575"/>
          </a:xfrm>
          <a:prstGeom prst="flowChartMerge">
            <a:avLst/>
          </a:prstGeom>
          <a:solidFill>
            <a:srgbClr val="2A57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" name="図 13" descr="AISIN_oneteam_W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0520" y="188913"/>
            <a:ext cx="1312755" cy="206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44538" y="2274888"/>
            <a:ext cx="8416925" cy="1905000"/>
          </a:xfrm>
        </p:spPr>
        <p:txBody>
          <a:bodyPr lIns="91424" tIns="45712" rIns="91424" bIns="45712"/>
          <a:lstStyle>
            <a:lvl1pPr>
              <a:defRPr sz="4900"/>
            </a:lvl1pPr>
          </a:lstStyle>
          <a:p>
            <a:pPr lvl="0"/>
            <a:r>
              <a:rPr lang="cs-CZ" altLang="ja-JP" noProof="0" smtClean="0"/>
              <a:t>Kliknutím lze upravit styl.</a:t>
            </a:r>
            <a:endParaRPr lang="ja-JP" altLang="en-US" noProof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538" y="5084763"/>
            <a:ext cx="4999037" cy="381000"/>
          </a:xfrm>
          <a:extLst>
            <a:ext uri="{909E8E84-426E-40dd-AFC4-6F175D3DCCD1}">
              <a14:hiddenFill xmlns:a14="http://schemas.microsoft.com/office/drawing/2010/main">
                <a:solidFill>
                  <a:srgbClr val="1570A6"/>
                </a:solidFill>
              </a14:hiddenFill>
            </a:ext>
          </a:extLst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cs-CZ" altLang="ja-JP" noProof="0" smtClean="0"/>
              <a:t>Kliknutím můžete upravit styl předlohy.</a:t>
            </a:r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406478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" y="1274762"/>
            <a:ext cx="9499600" cy="4890541"/>
          </a:xfrm>
        </p:spPr>
        <p:txBody>
          <a:bodyPr vert="eaVer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A3F0-DC08-4B5C-AADF-88C480E7B2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80049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FB036-DA38-40E8-828A-FC2AB1AF50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515862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BEC35-E715-47EB-8A4C-69C4278732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30341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274762"/>
            <a:ext cx="4673600" cy="481853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274762"/>
            <a:ext cx="4673600" cy="481853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9E5B-1FAE-4794-A481-10D9D3757F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905607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lIns="36000" tIns="36000" rIns="36000" bIns="3600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 lIns="36000" tIns="36000" rIns="36000" bIns="36000"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lIns="36000" tIns="36000" rIns="36000" bIns="3600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 lIns="36000" tIns="36000" rIns="36000" bIns="36000"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22AD-D3ED-439F-8000-4FE05D3560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025" y="94779"/>
            <a:ext cx="9505950" cy="669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0242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735F-B944-4509-A556-ED92B1E9DE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248829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F1A0-0234-4E3E-89F5-E38249DBAC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57510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268760"/>
            <a:ext cx="5537200" cy="48574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268760"/>
            <a:ext cx="3259138" cy="485740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61D26282-C0A0-43D8-BAC1-31C024031B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025" y="94779"/>
            <a:ext cx="9505950" cy="669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9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lIns="36000" tIns="36000" rIns="36000" bIns="36000" anchor="t" anchorCtr="0">
            <a:normAutofit/>
          </a:bodyPr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124743"/>
            <a:ext cx="5943600" cy="3602831"/>
          </a:xfrm>
        </p:spPr>
        <p:txBody>
          <a:bodyPr lIns="36000" tIns="36000" rIns="36000" bIns="3600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 lIns="36000" tIns="36000" rIns="36000" bIns="36000"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9B169-076B-45E3-A2F8-EA6E0A099A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639166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906000" cy="904875"/>
          </a:xfrm>
          <a:prstGeom prst="rect">
            <a:avLst/>
          </a:prstGeom>
          <a:solidFill>
            <a:srgbClr val="225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7" name="AutoShape 8"/>
          <p:cNvSpPr>
            <a:spLocks noChangeArrowheads="1"/>
          </p:cNvSpPr>
          <p:nvPr/>
        </p:nvSpPr>
        <p:spPr bwMode="auto">
          <a:xfrm>
            <a:off x="704850" y="893763"/>
            <a:ext cx="361950" cy="309562"/>
          </a:xfrm>
          <a:prstGeom prst="flowChartMerge">
            <a:avLst/>
          </a:prstGeom>
          <a:solidFill>
            <a:srgbClr val="225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414338" y="6310313"/>
            <a:ext cx="433387" cy="547687"/>
          </a:xfrm>
          <a:prstGeom prst="rect">
            <a:avLst/>
          </a:prstGeom>
          <a:solidFill>
            <a:srgbClr val="2A57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Segoe UI" pitchFamily="34" charset="0"/>
                <a:ea typeface="Meiryo UI" pitchFamily="50" charset="-128"/>
                <a:cs typeface="Meiryo UI" pitchFamily="50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0025" y="94779"/>
            <a:ext cx="95059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274763"/>
            <a:ext cx="949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14338" y="6477000"/>
            <a:ext cx="3762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220BCDD1-7791-4119-AA88-C2F25CCBCE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grayWhite">
          <a:xfrm>
            <a:off x="984250" y="6543675"/>
            <a:ext cx="26003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455613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830388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800" i="1" smtClean="0">
                <a:latin typeface="Segoe UI" pitchFamily="34" charset="0"/>
                <a:ea typeface="Meiryo UI" pitchFamily="50" charset="-128"/>
              </a:rPr>
              <a:t>Copyright © 2015 AISIN SEIKI CO., LTD.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424" y="6465312"/>
            <a:ext cx="975608" cy="278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メイリオ" pitchFamily="50" charset="-128"/>
          <a:ea typeface="メイリオ" pitchFamily="50" charset="-128"/>
          <a:cs typeface="Meiryo UI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メイリオ" pitchFamily="50" charset="-128"/>
          <a:ea typeface="メイリオ" pitchFamily="50" charset="-128"/>
          <a:cs typeface="Meiryo UI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メイリオ" pitchFamily="50" charset="-128"/>
          <a:ea typeface="メイリオ" pitchFamily="50" charset="-128"/>
          <a:cs typeface="Meiryo UI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メイリオ" pitchFamily="50" charset="-128"/>
          <a:ea typeface="メイリオ" pitchFamily="50" charset="-128"/>
          <a:cs typeface="Meiryo UI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メイリオ" pitchFamily="50" charset="-128"/>
          <a:ea typeface="メイリオ" pitchFamily="50" charset="-128"/>
          <a:cs typeface="Meiryo UI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メイリオ" pitchFamily="50" charset="-128"/>
          <a:ea typeface="メイリオ" pitchFamily="50" charset="-128"/>
          <a:cs typeface="Meiryo UI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メイリオ" pitchFamily="50" charset="-128"/>
          <a:ea typeface="メイリオ" pitchFamily="50" charset="-128"/>
          <a:cs typeface="Meiryo UI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メイリオ" pitchFamily="50" charset="-128"/>
          <a:ea typeface="メイリオ" pitchFamily="50" charset="-128"/>
          <a:cs typeface="Meiryo UI" pitchFamily="5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1pPr>
      <a:lvl2pPr marL="1778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3pPr>
      <a:lvl4pPr marL="536575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rgbClr val="29292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VELK</a:t>
            </a:r>
            <a:r>
              <a:rPr lang="cs-CZ" dirty="0" smtClean="0"/>
              <a:t>ÝCH věcí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137819"/>
            <a:ext cx="2629283" cy="720181"/>
          </a:xfrm>
        </p:spPr>
        <p:txBody>
          <a:bodyPr/>
          <a:lstStyle/>
          <a:p>
            <a:r>
              <a:rPr lang="cs-CZ" sz="1200" dirty="0" smtClean="0"/>
              <a:t>Martin Vilím</a:t>
            </a:r>
          </a:p>
          <a:p>
            <a:r>
              <a:rPr lang="cs-CZ" sz="1200" dirty="0" smtClean="0"/>
              <a:t>IT </a:t>
            </a:r>
            <a:r>
              <a:rPr lang="cs-CZ" sz="1200" dirty="0" err="1" smtClean="0"/>
              <a:t>Assistant</a:t>
            </a:r>
            <a:r>
              <a:rPr lang="cs-CZ" sz="1200" dirty="0" smtClean="0"/>
              <a:t> </a:t>
            </a:r>
            <a:r>
              <a:rPr lang="cs-CZ" sz="1200" dirty="0" err="1" smtClean="0"/>
              <a:t>Manager</a:t>
            </a:r>
            <a:endParaRPr lang="cs-CZ" sz="1200" dirty="0" smtClean="0"/>
          </a:p>
          <a:p>
            <a:r>
              <a:rPr lang="cs-CZ" sz="1200" dirty="0" smtClean="0"/>
              <a:t>m.vilim@aisin.co.cz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4416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Tlakové lisy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B735F-B944-4509-A556-ED92B1E9DEB3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599" y="1080949"/>
            <a:ext cx="7882467" cy="53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22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o stavu výrobních linek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B735F-B944-4509-A556-ED92B1E9DEB3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167467" y="1439330"/>
            <a:ext cx="5317071" cy="45550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0866" y="1625598"/>
            <a:ext cx="2328333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78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 display + </a:t>
            </a:r>
            <a:r>
              <a:rPr lang="cs-CZ" dirty="0" err="1" smtClean="0"/>
              <a:t>andon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B735F-B944-4509-A556-ED92B1E9DEB3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058333"/>
            <a:ext cx="7162800" cy="52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9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Ovládání v lince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B735F-B944-4509-A556-ED92B1E9DEB3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01" y="1515533"/>
            <a:ext cx="2302933" cy="44312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92293" y="2033440"/>
            <a:ext cx="1993911" cy="28334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34161" y="2015066"/>
            <a:ext cx="2817632" cy="28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3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40F1A0-0234-4E3E-89F5-E38249DBAC46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3" name="TextovéPole 2"/>
          <p:cNvSpPr txBox="1"/>
          <p:nvPr/>
        </p:nvSpPr>
        <p:spPr>
          <a:xfrm>
            <a:off x="2184397" y="1794933"/>
            <a:ext cx="5117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Děkuji za pozornost</a:t>
            </a:r>
            <a:endParaRPr lang="en-US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69099" y="4343399"/>
            <a:ext cx="2148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Dotazy?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3605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Společnost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49E5B-1FAE-4794-A481-10D9D3757F8E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274761"/>
            <a:ext cx="4792389" cy="2623249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840" y="1274762"/>
            <a:ext cx="4466135" cy="26232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0025" y="4839487"/>
            <a:ext cx="4670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 smtClean="0">
                <a:latin typeface="+mn-lt"/>
              </a:rPr>
              <a:t>Start výroby v srpnu 2003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 smtClean="0">
                <a:latin typeface="+mn-lt"/>
              </a:rPr>
              <a:t>650 zaměstnanců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 smtClean="0">
                <a:latin typeface="+mn-lt"/>
              </a:rPr>
              <a:t>Prodeje 2,1 mld. Kč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  <a:cs typeface="HGS創英角ｺﾞｼｯｸUB"/>
              </a:rPr>
              <a:t>Toyota, Renault, Volvo, </a:t>
            </a:r>
            <a:r>
              <a:rPr lang="cs-CZ" sz="1600" dirty="0" err="1">
                <a:latin typeface="+mn-lt"/>
                <a:cs typeface="HGS創英角ｺﾞｼｯｸUB"/>
              </a:rPr>
              <a:t>Daimler</a:t>
            </a:r>
            <a:r>
              <a:rPr lang="en-US" sz="1600" dirty="0">
                <a:latin typeface="+mn-lt"/>
                <a:cs typeface="HGS創英角ｺﾞｼｯｸUB"/>
              </a:rPr>
              <a:t>, Nissan,</a:t>
            </a:r>
            <a:r>
              <a:rPr lang="cs-CZ" sz="1600" dirty="0">
                <a:latin typeface="+mn-lt"/>
                <a:cs typeface="HGS創英角ｺﾞｼｯｸUB"/>
              </a:rPr>
              <a:t> </a:t>
            </a:r>
            <a:r>
              <a:rPr lang="en-US" sz="1600" dirty="0" err="1" smtClean="0">
                <a:latin typeface="+mn-lt"/>
                <a:cs typeface="HGS創英角ｺﾞｼｯｸUB"/>
              </a:rPr>
              <a:t>Jtekt</a:t>
            </a:r>
            <a:r>
              <a:rPr lang="en-US" sz="1600" dirty="0" smtClean="0">
                <a:latin typeface="+mn-lt"/>
                <a:cs typeface="HGS創英角ｺﾞｼｯｸUB"/>
              </a:rPr>
              <a:t> </a:t>
            </a:r>
            <a:endParaRPr lang="cs-CZ" sz="1600" dirty="0" smtClean="0">
              <a:latin typeface="+mn-lt"/>
              <a:cs typeface="HGS創英角ｺﾞｼｯｸUB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+mn-lt"/>
                <a:cs typeface="HGS創英角ｺﾞｼｯｸUB"/>
              </a:rPr>
              <a:t>TPCA</a:t>
            </a:r>
            <a:r>
              <a:rPr lang="en-US" sz="1600" dirty="0">
                <a:latin typeface="+mn-lt"/>
                <a:cs typeface="HGS創英角ｺﾞｼｯｸUB"/>
              </a:rPr>
              <a:t>,</a:t>
            </a:r>
            <a:r>
              <a:rPr lang="cs-CZ" sz="1600" dirty="0">
                <a:latin typeface="+mn-lt"/>
                <a:cs typeface="HGS創英角ｺﾞｼｯｸUB"/>
              </a:rPr>
              <a:t> Dacia, </a:t>
            </a:r>
            <a:r>
              <a:rPr lang="cs-CZ" sz="1600" dirty="0" err="1">
                <a:latin typeface="+mn-lt"/>
                <a:cs typeface="HGS創英角ｺﾞｼｯｸUB"/>
              </a:rPr>
              <a:t>Nolato</a:t>
            </a:r>
            <a:endParaRPr lang="cs-CZ" sz="16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0025" y="4094526"/>
            <a:ext cx="49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AISIN EUROPE </a:t>
            </a:r>
            <a:r>
              <a:rPr lang="cs-CZ" sz="1800" dirty="0">
                <a:latin typeface="+mj-lt"/>
              </a:rPr>
              <a:t>MANUFACTURING</a:t>
            </a:r>
            <a:r>
              <a:rPr lang="cs-CZ" sz="1800" dirty="0"/>
              <a:t> CZECH s.r.o.</a:t>
            </a:r>
            <a:endParaRPr lang="en-US" sz="1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39840" y="4832092"/>
            <a:ext cx="259398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 smtClean="0">
                <a:latin typeface="+mn-lt"/>
              </a:rPr>
              <a:t>Založena roku 1949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 smtClean="0">
                <a:latin typeface="+mn-lt"/>
              </a:rPr>
              <a:t>95 000 zaměstnanců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 smtClean="0">
                <a:latin typeface="+mn-lt"/>
              </a:rPr>
              <a:t>181 závodů a kanceláří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39840" y="4094526"/>
            <a:ext cx="218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AISIN </a:t>
            </a:r>
            <a:r>
              <a:rPr lang="cs-CZ" sz="1800" dirty="0" smtClean="0"/>
              <a:t>SEIKI Co., Ltd.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1910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40F1A0-0234-4E3E-89F5-E38249DBAC46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882713" y="4527095"/>
            <a:ext cx="1381023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b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Water </a:t>
            </a:r>
            <a:r>
              <a:rPr kumimoji="0" lang="en-US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Pum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p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408833" y="4527095"/>
            <a:ext cx="1513696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b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Oil </a:t>
            </a:r>
            <a:r>
              <a:rPr kumimoji="0" lang="cs-CZ" altLang="ja-JP" sz="1200" b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P</a:t>
            </a: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ump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268054" y="1743335"/>
            <a:ext cx="1211508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TCC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2536264" y="1234513"/>
            <a:ext cx="1745139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b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Crank </a:t>
            </a: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Case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pic>
        <p:nvPicPr>
          <p:cNvPr id="60" name="Picture 11" descr="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315" y="4914329"/>
            <a:ext cx="1370247" cy="144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3" descr="ZR CC 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341" y="1467041"/>
            <a:ext cx="1425208" cy="95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5177325" y="1334793"/>
            <a:ext cx="807900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b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Oil </a:t>
            </a: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Pan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7871345" y="1762679"/>
            <a:ext cx="1307123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CHC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1316626" y="1436893"/>
            <a:ext cx="2326527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b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Cam </a:t>
            </a: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Housing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pic>
        <p:nvPicPr>
          <p:cNvPr id="65" name="Picture 18" descr="ZR CH_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396" y="1678082"/>
            <a:ext cx="1307667" cy="99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2573225" y="3077791"/>
            <a:ext cx="3276158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b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Intake </a:t>
            </a: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Manifold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6554018" y="926737"/>
            <a:ext cx="3267637" cy="5847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D</a:t>
            </a:r>
            <a:r>
              <a:rPr kumimoji="0" lang="cs-CZ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IE CASTING</a:t>
            </a:r>
            <a:r>
              <a:rPr kumimoji="0" lang="en-US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en-US" altLang="ja-JP" sz="1600" b="1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+ </a:t>
            </a:r>
            <a:r>
              <a:rPr kumimoji="0" lang="en-US" altLang="ja-JP" sz="1600" b="1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MA</a:t>
            </a:r>
            <a:r>
              <a:rPr kumimoji="0" lang="cs-CZ" altLang="ja-JP" sz="1600" b="1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CHINING</a:t>
            </a:r>
            <a:r>
              <a:rPr kumimoji="0" lang="en-US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en-US" altLang="ja-JP" sz="1600" b="1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+ </a:t>
            </a:r>
            <a:r>
              <a:rPr kumimoji="0" lang="en-US" altLang="ja-JP" sz="1600" b="1" i="1" dirty="0" smtClean="0">
                <a:solidFill>
                  <a:srgbClr val="EEECE1">
                    <a:lumMod val="50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AS</a:t>
            </a:r>
            <a:r>
              <a:rPr kumimoji="0" lang="cs-CZ" altLang="ja-JP" sz="1600" b="1" i="1" dirty="0" smtClean="0">
                <a:solidFill>
                  <a:srgbClr val="EEECE1">
                    <a:lumMod val="50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SEMBLY</a:t>
            </a:r>
            <a:endParaRPr kumimoji="0" lang="en-US" altLang="ja-JP" sz="1600" b="1" i="1" dirty="0">
              <a:solidFill>
                <a:srgbClr val="EEECE1">
                  <a:lumMod val="50000"/>
                </a:srgbClr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4853719" y="4277504"/>
            <a:ext cx="199292" cy="215900"/>
          </a:xfrm>
          <a:prstGeom prst="rect">
            <a:avLst/>
          </a:prstGeom>
          <a:solidFill>
            <a:srgbClr val="EEECE1">
              <a:lumMod val="5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HGS創英角ｺﾞｼｯｸUB"/>
            </a:endParaRP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307423" y="1154513"/>
            <a:ext cx="1395847" cy="338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D</a:t>
            </a:r>
            <a:r>
              <a:rPr kumimoji="0" lang="cs-CZ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IE CASTING</a:t>
            </a:r>
            <a:endParaRPr kumimoji="0" lang="en-US" altLang="ja-JP" sz="1600" b="1" i="1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28108" y="1228928"/>
            <a:ext cx="199292" cy="2159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GS創英角ｺﾞｼｯｸUB"/>
            </a:endParaRP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2874630" y="929647"/>
            <a:ext cx="3027869" cy="338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D</a:t>
            </a:r>
            <a:r>
              <a:rPr kumimoji="0" lang="cs-CZ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IE CASTING</a:t>
            </a:r>
            <a:r>
              <a:rPr kumimoji="0" lang="en-US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en-US" altLang="ja-JP" sz="1600" b="1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+ </a:t>
            </a:r>
            <a:r>
              <a:rPr kumimoji="0" lang="en-US" altLang="ja-JP" sz="1600" b="1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M</a:t>
            </a:r>
            <a:r>
              <a:rPr kumimoji="0" lang="cs-CZ" altLang="ja-JP" sz="1600" b="1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ACHINING</a:t>
            </a:r>
            <a:endParaRPr kumimoji="0" lang="en-US" altLang="ja-JP" sz="1600" b="1" i="1" dirty="0">
              <a:solidFill>
                <a:srgbClr val="F79646">
                  <a:lumMod val="75000"/>
                </a:srgbClr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72" name="Rectangle 33"/>
          <p:cNvSpPr>
            <a:spLocks noChangeArrowheads="1"/>
          </p:cNvSpPr>
          <p:nvPr/>
        </p:nvSpPr>
        <p:spPr bwMode="auto">
          <a:xfrm>
            <a:off x="6276157" y="998687"/>
            <a:ext cx="199292" cy="215900"/>
          </a:xfrm>
          <a:prstGeom prst="rect">
            <a:avLst/>
          </a:prstGeom>
          <a:gradFill>
            <a:gsLst>
              <a:gs pos="71000">
                <a:srgbClr val="EEECE1">
                  <a:lumMod val="50000"/>
                </a:srgbClr>
              </a:gs>
              <a:gs pos="37000">
                <a:srgbClr val="1F497D">
                  <a:lumMod val="50000"/>
                </a:srgbClr>
              </a:gs>
              <a:gs pos="66000">
                <a:srgbClr val="F79646">
                  <a:lumMod val="75000"/>
                </a:srgbClr>
              </a:gs>
              <a:gs pos="41000">
                <a:srgbClr val="F79646">
                  <a:lumMod val="75000"/>
                </a:srgbClr>
              </a:gs>
            </a:gsLst>
            <a:lin ang="5400000" scaled="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GS創英角ｺﾞｼｯｸUB"/>
            </a:endParaRPr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2202305" y="4217329"/>
            <a:ext cx="2395088" cy="338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b="1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M</a:t>
            </a:r>
            <a:r>
              <a:rPr kumimoji="0" lang="cs-CZ" altLang="ja-JP" sz="1600" b="1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ACHINING </a:t>
            </a:r>
            <a:r>
              <a:rPr kumimoji="0" lang="en-US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+ </a:t>
            </a:r>
            <a:r>
              <a:rPr kumimoji="0" lang="en-US" altLang="ja-JP" sz="1600" b="1" i="1" dirty="0" smtClean="0">
                <a:solidFill>
                  <a:srgbClr val="EEECE1">
                    <a:lumMod val="50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AS</a:t>
            </a:r>
            <a:r>
              <a:rPr kumimoji="0" lang="cs-CZ" altLang="ja-JP" sz="1600" b="1" i="1" dirty="0" smtClean="0">
                <a:solidFill>
                  <a:srgbClr val="EEECE1">
                    <a:lumMod val="50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SEMBLY</a:t>
            </a:r>
            <a:endParaRPr kumimoji="0" lang="en-US" altLang="ja-JP" sz="1600" b="1" i="1" dirty="0">
              <a:solidFill>
                <a:srgbClr val="EEECE1">
                  <a:lumMod val="50000"/>
                </a:srgbClr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79631" y="4278641"/>
            <a:ext cx="199292" cy="215900"/>
          </a:xfrm>
          <a:prstGeom prst="rect">
            <a:avLst/>
          </a:prstGeom>
          <a:solidFill>
            <a:srgbClr val="F79646">
              <a:lumMod val="75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GS創英角ｺﾞｼｯｸUB"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>
            <a:off x="142778" y="4157004"/>
            <a:ext cx="8442081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>
            <a:off x="2571258" y="997359"/>
            <a:ext cx="0" cy="305425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Line 39"/>
          <p:cNvSpPr>
            <a:spLocks noChangeShapeType="1"/>
          </p:cNvSpPr>
          <p:nvPr/>
        </p:nvSpPr>
        <p:spPr bwMode="auto">
          <a:xfrm>
            <a:off x="1812231" y="4217329"/>
            <a:ext cx="0" cy="231197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 Box 16"/>
          <p:cNvSpPr txBox="1">
            <a:spLocks noChangeArrowheads="1"/>
          </p:cNvSpPr>
          <p:nvPr/>
        </p:nvSpPr>
        <p:spPr bwMode="auto">
          <a:xfrm>
            <a:off x="11310" y="2537407"/>
            <a:ext cx="2403241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200" b="1" dirty="0" err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Rack</a:t>
            </a:r>
            <a:r>
              <a:rPr kumimoji="0" lang="cs-CZ" altLang="ja-JP" sz="1200" b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Housing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pic>
        <p:nvPicPr>
          <p:cNvPr id="80" name="Picture 1"/>
          <p:cNvPicPr preferRelativeResize="0"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8" y="2814376"/>
            <a:ext cx="1850564" cy="56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Line 38"/>
          <p:cNvSpPr>
            <a:spLocks noChangeShapeType="1"/>
          </p:cNvSpPr>
          <p:nvPr/>
        </p:nvSpPr>
        <p:spPr bwMode="auto">
          <a:xfrm flipH="1">
            <a:off x="4692551" y="4242812"/>
            <a:ext cx="602" cy="228649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2619945" y="991001"/>
            <a:ext cx="199292" cy="215900"/>
          </a:xfrm>
          <a:prstGeom prst="rect">
            <a:avLst/>
          </a:prstGeom>
          <a:gradFill>
            <a:gsLst>
              <a:gs pos="51000">
                <a:srgbClr val="1F497D">
                  <a:lumMod val="50000"/>
                </a:srgbClr>
              </a:gs>
              <a:gs pos="100000">
                <a:srgbClr val="F79646">
                  <a:lumMod val="75000"/>
                </a:srgbClr>
              </a:gs>
              <a:gs pos="57000">
                <a:srgbClr val="F79646">
                  <a:lumMod val="75000"/>
                </a:srgbClr>
              </a:gs>
            </a:gsLst>
            <a:lin ang="5400000" scaled="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GS創英角ｺﾞｼｯｸUB"/>
            </a:endParaRP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318038" y="4217329"/>
            <a:ext cx="1448203" cy="338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600" b="1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MACHINING</a:t>
            </a:r>
            <a:endParaRPr kumimoji="0" lang="en-US" altLang="ja-JP" sz="1600" b="1" i="1" dirty="0">
              <a:solidFill>
                <a:srgbClr val="F79646">
                  <a:lumMod val="75000"/>
                </a:srgbClr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-23465" y="4539377"/>
            <a:ext cx="1595139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Retainer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oil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seal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85" name="Line 38"/>
          <p:cNvSpPr>
            <a:spLocks noChangeShapeType="1"/>
          </p:cNvSpPr>
          <p:nvPr/>
        </p:nvSpPr>
        <p:spPr bwMode="auto">
          <a:xfrm>
            <a:off x="6483130" y="4217329"/>
            <a:ext cx="0" cy="231197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35"/>
          <p:cNvSpPr>
            <a:spLocks noChangeArrowheads="1"/>
          </p:cNvSpPr>
          <p:nvPr/>
        </p:nvSpPr>
        <p:spPr bwMode="auto">
          <a:xfrm>
            <a:off x="1959943" y="4277654"/>
            <a:ext cx="199292" cy="215900"/>
          </a:xfrm>
          <a:prstGeom prst="rect">
            <a:avLst/>
          </a:prstGeom>
          <a:gradFill>
            <a:gsLst>
              <a:gs pos="50000">
                <a:srgbClr val="F79646">
                  <a:lumMod val="75000"/>
                </a:srgbClr>
              </a:gs>
              <a:gs pos="100000">
                <a:srgbClr val="EEECE1">
                  <a:lumMod val="50000"/>
                </a:srgbClr>
              </a:gs>
              <a:gs pos="53000">
                <a:srgbClr val="EEECE1">
                  <a:lumMod val="50000"/>
                </a:srgbClr>
              </a:gs>
            </a:gsLst>
            <a:lin ang="5400000" scaled="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GS創英角ｺﾞｼｯｸUB"/>
            </a:endParaRPr>
          </a:p>
        </p:txBody>
      </p:sp>
      <p:sp>
        <p:nvSpPr>
          <p:cNvPr id="87" name="Text Box 34"/>
          <p:cNvSpPr txBox="1">
            <a:spLocks noChangeArrowheads="1"/>
          </p:cNvSpPr>
          <p:nvPr/>
        </p:nvSpPr>
        <p:spPr bwMode="auto">
          <a:xfrm>
            <a:off x="5114173" y="4190545"/>
            <a:ext cx="1125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600" b="1" i="1" dirty="0" smtClean="0">
                <a:solidFill>
                  <a:srgbClr val="EEECE1">
                    <a:lumMod val="50000"/>
                  </a:srgbClr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ASSEMBLY</a:t>
            </a:r>
            <a:endParaRPr kumimoji="0" lang="en-US" altLang="ja-JP" sz="1600" b="1" i="1" dirty="0">
              <a:solidFill>
                <a:srgbClr val="EEECE1">
                  <a:lumMod val="50000"/>
                </a:srgbClr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4786748" y="4524449"/>
            <a:ext cx="1589055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Variable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Valve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Timing</a:t>
            </a:r>
            <a:endParaRPr kumimoji="0" lang="en-US" altLang="ja-JP" sz="1200" b="1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pic>
        <p:nvPicPr>
          <p:cNvPr id="89" name="Obrázek 8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283" y="4959249"/>
            <a:ext cx="1205376" cy="1252706"/>
          </a:xfrm>
          <a:prstGeom prst="rect">
            <a:avLst/>
          </a:prstGeom>
        </p:spPr>
      </p:pic>
      <p:pic>
        <p:nvPicPr>
          <p:cNvPr id="90" name="Obrázek 89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 rot="10800000">
            <a:off x="6112220" y="1965756"/>
            <a:ext cx="1325933" cy="1856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Obrázek 90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8567">
            <a:off x="4674766" y="1897605"/>
            <a:ext cx="1761372" cy="1151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Obrázek 91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7334724" y="2084458"/>
            <a:ext cx="1738109" cy="993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Obrázek 93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65" y="2497830"/>
            <a:ext cx="1909499" cy="5098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5" name="Obrázek 94"/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3418" y="3329153"/>
            <a:ext cx="1749850" cy="827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Obrázek 9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7882" y="4770194"/>
            <a:ext cx="2513609" cy="2007381"/>
          </a:xfrm>
          <a:prstGeom prst="rect">
            <a:avLst/>
          </a:prstGeom>
        </p:spPr>
      </p:pic>
      <p:pic>
        <p:nvPicPr>
          <p:cNvPr id="97" name="Obrázek 9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069" y="4889920"/>
            <a:ext cx="2516543" cy="2009724"/>
          </a:xfrm>
          <a:prstGeom prst="rect">
            <a:avLst/>
          </a:prstGeom>
        </p:spPr>
      </p:pic>
      <p:pic>
        <p:nvPicPr>
          <p:cNvPr id="98" name="Obrázek 9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28" y="2969317"/>
            <a:ext cx="1879835" cy="1501247"/>
          </a:xfrm>
          <a:prstGeom prst="rect">
            <a:avLst/>
          </a:prstGeom>
        </p:spPr>
      </p:pic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6608134" y="4269568"/>
            <a:ext cx="199292" cy="215900"/>
          </a:xfrm>
          <a:prstGeom prst="rect">
            <a:avLst/>
          </a:prstGeom>
          <a:solidFill>
            <a:srgbClr val="00B05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GS創英角ｺﾞｼｯｸUB"/>
            </a:endParaRPr>
          </a:p>
        </p:txBody>
      </p:sp>
      <p:sp>
        <p:nvSpPr>
          <p:cNvPr id="100" name="Text Box 34"/>
          <p:cNvSpPr txBox="1">
            <a:spLocks noChangeArrowheads="1"/>
          </p:cNvSpPr>
          <p:nvPr/>
        </p:nvSpPr>
        <p:spPr bwMode="auto">
          <a:xfrm>
            <a:off x="6888420" y="4182611"/>
            <a:ext cx="2141156" cy="5847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600" b="1" i="1" dirty="0" smtClean="0">
                <a:solidFill>
                  <a:srgbClr val="00B050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INJECTION MOLDING </a:t>
            </a:r>
            <a:r>
              <a:rPr kumimoji="0" lang="cs-CZ" altLang="ja-JP" sz="1600" b="1" i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+ </a:t>
            </a:r>
            <a:r>
              <a:rPr kumimoji="0" lang="cs-CZ" altLang="ja-JP" sz="1600" b="1" i="1" dirty="0" smtClean="0">
                <a:solidFill>
                  <a:srgbClr val="00B050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WELDING</a:t>
            </a:r>
            <a:endParaRPr kumimoji="0" lang="en-US" altLang="ja-JP" sz="1600" b="1" i="1" dirty="0">
              <a:solidFill>
                <a:srgbClr val="00B050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pic>
        <p:nvPicPr>
          <p:cNvPr id="101" name="Obrázek 10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764" y="5452333"/>
            <a:ext cx="2486931" cy="1986076"/>
          </a:xfrm>
          <a:prstGeom prst="rect">
            <a:avLst/>
          </a:prstGeom>
        </p:spPr>
      </p:pic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6573762" y="5982580"/>
            <a:ext cx="1589055" cy="523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CHC </a:t>
            </a:r>
            <a:endParaRPr kumimoji="0" lang="en-US" altLang="ja-JP" sz="1200" b="1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6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pic>
        <p:nvPicPr>
          <p:cNvPr id="103" name="Obrázek 10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290" y="4328014"/>
            <a:ext cx="2537710" cy="2026629"/>
          </a:xfrm>
          <a:prstGeom prst="rect">
            <a:avLst/>
          </a:prstGeom>
        </p:spPr>
      </p:pic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6584453" y="4703080"/>
            <a:ext cx="1330057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Intake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Manifold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105" name="Text Box 16"/>
          <p:cNvSpPr txBox="1">
            <a:spLocks noChangeArrowheads="1"/>
          </p:cNvSpPr>
          <p:nvPr/>
        </p:nvSpPr>
        <p:spPr bwMode="auto">
          <a:xfrm>
            <a:off x="61212" y="3648182"/>
            <a:ext cx="2326527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Transmission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case </a:t>
            </a:r>
            <a:r>
              <a:rPr kumimoji="0" lang="en-US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en-US" altLang="ja-JP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  <p:sp>
        <p:nvSpPr>
          <p:cNvPr id="106" name="Line 38"/>
          <p:cNvSpPr>
            <a:spLocks noChangeShapeType="1"/>
          </p:cNvSpPr>
          <p:nvPr/>
        </p:nvSpPr>
        <p:spPr bwMode="auto">
          <a:xfrm>
            <a:off x="6163363" y="1029773"/>
            <a:ext cx="0" cy="305425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07" tIns="45705" rIns="91407" bIns="4570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Nadpis 1"/>
          <p:cNvSpPr txBox="1">
            <a:spLocks/>
          </p:cNvSpPr>
          <p:nvPr/>
        </p:nvSpPr>
        <p:spPr>
          <a:xfrm>
            <a:off x="200025" y="94779"/>
            <a:ext cx="9505950" cy="6699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Meiryo UI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Meiryo UI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Meiryo UI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Meiryo UI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Meiryo UI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Meiryo UI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Meiryo UI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Meiryo UI" pitchFamily="50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cs-CZ" kern="0" dirty="0" smtClean="0"/>
              <a:t>Výrobky</a:t>
            </a:r>
            <a:endParaRPr lang="en-US" kern="0" dirty="0"/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2609131" y="2443454"/>
            <a:ext cx="2858298" cy="276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eaLnBrk="0" fontAlgn="ctr" hangingPunct="0">
              <a:spcBef>
                <a:spcPts val="0"/>
              </a:spcBef>
              <a:spcAft>
                <a:spcPts val="0"/>
              </a:spcAft>
            </a:pP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PQ26 </a:t>
            </a: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Rack</a:t>
            </a:r>
            <a:r>
              <a:rPr kumimoji="0" lang="cs-CZ" altLang="ja-JP" sz="12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 </a:t>
            </a:r>
            <a:r>
              <a:rPr kumimoji="0" lang="cs-CZ" altLang="ja-JP" sz="1200" b="1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HGS創英角ｺﾞｼｯｸUB"/>
              </a:rPr>
              <a:t>Housing</a:t>
            </a:r>
            <a:endParaRPr kumimoji="0" lang="en-US" altLang="ja-JP" sz="12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HGS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496671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</a:t>
            </a:r>
            <a:r>
              <a:rPr lang="cs-CZ" dirty="0" err="1" smtClean="0"/>
              <a:t>émy</a:t>
            </a:r>
            <a:r>
              <a:rPr lang="cs-CZ" dirty="0" smtClean="0"/>
              <a:t> a cíle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025" y="1274763"/>
            <a:ext cx="9499600" cy="181586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Informace</a:t>
            </a:r>
            <a:r>
              <a:rPr lang="cs-CZ" dirty="0" smtClean="0"/>
              <a:t> o výrobě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Ruční práce tří asistentek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Nepřesná data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Zpoždění dat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Potřeba dat pro další systémy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Analýzy dlouhodobých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BEC35-E715-47EB-8A4C-69C4278732E7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06375" y="3303850"/>
            <a:ext cx="9499600" cy="122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1778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3pPr>
            <a:lvl4pPr marL="536575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kern="0" dirty="0" smtClean="0"/>
              <a:t>Sběr dat z licích strojů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kern="0" dirty="0" smtClean="0"/>
              <a:t>Centralizace sběru dat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kern="0" dirty="0" smtClean="0"/>
              <a:t>Zvýšení spolehlivosti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kern="0" dirty="0" smtClean="0"/>
              <a:t>„Snížení“ nákladů</a:t>
            </a:r>
            <a:endParaRPr lang="en-US" kern="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00025" y="4742006"/>
            <a:ext cx="9499600" cy="122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1778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3pPr>
            <a:lvl4pPr marL="536575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kern="0" dirty="0" smtClean="0"/>
              <a:t>Zobrazování dat (vizualizace)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kern="0" dirty="0" smtClean="0"/>
              <a:t>Zobrazení výrobního programu (FI)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kern="0" dirty="0" smtClean="0"/>
              <a:t>Informace o stavu linky pro mistry, supervizory, manažery i vedení společnosti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kern="0" dirty="0" smtClean="0"/>
              <a:t>Přivolání nadřízené operátorem přímo z jeho pracoviště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29848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a zkušenosti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75" y="1860749"/>
            <a:ext cx="9499600" cy="4093412"/>
          </a:xfrm>
        </p:spPr>
        <p:txBody>
          <a:bodyPr/>
          <a:lstStyle/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Několik projektů během let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Do zrychlení růstu firmy neprosaditelné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V</a:t>
            </a:r>
            <a:r>
              <a:rPr lang="cs-CZ" sz="2000" dirty="0" smtClean="0"/>
              <a:t>y</a:t>
            </a:r>
            <a:r>
              <a:rPr lang="en-US" sz="2000" dirty="0" err="1" smtClean="0"/>
              <a:t>tvo</a:t>
            </a:r>
            <a:r>
              <a:rPr lang="cs-CZ" sz="2000" dirty="0" err="1" smtClean="0"/>
              <a:t>ření</a:t>
            </a:r>
            <a:r>
              <a:rPr lang="cs-CZ" sz="2000" dirty="0" smtClean="0"/>
              <a:t> „standardní“ linky v každém procesu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Příprava rozpočtu – síť, instalační materiál, displeje, PLC, ovládání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463550" lvl="1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Nutná podpora vedení, na projektu spolupracuje více oddělení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BEC35-E715-47EB-8A4C-69C4278732E7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7783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B735F-B944-4509-A556-ED92B1E9DEB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8" y="926986"/>
            <a:ext cx="8875658" cy="5666430"/>
          </a:xfrm>
          <a:prstGeom prst="rect">
            <a:avLst/>
          </a:prstGeom>
        </p:spPr>
      </p:pic>
      <p:sp>
        <p:nvSpPr>
          <p:cNvPr id="1211" name="Obdélník 1210"/>
          <p:cNvSpPr/>
          <p:nvPr/>
        </p:nvSpPr>
        <p:spPr bwMode="auto">
          <a:xfrm flipV="1">
            <a:off x="123417" y="3841449"/>
            <a:ext cx="4083946" cy="259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622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309816"/>
            <a:ext cx="9467404" cy="48943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Jedna</a:t>
            </a:r>
            <a:r>
              <a:rPr lang="en-US" dirty="0" smtClean="0"/>
              <a:t> s</a:t>
            </a:r>
            <a:r>
              <a:rPr lang="cs-CZ" dirty="0" err="1" smtClean="0"/>
              <a:t>íť</a:t>
            </a:r>
            <a:r>
              <a:rPr lang="cs-CZ" dirty="0" smtClean="0"/>
              <a:t> připojuje vše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B735F-B944-4509-A556-ED92B1E9DEB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7" name="Zaoblený obdélník 6"/>
          <p:cNvSpPr/>
          <p:nvPr/>
        </p:nvSpPr>
        <p:spPr bwMode="auto">
          <a:xfrm>
            <a:off x="7858897" y="1309816"/>
            <a:ext cx="2047103" cy="516718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6402215" y="1243592"/>
            <a:ext cx="3384499" cy="5233408"/>
          </a:xfrm>
          <a:custGeom>
            <a:avLst/>
            <a:gdLst>
              <a:gd name="connsiteX0" fmla="*/ 0 w 4431957"/>
              <a:gd name="connsiteY0" fmla="*/ 2626841 h 5253682"/>
              <a:gd name="connsiteX1" fmla="*/ 2215979 w 4431957"/>
              <a:gd name="connsiteY1" fmla="*/ 0 h 5253682"/>
              <a:gd name="connsiteX2" fmla="*/ 4431958 w 4431957"/>
              <a:gd name="connsiteY2" fmla="*/ 2626841 h 5253682"/>
              <a:gd name="connsiteX3" fmla="*/ 2215979 w 4431957"/>
              <a:gd name="connsiteY3" fmla="*/ 5253682 h 5253682"/>
              <a:gd name="connsiteX4" fmla="*/ 0 w 4431957"/>
              <a:gd name="connsiteY4" fmla="*/ 2626841 h 5253682"/>
              <a:gd name="connsiteX0" fmla="*/ 0 w 3702909"/>
              <a:gd name="connsiteY0" fmla="*/ 2626851 h 5253702"/>
              <a:gd name="connsiteX1" fmla="*/ 2215979 w 3702909"/>
              <a:gd name="connsiteY1" fmla="*/ 10 h 5253702"/>
              <a:gd name="connsiteX2" fmla="*/ 3702909 w 3702909"/>
              <a:gd name="connsiteY2" fmla="*/ 2602137 h 5253702"/>
              <a:gd name="connsiteX3" fmla="*/ 2215979 w 3702909"/>
              <a:gd name="connsiteY3" fmla="*/ 5253692 h 5253702"/>
              <a:gd name="connsiteX4" fmla="*/ 0 w 3702909"/>
              <a:gd name="connsiteY4" fmla="*/ 2626851 h 5253702"/>
              <a:gd name="connsiteX0" fmla="*/ 0 w 3037623"/>
              <a:gd name="connsiteY0" fmla="*/ 2626851 h 5253702"/>
              <a:gd name="connsiteX1" fmla="*/ 2215979 w 3037623"/>
              <a:gd name="connsiteY1" fmla="*/ 10 h 5253702"/>
              <a:gd name="connsiteX2" fmla="*/ 3037623 w 3037623"/>
              <a:gd name="connsiteY2" fmla="*/ 2602137 h 5253702"/>
              <a:gd name="connsiteX3" fmla="*/ 2215979 w 3037623"/>
              <a:gd name="connsiteY3" fmla="*/ 5253692 h 5253702"/>
              <a:gd name="connsiteX4" fmla="*/ 0 w 3037623"/>
              <a:gd name="connsiteY4" fmla="*/ 2626851 h 5253702"/>
              <a:gd name="connsiteX0" fmla="*/ 48329 w 3085952"/>
              <a:gd name="connsiteY0" fmla="*/ 2663033 h 5289880"/>
              <a:gd name="connsiteX1" fmla="*/ 858019 w 3085952"/>
              <a:gd name="connsiteY1" fmla="*/ 1219990 h 5289880"/>
              <a:gd name="connsiteX2" fmla="*/ 2264308 w 3085952"/>
              <a:gd name="connsiteY2" fmla="*/ 36192 h 5289880"/>
              <a:gd name="connsiteX3" fmla="*/ 3085952 w 3085952"/>
              <a:gd name="connsiteY3" fmla="*/ 2638319 h 5289880"/>
              <a:gd name="connsiteX4" fmla="*/ 2264308 w 3085952"/>
              <a:gd name="connsiteY4" fmla="*/ 5289874 h 5289880"/>
              <a:gd name="connsiteX5" fmla="*/ 48329 w 3085952"/>
              <a:gd name="connsiteY5" fmla="*/ 2663033 h 5289880"/>
              <a:gd name="connsiteX0" fmla="*/ 67534 w 3105157"/>
              <a:gd name="connsiteY0" fmla="*/ 2659914 h 5286761"/>
              <a:gd name="connsiteX1" fmla="*/ 598733 w 3105157"/>
              <a:gd name="connsiteY1" fmla="*/ 2155985 h 5286761"/>
              <a:gd name="connsiteX2" fmla="*/ 877224 w 3105157"/>
              <a:gd name="connsiteY2" fmla="*/ 1216871 h 5286761"/>
              <a:gd name="connsiteX3" fmla="*/ 2283513 w 3105157"/>
              <a:gd name="connsiteY3" fmla="*/ 33073 h 5286761"/>
              <a:gd name="connsiteX4" fmla="*/ 3105157 w 3105157"/>
              <a:gd name="connsiteY4" fmla="*/ 2635200 h 5286761"/>
              <a:gd name="connsiteX5" fmla="*/ 2283513 w 3105157"/>
              <a:gd name="connsiteY5" fmla="*/ 5286755 h 5286761"/>
              <a:gd name="connsiteX6" fmla="*/ 67534 w 3105157"/>
              <a:gd name="connsiteY6" fmla="*/ 2659914 h 5286761"/>
              <a:gd name="connsiteX0" fmla="*/ 67534 w 3105157"/>
              <a:gd name="connsiteY0" fmla="*/ 2652628 h 5279475"/>
              <a:gd name="connsiteX1" fmla="*/ 598733 w 3105157"/>
              <a:gd name="connsiteY1" fmla="*/ 2148699 h 5279475"/>
              <a:gd name="connsiteX2" fmla="*/ 1155716 w 3105157"/>
              <a:gd name="connsiteY2" fmla="*/ 1333153 h 5279475"/>
              <a:gd name="connsiteX3" fmla="*/ 2283513 w 3105157"/>
              <a:gd name="connsiteY3" fmla="*/ 25787 h 5279475"/>
              <a:gd name="connsiteX4" fmla="*/ 3105157 w 3105157"/>
              <a:gd name="connsiteY4" fmla="*/ 2627914 h 5279475"/>
              <a:gd name="connsiteX5" fmla="*/ 2283513 w 3105157"/>
              <a:gd name="connsiteY5" fmla="*/ 5279469 h 5279475"/>
              <a:gd name="connsiteX6" fmla="*/ 67534 w 3105157"/>
              <a:gd name="connsiteY6" fmla="*/ 2652628 h 5279475"/>
              <a:gd name="connsiteX0" fmla="*/ 36670 w 3816939"/>
              <a:gd name="connsiteY0" fmla="*/ 4975699 h 5492898"/>
              <a:gd name="connsiteX1" fmla="*/ 1310515 w 3816939"/>
              <a:gd name="connsiteY1" fmla="*/ 2148699 h 5492898"/>
              <a:gd name="connsiteX2" fmla="*/ 1867498 w 3816939"/>
              <a:gd name="connsiteY2" fmla="*/ 1333153 h 5492898"/>
              <a:gd name="connsiteX3" fmla="*/ 2995295 w 3816939"/>
              <a:gd name="connsiteY3" fmla="*/ 25787 h 5492898"/>
              <a:gd name="connsiteX4" fmla="*/ 3816939 w 3816939"/>
              <a:gd name="connsiteY4" fmla="*/ 2627914 h 5492898"/>
              <a:gd name="connsiteX5" fmla="*/ 2995295 w 3816939"/>
              <a:gd name="connsiteY5" fmla="*/ 5279469 h 5492898"/>
              <a:gd name="connsiteX6" fmla="*/ 36670 w 3816939"/>
              <a:gd name="connsiteY6" fmla="*/ 4975699 h 5492898"/>
              <a:gd name="connsiteX0" fmla="*/ 73044 w 4166953"/>
              <a:gd name="connsiteY0" fmla="*/ 4975699 h 5448858"/>
              <a:gd name="connsiteX1" fmla="*/ 1346889 w 4166953"/>
              <a:gd name="connsiteY1" fmla="*/ 2148699 h 5448858"/>
              <a:gd name="connsiteX2" fmla="*/ 1903872 w 4166953"/>
              <a:gd name="connsiteY2" fmla="*/ 1333153 h 5448858"/>
              <a:gd name="connsiteX3" fmla="*/ 3031669 w 4166953"/>
              <a:gd name="connsiteY3" fmla="*/ 25787 h 5448858"/>
              <a:gd name="connsiteX4" fmla="*/ 3853313 w 4166953"/>
              <a:gd name="connsiteY4" fmla="*/ 2627914 h 5448858"/>
              <a:gd name="connsiteX5" fmla="*/ 3898089 w 4166953"/>
              <a:gd name="connsiteY5" fmla="*/ 5217685 h 5448858"/>
              <a:gd name="connsiteX6" fmla="*/ 73044 w 4166953"/>
              <a:gd name="connsiteY6" fmla="*/ 4975699 h 5448858"/>
              <a:gd name="connsiteX0" fmla="*/ 73045 w 4166954"/>
              <a:gd name="connsiteY0" fmla="*/ 4818494 h 5291653"/>
              <a:gd name="connsiteX1" fmla="*/ 1346890 w 4166954"/>
              <a:gd name="connsiteY1" fmla="*/ 1991494 h 5291653"/>
              <a:gd name="connsiteX2" fmla="*/ 1903873 w 4166954"/>
              <a:gd name="connsiteY2" fmla="*/ 1175948 h 5291653"/>
              <a:gd name="connsiteX3" fmla="*/ 3047143 w 4166954"/>
              <a:gd name="connsiteY3" fmla="*/ 29220 h 5291653"/>
              <a:gd name="connsiteX4" fmla="*/ 3853314 w 4166954"/>
              <a:gd name="connsiteY4" fmla="*/ 2470709 h 5291653"/>
              <a:gd name="connsiteX5" fmla="*/ 3898090 w 4166954"/>
              <a:gd name="connsiteY5" fmla="*/ 5060480 h 5291653"/>
              <a:gd name="connsiteX6" fmla="*/ 73045 w 4166954"/>
              <a:gd name="connsiteY6" fmla="*/ 4818494 h 5291653"/>
              <a:gd name="connsiteX0" fmla="*/ 73045 w 4259902"/>
              <a:gd name="connsiteY0" fmla="*/ 4817091 h 5292919"/>
              <a:gd name="connsiteX1" fmla="*/ 1346890 w 4259902"/>
              <a:gd name="connsiteY1" fmla="*/ 1990091 h 5292919"/>
              <a:gd name="connsiteX2" fmla="*/ 1903873 w 4259902"/>
              <a:gd name="connsiteY2" fmla="*/ 1174545 h 5292919"/>
              <a:gd name="connsiteX3" fmla="*/ 3047143 w 4259902"/>
              <a:gd name="connsiteY3" fmla="*/ 27817 h 5292919"/>
              <a:gd name="connsiteX4" fmla="*/ 4100862 w 4259902"/>
              <a:gd name="connsiteY4" fmla="*/ 2432235 h 5292919"/>
              <a:gd name="connsiteX5" fmla="*/ 3898090 w 4259902"/>
              <a:gd name="connsiteY5" fmla="*/ 5059077 h 5292919"/>
              <a:gd name="connsiteX6" fmla="*/ 73045 w 4259902"/>
              <a:gd name="connsiteY6" fmla="*/ 4817091 h 5292919"/>
              <a:gd name="connsiteX0" fmla="*/ 73045 w 4275927"/>
              <a:gd name="connsiteY0" fmla="*/ 4837231 h 5313059"/>
              <a:gd name="connsiteX1" fmla="*/ 1346890 w 4275927"/>
              <a:gd name="connsiteY1" fmla="*/ 2010231 h 5313059"/>
              <a:gd name="connsiteX2" fmla="*/ 1903873 w 4275927"/>
              <a:gd name="connsiteY2" fmla="*/ 1194685 h 5313059"/>
              <a:gd name="connsiteX3" fmla="*/ 3047143 w 4275927"/>
              <a:gd name="connsiteY3" fmla="*/ 47957 h 5313059"/>
              <a:gd name="connsiteX4" fmla="*/ 3899733 w 4275927"/>
              <a:gd name="connsiteY4" fmla="*/ 440920 h 5313059"/>
              <a:gd name="connsiteX5" fmla="*/ 4100862 w 4275927"/>
              <a:gd name="connsiteY5" fmla="*/ 2452375 h 5313059"/>
              <a:gd name="connsiteX6" fmla="*/ 3898090 w 4275927"/>
              <a:gd name="connsiteY6" fmla="*/ 5079217 h 5313059"/>
              <a:gd name="connsiteX7" fmla="*/ 73045 w 4275927"/>
              <a:gd name="connsiteY7" fmla="*/ 4837231 h 5313059"/>
              <a:gd name="connsiteX0" fmla="*/ 73045 w 4275928"/>
              <a:gd name="connsiteY0" fmla="*/ 4791263 h 5267091"/>
              <a:gd name="connsiteX1" fmla="*/ 1346890 w 4275928"/>
              <a:gd name="connsiteY1" fmla="*/ 1964263 h 5267091"/>
              <a:gd name="connsiteX2" fmla="*/ 1950288 w 4275928"/>
              <a:gd name="connsiteY2" fmla="*/ 333171 h 5267091"/>
              <a:gd name="connsiteX3" fmla="*/ 3047143 w 4275928"/>
              <a:gd name="connsiteY3" fmla="*/ 1989 h 5267091"/>
              <a:gd name="connsiteX4" fmla="*/ 3899733 w 4275928"/>
              <a:gd name="connsiteY4" fmla="*/ 394952 h 5267091"/>
              <a:gd name="connsiteX5" fmla="*/ 4100862 w 4275928"/>
              <a:gd name="connsiteY5" fmla="*/ 2406407 h 5267091"/>
              <a:gd name="connsiteX6" fmla="*/ 3898090 w 4275928"/>
              <a:gd name="connsiteY6" fmla="*/ 5033249 h 5267091"/>
              <a:gd name="connsiteX7" fmla="*/ 73045 w 4275928"/>
              <a:gd name="connsiteY7" fmla="*/ 4791263 h 5267091"/>
              <a:gd name="connsiteX0" fmla="*/ 70204 w 4237695"/>
              <a:gd name="connsiteY0" fmla="*/ 4791263 h 5233408"/>
              <a:gd name="connsiteX1" fmla="*/ 1344049 w 4237695"/>
              <a:gd name="connsiteY1" fmla="*/ 1964263 h 5233408"/>
              <a:gd name="connsiteX2" fmla="*/ 1947447 w 4237695"/>
              <a:gd name="connsiteY2" fmla="*/ 333171 h 5233408"/>
              <a:gd name="connsiteX3" fmla="*/ 3044302 w 4237695"/>
              <a:gd name="connsiteY3" fmla="*/ 1989 h 5233408"/>
              <a:gd name="connsiteX4" fmla="*/ 3896892 w 4237695"/>
              <a:gd name="connsiteY4" fmla="*/ 394952 h 5233408"/>
              <a:gd name="connsiteX5" fmla="*/ 4098021 w 4237695"/>
              <a:gd name="connsiteY5" fmla="*/ 2406407 h 5233408"/>
              <a:gd name="connsiteX6" fmla="*/ 3833362 w 4237695"/>
              <a:gd name="connsiteY6" fmla="*/ 4983822 h 5233408"/>
              <a:gd name="connsiteX7" fmla="*/ 70204 w 4237695"/>
              <a:gd name="connsiteY7" fmla="*/ 4791263 h 523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7695" h="5233408">
                <a:moveTo>
                  <a:pt x="70204" y="4791263"/>
                </a:moveTo>
                <a:cubicBezTo>
                  <a:pt x="-344681" y="4288003"/>
                  <a:pt x="1209101" y="2204770"/>
                  <a:pt x="1344049" y="1964263"/>
                </a:cubicBezTo>
                <a:cubicBezTo>
                  <a:pt x="1478997" y="1723756"/>
                  <a:pt x="1589292" y="656097"/>
                  <a:pt x="1947447" y="333171"/>
                </a:cubicBezTo>
                <a:cubicBezTo>
                  <a:pt x="2305602" y="10245"/>
                  <a:pt x="2719395" y="-8308"/>
                  <a:pt x="3044302" y="1989"/>
                </a:cubicBezTo>
                <a:cubicBezTo>
                  <a:pt x="3369209" y="12286"/>
                  <a:pt x="3721272" y="-5784"/>
                  <a:pt x="3896892" y="394952"/>
                </a:cubicBezTo>
                <a:cubicBezTo>
                  <a:pt x="4072512" y="795688"/>
                  <a:pt x="4046722" y="1660130"/>
                  <a:pt x="4098021" y="2406407"/>
                </a:cubicBezTo>
                <a:cubicBezTo>
                  <a:pt x="4149320" y="3152684"/>
                  <a:pt x="4504665" y="4586346"/>
                  <a:pt x="3833362" y="4983822"/>
                </a:cubicBezTo>
                <a:cubicBezTo>
                  <a:pt x="3162059" y="5381298"/>
                  <a:pt x="485089" y="5294523"/>
                  <a:pt x="70204" y="4791263"/>
                </a:cubicBezTo>
                <a:close/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z realizace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025" y="1274763"/>
            <a:ext cx="9499600" cy="5940072"/>
          </a:xfrm>
        </p:spPr>
        <p:txBody>
          <a:bodyPr/>
          <a:lstStyle/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cs-CZ" sz="2000" dirty="0" smtClean="0"/>
              <a:t>(ne)znalost vnitřností linek</a:t>
            </a:r>
          </a:p>
          <a:p>
            <a:pPr marL="701675" lvl="2" indent="-342900">
              <a:buFont typeface="Wingdings" panose="05000000000000000000" pitchFamily="2" charset="2"/>
              <a:buChar char="§"/>
            </a:pPr>
            <a:r>
              <a:rPr lang="cs-CZ" sz="2000" dirty="0" smtClean="0"/>
              <a:t>Připojení výrobních linek na síť</a:t>
            </a:r>
          </a:p>
          <a:p>
            <a:pPr marL="701675" lvl="2" indent="-342900">
              <a:buFont typeface="Wingdings" panose="05000000000000000000" pitchFamily="2" charset="2"/>
              <a:buChar char="§"/>
            </a:pPr>
            <a:r>
              <a:rPr lang="cs-CZ" sz="2000" dirty="0"/>
              <a:t>Zapojení </a:t>
            </a:r>
            <a:r>
              <a:rPr lang="cs-CZ" sz="2000" dirty="0" smtClean="0"/>
              <a:t>L2NAT</a:t>
            </a:r>
          </a:p>
          <a:p>
            <a:pPr marL="701675" lvl="2" indent="-342900"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cs-CZ" sz="2000" dirty="0" smtClean="0"/>
              <a:t>Bezpečnost</a:t>
            </a:r>
          </a:p>
          <a:p>
            <a:pPr marL="644525" lvl="2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P</a:t>
            </a:r>
            <a:r>
              <a:rPr lang="cs-CZ" sz="2000" dirty="0" err="1" smtClean="0"/>
              <a:t>řístup</a:t>
            </a:r>
            <a:r>
              <a:rPr lang="cs-CZ" sz="2000" dirty="0" smtClean="0"/>
              <a:t> ke strojům přes síť</a:t>
            </a:r>
          </a:p>
          <a:p>
            <a:pPr marL="644525" lvl="2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Útoky na SCADA systémy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cs-CZ" sz="2000" dirty="0" smtClean="0"/>
              <a:t>Příprava struktury systému před startem projektu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cs-CZ" sz="2000" dirty="0"/>
              <a:t>Z</a:t>
            </a:r>
            <a:r>
              <a:rPr lang="cs-CZ" sz="2000" dirty="0" smtClean="0"/>
              <a:t>adávání a těžení dat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cs-CZ" sz="2000" dirty="0" smtClean="0"/>
              <a:t>JEDNODUCHOST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BEC35-E715-47EB-8A4C-69C4278732E7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826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Pece pro tavení hliníku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B735F-B944-4509-A556-ED92B1E9DEB3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33" y="1121559"/>
            <a:ext cx="8085666" cy="53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0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sin Template 2015">
  <a:themeElements>
    <a:clrScheme name="AIE 2013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E 2013 Rev2">
      <a:majorFont>
        <a:latin typeface="メイリオ"/>
        <a:ea typeface="メイリオ"/>
        <a:cs typeface="Meiryo UI"/>
      </a:majorFont>
      <a:minorFont>
        <a:latin typeface="メイリオ"/>
        <a:ea typeface="メイリオ"/>
        <a:cs typeface="Meiryo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4625" marR="0" indent="-17462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  <a:ea typeface="Meiryo UI" pitchFamily="50" charset="-128"/>
            <a:cs typeface="Meiryo UI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4625" marR="0" indent="-17462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  <a:ea typeface="Meiryo UI" pitchFamily="50" charset="-128"/>
            <a:cs typeface="Meiryo UI" pitchFamily="50" charset="-128"/>
          </a:defRPr>
        </a:defPPr>
      </a:lstStyle>
    </a:lnDef>
  </a:objectDefaults>
  <a:extraClrSchemeLst>
    <a:extraClrScheme>
      <a:clrScheme name="AIE 2013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E 2013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E 2013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E 2013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E 2013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E 2013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E 2013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E 2013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E 2013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E 2013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E 2013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E 2013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Aisin Template 2015</Template>
  <TotalTime>3180</TotalTime>
  <Words>401</Words>
  <Application>Microsoft Macintosh PowerPoint</Application>
  <PresentationFormat>A4 Paper (210x297 mm)</PresentationFormat>
  <Paragraphs>116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Aisin Template 2015</vt:lpstr>
      <vt:lpstr>Internet VELKÝCH věcí</vt:lpstr>
      <vt:lpstr>Společnost</vt:lpstr>
      <vt:lpstr>PowerPoint Presentation</vt:lpstr>
      <vt:lpstr>Problémy a cíle</vt:lpstr>
      <vt:lpstr>Příprava a zkušenosti</vt:lpstr>
      <vt:lpstr>Realizace</vt:lpstr>
      <vt:lpstr>Jedna síť připojuje vše</vt:lpstr>
      <vt:lpstr>Zkušenosti z realizace</vt:lpstr>
      <vt:lpstr>Pece pro tavení hliníku</vt:lpstr>
      <vt:lpstr>Tlakové lisy</vt:lpstr>
      <vt:lpstr>Přehled o stavu výrobních linek</vt:lpstr>
      <vt:lpstr>Line display + andon</vt:lpstr>
      <vt:lpstr>Ovládání v lince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VELKÝCH věcí</dc:title>
  <dc:creator>Martin Vilim</dc:creator>
  <cp:lastModifiedBy>Martin Dolezel</cp:lastModifiedBy>
  <cp:revision>48</cp:revision>
  <dcterms:created xsi:type="dcterms:W3CDTF">2016-05-13T19:46:56Z</dcterms:created>
  <dcterms:modified xsi:type="dcterms:W3CDTF">2016-05-16T14:25:32Z</dcterms:modified>
</cp:coreProperties>
</file>