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80" r:id="rId5"/>
  </p:sldMasterIdLst>
  <p:notesMasterIdLst>
    <p:notesMasterId r:id="rId18"/>
  </p:notesMasterIdLst>
  <p:handoutMasterIdLst>
    <p:handoutMasterId r:id="rId19"/>
  </p:handoutMasterIdLst>
  <p:sldIdLst>
    <p:sldId id="415" r:id="rId6"/>
    <p:sldId id="407" r:id="rId7"/>
    <p:sldId id="417" r:id="rId8"/>
    <p:sldId id="418" r:id="rId9"/>
    <p:sldId id="411" r:id="rId10"/>
    <p:sldId id="409" r:id="rId11"/>
    <p:sldId id="410" r:id="rId12"/>
    <p:sldId id="388" r:id="rId13"/>
    <p:sldId id="368" r:id="rId14"/>
    <p:sldId id="384" r:id="rId15"/>
    <p:sldId id="402" r:id="rId16"/>
    <p:sldId id="419" r:id="rId17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42">
          <p15:clr>
            <a:srgbClr val="A4A3A4"/>
          </p15:clr>
        </p15:guide>
        <p15:guide id="2" pos="252">
          <p15:clr>
            <a:srgbClr val="A4A3A4"/>
          </p15:clr>
        </p15:guide>
        <p15:guide id="3" pos="54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E71"/>
    <a:srgbClr val="000000"/>
    <a:srgbClr val="FCAF17"/>
    <a:srgbClr val="82D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 showGuides="1">
      <p:cViewPr>
        <p:scale>
          <a:sx n="150" d="100"/>
          <a:sy n="150" d="100"/>
        </p:scale>
        <p:origin x="-80" y="-72"/>
      </p:cViewPr>
      <p:guideLst>
        <p:guide orient="horz" pos="3042"/>
        <p:guide pos="252"/>
        <p:guide pos="549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82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636A4-497D-48FC-B842-1A7BEA5839F2}" type="datetimeFigureOut">
              <a:rPr lang="en-US" smtClean="0"/>
              <a:t>17/05/16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D4572-5776-458D-970B-3D0801DE5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47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3720E-E900-F841-9E82-1CCB533F7EDC}" type="datetimeFigureOut">
              <a:rPr lang="en-US" smtClean="0"/>
              <a:t>17/05/16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9747F-D391-BE45-B952-C56932C57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0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ZA" b="1" dirty="0" smtClean="0">
                <a:latin typeface="Arial" charset="0"/>
              </a:rPr>
              <a:t>Speaker notes:</a:t>
            </a:r>
          </a:p>
          <a:p>
            <a:pPr eaLnBrk="1" hangingPunct="1"/>
            <a:endParaRPr lang="en-ZA" b="1" dirty="0" smtClean="0">
              <a:latin typeface="Arial" charset="0"/>
            </a:endParaRPr>
          </a:p>
          <a:p>
            <a:pPr eaLnBrk="1" hangingPunct="1"/>
            <a:r>
              <a:rPr lang="en-ZA" b="1" dirty="0" smtClean="0">
                <a:latin typeface="Arial" charset="0"/>
              </a:rPr>
              <a:t>SETTING THE SCENE:  The digital era and high performance sport</a:t>
            </a:r>
          </a:p>
          <a:p>
            <a:pPr eaLnBrk="1" hangingPunct="1"/>
            <a:endParaRPr lang="en-ZA" b="1" dirty="0" smtClean="0">
              <a:latin typeface="Arial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adoption of digital technologies by other high performance sports and the innovative ways in which they engage audiences is setting a new benchmark for what those audiences can see during a sporting event.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motor racing, for example, technology helps analyse data at tremendous speed and thus creates significant performance advantages for race teams.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Fans access digital platforms from multiple devices and can view live leader boards, in-car cameras, interactive forums, and circuit guides.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There’s no doubt digital is informing, shaping, and redefining the expectations of the viewing experience of sport today. 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this in mind, the ASO recognised that it would need to embrace digital technology to satisfy the heightened expectations of fans, sports commentators, and media following the Tour.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was looking for ways to make the event even more attractive, immersive, and exciting for cycling fans lining the route, as well as those following the race on television.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 with broadcast partners, the ASO already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delivered exceptional television coverage of the race, with a live race broadcasts and telecasts in 190 countries and on 120 television stations.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fans and commentators had limited access to real-time information about the riders’ performance. In fact, they were only able to track the peloton — the main pack of riders — and breakaway groups.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 rider tracking wasn’t possible.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So….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endParaRPr lang="en-ZA" b="1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5CBCE2-2381-6744-92C8-14EEBAE7AFD1}" type="slidenum">
              <a:rPr lang="en-ZA"/>
              <a:pPr>
                <a:defRPr/>
              </a:pPr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32277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Title Slide (animated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endParaRPr lang="en-US" sz="1600" dirty="0"/>
          </a:p>
        </p:txBody>
      </p:sp>
      <p:pic>
        <p:nvPicPr>
          <p:cNvPr id="13" name="Picture 12" descr="JJ glow V2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89" r="-1"/>
          <a:stretch/>
        </p:blipFill>
        <p:spPr>
          <a:xfrm>
            <a:off x="-2598715" y="683066"/>
            <a:ext cx="11742715" cy="3092823"/>
          </a:xfrm>
          <a:prstGeom prst="rect">
            <a:avLst/>
          </a:prstGeom>
        </p:spPr>
      </p:pic>
      <p:pic>
        <p:nvPicPr>
          <p:cNvPr id="3" name="Picture 2" descr="triangle 1.4.png"/>
          <p:cNvPicPr>
            <a:picLocks noChangeAspect="1"/>
          </p:cNvPicPr>
          <p:nvPr userDrawn="1"/>
        </p:nvPicPr>
        <p:blipFill rotWithShape="1">
          <a:blip r:embed="rId3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8832" y="463177"/>
            <a:ext cx="3971429" cy="4471147"/>
          </a:xfrm>
          <a:prstGeom prst="rect">
            <a:avLst/>
          </a:prstGeom>
        </p:spPr>
      </p:pic>
      <p:pic>
        <p:nvPicPr>
          <p:cNvPr id="4" name="Picture 3" descr="triangle 1.3.png"/>
          <p:cNvPicPr>
            <a:picLocks noChangeAspect="1"/>
          </p:cNvPicPr>
          <p:nvPr userDrawn="1"/>
        </p:nvPicPr>
        <p:blipFill rotWithShape="1">
          <a:blip r:embed="rId4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7666" y="1073628"/>
            <a:ext cx="3119515" cy="2985187"/>
          </a:xfrm>
          <a:prstGeom prst="rect">
            <a:avLst/>
          </a:prstGeom>
        </p:spPr>
      </p:pic>
      <p:pic>
        <p:nvPicPr>
          <p:cNvPr id="5" name="Picture 4" descr="triangle 1.1.png"/>
          <p:cNvPicPr>
            <a:picLocks noChangeAspect="1"/>
          </p:cNvPicPr>
          <p:nvPr userDrawn="1"/>
        </p:nvPicPr>
        <p:blipFill rotWithShape="1">
          <a:blip r:embed="rId5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5805" y="1010380"/>
            <a:ext cx="2969174" cy="3290338"/>
          </a:xfrm>
          <a:prstGeom prst="rect">
            <a:avLst/>
          </a:prstGeom>
        </p:spPr>
      </p:pic>
      <p:pic>
        <p:nvPicPr>
          <p:cNvPr id="6" name="Picture 5" descr="triangle 1.2.png"/>
          <p:cNvPicPr>
            <a:picLocks noChangeAspect="1"/>
          </p:cNvPicPr>
          <p:nvPr userDrawn="1"/>
        </p:nvPicPr>
        <p:blipFill rotWithShape="1">
          <a:blip r:embed="rId6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8824" y="1195628"/>
            <a:ext cx="2944118" cy="3224002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 userDrawn="1">
            <p:ph type="body" sz="quarter" idx="10"/>
          </p:nvPr>
        </p:nvSpPr>
        <p:spPr>
          <a:xfrm>
            <a:off x="4420342" y="2659020"/>
            <a:ext cx="4402757" cy="479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t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4440171" y="2085084"/>
            <a:ext cx="4769659" cy="559127"/>
          </a:xfrm>
          <a:prstGeom prst="rect">
            <a:avLst/>
          </a:prstGeom>
          <a:effectLst>
            <a:outerShdw blurRad="47625" dist="12700" dir="2700000" algn="tl" rotWithShape="0">
              <a:schemeClr val="accent1">
                <a:lumMod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ZA" sz="2800" b="1" dirty="0">
                <a:solidFill>
                  <a:srgbClr val="FFFFFF"/>
                </a:solidFill>
              </a:rPr>
              <a:t>a</a:t>
            </a:r>
            <a:r>
              <a:rPr lang="en-ZA" sz="2800" b="1" dirty="0" smtClean="0">
                <a:solidFill>
                  <a:srgbClr val="FFFFFF"/>
                </a:solidFill>
              </a:rPr>
              <a:t>ccelerate your ambition</a:t>
            </a: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69008" y="2255007"/>
            <a:ext cx="2695023" cy="619204"/>
            <a:chOff x="669008" y="2255007"/>
            <a:chExt cx="2695023" cy="619204"/>
          </a:xfrm>
        </p:grpSpPr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2833386" y="2255007"/>
              <a:ext cx="365571" cy="330856"/>
            </a:xfrm>
            <a:custGeom>
              <a:avLst/>
              <a:gdLst>
                <a:gd name="T0" fmla="*/ 259 w 516"/>
                <a:gd name="T1" fmla="*/ 0 h 467"/>
                <a:gd name="T2" fmla="*/ 276 w 516"/>
                <a:gd name="T3" fmla="*/ 3 h 467"/>
                <a:gd name="T4" fmla="*/ 291 w 516"/>
                <a:gd name="T5" fmla="*/ 12 h 467"/>
                <a:gd name="T6" fmla="*/ 302 w 516"/>
                <a:gd name="T7" fmla="*/ 26 h 467"/>
                <a:gd name="T8" fmla="*/ 516 w 516"/>
                <a:gd name="T9" fmla="*/ 398 h 467"/>
                <a:gd name="T10" fmla="*/ 470 w 516"/>
                <a:gd name="T11" fmla="*/ 422 h 467"/>
                <a:gd name="T12" fmla="*/ 420 w 516"/>
                <a:gd name="T13" fmla="*/ 441 h 467"/>
                <a:gd name="T14" fmla="*/ 368 w 516"/>
                <a:gd name="T15" fmla="*/ 455 h 467"/>
                <a:gd name="T16" fmla="*/ 315 w 516"/>
                <a:gd name="T17" fmla="*/ 463 h 467"/>
                <a:gd name="T18" fmla="*/ 259 w 516"/>
                <a:gd name="T19" fmla="*/ 467 h 467"/>
                <a:gd name="T20" fmla="*/ 203 w 516"/>
                <a:gd name="T21" fmla="*/ 463 h 467"/>
                <a:gd name="T22" fmla="*/ 150 w 516"/>
                <a:gd name="T23" fmla="*/ 455 h 467"/>
                <a:gd name="T24" fmla="*/ 98 w 516"/>
                <a:gd name="T25" fmla="*/ 441 h 467"/>
                <a:gd name="T26" fmla="*/ 48 w 516"/>
                <a:gd name="T27" fmla="*/ 422 h 467"/>
                <a:gd name="T28" fmla="*/ 0 w 516"/>
                <a:gd name="T29" fmla="*/ 398 h 467"/>
                <a:gd name="T30" fmla="*/ 215 w 516"/>
                <a:gd name="T31" fmla="*/ 26 h 467"/>
                <a:gd name="T32" fmla="*/ 227 w 516"/>
                <a:gd name="T33" fmla="*/ 12 h 467"/>
                <a:gd name="T34" fmla="*/ 242 w 516"/>
                <a:gd name="T35" fmla="*/ 3 h 467"/>
                <a:gd name="T36" fmla="*/ 259 w 516"/>
                <a:gd name="T37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6" h="467">
                  <a:moveTo>
                    <a:pt x="259" y="0"/>
                  </a:moveTo>
                  <a:lnTo>
                    <a:pt x="276" y="3"/>
                  </a:lnTo>
                  <a:lnTo>
                    <a:pt x="291" y="12"/>
                  </a:lnTo>
                  <a:lnTo>
                    <a:pt x="302" y="26"/>
                  </a:lnTo>
                  <a:lnTo>
                    <a:pt x="516" y="398"/>
                  </a:lnTo>
                  <a:lnTo>
                    <a:pt x="470" y="422"/>
                  </a:lnTo>
                  <a:lnTo>
                    <a:pt x="420" y="441"/>
                  </a:lnTo>
                  <a:lnTo>
                    <a:pt x="368" y="455"/>
                  </a:lnTo>
                  <a:lnTo>
                    <a:pt x="315" y="463"/>
                  </a:lnTo>
                  <a:lnTo>
                    <a:pt x="259" y="467"/>
                  </a:lnTo>
                  <a:lnTo>
                    <a:pt x="203" y="463"/>
                  </a:lnTo>
                  <a:lnTo>
                    <a:pt x="150" y="455"/>
                  </a:lnTo>
                  <a:lnTo>
                    <a:pt x="98" y="441"/>
                  </a:lnTo>
                  <a:lnTo>
                    <a:pt x="48" y="422"/>
                  </a:lnTo>
                  <a:lnTo>
                    <a:pt x="0" y="398"/>
                  </a:lnTo>
                  <a:lnTo>
                    <a:pt x="215" y="26"/>
                  </a:lnTo>
                  <a:lnTo>
                    <a:pt x="227" y="12"/>
                  </a:lnTo>
                  <a:lnTo>
                    <a:pt x="242" y="3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3024673" y="2551857"/>
              <a:ext cx="339358" cy="318104"/>
            </a:xfrm>
            <a:custGeom>
              <a:avLst/>
              <a:gdLst>
                <a:gd name="T0" fmla="*/ 258 w 479"/>
                <a:gd name="T1" fmla="*/ 0 h 449"/>
                <a:gd name="T2" fmla="*/ 473 w 479"/>
                <a:gd name="T3" fmla="*/ 373 h 449"/>
                <a:gd name="T4" fmla="*/ 479 w 479"/>
                <a:gd name="T5" fmla="*/ 389 h 449"/>
                <a:gd name="T6" fmla="*/ 479 w 479"/>
                <a:gd name="T7" fmla="*/ 406 h 449"/>
                <a:gd name="T8" fmla="*/ 473 w 479"/>
                <a:gd name="T9" fmla="*/ 423 h 449"/>
                <a:gd name="T10" fmla="*/ 461 w 479"/>
                <a:gd name="T11" fmla="*/ 437 h 449"/>
                <a:gd name="T12" fmla="*/ 447 w 479"/>
                <a:gd name="T13" fmla="*/ 445 h 449"/>
                <a:gd name="T14" fmla="*/ 429 w 479"/>
                <a:gd name="T15" fmla="*/ 449 h 449"/>
                <a:gd name="T16" fmla="*/ 0 w 479"/>
                <a:gd name="T17" fmla="*/ 447 h 449"/>
                <a:gd name="T18" fmla="*/ 2 w 479"/>
                <a:gd name="T19" fmla="*/ 395 h 449"/>
                <a:gd name="T20" fmla="*/ 10 w 479"/>
                <a:gd name="T21" fmla="*/ 343 h 449"/>
                <a:gd name="T22" fmla="*/ 25 w 479"/>
                <a:gd name="T23" fmla="*/ 291 h 449"/>
                <a:gd name="T24" fmla="*/ 44 w 479"/>
                <a:gd name="T25" fmla="*/ 239 h 449"/>
                <a:gd name="T26" fmla="*/ 69 w 479"/>
                <a:gd name="T27" fmla="*/ 190 h 449"/>
                <a:gd name="T28" fmla="*/ 100 w 479"/>
                <a:gd name="T29" fmla="*/ 143 h 449"/>
                <a:gd name="T30" fmla="*/ 134 w 479"/>
                <a:gd name="T31" fmla="*/ 100 h 449"/>
                <a:gd name="T32" fmla="*/ 172 w 479"/>
                <a:gd name="T33" fmla="*/ 63 h 449"/>
                <a:gd name="T34" fmla="*/ 214 w 479"/>
                <a:gd name="T35" fmla="*/ 30 h 449"/>
                <a:gd name="T36" fmla="*/ 258 w 479"/>
                <a:gd name="T37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9" h="449">
                  <a:moveTo>
                    <a:pt x="258" y="0"/>
                  </a:moveTo>
                  <a:lnTo>
                    <a:pt x="473" y="373"/>
                  </a:lnTo>
                  <a:lnTo>
                    <a:pt x="479" y="389"/>
                  </a:lnTo>
                  <a:lnTo>
                    <a:pt x="479" y="406"/>
                  </a:lnTo>
                  <a:lnTo>
                    <a:pt x="473" y="423"/>
                  </a:lnTo>
                  <a:lnTo>
                    <a:pt x="461" y="437"/>
                  </a:lnTo>
                  <a:lnTo>
                    <a:pt x="447" y="445"/>
                  </a:lnTo>
                  <a:lnTo>
                    <a:pt x="429" y="449"/>
                  </a:lnTo>
                  <a:lnTo>
                    <a:pt x="0" y="447"/>
                  </a:lnTo>
                  <a:lnTo>
                    <a:pt x="2" y="395"/>
                  </a:lnTo>
                  <a:lnTo>
                    <a:pt x="10" y="343"/>
                  </a:lnTo>
                  <a:lnTo>
                    <a:pt x="25" y="291"/>
                  </a:lnTo>
                  <a:lnTo>
                    <a:pt x="44" y="239"/>
                  </a:lnTo>
                  <a:lnTo>
                    <a:pt x="69" y="190"/>
                  </a:lnTo>
                  <a:lnTo>
                    <a:pt x="100" y="143"/>
                  </a:lnTo>
                  <a:lnTo>
                    <a:pt x="134" y="100"/>
                  </a:lnTo>
                  <a:lnTo>
                    <a:pt x="172" y="63"/>
                  </a:lnTo>
                  <a:lnTo>
                    <a:pt x="214" y="3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2666895" y="2551857"/>
              <a:ext cx="339358" cy="316687"/>
            </a:xfrm>
            <a:custGeom>
              <a:avLst/>
              <a:gdLst>
                <a:gd name="T0" fmla="*/ 222 w 479"/>
                <a:gd name="T1" fmla="*/ 0 h 447"/>
                <a:gd name="T2" fmla="*/ 267 w 479"/>
                <a:gd name="T3" fmla="*/ 28 h 447"/>
                <a:gd name="T4" fmla="*/ 309 w 479"/>
                <a:gd name="T5" fmla="*/ 62 h 447"/>
                <a:gd name="T6" fmla="*/ 346 w 479"/>
                <a:gd name="T7" fmla="*/ 100 h 447"/>
                <a:gd name="T8" fmla="*/ 381 w 479"/>
                <a:gd name="T9" fmla="*/ 143 h 447"/>
                <a:gd name="T10" fmla="*/ 411 w 479"/>
                <a:gd name="T11" fmla="*/ 190 h 447"/>
                <a:gd name="T12" fmla="*/ 437 w 479"/>
                <a:gd name="T13" fmla="*/ 239 h 447"/>
                <a:gd name="T14" fmla="*/ 455 w 479"/>
                <a:gd name="T15" fmla="*/ 290 h 447"/>
                <a:gd name="T16" fmla="*/ 469 w 479"/>
                <a:gd name="T17" fmla="*/ 342 h 447"/>
                <a:gd name="T18" fmla="*/ 477 w 479"/>
                <a:gd name="T19" fmla="*/ 395 h 447"/>
                <a:gd name="T20" fmla="*/ 479 w 479"/>
                <a:gd name="T21" fmla="*/ 447 h 447"/>
                <a:gd name="T22" fmla="*/ 50 w 479"/>
                <a:gd name="T23" fmla="*/ 447 h 447"/>
                <a:gd name="T24" fmla="*/ 32 w 479"/>
                <a:gd name="T25" fmla="*/ 445 h 447"/>
                <a:gd name="T26" fmla="*/ 18 w 479"/>
                <a:gd name="T27" fmla="*/ 435 h 447"/>
                <a:gd name="T28" fmla="*/ 7 w 479"/>
                <a:gd name="T29" fmla="*/ 422 h 447"/>
                <a:gd name="T30" fmla="*/ 0 w 479"/>
                <a:gd name="T31" fmla="*/ 405 h 447"/>
                <a:gd name="T32" fmla="*/ 0 w 479"/>
                <a:gd name="T33" fmla="*/ 387 h 447"/>
                <a:gd name="T34" fmla="*/ 6 w 479"/>
                <a:gd name="T35" fmla="*/ 371 h 447"/>
                <a:gd name="T36" fmla="*/ 222 w 479"/>
                <a:gd name="T37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9" h="447">
                  <a:moveTo>
                    <a:pt x="222" y="0"/>
                  </a:moveTo>
                  <a:lnTo>
                    <a:pt x="267" y="28"/>
                  </a:lnTo>
                  <a:lnTo>
                    <a:pt x="309" y="62"/>
                  </a:lnTo>
                  <a:lnTo>
                    <a:pt x="346" y="100"/>
                  </a:lnTo>
                  <a:lnTo>
                    <a:pt x="381" y="143"/>
                  </a:lnTo>
                  <a:lnTo>
                    <a:pt x="411" y="190"/>
                  </a:lnTo>
                  <a:lnTo>
                    <a:pt x="437" y="239"/>
                  </a:lnTo>
                  <a:lnTo>
                    <a:pt x="455" y="290"/>
                  </a:lnTo>
                  <a:lnTo>
                    <a:pt x="469" y="342"/>
                  </a:lnTo>
                  <a:lnTo>
                    <a:pt x="477" y="395"/>
                  </a:lnTo>
                  <a:lnTo>
                    <a:pt x="479" y="447"/>
                  </a:lnTo>
                  <a:lnTo>
                    <a:pt x="50" y="447"/>
                  </a:lnTo>
                  <a:lnTo>
                    <a:pt x="32" y="445"/>
                  </a:lnTo>
                  <a:lnTo>
                    <a:pt x="18" y="435"/>
                  </a:lnTo>
                  <a:lnTo>
                    <a:pt x="7" y="422"/>
                  </a:lnTo>
                  <a:lnTo>
                    <a:pt x="0" y="405"/>
                  </a:lnTo>
                  <a:lnTo>
                    <a:pt x="0" y="387"/>
                  </a:lnTo>
                  <a:lnTo>
                    <a:pt x="6" y="371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669008" y="2259967"/>
              <a:ext cx="207582" cy="286222"/>
            </a:xfrm>
            <a:custGeom>
              <a:avLst/>
              <a:gdLst>
                <a:gd name="T0" fmla="*/ 131 w 293"/>
                <a:gd name="T1" fmla="*/ 164 h 404"/>
                <a:gd name="T2" fmla="*/ 105 w 293"/>
                <a:gd name="T3" fmla="*/ 179 h 404"/>
                <a:gd name="T4" fmla="*/ 87 w 293"/>
                <a:gd name="T5" fmla="*/ 204 h 404"/>
                <a:gd name="T6" fmla="*/ 79 w 293"/>
                <a:gd name="T7" fmla="*/ 254 h 404"/>
                <a:gd name="T8" fmla="*/ 89 w 293"/>
                <a:gd name="T9" fmla="*/ 303 h 404"/>
                <a:gd name="T10" fmla="*/ 106 w 293"/>
                <a:gd name="T11" fmla="*/ 328 h 404"/>
                <a:gd name="T12" fmla="*/ 133 w 293"/>
                <a:gd name="T13" fmla="*/ 343 h 404"/>
                <a:gd name="T14" fmla="*/ 167 w 293"/>
                <a:gd name="T15" fmla="*/ 343 h 404"/>
                <a:gd name="T16" fmla="*/ 190 w 293"/>
                <a:gd name="T17" fmla="*/ 332 h 404"/>
                <a:gd name="T18" fmla="*/ 202 w 293"/>
                <a:gd name="T19" fmla="*/ 316 h 404"/>
                <a:gd name="T20" fmla="*/ 214 w 293"/>
                <a:gd name="T21" fmla="*/ 287 h 404"/>
                <a:gd name="T22" fmla="*/ 214 w 293"/>
                <a:gd name="T23" fmla="*/ 219 h 404"/>
                <a:gd name="T24" fmla="*/ 202 w 293"/>
                <a:gd name="T25" fmla="*/ 190 h 404"/>
                <a:gd name="T26" fmla="*/ 189 w 293"/>
                <a:gd name="T27" fmla="*/ 175 h 404"/>
                <a:gd name="T28" fmla="*/ 167 w 293"/>
                <a:gd name="T29" fmla="*/ 164 h 404"/>
                <a:gd name="T30" fmla="*/ 214 w 293"/>
                <a:gd name="T31" fmla="*/ 0 h 404"/>
                <a:gd name="T32" fmla="*/ 293 w 293"/>
                <a:gd name="T33" fmla="*/ 398 h 404"/>
                <a:gd name="T34" fmla="*/ 218 w 293"/>
                <a:gd name="T35" fmla="*/ 360 h 404"/>
                <a:gd name="T36" fmla="*/ 206 w 293"/>
                <a:gd name="T37" fmla="*/ 375 h 404"/>
                <a:gd name="T38" fmla="*/ 181 w 293"/>
                <a:gd name="T39" fmla="*/ 394 h 404"/>
                <a:gd name="T40" fmla="*/ 130 w 293"/>
                <a:gd name="T41" fmla="*/ 404 h 404"/>
                <a:gd name="T42" fmla="*/ 73 w 293"/>
                <a:gd name="T43" fmla="*/ 392 h 404"/>
                <a:gd name="T44" fmla="*/ 32 w 293"/>
                <a:gd name="T45" fmla="*/ 358 h 404"/>
                <a:gd name="T46" fmla="*/ 8 w 293"/>
                <a:gd name="T47" fmla="*/ 308 h 404"/>
                <a:gd name="T48" fmla="*/ 0 w 293"/>
                <a:gd name="T49" fmla="*/ 251 h 404"/>
                <a:gd name="T50" fmla="*/ 8 w 293"/>
                <a:gd name="T51" fmla="*/ 195 h 404"/>
                <a:gd name="T52" fmla="*/ 32 w 293"/>
                <a:gd name="T53" fmla="*/ 148 h 404"/>
                <a:gd name="T54" fmla="*/ 73 w 293"/>
                <a:gd name="T55" fmla="*/ 115 h 404"/>
                <a:gd name="T56" fmla="*/ 129 w 293"/>
                <a:gd name="T57" fmla="*/ 101 h 404"/>
                <a:gd name="T58" fmla="*/ 177 w 293"/>
                <a:gd name="T59" fmla="*/ 113 h 404"/>
                <a:gd name="T60" fmla="*/ 213 w 293"/>
                <a:gd name="T61" fmla="*/ 145 h 404"/>
                <a:gd name="T62" fmla="*/ 214 w 293"/>
                <a:gd name="T63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3" h="404">
                  <a:moveTo>
                    <a:pt x="149" y="161"/>
                  </a:moveTo>
                  <a:lnTo>
                    <a:pt x="131" y="164"/>
                  </a:lnTo>
                  <a:lnTo>
                    <a:pt x="117" y="170"/>
                  </a:lnTo>
                  <a:lnTo>
                    <a:pt x="105" y="179"/>
                  </a:lnTo>
                  <a:lnTo>
                    <a:pt x="95" y="190"/>
                  </a:lnTo>
                  <a:lnTo>
                    <a:pt x="87" y="204"/>
                  </a:lnTo>
                  <a:lnTo>
                    <a:pt x="83" y="219"/>
                  </a:lnTo>
                  <a:lnTo>
                    <a:pt x="79" y="254"/>
                  </a:lnTo>
                  <a:lnTo>
                    <a:pt x="83" y="287"/>
                  </a:lnTo>
                  <a:lnTo>
                    <a:pt x="89" y="303"/>
                  </a:lnTo>
                  <a:lnTo>
                    <a:pt x="97" y="316"/>
                  </a:lnTo>
                  <a:lnTo>
                    <a:pt x="106" y="328"/>
                  </a:lnTo>
                  <a:lnTo>
                    <a:pt x="118" y="338"/>
                  </a:lnTo>
                  <a:lnTo>
                    <a:pt x="133" y="343"/>
                  </a:lnTo>
                  <a:lnTo>
                    <a:pt x="149" y="346"/>
                  </a:lnTo>
                  <a:lnTo>
                    <a:pt x="167" y="343"/>
                  </a:lnTo>
                  <a:lnTo>
                    <a:pt x="182" y="338"/>
                  </a:lnTo>
                  <a:lnTo>
                    <a:pt x="190" y="332"/>
                  </a:lnTo>
                  <a:lnTo>
                    <a:pt x="197" y="326"/>
                  </a:lnTo>
                  <a:lnTo>
                    <a:pt x="202" y="316"/>
                  </a:lnTo>
                  <a:lnTo>
                    <a:pt x="209" y="303"/>
                  </a:lnTo>
                  <a:lnTo>
                    <a:pt x="214" y="287"/>
                  </a:lnTo>
                  <a:lnTo>
                    <a:pt x="217" y="252"/>
                  </a:lnTo>
                  <a:lnTo>
                    <a:pt x="214" y="219"/>
                  </a:lnTo>
                  <a:lnTo>
                    <a:pt x="209" y="203"/>
                  </a:lnTo>
                  <a:lnTo>
                    <a:pt x="202" y="190"/>
                  </a:lnTo>
                  <a:lnTo>
                    <a:pt x="197" y="182"/>
                  </a:lnTo>
                  <a:lnTo>
                    <a:pt x="189" y="175"/>
                  </a:lnTo>
                  <a:lnTo>
                    <a:pt x="181" y="170"/>
                  </a:lnTo>
                  <a:lnTo>
                    <a:pt x="167" y="164"/>
                  </a:lnTo>
                  <a:lnTo>
                    <a:pt x="149" y="161"/>
                  </a:lnTo>
                  <a:close/>
                  <a:moveTo>
                    <a:pt x="214" y="0"/>
                  </a:moveTo>
                  <a:lnTo>
                    <a:pt x="293" y="0"/>
                  </a:lnTo>
                  <a:lnTo>
                    <a:pt x="293" y="398"/>
                  </a:lnTo>
                  <a:lnTo>
                    <a:pt x="218" y="398"/>
                  </a:lnTo>
                  <a:lnTo>
                    <a:pt x="218" y="360"/>
                  </a:lnTo>
                  <a:lnTo>
                    <a:pt x="217" y="360"/>
                  </a:lnTo>
                  <a:lnTo>
                    <a:pt x="206" y="375"/>
                  </a:lnTo>
                  <a:lnTo>
                    <a:pt x="194" y="386"/>
                  </a:lnTo>
                  <a:lnTo>
                    <a:pt x="181" y="394"/>
                  </a:lnTo>
                  <a:lnTo>
                    <a:pt x="157" y="402"/>
                  </a:lnTo>
                  <a:lnTo>
                    <a:pt x="130" y="404"/>
                  </a:lnTo>
                  <a:lnTo>
                    <a:pt x="99" y="402"/>
                  </a:lnTo>
                  <a:lnTo>
                    <a:pt x="73" y="392"/>
                  </a:lnTo>
                  <a:lnTo>
                    <a:pt x="51" y="378"/>
                  </a:lnTo>
                  <a:lnTo>
                    <a:pt x="32" y="358"/>
                  </a:lnTo>
                  <a:lnTo>
                    <a:pt x="19" y="335"/>
                  </a:lnTo>
                  <a:lnTo>
                    <a:pt x="8" y="308"/>
                  </a:lnTo>
                  <a:lnTo>
                    <a:pt x="3" y="280"/>
                  </a:lnTo>
                  <a:lnTo>
                    <a:pt x="0" y="251"/>
                  </a:lnTo>
                  <a:lnTo>
                    <a:pt x="3" y="223"/>
                  </a:lnTo>
                  <a:lnTo>
                    <a:pt x="8" y="195"/>
                  </a:lnTo>
                  <a:lnTo>
                    <a:pt x="19" y="170"/>
                  </a:lnTo>
                  <a:lnTo>
                    <a:pt x="32" y="148"/>
                  </a:lnTo>
                  <a:lnTo>
                    <a:pt x="50" y="129"/>
                  </a:lnTo>
                  <a:lnTo>
                    <a:pt x="73" y="115"/>
                  </a:lnTo>
                  <a:lnTo>
                    <a:pt x="98" y="105"/>
                  </a:lnTo>
                  <a:lnTo>
                    <a:pt x="129" y="101"/>
                  </a:lnTo>
                  <a:lnTo>
                    <a:pt x="153" y="104"/>
                  </a:lnTo>
                  <a:lnTo>
                    <a:pt x="177" y="113"/>
                  </a:lnTo>
                  <a:lnTo>
                    <a:pt x="197" y="127"/>
                  </a:lnTo>
                  <a:lnTo>
                    <a:pt x="213" y="145"/>
                  </a:lnTo>
                  <a:lnTo>
                    <a:pt x="214" y="145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919807" y="2259967"/>
              <a:ext cx="56678" cy="46051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919807" y="2337190"/>
              <a:ext cx="56678" cy="204748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021826" y="2331522"/>
              <a:ext cx="311019" cy="210416"/>
            </a:xfrm>
            <a:custGeom>
              <a:avLst/>
              <a:gdLst>
                <a:gd name="T0" fmla="*/ 189 w 439"/>
                <a:gd name="T1" fmla="*/ 3 h 297"/>
                <a:gd name="T2" fmla="*/ 227 w 439"/>
                <a:gd name="T3" fmla="*/ 20 h 297"/>
                <a:gd name="T4" fmla="*/ 247 w 439"/>
                <a:gd name="T5" fmla="*/ 48 h 297"/>
                <a:gd name="T6" fmla="*/ 281 w 439"/>
                <a:gd name="T7" fmla="*/ 15 h 297"/>
                <a:gd name="T8" fmla="*/ 315 w 439"/>
                <a:gd name="T9" fmla="*/ 3 h 297"/>
                <a:gd name="T10" fmla="*/ 356 w 439"/>
                <a:gd name="T11" fmla="*/ 3 h 297"/>
                <a:gd name="T12" fmla="*/ 394 w 439"/>
                <a:gd name="T13" fmla="*/ 14 h 297"/>
                <a:gd name="T14" fmla="*/ 422 w 439"/>
                <a:gd name="T15" fmla="*/ 39 h 297"/>
                <a:gd name="T16" fmla="*/ 438 w 439"/>
                <a:gd name="T17" fmla="*/ 78 h 297"/>
                <a:gd name="T18" fmla="*/ 439 w 439"/>
                <a:gd name="T19" fmla="*/ 297 h 297"/>
                <a:gd name="T20" fmla="*/ 360 w 439"/>
                <a:gd name="T21" fmla="*/ 134 h 297"/>
                <a:gd name="T22" fmla="*/ 356 w 439"/>
                <a:gd name="T23" fmla="*/ 94 h 297"/>
                <a:gd name="T24" fmla="*/ 350 w 439"/>
                <a:gd name="T25" fmla="*/ 78 h 297"/>
                <a:gd name="T26" fmla="*/ 338 w 439"/>
                <a:gd name="T27" fmla="*/ 69 h 297"/>
                <a:gd name="T28" fmla="*/ 312 w 439"/>
                <a:gd name="T29" fmla="*/ 63 h 297"/>
                <a:gd name="T30" fmla="*/ 284 w 439"/>
                <a:gd name="T31" fmla="*/ 70 h 297"/>
                <a:gd name="T32" fmla="*/ 273 w 439"/>
                <a:gd name="T33" fmla="*/ 81 h 297"/>
                <a:gd name="T34" fmla="*/ 264 w 439"/>
                <a:gd name="T35" fmla="*/ 98 h 297"/>
                <a:gd name="T36" fmla="*/ 259 w 439"/>
                <a:gd name="T37" fmla="*/ 137 h 297"/>
                <a:gd name="T38" fmla="*/ 180 w 439"/>
                <a:gd name="T39" fmla="*/ 297 h 297"/>
                <a:gd name="T40" fmla="*/ 179 w 439"/>
                <a:gd name="T41" fmla="*/ 110 h 297"/>
                <a:gd name="T42" fmla="*/ 175 w 439"/>
                <a:gd name="T43" fmla="*/ 87 h 297"/>
                <a:gd name="T44" fmla="*/ 167 w 439"/>
                <a:gd name="T45" fmla="*/ 74 h 297"/>
                <a:gd name="T46" fmla="*/ 149 w 439"/>
                <a:gd name="T47" fmla="*/ 64 h 297"/>
                <a:gd name="T48" fmla="*/ 128 w 439"/>
                <a:gd name="T49" fmla="*/ 63 h 297"/>
                <a:gd name="T50" fmla="*/ 117 w 439"/>
                <a:gd name="T51" fmla="*/ 66 h 297"/>
                <a:gd name="T52" fmla="*/ 100 w 439"/>
                <a:gd name="T53" fmla="*/ 75 h 297"/>
                <a:gd name="T54" fmla="*/ 89 w 439"/>
                <a:gd name="T55" fmla="*/ 87 h 297"/>
                <a:gd name="T56" fmla="*/ 80 w 439"/>
                <a:gd name="T57" fmla="*/ 110 h 297"/>
                <a:gd name="T58" fmla="*/ 79 w 439"/>
                <a:gd name="T59" fmla="*/ 297 h 297"/>
                <a:gd name="T60" fmla="*/ 0 w 439"/>
                <a:gd name="T61" fmla="*/ 8 h 297"/>
                <a:gd name="T62" fmla="*/ 75 w 439"/>
                <a:gd name="T63" fmla="*/ 47 h 297"/>
                <a:gd name="T64" fmla="*/ 92 w 439"/>
                <a:gd name="T65" fmla="*/ 28 h 297"/>
                <a:gd name="T66" fmla="*/ 136 w 439"/>
                <a:gd name="T67" fmla="*/ 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9" h="297">
                  <a:moveTo>
                    <a:pt x="163" y="0"/>
                  </a:moveTo>
                  <a:lnTo>
                    <a:pt x="189" y="3"/>
                  </a:lnTo>
                  <a:lnTo>
                    <a:pt x="213" y="11"/>
                  </a:lnTo>
                  <a:lnTo>
                    <a:pt x="227" y="20"/>
                  </a:lnTo>
                  <a:lnTo>
                    <a:pt x="239" y="32"/>
                  </a:lnTo>
                  <a:lnTo>
                    <a:pt x="247" y="48"/>
                  </a:lnTo>
                  <a:lnTo>
                    <a:pt x="263" y="31"/>
                  </a:lnTo>
                  <a:lnTo>
                    <a:pt x="281" y="15"/>
                  </a:lnTo>
                  <a:lnTo>
                    <a:pt x="297" y="7"/>
                  </a:lnTo>
                  <a:lnTo>
                    <a:pt x="315" y="3"/>
                  </a:lnTo>
                  <a:lnTo>
                    <a:pt x="334" y="0"/>
                  </a:lnTo>
                  <a:lnTo>
                    <a:pt x="356" y="3"/>
                  </a:lnTo>
                  <a:lnTo>
                    <a:pt x="376" y="7"/>
                  </a:lnTo>
                  <a:lnTo>
                    <a:pt x="394" y="14"/>
                  </a:lnTo>
                  <a:lnTo>
                    <a:pt x="410" y="24"/>
                  </a:lnTo>
                  <a:lnTo>
                    <a:pt x="422" y="39"/>
                  </a:lnTo>
                  <a:lnTo>
                    <a:pt x="431" y="56"/>
                  </a:lnTo>
                  <a:lnTo>
                    <a:pt x="438" y="78"/>
                  </a:lnTo>
                  <a:lnTo>
                    <a:pt x="439" y="105"/>
                  </a:lnTo>
                  <a:lnTo>
                    <a:pt x="439" y="297"/>
                  </a:lnTo>
                  <a:lnTo>
                    <a:pt x="360" y="297"/>
                  </a:lnTo>
                  <a:lnTo>
                    <a:pt x="360" y="134"/>
                  </a:lnTo>
                  <a:lnTo>
                    <a:pt x="359" y="106"/>
                  </a:lnTo>
                  <a:lnTo>
                    <a:pt x="356" y="94"/>
                  </a:lnTo>
                  <a:lnTo>
                    <a:pt x="352" y="83"/>
                  </a:lnTo>
                  <a:lnTo>
                    <a:pt x="350" y="78"/>
                  </a:lnTo>
                  <a:lnTo>
                    <a:pt x="344" y="73"/>
                  </a:lnTo>
                  <a:lnTo>
                    <a:pt x="338" y="69"/>
                  </a:lnTo>
                  <a:lnTo>
                    <a:pt x="327" y="64"/>
                  </a:lnTo>
                  <a:lnTo>
                    <a:pt x="312" y="63"/>
                  </a:lnTo>
                  <a:lnTo>
                    <a:pt x="296" y="64"/>
                  </a:lnTo>
                  <a:lnTo>
                    <a:pt x="284" y="70"/>
                  </a:lnTo>
                  <a:lnTo>
                    <a:pt x="279" y="74"/>
                  </a:lnTo>
                  <a:lnTo>
                    <a:pt x="273" y="81"/>
                  </a:lnTo>
                  <a:lnTo>
                    <a:pt x="268" y="86"/>
                  </a:lnTo>
                  <a:lnTo>
                    <a:pt x="264" y="98"/>
                  </a:lnTo>
                  <a:lnTo>
                    <a:pt x="261" y="110"/>
                  </a:lnTo>
                  <a:lnTo>
                    <a:pt x="259" y="137"/>
                  </a:lnTo>
                  <a:lnTo>
                    <a:pt x="259" y="297"/>
                  </a:lnTo>
                  <a:lnTo>
                    <a:pt x="180" y="297"/>
                  </a:lnTo>
                  <a:lnTo>
                    <a:pt x="180" y="135"/>
                  </a:lnTo>
                  <a:lnTo>
                    <a:pt x="179" y="110"/>
                  </a:lnTo>
                  <a:lnTo>
                    <a:pt x="177" y="98"/>
                  </a:lnTo>
                  <a:lnTo>
                    <a:pt x="175" y="87"/>
                  </a:lnTo>
                  <a:lnTo>
                    <a:pt x="171" y="81"/>
                  </a:lnTo>
                  <a:lnTo>
                    <a:pt x="167" y="74"/>
                  </a:lnTo>
                  <a:lnTo>
                    <a:pt x="161" y="70"/>
                  </a:lnTo>
                  <a:lnTo>
                    <a:pt x="149" y="64"/>
                  </a:lnTo>
                  <a:lnTo>
                    <a:pt x="132" y="63"/>
                  </a:lnTo>
                  <a:lnTo>
                    <a:pt x="128" y="63"/>
                  </a:lnTo>
                  <a:lnTo>
                    <a:pt x="123" y="64"/>
                  </a:lnTo>
                  <a:lnTo>
                    <a:pt x="117" y="66"/>
                  </a:lnTo>
                  <a:lnTo>
                    <a:pt x="108" y="70"/>
                  </a:lnTo>
                  <a:lnTo>
                    <a:pt x="100" y="75"/>
                  </a:lnTo>
                  <a:lnTo>
                    <a:pt x="95" y="81"/>
                  </a:lnTo>
                  <a:lnTo>
                    <a:pt x="89" y="87"/>
                  </a:lnTo>
                  <a:lnTo>
                    <a:pt x="85" y="95"/>
                  </a:lnTo>
                  <a:lnTo>
                    <a:pt x="80" y="110"/>
                  </a:lnTo>
                  <a:lnTo>
                    <a:pt x="79" y="130"/>
                  </a:lnTo>
                  <a:lnTo>
                    <a:pt x="79" y="297"/>
                  </a:lnTo>
                  <a:lnTo>
                    <a:pt x="0" y="297"/>
                  </a:lnTo>
                  <a:lnTo>
                    <a:pt x="0" y="8"/>
                  </a:lnTo>
                  <a:lnTo>
                    <a:pt x="75" y="8"/>
                  </a:lnTo>
                  <a:lnTo>
                    <a:pt x="75" y="47"/>
                  </a:lnTo>
                  <a:lnTo>
                    <a:pt x="76" y="47"/>
                  </a:lnTo>
                  <a:lnTo>
                    <a:pt x="92" y="28"/>
                  </a:lnTo>
                  <a:lnTo>
                    <a:pt x="113" y="14"/>
                  </a:lnTo>
                  <a:lnTo>
                    <a:pt x="136" y="4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2" name="Freeform 18"/>
            <p:cNvSpPr>
              <a:spLocks noEditPoints="1"/>
            </p:cNvSpPr>
            <p:nvPr/>
          </p:nvSpPr>
          <p:spPr bwMode="auto">
            <a:xfrm>
              <a:off x="1366852" y="2331522"/>
              <a:ext cx="203331" cy="214667"/>
            </a:xfrm>
            <a:custGeom>
              <a:avLst/>
              <a:gdLst>
                <a:gd name="T0" fmla="*/ 144 w 287"/>
                <a:gd name="T1" fmla="*/ 60 h 303"/>
                <a:gd name="T2" fmla="*/ 128 w 287"/>
                <a:gd name="T3" fmla="*/ 62 h 303"/>
                <a:gd name="T4" fmla="*/ 113 w 287"/>
                <a:gd name="T5" fmla="*/ 67 h 303"/>
                <a:gd name="T6" fmla="*/ 105 w 287"/>
                <a:gd name="T7" fmla="*/ 71 h 303"/>
                <a:gd name="T8" fmla="*/ 99 w 287"/>
                <a:gd name="T9" fmla="*/ 77 h 303"/>
                <a:gd name="T10" fmla="*/ 93 w 287"/>
                <a:gd name="T11" fmla="*/ 83 h 303"/>
                <a:gd name="T12" fmla="*/ 89 w 287"/>
                <a:gd name="T13" fmla="*/ 90 h 303"/>
                <a:gd name="T14" fmla="*/ 85 w 287"/>
                <a:gd name="T15" fmla="*/ 95 h 303"/>
                <a:gd name="T16" fmla="*/ 83 w 287"/>
                <a:gd name="T17" fmla="*/ 103 h 303"/>
                <a:gd name="T18" fmla="*/ 80 w 287"/>
                <a:gd name="T19" fmla="*/ 113 h 303"/>
                <a:gd name="T20" fmla="*/ 79 w 287"/>
                <a:gd name="T21" fmla="*/ 122 h 303"/>
                <a:gd name="T22" fmla="*/ 208 w 287"/>
                <a:gd name="T23" fmla="*/ 122 h 303"/>
                <a:gd name="T24" fmla="*/ 203 w 287"/>
                <a:gd name="T25" fmla="*/ 103 h 303"/>
                <a:gd name="T26" fmla="*/ 196 w 287"/>
                <a:gd name="T27" fmla="*/ 89 h 303"/>
                <a:gd name="T28" fmla="*/ 188 w 287"/>
                <a:gd name="T29" fmla="*/ 77 h 303"/>
                <a:gd name="T30" fmla="*/ 176 w 287"/>
                <a:gd name="T31" fmla="*/ 67 h 303"/>
                <a:gd name="T32" fmla="*/ 163 w 287"/>
                <a:gd name="T33" fmla="*/ 62 h 303"/>
                <a:gd name="T34" fmla="*/ 144 w 287"/>
                <a:gd name="T35" fmla="*/ 60 h 303"/>
                <a:gd name="T36" fmla="*/ 147 w 287"/>
                <a:gd name="T37" fmla="*/ 0 h 303"/>
                <a:gd name="T38" fmla="*/ 171 w 287"/>
                <a:gd name="T39" fmla="*/ 3 h 303"/>
                <a:gd name="T40" fmla="*/ 192 w 287"/>
                <a:gd name="T41" fmla="*/ 7 h 303"/>
                <a:gd name="T42" fmla="*/ 211 w 287"/>
                <a:gd name="T43" fmla="*/ 15 h 303"/>
                <a:gd name="T44" fmla="*/ 236 w 287"/>
                <a:gd name="T45" fmla="*/ 32 h 303"/>
                <a:gd name="T46" fmla="*/ 256 w 287"/>
                <a:gd name="T47" fmla="*/ 54 h 303"/>
                <a:gd name="T48" fmla="*/ 271 w 287"/>
                <a:gd name="T49" fmla="*/ 79 h 303"/>
                <a:gd name="T50" fmla="*/ 281 w 287"/>
                <a:gd name="T51" fmla="*/ 107 h 303"/>
                <a:gd name="T52" fmla="*/ 285 w 287"/>
                <a:gd name="T53" fmla="*/ 139 h 303"/>
                <a:gd name="T54" fmla="*/ 287 w 287"/>
                <a:gd name="T55" fmla="*/ 171 h 303"/>
                <a:gd name="T56" fmla="*/ 79 w 287"/>
                <a:gd name="T57" fmla="*/ 171 h 303"/>
                <a:gd name="T58" fmla="*/ 81 w 287"/>
                <a:gd name="T59" fmla="*/ 195 h 303"/>
                <a:gd name="T60" fmla="*/ 88 w 287"/>
                <a:gd name="T61" fmla="*/ 214 h 303"/>
                <a:gd name="T62" fmla="*/ 99 w 287"/>
                <a:gd name="T63" fmla="*/ 227 h 303"/>
                <a:gd name="T64" fmla="*/ 112 w 287"/>
                <a:gd name="T65" fmla="*/ 237 h 303"/>
                <a:gd name="T66" fmla="*/ 129 w 287"/>
                <a:gd name="T67" fmla="*/ 243 h 303"/>
                <a:gd name="T68" fmla="*/ 149 w 287"/>
                <a:gd name="T69" fmla="*/ 245 h 303"/>
                <a:gd name="T70" fmla="*/ 172 w 287"/>
                <a:gd name="T71" fmla="*/ 242 h 303"/>
                <a:gd name="T72" fmla="*/ 191 w 287"/>
                <a:gd name="T73" fmla="*/ 233 h 303"/>
                <a:gd name="T74" fmla="*/ 204 w 287"/>
                <a:gd name="T75" fmla="*/ 221 h 303"/>
                <a:gd name="T76" fmla="*/ 212 w 287"/>
                <a:gd name="T77" fmla="*/ 207 h 303"/>
                <a:gd name="T78" fmla="*/ 281 w 287"/>
                <a:gd name="T79" fmla="*/ 207 h 303"/>
                <a:gd name="T80" fmla="*/ 268 w 287"/>
                <a:gd name="T81" fmla="*/ 238 h 303"/>
                <a:gd name="T82" fmla="*/ 251 w 287"/>
                <a:gd name="T83" fmla="*/ 263 h 303"/>
                <a:gd name="T84" fmla="*/ 231 w 287"/>
                <a:gd name="T85" fmla="*/ 281 h 303"/>
                <a:gd name="T86" fmla="*/ 205 w 287"/>
                <a:gd name="T87" fmla="*/ 294 h 303"/>
                <a:gd name="T88" fmla="*/ 177 w 287"/>
                <a:gd name="T89" fmla="*/ 301 h 303"/>
                <a:gd name="T90" fmla="*/ 147 w 287"/>
                <a:gd name="T91" fmla="*/ 303 h 303"/>
                <a:gd name="T92" fmla="*/ 115 w 287"/>
                <a:gd name="T93" fmla="*/ 301 h 303"/>
                <a:gd name="T94" fmla="*/ 85 w 287"/>
                <a:gd name="T95" fmla="*/ 293 h 303"/>
                <a:gd name="T96" fmla="*/ 60 w 287"/>
                <a:gd name="T97" fmla="*/ 279 h 303"/>
                <a:gd name="T98" fmla="*/ 40 w 287"/>
                <a:gd name="T99" fmla="*/ 262 h 303"/>
                <a:gd name="T100" fmla="*/ 23 w 287"/>
                <a:gd name="T101" fmla="*/ 239 h 303"/>
                <a:gd name="T102" fmla="*/ 11 w 287"/>
                <a:gd name="T103" fmla="*/ 214 h 303"/>
                <a:gd name="T104" fmla="*/ 3 w 287"/>
                <a:gd name="T105" fmla="*/ 185 h 303"/>
                <a:gd name="T106" fmla="*/ 0 w 287"/>
                <a:gd name="T107" fmla="*/ 153 h 303"/>
                <a:gd name="T108" fmla="*/ 3 w 287"/>
                <a:gd name="T109" fmla="*/ 122 h 303"/>
                <a:gd name="T110" fmla="*/ 11 w 287"/>
                <a:gd name="T111" fmla="*/ 93 h 303"/>
                <a:gd name="T112" fmla="*/ 24 w 287"/>
                <a:gd name="T113" fmla="*/ 67 h 303"/>
                <a:gd name="T114" fmla="*/ 41 w 287"/>
                <a:gd name="T115" fmla="*/ 44 h 303"/>
                <a:gd name="T116" fmla="*/ 63 w 287"/>
                <a:gd name="T117" fmla="*/ 27 h 303"/>
                <a:gd name="T118" fmla="*/ 87 w 287"/>
                <a:gd name="T119" fmla="*/ 12 h 303"/>
                <a:gd name="T120" fmla="*/ 116 w 287"/>
                <a:gd name="T121" fmla="*/ 4 h 303"/>
                <a:gd name="T122" fmla="*/ 147 w 287"/>
                <a:gd name="T12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" h="303">
                  <a:moveTo>
                    <a:pt x="144" y="60"/>
                  </a:moveTo>
                  <a:lnTo>
                    <a:pt x="128" y="62"/>
                  </a:lnTo>
                  <a:lnTo>
                    <a:pt x="113" y="67"/>
                  </a:lnTo>
                  <a:lnTo>
                    <a:pt x="105" y="71"/>
                  </a:lnTo>
                  <a:lnTo>
                    <a:pt x="99" y="77"/>
                  </a:lnTo>
                  <a:lnTo>
                    <a:pt x="93" y="83"/>
                  </a:lnTo>
                  <a:lnTo>
                    <a:pt x="89" y="90"/>
                  </a:lnTo>
                  <a:lnTo>
                    <a:pt x="85" y="95"/>
                  </a:lnTo>
                  <a:lnTo>
                    <a:pt x="83" y="103"/>
                  </a:lnTo>
                  <a:lnTo>
                    <a:pt x="80" y="113"/>
                  </a:lnTo>
                  <a:lnTo>
                    <a:pt x="79" y="122"/>
                  </a:lnTo>
                  <a:lnTo>
                    <a:pt x="208" y="122"/>
                  </a:lnTo>
                  <a:lnTo>
                    <a:pt x="203" y="103"/>
                  </a:lnTo>
                  <a:lnTo>
                    <a:pt x="196" y="89"/>
                  </a:lnTo>
                  <a:lnTo>
                    <a:pt x="188" y="77"/>
                  </a:lnTo>
                  <a:lnTo>
                    <a:pt x="176" y="67"/>
                  </a:lnTo>
                  <a:lnTo>
                    <a:pt x="163" y="62"/>
                  </a:lnTo>
                  <a:lnTo>
                    <a:pt x="144" y="60"/>
                  </a:lnTo>
                  <a:close/>
                  <a:moveTo>
                    <a:pt x="147" y="0"/>
                  </a:moveTo>
                  <a:lnTo>
                    <a:pt x="171" y="3"/>
                  </a:lnTo>
                  <a:lnTo>
                    <a:pt x="192" y="7"/>
                  </a:lnTo>
                  <a:lnTo>
                    <a:pt x="211" y="15"/>
                  </a:lnTo>
                  <a:lnTo>
                    <a:pt x="236" y="32"/>
                  </a:lnTo>
                  <a:lnTo>
                    <a:pt x="256" y="54"/>
                  </a:lnTo>
                  <a:lnTo>
                    <a:pt x="271" y="79"/>
                  </a:lnTo>
                  <a:lnTo>
                    <a:pt x="281" y="107"/>
                  </a:lnTo>
                  <a:lnTo>
                    <a:pt x="285" y="139"/>
                  </a:lnTo>
                  <a:lnTo>
                    <a:pt x="287" y="171"/>
                  </a:lnTo>
                  <a:lnTo>
                    <a:pt x="79" y="171"/>
                  </a:lnTo>
                  <a:lnTo>
                    <a:pt x="81" y="195"/>
                  </a:lnTo>
                  <a:lnTo>
                    <a:pt x="88" y="214"/>
                  </a:lnTo>
                  <a:lnTo>
                    <a:pt x="99" y="227"/>
                  </a:lnTo>
                  <a:lnTo>
                    <a:pt x="112" y="237"/>
                  </a:lnTo>
                  <a:lnTo>
                    <a:pt x="129" y="243"/>
                  </a:lnTo>
                  <a:lnTo>
                    <a:pt x="149" y="245"/>
                  </a:lnTo>
                  <a:lnTo>
                    <a:pt x="172" y="242"/>
                  </a:lnTo>
                  <a:lnTo>
                    <a:pt x="191" y="233"/>
                  </a:lnTo>
                  <a:lnTo>
                    <a:pt x="204" y="221"/>
                  </a:lnTo>
                  <a:lnTo>
                    <a:pt x="212" y="207"/>
                  </a:lnTo>
                  <a:lnTo>
                    <a:pt x="281" y="207"/>
                  </a:lnTo>
                  <a:lnTo>
                    <a:pt x="268" y="238"/>
                  </a:lnTo>
                  <a:lnTo>
                    <a:pt x="251" y="263"/>
                  </a:lnTo>
                  <a:lnTo>
                    <a:pt x="231" y="281"/>
                  </a:lnTo>
                  <a:lnTo>
                    <a:pt x="205" y="294"/>
                  </a:lnTo>
                  <a:lnTo>
                    <a:pt x="177" y="301"/>
                  </a:lnTo>
                  <a:lnTo>
                    <a:pt x="147" y="303"/>
                  </a:lnTo>
                  <a:lnTo>
                    <a:pt x="115" y="301"/>
                  </a:lnTo>
                  <a:lnTo>
                    <a:pt x="85" y="293"/>
                  </a:lnTo>
                  <a:lnTo>
                    <a:pt x="60" y="279"/>
                  </a:lnTo>
                  <a:lnTo>
                    <a:pt x="40" y="262"/>
                  </a:lnTo>
                  <a:lnTo>
                    <a:pt x="23" y="239"/>
                  </a:lnTo>
                  <a:lnTo>
                    <a:pt x="11" y="214"/>
                  </a:lnTo>
                  <a:lnTo>
                    <a:pt x="3" y="185"/>
                  </a:lnTo>
                  <a:lnTo>
                    <a:pt x="0" y="153"/>
                  </a:lnTo>
                  <a:lnTo>
                    <a:pt x="3" y="122"/>
                  </a:lnTo>
                  <a:lnTo>
                    <a:pt x="11" y="93"/>
                  </a:lnTo>
                  <a:lnTo>
                    <a:pt x="24" y="67"/>
                  </a:lnTo>
                  <a:lnTo>
                    <a:pt x="41" y="44"/>
                  </a:lnTo>
                  <a:lnTo>
                    <a:pt x="63" y="27"/>
                  </a:lnTo>
                  <a:lnTo>
                    <a:pt x="87" y="12"/>
                  </a:lnTo>
                  <a:lnTo>
                    <a:pt x="116" y="4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1602064" y="2331522"/>
              <a:ext cx="191996" cy="210416"/>
            </a:xfrm>
            <a:custGeom>
              <a:avLst/>
              <a:gdLst>
                <a:gd name="T0" fmla="*/ 165 w 271"/>
                <a:gd name="T1" fmla="*/ 0 h 297"/>
                <a:gd name="T2" fmla="*/ 193 w 271"/>
                <a:gd name="T3" fmla="*/ 3 h 297"/>
                <a:gd name="T4" fmla="*/ 217 w 271"/>
                <a:gd name="T5" fmla="*/ 10 h 297"/>
                <a:gd name="T6" fmla="*/ 235 w 271"/>
                <a:gd name="T7" fmla="*/ 20 h 297"/>
                <a:gd name="T8" fmla="*/ 250 w 271"/>
                <a:gd name="T9" fmla="*/ 34 h 297"/>
                <a:gd name="T10" fmla="*/ 259 w 271"/>
                <a:gd name="T11" fmla="*/ 51 h 297"/>
                <a:gd name="T12" fmla="*/ 266 w 271"/>
                <a:gd name="T13" fmla="*/ 71 h 297"/>
                <a:gd name="T14" fmla="*/ 270 w 271"/>
                <a:gd name="T15" fmla="*/ 94 h 297"/>
                <a:gd name="T16" fmla="*/ 271 w 271"/>
                <a:gd name="T17" fmla="*/ 119 h 297"/>
                <a:gd name="T18" fmla="*/ 271 w 271"/>
                <a:gd name="T19" fmla="*/ 297 h 297"/>
                <a:gd name="T20" fmla="*/ 191 w 271"/>
                <a:gd name="T21" fmla="*/ 297 h 297"/>
                <a:gd name="T22" fmla="*/ 191 w 271"/>
                <a:gd name="T23" fmla="*/ 134 h 297"/>
                <a:gd name="T24" fmla="*/ 191 w 271"/>
                <a:gd name="T25" fmla="*/ 113 h 297"/>
                <a:gd name="T26" fmla="*/ 187 w 271"/>
                <a:gd name="T27" fmla="*/ 94 h 297"/>
                <a:gd name="T28" fmla="*/ 180 w 271"/>
                <a:gd name="T29" fmla="*/ 81 h 297"/>
                <a:gd name="T30" fmla="*/ 171 w 271"/>
                <a:gd name="T31" fmla="*/ 71 h 297"/>
                <a:gd name="T32" fmla="*/ 157 w 271"/>
                <a:gd name="T33" fmla="*/ 64 h 297"/>
                <a:gd name="T34" fmla="*/ 141 w 271"/>
                <a:gd name="T35" fmla="*/ 63 h 297"/>
                <a:gd name="T36" fmla="*/ 121 w 271"/>
                <a:gd name="T37" fmla="*/ 66 h 297"/>
                <a:gd name="T38" fmla="*/ 105 w 271"/>
                <a:gd name="T39" fmla="*/ 71 h 297"/>
                <a:gd name="T40" fmla="*/ 93 w 271"/>
                <a:gd name="T41" fmla="*/ 82 h 297"/>
                <a:gd name="T42" fmla="*/ 85 w 271"/>
                <a:gd name="T43" fmla="*/ 98 h 297"/>
                <a:gd name="T44" fmla="*/ 81 w 271"/>
                <a:gd name="T45" fmla="*/ 119 h 297"/>
                <a:gd name="T46" fmla="*/ 80 w 271"/>
                <a:gd name="T47" fmla="*/ 146 h 297"/>
                <a:gd name="T48" fmla="*/ 80 w 271"/>
                <a:gd name="T49" fmla="*/ 297 h 297"/>
                <a:gd name="T50" fmla="*/ 0 w 271"/>
                <a:gd name="T51" fmla="*/ 297 h 297"/>
                <a:gd name="T52" fmla="*/ 0 w 271"/>
                <a:gd name="T53" fmla="*/ 8 h 297"/>
                <a:gd name="T54" fmla="*/ 76 w 271"/>
                <a:gd name="T55" fmla="*/ 8 h 297"/>
                <a:gd name="T56" fmla="*/ 76 w 271"/>
                <a:gd name="T57" fmla="*/ 48 h 297"/>
                <a:gd name="T58" fmla="*/ 77 w 271"/>
                <a:gd name="T59" fmla="*/ 48 h 297"/>
                <a:gd name="T60" fmla="*/ 88 w 271"/>
                <a:gd name="T61" fmla="*/ 34 h 297"/>
                <a:gd name="T62" fmla="*/ 101 w 271"/>
                <a:gd name="T63" fmla="*/ 22 h 297"/>
                <a:gd name="T64" fmla="*/ 116 w 271"/>
                <a:gd name="T65" fmla="*/ 12 h 297"/>
                <a:gd name="T66" fmla="*/ 140 w 271"/>
                <a:gd name="T67" fmla="*/ 4 h 297"/>
                <a:gd name="T68" fmla="*/ 165 w 271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1" h="297">
                  <a:moveTo>
                    <a:pt x="165" y="0"/>
                  </a:moveTo>
                  <a:lnTo>
                    <a:pt x="193" y="3"/>
                  </a:lnTo>
                  <a:lnTo>
                    <a:pt x="217" y="10"/>
                  </a:lnTo>
                  <a:lnTo>
                    <a:pt x="235" y="20"/>
                  </a:lnTo>
                  <a:lnTo>
                    <a:pt x="250" y="34"/>
                  </a:lnTo>
                  <a:lnTo>
                    <a:pt x="259" y="51"/>
                  </a:lnTo>
                  <a:lnTo>
                    <a:pt x="266" y="71"/>
                  </a:lnTo>
                  <a:lnTo>
                    <a:pt x="270" y="94"/>
                  </a:lnTo>
                  <a:lnTo>
                    <a:pt x="271" y="119"/>
                  </a:lnTo>
                  <a:lnTo>
                    <a:pt x="271" y="297"/>
                  </a:lnTo>
                  <a:lnTo>
                    <a:pt x="191" y="297"/>
                  </a:lnTo>
                  <a:lnTo>
                    <a:pt x="191" y="134"/>
                  </a:lnTo>
                  <a:lnTo>
                    <a:pt x="191" y="113"/>
                  </a:lnTo>
                  <a:lnTo>
                    <a:pt x="187" y="94"/>
                  </a:lnTo>
                  <a:lnTo>
                    <a:pt x="180" y="81"/>
                  </a:lnTo>
                  <a:lnTo>
                    <a:pt x="171" y="71"/>
                  </a:lnTo>
                  <a:lnTo>
                    <a:pt x="157" y="64"/>
                  </a:lnTo>
                  <a:lnTo>
                    <a:pt x="141" y="63"/>
                  </a:lnTo>
                  <a:lnTo>
                    <a:pt x="121" y="66"/>
                  </a:lnTo>
                  <a:lnTo>
                    <a:pt x="105" y="71"/>
                  </a:lnTo>
                  <a:lnTo>
                    <a:pt x="93" y="82"/>
                  </a:lnTo>
                  <a:lnTo>
                    <a:pt x="85" y="98"/>
                  </a:lnTo>
                  <a:lnTo>
                    <a:pt x="81" y="119"/>
                  </a:lnTo>
                  <a:lnTo>
                    <a:pt x="80" y="146"/>
                  </a:lnTo>
                  <a:lnTo>
                    <a:pt x="80" y="297"/>
                  </a:lnTo>
                  <a:lnTo>
                    <a:pt x="0" y="297"/>
                  </a:lnTo>
                  <a:lnTo>
                    <a:pt x="0" y="8"/>
                  </a:lnTo>
                  <a:lnTo>
                    <a:pt x="76" y="8"/>
                  </a:lnTo>
                  <a:lnTo>
                    <a:pt x="76" y="48"/>
                  </a:lnTo>
                  <a:lnTo>
                    <a:pt x="77" y="48"/>
                  </a:lnTo>
                  <a:lnTo>
                    <a:pt x="88" y="34"/>
                  </a:lnTo>
                  <a:lnTo>
                    <a:pt x="101" y="22"/>
                  </a:lnTo>
                  <a:lnTo>
                    <a:pt x="116" y="12"/>
                  </a:lnTo>
                  <a:lnTo>
                    <a:pt x="140" y="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1825941" y="2331522"/>
              <a:ext cx="189162" cy="214667"/>
            </a:xfrm>
            <a:custGeom>
              <a:avLst/>
              <a:gdLst>
                <a:gd name="T0" fmla="*/ 155 w 267"/>
                <a:gd name="T1" fmla="*/ 2 h 303"/>
                <a:gd name="T2" fmla="*/ 198 w 267"/>
                <a:gd name="T3" fmla="*/ 11 h 303"/>
                <a:gd name="T4" fmla="*/ 232 w 267"/>
                <a:gd name="T5" fmla="*/ 32 h 303"/>
                <a:gd name="T6" fmla="*/ 254 w 267"/>
                <a:gd name="T7" fmla="*/ 69 h 303"/>
                <a:gd name="T8" fmla="*/ 184 w 267"/>
                <a:gd name="T9" fmla="*/ 93 h 303"/>
                <a:gd name="T10" fmla="*/ 175 w 267"/>
                <a:gd name="T11" fmla="*/ 69 h 303"/>
                <a:gd name="T12" fmla="*/ 150 w 267"/>
                <a:gd name="T13" fmla="*/ 56 h 303"/>
                <a:gd name="T14" fmla="*/ 123 w 267"/>
                <a:gd name="T15" fmla="*/ 54 h 303"/>
                <a:gd name="T16" fmla="*/ 108 w 267"/>
                <a:gd name="T17" fmla="*/ 56 h 303"/>
                <a:gd name="T18" fmla="*/ 95 w 267"/>
                <a:gd name="T19" fmla="*/ 62 h 303"/>
                <a:gd name="T20" fmla="*/ 88 w 267"/>
                <a:gd name="T21" fmla="*/ 70 h 303"/>
                <a:gd name="T22" fmla="*/ 86 w 267"/>
                <a:gd name="T23" fmla="*/ 81 h 303"/>
                <a:gd name="T24" fmla="*/ 90 w 267"/>
                <a:gd name="T25" fmla="*/ 93 h 303"/>
                <a:gd name="T26" fmla="*/ 99 w 267"/>
                <a:gd name="T27" fmla="*/ 102 h 303"/>
                <a:gd name="T28" fmla="*/ 114 w 267"/>
                <a:gd name="T29" fmla="*/ 109 h 303"/>
                <a:gd name="T30" fmla="*/ 175 w 267"/>
                <a:gd name="T31" fmla="*/ 123 h 303"/>
                <a:gd name="T32" fmla="*/ 224 w 267"/>
                <a:gd name="T33" fmla="*/ 139 h 303"/>
                <a:gd name="T34" fmla="*/ 250 w 267"/>
                <a:gd name="T35" fmla="*/ 158 h 303"/>
                <a:gd name="T36" fmla="*/ 264 w 267"/>
                <a:gd name="T37" fmla="*/ 186 h 303"/>
                <a:gd name="T38" fmla="*/ 263 w 267"/>
                <a:gd name="T39" fmla="*/ 230 h 303"/>
                <a:gd name="T40" fmla="*/ 242 w 267"/>
                <a:gd name="T41" fmla="*/ 269 h 303"/>
                <a:gd name="T42" fmla="*/ 206 w 267"/>
                <a:gd name="T43" fmla="*/ 293 h 303"/>
                <a:gd name="T44" fmla="*/ 159 w 267"/>
                <a:gd name="T45" fmla="*/ 302 h 303"/>
                <a:gd name="T46" fmla="*/ 111 w 267"/>
                <a:gd name="T47" fmla="*/ 302 h 303"/>
                <a:gd name="T48" fmla="*/ 64 w 267"/>
                <a:gd name="T49" fmla="*/ 291 h 303"/>
                <a:gd name="T50" fmla="*/ 27 w 267"/>
                <a:gd name="T51" fmla="*/ 269 h 303"/>
                <a:gd name="T52" fmla="*/ 4 w 267"/>
                <a:gd name="T53" fmla="*/ 230 h 303"/>
                <a:gd name="T54" fmla="*/ 76 w 267"/>
                <a:gd name="T55" fmla="*/ 203 h 303"/>
                <a:gd name="T56" fmla="*/ 80 w 267"/>
                <a:gd name="T57" fmla="*/ 225 h 303"/>
                <a:gd name="T58" fmla="*/ 90 w 267"/>
                <a:gd name="T59" fmla="*/ 235 h 303"/>
                <a:gd name="T60" fmla="*/ 100 w 267"/>
                <a:gd name="T61" fmla="*/ 243 h 303"/>
                <a:gd name="T62" fmla="*/ 114 w 267"/>
                <a:gd name="T63" fmla="*/ 249 h 303"/>
                <a:gd name="T64" fmla="*/ 144 w 267"/>
                <a:gd name="T65" fmla="*/ 251 h 303"/>
                <a:gd name="T66" fmla="*/ 162 w 267"/>
                <a:gd name="T67" fmla="*/ 247 h 303"/>
                <a:gd name="T68" fmla="*/ 176 w 267"/>
                <a:gd name="T69" fmla="*/ 238 h 303"/>
                <a:gd name="T70" fmla="*/ 186 w 267"/>
                <a:gd name="T71" fmla="*/ 227 h 303"/>
                <a:gd name="T72" fmla="*/ 187 w 267"/>
                <a:gd name="T73" fmla="*/ 214 h 303"/>
                <a:gd name="T74" fmla="*/ 178 w 267"/>
                <a:gd name="T75" fmla="*/ 195 h 303"/>
                <a:gd name="T76" fmla="*/ 136 w 267"/>
                <a:gd name="T77" fmla="*/ 179 h 303"/>
                <a:gd name="T78" fmla="*/ 64 w 267"/>
                <a:gd name="T79" fmla="*/ 161 h 303"/>
                <a:gd name="T80" fmla="*/ 35 w 267"/>
                <a:gd name="T81" fmla="*/ 147 h 303"/>
                <a:gd name="T82" fmla="*/ 15 w 267"/>
                <a:gd name="T83" fmla="*/ 126 h 303"/>
                <a:gd name="T84" fmla="*/ 7 w 267"/>
                <a:gd name="T85" fmla="*/ 94 h 303"/>
                <a:gd name="T86" fmla="*/ 18 w 267"/>
                <a:gd name="T87" fmla="*/ 47 h 303"/>
                <a:gd name="T88" fmla="*/ 47 w 267"/>
                <a:gd name="T89" fmla="*/ 19 h 303"/>
                <a:gd name="T90" fmla="*/ 87 w 267"/>
                <a:gd name="T91" fmla="*/ 6 h 303"/>
                <a:gd name="T92" fmla="*/ 132 w 267"/>
                <a:gd name="T9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7" h="303">
                  <a:moveTo>
                    <a:pt x="132" y="0"/>
                  </a:moveTo>
                  <a:lnTo>
                    <a:pt x="155" y="2"/>
                  </a:lnTo>
                  <a:lnTo>
                    <a:pt x="178" y="6"/>
                  </a:lnTo>
                  <a:lnTo>
                    <a:pt x="198" y="11"/>
                  </a:lnTo>
                  <a:lnTo>
                    <a:pt x="216" y="20"/>
                  </a:lnTo>
                  <a:lnTo>
                    <a:pt x="232" y="32"/>
                  </a:lnTo>
                  <a:lnTo>
                    <a:pt x="246" y="48"/>
                  </a:lnTo>
                  <a:lnTo>
                    <a:pt x="254" y="69"/>
                  </a:lnTo>
                  <a:lnTo>
                    <a:pt x="259" y="93"/>
                  </a:lnTo>
                  <a:lnTo>
                    <a:pt x="184" y="93"/>
                  </a:lnTo>
                  <a:lnTo>
                    <a:pt x="182" y="79"/>
                  </a:lnTo>
                  <a:lnTo>
                    <a:pt x="175" y="69"/>
                  </a:lnTo>
                  <a:lnTo>
                    <a:pt x="167" y="62"/>
                  </a:lnTo>
                  <a:lnTo>
                    <a:pt x="150" y="56"/>
                  </a:lnTo>
                  <a:lnTo>
                    <a:pt x="130" y="54"/>
                  </a:lnTo>
                  <a:lnTo>
                    <a:pt x="123" y="54"/>
                  </a:lnTo>
                  <a:lnTo>
                    <a:pt x="115" y="55"/>
                  </a:lnTo>
                  <a:lnTo>
                    <a:pt x="108" y="56"/>
                  </a:lnTo>
                  <a:lnTo>
                    <a:pt x="102" y="58"/>
                  </a:lnTo>
                  <a:lnTo>
                    <a:pt x="95" y="62"/>
                  </a:lnTo>
                  <a:lnTo>
                    <a:pt x="91" y="67"/>
                  </a:lnTo>
                  <a:lnTo>
                    <a:pt x="88" y="70"/>
                  </a:lnTo>
                  <a:lnTo>
                    <a:pt x="87" y="75"/>
                  </a:lnTo>
                  <a:lnTo>
                    <a:pt x="86" y="81"/>
                  </a:lnTo>
                  <a:lnTo>
                    <a:pt x="87" y="87"/>
                  </a:lnTo>
                  <a:lnTo>
                    <a:pt x="90" y="93"/>
                  </a:lnTo>
                  <a:lnTo>
                    <a:pt x="94" y="98"/>
                  </a:lnTo>
                  <a:lnTo>
                    <a:pt x="99" y="102"/>
                  </a:lnTo>
                  <a:lnTo>
                    <a:pt x="107" y="106"/>
                  </a:lnTo>
                  <a:lnTo>
                    <a:pt x="114" y="109"/>
                  </a:lnTo>
                  <a:lnTo>
                    <a:pt x="143" y="117"/>
                  </a:lnTo>
                  <a:lnTo>
                    <a:pt x="175" y="123"/>
                  </a:lnTo>
                  <a:lnTo>
                    <a:pt x="208" y="133"/>
                  </a:lnTo>
                  <a:lnTo>
                    <a:pt x="224" y="139"/>
                  </a:lnTo>
                  <a:lnTo>
                    <a:pt x="238" y="147"/>
                  </a:lnTo>
                  <a:lnTo>
                    <a:pt x="250" y="158"/>
                  </a:lnTo>
                  <a:lnTo>
                    <a:pt x="259" y="170"/>
                  </a:lnTo>
                  <a:lnTo>
                    <a:pt x="264" y="186"/>
                  </a:lnTo>
                  <a:lnTo>
                    <a:pt x="267" y="205"/>
                  </a:lnTo>
                  <a:lnTo>
                    <a:pt x="263" y="230"/>
                  </a:lnTo>
                  <a:lnTo>
                    <a:pt x="255" y="251"/>
                  </a:lnTo>
                  <a:lnTo>
                    <a:pt x="242" y="269"/>
                  </a:lnTo>
                  <a:lnTo>
                    <a:pt x="226" y="282"/>
                  </a:lnTo>
                  <a:lnTo>
                    <a:pt x="206" y="293"/>
                  </a:lnTo>
                  <a:lnTo>
                    <a:pt x="183" y="299"/>
                  </a:lnTo>
                  <a:lnTo>
                    <a:pt x="159" y="302"/>
                  </a:lnTo>
                  <a:lnTo>
                    <a:pt x="135" y="303"/>
                  </a:lnTo>
                  <a:lnTo>
                    <a:pt x="111" y="302"/>
                  </a:lnTo>
                  <a:lnTo>
                    <a:pt x="87" y="298"/>
                  </a:lnTo>
                  <a:lnTo>
                    <a:pt x="64" y="291"/>
                  </a:lnTo>
                  <a:lnTo>
                    <a:pt x="44" y="282"/>
                  </a:lnTo>
                  <a:lnTo>
                    <a:pt x="27" y="269"/>
                  </a:lnTo>
                  <a:lnTo>
                    <a:pt x="14" y="251"/>
                  </a:lnTo>
                  <a:lnTo>
                    <a:pt x="4" y="230"/>
                  </a:lnTo>
                  <a:lnTo>
                    <a:pt x="0" y="203"/>
                  </a:lnTo>
                  <a:lnTo>
                    <a:pt x="76" y="203"/>
                  </a:lnTo>
                  <a:lnTo>
                    <a:pt x="78" y="215"/>
                  </a:lnTo>
                  <a:lnTo>
                    <a:pt x="80" y="225"/>
                  </a:lnTo>
                  <a:lnTo>
                    <a:pt x="84" y="230"/>
                  </a:lnTo>
                  <a:lnTo>
                    <a:pt x="90" y="235"/>
                  </a:lnTo>
                  <a:lnTo>
                    <a:pt x="95" y="239"/>
                  </a:lnTo>
                  <a:lnTo>
                    <a:pt x="100" y="243"/>
                  </a:lnTo>
                  <a:lnTo>
                    <a:pt x="107" y="246"/>
                  </a:lnTo>
                  <a:lnTo>
                    <a:pt x="114" y="249"/>
                  </a:lnTo>
                  <a:lnTo>
                    <a:pt x="136" y="251"/>
                  </a:lnTo>
                  <a:lnTo>
                    <a:pt x="144" y="251"/>
                  </a:lnTo>
                  <a:lnTo>
                    <a:pt x="154" y="249"/>
                  </a:lnTo>
                  <a:lnTo>
                    <a:pt x="162" y="247"/>
                  </a:lnTo>
                  <a:lnTo>
                    <a:pt x="170" y="243"/>
                  </a:lnTo>
                  <a:lnTo>
                    <a:pt x="176" y="238"/>
                  </a:lnTo>
                  <a:lnTo>
                    <a:pt x="183" y="233"/>
                  </a:lnTo>
                  <a:lnTo>
                    <a:pt x="186" y="227"/>
                  </a:lnTo>
                  <a:lnTo>
                    <a:pt x="187" y="221"/>
                  </a:lnTo>
                  <a:lnTo>
                    <a:pt x="187" y="214"/>
                  </a:lnTo>
                  <a:lnTo>
                    <a:pt x="184" y="203"/>
                  </a:lnTo>
                  <a:lnTo>
                    <a:pt x="178" y="195"/>
                  </a:lnTo>
                  <a:lnTo>
                    <a:pt x="164" y="187"/>
                  </a:lnTo>
                  <a:lnTo>
                    <a:pt x="136" y="179"/>
                  </a:lnTo>
                  <a:lnTo>
                    <a:pt x="98" y="170"/>
                  </a:lnTo>
                  <a:lnTo>
                    <a:pt x="64" y="161"/>
                  </a:lnTo>
                  <a:lnTo>
                    <a:pt x="50" y="155"/>
                  </a:lnTo>
                  <a:lnTo>
                    <a:pt x="35" y="147"/>
                  </a:lnTo>
                  <a:lnTo>
                    <a:pt x="24" y="138"/>
                  </a:lnTo>
                  <a:lnTo>
                    <a:pt x="15" y="126"/>
                  </a:lnTo>
                  <a:lnTo>
                    <a:pt x="10" y="111"/>
                  </a:lnTo>
                  <a:lnTo>
                    <a:pt x="7" y="94"/>
                  </a:lnTo>
                  <a:lnTo>
                    <a:pt x="10" y="69"/>
                  </a:lnTo>
                  <a:lnTo>
                    <a:pt x="18" y="47"/>
                  </a:lnTo>
                  <a:lnTo>
                    <a:pt x="31" y="32"/>
                  </a:lnTo>
                  <a:lnTo>
                    <a:pt x="47" y="19"/>
                  </a:lnTo>
                  <a:lnTo>
                    <a:pt x="66" y="11"/>
                  </a:lnTo>
                  <a:lnTo>
                    <a:pt x="87" y="6"/>
                  </a:lnTo>
                  <a:lnTo>
                    <a:pt x="110" y="2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2049109" y="2259967"/>
              <a:ext cx="55969" cy="46051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2049109" y="2337190"/>
              <a:ext cx="55969" cy="204748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7" name="Freeform 23"/>
            <p:cNvSpPr>
              <a:spLocks noEditPoints="1"/>
            </p:cNvSpPr>
            <p:nvPr/>
          </p:nvSpPr>
          <p:spPr bwMode="auto">
            <a:xfrm>
              <a:off x="2134834" y="2331522"/>
              <a:ext cx="210416" cy="214667"/>
            </a:xfrm>
            <a:custGeom>
              <a:avLst/>
              <a:gdLst>
                <a:gd name="T0" fmla="*/ 148 w 297"/>
                <a:gd name="T1" fmla="*/ 60 h 303"/>
                <a:gd name="T2" fmla="*/ 130 w 297"/>
                <a:gd name="T3" fmla="*/ 63 h 303"/>
                <a:gd name="T4" fmla="*/ 115 w 297"/>
                <a:gd name="T5" fmla="*/ 69 h 303"/>
                <a:gd name="T6" fmla="*/ 103 w 297"/>
                <a:gd name="T7" fmla="*/ 78 h 303"/>
                <a:gd name="T8" fmla="*/ 94 w 297"/>
                <a:gd name="T9" fmla="*/ 90 h 303"/>
                <a:gd name="T10" fmla="*/ 87 w 297"/>
                <a:gd name="T11" fmla="*/ 103 h 303"/>
                <a:gd name="T12" fmla="*/ 82 w 297"/>
                <a:gd name="T13" fmla="*/ 119 h 303"/>
                <a:gd name="T14" fmla="*/ 79 w 297"/>
                <a:gd name="T15" fmla="*/ 153 h 303"/>
                <a:gd name="T16" fmla="*/ 82 w 297"/>
                <a:gd name="T17" fmla="*/ 186 h 303"/>
                <a:gd name="T18" fmla="*/ 87 w 297"/>
                <a:gd name="T19" fmla="*/ 202 h 303"/>
                <a:gd name="T20" fmla="*/ 94 w 297"/>
                <a:gd name="T21" fmla="*/ 215 h 303"/>
                <a:gd name="T22" fmla="*/ 103 w 297"/>
                <a:gd name="T23" fmla="*/ 227 h 303"/>
                <a:gd name="T24" fmla="*/ 115 w 297"/>
                <a:gd name="T25" fmla="*/ 237 h 303"/>
                <a:gd name="T26" fmla="*/ 130 w 297"/>
                <a:gd name="T27" fmla="*/ 242 h 303"/>
                <a:gd name="T28" fmla="*/ 148 w 297"/>
                <a:gd name="T29" fmla="*/ 245 h 303"/>
                <a:gd name="T30" fmla="*/ 167 w 297"/>
                <a:gd name="T31" fmla="*/ 242 h 303"/>
                <a:gd name="T32" fmla="*/ 182 w 297"/>
                <a:gd name="T33" fmla="*/ 237 h 303"/>
                <a:gd name="T34" fmla="*/ 194 w 297"/>
                <a:gd name="T35" fmla="*/ 227 h 303"/>
                <a:gd name="T36" fmla="*/ 203 w 297"/>
                <a:gd name="T37" fmla="*/ 215 h 303"/>
                <a:gd name="T38" fmla="*/ 210 w 297"/>
                <a:gd name="T39" fmla="*/ 202 h 303"/>
                <a:gd name="T40" fmla="*/ 215 w 297"/>
                <a:gd name="T41" fmla="*/ 186 h 303"/>
                <a:gd name="T42" fmla="*/ 218 w 297"/>
                <a:gd name="T43" fmla="*/ 153 h 303"/>
                <a:gd name="T44" fmla="*/ 215 w 297"/>
                <a:gd name="T45" fmla="*/ 119 h 303"/>
                <a:gd name="T46" fmla="*/ 210 w 297"/>
                <a:gd name="T47" fmla="*/ 103 h 303"/>
                <a:gd name="T48" fmla="*/ 203 w 297"/>
                <a:gd name="T49" fmla="*/ 90 h 303"/>
                <a:gd name="T50" fmla="*/ 194 w 297"/>
                <a:gd name="T51" fmla="*/ 78 h 303"/>
                <a:gd name="T52" fmla="*/ 182 w 297"/>
                <a:gd name="T53" fmla="*/ 69 h 303"/>
                <a:gd name="T54" fmla="*/ 167 w 297"/>
                <a:gd name="T55" fmla="*/ 63 h 303"/>
                <a:gd name="T56" fmla="*/ 148 w 297"/>
                <a:gd name="T57" fmla="*/ 60 h 303"/>
                <a:gd name="T58" fmla="*/ 148 w 297"/>
                <a:gd name="T59" fmla="*/ 0 h 303"/>
                <a:gd name="T60" fmla="*/ 180 w 297"/>
                <a:gd name="T61" fmla="*/ 3 h 303"/>
                <a:gd name="T62" fmla="*/ 210 w 297"/>
                <a:gd name="T63" fmla="*/ 12 h 303"/>
                <a:gd name="T64" fmla="*/ 235 w 297"/>
                <a:gd name="T65" fmla="*/ 24 h 303"/>
                <a:gd name="T66" fmla="*/ 257 w 297"/>
                <a:gd name="T67" fmla="*/ 43 h 303"/>
                <a:gd name="T68" fmla="*/ 274 w 297"/>
                <a:gd name="T69" fmla="*/ 64 h 303"/>
                <a:gd name="T70" fmla="*/ 287 w 297"/>
                <a:gd name="T71" fmla="*/ 90 h 303"/>
                <a:gd name="T72" fmla="*/ 294 w 297"/>
                <a:gd name="T73" fmla="*/ 121 h 303"/>
                <a:gd name="T74" fmla="*/ 297 w 297"/>
                <a:gd name="T75" fmla="*/ 153 h 303"/>
                <a:gd name="T76" fmla="*/ 294 w 297"/>
                <a:gd name="T77" fmla="*/ 186 h 303"/>
                <a:gd name="T78" fmla="*/ 287 w 297"/>
                <a:gd name="T79" fmla="*/ 215 h 303"/>
                <a:gd name="T80" fmla="*/ 274 w 297"/>
                <a:gd name="T81" fmla="*/ 241 h 303"/>
                <a:gd name="T82" fmla="*/ 257 w 297"/>
                <a:gd name="T83" fmla="*/ 263 h 303"/>
                <a:gd name="T84" fmla="*/ 235 w 297"/>
                <a:gd name="T85" fmla="*/ 281 h 303"/>
                <a:gd name="T86" fmla="*/ 210 w 297"/>
                <a:gd name="T87" fmla="*/ 293 h 303"/>
                <a:gd name="T88" fmla="*/ 180 w 297"/>
                <a:gd name="T89" fmla="*/ 301 h 303"/>
                <a:gd name="T90" fmla="*/ 148 w 297"/>
                <a:gd name="T91" fmla="*/ 303 h 303"/>
                <a:gd name="T92" fmla="*/ 116 w 297"/>
                <a:gd name="T93" fmla="*/ 301 h 303"/>
                <a:gd name="T94" fmla="*/ 87 w 297"/>
                <a:gd name="T95" fmla="*/ 293 h 303"/>
                <a:gd name="T96" fmla="*/ 62 w 297"/>
                <a:gd name="T97" fmla="*/ 281 h 303"/>
                <a:gd name="T98" fmla="*/ 40 w 297"/>
                <a:gd name="T99" fmla="*/ 263 h 303"/>
                <a:gd name="T100" fmla="*/ 23 w 297"/>
                <a:gd name="T101" fmla="*/ 241 h 303"/>
                <a:gd name="T102" fmla="*/ 11 w 297"/>
                <a:gd name="T103" fmla="*/ 215 h 303"/>
                <a:gd name="T104" fmla="*/ 3 w 297"/>
                <a:gd name="T105" fmla="*/ 186 h 303"/>
                <a:gd name="T106" fmla="*/ 0 w 297"/>
                <a:gd name="T107" fmla="*/ 153 h 303"/>
                <a:gd name="T108" fmla="*/ 3 w 297"/>
                <a:gd name="T109" fmla="*/ 121 h 303"/>
                <a:gd name="T110" fmla="*/ 11 w 297"/>
                <a:gd name="T111" fmla="*/ 90 h 303"/>
                <a:gd name="T112" fmla="*/ 23 w 297"/>
                <a:gd name="T113" fmla="*/ 64 h 303"/>
                <a:gd name="T114" fmla="*/ 40 w 297"/>
                <a:gd name="T115" fmla="*/ 43 h 303"/>
                <a:gd name="T116" fmla="*/ 62 w 297"/>
                <a:gd name="T117" fmla="*/ 24 h 303"/>
                <a:gd name="T118" fmla="*/ 87 w 297"/>
                <a:gd name="T119" fmla="*/ 12 h 303"/>
                <a:gd name="T120" fmla="*/ 116 w 297"/>
                <a:gd name="T121" fmla="*/ 3 h 303"/>
                <a:gd name="T122" fmla="*/ 148 w 297"/>
                <a:gd name="T12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7" h="303">
                  <a:moveTo>
                    <a:pt x="148" y="60"/>
                  </a:moveTo>
                  <a:lnTo>
                    <a:pt x="130" y="63"/>
                  </a:lnTo>
                  <a:lnTo>
                    <a:pt x="115" y="69"/>
                  </a:lnTo>
                  <a:lnTo>
                    <a:pt x="103" y="78"/>
                  </a:lnTo>
                  <a:lnTo>
                    <a:pt x="94" y="90"/>
                  </a:lnTo>
                  <a:lnTo>
                    <a:pt x="87" y="103"/>
                  </a:lnTo>
                  <a:lnTo>
                    <a:pt x="82" y="119"/>
                  </a:lnTo>
                  <a:lnTo>
                    <a:pt x="79" y="153"/>
                  </a:lnTo>
                  <a:lnTo>
                    <a:pt x="82" y="186"/>
                  </a:lnTo>
                  <a:lnTo>
                    <a:pt x="87" y="202"/>
                  </a:lnTo>
                  <a:lnTo>
                    <a:pt x="94" y="215"/>
                  </a:lnTo>
                  <a:lnTo>
                    <a:pt x="103" y="227"/>
                  </a:lnTo>
                  <a:lnTo>
                    <a:pt x="115" y="237"/>
                  </a:lnTo>
                  <a:lnTo>
                    <a:pt x="130" y="242"/>
                  </a:lnTo>
                  <a:lnTo>
                    <a:pt x="148" y="245"/>
                  </a:lnTo>
                  <a:lnTo>
                    <a:pt x="167" y="242"/>
                  </a:lnTo>
                  <a:lnTo>
                    <a:pt x="182" y="237"/>
                  </a:lnTo>
                  <a:lnTo>
                    <a:pt x="194" y="227"/>
                  </a:lnTo>
                  <a:lnTo>
                    <a:pt x="203" y="215"/>
                  </a:lnTo>
                  <a:lnTo>
                    <a:pt x="210" y="202"/>
                  </a:lnTo>
                  <a:lnTo>
                    <a:pt x="215" y="186"/>
                  </a:lnTo>
                  <a:lnTo>
                    <a:pt x="218" y="153"/>
                  </a:lnTo>
                  <a:lnTo>
                    <a:pt x="215" y="119"/>
                  </a:lnTo>
                  <a:lnTo>
                    <a:pt x="210" y="103"/>
                  </a:lnTo>
                  <a:lnTo>
                    <a:pt x="203" y="90"/>
                  </a:lnTo>
                  <a:lnTo>
                    <a:pt x="194" y="78"/>
                  </a:lnTo>
                  <a:lnTo>
                    <a:pt x="182" y="69"/>
                  </a:lnTo>
                  <a:lnTo>
                    <a:pt x="167" y="63"/>
                  </a:lnTo>
                  <a:lnTo>
                    <a:pt x="148" y="60"/>
                  </a:lnTo>
                  <a:close/>
                  <a:moveTo>
                    <a:pt x="148" y="0"/>
                  </a:moveTo>
                  <a:lnTo>
                    <a:pt x="180" y="3"/>
                  </a:lnTo>
                  <a:lnTo>
                    <a:pt x="210" y="12"/>
                  </a:lnTo>
                  <a:lnTo>
                    <a:pt x="235" y="24"/>
                  </a:lnTo>
                  <a:lnTo>
                    <a:pt x="257" y="43"/>
                  </a:lnTo>
                  <a:lnTo>
                    <a:pt x="274" y="64"/>
                  </a:lnTo>
                  <a:lnTo>
                    <a:pt x="287" y="90"/>
                  </a:lnTo>
                  <a:lnTo>
                    <a:pt x="294" y="121"/>
                  </a:lnTo>
                  <a:lnTo>
                    <a:pt x="297" y="153"/>
                  </a:lnTo>
                  <a:lnTo>
                    <a:pt x="294" y="186"/>
                  </a:lnTo>
                  <a:lnTo>
                    <a:pt x="287" y="215"/>
                  </a:lnTo>
                  <a:lnTo>
                    <a:pt x="274" y="241"/>
                  </a:lnTo>
                  <a:lnTo>
                    <a:pt x="257" y="263"/>
                  </a:lnTo>
                  <a:lnTo>
                    <a:pt x="235" y="281"/>
                  </a:lnTo>
                  <a:lnTo>
                    <a:pt x="210" y="293"/>
                  </a:lnTo>
                  <a:lnTo>
                    <a:pt x="180" y="301"/>
                  </a:lnTo>
                  <a:lnTo>
                    <a:pt x="148" y="303"/>
                  </a:lnTo>
                  <a:lnTo>
                    <a:pt x="116" y="301"/>
                  </a:lnTo>
                  <a:lnTo>
                    <a:pt x="87" y="293"/>
                  </a:lnTo>
                  <a:lnTo>
                    <a:pt x="62" y="281"/>
                  </a:lnTo>
                  <a:lnTo>
                    <a:pt x="40" y="263"/>
                  </a:lnTo>
                  <a:lnTo>
                    <a:pt x="23" y="241"/>
                  </a:lnTo>
                  <a:lnTo>
                    <a:pt x="11" y="215"/>
                  </a:lnTo>
                  <a:lnTo>
                    <a:pt x="3" y="186"/>
                  </a:lnTo>
                  <a:lnTo>
                    <a:pt x="0" y="153"/>
                  </a:lnTo>
                  <a:lnTo>
                    <a:pt x="3" y="121"/>
                  </a:lnTo>
                  <a:lnTo>
                    <a:pt x="11" y="90"/>
                  </a:lnTo>
                  <a:lnTo>
                    <a:pt x="23" y="64"/>
                  </a:lnTo>
                  <a:lnTo>
                    <a:pt x="40" y="43"/>
                  </a:lnTo>
                  <a:lnTo>
                    <a:pt x="62" y="24"/>
                  </a:lnTo>
                  <a:lnTo>
                    <a:pt x="87" y="12"/>
                  </a:lnTo>
                  <a:lnTo>
                    <a:pt x="116" y="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2373589" y="2331522"/>
              <a:ext cx="191287" cy="210416"/>
            </a:xfrm>
            <a:custGeom>
              <a:avLst/>
              <a:gdLst>
                <a:gd name="T0" fmla="*/ 165 w 270"/>
                <a:gd name="T1" fmla="*/ 0 h 297"/>
                <a:gd name="T2" fmla="*/ 193 w 270"/>
                <a:gd name="T3" fmla="*/ 3 h 297"/>
                <a:gd name="T4" fmla="*/ 217 w 270"/>
                <a:gd name="T5" fmla="*/ 10 h 297"/>
                <a:gd name="T6" fmla="*/ 234 w 270"/>
                <a:gd name="T7" fmla="*/ 20 h 297"/>
                <a:gd name="T8" fmla="*/ 249 w 270"/>
                <a:gd name="T9" fmla="*/ 34 h 297"/>
                <a:gd name="T10" fmla="*/ 258 w 270"/>
                <a:gd name="T11" fmla="*/ 51 h 297"/>
                <a:gd name="T12" fmla="*/ 265 w 270"/>
                <a:gd name="T13" fmla="*/ 71 h 297"/>
                <a:gd name="T14" fmla="*/ 269 w 270"/>
                <a:gd name="T15" fmla="*/ 94 h 297"/>
                <a:gd name="T16" fmla="*/ 270 w 270"/>
                <a:gd name="T17" fmla="*/ 119 h 297"/>
                <a:gd name="T18" fmla="*/ 270 w 270"/>
                <a:gd name="T19" fmla="*/ 297 h 297"/>
                <a:gd name="T20" fmla="*/ 190 w 270"/>
                <a:gd name="T21" fmla="*/ 297 h 297"/>
                <a:gd name="T22" fmla="*/ 190 w 270"/>
                <a:gd name="T23" fmla="*/ 134 h 297"/>
                <a:gd name="T24" fmla="*/ 189 w 270"/>
                <a:gd name="T25" fmla="*/ 113 h 297"/>
                <a:gd name="T26" fmla="*/ 186 w 270"/>
                <a:gd name="T27" fmla="*/ 94 h 297"/>
                <a:gd name="T28" fmla="*/ 180 w 270"/>
                <a:gd name="T29" fmla="*/ 81 h 297"/>
                <a:gd name="T30" fmla="*/ 170 w 270"/>
                <a:gd name="T31" fmla="*/ 71 h 297"/>
                <a:gd name="T32" fmla="*/ 157 w 270"/>
                <a:gd name="T33" fmla="*/ 64 h 297"/>
                <a:gd name="T34" fmla="*/ 140 w 270"/>
                <a:gd name="T35" fmla="*/ 63 h 297"/>
                <a:gd name="T36" fmla="*/ 121 w 270"/>
                <a:gd name="T37" fmla="*/ 66 h 297"/>
                <a:gd name="T38" fmla="*/ 105 w 270"/>
                <a:gd name="T39" fmla="*/ 71 h 297"/>
                <a:gd name="T40" fmla="*/ 93 w 270"/>
                <a:gd name="T41" fmla="*/ 82 h 297"/>
                <a:gd name="T42" fmla="*/ 85 w 270"/>
                <a:gd name="T43" fmla="*/ 98 h 297"/>
                <a:gd name="T44" fmla="*/ 81 w 270"/>
                <a:gd name="T45" fmla="*/ 119 h 297"/>
                <a:gd name="T46" fmla="*/ 80 w 270"/>
                <a:gd name="T47" fmla="*/ 146 h 297"/>
                <a:gd name="T48" fmla="*/ 80 w 270"/>
                <a:gd name="T49" fmla="*/ 297 h 297"/>
                <a:gd name="T50" fmla="*/ 0 w 270"/>
                <a:gd name="T51" fmla="*/ 297 h 297"/>
                <a:gd name="T52" fmla="*/ 0 w 270"/>
                <a:gd name="T53" fmla="*/ 8 h 297"/>
                <a:gd name="T54" fmla="*/ 76 w 270"/>
                <a:gd name="T55" fmla="*/ 8 h 297"/>
                <a:gd name="T56" fmla="*/ 76 w 270"/>
                <a:gd name="T57" fmla="*/ 48 h 297"/>
                <a:gd name="T58" fmla="*/ 77 w 270"/>
                <a:gd name="T59" fmla="*/ 48 h 297"/>
                <a:gd name="T60" fmla="*/ 88 w 270"/>
                <a:gd name="T61" fmla="*/ 34 h 297"/>
                <a:gd name="T62" fmla="*/ 101 w 270"/>
                <a:gd name="T63" fmla="*/ 22 h 297"/>
                <a:gd name="T64" fmla="*/ 116 w 270"/>
                <a:gd name="T65" fmla="*/ 12 h 297"/>
                <a:gd name="T66" fmla="*/ 140 w 270"/>
                <a:gd name="T67" fmla="*/ 4 h 297"/>
                <a:gd name="T68" fmla="*/ 165 w 270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0" h="297">
                  <a:moveTo>
                    <a:pt x="165" y="0"/>
                  </a:moveTo>
                  <a:lnTo>
                    <a:pt x="193" y="3"/>
                  </a:lnTo>
                  <a:lnTo>
                    <a:pt x="217" y="10"/>
                  </a:lnTo>
                  <a:lnTo>
                    <a:pt x="234" y="20"/>
                  </a:lnTo>
                  <a:lnTo>
                    <a:pt x="249" y="34"/>
                  </a:lnTo>
                  <a:lnTo>
                    <a:pt x="258" y="51"/>
                  </a:lnTo>
                  <a:lnTo>
                    <a:pt x="265" y="71"/>
                  </a:lnTo>
                  <a:lnTo>
                    <a:pt x="269" y="94"/>
                  </a:lnTo>
                  <a:lnTo>
                    <a:pt x="270" y="119"/>
                  </a:lnTo>
                  <a:lnTo>
                    <a:pt x="270" y="297"/>
                  </a:lnTo>
                  <a:lnTo>
                    <a:pt x="190" y="297"/>
                  </a:lnTo>
                  <a:lnTo>
                    <a:pt x="190" y="134"/>
                  </a:lnTo>
                  <a:lnTo>
                    <a:pt x="189" y="113"/>
                  </a:lnTo>
                  <a:lnTo>
                    <a:pt x="186" y="94"/>
                  </a:lnTo>
                  <a:lnTo>
                    <a:pt x="180" y="81"/>
                  </a:lnTo>
                  <a:lnTo>
                    <a:pt x="170" y="71"/>
                  </a:lnTo>
                  <a:lnTo>
                    <a:pt x="157" y="64"/>
                  </a:lnTo>
                  <a:lnTo>
                    <a:pt x="140" y="63"/>
                  </a:lnTo>
                  <a:lnTo>
                    <a:pt x="121" y="66"/>
                  </a:lnTo>
                  <a:lnTo>
                    <a:pt x="105" y="71"/>
                  </a:lnTo>
                  <a:lnTo>
                    <a:pt x="93" y="82"/>
                  </a:lnTo>
                  <a:lnTo>
                    <a:pt x="85" y="98"/>
                  </a:lnTo>
                  <a:lnTo>
                    <a:pt x="81" y="119"/>
                  </a:lnTo>
                  <a:lnTo>
                    <a:pt x="80" y="146"/>
                  </a:lnTo>
                  <a:lnTo>
                    <a:pt x="80" y="297"/>
                  </a:lnTo>
                  <a:lnTo>
                    <a:pt x="0" y="297"/>
                  </a:lnTo>
                  <a:lnTo>
                    <a:pt x="0" y="8"/>
                  </a:lnTo>
                  <a:lnTo>
                    <a:pt x="76" y="8"/>
                  </a:lnTo>
                  <a:lnTo>
                    <a:pt x="76" y="48"/>
                  </a:lnTo>
                  <a:lnTo>
                    <a:pt x="77" y="48"/>
                  </a:lnTo>
                  <a:lnTo>
                    <a:pt x="88" y="34"/>
                  </a:lnTo>
                  <a:lnTo>
                    <a:pt x="101" y="22"/>
                  </a:lnTo>
                  <a:lnTo>
                    <a:pt x="116" y="12"/>
                  </a:lnTo>
                  <a:lnTo>
                    <a:pt x="140" y="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9" name="Freeform 25"/>
            <p:cNvSpPr>
              <a:spLocks noEditPoints="1"/>
            </p:cNvSpPr>
            <p:nvPr/>
          </p:nvSpPr>
          <p:spPr bwMode="auto">
            <a:xfrm>
              <a:off x="1760762" y="2587988"/>
              <a:ext cx="206873" cy="286222"/>
            </a:xfrm>
            <a:custGeom>
              <a:avLst/>
              <a:gdLst>
                <a:gd name="T0" fmla="*/ 131 w 292"/>
                <a:gd name="T1" fmla="*/ 163 h 404"/>
                <a:gd name="T2" fmla="*/ 103 w 292"/>
                <a:gd name="T3" fmla="*/ 177 h 404"/>
                <a:gd name="T4" fmla="*/ 87 w 292"/>
                <a:gd name="T5" fmla="*/ 203 h 404"/>
                <a:gd name="T6" fmla="*/ 79 w 292"/>
                <a:gd name="T7" fmla="*/ 252 h 404"/>
                <a:gd name="T8" fmla="*/ 88 w 292"/>
                <a:gd name="T9" fmla="*/ 302 h 404"/>
                <a:gd name="T10" fmla="*/ 106 w 292"/>
                <a:gd name="T11" fmla="*/ 328 h 404"/>
                <a:gd name="T12" fmla="*/ 131 w 292"/>
                <a:gd name="T13" fmla="*/ 343 h 404"/>
                <a:gd name="T14" fmla="*/ 166 w 292"/>
                <a:gd name="T15" fmla="*/ 343 h 404"/>
                <a:gd name="T16" fmla="*/ 190 w 292"/>
                <a:gd name="T17" fmla="*/ 331 h 404"/>
                <a:gd name="T18" fmla="*/ 202 w 292"/>
                <a:gd name="T19" fmla="*/ 316 h 404"/>
                <a:gd name="T20" fmla="*/ 212 w 292"/>
                <a:gd name="T21" fmla="*/ 287 h 404"/>
                <a:gd name="T22" fmla="*/ 212 w 292"/>
                <a:gd name="T23" fmla="*/ 217 h 404"/>
                <a:gd name="T24" fmla="*/ 202 w 292"/>
                <a:gd name="T25" fmla="*/ 189 h 404"/>
                <a:gd name="T26" fmla="*/ 188 w 292"/>
                <a:gd name="T27" fmla="*/ 175 h 404"/>
                <a:gd name="T28" fmla="*/ 166 w 292"/>
                <a:gd name="T29" fmla="*/ 163 h 404"/>
                <a:gd name="T30" fmla="*/ 214 w 292"/>
                <a:gd name="T31" fmla="*/ 0 h 404"/>
                <a:gd name="T32" fmla="*/ 292 w 292"/>
                <a:gd name="T33" fmla="*/ 396 h 404"/>
                <a:gd name="T34" fmla="*/ 218 w 292"/>
                <a:gd name="T35" fmla="*/ 360 h 404"/>
                <a:gd name="T36" fmla="*/ 206 w 292"/>
                <a:gd name="T37" fmla="*/ 374 h 404"/>
                <a:gd name="T38" fmla="*/ 180 w 292"/>
                <a:gd name="T39" fmla="*/ 394 h 404"/>
                <a:gd name="T40" fmla="*/ 128 w 292"/>
                <a:gd name="T41" fmla="*/ 404 h 404"/>
                <a:gd name="T42" fmla="*/ 72 w 292"/>
                <a:gd name="T43" fmla="*/ 391 h 404"/>
                <a:gd name="T44" fmla="*/ 32 w 292"/>
                <a:gd name="T45" fmla="*/ 358 h 404"/>
                <a:gd name="T46" fmla="*/ 8 w 292"/>
                <a:gd name="T47" fmla="*/ 308 h 404"/>
                <a:gd name="T48" fmla="*/ 0 w 292"/>
                <a:gd name="T49" fmla="*/ 251 h 404"/>
                <a:gd name="T50" fmla="*/ 8 w 292"/>
                <a:gd name="T51" fmla="*/ 195 h 404"/>
                <a:gd name="T52" fmla="*/ 32 w 292"/>
                <a:gd name="T53" fmla="*/ 147 h 404"/>
                <a:gd name="T54" fmla="*/ 72 w 292"/>
                <a:gd name="T55" fmla="*/ 113 h 404"/>
                <a:gd name="T56" fmla="*/ 127 w 292"/>
                <a:gd name="T57" fmla="*/ 101 h 404"/>
                <a:gd name="T58" fmla="*/ 176 w 292"/>
                <a:gd name="T59" fmla="*/ 112 h 404"/>
                <a:gd name="T60" fmla="*/ 212 w 292"/>
                <a:gd name="T61" fmla="*/ 144 h 404"/>
                <a:gd name="T62" fmla="*/ 214 w 292"/>
                <a:gd name="T63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2" h="404">
                  <a:moveTo>
                    <a:pt x="148" y="161"/>
                  </a:moveTo>
                  <a:lnTo>
                    <a:pt x="131" y="163"/>
                  </a:lnTo>
                  <a:lnTo>
                    <a:pt x="115" y="169"/>
                  </a:lnTo>
                  <a:lnTo>
                    <a:pt x="103" y="177"/>
                  </a:lnTo>
                  <a:lnTo>
                    <a:pt x="94" y="189"/>
                  </a:lnTo>
                  <a:lnTo>
                    <a:pt x="87" y="203"/>
                  </a:lnTo>
                  <a:lnTo>
                    <a:pt x="83" y="219"/>
                  </a:lnTo>
                  <a:lnTo>
                    <a:pt x="79" y="252"/>
                  </a:lnTo>
                  <a:lnTo>
                    <a:pt x="83" y="286"/>
                  </a:lnTo>
                  <a:lnTo>
                    <a:pt x="88" y="302"/>
                  </a:lnTo>
                  <a:lnTo>
                    <a:pt x="95" y="316"/>
                  </a:lnTo>
                  <a:lnTo>
                    <a:pt x="106" y="328"/>
                  </a:lnTo>
                  <a:lnTo>
                    <a:pt x="118" y="338"/>
                  </a:lnTo>
                  <a:lnTo>
                    <a:pt x="131" y="343"/>
                  </a:lnTo>
                  <a:lnTo>
                    <a:pt x="148" y="346"/>
                  </a:lnTo>
                  <a:lnTo>
                    <a:pt x="166" y="343"/>
                  </a:lnTo>
                  <a:lnTo>
                    <a:pt x="180" y="338"/>
                  </a:lnTo>
                  <a:lnTo>
                    <a:pt x="190" y="331"/>
                  </a:lnTo>
                  <a:lnTo>
                    <a:pt x="196" y="324"/>
                  </a:lnTo>
                  <a:lnTo>
                    <a:pt x="202" y="316"/>
                  </a:lnTo>
                  <a:lnTo>
                    <a:pt x="208" y="303"/>
                  </a:lnTo>
                  <a:lnTo>
                    <a:pt x="212" y="287"/>
                  </a:lnTo>
                  <a:lnTo>
                    <a:pt x="216" y="252"/>
                  </a:lnTo>
                  <a:lnTo>
                    <a:pt x="212" y="217"/>
                  </a:lnTo>
                  <a:lnTo>
                    <a:pt x="208" y="203"/>
                  </a:lnTo>
                  <a:lnTo>
                    <a:pt x="202" y="189"/>
                  </a:lnTo>
                  <a:lnTo>
                    <a:pt x="195" y="181"/>
                  </a:lnTo>
                  <a:lnTo>
                    <a:pt x="188" y="175"/>
                  </a:lnTo>
                  <a:lnTo>
                    <a:pt x="180" y="169"/>
                  </a:lnTo>
                  <a:lnTo>
                    <a:pt x="166" y="163"/>
                  </a:lnTo>
                  <a:lnTo>
                    <a:pt x="148" y="161"/>
                  </a:lnTo>
                  <a:close/>
                  <a:moveTo>
                    <a:pt x="214" y="0"/>
                  </a:moveTo>
                  <a:lnTo>
                    <a:pt x="292" y="0"/>
                  </a:lnTo>
                  <a:lnTo>
                    <a:pt x="292" y="396"/>
                  </a:lnTo>
                  <a:lnTo>
                    <a:pt x="218" y="396"/>
                  </a:lnTo>
                  <a:lnTo>
                    <a:pt x="218" y="360"/>
                  </a:lnTo>
                  <a:lnTo>
                    <a:pt x="216" y="360"/>
                  </a:lnTo>
                  <a:lnTo>
                    <a:pt x="206" y="374"/>
                  </a:lnTo>
                  <a:lnTo>
                    <a:pt x="194" y="386"/>
                  </a:lnTo>
                  <a:lnTo>
                    <a:pt x="180" y="394"/>
                  </a:lnTo>
                  <a:lnTo>
                    <a:pt x="156" y="402"/>
                  </a:lnTo>
                  <a:lnTo>
                    <a:pt x="128" y="404"/>
                  </a:lnTo>
                  <a:lnTo>
                    <a:pt x="99" y="400"/>
                  </a:lnTo>
                  <a:lnTo>
                    <a:pt x="72" y="391"/>
                  </a:lnTo>
                  <a:lnTo>
                    <a:pt x="50" y="376"/>
                  </a:lnTo>
                  <a:lnTo>
                    <a:pt x="32" y="358"/>
                  </a:lnTo>
                  <a:lnTo>
                    <a:pt x="18" y="335"/>
                  </a:lnTo>
                  <a:lnTo>
                    <a:pt x="8" y="308"/>
                  </a:lnTo>
                  <a:lnTo>
                    <a:pt x="2" y="280"/>
                  </a:lnTo>
                  <a:lnTo>
                    <a:pt x="0" y="251"/>
                  </a:lnTo>
                  <a:lnTo>
                    <a:pt x="2" y="221"/>
                  </a:lnTo>
                  <a:lnTo>
                    <a:pt x="8" y="195"/>
                  </a:lnTo>
                  <a:lnTo>
                    <a:pt x="18" y="169"/>
                  </a:lnTo>
                  <a:lnTo>
                    <a:pt x="32" y="147"/>
                  </a:lnTo>
                  <a:lnTo>
                    <a:pt x="50" y="128"/>
                  </a:lnTo>
                  <a:lnTo>
                    <a:pt x="72" y="113"/>
                  </a:lnTo>
                  <a:lnTo>
                    <a:pt x="98" y="104"/>
                  </a:lnTo>
                  <a:lnTo>
                    <a:pt x="127" y="101"/>
                  </a:lnTo>
                  <a:lnTo>
                    <a:pt x="152" y="104"/>
                  </a:lnTo>
                  <a:lnTo>
                    <a:pt x="176" y="112"/>
                  </a:lnTo>
                  <a:lnTo>
                    <a:pt x="196" y="125"/>
                  </a:lnTo>
                  <a:lnTo>
                    <a:pt x="212" y="144"/>
                  </a:lnTo>
                  <a:lnTo>
                    <a:pt x="214" y="14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0" name="Freeform 26"/>
            <p:cNvSpPr>
              <a:spLocks noEditPoints="1"/>
            </p:cNvSpPr>
            <p:nvPr/>
          </p:nvSpPr>
          <p:spPr bwMode="auto">
            <a:xfrm>
              <a:off x="2000933" y="2659544"/>
              <a:ext cx="198372" cy="214667"/>
            </a:xfrm>
            <a:custGeom>
              <a:avLst/>
              <a:gdLst>
                <a:gd name="T0" fmla="*/ 185 w 280"/>
                <a:gd name="T1" fmla="*/ 159 h 303"/>
                <a:gd name="T2" fmla="*/ 171 w 280"/>
                <a:gd name="T3" fmla="*/ 165 h 303"/>
                <a:gd name="T4" fmla="*/ 155 w 280"/>
                <a:gd name="T5" fmla="*/ 167 h 303"/>
                <a:gd name="T6" fmla="*/ 125 w 280"/>
                <a:gd name="T7" fmla="*/ 171 h 303"/>
                <a:gd name="T8" fmla="*/ 108 w 280"/>
                <a:gd name="T9" fmla="*/ 177 h 303"/>
                <a:gd name="T10" fmla="*/ 93 w 280"/>
                <a:gd name="T11" fmla="*/ 183 h 303"/>
                <a:gd name="T12" fmla="*/ 83 w 280"/>
                <a:gd name="T13" fmla="*/ 195 h 303"/>
                <a:gd name="T14" fmla="*/ 80 w 280"/>
                <a:gd name="T15" fmla="*/ 207 h 303"/>
                <a:gd name="T16" fmla="*/ 80 w 280"/>
                <a:gd name="T17" fmla="*/ 221 h 303"/>
                <a:gd name="T18" fmla="*/ 83 w 280"/>
                <a:gd name="T19" fmla="*/ 231 h 303"/>
                <a:gd name="T20" fmla="*/ 89 w 280"/>
                <a:gd name="T21" fmla="*/ 241 h 303"/>
                <a:gd name="T22" fmla="*/ 101 w 280"/>
                <a:gd name="T23" fmla="*/ 247 h 303"/>
                <a:gd name="T24" fmla="*/ 119 w 280"/>
                <a:gd name="T25" fmla="*/ 250 h 303"/>
                <a:gd name="T26" fmla="*/ 148 w 280"/>
                <a:gd name="T27" fmla="*/ 249 h 303"/>
                <a:gd name="T28" fmla="*/ 172 w 280"/>
                <a:gd name="T29" fmla="*/ 238 h 303"/>
                <a:gd name="T30" fmla="*/ 183 w 280"/>
                <a:gd name="T31" fmla="*/ 225 h 303"/>
                <a:gd name="T32" fmla="*/ 191 w 280"/>
                <a:gd name="T33" fmla="*/ 195 h 303"/>
                <a:gd name="T34" fmla="*/ 192 w 280"/>
                <a:gd name="T35" fmla="*/ 185 h 303"/>
                <a:gd name="T36" fmla="*/ 144 w 280"/>
                <a:gd name="T37" fmla="*/ 0 h 303"/>
                <a:gd name="T38" fmla="*/ 209 w 280"/>
                <a:gd name="T39" fmla="*/ 8 h 303"/>
                <a:gd name="T40" fmla="*/ 245 w 280"/>
                <a:gd name="T41" fmla="*/ 26 h 303"/>
                <a:gd name="T42" fmla="*/ 265 w 280"/>
                <a:gd name="T43" fmla="*/ 52 h 303"/>
                <a:gd name="T44" fmla="*/ 271 w 280"/>
                <a:gd name="T45" fmla="*/ 82 h 303"/>
                <a:gd name="T46" fmla="*/ 272 w 280"/>
                <a:gd name="T47" fmla="*/ 269 h 303"/>
                <a:gd name="T48" fmla="*/ 280 w 280"/>
                <a:gd name="T49" fmla="*/ 295 h 303"/>
                <a:gd name="T50" fmla="*/ 197 w 280"/>
                <a:gd name="T51" fmla="*/ 282 h 303"/>
                <a:gd name="T52" fmla="*/ 175 w 280"/>
                <a:gd name="T53" fmla="*/ 285 h 303"/>
                <a:gd name="T54" fmla="*/ 124 w 280"/>
                <a:gd name="T55" fmla="*/ 301 h 303"/>
                <a:gd name="T56" fmla="*/ 79 w 280"/>
                <a:gd name="T57" fmla="*/ 302 h 303"/>
                <a:gd name="T58" fmla="*/ 43 w 280"/>
                <a:gd name="T59" fmla="*/ 291 h 303"/>
                <a:gd name="T60" fmla="*/ 17 w 280"/>
                <a:gd name="T61" fmla="*/ 270 h 303"/>
                <a:gd name="T62" fmla="*/ 3 w 280"/>
                <a:gd name="T63" fmla="*/ 238 h 303"/>
                <a:gd name="T64" fmla="*/ 3 w 280"/>
                <a:gd name="T65" fmla="*/ 195 h 303"/>
                <a:gd name="T66" fmla="*/ 19 w 280"/>
                <a:gd name="T67" fmla="*/ 163 h 303"/>
                <a:gd name="T68" fmla="*/ 45 w 280"/>
                <a:gd name="T69" fmla="*/ 143 h 303"/>
                <a:gd name="T70" fmla="*/ 97 w 280"/>
                <a:gd name="T71" fmla="*/ 130 h 303"/>
                <a:gd name="T72" fmla="*/ 149 w 280"/>
                <a:gd name="T73" fmla="*/ 123 h 303"/>
                <a:gd name="T74" fmla="*/ 172 w 280"/>
                <a:gd name="T75" fmla="*/ 118 h 303"/>
                <a:gd name="T76" fmla="*/ 184 w 280"/>
                <a:gd name="T77" fmla="*/ 111 h 303"/>
                <a:gd name="T78" fmla="*/ 189 w 280"/>
                <a:gd name="T79" fmla="*/ 103 h 303"/>
                <a:gd name="T80" fmla="*/ 192 w 280"/>
                <a:gd name="T81" fmla="*/ 92 h 303"/>
                <a:gd name="T82" fmla="*/ 189 w 280"/>
                <a:gd name="T83" fmla="*/ 78 h 303"/>
                <a:gd name="T84" fmla="*/ 184 w 280"/>
                <a:gd name="T85" fmla="*/ 67 h 303"/>
                <a:gd name="T86" fmla="*/ 176 w 280"/>
                <a:gd name="T87" fmla="*/ 60 h 303"/>
                <a:gd name="T88" fmla="*/ 160 w 280"/>
                <a:gd name="T89" fmla="*/ 55 h 303"/>
                <a:gd name="T90" fmla="*/ 140 w 280"/>
                <a:gd name="T91" fmla="*/ 54 h 303"/>
                <a:gd name="T92" fmla="*/ 104 w 280"/>
                <a:gd name="T93" fmla="*/ 63 h 303"/>
                <a:gd name="T94" fmla="*/ 91 w 280"/>
                <a:gd name="T95" fmla="*/ 83 h 303"/>
                <a:gd name="T96" fmla="*/ 9 w 280"/>
                <a:gd name="T97" fmla="*/ 96 h 303"/>
                <a:gd name="T98" fmla="*/ 23 w 280"/>
                <a:gd name="T99" fmla="*/ 51 h 303"/>
                <a:gd name="T100" fmla="*/ 55 w 280"/>
                <a:gd name="T101" fmla="*/ 20 h 303"/>
                <a:gd name="T102" fmla="*/ 97 w 280"/>
                <a:gd name="T103" fmla="*/ 6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0" h="303">
                  <a:moveTo>
                    <a:pt x="192" y="155"/>
                  </a:moveTo>
                  <a:lnTo>
                    <a:pt x="185" y="159"/>
                  </a:lnTo>
                  <a:lnTo>
                    <a:pt x="179" y="162"/>
                  </a:lnTo>
                  <a:lnTo>
                    <a:pt x="171" y="165"/>
                  </a:lnTo>
                  <a:lnTo>
                    <a:pt x="163" y="166"/>
                  </a:lnTo>
                  <a:lnTo>
                    <a:pt x="155" y="167"/>
                  </a:lnTo>
                  <a:lnTo>
                    <a:pt x="145" y="169"/>
                  </a:lnTo>
                  <a:lnTo>
                    <a:pt x="125" y="171"/>
                  </a:lnTo>
                  <a:lnTo>
                    <a:pt x="117" y="174"/>
                  </a:lnTo>
                  <a:lnTo>
                    <a:pt x="108" y="177"/>
                  </a:lnTo>
                  <a:lnTo>
                    <a:pt x="100" y="179"/>
                  </a:lnTo>
                  <a:lnTo>
                    <a:pt x="93" y="183"/>
                  </a:lnTo>
                  <a:lnTo>
                    <a:pt x="88" y="189"/>
                  </a:lnTo>
                  <a:lnTo>
                    <a:pt x="83" y="195"/>
                  </a:lnTo>
                  <a:lnTo>
                    <a:pt x="81" y="201"/>
                  </a:lnTo>
                  <a:lnTo>
                    <a:pt x="80" y="207"/>
                  </a:lnTo>
                  <a:lnTo>
                    <a:pt x="79" y="214"/>
                  </a:lnTo>
                  <a:lnTo>
                    <a:pt x="80" y="221"/>
                  </a:lnTo>
                  <a:lnTo>
                    <a:pt x="81" y="226"/>
                  </a:lnTo>
                  <a:lnTo>
                    <a:pt x="83" y="231"/>
                  </a:lnTo>
                  <a:lnTo>
                    <a:pt x="87" y="237"/>
                  </a:lnTo>
                  <a:lnTo>
                    <a:pt x="89" y="241"/>
                  </a:lnTo>
                  <a:lnTo>
                    <a:pt x="93" y="243"/>
                  </a:lnTo>
                  <a:lnTo>
                    <a:pt x="101" y="247"/>
                  </a:lnTo>
                  <a:lnTo>
                    <a:pt x="109" y="249"/>
                  </a:lnTo>
                  <a:lnTo>
                    <a:pt x="119" y="250"/>
                  </a:lnTo>
                  <a:lnTo>
                    <a:pt x="128" y="251"/>
                  </a:lnTo>
                  <a:lnTo>
                    <a:pt x="148" y="249"/>
                  </a:lnTo>
                  <a:lnTo>
                    <a:pt x="164" y="243"/>
                  </a:lnTo>
                  <a:lnTo>
                    <a:pt x="172" y="238"/>
                  </a:lnTo>
                  <a:lnTo>
                    <a:pt x="177" y="231"/>
                  </a:lnTo>
                  <a:lnTo>
                    <a:pt x="183" y="225"/>
                  </a:lnTo>
                  <a:lnTo>
                    <a:pt x="191" y="202"/>
                  </a:lnTo>
                  <a:lnTo>
                    <a:pt x="191" y="195"/>
                  </a:lnTo>
                  <a:lnTo>
                    <a:pt x="191" y="190"/>
                  </a:lnTo>
                  <a:lnTo>
                    <a:pt x="192" y="185"/>
                  </a:lnTo>
                  <a:lnTo>
                    <a:pt x="192" y="155"/>
                  </a:lnTo>
                  <a:close/>
                  <a:moveTo>
                    <a:pt x="144" y="0"/>
                  </a:moveTo>
                  <a:lnTo>
                    <a:pt x="188" y="3"/>
                  </a:lnTo>
                  <a:lnTo>
                    <a:pt x="209" y="8"/>
                  </a:lnTo>
                  <a:lnTo>
                    <a:pt x="228" y="15"/>
                  </a:lnTo>
                  <a:lnTo>
                    <a:pt x="245" y="26"/>
                  </a:lnTo>
                  <a:lnTo>
                    <a:pt x="259" y="40"/>
                  </a:lnTo>
                  <a:lnTo>
                    <a:pt x="265" y="52"/>
                  </a:lnTo>
                  <a:lnTo>
                    <a:pt x="269" y="66"/>
                  </a:lnTo>
                  <a:lnTo>
                    <a:pt x="271" y="82"/>
                  </a:lnTo>
                  <a:lnTo>
                    <a:pt x="271" y="231"/>
                  </a:lnTo>
                  <a:lnTo>
                    <a:pt x="272" y="269"/>
                  </a:lnTo>
                  <a:lnTo>
                    <a:pt x="276" y="285"/>
                  </a:lnTo>
                  <a:lnTo>
                    <a:pt x="280" y="295"/>
                  </a:lnTo>
                  <a:lnTo>
                    <a:pt x="200" y="295"/>
                  </a:lnTo>
                  <a:lnTo>
                    <a:pt x="197" y="282"/>
                  </a:lnTo>
                  <a:lnTo>
                    <a:pt x="195" y="267"/>
                  </a:lnTo>
                  <a:lnTo>
                    <a:pt x="175" y="285"/>
                  </a:lnTo>
                  <a:lnTo>
                    <a:pt x="151" y="295"/>
                  </a:lnTo>
                  <a:lnTo>
                    <a:pt x="124" y="301"/>
                  </a:lnTo>
                  <a:lnTo>
                    <a:pt x="99" y="303"/>
                  </a:lnTo>
                  <a:lnTo>
                    <a:pt x="79" y="302"/>
                  </a:lnTo>
                  <a:lnTo>
                    <a:pt x="60" y="298"/>
                  </a:lnTo>
                  <a:lnTo>
                    <a:pt x="43" y="291"/>
                  </a:lnTo>
                  <a:lnTo>
                    <a:pt x="29" y="282"/>
                  </a:lnTo>
                  <a:lnTo>
                    <a:pt x="17" y="270"/>
                  </a:lnTo>
                  <a:lnTo>
                    <a:pt x="8" y="255"/>
                  </a:lnTo>
                  <a:lnTo>
                    <a:pt x="3" y="238"/>
                  </a:lnTo>
                  <a:lnTo>
                    <a:pt x="0" y="218"/>
                  </a:lnTo>
                  <a:lnTo>
                    <a:pt x="3" y="195"/>
                  </a:lnTo>
                  <a:lnTo>
                    <a:pt x="9" y="177"/>
                  </a:lnTo>
                  <a:lnTo>
                    <a:pt x="19" y="163"/>
                  </a:lnTo>
                  <a:lnTo>
                    <a:pt x="31" y="151"/>
                  </a:lnTo>
                  <a:lnTo>
                    <a:pt x="45" y="143"/>
                  </a:lnTo>
                  <a:lnTo>
                    <a:pt x="63" y="138"/>
                  </a:lnTo>
                  <a:lnTo>
                    <a:pt x="97" y="130"/>
                  </a:lnTo>
                  <a:lnTo>
                    <a:pt x="132" y="126"/>
                  </a:lnTo>
                  <a:lnTo>
                    <a:pt x="149" y="123"/>
                  </a:lnTo>
                  <a:lnTo>
                    <a:pt x="163" y="120"/>
                  </a:lnTo>
                  <a:lnTo>
                    <a:pt x="172" y="118"/>
                  </a:lnTo>
                  <a:lnTo>
                    <a:pt x="179" y="115"/>
                  </a:lnTo>
                  <a:lnTo>
                    <a:pt x="184" y="111"/>
                  </a:lnTo>
                  <a:lnTo>
                    <a:pt x="188" y="107"/>
                  </a:lnTo>
                  <a:lnTo>
                    <a:pt x="189" y="103"/>
                  </a:lnTo>
                  <a:lnTo>
                    <a:pt x="191" y="98"/>
                  </a:lnTo>
                  <a:lnTo>
                    <a:pt x="192" y="92"/>
                  </a:lnTo>
                  <a:lnTo>
                    <a:pt x="191" y="84"/>
                  </a:lnTo>
                  <a:lnTo>
                    <a:pt x="189" y="78"/>
                  </a:lnTo>
                  <a:lnTo>
                    <a:pt x="187" y="72"/>
                  </a:lnTo>
                  <a:lnTo>
                    <a:pt x="184" y="67"/>
                  </a:lnTo>
                  <a:lnTo>
                    <a:pt x="180" y="63"/>
                  </a:lnTo>
                  <a:lnTo>
                    <a:pt x="176" y="60"/>
                  </a:lnTo>
                  <a:lnTo>
                    <a:pt x="169" y="56"/>
                  </a:lnTo>
                  <a:lnTo>
                    <a:pt x="160" y="55"/>
                  </a:lnTo>
                  <a:lnTo>
                    <a:pt x="151" y="54"/>
                  </a:lnTo>
                  <a:lnTo>
                    <a:pt x="140" y="54"/>
                  </a:lnTo>
                  <a:lnTo>
                    <a:pt x="120" y="56"/>
                  </a:lnTo>
                  <a:lnTo>
                    <a:pt x="104" y="63"/>
                  </a:lnTo>
                  <a:lnTo>
                    <a:pt x="96" y="71"/>
                  </a:lnTo>
                  <a:lnTo>
                    <a:pt x="91" y="83"/>
                  </a:lnTo>
                  <a:lnTo>
                    <a:pt x="88" y="96"/>
                  </a:lnTo>
                  <a:lnTo>
                    <a:pt x="9" y="96"/>
                  </a:lnTo>
                  <a:lnTo>
                    <a:pt x="13" y="71"/>
                  </a:lnTo>
                  <a:lnTo>
                    <a:pt x="23" y="51"/>
                  </a:lnTo>
                  <a:lnTo>
                    <a:pt x="37" y="34"/>
                  </a:lnTo>
                  <a:lnTo>
                    <a:pt x="55" y="20"/>
                  </a:lnTo>
                  <a:lnTo>
                    <a:pt x="75" y="11"/>
                  </a:lnTo>
                  <a:lnTo>
                    <a:pt x="97" y="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2216308" y="2604283"/>
              <a:ext cx="131776" cy="266385"/>
            </a:xfrm>
            <a:custGeom>
              <a:avLst/>
              <a:gdLst>
                <a:gd name="T0" fmla="*/ 48 w 186"/>
                <a:gd name="T1" fmla="*/ 0 h 376"/>
                <a:gd name="T2" fmla="*/ 127 w 186"/>
                <a:gd name="T3" fmla="*/ 0 h 376"/>
                <a:gd name="T4" fmla="*/ 127 w 186"/>
                <a:gd name="T5" fmla="*/ 86 h 376"/>
                <a:gd name="T6" fmla="*/ 186 w 186"/>
                <a:gd name="T7" fmla="*/ 86 h 376"/>
                <a:gd name="T8" fmla="*/ 186 w 186"/>
                <a:gd name="T9" fmla="*/ 138 h 376"/>
                <a:gd name="T10" fmla="*/ 127 w 186"/>
                <a:gd name="T11" fmla="*/ 138 h 376"/>
                <a:gd name="T12" fmla="*/ 127 w 186"/>
                <a:gd name="T13" fmla="*/ 281 h 376"/>
                <a:gd name="T14" fmla="*/ 130 w 186"/>
                <a:gd name="T15" fmla="*/ 299 h 376"/>
                <a:gd name="T16" fmla="*/ 134 w 186"/>
                <a:gd name="T17" fmla="*/ 308 h 376"/>
                <a:gd name="T18" fmla="*/ 144 w 186"/>
                <a:gd name="T19" fmla="*/ 313 h 376"/>
                <a:gd name="T20" fmla="*/ 160 w 186"/>
                <a:gd name="T21" fmla="*/ 315 h 376"/>
                <a:gd name="T22" fmla="*/ 174 w 186"/>
                <a:gd name="T23" fmla="*/ 315 h 376"/>
                <a:gd name="T24" fmla="*/ 186 w 186"/>
                <a:gd name="T25" fmla="*/ 312 h 376"/>
                <a:gd name="T26" fmla="*/ 186 w 186"/>
                <a:gd name="T27" fmla="*/ 373 h 376"/>
                <a:gd name="T28" fmla="*/ 163 w 186"/>
                <a:gd name="T29" fmla="*/ 376 h 376"/>
                <a:gd name="T30" fmla="*/ 139 w 186"/>
                <a:gd name="T31" fmla="*/ 376 h 376"/>
                <a:gd name="T32" fmla="*/ 104 w 186"/>
                <a:gd name="T33" fmla="*/ 375 h 376"/>
                <a:gd name="T34" fmla="*/ 90 w 186"/>
                <a:gd name="T35" fmla="*/ 371 h 376"/>
                <a:gd name="T36" fmla="*/ 76 w 186"/>
                <a:gd name="T37" fmla="*/ 364 h 376"/>
                <a:gd name="T38" fmla="*/ 68 w 186"/>
                <a:gd name="T39" fmla="*/ 359 h 376"/>
                <a:gd name="T40" fmla="*/ 61 w 186"/>
                <a:gd name="T41" fmla="*/ 352 h 376"/>
                <a:gd name="T42" fmla="*/ 56 w 186"/>
                <a:gd name="T43" fmla="*/ 344 h 376"/>
                <a:gd name="T44" fmla="*/ 51 w 186"/>
                <a:gd name="T45" fmla="*/ 328 h 376"/>
                <a:gd name="T46" fmla="*/ 48 w 186"/>
                <a:gd name="T47" fmla="*/ 309 h 376"/>
                <a:gd name="T48" fmla="*/ 48 w 186"/>
                <a:gd name="T49" fmla="*/ 138 h 376"/>
                <a:gd name="T50" fmla="*/ 0 w 186"/>
                <a:gd name="T51" fmla="*/ 138 h 376"/>
                <a:gd name="T52" fmla="*/ 0 w 186"/>
                <a:gd name="T53" fmla="*/ 86 h 376"/>
                <a:gd name="T54" fmla="*/ 48 w 186"/>
                <a:gd name="T55" fmla="*/ 86 h 376"/>
                <a:gd name="T56" fmla="*/ 48 w 186"/>
                <a:gd name="T57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6" h="376">
                  <a:moveTo>
                    <a:pt x="48" y="0"/>
                  </a:moveTo>
                  <a:lnTo>
                    <a:pt x="127" y="0"/>
                  </a:lnTo>
                  <a:lnTo>
                    <a:pt x="127" y="86"/>
                  </a:lnTo>
                  <a:lnTo>
                    <a:pt x="186" y="86"/>
                  </a:lnTo>
                  <a:lnTo>
                    <a:pt x="186" y="138"/>
                  </a:lnTo>
                  <a:lnTo>
                    <a:pt x="127" y="138"/>
                  </a:lnTo>
                  <a:lnTo>
                    <a:pt x="127" y="281"/>
                  </a:lnTo>
                  <a:lnTo>
                    <a:pt x="130" y="299"/>
                  </a:lnTo>
                  <a:lnTo>
                    <a:pt x="134" y="308"/>
                  </a:lnTo>
                  <a:lnTo>
                    <a:pt x="144" y="313"/>
                  </a:lnTo>
                  <a:lnTo>
                    <a:pt x="160" y="315"/>
                  </a:lnTo>
                  <a:lnTo>
                    <a:pt x="174" y="315"/>
                  </a:lnTo>
                  <a:lnTo>
                    <a:pt x="186" y="312"/>
                  </a:lnTo>
                  <a:lnTo>
                    <a:pt x="186" y="373"/>
                  </a:lnTo>
                  <a:lnTo>
                    <a:pt x="163" y="376"/>
                  </a:lnTo>
                  <a:lnTo>
                    <a:pt x="139" y="376"/>
                  </a:lnTo>
                  <a:lnTo>
                    <a:pt x="104" y="375"/>
                  </a:lnTo>
                  <a:lnTo>
                    <a:pt x="90" y="371"/>
                  </a:lnTo>
                  <a:lnTo>
                    <a:pt x="76" y="364"/>
                  </a:lnTo>
                  <a:lnTo>
                    <a:pt x="68" y="359"/>
                  </a:lnTo>
                  <a:lnTo>
                    <a:pt x="61" y="352"/>
                  </a:lnTo>
                  <a:lnTo>
                    <a:pt x="56" y="344"/>
                  </a:lnTo>
                  <a:lnTo>
                    <a:pt x="51" y="328"/>
                  </a:lnTo>
                  <a:lnTo>
                    <a:pt x="48" y="309"/>
                  </a:lnTo>
                  <a:lnTo>
                    <a:pt x="48" y="138"/>
                  </a:lnTo>
                  <a:lnTo>
                    <a:pt x="0" y="138"/>
                  </a:lnTo>
                  <a:lnTo>
                    <a:pt x="0" y="86"/>
                  </a:lnTo>
                  <a:lnTo>
                    <a:pt x="48" y="8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2" name="Freeform 28"/>
            <p:cNvSpPr>
              <a:spLocks noEditPoints="1"/>
            </p:cNvSpPr>
            <p:nvPr/>
          </p:nvSpPr>
          <p:spPr bwMode="auto">
            <a:xfrm>
              <a:off x="2373589" y="2659544"/>
              <a:ext cx="198372" cy="214667"/>
            </a:xfrm>
            <a:custGeom>
              <a:avLst/>
              <a:gdLst>
                <a:gd name="T0" fmla="*/ 185 w 280"/>
                <a:gd name="T1" fmla="*/ 159 h 303"/>
                <a:gd name="T2" fmla="*/ 170 w 280"/>
                <a:gd name="T3" fmla="*/ 165 h 303"/>
                <a:gd name="T4" fmla="*/ 154 w 280"/>
                <a:gd name="T5" fmla="*/ 167 h 303"/>
                <a:gd name="T6" fmla="*/ 125 w 280"/>
                <a:gd name="T7" fmla="*/ 171 h 303"/>
                <a:gd name="T8" fmla="*/ 108 w 280"/>
                <a:gd name="T9" fmla="*/ 177 h 303"/>
                <a:gd name="T10" fmla="*/ 93 w 280"/>
                <a:gd name="T11" fmla="*/ 183 h 303"/>
                <a:gd name="T12" fmla="*/ 82 w 280"/>
                <a:gd name="T13" fmla="*/ 195 h 303"/>
                <a:gd name="T14" fmla="*/ 80 w 280"/>
                <a:gd name="T15" fmla="*/ 207 h 303"/>
                <a:gd name="T16" fmla="*/ 80 w 280"/>
                <a:gd name="T17" fmla="*/ 221 h 303"/>
                <a:gd name="T18" fmla="*/ 82 w 280"/>
                <a:gd name="T19" fmla="*/ 231 h 303"/>
                <a:gd name="T20" fmla="*/ 89 w 280"/>
                <a:gd name="T21" fmla="*/ 241 h 303"/>
                <a:gd name="T22" fmla="*/ 101 w 280"/>
                <a:gd name="T23" fmla="*/ 247 h 303"/>
                <a:gd name="T24" fmla="*/ 118 w 280"/>
                <a:gd name="T25" fmla="*/ 250 h 303"/>
                <a:gd name="T26" fmla="*/ 148 w 280"/>
                <a:gd name="T27" fmla="*/ 249 h 303"/>
                <a:gd name="T28" fmla="*/ 172 w 280"/>
                <a:gd name="T29" fmla="*/ 238 h 303"/>
                <a:gd name="T30" fmla="*/ 182 w 280"/>
                <a:gd name="T31" fmla="*/ 225 h 303"/>
                <a:gd name="T32" fmla="*/ 190 w 280"/>
                <a:gd name="T33" fmla="*/ 195 h 303"/>
                <a:gd name="T34" fmla="*/ 192 w 280"/>
                <a:gd name="T35" fmla="*/ 185 h 303"/>
                <a:gd name="T36" fmla="*/ 144 w 280"/>
                <a:gd name="T37" fmla="*/ 0 h 303"/>
                <a:gd name="T38" fmla="*/ 209 w 280"/>
                <a:gd name="T39" fmla="*/ 8 h 303"/>
                <a:gd name="T40" fmla="*/ 245 w 280"/>
                <a:gd name="T41" fmla="*/ 26 h 303"/>
                <a:gd name="T42" fmla="*/ 265 w 280"/>
                <a:gd name="T43" fmla="*/ 52 h 303"/>
                <a:gd name="T44" fmla="*/ 270 w 280"/>
                <a:gd name="T45" fmla="*/ 82 h 303"/>
                <a:gd name="T46" fmla="*/ 272 w 280"/>
                <a:gd name="T47" fmla="*/ 269 h 303"/>
                <a:gd name="T48" fmla="*/ 280 w 280"/>
                <a:gd name="T49" fmla="*/ 295 h 303"/>
                <a:gd name="T50" fmla="*/ 197 w 280"/>
                <a:gd name="T51" fmla="*/ 282 h 303"/>
                <a:gd name="T52" fmla="*/ 174 w 280"/>
                <a:gd name="T53" fmla="*/ 285 h 303"/>
                <a:gd name="T54" fmla="*/ 124 w 280"/>
                <a:gd name="T55" fmla="*/ 301 h 303"/>
                <a:gd name="T56" fmla="*/ 78 w 280"/>
                <a:gd name="T57" fmla="*/ 302 h 303"/>
                <a:gd name="T58" fmla="*/ 42 w 280"/>
                <a:gd name="T59" fmla="*/ 291 h 303"/>
                <a:gd name="T60" fmla="*/ 17 w 280"/>
                <a:gd name="T61" fmla="*/ 270 h 303"/>
                <a:gd name="T62" fmla="*/ 2 w 280"/>
                <a:gd name="T63" fmla="*/ 238 h 303"/>
                <a:gd name="T64" fmla="*/ 2 w 280"/>
                <a:gd name="T65" fmla="*/ 195 h 303"/>
                <a:gd name="T66" fmla="*/ 18 w 280"/>
                <a:gd name="T67" fmla="*/ 163 h 303"/>
                <a:gd name="T68" fmla="*/ 45 w 280"/>
                <a:gd name="T69" fmla="*/ 143 h 303"/>
                <a:gd name="T70" fmla="*/ 97 w 280"/>
                <a:gd name="T71" fmla="*/ 130 h 303"/>
                <a:gd name="T72" fmla="*/ 149 w 280"/>
                <a:gd name="T73" fmla="*/ 123 h 303"/>
                <a:gd name="T74" fmla="*/ 172 w 280"/>
                <a:gd name="T75" fmla="*/ 118 h 303"/>
                <a:gd name="T76" fmla="*/ 184 w 280"/>
                <a:gd name="T77" fmla="*/ 111 h 303"/>
                <a:gd name="T78" fmla="*/ 189 w 280"/>
                <a:gd name="T79" fmla="*/ 103 h 303"/>
                <a:gd name="T80" fmla="*/ 192 w 280"/>
                <a:gd name="T81" fmla="*/ 92 h 303"/>
                <a:gd name="T82" fmla="*/ 189 w 280"/>
                <a:gd name="T83" fmla="*/ 78 h 303"/>
                <a:gd name="T84" fmla="*/ 184 w 280"/>
                <a:gd name="T85" fmla="*/ 67 h 303"/>
                <a:gd name="T86" fmla="*/ 176 w 280"/>
                <a:gd name="T87" fmla="*/ 60 h 303"/>
                <a:gd name="T88" fmla="*/ 160 w 280"/>
                <a:gd name="T89" fmla="*/ 55 h 303"/>
                <a:gd name="T90" fmla="*/ 140 w 280"/>
                <a:gd name="T91" fmla="*/ 54 h 303"/>
                <a:gd name="T92" fmla="*/ 104 w 280"/>
                <a:gd name="T93" fmla="*/ 63 h 303"/>
                <a:gd name="T94" fmla="*/ 90 w 280"/>
                <a:gd name="T95" fmla="*/ 83 h 303"/>
                <a:gd name="T96" fmla="*/ 9 w 280"/>
                <a:gd name="T97" fmla="*/ 96 h 303"/>
                <a:gd name="T98" fmla="*/ 22 w 280"/>
                <a:gd name="T99" fmla="*/ 51 h 303"/>
                <a:gd name="T100" fmla="*/ 54 w 280"/>
                <a:gd name="T101" fmla="*/ 20 h 303"/>
                <a:gd name="T102" fmla="*/ 97 w 280"/>
                <a:gd name="T103" fmla="*/ 6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0" h="303">
                  <a:moveTo>
                    <a:pt x="192" y="155"/>
                  </a:moveTo>
                  <a:lnTo>
                    <a:pt x="185" y="159"/>
                  </a:lnTo>
                  <a:lnTo>
                    <a:pt x="178" y="162"/>
                  </a:lnTo>
                  <a:lnTo>
                    <a:pt x="170" y="165"/>
                  </a:lnTo>
                  <a:lnTo>
                    <a:pt x="162" y="166"/>
                  </a:lnTo>
                  <a:lnTo>
                    <a:pt x="154" y="167"/>
                  </a:lnTo>
                  <a:lnTo>
                    <a:pt x="145" y="169"/>
                  </a:lnTo>
                  <a:lnTo>
                    <a:pt x="125" y="171"/>
                  </a:lnTo>
                  <a:lnTo>
                    <a:pt x="117" y="174"/>
                  </a:lnTo>
                  <a:lnTo>
                    <a:pt x="108" y="177"/>
                  </a:lnTo>
                  <a:lnTo>
                    <a:pt x="100" y="179"/>
                  </a:lnTo>
                  <a:lnTo>
                    <a:pt x="93" y="183"/>
                  </a:lnTo>
                  <a:lnTo>
                    <a:pt x="88" y="189"/>
                  </a:lnTo>
                  <a:lnTo>
                    <a:pt x="82" y="195"/>
                  </a:lnTo>
                  <a:lnTo>
                    <a:pt x="81" y="201"/>
                  </a:lnTo>
                  <a:lnTo>
                    <a:pt x="80" y="207"/>
                  </a:lnTo>
                  <a:lnTo>
                    <a:pt x="78" y="214"/>
                  </a:lnTo>
                  <a:lnTo>
                    <a:pt x="80" y="221"/>
                  </a:lnTo>
                  <a:lnTo>
                    <a:pt x="81" y="226"/>
                  </a:lnTo>
                  <a:lnTo>
                    <a:pt x="82" y="231"/>
                  </a:lnTo>
                  <a:lnTo>
                    <a:pt x="86" y="237"/>
                  </a:lnTo>
                  <a:lnTo>
                    <a:pt x="89" y="241"/>
                  </a:lnTo>
                  <a:lnTo>
                    <a:pt x="93" y="243"/>
                  </a:lnTo>
                  <a:lnTo>
                    <a:pt x="101" y="247"/>
                  </a:lnTo>
                  <a:lnTo>
                    <a:pt x="109" y="249"/>
                  </a:lnTo>
                  <a:lnTo>
                    <a:pt x="118" y="250"/>
                  </a:lnTo>
                  <a:lnTo>
                    <a:pt x="128" y="251"/>
                  </a:lnTo>
                  <a:lnTo>
                    <a:pt x="148" y="249"/>
                  </a:lnTo>
                  <a:lnTo>
                    <a:pt x="164" y="243"/>
                  </a:lnTo>
                  <a:lnTo>
                    <a:pt x="172" y="238"/>
                  </a:lnTo>
                  <a:lnTo>
                    <a:pt x="177" y="231"/>
                  </a:lnTo>
                  <a:lnTo>
                    <a:pt x="182" y="225"/>
                  </a:lnTo>
                  <a:lnTo>
                    <a:pt x="190" y="202"/>
                  </a:lnTo>
                  <a:lnTo>
                    <a:pt x="190" y="195"/>
                  </a:lnTo>
                  <a:lnTo>
                    <a:pt x="190" y="190"/>
                  </a:lnTo>
                  <a:lnTo>
                    <a:pt x="192" y="185"/>
                  </a:lnTo>
                  <a:lnTo>
                    <a:pt x="192" y="155"/>
                  </a:lnTo>
                  <a:close/>
                  <a:moveTo>
                    <a:pt x="144" y="0"/>
                  </a:moveTo>
                  <a:lnTo>
                    <a:pt x="188" y="3"/>
                  </a:lnTo>
                  <a:lnTo>
                    <a:pt x="209" y="8"/>
                  </a:lnTo>
                  <a:lnTo>
                    <a:pt x="228" y="15"/>
                  </a:lnTo>
                  <a:lnTo>
                    <a:pt x="245" y="26"/>
                  </a:lnTo>
                  <a:lnTo>
                    <a:pt x="258" y="40"/>
                  </a:lnTo>
                  <a:lnTo>
                    <a:pt x="265" y="52"/>
                  </a:lnTo>
                  <a:lnTo>
                    <a:pt x="269" y="66"/>
                  </a:lnTo>
                  <a:lnTo>
                    <a:pt x="270" y="82"/>
                  </a:lnTo>
                  <a:lnTo>
                    <a:pt x="270" y="231"/>
                  </a:lnTo>
                  <a:lnTo>
                    <a:pt x="272" y="269"/>
                  </a:lnTo>
                  <a:lnTo>
                    <a:pt x="276" y="285"/>
                  </a:lnTo>
                  <a:lnTo>
                    <a:pt x="280" y="295"/>
                  </a:lnTo>
                  <a:lnTo>
                    <a:pt x="200" y="295"/>
                  </a:lnTo>
                  <a:lnTo>
                    <a:pt x="197" y="282"/>
                  </a:lnTo>
                  <a:lnTo>
                    <a:pt x="194" y="267"/>
                  </a:lnTo>
                  <a:lnTo>
                    <a:pt x="174" y="285"/>
                  </a:lnTo>
                  <a:lnTo>
                    <a:pt x="150" y="295"/>
                  </a:lnTo>
                  <a:lnTo>
                    <a:pt x="124" y="301"/>
                  </a:lnTo>
                  <a:lnTo>
                    <a:pt x="98" y="303"/>
                  </a:lnTo>
                  <a:lnTo>
                    <a:pt x="78" y="302"/>
                  </a:lnTo>
                  <a:lnTo>
                    <a:pt x="60" y="298"/>
                  </a:lnTo>
                  <a:lnTo>
                    <a:pt x="42" y="291"/>
                  </a:lnTo>
                  <a:lnTo>
                    <a:pt x="29" y="282"/>
                  </a:lnTo>
                  <a:lnTo>
                    <a:pt x="17" y="270"/>
                  </a:lnTo>
                  <a:lnTo>
                    <a:pt x="8" y="255"/>
                  </a:lnTo>
                  <a:lnTo>
                    <a:pt x="2" y="238"/>
                  </a:lnTo>
                  <a:lnTo>
                    <a:pt x="0" y="218"/>
                  </a:lnTo>
                  <a:lnTo>
                    <a:pt x="2" y="195"/>
                  </a:lnTo>
                  <a:lnTo>
                    <a:pt x="9" y="177"/>
                  </a:lnTo>
                  <a:lnTo>
                    <a:pt x="18" y="163"/>
                  </a:lnTo>
                  <a:lnTo>
                    <a:pt x="30" y="151"/>
                  </a:lnTo>
                  <a:lnTo>
                    <a:pt x="45" y="143"/>
                  </a:lnTo>
                  <a:lnTo>
                    <a:pt x="62" y="138"/>
                  </a:lnTo>
                  <a:lnTo>
                    <a:pt x="97" y="130"/>
                  </a:lnTo>
                  <a:lnTo>
                    <a:pt x="132" y="126"/>
                  </a:lnTo>
                  <a:lnTo>
                    <a:pt x="149" y="123"/>
                  </a:lnTo>
                  <a:lnTo>
                    <a:pt x="162" y="120"/>
                  </a:lnTo>
                  <a:lnTo>
                    <a:pt x="172" y="118"/>
                  </a:lnTo>
                  <a:lnTo>
                    <a:pt x="178" y="115"/>
                  </a:lnTo>
                  <a:lnTo>
                    <a:pt x="184" y="111"/>
                  </a:lnTo>
                  <a:lnTo>
                    <a:pt x="188" y="107"/>
                  </a:lnTo>
                  <a:lnTo>
                    <a:pt x="189" y="103"/>
                  </a:lnTo>
                  <a:lnTo>
                    <a:pt x="190" y="98"/>
                  </a:lnTo>
                  <a:lnTo>
                    <a:pt x="192" y="92"/>
                  </a:lnTo>
                  <a:lnTo>
                    <a:pt x="190" y="84"/>
                  </a:lnTo>
                  <a:lnTo>
                    <a:pt x="189" y="78"/>
                  </a:lnTo>
                  <a:lnTo>
                    <a:pt x="186" y="72"/>
                  </a:lnTo>
                  <a:lnTo>
                    <a:pt x="184" y="67"/>
                  </a:lnTo>
                  <a:lnTo>
                    <a:pt x="180" y="63"/>
                  </a:lnTo>
                  <a:lnTo>
                    <a:pt x="176" y="60"/>
                  </a:lnTo>
                  <a:lnTo>
                    <a:pt x="169" y="56"/>
                  </a:lnTo>
                  <a:lnTo>
                    <a:pt x="160" y="55"/>
                  </a:lnTo>
                  <a:lnTo>
                    <a:pt x="150" y="54"/>
                  </a:lnTo>
                  <a:lnTo>
                    <a:pt x="140" y="54"/>
                  </a:lnTo>
                  <a:lnTo>
                    <a:pt x="120" y="56"/>
                  </a:lnTo>
                  <a:lnTo>
                    <a:pt x="104" y="63"/>
                  </a:lnTo>
                  <a:lnTo>
                    <a:pt x="96" y="71"/>
                  </a:lnTo>
                  <a:lnTo>
                    <a:pt x="90" y="83"/>
                  </a:lnTo>
                  <a:lnTo>
                    <a:pt x="88" y="96"/>
                  </a:lnTo>
                  <a:lnTo>
                    <a:pt x="9" y="96"/>
                  </a:lnTo>
                  <a:lnTo>
                    <a:pt x="13" y="71"/>
                  </a:lnTo>
                  <a:lnTo>
                    <a:pt x="22" y="51"/>
                  </a:lnTo>
                  <a:lnTo>
                    <a:pt x="37" y="34"/>
                  </a:lnTo>
                  <a:lnTo>
                    <a:pt x="54" y="20"/>
                  </a:lnTo>
                  <a:lnTo>
                    <a:pt x="74" y="11"/>
                  </a:lnTo>
                  <a:lnTo>
                    <a:pt x="97" y="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276261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16183E-6 L -0.42482 0.77054 " pathEditMode="relative" rAng="0" ptsTypes="AA">
                                      <p:cBhvr>
                                        <p:cTn id="10" dur="23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385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47066E-7 L -0.32673 0.7937 " pathEditMode="relative" rAng="0" ptsTypes="AA">
                                      <p:cBhvr>
                                        <p:cTn id="18" dur="17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396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48363E-6 L -0.28593 0.77856 " pathEditMode="relative" rAng="0" ptsTypes="AA">
                                      <p:cBhvr>
                                        <p:cTn id="26" dur="17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06" y="3891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38889E-6 7.53552E-7 L -0.31545 0.79926 " pathEditMode="relative" rAng="0" ptsTypes="AA">
                                      <p:cBhvr>
                                        <p:cTn id="34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3996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00"/>
                            </p:stCondLst>
                            <p:childTnLst>
                              <p:par>
                                <p:cTn id="4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>
        <p:tmplLst>
          <p:tmpl>
            <p:tnLst>
              <p:par>
                <p:cTn xmlns:p14="http://schemas.microsoft.com/office/powerpoint/2010/main" presetID="1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down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20" y="57248"/>
            <a:ext cx="6411720" cy="625335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52640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446741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en-ZA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7520" y="57248"/>
            <a:ext cx="6411720" cy="625335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ZA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4538625" y="4622137"/>
            <a:ext cx="1365354" cy="313701"/>
            <a:chOff x="1649413" y="3463925"/>
            <a:chExt cx="6038851" cy="1387476"/>
          </a:xfrm>
          <a:solidFill>
            <a:srgbClr val="FFFFFF"/>
          </a:solidFill>
        </p:grpSpPr>
        <p:sp>
          <p:nvSpPr>
            <p:cNvPr id="7" name="Freeform 11"/>
            <p:cNvSpPr>
              <a:spLocks/>
            </p:cNvSpPr>
            <p:nvPr/>
          </p:nvSpPr>
          <p:spPr bwMode="auto">
            <a:xfrm>
              <a:off x="6499226" y="3463925"/>
              <a:ext cx="819150" cy="741363"/>
            </a:xfrm>
            <a:custGeom>
              <a:avLst/>
              <a:gdLst>
                <a:gd name="T0" fmla="*/ 259 w 516"/>
                <a:gd name="T1" fmla="*/ 0 h 467"/>
                <a:gd name="T2" fmla="*/ 276 w 516"/>
                <a:gd name="T3" fmla="*/ 3 h 467"/>
                <a:gd name="T4" fmla="*/ 291 w 516"/>
                <a:gd name="T5" fmla="*/ 12 h 467"/>
                <a:gd name="T6" fmla="*/ 302 w 516"/>
                <a:gd name="T7" fmla="*/ 26 h 467"/>
                <a:gd name="T8" fmla="*/ 516 w 516"/>
                <a:gd name="T9" fmla="*/ 398 h 467"/>
                <a:gd name="T10" fmla="*/ 470 w 516"/>
                <a:gd name="T11" fmla="*/ 422 h 467"/>
                <a:gd name="T12" fmla="*/ 420 w 516"/>
                <a:gd name="T13" fmla="*/ 441 h 467"/>
                <a:gd name="T14" fmla="*/ 368 w 516"/>
                <a:gd name="T15" fmla="*/ 455 h 467"/>
                <a:gd name="T16" fmla="*/ 315 w 516"/>
                <a:gd name="T17" fmla="*/ 463 h 467"/>
                <a:gd name="T18" fmla="*/ 259 w 516"/>
                <a:gd name="T19" fmla="*/ 467 h 467"/>
                <a:gd name="T20" fmla="*/ 203 w 516"/>
                <a:gd name="T21" fmla="*/ 463 h 467"/>
                <a:gd name="T22" fmla="*/ 150 w 516"/>
                <a:gd name="T23" fmla="*/ 455 h 467"/>
                <a:gd name="T24" fmla="*/ 98 w 516"/>
                <a:gd name="T25" fmla="*/ 441 h 467"/>
                <a:gd name="T26" fmla="*/ 48 w 516"/>
                <a:gd name="T27" fmla="*/ 422 h 467"/>
                <a:gd name="T28" fmla="*/ 0 w 516"/>
                <a:gd name="T29" fmla="*/ 398 h 467"/>
                <a:gd name="T30" fmla="*/ 215 w 516"/>
                <a:gd name="T31" fmla="*/ 26 h 467"/>
                <a:gd name="T32" fmla="*/ 227 w 516"/>
                <a:gd name="T33" fmla="*/ 12 h 467"/>
                <a:gd name="T34" fmla="*/ 242 w 516"/>
                <a:gd name="T35" fmla="*/ 3 h 467"/>
                <a:gd name="T36" fmla="*/ 259 w 516"/>
                <a:gd name="T37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6" h="467">
                  <a:moveTo>
                    <a:pt x="259" y="0"/>
                  </a:moveTo>
                  <a:lnTo>
                    <a:pt x="276" y="3"/>
                  </a:lnTo>
                  <a:lnTo>
                    <a:pt x="291" y="12"/>
                  </a:lnTo>
                  <a:lnTo>
                    <a:pt x="302" y="26"/>
                  </a:lnTo>
                  <a:lnTo>
                    <a:pt x="516" y="398"/>
                  </a:lnTo>
                  <a:lnTo>
                    <a:pt x="470" y="422"/>
                  </a:lnTo>
                  <a:lnTo>
                    <a:pt x="420" y="441"/>
                  </a:lnTo>
                  <a:lnTo>
                    <a:pt x="368" y="455"/>
                  </a:lnTo>
                  <a:lnTo>
                    <a:pt x="315" y="463"/>
                  </a:lnTo>
                  <a:lnTo>
                    <a:pt x="259" y="467"/>
                  </a:lnTo>
                  <a:lnTo>
                    <a:pt x="203" y="463"/>
                  </a:lnTo>
                  <a:lnTo>
                    <a:pt x="150" y="455"/>
                  </a:lnTo>
                  <a:lnTo>
                    <a:pt x="98" y="441"/>
                  </a:lnTo>
                  <a:lnTo>
                    <a:pt x="48" y="422"/>
                  </a:lnTo>
                  <a:lnTo>
                    <a:pt x="0" y="398"/>
                  </a:lnTo>
                  <a:lnTo>
                    <a:pt x="215" y="26"/>
                  </a:lnTo>
                  <a:lnTo>
                    <a:pt x="227" y="12"/>
                  </a:lnTo>
                  <a:lnTo>
                    <a:pt x="242" y="3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>
              <a:off x="6927851" y="4129088"/>
              <a:ext cx="760413" cy="712788"/>
            </a:xfrm>
            <a:custGeom>
              <a:avLst/>
              <a:gdLst>
                <a:gd name="T0" fmla="*/ 258 w 479"/>
                <a:gd name="T1" fmla="*/ 0 h 449"/>
                <a:gd name="T2" fmla="*/ 473 w 479"/>
                <a:gd name="T3" fmla="*/ 373 h 449"/>
                <a:gd name="T4" fmla="*/ 479 w 479"/>
                <a:gd name="T5" fmla="*/ 389 h 449"/>
                <a:gd name="T6" fmla="*/ 479 w 479"/>
                <a:gd name="T7" fmla="*/ 406 h 449"/>
                <a:gd name="T8" fmla="*/ 473 w 479"/>
                <a:gd name="T9" fmla="*/ 423 h 449"/>
                <a:gd name="T10" fmla="*/ 461 w 479"/>
                <a:gd name="T11" fmla="*/ 437 h 449"/>
                <a:gd name="T12" fmla="*/ 447 w 479"/>
                <a:gd name="T13" fmla="*/ 445 h 449"/>
                <a:gd name="T14" fmla="*/ 429 w 479"/>
                <a:gd name="T15" fmla="*/ 449 h 449"/>
                <a:gd name="T16" fmla="*/ 0 w 479"/>
                <a:gd name="T17" fmla="*/ 447 h 449"/>
                <a:gd name="T18" fmla="*/ 2 w 479"/>
                <a:gd name="T19" fmla="*/ 395 h 449"/>
                <a:gd name="T20" fmla="*/ 10 w 479"/>
                <a:gd name="T21" fmla="*/ 343 h 449"/>
                <a:gd name="T22" fmla="*/ 25 w 479"/>
                <a:gd name="T23" fmla="*/ 291 h 449"/>
                <a:gd name="T24" fmla="*/ 44 w 479"/>
                <a:gd name="T25" fmla="*/ 239 h 449"/>
                <a:gd name="T26" fmla="*/ 69 w 479"/>
                <a:gd name="T27" fmla="*/ 190 h 449"/>
                <a:gd name="T28" fmla="*/ 100 w 479"/>
                <a:gd name="T29" fmla="*/ 143 h 449"/>
                <a:gd name="T30" fmla="*/ 134 w 479"/>
                <a:gd name="T31" fmla="*/ 100 h 449"/>
                <a:gd name="T32" fmla="*/ 172 w 479"/>
                <a:gd name="T33" fmla="*/ 63 h 449"/>
                <a:gd name="T34" fmla="*/ 214 w 479"/>
                <a:gd name="T35" fmla="*/ 30 h 449"/>
                <a:gd name="T36" fmla="*/ 258 w 479"/>
                <a:gd name="T37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9" h="449">
                  <a:moveTo>
                    <a:pt x="258" y="0"/>
                  </a:moveTo>
                  <a:lnTo>
                    <a:pt x="473" y="373"/>
                  </a:lnTo>
                  <a:lnTo>
                    <a:pt x="479" y="389"/>
                  </a:lnTo>
                  <a:lnTo>
                    <a:pt x="479" y="406"/>
                  </a:lnTo>
                  <a:lnTo>
                    <a:pt x="473" y="423"/>
                  </a:lnTo>
                  <a:lnTo>
                    <a:pt x="461" y="437"/>
                  </a:lnTo>
                  <a:lnTo>
                    <a:pt x="447" y="445"/>
                  </a:lnTo>
                  <a:lnTo>
                    <a:pt x="429" y="449"/>
                  </a:lnTo>
                  <a:lnTo>
                    <a:pt x="0" y="447"/>
                  </a:lnTo>
                  <a:lnTo>
                    <a:pt x="2" y="395"/>
                  </a:lnTo>
                  <a:lnTo>
                    <a:pt x="10" y="343"/>
                  </a:lnTo>
                  <a:lnTo>
                    <a:pt x="25" y="291"/>
                  </a:lnTo>
                  <a:lnTo>
                    <a:pt x="44" y="239"/>
                  </a:lnTo>
                  <a:lnTo>
                    <a:pt x="69" y="190"/>
                  </a:lnTo>
                  <a:lnTo>
                    <a:pt x="100" y="143"/>
                  </a:lnTo>
                  <a:lnTo>
                    <a:pt x="134" y="100"/>
                  </a:lnTo>
                  <a:lnTo>
                    <a:pt x="172" y="63"/>
                  </a:lnTo>
                  <a:lnTo>
                    <a:pt x="214" y="30"/>
                  </a:lnTo>
                  <a:lnTo>
                    <a:pt x="2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6126163" y="4129088"/>
              <a:ext cx="760413" cy="709613"/>
            </a:xfrm>
            <a:custGeom>
              <a:avLst/>
              <a:gdLst>
                <a:gd name="T0" fmla="*/ 222 w 479"/>
                <a:gd name="T1" fmla="*/ 0 h 447"/>
                <a:gd name="T2" fmla="*/ 267 w 479"/>
                <a:gd name="T3" fmla="*/ 28 h 447"/>
                <a:gd name="T4" fmla="*/ 309 w 479"/>
                <a:gd name="T5" fmla="*/ 62 h 447"/>
                <a:gd name="T6" fmla="*/ 346 w 479"/>
                <a:gd name="T7" fmla="*/ 100 h 447"/>
                <a:gd name="T8" fmla="*/ 381 w 479"/>
                <a:gd name="T9" fmla="*/ 143 h 447"/>
                <a:gd name="T10" fmla="*/ 411 w 479"/>
                <a:gd name="T11" fmla="*/ 190 h 447"/>
                <a:gd name="T12" fmla="*/ 437 w 479"/>
                <a:gd name="T13" fmla="*/ 239 h 447"/>
                <a:gd name="T14" fmla="*/ 455 w 479"/>
                <a:gd name="T15" fmla="*/ 290 h 447"/>
                <a:gd name="T16" fmla="*/ 469 w 479"/>
                <a:gd name="T17" fmla="*/ 342 h 447"/>
                <a:gd name="T18" fmla="*/ 477 w 479"/>
                <a:gd name="T19" fmla="*/ 395 h 447"/>
                <a:gd name="T20" fmla="*/ 479 w 479"/>
                <a:gd name="T21" fmla="*/ 447 h 447"/>
                <a:gd name="T22" fmla="*/ 50 w 479"/>
                <a:gd name="T23" fmla="*/ 447 h 447"/>
                <a:gd name="T24" fmla="*/ 32 w 479"/>
                <a:gd name="T25" fmla="*/ 445 h 447"/>
                <a:gd name="T26" fmla="*/ 18 w 479"/>
                <a:gd name="T27" fmla="*/ 435 h 447"/>
                <a:gd name="T28" fmla="*/ 7 w 479"/>
                <a:gd name="T29" fmla="*/ 422 h 447"/>
                <a:gd name="T30" fmla="*/ 0 w 479"/>
                <a:gd name="T31" fmla="*/ 405 h 447"/>
                <a:gd name="T32" fmla="*/ 0 w 479"/>
                <a:gd name="T33" fmla="*/ 387 h 447"/>
                <a:gd name="T34" fmla="*/ 6 w 479"/>
                <a:gd name="T35" fmla="*/ 371 h 447"/>
                <a:gd name="T36" fmla="*/ 222 w 479"/>
                <a:gd name="T37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9" h="447">
                  <a:moveTo>
                    <a:pt x="222" y="0"/>
                  </a:moveTo>
                  <a:lnTo>
                    <a:pt x="267" y="28"/>
                  </a:lnTo>
                  <a:lnTo>
                    <a:pt x="309" y="62"/>
                  </a:lnTo>
                  <a:lnTo>
                    <a:pt x="346" y="100"/>
                  </a:lnTo>
                  <a:lnTo>
                    <a:pt x="381" y="143"/>
                  </a:lnTo>
                  <a:lnTo>
                    <a:pt x="411" y="190"/>
                  </a:lnTo>
                  <a:lnTo>
                    <a:pt x="437" y="239"/>
                  </a:lnTo>
                  <a:lnTo>
                    <a:pt x="455" y="290"/>
                  </a:lnTo>
                  <a:lnTo>
                    <a:pt x="469" y="342"/>
                  </a:lnTo>
                  <a:lnTo>
                    <a:pt x="477" y="395"/>
                  </a:lnTo>
                  <a:lnTo>
                    <a:pt x="479" y="447"/>
                  </a:lnTo>
                  <a:lnTo>
                    <a:pt x="50" y="447"/>
                  </a:lnTo>
                  <a:lnTo>
                    <a:pt x="32" y="445"/>
                  </a:lnTo>
                  <a:lnTo>
                    <a:pt x="18" y="435"/>
                  </a:lnTo>
                  <a:lnTo>
                    <a:pt x="7" y="422"/>
                  </a:lnTo>
                  <a:lnTo>
                    <a:pt x="0" y="405"/>
                  </a:lnTo>
                  <a:lnTo>
                    <a:pt x="0" y="387"/>
                  </a:lnTo>
                  <a:lnTo>
                    <a:pt x="6" y="371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0" name="Freeform 14"/>
            <p:cNvSpPr>
              <a:spLocks noEditPoints="1"/>
            </p:cNvSpPr>
            <p:nvPr/>
          </p:nvSpPr>
          <p:spPr bwMode="auto">
            <a:xfrm>
              <a:off x="1649413" y="3475038"/>
              <a:ext cx="465138" cy="641350"/>
            </a:xfrm>
            <a:custGeom>
              <a:avLst/>
              <a:gdLst>
                <a:gd name="T0" fmla="*/ 131 w 293"/>
                <a:gd name="T1" fmla="*/ 164 h 404"/>
                <a:gd name="T2" fmla="*/ 105 w 293"/>
                <a:gd name="T3" fmla="*/ 179 h 404"/>
                <a:gd name="T4" fmla="*/ 87 w 293"/>
                <a:gd name="T5" fmla="*/ 204 h 404"/>
                <a:gd name="T6" fmla="*/ 79 w 293"/>
                <a:gd name="T7" fmla="*/ 254 h 404"/>
                <a:gd name="T8" fmla="*/ 89 w 293"/>
                <a:gd name="T9" fmla="*/ 303 h 404"/>
                <a:gd name="T10" fmla="*/ 106 w 293"/>
                <a:gd name="T11" fmla="*/ 328 h 404"/>
                <a:gd name="T12" fmla="*/ 133 w 293"/>
                <a:gd name="T13" fmla="*/ 343 h 404"/>
                <a:gd name="T14" fmla="*/ 167 w 293"/>
                <a:gd name="T15" fmla="*/ 343 h 404"/>
                <a:gd name="T16" fmla="*/ 190 w 293"/>
                <a:gd name="T17" fmla="*/ 332 h 404"/>
                <a:gd name="T18" fmla="*/ 202 w 293"/>
                <a:gd name="T19" fmla="*/ 316 h 404"/>
                <a:gd name="T20" fmla="*/ 214 w 293"/>
                <a:gd name="T21" fmla="*/ 287 h 404"/>
                <a:gd name="T22" fmla="*/ 214 w 293"/>
                <a:gd name="T23" fmla="*/ 219 h 404"/>
                <a:gd name="T24" fmla="*/ 202 w 293"/>
                <a:gd name="T25" fmla="*/ 190 h 404"/>
                <a:gd name="T26" fmla="*/ 189 w 293"/>
                <a:gd name="T27" fmla="*/ 175 h 404"/>
                <a:gd name="T28" fmla="*/ 167 w 293"/>
                <a:gd name="T29" fmla="*/ 164 h 404"/>
                <a:gd name="T30" fmla="*/ 214 w 293"/>
                <a:gd name="T31" fmla="*/ 0 h 404"/>
                <a:gd name="T32" fmla="*/ 293 w 293"/>
                <a:gd name="T33" fmla="*/ 398 h 404"/>
                <a:gd name="T34" fmla="*/ 218 w 293"/>
                <a:gd name="T35" fmla="*/ 360 h 404"/>
                <a:gd name="T36" fmla="*/ 206 w 293"/>
                <a:gd name="T37" fmla="*/ 375 h 404"/>
                <a:gd name="T38" fmla="*/ 181 w 293"/>
                <a:gd name="T39" fmla="*/ 394 h 404"/>
                <a:gd name="T40" fmla="*/ 130 w 293"/>
                <a:gd name="T41" fmla="*/ 404 h 404"/>
                <a:gd name="T42" fmla="*/ 73 w 293"/>
                <a:gd name="T43" fmla="*/ 392 h 404"/>
                <a:gd name="T44" fmla="*/ 32 w 293"/>
                <a:gd name="T45" fmla="*/ 358 h 404"/>
                <a:gd name="T46" fmla="*/ 8 w 293"/>
                <a:gd name="T47" fmla="*/ 308 h 404"/>
                <a:gd name="T48" fmla="*/ 0 w 293"/>
                <a:gd name="T49" fmla="*/ 251 h 404"/>
                <a:gd name="T50" fmla="*/ 8 w 293"/>
                <a:gd name="T51" fmla="*/ 195 h 404"/>
                <a:gd name="T52" fmla="*/ 32 w 293"/>
                <a:gd name="T53" fmla="*/ 148 h 404"/>
                <a:gd name="T54" fmla="*/ 73 w 293"/>
                <a:gd name="T55" fmla="*/ 115 h 404"/>
                <a:gd name="T56" fmla="*/ 129 w 293"/>
                <a:gd name="T57" fmla="*/ 101 h 404"/>
                <a:gd name="T58" fmla="*/ 177 w 293"/>
                <a:gd name="T59" fmla="*/ 113 h 404"/>
                <a:gd name="T60" fmla="*/ 213 w 293"/>
                <a:gd name="T61" fmla="*/ 145 h 404"/>
                <a:gd name="T62" fmla="*/ 214 w 293"/>
                <a:gd name="T63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3" h="404">
                  <a:moveTo>
                    <a:pt x="149" y="161"/>
                  </a:moveTo>
                  <a:lnTo>
                    <a:pt x="131" y="164"/>
                  </a:lnTo>
                  <a:lnTo>
                    <a:pt x="117" y="170"/>
                  </a:lnTo>
                  <a:lnTo>
                    <a:pt x="105" y="179"/>
                  </a:lnTo>
                  <a:lnTo>
                    <a:pt x="95" y="190"/>
                  </a:lnTo>
                  <a:lnTo>
                    <a:pt x="87" y="204"/>
                  </a:lnTo>
                  <a:lnTo>
                    <a:pt x="83" y="219"/>
                  </a:lnTo>
                  <a:lnTo>
                    <a:pt x="79" y="254"/>
                  </a:lnTo>
                  <a:lnTo>
                    <a:pt x="83" y="287"/>
                  </a:lnTo>
                  <a:lnTo>
                    <a:pt x="89" y="303"/>
                  </a:lnTo>
                  <a:lnTo>
                    <a:pt x="97" y="316"/>
                  </a:lnTo>
                  <a:lnTo>
                    <a:pt x="106" y="328"/>
                  </a:lnTo>
                  <a:lnTo>
                    <a:pt x="118" y="338"/>
                  </a:lnTo>
                  <a:lnTo>
                    <a:pt x="133" y="343"/>
                  </a:lnTo>
                  <a:lnTo>
                    <a:pt x="149" y="346"/>
                  </a:lnTo>
                  <a:lnTo>
                    <a:pt x="167" y="343"/>
                  </a:lnTo>
                  <a:lnTo>
                    <a:pt x="182" y="338"/>
                  </a:lnTo>
                  <a:lnTo>
                    <a:pt x="190" y="332"/>
                  </a:lnTo>
                  <a:lnTo>
                    <a:pt x="197" y="326"/>
                  </a:lnTo>
                  <a:lnTo>
                    <a:pt x="202" y="316"/>
                  </a:lnTo>
                  <a:lnTo>
                    <a:pt x="209" y="303"/>
                  </a:lnTo>
                  <a:lnTo>
                    <a:pt x="214" y="287"/>
                  </a:lnTo>
                  <a:lnTo>
                    <a:pt x="217" y="252"/>
                  </a:lnTo>
                  <a:lnTo>
                    <a:pt x="214" y="219"/>
                  </a:lnTo>
                  <a:lnTo>
                    <a:pt x="209" y="203"/>
                  </a:lnTo>
                  <a:lnTo>
                    <a:pt x="202" y="190"/>
                  </a:lnTo>
                  <a:lnTo>
                    <a:pt x="197" y="182"/>
                  </a:lnTo>
                  <a:lnTo>
                    <a:pt x="189" y="175"/>
                  </a:lnTo>
                  <a:lnTo>
                    <a:pt x="181" y="170"/>
                  </a:lnTo>
                  <a:lnTo>
                    <a:pt x="167" y="164"/>
                  </a:lnTo>
                  <a:lnTo>
                    <a:pt x="149" y="161"/>
                  </a:lnTo>
                  <a:close/>
                  <a:moveTo>
                    <a:pt x="214" y="0"/>
                  </a:moveTo>
                  <a:lnTo>
                    <a:pt x="293" y="0"/>
                  </a:lnTo>
                  <a:lnTo>
                    <a:pt x="293" y="398"/>
                  </a:lnTo>
                  <a:lnTo>
                    <a:pt x="218" y="398"/>
                  </a:lnTo>
                  <a:lnTo>
                    <a:pt x="218" y="360"/>
                  </a:lnTo>
                  <a:lnTo>
                    <a:pt x="217" y="360"/>
                  </a:lnTo>
                  <a:lnTo>
                    <a:pt x="206" y="375"/>
                  </a:lnTo>
                  <a:lnTo>
                    <a:pt x="194" y="386"/>
                  </a:lnTo>
                  <a:lnTo>
                    <a:pt x="181" y="394"/>
                  </a:lnTo>
                  <a:lnTo>
                    <a:pt x="157" y="402"/>
                  </a:lnTo>
                  <a:lnTo>
                    <a:pt x="130" y="404"/>
                  </a:lnTo>
                  <a:lnTo>
                    <a:pt x="99" y="402"/>
                  </a:lnTo>
                  <a:lnTo>
                    <a:pt x="73" y="392"/>
                  </a:lnTo>
                  <a:lnTo>
                    <a:pt x="51" y="378"/>
                  </a:lnTo>
                  <a:lnTo>
                    <a:pt x="32" y="358"/>
                  </a:lnTo>
                  <a:lnTo>
                    <a:pt x="19" y="335"/>
                  </a:lnTo>
                  <a:lnTo>
                    <a:pt x="8" y="308"/>
                  </a:lnTo>
                  <a:lnTo>
                    <a:pt x="3" y="280"/>
                  </a:lnTo>
                  <a:lnTo>
                    <a:pt x="0" y="251"/>
                  </a:lnTo>
                  <a:lnTo>
                    <a:pt x="3" y="223"/>
                  </a:lnTo>
                  <a:lnTo>
                    <a:pt x="8" y="195"/>
                  </a:lnTo>
                  <a:lnTo>
                    <a:pt x="19" y="170"/>
                  </a:lnTo>
                  <a:lnTo>
                    <a:pt x="32" y="148"/>
                  </a:lnTo>
                  <a:lnTo>
                    <a:pt x="50" y="129"/>
                  </a:lnTo>
                  <a:lnTo>
                    <a:pt x="73" y="115"/>
                  </a:lnTo>
                  <a:lnTo>
                    <a:pt x="98" y="105"/>
                  </a:lnTo>
                  <a:lnTo>
                    <a:pt x="129" y="101"/>
                  </a:lnTo>
                  <a:lnTo>
                    <a:pt x="153" y="104"/>
                  </a:lnTo>
                  <a:lnTo>
                    <a:pt x="177" y="113"/>
                  </a:lnTo>
                  <a:lnTo>
                    <a:pt x="197" y="127"/>
                  </a:lnTo>
                  <a:lnTo>
                    <a:pt x="213" y="145"/>
                  </a:lnTo>
                  <a:lnTo>
                    <a:pt x="214" y="145"/>
                  </a:lnTo>
                  <a:lnTo>
                    <a:pt x="2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2211388" y="3475038"/>
              <a:ext cx="127000" cy="1031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2211388" y="3648075"/>
              <a:ext cx="127000" cy="4587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auto">
            <a:xfrm>
              <a:off x="2439988" y="3635375"/>
              <a:ext cx="696913" cy="471488"/>
            </a:xfrm>
            <a:custGeom>
              <a:avLst/>
              <a:gdLst>
                <a:gd name="T0" fmla="*/ 189 w 439"/>
                <a:gd name="T1" fmla="*/ 3 h 297"/>
                <a:gd name="T2" fmla="*/ 227 w 439"/>
                <a:gd name="T3" fmla="*/ 20 h 297"/>
                <a:gd name="T4" fmla="*/ 247 w 439"/>
                <a:gd name="T5" fmla="*/ 48 h 297"/>
                <a:gd name="T6" fmla="*/ 281 w 439"/>
                <a:gd name="T7" fmla="*/ 15 h 297"/>
                <a:gd name="T8" fmla="*/ 315 w 439"/>
                <a:gd name="T9" fmla="*/ 3 h 297"/>
                <a:gd name="T10" fmla="*/ 356 w 439"/>
                <a:gd name="T11" fmla="*/ 3 h 297"/>
                <a:gd name="T12" fmla="*/ 394 w 439"/>
                <a:gd name="T13" fmla="*/ 14 h 297"/>
                <a:gd name="T14" fmla="*/ 422 w 439"/>
                <a:gd name="T15" fmla="*/ 39 h 297"/>
                <a:gd name="T16" fmla="*/ 438 w 439"/>
                <a:gd name="T17" fmla="*/ 78 h 297"/>
                <a:gd name="T18" fmla="*/ 439 w 439"/>
                <a:gd name="T19" fmla="*/ 297 h 297"/>
                <a:gd name="T20" fmla="*/ 360 w 439"/>
                <a:gd name="T21" fmla="*/ 134 h 297"/>
                <a:gd name="T22" fmla="*/ 356 w 439"/>
                <a:gd name="T23" fmla="*/ 94 h 297"/>
                <a:gd name="T24" fmla="*/ 350 w 439"/>
                <a:gd name="T25" fmla="*/ 78 h 297"/>
                <a:gd name="T26" fmla="*/ 338 w 439"/>
                <a:gd name="T27" fmla="*/ 69 h 297"/>
                <a:gd name="T28" fmla="*/ 312 w 439"/>
                <a:gd name="T29" fmla="*/ 63 h 297"/>
                <a:gd name="T30" fmla="*/ 284 w 439"/>
                <a:gd name="T31" fmla="*/ 70 h 297"/>
                <a:gd name="T32" fmla="*/ 273 w 439"/>
                <a:gd name="T33" fmla="*/ 81 h 297"/>
                <a:gd name="T34" fmla="*/ 264 w 439"/>
                <a:gd name="T35" fmla="*/ 98 h 297"/>
                <a:gd name="T36" fmla="*/ 259 w 439"/>
                <a:gd name="T37" fmla="*/ 137 h 297"/>
                <a:gd name="T38" fmla="*/ 180 w 439"/>
                <a:gd name="T39" fmla="*/ 297 h 297"/>
                <a:gd name="T40" fmla="*/ 179 w 439"/>
                <a:gd name="T41" fmla="*/ 110 h 297"/>
                <a:gd name="T42" fmla="*/ 175 w 439"/>
                <a:gd name="T43" fmla="*/ 87 h 297"/>
                <a:gd name="T44" fmla="*/ 167 w 439"/>
                <a:gd name="T45" fmla="*/ 74 h 297"/>
                <a:gd name="T46" fmla="*/ 149 w 439"/>
                <a:gd name="T47" fmla="*/ 64 h 297"/>
                <a:gd name="T48" fmla="*/ 128 w 439"/>
                <a:gd name="T49" fmla="*/ 63 h 297"/>
                <a:gd name="T50" fmla="*/ 117 w 439"/>
                <a:gd name="T51" fmla="*/ 66 h 297"/>
                <a:gd name="T52" fmla="*/ 100 w 439"/>
                <a:gd name="T53" fmla="*/ 75 h 297"/>
                <a:gd name="T54" fmla="*/ 89 w 439"/>
                <a:gd name="T55" fmla="*/ 87 h 297"/>
                <a:gd name="T56" fmla="*/ 80 w 439"/>
                <a:gd name="T57" fmla="*/ 110 h 297"/>
                <a:gd name="T58" fmla="*/ 79 w 439"/>
                <a:gd name="T59" fmla="*/ 297 h 297"/>
                <a:gd name="T60" fmla="*/ 0 w 439"/>
                <a:gd name="T61" fmla="*/ 8 h 297"/>
                <a:gd name="T62" fmla="*/ 75 w 439"/>
                <a:gd name="T63" fmla="*/ 47 h 297"/>
                <a:gd name="T64" fmla="*/ 92 w 439"/>
                <a:gd name="T65" fmla="*/ 28 h 297"/>
                <a:gd name="T66" fmla="*/ 136 w 439"/>
                <a:gd name="T67" fmla="*/ 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9" h="297">
                  <a:moveTo>
                    <a:pt x="163" y="0"/>
                  </a:moveTo>
                  <a:lnTo>
                    <a:pt x="189" y="3"/>
                  </a:lnTo>
                  <a:lnTo>
                    <a:pt x="213" y="11"/>
                  </a:lnTo>
                  <a:lnTo>
                    <a:pt x="227" y="20"/>
                  </a:lnTo>
                  <a:lnTo>
                    <a:pt x="239" y="32"/>
                  </a:lnTo>
                  <a:lnTo>
                    <a:pt x="247" y="48"/>
                  </a:lnTo>
                  <a:lnTo>
                    <a:pt x="263" y="31"/>
                  </a:lnTo>
                  <a:lnTo>
                    <a:pt x="281" y="15"/>
                  </a:lnTo>
                  <a:lnTo>
                    <a:pt x="297" y="7"/>
                  </a:lnTo>
                  <a:lnTo>
                    <a:pt x="315" y="3"/>
                  </a:lnTo>
                  <a:lnTo>
                    <a:pt x="334" y="0"/>
                  </a:lnTo>
                  <a:lnTo>
                    <a:pt x="356" y="3"/>
                  </a:lnTo>
                  <a:lnTo>
                    <a:pt x="376" y="7"/>
                  </a:lnTo>
                  <a:lnTo>
                    <a:pt x="394" y="14"/>
                  </a:lnTo>
                  <a:lnTo>
                    <a:pt x="410" y="24"/>
                  </a:lnTo>
                  <a:lnTo>
                    <a:pt x="422" y="39"/>
                  </a:lnTo>
                  <a:lnTo>
                    <a:pt x="431" y="56"/>
                  </a:lnTo>
                  <a:lnTo>
                    <a:pt x="438" y="78"/>
                  </a:lnTo>
                  <a:lnTo>
                    <a:pt x="439" y="105"/>
                  </a:lnTo>
                  <a:lnTo>
                    <a:pt x="439" y="297"/>
                  </a:lnTo>
                  <a:lnTo>
                    <a:pt x="360" y="297"/>
                  </a:lnTo>
                  <a:lnTo>
                    <a:pt x="360" y="134"/>
                  </a:lnTo>
                  <a:lnTo>
                    <a:pt x="359" y="106"/>
                  </a:lnTo>
                  <a:lnTo>
                    <a:pt x="356" y="94"/>
                  </a:lnTo>
                  <a:lnTo>
                    <a:pt x="352" y="83"/>
                  </a:lnTo>
                  <a:lnTo>
                    <a:pt x="350" y="78"/>
                  </a:lnTo>
                  <a:lnTo>
                    <a:pt x="344" y="73"/>
                  </a:lnTo>
                  <a:lnTo>
                    <a:pt x="338" y="69"/>
                  </a:lnTo>
                  <a:lnTo>
                    <a:pt x="327" y="64"/>
                  </a:lnTo>
                  <a:lnTo>
                    <a:pt x="312" y="63"/>
                  </a:lnTo>
                  <a:lnTo>
                    <a:pt x="296" y="64"/>
                  </a:lnTo>
                  <a:lnTo>
                    <a:pt x="284" y="70"/>
                  </a:lnTo>
                  <a:lnTo>
                    <a:pt x="279" y="74"/>
                  </a:lnTo>
                  <a:lnTo>
                    <a:pt x="273" y="81"/>
                  </a:lnTo>
                  <a:lnTo>
                    <a:pt x="268" y="86"/>
                  </a:lnTo>
                  <a:lnTo>
                    <a:pt x="264" y="98"/>
                  </a:lnTo>
                  <a:lnTo>
                    <a:pt x="261" y="110"/>
                  </a:lnTo>
                  <a:lnTo>
                    <a:pt x="259" y="137"/>
                  </a:lnTo>
                  <a:lnTo>
                    <a:pt x="259" y="297"/>
                  </a:lnTo>
                  <a:lnTo>
                    <a:pt x="180" y="297"/>
                  </a:lnTo>
                  <a:lnTo>
                    <a:pt x="180" y="135"/>
                  </a:lnTo>
                  <a:lnTo>
                    <a:pt x="179" y="110"/>
                  </a:lnTo>
                  <a:lnTo>
                    <a:pt x="177" y="98"/>
                  </a:lnTo>
                  <a:lnTo>
                    <a:pt x="175" y="87"/>
                  </a:lnTo>
                  <a:lnTo>
                    <a:pt x="171" y="81"/>
                  </a:lnTo>
                  <a:lnTo>
                    <a:pt x="167" y="74"/>
                  </a:lnTo>
                  <a:lnTo>
                    <a:pt x="161" y="70"/>
                  </a:lnTo>
                  <a:lnTo>
                    <a:pt x="149" y="64"/>
                  </a:lnTo>
                  <a:lnTo>
                    <a:pt x="132" y="63"/>
                  </a:lnTo>
                  <a:lnTo>
                    <a:pt x="128" y="63"/>
                  </a:lnTo>
                  <a:lnTo>
                    <a:pt x="123" y="64"/>
                  </a:lnTo>
                  <a:lnTo>
                    <a:pt x="117" y="66"/>
                  </a:lnTo>
                  <a:lnTo>
                    <a:pt x="108" y="70"/>
                  </a:lnTo>
                  <a:lnTo>
                    <a:pt x="100" y="75"/>
                  </a:lnTo>
                  <a:lnTo>
                    <a:pt x="95" y="81"/>
                  </a:lnTo>
                  <a:lnTo>
                    <a:pt x="89" y="87"/>
                  </a:lnTo>
                  <a:lnTo>
                    <a:pt x="85" y="95"/>
                  </a:lnTo>
                  <a:lnTo>
                    <a:pt x="80" y="110"/>
                  </a:lnTo>
                  <a:lnTo>
                    <a:pt x="79" y="130"/>
                  </a:lnTo>
                  <a:lnTo>
                    <a:pt x="79" y="297"/>
                  </a:lnTo>
                  <a:lnTo>
                    <a:pt x="0" y="297"/>
                  </a:lnTo>
                  <a:lnTo>
                    <a:pt x="0" y="8"/>
                  </a:lnTo>
                  <a:lnTo>
                    <a:pt x="75" y="8"/>
                  </a:lnTo>
                  <a:lnTo>
                    <a:pt x="75" y="47"/>
                  </a:lnTo>
                  <a:lnTo>
                    <a:pt x="76" y="47"/>
                  </a:lnTo>
                  <a:lnTo>
                    <a:pt x="92" y="28"/>
                  </a:lnTo>
                  <a:lnTo>
                    <a:pt x="113" y="14"/>
                  </a:lnTo>
                  <a:lnTo>
                    <a:pt x="136" y="4"/>
                  </a:lnTo>
                  <a:lnTo>
                    <a:pt x="1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4" name="Freeform 18"/>
            <p:cNvSpPr>
              <a:spLocks noEditPoints="1"/>
            </p:cNvSpPr>
            <p:nvPr/>
          </p:nvSpPr>
          <p:spPr bwMode="auto">
            <a:xfrm>
              <a:off x="3213101" y="3635375"/>
              <a:ext cx="455613" cy="481013"/>
            </a:xfrm>
            <a:custGeom>
              <a:avLst/>
              <a:gdLst>
                <a:gd name="T0" fmla="*/ 144 w 287"/>
                <a:gd name="T1" fmla="*/ 60 h 303"/>
                <a:gd name="T2" fmla="*/ 128 w 287"/>
                <a:gd name="T3" fmla="*/ 62 h 303"/>
                <a:gd name="T4" fmla="*/ 113 w 287"/>
                <a:gd name="T5" fmla="*/ 67 h 303"/>
                <a:gd name="T6" fmla="*/ 105 w 287"/>
                <a:gd name="T7" fmla="*/ 71 h 303"/>
                <a:gd name="T8" fmla="*/ 99 w 287"/>
                <a:gd name="T9" fmla="*/ 77 h 303"/>
                <a:gd name="T10" fmla="*/ 93 w 287"/>
                <a:gd name="T11" fmla="*/ 83 h 303"/>
                <a:gd name="T12" fmla="*/ 89 w 287"/>
                <a:gd name="T13" fmla="*/ 90 h 303"/>
                <a:gd name="T14" fmla="*/ 85 w 287"/>
                <a:gd name="T15" fmla="*/ 95 h 303"/>
                <a:gd name="T16" fmla="*/ 83 w 287"/>
                <a:gd name="T17" fmla="*/ 103 h 303"/>
                <a:gd name="T18" fmla="*/ 80 w 287"/>
                <a:gd name="T19" fmla="*/ 113 h 303"/>
                <a:gd name="T20" fmla="*/ 79 w 287"/>
                <a:gd name="T21" fmla="*/ 122 h 303"/>
                <a:gd name="T22" fmla="*/ 208 w 287"/>
                <a:gd name="T23" fmla="*/ 122 h 303"/>
                <a:gd name="T24" fmla="*/ 203 w 287"/>
                <a:gd name="T25" fmla="*/ 103 h 303"/>
                <a:gd name="T26" fmla="*/ 196 w 287"/>
                <a:gd name="T27" fmla="*/ 89 h 303"/>
                <a:gd name="T28" fmla="*/ 188 w 287"/>
                <a:gd name="T29" fmla="*/ 77 h 303"/>
                <a:gd name="T30" fmla="*/ 176 w 287"/>
                <a:gd name="T31" fmla="*/ 67 h 303"/>
                <a:gd name="T32" fmla="*/ 163 w 287"/>
                <a:gd name="T33" fmla="*/ 62 h 303"/>
                <a:gd name="T34" fmla="*/ 144 w 287"/>
                <a:gd name="T35" fmla="*/ 60 h 303"/>
                <a:gd name="T36" fmla="*/ 147 w 287"/>
                <a:gd name="T37" fmla="*/ 0 h 303"/>
                <a:gd name="T38" fmla="*/ 171 w 287"/>
                <a:gd name="T39" fmla="*/ 3 h 303"/>
                <a:gd name="T40" fmla="*/ 192 w 287"/>
                <a:gd name="T41" fmla="*/ 7 h 303"/>
                <a:gd name="T42" fmla="*/ 211 w 287"/>
                <a:gd name="T43" fmla="*/ 15 h 303"/>
                <a:gd name="T44" fmla="*/ 236 w 287"/>
                <a:gd name="T45" fmla="*/ 32 h 303"/>
                <a:gd name="T46" fmla="*/ 256 w 287"/>
                <a:gd name="T47" fmla="*/ 54 h 303"/>
                <a:gd name="T48" fmla="*/ 271 w 287"/>
                <a:gd name="T49" fmla="*/ 79 h 303"/>
                <a:gd name="T50" fmla="*/ 281 w 287"/>
                <a:gd name="T51" fmla="*/ 107 h 303"/>
                <a:gd name="T52" fmla="*/ 285 w 287"/>
                <a:gd name="T53" fmla="*/ 139 h 303"/>
                <a:gd name="T54" fmla="*/ 287 w 287"/>
                <a:gd name="T55" fmla="*/ 171 h 303"/>
                <a:gd name="T56" fmla="*/ 79 w 287"/>
                <a:gd name="T57" fmla="*/ 171 h 303"/>
                <a:gd name="T58" fmla="*/ 81 w 287"/>
                <a:gd name="T59" fmla="*/ 195 h 303"/>
                <a:gd name="T60" fmla="*/ 88 w 287"/>
                <a:gd name="T61" fmla="*/ 214 h 303"/>
                <a:gd name="T62" fmla="*/ 99 w 287"/>
                <a:gd name="T63" fmla="*/ 227 h 303"/>
                <a:gd name="T64" fmla="*/ 112 w 287"/>
                <a:gd name="T65" fmla="*/ 237 h 303"/>
                <a:gd name="T66" fmla="*/ 129 w 287"/>
                <a:gd name="T67" fmla="*/ 243 h 303"/>
                <a:gd name="T68" fmla="*/ 149 w 287"/>
                <a:gd name="T69" fmla="*/ 245 h 303"/>
                <a:gd name="T70" fmla="*/ 172 w 287"/>
                <a:gd name="T71" fmla="*/ 242 h 303"/>
                <a:gd name="T72" fmla="*/ 191 w 287"/>
                <a:gd name="T73" fmla="*/ 233 h 303"/>
                <a:gd name="T74" fmla="*/ 204 w 287"/>
                <a:gd name="T75" fmla="*/ 221 h 303"/>
                <a:gd name="T76" fmla="*/ 212 w 287"/>
                <a:gd name="T77" fmla="*/ 207 h 303"/>
                <a:gd name="T78" fmla="*/ 281 w 287"/>
                <a:gd name="T79" fmla="*/ 207 h 303"/>
                <a:gd name="T80" fmla="*/ 268 w 287"/>
                <a:gd name="T81" fmla="*/ 238 h 303"/>
                <a:gd name="T82" fmla="*/ 251 w 287"/>
                <a:gd name="T83" fmla="*/ 263 h 303"/>
                <a:gd name="T84" fmla="*/ 231 w 287"/>
                <a:gd name="T85" fmla="*/ 281 h 303"/>
                <a:gd name="T86" fmla="*/ 205 w 287"/>
                <a:gd name="T87" fmla="*/ 294 h 303"/>
                <a:gd name="T88" fmla="*/ 177 w 287"/>
                <a:gd name="T89" fmla="*/ 301 h 303"/>
                <a:gd name="T90" fmla="*/ 147 w 287"/>
                <a:gd name="T91" fmla="*/ 303 h 303"/>
                <a:gd name="T92" fmla="*/ 115 w 287"/>
                <a:gd name="T93" fmla="*/ 301 h 303"/>
                <a:gd name="T94" fmla="*/ 85 w 287"/>
                <a:gd name="T95" fmla="*/ 293 h 303"/>
                <a:gd name="T96" fmla="*/ 60 w 287"/>
                <a:gd name="T97" fmla="*/ 279 h 303"/>
                <a:gd name="T98" fmla="*/ 40 w 287"/>
                <a:gd name="T99" fmla="*/ 262 h 303"/>
                <a:gd name="T100" fmla="*/ 23 w 287"/>
                <a:gd name="T101" fmla="*/ 239 h 303"/>
                <a:gd name="T102" fmla="*/ 11 w 287"/>
                <a:gd name="T103" fmla="*/ 214 h 303"/>
                <a:gd name="T104" fmla="*/ 3 w 287"/>
                <a:gd name="T105" fmla="*/ 185 h 303"/>
                <a:gd name="T106" fmla="*/ 0 w 287"/>
                <a:gd name="T107" fmla="*/ 153 h 303"/>
                <a:gd name="T108" fmla="*/ 3 w 287"/>
                <a:gd name="T109" fmla="*/ 122 h 303"/>
                <a:gd name="T110" fmla="*/ 11 w 287"/>
                <a:gd name="T111" fmla="*/ 93 h 303"/>
                <a:gd name="T112" fmla="*/ 24 w 287"/>
                <a:gd name="T113" fmla="*/ 67 h 303"/>
                <a:gd name="T114" fmla="*/ 41 w 287"/>
                <a:gd name="T115" fmla="*/ 44 h 303"/>
                <a:gd name="T116" fmla="*/ 63 w 287"/>
                <a:gd name="T117" fmla="*/ 27 h 303"/>
                <a:gd name="T118" fmla="*/ 87 w 287"/>
                <a:gd name="T119" fmla="*/ 12 h 303"/>
                <a:gd name="T120" fmla="*/ 116 w 287"/>
                <a:gd name="T121" fmla="*/ 4 h 303"/>
                <a:gd name="T122" fmla="*/ 147 w 287"/>
                <a:gd name="T12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" h="303">
                  <a:moveTo>
                    <a:pt x="144" y="60"/>
                  </a:moveTo>
                  <a:lnTo>
                    <a:pt x="128" y="62"/>
                  </a:lnTo>
                  <a:lnTo>
                    <a:pt x="113" y="67"/>
                  </a:lnTo>
                  <a:lnTo>
                    <a:pt x="105" y="71"/>
                  </a:lnTo>
                  <a:lnTo>
                    <a:pt x="99" y="77"/>
                  </a:lnTo>
                  <a:lnTo>
                    <a:pt x="93" y="83"/>
                  </a:lnTo>
                  <a:lnTo>
                    <a:pt x="89" y="90"/>
                  </a:lnTo>
                  <a:lnTo>
                    <a:pt x="85" y="95"/>
                  </a:lnTo>
                  <a:lnTo>
                    <a:pt x="83" y="103"/>
                  </a:lnTo>
                  <a:lnTo>
                    <a:pt x="80" y="113"/>
                  </a:lnTo>
                  <a:lnTo>
                    <a:pt x="79" y="122"/>
                  </a:lnTo>
                  <a:lnTo>
                    <a:pt x="208" y="122"/>
                  </a:lnTo>
                  <a:lnTo>
                    <a:pt x="203" y="103"/>
                  </a:lnTo>
                  <a:lnTo>
                    <a:pt x="196" y="89"/>
                  </a:lnTo>
                  <a:lnTo>
                    <a:pt x="188" y="77"/>
                  </a:lnTo>
                  <a:lnTo>
                    <a:pt x="176" y="67"/>
                  </a:lnTo>
                  <a:lnTo>
                    <a:pt x="163" y="62"/>
                  </a:lnTo>
                  <a:lnTo>
                    <a:pt x="144" y="60"/>
                  </a:lnTo>
                  <a:close/>
                  <a:moveTo>
                    <a:pt x="147" y="0"/>
                  </a:moveTo>
                  <a:lnTo>
                    <a:pt x="171" y="3"/>
                  </a:lnTo>
                  <a:lnTo>
                    <a:pt x="192" y="7"/>
                  </a:lnTo>
                  <a:lnTo>
                    <a:pt x="211" y="15"/>
                  </a:lnTo>
                  <a:lnTo>
                    <a:pt x="236" y="32"/>
                  </a:lnTo>
                  <a:lnTo>
                    <a:pt x="256" y="54"/>
                  </a:lnTo>
                  <a:lnTo>
                    <a:pt x="271" y="79"/>
                  </a:lnTo>
                  <a:lnTo>
                    <a:pt x="281" y="107"/>
                  </a:lnTo>
                  <a:lnTo>
                    <a:pt x="285" y="139"/>
                  </a:lnTo>
                  <a:lnTo>
                    <a:pt x="287" y="171"/>
                  </a:lnTo>
                  <a:lnTo>
                    <a:pt x="79" y="171"/>
                  </a:lnTo>
                  <a:lnTo>
                    <a:pt x="81" y="195"/>
                  </a:lnTo>
                  <a:lnTo>
                    <a:pt x="88" y="214"/>
                  </a:lnTo>
                  <a:lnTo>
                    <a:pt x="99" y="227"/>
                  </a:lnTo>
                  <a:lnTo>
                    <a:pt x="112" y="237"/>
                  </a:lnTo>
                  <a:lnTo>
                    <a:pt x="129" y="243"/>
                  </a:lnTo>
                  <a:lnTo>
                    <a:pt x="149" y="245"/>
                  </a:lnTo>
                  <a:lnTo>
                    <a:pt x="172" y="242"/>
                  </a:lnTo>
                  <a:lnTo>
                    <a:pt x="191" y="233"/>
                  </a:lnTo>
                  <a:lnTo>
                    <a:pt x="204" y="221"/>
                  </a:lnTo>
                  <a:lnTo>
                    <a:pt x="212" y="207"/>
                  </a:lnTo>
                  <a:lnTo>
                    <a:pt x="281" y="207"/>
                  </a:lnTo>
                  <a:lnTo>
                    <a:pt x="268" y="238"/>
                  </a:lnTo>
                  <a:lnTo>
                    <a:pt x="251" y="263"/>
                  </a:lnTo>
                  <a:lnTo>
                    <a:pt x="231" y="281"/>
                  </a:lnTo>
                  <a:lnTo>
                    <a:pt x="205" y="294"/>
                  </a:lnTo>
                  <a:lnTo>
                    <a:pt x="177" y="301"/>
                  </a:lnTo>
                  <a:lnTo>
                    <a:pt x="147" y="303"/>
                  </a:lnTo>
                  <a:lnTo>
                    <a:pt x="115" y="301"/>
                  </a:lnTo>
                  <a:lnTo>
                    <a:pt x="85" y="293"/>
                  </a:lnTo>
                  <a:lnTo>
                    <a:pt x="60" y="279"/>
                  </a:lnTo>
                  <a:lnTo>
                    <a:pt x="40" y="262"/>
                  </a:lnTo>
                  <a:lnTo>
                    <a:pt x="23" y="239"/>
                  </a:lnTo>
                  <a:lnTo>
                    <a:pt x="11" y="214"/>
                  </a:lnTo>
                  <a:lnTo>
                    <a:pt x="3" y="185"/>
                  </a:lnTo>
                  <a:lnTo>
                    <a:pt x="0" y="153"/>
                  </a:lnTo>
                  <a:lnTo>
                    <a:pt x="3" y="122"/>
                  </a:lnTo>
                  <a:lnTo>
                    <a:pt x="11" y="93"/>
                  </a:lnTo>
                  <a:lnTo>
                    <a:pt x="24" y="67"/>
                  </a:lnTo>
                  <a:lnTo>
                    <a:pt x="41" y="44"/>
                  </a:lnTo>
                  <a:lnTo>
                    <a:pt x="63" y="27"/>
                  </a:lnTo>
                  <a:lnTo>
                    <a:pt x="87" y="12"/>
                  </a:lnTo>
                  <a:lnTo>
                    <a:pt x="116" y="4"/>
                  </a:lnTo>
                  <a:lnTo>
                    <a:pt x="1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auto">
            <a:xfrm>
              <a:off x="3740151" y="3635375"/>
              <a:ext cx="430213" cy="471488"/>
            </a:xfrm>
            <a:custGeom>
              <a:avLst/>
              <a:gdLst>
                <a:gd name="T0" fmla="*/ 165 w 271"/>
                <a:gd name="T1" fmla="*/ 0 h 297"/>
                <a:gd name="T2" fmla="*/ 193 w 271"/>
                <a:gd name="T3" fmla="*/ 3 h 297"/>
                <a:gd name="T4" fmla="*/ 217 w 271"/>
                <a:gd name="T5" fmla="*/ 10 h 297"/>
                <a:gd name="T6" fmla="*/ 235 w 271"/>
                <a:gd name="T7" fmla="*/ 20 h 297"/>
                <a:gd name="T8" fmla="*/ 250 w 271"/>
                <a:gd name="T9" fmla="*/ 34 h 297"/>
                <a:gd name="T10" fmla="*/ 259 w 271"/>
                <a:gd name="T11" fmla="*/ 51 h 297"/>
                <a:gd name="T12" fmla="*/ 266 w 271"/>
                <a:gd name="T13" fmla="*/ 71 h 297"/>
                <a:gd name="T14" fmla="*/ 270 w 271"/>
                <a:gd name="T15" fmla="*/ 94 h 297"/>
                <a:gd name="T16" fmla="*/ 271 w 271"/>
                <a:gd name="T17" fmla="*/ 119 h 297"/>
                <a:gd name="T18" fmla="*/ 271 w 271"/>
                <a:gd name="T19" fmla="*/ 297 h 297"/>
                <a:gd name="T20" fmla="*/ 191 w 271"/>
                <a:gd name="T21" fmla="*/ 297 h 297"/>
                <a:gd name="T22" fmla="*/ 191 w 271"/>
                <a:gd name="T23" fmla="*/ 134 h 297"/>
                <a:gd name="T24" fmla="*/ 191 w 271"/>
                <a:gd name="T25" fmla="*/ 113 h 297"/>
                <a:gd name="T26" fmla="*/ 187 w 271"/>
                <a:gd name="T27" fmla="*/ 94 h 297"/>
                <a:gd name="T28" fmla="*/ 180 w 271"/>
                <a:gd name="T29" fmla="*/ 81 h 297"/>
                <a:gd name="T30" fmla="*/ 171 w 271"/>
                <a:gd name="T31" fmla="*/ 71 h 297"/>
                <a:gd name="T32" fmla="*/ 157 w 271"/>
                <a:gd name="T33" fmla="*/ 64 h 297"/>
                <a:gd name="T34" fmla="*/ 141 w 271"/>
                <a:gd name="T35" fmla="*/ 63 h 297"/>
                <a:gd name="T36" fmla="*/ 121 w 271"/>
                <a:gd name="T37" fmla="*/ 66 h 297"/>
                <a:gd name="T38" fmla="*/ 105 w 271"/>
                <a:gd name="T39" fmla="*/ 71 h 297"/>
                <a:gd name="T40" fmla="*/ 93 w 271"/>
                <a:gd name="T41" fmla="*/ 82 h 297"/>
                <a:gd name="T42" fmla="*/ 85 w 271"/>
                <a:gd name="T43" fmla="*/ 98 h 297"/>
                <a:gd name="T44" fmla="*/ 81 w 271"/>
                <a:gd name="T45" fmla="*/ 119 h 297"/>
                <a:gd name="T46" fmla="*/ 80 w 271"/>
                <a:gd name="T47" fmla="*/ 146 h 297"/>
                <a:gd name="T48" fmla="*/ 80 w 271"/>
                <a:gd name="T49" fmla="*/ 297 h 297"/>
                <a:gd name="T50" fmla="*/ 0 w 271"/>
                <a:gd name="T51" fmla="*/ 297 h 297"/>
                <a:gd name="T52" fmla="*/ 0 w 271"/>
                <a:gd name="T53" fmla="*/ 8 h 297"/>
                <a:gd name="T54" fmla="*/ 76 w 271"/>
                <a:gd name="T55" fmla="*/ 8 h 297"/>
                <a:gd name="T56" fmla="*/ 76 w 271"/>
                <a:gd name="T57" fmla="*/ 48 h 297"/>
                <a:gd name="T58" fmla="*/ 77 w 271"/>
                <a:gd name="T59" fmla="*/ 48 h 297"/>
                <a:gd name="T60" fmla="*/ 88 w 271"/>
                <a:gd name="T61" fmla="*/ 34 h 297"/>
                <a:gd name="T62" fmla="*/ 101 w 271"/>
                <a:gd name="T63" fmla="*/ 22 h 297"/>
                <a:gd name="T64" fmla="*/ 116 w 271"/>
                <a:gd name="T65" fmla="*/ 12 h 297"/>
                <a:gd name="T66" fmla="*/ 140 w 271"/>
                <a:gd name="T67" fmla="*/ 4 h 297"/>
                <a:gd name="T68" fmla="*/ 165 w 271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1" h="297">
                  <a:moveTo>
                    <a:pt x="165" y="0"/>
                  </a:moveTo>
                  <a:lnTo>
                    <a:pt x="193" y="3"/>
                  </a:lnTo>
                  <a:lnTo>
                    <a:pt x="217" y="10"/>
                  </a:lnTo>
                  <a:lnTo>
                    <a:pt x="235" y="20"/>
                  </a:lnTo>
                  <a:lnTo>
                    <a:pt x="250" y="34"/>
                  </a:lnTo>
                  <a:lnTo>
                    <a:pt x="259" y="51"/>
                  </a:lnTo>
                  <a:lnTo>
                    <a:pt x="266" y="71"/>
                  </a:lnTo>
                  <a:lnTo>
                    <a:pt x="270" y="94"/>
                  </a:lnTo>
                  <a:lnTo>
                    <a:pt x="271" y="119"/>
                  </a:lnTo>
                  <a:lnTo>
                    <a:pt x="271" y="297"/>
                  </a:lnTo>
                  <a:lnTo>
                    <a:pt x="191" y="297"/>
                  </a:lnTo>
                  <a:lnTo>
                    <a:pt x="191" y="134"/>
                  </a:lnTo>
                  <a:lnTo>
                    <a:pt x="191" y="113"/>
                  </a:lnTo>
                  <a:lnTo>
                    <a:pt x="187" y="94"/>
                  </a:lnTo>
                  <a:lnTo>
                    <a:pt x="180" y="81"/>
                  </a:lnTo>
                  <a:lnTo>
                    <a:pt x="171" y="71"/>
                  </a:lnTo>
                  <a:lnTo>
                    <a:pt x="157" y="64"/>
                  </a:lnTo>
                  <a:lnTo>
                    <a:pt x="141" y="63"/>
                  </a:lnTo>
                  <a:lnTo>
                    <a:pt x="121" y="66"/>
                  </a:lnTo>
                  <a:lnTo>
                    <a:pt x="105" y="71"/>
                  </a:lnTo>
                  <a:lnTo>
                    <a:pt x="93" y="82"/>
                  </a:lnTo>
                  <a:lnTo>
                    <a:pt x="85" y="98"/>
                  </a:lnTo>
                  <a:lnTo>
                    <a:pt x="81" y="119"/>
                  </a:lnTo>
                  <a:lnTo>
                    <a:pt x="80" y="146"/>
                  </a:lnTo>
                  <a:lnTo>
                    <a:pt x="80" y="297"/>
                  </a:lnTo>
                  <a:lnTo>
                    <a:pt x="0" y="297"/>
                  </a:lnTo>
                  <a:lnTo>
                    <a:pt x="0" y="8"/>
                  </a:lnTo>
                  <a:lnTo>
                    <a:pt x="76" y="8"/>
                  </a:lnTo>
                  <a:lnTo>
                    <a:pt x="76" y="48"/>
                  </a:lnTo>
                  <a:lnTo>
                    <a:pt x="77" y="48"/>
                  </a:lnTo>
                  <a:lnTo>
                    <a:pt x="88" y="34"/>
                  </a:lnTo>
                  <a:lnTo>
                    <a:pt x="101" y="22"/>
                  </a:lnTo>
                  <a:lnTo>
                    <a:pt x="116" y="12"/>
                  </a:lnTo>
                  <a:lnTo>
                    <a:pt x="140" y="4"/>
                  </a:lnTo>
                  <a:lnTo>
                    <a:pt x="1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auto">
            <a:xfrm>
              <a:off x="4241801" y="3635375"/>
              <a:ext cx="423863" cy="481013"/>
            </a:xfrm>
            <a:custGeom>
              <a:avLst/>
              <a:gdLst>
                <a:gd name="T0" fmla="*/ 155 w 267"/>
                <a:gd name="T1" fmla="*/ 2 h 303"/>
                <a:gd name="T2" fmla="*/ 198 w 267"/>
                <a:gd name="T3" fmla="*/ 11 h 303"/>
                <a:gd name="T4" fmla="*/ 232 w 267"/>
                <a:gd name="T5" fmla="*/ 32 h 303"/>
                <a:gd name="T6" fmla="*/ 254 w 267"/>
                <a:gd name="T7" fmla="*/ 69 h 303"/>
                <a:gd name="T8" fmla="*/ 184 w 267"/>
                <a:gd name="T9" fmla="*/ 93 h 303"/>
                <a:gd name="T10" fmla="*/ 175 w 267"/>
                <a:gd name="T11" fmla="*/ 69 h 303"/>
                <a:gd name="T12" fmla="*/ 150 w 267"/>
                <a:gd name="T13" fmla="*/ 56 h 303"/>
                <a:gd name="T14" fmla="*/ 123 w 267"/>
                <a:gd name="T15" fmla="*/ 54 h 303"/>
                <a:gd name="T16" fmla="*/ 108 w 267"/>
                <a:gd name="T17" fmla="*/ 56 h 303"/>
                <a:gd name="T18" fmla="*/ 95 w 267"/>
                <a:gd name="T19" fmla="*/ 62 h 303"/>
                <a:gd name="T20" fmla="*/ 88 w 267"/>
                <a:gd name="T21" fmla="*/ 70 h 303"/>
                <a:gd name="T22" fmla="*/ 86 w 267"/>
                <a:gd name="T23" fmla="*/ 81 h 303"/>
                <a:gd name="T24" fmla="*/ 90 w 267"/>
                <a:gd name="T25" fmla="*/ 93 h 303"/>
                <a:gd name="T26" fmla="*/ 99 w 267"/>
                <a:gd name="T27" fmla="*/ 102 h 303"/>
                <a:gd name="T28" fmla="*/ 114 w 267"/>
                <a:gd name="T29" fmla="*/ 109 h 303"/>
                <a:gd name="T30" fmla="*/ 175 w 267"/>
                <a:gd name="T31" fmla="*/ 123 h 303"/>
                <a:gd name="T32" fmla="*/ 224 w 267"/>
                <a:gd name="T33" fmla="*/ 139 h 303"/>
                <a:gd name="T34" fmla="*/ 250 w 267"/>
                <a:gd name="T35" fmla="*/ 158 h 303"/>
                <a:gd name="T36" fmla="*/ 264 w 267"/>
                <a:gd name="T37" fmla="*/ 186 h 303"/>
                <a:gd name="T38" fmla="*/ 263 w 267"/>
                <a:gd name="T39" fmla="*/ 230 h 303"/>
                <a:gd name="T40" fmla="*/ 242 w 267"/>
                <a:gd name="T41" fmla="*/ 269 h 303"/>
                <a:gd name="T42" fmla="*/ 206 w 267"/>
                <a:gd name="T43" fmla="*/ 293 h 303"/>
                <a:gd name="T44" fmla="*/ 159 w 267"/>
                <a:gd name="T45" fmla="*/ 302 h 303"/>
                <a:gd name="T46" fmla="*/ 111 w 267"/>
                <a:gd name="T47" fmla="*/ 302 h 303"/>
                <a:gd name="T48" fmla="*/ 64 w 267"/>
                <a:gd name="T49" fmla="*/ 291 h 303"/>
                <a:gd name="T50" fmla="*/ 27 w 267"/>
                <a:gd name="T51" fmla="*/ 269 h 303"/>
                <a:gd name="T52" fmla="*/ 4 w 267"/>
                <a:gd name="T53" fmla="*/ 230 h 303"/>
                <a:gd name="T54" fmla="*/ 76 w 267"/>
                <a:gd name="T55" fmla="*/ 203 h 303"/>
                <a:gd name="T56" fmla="*/ 80 w 267"/>
                <a:gd name="T57" fmla="*/ 225 h 303"/>
                <a:gd name="T58" fmla="*/ 90 w 267"/>
                <a:gd name="T59" fmla="*/ 235 h 303"/>
                <a:gd name="T60" fmla="*/ 100 w 267"/>
                <a:gd name="T61" fmla="*/ 243 h 303"/>
                <a:gd name="T62" fmla="*/ 114 w 267"/>
                <a:gd name="T63" fmla="*/ 249 h 303"/>
                <a:gd name="T64" fmla="*/ 144 w 267"/>
                <a:gd name="T65" fmla="*/ 251 h 303"/>
                <a:gd name="T66" fmla="*/ 162 w 267"/>
                <a:gd name="T67" fmla="*/ 247 h 303"/>
                <a:gd name="T68" fmla="*/ 176 w 267"/>
                <a:gd name="T69" fmla="*/ 238 h 303"/>
                <a:gd name="T70" fmla="*/ 186 w 267"/>
                <a:gd name="T71" fmla="*/ 227 h 303"/>
                <a:gd name="T72" fmla="*/ 187 w 267"/>
                <a:gd name="T73" fmla="*/ 214 h 303"/>
                <a:gd name="T74" fmla="*/ 178 w 267"/>
                <a:gd name="T75" fmla="*/ 195 h 303"/>
                <a:gd name="T76" fmla="*/ 136 w 267"/>
                <a:gd name="T77" fmla="*/ 179 h 303"/>
                <a:gd name="T78" fmla="*/ 64 w 267"/>
                <a:gd name="T79" fmla="*/ 161 h 303"/>
                <a:gd name="T80" fmla="*/ 35 w 267"/>
                <a:gd name="T81" fmla="*/ 147 h 303"/>
                <a:gd name="T82" fmla="*/ 15 w 267"/>
                <a:gd name="T83" fmla="*/ 126 h 303"/>
                <a:gd name="T84" fmla="*/ 7 w 267"/>
                <a:gd name="T85" fmla="*/ 94 h 303"/>
                <a:gd name="T86" fmla="*/ 18 w 267"/>
                <a:gd name="T87" fmla="*/ 47 h 303"/>
                <a:gd name="T88" fmla="*/ 47 w 267"/>
                <a:gd name="T89" fmla="*/ 19 h 303"/>
                <a:gd name="T90" fmla="*/ 87 w 267"/>
                <a:gd name="T91" fmla="*/ 6 h 303"/>
                <a:gd name="T92" fmla="*/ 132 w 267"/>
                <a:gd name="T9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7" h="303">
                  <a:moveTo>
                    <a:pt x="132" y="0"/>
                  </a:moveTo>
                  <a:lnTo>
                    <a:pt x="155" y="2"/>
                  </a:lnTo>
                  <a:lnTo>
                    <a:pt x="178" y="6"/>
                  </a:lnTo>
                  <a:lnTo>
                    <a:pt x="198" y="11"/>
                  </a:lnTo>
                  <a:lnTo>
                    <a:pt x="216" y="20"/>
                  </a:lnTo>
                  <a:lnTo>
                    <a:pt x="232" y="32"/>
                  </a:lnTo>
                  <a:lnTo>
                    <a:pt x="246" y="48"/>
                  </a:lnTo>
                  <a:lnTo>
                    <a:pt x="254" y="69"/>
                  </a:lnTo>
                  <a:lnTo>
                    <a:pt x="259" y="93"/>
                  </a:lnTo>
                  <a:lnTo>
                    <a:pt x="184" y="93"/>
                  </a:lnTo>
                  <a:lnTo>
                    <a:pt x="182" y="79"/>
                  </a:lnTo>
                  <a:lnTo>
                    <a:pt x="175" y="69"/>
                  </a:lnTo>
                  <a:lnTo>
                    <a:pt x="167" y="62"/>
                  </a:lnTo>
                  <a:lnTo>
                    <a:pt x="150" y="56"/>
                  </a:lnTo>
                  <a:lnTo>
                    <a:pt x="130" y="54"/>
                  </a:lnTo>
                  <a:lnTo>
                    <a:pt x="123" y="54"/>
                  </a:lnTo>
                  <a:lnTo>
                    <a:pt x="115" y="55"/>
                  </a:lnTo>
                  <a:lnTo>
                    <a:pt x="108" y="56"/>
                  </a:lnTo>
                  <a:lnTo>
                    <a:pt x="102" y="58"/>
                  </a:lnTo>
                  <a:lnTo>
                    <a:pt x="95" y="62"/>
                  </a:lnTo>
                  <a:lnTo>
                    <a:pt x="91" y="67"/>
                  </a:lnTo>
                  <a:lnTo>
                    <a:pt x="88" y="70"/>
                  </a:lnTo>
                  <a:lnTo>
                    <a:pt x="87" y="75"/>
                  </a:lnTo>
                  <a:lnTo>
                    <a:pt x="86" y="81"/>
                  </a:lnTo>
                  <a:lnTo>
                    <a:pt x="87" y="87"/>
                  </a:lnTo>
                  <a:lnTo>
                    <a:pt x="90" y="93"/>
                  </a:lnTo>
                  <a:lnTo>
                    <a:pt x="94" y="98"/>
                  </a:lnTo>
                  <a:lnTo>
                    <a:pt x="99" y="102"/>
                  </a:lnTo>
                  <a:lnTo>
                    <a:pt x="107" y="106"/>
                  </a:lnTo>
                  <a:lnTo>
                    <a:pt x="114" y="109"/>
                  </a:lnTo>
                  <a:lnTo>
                    <a:pt x="143" y="117"/>
                  </a:lnTo>
                  <a:lnTo>
                    <a:pt x="175" y="123"/>
                  </a:lnTo>
                  <a:lnTo>
                    <a:pt x="208" y="133"/>
                  </a:lnTo>
                  <a:lnTo>
                    <a:pt x="224" y="139"/>
                  </a:lnTo>
                  <a:lnTo>
                    <a:pt x="238" y="147"/>
                  </a:lnTo>
                  <a:lnTo>
                    <a:pt x="250" y="158"/>
                  </a:lnTo>
                  <a:lnTo>
                    <a:pt x="259" y="170"/>
                  </a:lnTo>
                  <a:lnTo>
                    <a:pt x="264" y="186"/>
                  </a:lnTo>
                  <a:lnTo>
                    <a:pt x="267" y="205"/>
                  </a:lnTo>
                  <a:lnTo>
                    <a:pt x="263" y="230"/>
                  </a:lnTo>
                  <a:lnTo>
                    <a:pt x="255" y="251"/>
                  </a:lnTo>
                  <a:lnTo>
                    <a:pt x="242" y="269"/>
                  </a:lnTo>
                  <a:lnTo>
                    <a:pt x="226" y="282"/>
                  </a:lnTo>
                  <a:lnTo>
                    <a:pt x="206" y="293"/>
                  </a:lnTo>
                  <a:lnTo>
                    <a:pt x="183" y="299"/>
                  </a:lnTo>
                  <a:lnTo>
                    <a:pt x="159" y="302"/>
                  </a:lnTo>
                  <a:lnTo>
                    <a:pt x="135" y="303"/>
                  </a:lnTo>
                  <a:lnTo>
                    <a:pt x="111" y="302"/>
                  </a:lnTo>
                  <a:lnTo>
                    <a:pt x="87" y="298"/>
                  </a:lnTo>
                  <a:lnTo>
                    <a:pt x="64" y="291"/>
                  </a:lnTo>
                  <a:lnTo>
                    <a:pt x="44" y="282"/>
                  </a:lnTo>
                  <a:lnTo>
                    <a:pt x="27" y="269"/>
                  </a:lnTo>
                  <a:lnTo>
                    <a:pt x="14" y="251"/>
                  </a:lnTo>
                  <a:lnTo>
                    <a:pt x="4" y="230"/>
                  </a:lnTo>
                  <a:lnTo>
                    <a:pt x="0" y="203"/>
                  </a:lnTo>
                  <a:lnTo>
                    <a:pt x="76" y="203"/>
                  </a:lnTo>
                  <a:lnTo>
                    <a:pt x="78" y="215"/>
                  </a:lnTo>
                  <a:lnTo>
                    <a:pt x="80" y="225"/>
                  </a:lnTo>
                  <a:lnTo>
                    <a:pt x="84" y="230"/>
                  </a:lnTo>
                  <a:lnTo>
                    <a:pt x="90" y="235"/>
                  </a:lnTo>
                  <a:lnTo>
                    <a:pt x="95" y="239"/>
                  </a:lnTo>
                  <a:lnTo>
                    <a:pt x="100" y="243"/>
                  </a:lnTo>
                  <a:lnTo>
                    <a:pt x="107" y="246"/>
                  </a:lnTo>
                  <a:lnTo>
                    <a:pt x="114" y="249"/>
                  </a:lnTo>
                  <a:lnTo>
                    <a:pt x="136" y="251"/>
                  </a:lnTo>
                  <a:lnTo>
                    <a:pt x="144" y="251"/>
                  </a:lnTo>
                  <a:lnTo>
                    <a:pt x="154" y="249"/>
                  </a:lnTo>
                  <a:lnTo>
                    <a:pt x="162" y="247"/>
                  </a:lnTo>
                  <a:lnTo>
                    <a:pt x="170" y="243"/>
                  </a:lnTo>
                  <a:lnTo>
                    <a:pt x="176" y="238"/>
                  </a:lnTo>
                  <a:lnTo>
                    <a:pt x="183" y="233"/>
                  </a:lnTo>
                  <a:lnTo>
                    <a:pt x="186" y="227"/>
                  </a:lnTo>
                  <a:lnTo>
                    <a:pt x="187" y="221"/>
                  </a:lnTo>
                  <a:lnTo>
                    <a:pt x="187" y="214"/>
                  </a:lnTo>
                  <a:lnTo>
                    <a:pt x="184" y="203"/>
                  </a:lnTo>
                  <a:lnTo>
                    <a:pt x="178" y="195"/>
                  </a:lnTo>
                  <a:lnTo>
                    <a:pt x="164" y="187"/>
                  </a:lnTo>
                  <a:lnTo>
                    <a:pt x="136" y="179"/>
                  </a:lnTo>
                  <a:lnTo>
                    <a:pt x="98" y="170"/>
                  </a:lnTo>
                  <a:lnTo>
                    <a:pt x="64" y="161"/>
                  </a:lnTo>
                  <a:lnTo>
                    <a:pt x="50" y="155"/>
                  </a:lnTo>
                  <a:lnTo>
                    <a:pt x="35" y="147"/>
                  </a:lnTo>
                  <a:lnTo>
                    <a:pt x="24" y="138"/>
                  </a:lnTo>
                  <a:lnTo>
                    <a:pt x="15" y="126"/>
                  </a:lnTo>
                  <a:lnTo>
                    <a:pt x="10" y="111"/>
                  </a:lnTo>
                  <a:lnTo>
                    <a:pt x="7" y="94"/>
                  </a:lnTo>
                  <a:lnTo>
                    <a:pt x="10" y="69"/>
                  </a:lnTo>
                  <a:lnTo>
                    <a:pt x="18" y="47"/>
                  </a:lnTo>
                  <a:lnTo>
                    <a:pt x="31" y="32"/>
                  </a:lnTo>
                  <a:lnTo>
                    <a:pt x="47" y="19"/>
                  </a:lnTo>
                  <a:lnTo>
                    <a:pt x="66" y="11"/>
                  </a:lnTo>
                  <a:lnTo>
                    <a:pt x="87" y="6"/>
                  </a:lnTo>
                  <a:lnTo>
                    <a:pt x="110" y="2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4741863" y="3475038"/>
              <a:ext cx="125413" cy="1031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8" name="Rectangle 22"/>
            <p:cNvSpPr>
              <a:spLocks noChangeArrowheads="1"/>
            </p:cNvSpPr>
            <p:nvPr/>
          </p:nvSpPr>
          <p:spPr bwMode="auto">
            <a:xfrm>
              <a:off x="4741863" y="3648075"/>
              <a:ext cx="125413" cy="4587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9" name="Freeform 23"/>
            <p:cNvSpPr>
              <a:spLocks noEditPoints="1"/>
            </p:cNvSpPr>
            <p:nvPr/>
          </p:nvSpPr>
          <p:spPr bwMode="auto">
            <a:xfrm>
              <a:off x="4933951" y="3635375"/>
              <a:ext cx="471488" cy="481013"/>
            </a:xfrm>
            <a:custGeom>
              <a:avLst/>
              <a:gdLst>
                <a:gd name="T0" fmla="*/ 148 w 297"/>
                <a:gd name="T1" fmla="*/ 60 h 303"/>
                <a:gd name="T2" fmla="*/ 130 w 297"/>
                <a:gd name="T3" fmla="*/ 63 h 303"/>
                <a:gd name="T4" fmla="*/ 115 w 297"/>
                <a:gd name="T5" fmla="*/ 69 h 303"/>
                <a:gd name="T6" fmla="*/ 103 w 297"/>
                <a:gd name="T7" fmla="*/ 78 h 303"/>
                <a:gd name="T8" fmla="*/ 94 w 297"/>
                <a:gd name="T9" fmla="*/ 90 h 303"/>
                <a:gd name="T10" fmla="*/ 87 w 297"/>
                <a:gd name="T11" fmla="*/ 103 h 303"/>
                <a:gd name="T12" fmla="*/ 82 w 297"/>
                <a:gd name="T13" fmla="*/ 119 h 303"/>
                <a:gd name="T14" fmla="*/ 79 w 297"/>
                <a:gd name="T15" fmla="*/ 153 h 303"/>
                <a:gd name="T16" fmla="*/ 82 w 297"/>
                <a:gd name="T17" fmla="*/ 186 h 303"/>
                <a:gd name="T18" fmla="*/ 87 w 297"/>
                <a:gd name="T19" fmla="*/ 202 h 303"/>
                <a:gd name="T20" fmla="*/ 94 w 297"/>
                <a:gd name="T21" fmla="*/ 215 h 303"/>
                <a:gd name="T22" fmla="*/ 103 w 297"/>
                <a:gd name="T23" fmla="*/ 227 h 303"/>
                <a:gd name="T24" fmla="*/ 115 w 297"/>
                <a:gd name="T25" fmla="*/ 237 h 303"/>
                <a:gd name="T26" fmla="*/ 130 w 297"/>
                <a:gd name="T27" fmla="*/ 242 h 303"/>
                <a:gd name="T28" fmla="*/ 148 w 297"/>
                <a:gd name="T29" fmla="*/ 245 h 303"/>
                <a:gd name="T30" fmla="*/ 167 w 297"/>
                <a:gd name="T31" fmla="*/ 242 h 303"/>
                <a:gd name="T32" fmla="*/ 182 w 297"/>
                <a:gd name="T33" fmla="*/ 237 h 303"/>
                <a:gd name="T34" fmla="*/ 194 w 297"/>
                <a:gd name="T35" fmla="*/ 227 h 303"/>
                <a:gd name="T36" fmla="*/ 203 w 297"/>
                <a:gd name="T37" fmla="*/ 215 h 303"/>
                <a:gd name="T38" fmla="*/ 210 w 297"/>
                <a:gd name="T39" fmla="*/ 202 h 303"/>
                <a:gd name="T40" fmla="*/ 215 w 297"/>
                <a:gd name="T41" fmla="*/ 186 h 303"/>
                <a:gd name="T42" fmla="*/ 218 w 297"/>
                <a:gd name="T43" fmla="*/ 153 h 303"/>
                <a:gd name="T44" fmla="*/ 215 w 297"/>
                <a:gd name="T45" fmla="*/ 119 h 303"/>
                <a:gd name="T46" fmla="*/ 210 w 297"/>
                <a:gd name="T47" fmla="*/ 103 h 303"/>
                <a:gd name="T48" fmla="*/ 203 w 297"/>
                <a:gd name="T49" fmla="*/ 90 h 303"/>
                <a:gd name="T50" fmla="*/ 194 w 297"/>
                <a:gd name="T51" fmla="*/ 78 h 303"/>
                <a:gd name="T52" fmla="*/ 182 w 297"/>
                <a:gd name="T53" fmla="*/ 69 h 303"/>
                <a:gd name="T54" fmla="*/ 167 w 297"/>
                <a:gd name="T55" fmla="*/ 63 h 303"/>
                <a:gd name="T56" fmla="*/ 148 w 297"/>
                <a:gd name="T57" fmla="*/ 60 h 303"/>
                <a:gd name="T58" fmla="*/ 148 w 297"/>
                <a:gd name="T59" fmla="*/ 0 h 303"/>
                <a:gd name="T60" fmla="*/ 180 w 297"/>
                <a:gd name="T61" fmla="*/ 3 h 303"/>
                <a:gd name="T62" fmla="*/ 210 w 297"/>
                <a:gd name="T63" fmla="*/ 12 h 303"/>
                <a:gd name="T64" fmla="*/ 235 w 297"/>
                <a:gd name="T65" fmla="*/ 24 h 303"/>
                <a:gd name="T66" fmla="*/ 257 w 297"/>
                <a:gd name="T67" fmla="*/ 43 h 303"/>
                <a:gd name="T68" fmla="*/ 274 w 297"/>
                <a:gd name="T69" fmla="*/ 64 h 303"/>
                <a:gd name="T70" fmla="*/ 287 w 297"/>
                <a:gd name="T71" fmla="*/ 90 h 303"/>
                <a:gd name="T72" fmla="*/ 294 w 297"/>
                <a:gd name="T73" fmla="*/ 121 h 303"/>
                <a:gd name="T74" fmla="*/ 297 w 297"/>
                <a:gd name="T75" fmla="*/ 153 h 303"/>
                <a:gd name="T76" fmla="*/ 294 w 297"/>
                <a:gd name="T77" fmla="*/ 186 h 303"/>
                <a:gd name="T78" fmla="*/ 287 w 297"/>
                <a:gd name="T79" fmla="*/ 215 h 303"/>
                <a:gd name="T80" fmla="*/ 274 w 297"/>
                <a:gd name="T81" fmla="*/ 241 h 303"/>
                <a:gd name="T82" fmla="*/ 257 w 297"/>
                <a:gd name="T83" fmla="*/ 263 h 303"/>
                <a:gd name="T84" fmla="*/ 235 w 297"/>
                <a:gd name="T85" fmla="*/ 281 h 303"/>
                <a:gd name="T86" fmla="*/ 210 w 297"/>
                <a:gd name="T87" fmla="*/ 293 h 303"/>
                <a:gd name="T88" fmla="*/ 180 w 297"/>
                <a:gd name="T89" fmla="*/ 301 h 303"/>
                <a:gd name="T90" fmla="*/ 148 w 297"/>
                <a:gd name="T91" fmla="*/ 303 h 303"/>
                <a:gd name="T92" fmla="*/ 116 w 297"/>
                <a:gd name="T93" fmla="*/ 301 h 303"/>
                <a:gd name="T94" fmla="*/ 87 w 297"/>
                <a:gd name="T95" fmla="*/ 293 h 303"/>
                <a:gd name="T96" fmla="*/ 62 w 297"/>
                <a:gd name="T97" fmla="*/ 281 h 303"/>
                <a:gd name="T98" fmla="*/ 40 w 297"/>
                <a:gd name="T99" fmla="*/ 263 h 303"/>
                <a:gd name="T100" fmla="*/ 23 w 297"/>
                <a:gd name="T101" fmla="*/ 241 h 303"/>
                <a:gd name="T102" fmla="*/ 11 w 297"/>
                <a:gd name="T103" fmla="*/ 215 h 303"/>
                <a:gd name="T104" fmla="*/ 3 w 297"/>
                <a:gd name="T105" fmla="*/ 186 h 303"/>
                <a:gd name="T106" fmla="*/ 0 w 297"/>
                <a:gd name="T107" fmla="*/ 153 h 303"/>
                <a:gd name="T108" fmla="*/ 3 w 297"/>
                <a:gd name="T109" fmla="*/ 121 h 303"/>
                <a:gd name="T110" fmla="*/ 11 w 297"/>
                <a:gd name="T111" fmla="*/ 90 h 303"/>
                <a:gd name="T112" fmla="*/ 23 w 297"/>
                <a:gd name="T113" fmla="*/ 64 h 303"/>
                <a:gd name="T114" fmla="*/ 40 w 297"/>
                <a:gd name="T115" fmla="*/ 43 h 303"/>
                <a:gd name="T116" fmla="*/ 62 w 297"/>
                <a:gd name="T117" fmla="*/ 24 h 303"/>
                <a:gd name="T118" fmla="*/ 87 w 297"/>
                <a:gd name="T119" fmla="*/ 12 h 303"/>
                <a:gd name="T120" fmla="*/ 116 w 297"/>
                <a:gd name="T121" fmla="*/ 3 h 303"/>
                <a:gd name="T122" fmla="*/ 148 w 297"/>
                <a:gd name="T12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7" h="303">
                  <a:moveTo>
                    <a:pt x="148" y="60"/>
                  </a:moveTo>
                  <a:lnTo>
                    <a:pt x="130" y="63"/>
                  </a:lnTo>
                  <a:lnTo>
                    <a:pt x="115" y="69"/>
                  </a:lnTo>
                  <a:lnTo>
                    <a:pt x="103" y="78"/>
                  </a:lnTo>
                  <a:lnTo>
                    <a:pt x="94" y="90"/>
                  </a:lnTo>
                  <a:lnTo>
                    <a:pt x="87" y="103"/>
                  </a:lnTo>
                  <a:lnTo>
                    <a:pt x="82" y="119"/>
                  </a:lnTo>
                  <a:lnTo>
                    <a:pt x="79" y="153"/>
                  </a:lnTo>
                  <a:lnTo>
                    <a:pt x="82" y="186"/>
                  </a:lnTo>
                  <a:lnTo>
                    <a:pt x="87" y="202"/>
                  </a:lnTo>
                  <a:lnTo>
                    <a:pt x="94" y="215"/>
                  </a:lnTo>
                  <a:lnTo>
                    <a:pt x="103" y="227"/>
                  </a:lnTo>
                  <a:lnTo>
                    <a:pt x="115" y="237"/>
                  </a:lnTo>
                  <a:lnTo>
                    <a:pt x="130" y="242"/>
                  </a:lnTo>
                  <a:lnTo>
                    <a:pt x="148" y="245"/>
                  </a:lnTo>
                  <a:lnTo>
                    <a:pt x="167" y="242"/>
                  </a:lnTo>
                  <a:lnTo>
                    <a:pt x="182" y="237"/>
                  </a:lnTo>
                  <a:lnTo>
                    <a:pt x="194" y="227"/>
                  </a:lnTo>
                  <a:lnTo>
                    <a:pt x="203" y="215"/>
                  </a:lnTo>
                  <a:lnTo>
                    <a:pt x="210" y="202"/>
                  </a:lnTo>
                  <a:lnTo>
                    <a:pt x="215" y="186"/>
                  </a:lnTo>
                  <a:lnTo>
                    <a:pt x="218" y="153"/>
                  </a:lnTo>
                  <a:lnTo>
                    <a:pt x="215" y="119"/>
                  </a:lnTo>
                  <a:lnTo>
                    <a:pt x="210" y="103"/>
                  </a:lnTo>
                  <a:lnTo>
                    <a:pt x="203" y="90"/>
                  </a:lnTo>
                  <a:lnTo>
                    <a:pt x="194" y="78"/>
                  </a:lnTo>
                  <a:lnTo>
                    <a:pt x="182" y="69"/>
                  </a:lnTo>
                  <a:lnTo>
                    <a:pt x="167" y="63"/>
                  </a:lnTo>
                  <a:lnTo>
                    <a:pt x="148" y="60"/>
                  </a:lnTo>
                  <a:close/>
                  <a:moveTo>
                    <a:pt x="148" y="0"/>
                  </a:moveTo>
                  <a:lnTo>
                    <a:pt x="180" y="3"/>
                  </a:lnTo>
                  <a:lnTo>
                    <a:pt x="210" y="12"/>
                  </a:lnTo>
                  <a:lnTo>
                    <a:pt x="235" y="24"/>
                  </a:lnTo>
                  <a:lnTo>
                    <a:pt x="257" y="43"/>
                  </a:lnTo>
                  <a:lnTo>
                    <a:pt x="274" y="64"/>
                  </a:lnTo>
                  <a:lnTo>
                    <a:pt x="287" y="90"/>
                  </a:lnTo>
                  <a:lnTo>
                    <a:pt x="294" y="121"/>
                  </a:lnTo>
                  <a:lnTo>
                    <a:pt x="297" y="153"/>
                  </a:lnTo>
                  <a:lnTo>
                    <a:pt x="294" y="186"/>
                  </a:lnTo>
                  <a:lnTo>
                    <a:pt x="287" y="215"/>
                  </a:lnTo>
                  <a:lnTo>
                    <a:pt x="274" y="241"/>
                  </a:lnTo>
                  <a:lnTo>
                    <a:pt x="257" y="263"/>
                  </a:lnTo>
                  <a:lnTo>
                    <a:pt x="235" y="281"/>
                  </a:lnTo>
                  <a:lnTo>
                    <a:pt x="210" y="293"/>
                  </a:lnTo>
                  <a:lnTo>
                    <a:pt x="180" y="301"/>
                  </a:lnTo>
                  <a:lnTo>
                    <a:pt x="148" y="303"/>
                  </a:lnTo>
                  <a:lnTo>
                    <a:pt x="116" y="301"/>
                  </a:lnTo>
                  <a:lnTo>
                    <a:pt x="87" y="293"/>
                  </a:lnTo>
                  <a:lnTo>
                    <a:pt x="62" y="281"/>
                  </a:lnTo>
                  <a:lnTo>
                    <a:pt x="40" y="263"/>
                  </a:lnTo>
                  <a:lnTo>
                    <a:pt x="23" y="241"/>
                  </a:lnTo>
                  <a:lnTo>
                    <a:pt x="11" y="215"/>
                  </a:lnTo>
                  <a:lnTo>
                    <a:pt x="3" y="186"/>
                  </a:lnTo>
                  <a:lnTo>
                    <a:pt x="0" y="153"/>
                  </a:lnTo>
                  <a:lnTo>
                    <a:pt x="3" y="121"/>
                  </a:lnTo>
                  <a:lnTo>
                    <a:pt x="11" y="90"/>
                  </a:lnTo>
                  <a:lnTo>
                    <a:pt x="23" y="64"/>
                  </a:lnTo>
                  <a:lnTo>
                    <a:pt x="40" y="43"/>
                  </a:lnTo>
                  <a:lnTo>
                    <a:pt x="62" y="24"/>
                  </a:lnTo>
                  <a:lnTo>
                    <a:pt x="87" y="12"/>
                  </a:lnTo>
                  <a:lnTo>
                    <a:pt x="116" y="3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auto">
            <a:xfrm>
              <a:off x="5468938" y="3635375"/>
              <a:ext cx="428625" cy="471488"/>
            </a:xfrm>
            <a:custGeom>
              <a:avLst/>
              <a:gdLst>
                <a:gd name="T0" fmla="*/ 165 w 270"/>
                <a:gd name="T1" fmla="*/ 0 h 297"/>
                <a:gd name="T2" fmla="*/ 193 w 270"/>
                <a:gd name="T3" fmla="*/ 3 h 297"/>
                <a:gd name="T4" fmla="*/ 217 w 270"/>
                <a:gd name="T5" fmla="*/ 10 h 297"/>
                <a:gd name="T6" fmla="*/ 234 w 270"/>
                <a:gd name="T7" fmla="*/ 20 h 297"/>
                <a:gd name="T8" fmla="*/ 249 w 270"/>
                <a:gd name="T9" fmla="*/ 34 h 297"/>
                <a:gd name="T10" fmla="*/ 258 w 270"/>
                <a:gd name="T11" fmla="*/ 51 h 297"/>
                <a:gd name="T12" fmla="*/ 265 w 270"/>
                <a:gd name="T13" fmla="*/ 71 h 297"/>
                <a:gd name="T14" fmla="*/ 269 w 270"/>
                <a:gd name="T15" fmla="*/ 94 h 297"/>
                <a:gd name="T16" fmla="*/ 270 w 270"/>
                <a:gd name="T17" fmla="*/ 119 h 297"/>
                <a:gd name="T18" fmla="*/ 270 w 270"/>
                <a:gd name="T19" fmla="*/ 297 h 297"/>
                <a:gd name="T20" fmla="*/ 190 w 270"/>
                <a:gd name="T21" fmla="*/ 297 h 297"/>
                <a:gd name="T22" fmla="*/ 190 w 270"/>
                <a:gd name="T23" fmla="*/ 134 h 297"/>
                <a:gd name="T24" fmla="*/ 189 w 270"/>
                <a:gd name="T25" fmla="*/ 113 h 297"/>
                <a:gd name="T26" fmla="*/ 186 w 270"/>
                <a:gd name="T27" fmla="*/ 94 h 297"/>
                <a:gd name="T28" fmla="*/ 180 w 270"/>
                <a:gd name="T29" fmla="*/ 81 h 297"/>
                <a:gd name="T30" fmla="*/ 170 w 270"/>
                <a:gd name="T31" fmla="*/ 71 h 297"/>
                <a:gd name="T32" fmla="*/ 157 w 270"/>
                <a:gd name="T33" fmla="*/ 64 h 297"/>
                <a:gd name="T34" fmla="*/ 140 w 270"/>
                <a:gd name="T35" fmla="*/ 63 h 297"/>
                <a:gd name="T36" fmla="*/ 121 w 270"/>
                <a:gd name="T37" fmla="*/ 66 h 297"/>
                <a:gd name="T38" fmla="*/ 105 w 270"/>
                <a:gd name="T39" fmla="*/ 71 h 297"/>
                <a:gd name="T40" fmla="*/ 93 w 270"/>
                <a:gd name="T41" fmla="*/ 82 h 297"/>
                <a:gd name="T42" fmla="*/ 85 w 270"/>
                <a:gd name="T43" fmla="*/ 98 h 297"/>
                <a:gd name="T44" fmla="*/ 81 w 270"/>
                <a:gd name="T45" fmla="*/ 119 h 297"/>
                <a:gd name="T46" fmla="*/ 80 w 270"/>
                <a:gd name="T47" fmla="*/ 146 h 297"/>
                <a:gd name="T48" fmla="*/ 80 w 270"/>
                <a:gd name="T49" fmla="*/ 297 h 297"/>
                <a:gd name="T50" fmla="*/ 0 w 270"/>
                <a:gd name="T51" fmla="*/ 297 h 297"/>
                <a:gd name="T52" fmla="*/ 0 w 270"/>
                <a:gd name="T53" fmla="*/ 8 h 297"/>
                <a:gd name="T54" fmla="*/ 76 w 270"/>
                <a:gd name="T55" fmla="*/ 8 h 297"/>
                <a:gd name="T56" fmla="*/ 76 w 270"/>
                <a:gd name="T57" fmla="*/ 48 h 297"/>
                <a:gd name="T58" fmla="*/ 77 w 270"/>
                <a:gd name="T59" fmla="*/ 48 h 297"/>
                <a:gd name="T60" fmla="*/ 88 w 270"/>
                <a:gd name="T61" fmla="*/ 34 h 297"/>
                <a:gd name="T62" fmla="*/ 101 w 270"/>
                <a:gd name="T63" fmla="*/ 22 h 297"/>
                <a:gd name="T64" fmla="*/ 116 w 270"/>
                <a:gd name="T65" fmla="*/ 12 h 297"/>
                <a:gd name="T66" fmla="*/ 140 w 270"/>
                <a:gd name="T67" fmla="*/ 4 h 297"/>
                <a:gd name="T68" fmla="*/ 165 w 270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0" h="297">
                  <a:moveTo>
                    <a:pt x="165" y="0"/>
                  </a:moveTo>
                  <a:lnTo>
                    <a:pt x="193" y="3"/>
                  </a:lnTo>
                  <a:lnTo>
                    <a:pt x="217" y="10"/>
                  </a:lnTo>
                  <a:lnTo>
                    <a:pt x="234" y="20"/>
                  </a:lnTo>
                  <a:lnTo>
                    <a:pt x="249" y="34"/>
                  </a:lnTo>
                  <a:lnTo>
                    <a:pt x="258" y="51"/>
                  </a:lnTo>
                  <a:lnTo>
                    <a:pt x="265" y="71"/>
                  </a:lnTo>
                  <a:lnTo>
                    <a:pt x="269" y="94"/>
                  </a:lnTo>
                  <a:lnTo>
                    <a:pt x="270" y="119"/>
                  </a:lnTo>
                  <a:lnTo>
                    <a:pt x="270" y="297"/>
                  </a:lnTo>
                  <a:lnTo>
                    <a:pt x="190" y="297"/>
                  </a:lnTo>
                  <a:lnTo>
                    <a:pt x="190" y="134"/>
                  </a:lnTo>
                  <a:lnTo>
                    <a:pt x="189" y="113"/>
                  </a:lnTo>
                  <a:lnTo>
                    <a:pt x="186" y="94"/>
                  </a:lnTo>
                  <a:lnTo>
                    <a:pt x="180" y="81"/>
                  </a:lnTo>
                  <a:lnTo>
                    <a:pt x="170" y="71"/>
                  </a:lnTo>
                  <a:lnTo>
                    <a:pt x="157" y="64"/>
                  </a:lnTo>
                  <a:lnTo>
                    <a:pt x="140" y="63"/>
                  </a:lnTo>
                  <a:lnTo>
                    <a:pt x="121" y="66"/>
                  </a:lnTo>
                  <a:lnTo>
                    <a:pt x="105" y="71"/>
                  </a:lnTo>
                  <a:lnTo>
                    <a:pt x="93" y="82"/>
                  </a:lnTo>
                  <a:lnTo>
                    <a:pt x="85" y="98"/>
                  </a:lnTo>
                  <a:lnTo>
                    <a:pt x="81" y="119"/>
                  </a:lnTo>
                  <a:lnTo>
                    <a:pt x="80" y="146"/>
                  </a:lnTo>
                  <a:lnTo>
                    <a:pt x="80" y="297"/>
                  </a:lnTo>
                  <a:lnTo>
                    <a:pt x="0" y="297"/>
                  </a:lnTo>
                  <a:lnTo>
                    <a:pt x="0" y="8"/>
                  </a:lnTo>
                  <a:lnTo>
                    <a:pt x="76" y="8"/>
                  </a:lnTo>
                  <a:lnTo>
                    <a:pt x="76" y="48"/>
                  </a:lnTo>
                  <a:lnTo>
                    <a:pt x="77" y="48"/>
                  </a:lnTo>
                  <a:lnTo>
                    <a:pt x="88" y="34"/>
                  </a:lnTo>
                  <a:lnTo>
                    <a:pt x="101" y="22"/>
                  </a:lnTo>
                  <a:lnTo>
                    <a:pt x="116" y="12"/>
                  </a:lnTo>
                  <a:lnTo>
                    <a:pt x="140" y="4"/>
                  </a:lnTo>
                  <a:lnTo>
                    <a:pt x="1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1" name="Freeform 25"/>
            <p:cNvSpPr>
              <a:spLocks noEditPoints="1"/>
            </p:cNvSpPr>
            <p:nvPr/>
          </p:nvSpPr>
          <p:spPr bwMode="auto">
            <a:xfrm>
              <a:off x="4095751" y="4210050"/>
              <a:ext cx="463550" cy="641350"/>
            </a:xfrm>
            <a:custGeom>
              <a:avLst/>
              <a:gdLst>
                <a:gd name="T0" fmla="*/ 131 w 292"/>
                <a:gd name="T1" fmla="*/ 163 h 404"/>
                <a:gd name="T2" fmla="*/ 103 w 292"/>
                <a:gd name="T3" fmla="*/ 177 h 404"/>
                <a:gd name="T4" fmla="*/ 87 w 292"/>
                <a:gd name="T5" fmla="*/ 203 h 404"/>
                <a:gd name="T6" fmla="*/ 79 w 292"/>
                <a:gd name="T7" fmla="*/ 252 h 404"/>
                <a:gd name="T8" fmla="*/ 88 w 292"/>
                <a:gd name="T9" fmla="*/ 302 h 404"/>
                <a:gd name="T10" fmla="*/ 106 w 292"/>
                <a:gd name="T11" fmla="*/ 328 h 404"/>
                <a:gd name="T12" fmla="*/ 131 w 292"/>
                <a:gd name="T13" fmla="*/ 343 h 404"/>
                <a:gd name="T14" fmla="*/ 166 w 292"/>
                <a:gd name="T15" fmla="*/ 343 h 404"/>
                <a:gd name="T16" fmla="*/ 190 w 292"/>
                <a:gd name="T17" fmla="*/ 331 h 404"/>
                <a:gd name="T18" fmla="*/ 202 w 292"/>
                <a:gd name="T19" fmla="*/ 316 h 404"/>
                <a:gd name="T20" fmla="*/ 212 w 292"/>
                <a:gd name="T21" fmla="*/ 287 h 404"/>
                <a:gd name="T22" fmla="*/ 212 w 292"/>
                <a:gd name="T23" fmla="*/ 217 h 404"/>
                <a:gd name="T24" fmla="*/ 202 w 292"/>
                <a:gd name="T25" fmla="*/ 189 h 404"/>
                <a:gd name="T26" fmla="*/ 188 w 292"/>
                <a:gd name="T27" fmla="*/ 175 h 404"/>
                <a:gd name="T28" fmla="*/ 166 w 292"/>
                <a:gd name="T29" fmla="*/ 163 h 404"/>
                <a:gd name="T30" fmla="*/ 214 w 292"/>
                <a:gd name="T31" fmla="*/ 0 h 404"/>
                <a:gd name="T32" fmla="*/ 292 w 292"/>
                <a:gd name="T33" fmla="*/ 396 h 404"/>
                <a:gd name="T34" fmla="*/ 218 w 292"/>
                <a:gd name="T35" fmla="*/ 360 h 404"/>
                <a:gd name="T36" fmla="*/ 206 w 292"/>
                <a:gd name="T37" fmla="*/ 374 h 404"/>
                <a:gd name="T38" fmla="*/ 180 w 292"/>
                <a:gd name="T39" fmla="*/ 394 h 404"/>
                <a:gd name="T40" fmla="*/ 128 w 292"/>
                <a:gd name="T41" fmla="*/ 404 h 404"/>
                <a:gd name="T42" fmla="*/ 72 w 292"/>
                <a:gd name="T43" fmla="*/ 391 h 404"/>
                <a:gd name="T44" fmla="*/ 32 w 292"/>
                <a:gd name="T45" fmla="*/ 358 h 404"/>
                <a:gd name="T46" fmla="*/ 8 w 292"/>
                <a:gd name="T47" fmla="*/ 308 h 404"/>
                <a:gd name="T48" fmla="*/ 0 w 292"/>
                <a:gd name="T49" fmla="*/ 251 h 404"/>
                <a:gd name="T50" fmla="*/ 8 w 292"/>
                <a:gd name="T51" fmla="*/ 195 h 404"/>
                <a:gd name="T52" fmla="*/ 32 w 292"/>
                <a:gd name="T53" fmla="*/ 147 h 404"/>
                <a:gd name="T54" fmla="*/ 72 w 292"/>
                <a:gd name="T55" fmla="*/ 113 h 404"/>
                <a:gd name="T56" fmla="*/ 127 w 292"/>
                <a:gd name="T57" fmla="*/ 101 h 404"/>
                <a:gd name="T58" fmla="*/ 176 w 292"/>
                <a:gd name="T59" fmla="*/ 112 h 404"/>
                <a:gd name="T60" fmla="*/ 212 w 292"/>
                <a:gd name="T61" fmla="*/ 144 h 404"/>
                <a:gd name="T62" fmla="*/ 214 w 292"/>
                <a:gd name="T63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2" h="404">
                  <a:moveTo>
                    <a:pt x="148" y="161"/>
                  </a:moveTo>
                  <a:lnTo>
                    <a:pt x="131" y="163"/>
                  </a:lnTo>
                  <a:lnTo>
                    <a:pt x="115" y="169"/>
                  </a:lnTo>
                  <a:lnTo>
                    <a:pt x="103" y="177"/>
                  </a:lnTo>
                  <a:lnTo>
                    <a:pt x="94" y="189"/>
                  </a:lnTo>
                  <a:lnTo>
                    <a:pt x="87" y="203"/>
                  </a:lnTo>
                  <a:lnTo>
                    <a:pt x="83" y="219"/>
                  </a:lnTo>
                  <a:lnTo>
                    <a:pt x="79" y="252"/>
                  </a:lnTo>
                  <a:lnTo>
                    <a:pt x="83" y="286"/>
                  </a:lnTo>
                  <a:lnTo>
                    <a:pt x="88" y="302"/>
                  </a:lnTo>
                  <a:lnTo>
                    <a:pt x="95" y="316"/>
                  </a:lnTo>
                  <a:lnTo>
                    <a:pt x="106" y="328"/>
                  </a:lnTo>
                  <a:lnTo>
                    <a:pt x="118" y="338"/>
                  </a:lnTo>
                  <a:lnTo>
                    <a:pt x="131" y="343"/>
                  </a:lnTo>
                  <a:lnTo>
                    <a:pt x="148" y="346"/>
                  </a:lnTo>
                  <a:lnTo>
                    <a:pt x="166" y="343"/>
                  </a:lnTo>
                  <a:lnTo>
                    <a:pt x="180" y="338"/>
                  </a:lnTo>
                  <a:lnTo>
                    <a:pt x="190" y="331"/>
                  </a:lnTo>
                  <a:lnTo>
                    <a:pt x="196" y="324"/>
                  </a:lnTo>
                  <a:lnTo>
                    <a:pt x="202" y="316"/>
                  </a:lnTo>
                  <a:lnTo>
                    <a:pt x="208" y="303"/>
                  </a:lnTo>
                  <a:lnTo>
                    <a:pt x="212" y="287"/>
                  </a:lnTo>
                  <a:lnTo>
                    <a:pt x="216" y="252"/>
                  </a:lnTo>
                  <a:lnTo>
                    <a:pt x="212" y="217"/>
                  </a:lnTo>
                  <a:lnTo>
                    <a:pt x="208" y="203"/>
                  </a:lnTo>
                  <a:lnTo>
                    <a:pt x="202" y="189"/>
                  </a:lnTo>
                  <a:lnTo>
                    <a:pt x="195" y="181"/>
                  </a:lnTo>
                  <a:lnTo>
                    <a:pt x="188" y="175"/>
                  </a:lnTo>
                  <a:lnTo>
                    <a:pt x="180" y="169"/>
                  </a:lnTo>
                  <a:lnTo>
                    <a:pt x="166" y="163"/>
                  </a:lnTo>
                  <a:lnTo>
                    <a:pt x="148" y="161"/>
                  </a:lnTo>
                  <a:close/>
                  <a:moveTo>
                    <a:pt x="214" y="0"/>
                  </a:moveTo>
                  <a:lnTo>
                    <a:pt x="292" y="0"/>
                  </a:lnTo>
                  <a:lnTo>
                    <a:pt x="292" y="396"/>
                  </a:lnTo>
                  <a:lnTo>
                    <a:pt x="218" y="396"/>
                  </a:lnTo>
                  <a:lnTo>
                    <a:pt x="218" y="360"/>
                  </a:lnTo>
                  <a:lnTo>
                    <a:pt x="216" y="360"/>
                  </a:lnTo>
                  <a:lnTo>
                    <a:pt x="206" y="374"/>
                  </a:lnTo>
                  <a:lnTo>
                    <a:pt x="194" y="386"/>
                  </a:lnTo>
                  <a:lnTo>
                    <a:pt x="180" y="394"/>
                  </a:lnTo>
                  <a:lnTo>
                    <a:pt x="156" y="402"/>
                  </a:lnTo>
                  <a:lnTo>
                    <a:pt x="128" y="404"/>
                  </a:lnTo>
                  <a:lnTo>
                    <a:pt x="99" y="400"/>
                  </a:lnTo>
                  <a:lnTo>
                    <a:pt x="72" y="391"/>
                  </a:lnTo>
                  <a:lnTo>
                    <a:pt x="50" y="376"/>
                  </a:lnTo>
                  <a:lnTo>
                    <a:pt x="32" y="358"/>
                  </a:lnTo>
                  <a:lnTo>
                    <a:pt x="18" y="335"/>
                  </a:lnTo>
                  <a:lnTo>
                    <a:pt x="8" y="308"/>
                  </a:lnTo>
                  <a:lnTo>
                    <a:pt x="2" y="280"/>
                  </a:lnTo>
                  <a:lnTo>
                    <a:pt x="0" y="251"/>
                  </a:lnTo>
                  <a:lnTo>
                    <a:pt x="2" y="221"/>
                  </a:lnTo>
                  <a:lnTo>
                    <a:pt x="8" y="195"/>
                  </a:lnTo>
                  <a:lnTo>
                    <a:pt x="18" y="169"/>
                  </a:lnTo>
                  <a:lnTo>
                    <a:pt x="32" y="147"/>
                  </a:lnTo>
                  <a:lnTo>
                    <a:pt x="50" y="128"/>
                  </a:lnTo>
                  <a:lnTo>
                    <a:pt x="72" y="113"/>
                  </a:lnTo>
                  <a:lnTo>
                    <a:pt x="98" y="104"/>
                  </a:lnTo>
                  <a:lnTo>
                    <a:pt x="127" y="101"/>
                  </a:lnTo>
                  <a:lnTo>
                    <a:pt x="152" y="104"/>
                  </a:lnTo>
                  <a:lnTo>
                    <a:pt x="176" y="112"/>
                  </a:lnTo>
                  <a:lnTo>
                    <a:pt x="196" y="125"/>
                  </a:lnTo>
                  <a:lnTo>
                    <a:pt x="212" y="144"/>
                  </a:lnTo>
                  <a:lnTo>
                    <a:pt x="214" y="144"/>
                  </a:lnTo>
                  <a:lnTo>
                    <a:pt x="2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2" name="Freeform 26"/>
            <p:cNvSpPr>
              <a:spLocks noEditPoints="1"/>
            </p:cNvSpPr>
            <p:nvPr/>
          </p:nvSpPr>
          <p:spPr bwMode="auto">
            <a:xfrm>
              <a:off x="4633913" y="4370388"/>
              <a:ext cx="444500" cy="481013"/>
            </a:xfrm>
            <a:custGeom>
              <a:avLst/>
              <a:gdLst>
                <a:gd name="T0" fmla="*/ 185 w 280"/>
                <a:gd name="T1" fmla="*/ 159 h 303"/>
                <a:gd name="T2" fmla="*/ 171 w 280"/>
                <a:gd name="T3" fmla="*/ 165 h 303"/>
                <a:gd name="T4" fmla="*/ 155 w 280"/>
                <a:gd name="T5" fmla="*/ 167 h 303"/>
                <a:gd name="T6" fmla="*/ 125 w 280"/>
                <a:gd name="T7" fmla="*/ 171 h 303"/>
                <a:gd name="T8" fmla="*/ 108 w 280"/>
                <a:gd name="T9" fmla="*/ 177 h 303"/>
                <a:gd name="T10" fmla="*/ 93 w 280"/>
                <a:gd name="T11" fmla="*/ 183 h 303"/>
                <a:gd name="T12" fmla="*/ 83 w 280"/>
                <a:gd name="T13" fmla="*/ 195 h 303"/>
                <a:gd name="T14" fmla="*/ 80 w 280"/>
                <a:gd name="T15" fmla="*/ 207 h 303"/>
                <a:gd name="T16" fmla="*/ 80 w 280"/>
                <a:gd name="T17" fmla="*/ 221 h 303"/>
                <a:gd name="T18" fmla="*/ 83 w 280"/>
                <a:gd name="T19" fmla="*/ 231 h 303"/>
                <a:gd name="T20" fmla="*/ 89 w 280"/>
                <a:gd name="T21" fmla="*/ 241 h 303"/>
                <a:gd name="T22" fmla="*/ 101 w 280"/>
                <a:gd name="T23" fmla="*/ 247 h 303"/>
                <a:gd name="T24" fmla="*/ 119 w 280"/>
                <a:gd name="T25" fmla="*/ 250 h 303"/>
                <a:gd name="T26" fmla="*/ 148 w 280"/>
                <a:gd name="T27" fmla="*/ 249 h 303"/>
                <a:gd name="T28" fmla="*/ 172 w 280"/>
                <a:gd name="T29" fmla="*/ 238 h 303"/>
                <a:gd name="T30" fmla="*/ 183 w 280"/>
                <a:gd name="T31" fmla="*/ 225 h 303"/>
                <a:gd name="T32" fmla="*/ 191 w 280"/>
                <a:gd name="T33" fmla="*/ 195 h 303"/>
                <a:gd name="T34" fmla="*/ 192 w 280"/>
                <a:gd name="T35" fmla="*/ 185 h 303"/>
                <a:gd name="T36" fmla="*/ 144 w 280"/>
                <a:gd name="T37" fmla="*/ 0 h 303"/>
                <a:gd name="T38" fmla="*/ 209 w 280"/>
                <a:gd name="T39" fmla="*/ 8 h 303"/>
                <a:gd name="T40" fmla="*/ 245 w 280"/>
                <a:gd name="T41" fmla="*/ 26 h 303"/>
                <a:gd name="T42" fmla="*/ 265 w 280"/>
                <a:gd name="T43" fmla="*/ 52 h 303"/>
                <a:gd name="T44" fmla="*/ 271 w 280"/>
                <a:gd name="T45" fmla="*/ 82 h 303"/>
                <a:gd name="T46" fmla="*/ 272 w 280"/>
                <a:gd name="T47" fmla="*/ 269 h 303"/>
                <a:gd name="T48" fmla="*/ 280 w 280"/>
                <a:gd name="T49" fmla="*/ 295 h 303"/>
                <a:gd name="T50" fmla="*/ 197 w 280"/>
                <a:gd name="T51" fmla="*/ 282 h 303"/>
                <a:gd name="T52" fmla="*/ 175 w 280"/>
                <a:gd name="T53" fmla="*/ 285 h 303"/>
                <a:gd name="T54" fmla="*/ 124 w 280"/>
                <a:gd name="T55" fmla="*/ 301 h 303"/>
                <a:gd name="T56" fmla="*/ 79 w 280"/>
                <a:gd name="T57" fmla="*/ 302 h 303"/>
                <a:gd name="T58" fmla="*/ 43 w 280"/>
                <a:gd name="T59" fmla="*/ 291 h 303"/>
                <a:gd name="T60" fmla="*/ 17 w 280"/>
                <a:gd name="T61" fmla="*/ 270 h 303"/>
                <a:gd name="T62" fmla="*/ 3 w 280"/>
                <a:gd name="T63" fmla="*/ 238 h 303"/>
                <a:gd name="T64" fmla="*/ 3 w 280"/>
                <a:gd name="T65" fmla="*/ 195 h 303"/>
                <a:gd name="T66" fmla="*/ 19 w 280"/>
                <a:gd name="T67" fmla="*/ 163 h 303"/>
                <a:gd name="T68" fmla="*/ 45 w 280"/>
                <a:gd name="T69" fmla="*/ 143 h 303"/>
                <a:gd name="T70" fmla="*/ 97 w 280"/>
                <a:gd name="T71" fmla="*/ 130 h 303"/>
                <a:gd name="T72" fmla="*/ 149 w 280"/>
                <a:gd name="T73" fmla="*/ 123 h 303"/>
                <a:gd name="T74" fmla="*/ 172 w 280"/>
                <a:gd name="T75" fmla="*/ 118 h 303"/>
                <a:gd name="T76" fmla="*/ 184 w 280"/>
                <a:gd name="T77" fmla="*/ 111 h 303"/>
                <a:gd name="T78" fmla="*/ 189 w 280"/>
                <a:gd name="T79" fmla="*/ 103 h 303"/>
                <a:gd name="T80" fmla="*/ 192 w 280"/>
                <a:gd name="T81" fmla="*/ 92 h 303"/>
                <a:gd name="T82" fmla="*/ 189 w 280"/>
                <a:gd name="T83" fmla="*/ 78 h 303"/>
                <a:gd name="T84" fmla="*/ 184 w 280"/>
                <a:gd name="T85" fmla="*/ 67 h 303"/>
                <a:gd name="T86" fmla="*/ 176 w 280"/>
                <a:gd name="T87" fmla="*/ 60 h 303"/>
                <a:gd name="T88" fmla="*/ 160 w 280"/>
                <a:gd name="T89" fmla="*/ 55 h 303"/>
                <a:gd name="T90" fmla="*/ 140 w 280"/>
                <a:gd name="T91" fmla="*/ 54 h 303"/>
                <a:gd name="T92" fmla="*/ 104 w 280"/>
                <a:gd name="T93" fmla="*/ 63 h 303"/>
                <a:gd name="T94" fmla="*/ 91 w 280"/>
                <a:gd name="T95" fmla="*/ 83 h 303"/>
                <a:gd name="T96" fmla="*/ 9 w 280"/>
                <a:gd name="T97" fmla="*/ 96 h 303"/>
                <a:gd name="T98" fmla="*/ 23 w 280"/>
                <a:gd name="T99" fmla="*/ 51 h 303"/>
                <a:gd name="T100" fmla="*/ 55 w 280"/>
                <a:gd name="T101" fmla="*/ 20 h 303"/>
                <a:gd name="T102" fmla="*/ 97 w 280"/>
                <a:gd name="T103" fmla="*/ 6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0" h="303">
                  <a:moveTo>
                    <a:pt x="192" y="155"/>
                  </a:moveTo>
                  <a:lnTo>
                    <a:pt x="185" y="159"/>
                  </a:lnTo>
                  <a:lnTo>
                    <a:pt x="179" y="162"/>
                  </a:lnTo>
                  <a:lnTo>
                    <a:pt x="171" y="165"/>
                  </a:lnTo>
                  <a:lnTo>
                    <a:pt x="163" y="166"/>
                  </a:lnTo>
                  <a:lnTo>
                    <a:pt x="155" y="167"/>
                  </a:lnTo>
                  <a:lnTo>
                    <a:pt x="145" y="169"/>
                  </a:lnTo>
                  <a:lnTo>
                    <a:pt x="125" y="171"/>
                  </a:lnTo>
                  <a:lnTo>
                    <a:pt x="117" y="174"/>
                  </a:lnTo>
                  <a:lnTo>
                    <a:pt x="108" y="177"/>
                  </a:lnTo>
                  <a:lnTo>
                    <a:pt x="100" y="179"/>
                  </a:lnTo>
                  <a:lnTo>
                    <a:pt x="93" y="183"/>
                  </a:lnTo>
                  <a:lnTo>
                    <a:pt x="88" y="189"/>
                  </a:lnTo>
                  <a:lnTo>
                    <a:pt x="83" y="195"/>
                  </a:lnTo>
                  <a:lnTo>
                    <a:pt x="81" y="201"/>
                  </a:lnTo>
                  <a:lnTo>
                    <a:pt x="80" y="207"/>
                  </a:lnTo>
                  <a:lnTo>
                    <a:pt x="79" y="214"/>
                  </a:lnTo>
                  <a:lnTo>
                    <a:pt x="80" y="221"/>
                  </a:lnTo>
                  <a:lnTo>
                    <a:pt x="81" y="226"/>
                  </a:lnTo>
                  <a:lnTo>
                    <a:pt x="83" y="231"/>
                  </a:lnTo>
                  <a:lnTo>
                    <a:pt x="87" y="237"/>
                  </a:lnTo>
                  <a:lnTo>
                    <a:pt x="89" y="241"/>
                  </a:lnTo>
                  <a:lnTo>
                    <a:pt x="93" y="243"/>
                  </a:lnTo>
                  <a:lnTo>
                    <a:pt x="101" y="247"/>
                  </a:lnTo>
                  <a:lnTo>
                    <a:pt x="109" y="249"/>
                  </a:lnTo>
                  <a:lnTo>
                    <a:pt x="119" y="250"/>
                  </a:lnTo>
                  <a:lnTo>
                    <a:pt x="128" y="251"/>
                  </a:lnTo>
                  <a:lnTo>
                    <a:pt x="148" y="249"/>
                  </a:lnTo>
                  <a:lnTo>
                    <a:pt x="164" y="243"/>
                  </a:lnTo>
                  <a:lnTo>
                    <a:pt x="172" y="238"/>
                  </a:lnTo>
                  <a:lnTo>
                    <a:pt x="177" y="231"/>
                  </a:lnTo>
                  <a:lnTo>
                    <a:pt x="183" y="225"/>
                  </a:lnTo>
                  <a:lnTo>
                    <a:pt x="191" y="202"/>
                  </a:lnTo>
                  <a:lnTo>
                    <a:pt x="191" y="195"/>
                  </a:lnTo>
                  <a:lnTo>
                    <a:pt x="191" y="190"/>
                  </a:lnTo>
                  <a:lnTo>
                    <a:pt x="192" y="185"/>
                  </a:lnTo>
                  <a:lnTo>
                    <a:pt x="192" y="155"/>
                  </a:lnTo>
                  <a:close/>
                  <a:moveTo>
                    <a:pt x="144" y="0"/>
                  </a:moveTo>
                  <a:lnTo>
                    <a:pt x="188" y="3"/>
                  </a:lnTo>
                  <a:lnTo>
                    <a:pt x="209" y="8"/>
                  </a:lnTo>
                  <a:lnTo>
                    <a:pt x="228" y="15"/>
                  </a:lnTo>
                  <a:lnTo>
                    <a:pt x="245" y="26"/>
                  </a:lnTo>
                  <a:lnTo>
                    <a:pt x="259" y="40"/>
                  </a:lnTo>
                  <a:lnTo>
                    <a:pt x="265" y="52"/>
                  </a:lnTo>
                  <a:lnTo>
                    <a:pt x="269" y="66"/>
                  </a:lnTo>
                  <a:lnTo>
                    <a:pt x="271" y="82"/>
                  </a:lnTo>
                  <a:lnTo>
                    <a:pt x="271" y="231"/>
                  </a:lnTo>
                  <a:lnTo>
                    <a:pt x="272" y="269"/>
                  </a:lnTo>
                  <a:lnTo>
                    <a:pt x="276" y="285"/>
                  </a:lnTo>
                  <a:lnTo>
                    <a:pt x="280" y="295"/>
                  </a:lnTo>
                  <a:lnTo>
                    <a:pt x="200" y="295"/>
                  </a:lnTo>
                  <a:lnTo>
                    <a:pt x="197" y="282"/>
                  </a:lnTo>
                  <a:lnTo>
                    <a:pt x="195" y="267"/>
                  </a:lnTo>
                  <a:lnTo>
                    <a:pt x="175" y="285"/>
                  </a:lnTo>
                  <a:lnTo>
                    <a:pt x="151" y="295"/>
                  </a:lnTo>
                  <a:lnTo>
                    <a:pt x="124" y="301"/>
                  </a:lnTo>
                  <a:lnTo>
                    <a:pt x="99" y="303"/>
                  </a:lnTo>
                  <a:lnTo>
                    <a:pt x="79" y="302"/>
                  </a:lnTo>
                  <a:lnTo>
                    <a:pt x="60" y="298"/>
                  </a:lnTo>
                  <a:lnTo>
                    <a:pt x="43" y="291"/>
                  </a:lnTo>
                  <a:lnTo>
                    <a:pt x="29" y="282"/>
                  </a:lnTo>
                  <a:lnTo>
                    <a:pt x="17" y="270"/>
                  </a:lnTo>
                  <a:lnTo>
                    <a:pt x="8" y="255"/>
                  </a:lnTo>
                  <a:lnTo>
                    <a:pt x="3" y="238"/>
                  </a:lnTo>
                  <a:lnTo>
                    <a:pt x="0" y="218"/>
                  </a:lnTo>
                  <a:lnTo>
                    <a:pt x="3" y="195"/>
                  </a:lnTo>
                  <a:lnTo>
                    <a:pt x="9" y="177"/>
                  </a:lnTo>
                  <a:lnTo>
                    <a:pt x="19" y="163"/>
                  </a:lnTo>
                  <a:lnTo>
                    <a:pt x="31" y="151"/>
                  </a:lnTo>
                  <a:lnTo>
                    <a:pt x="45" y="143"/>
                  </a:lnTo>
                  <a:lnTo>
                    <a:pt x="63" y="138"/>
                  </a:lnTo>
                  <a:lnTo>
                    <a:pt x="97" y="130"/>
                  </a:lnTo>
                  <a:lnTo>
                    <a:pt x="132" y="126"/>
                  </a:lnTo>
                  <a:lnTo>
                    <a:pt x="149" y="123"/>
                  </a:lnTo>
                  <a:lnTo>
                    <a:pt x="163" y="120"/>
                  </a:lnTo>
                  <a:lnTo>
                    <a:pt x="172" y="118"/>
                  </a:lnTo>
                  <a:lnTo>
                    <a:pt x="179" y="115"/>
                  </a:lnTo>
                  <a:lnTo>
                    <a:pt x="184" y="111"/>
                  </a:lnTo>
                  <a:lnTo>
                    <a:pt x="188" y="107"/>
                  </a:lnTo>
                  <a:lnTo>
                    <a:pt x="189" y="103"/>
                  </a:lnTo>
                  <a:lnTo>
                    <a:pt x="191" y="98"/>
                  </a:lnTo>
                  <a:lnTo>
                    <a:pt x="192" y="92"/>
                  </a:lnTo>
                  <a:lnTo>
                    <a:pt x="191" y="84"/>
                  </a:lnTo>
                  <a:lnTo>
                    <a:pt x="189" y="78"/>
                  </a:lnTo>
                  <a:lnTo>
                    <a:pt x="187" y="72"/>
                  </a:lnTo>
                  <a:lnTo>
                    <a:pt x="184" y="67"/>
                  </a:lnTo>
                  <a:lnTo>
                    <a:pt x="180" y="63"/>
                  </a:lnTo>
                  <a:lnTo>
                    <a:pt x="176" y="60"/>
                  </a:lnTo>
                  <a:lnTo>
                    <a:pt x="169" y="56"/>
                  </a:lnTo>
                  <a:lnTo>
                    <a:pt x="160" y="55"/>
                  </a:lnTo>
                  <a:lnTo>
                    <a:pt x="151" y="54"/>
                  </a:lnTo>
                  <a:lnTo>
                    <a:pt x="140" y="54"/>
                  </a:lnTo>
                  <a:lnTo>
                    <a:pt x="120" y="56"/>
                  </a:lnTo>
                  <a:lnTo>
                    <a:pt x="104" y="63"/>
                  </a:lnTo>
                  <a:lnTo>
                    <a:pt x="96" y="71"/>
                  </a:lnTo>
                  <a:lnTo>
                    <a:pt x="91" y="83"/>
                  </a:lnTo>
                  <a:lnTo>
                    <a:pt x="88" y="96"/>
                  </a:lnTo>
                  <a:lnTo>
                    <a:pt x="9" y="96"/>
                  </a:lnTo>
                  <a:lnTo>
                    <a:pt x="13" y="71"/>
                  </a:lnTo>
                  <a:lnTo>
                    <a:pt x="23" y="51"/>
                  </a:lnTo>
                  <a:lnTo>
                    <a:pt x="37" y="34"/>
                  </a:lnTo>
                  <a:lnTo>
                    <a:pt x="55" y="20"/>
                  </a:lnTo>
                  <a:lnTo>
                    <a:pt x="75" y="11"/>
                  </a:lnTo>
                  <a:lnTo>
                    <a:pt x="97" y="6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auto">
            <a:xfrm>
              <a:off x="5116513" y="4246563"/>
              <a:ext cx="295275" cy="596900"/>
            </a:xfrm>
            <a:custGeom>
              <a:avLst/>
              <a:gdLst>
                <a:gd name="T0" fmla="*/ 48 w 186"/>
                <a:gd name="T1" fmla="*/ 0 h 376"/>
                <a:gd name="T2" fmla="*/ 127 w 186"/>
                <a:gd name="T3" fmla="*/ 0 h 376"/>
                <a:gd name="T4" fmla="*/ 127 w 186"/>
                <a:gd name="T5" fmla="*/ 86 h 376"/>
                <a:gd name="T6" fmla="*/ 186 w 186"/>
                <a:gd name="T7" fmla="*/ 86 h 376"/>
                <a:gd name="T8" fmla="*/ 186 w 186"/>
                <a:gd name="T9" fmla="*/ 138 h 376"/>
                <a:gd name="T10" fmla="*/ 127 w 186"/>
                <a:gd name="T11" fmla="*/ 138 h 376"/>
                <a:gd name="T12" fmla="*/ 127 w 186"/>
                <a:gd name="T13" fmla="*/ 281 h 376"/>
                <a:gd name="T14" fmla="*/ 130 w 186"/>
                <a:gd name="T15" fmla="*/ 299 h 376"/>
                <a:gd name="T16" fmla="*/ 134 w 186"/>
                <a:gd name="T17" fmla="*/ 308 h 376"/>
                <a:gd name="T18" fmla="*/ 144 w 186"/>
                <a:gd name="T19" fmla="*/ 313 h 376"/>
                <a:gd name="T20" fmla="*/ 160 w 186"/>
                <a:gd name="T21" fmla="*/ 315 h 376"/>
                <a:gd name="T22" fmla="*/ 174 w 186"/>
                <a:gd name="T23" fmla="*/ 315 h 376"/>
                <a:gd name="T24" fmla="*/ 186 w 186"/>
                <a:gd name="T25" fmla="*/ 312 h 376"/>
                <a:gd name="T26" fmla="*/ 186 w 186"/>
                <a:gd name="T27" fmla="*/ 373 h 376"/>
                <a:gd name="T28" fmla="*/ 163 w 186"/>
                <a:gd name="T29" fmla="*/ 376 h 376"/>
                <a:gd name="T30" fmla="*/ 139 w 186"/>
                <a:gd name="T31" fmla="*/ 376 h 376"/>
                <a:gd name="T32" fmla="*/ 104 w 186"/>
                <a:gd name="T33" fmla="*/ 375 h 376"/>
                <a:gd name="T34" fmla="*/ 90 w 186"/>
                <a:gd name="T35" fmla="*/ 371 h 376"/>
                <a:gd name="T36" fmla="*/ 76 w 186"/>
                <a:gd name="T37" fmla="*/ 364 h 376"/>
                <a:gd name="T38" fmla="*/ 68 w 186"/>
                <a:gd name="T39" fmla="*/ 359 h 376"/>
                <a:gd name="T40" fmla="*/ 61 w 186"/>
                <a:gd name="T41" fmla="*/ 352 h 376"/>
                <a:gd name="T42" fmla="*/ 56 w 186"/>
                <a:gd name="T43" fmla="*/ 344 h 376"/>
                <a:gd name="T44" fmla="*/ 51 w 186"/>
                <a:gd name="T45" fmla="*/ 328 h 376"/>
                <a:gd name="T46" fmla="*/ 48 w 186"/>
                <a:gd name="T47" fmla="*/ 309 h 376"/>
                <a:gd name="T48" fmla="*/ 48 w 186"/>
                <a:gd name="T49" fmla="*/ 138 h 376"/>
                <a:gd name="T50" fmla="*/ 0 w 186"/>
                <a:gd name="T51" fmla="*/ 138 h 376"/>
                <a:gd name="T52" fmla="*/ 0 w 186"/>
                <a:gd name="T53" fmla="*/ 86 h 376"/>
                <a:gd name="T54" fmla="*/ 48 w 186"/>
                <a:gd name="T55" fmla="*/ 86 h 376"/>
                <a:gd name="T56" fmla="*/ 48 w 186"/>
                <a:gd name="T57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6" h="376">
                  <a:moveTo>
                    <a:pt x="48" y="0"/>
                  </a:moveTo>
                  <a:lnTo>
                    <a:pt x="127" y="0"/>
                  </a:lnTo>
                  <a:lnTo>
                    <a:pt x="127" y="86"/>
                  </a:lnTo>
                  <a:lnTo>
                    <a:pt x="186" y="86"/>
                  </a:lnTo>
                  <a:lnTo>
                    <a:pt x="186" y="138"/>
                  </a:lnTo>
                  <a:lnTo>
                    <a:pt x="127" y="138"/>
                  </a:lnTo>
                  <a:lnTo>
                    <a:pt x="127" y="281"/>
                  </a:lnTo>
                  <a:lnTo>
                    <a:pt x="130" y="299"/>
                  </a:lnTo>
                  <a:lnTo>
                    <a:pt x="134" y="308"/>
                  </a:lnTo>
                  <a:lnTo>
                    <a:pt x="144" y="313"/>
                  </a:lnTo>
                  <a:lnTo>
                    <a:pt x="160" y="315"/>
                  </a:lnTo>
                  <a:lnTo>
                    <a:pt x="174" y="315"/>
                  </a:lnTo>
                  <a:lnTo>
                    <a:pt x="186" y="312"/>
                  </a:lnTo>
                  <a:lnTo>
                    <a:pt x="186" y="373"/>
                  </a:lnTo>
                  <a:lnTo>
                    <a:pt x="163" y="376"/>
                  </a:lnTo>
                  <a:lnTo>
                    <a:pt x="139" y="376"/>
                  </a:lnTo>
                  <a:lnTo>
                    <a:pt x="104" y="375"/>
                  </a:lnTo>
                  <a:lnTo>
                    <a:pt x="90" y="371"/>
                  </a:lnTo>
                  <a:lnTo>
                    <a:pt x="76" y="364"/>
                  </a:lnTo>
                  <a:lnTo>
                    <a:pt x="68" y="359"/>
                  </a:lnTo>
                  <a:lnTo>
                    <a:pt x="61" y="352"/>
                  </a:lnTo>
                  <a:lnTo>
                    <a:pt x="56" y="344"/>
                  </a:lnTo>
                  <a:lnTo>
                    <a:pt x="51" y="328"/>
                  </a:lnTo>
                  <a:lnTo>
                    <a:pt x="48" y="309"/>
                  </a:lnTo>
                  <a:lnTo>
                    <a:pt x="48" y="138"/>
                  </a:lnTo>
                  <a:lnTo>
                    <a:pt x="0" y="138"/>
                  </a:lnTo>
                  <a:lnTo>
                    <a:pt x="0" y="86"/>
                  </a:lnTo>
                  <a:lnTo>
                    <a:pt x="48" y="86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4" name="Freeform 28"/>
            <p:cNvSpPr>
              <a:spLocks noEditPoints="1"/>
            </p:cNvSpPr>
            <p:nvPr/>
          </p:nvSpPr>
          <p:spPr bwMode="auto">
            <a:xfrm>
              <a:off x="5468938" y="4370388"/>
              <a:ext cx="444500" cy="481013"/>
            </a:xfrm>
            <a:custGeom>
              <a:avLst/>
              <a:gdLst>
                <a:gd name="T0" fmla="*/ 185 w 280"/>
                <a:gd name="T1" fmla="*/ 159 h 303"/>
                <a:gd name="T2" fmla="*/ 170 w 280"/>
                <a:gd name="T3" fmla="*/ 165 h 303"/>
                <a:gd name="T4" fmla="*/ 154 w 280"/>
                <a:gd name="T5" fmla="*/ 167 h 303"/>
                <a:gd name="T6" fmla="*/ 125 w 280"/>
                <a:gd name="T7" fmla="*/ 171 h 303"/>
                <a:gd name="T8" fmla="*/ 108 w 280"/>
                <a:gd name="T9" fmla="*/ 177 h 303"/>
                <a:gd name="T10" fmla="*/ 93 w 280"/>
                <a:gd name="T11" fmla="*/ 183 h 303"/>
                <a:gd name="T12" fmla="*/ 82 w 280"/>
                <a:gd name="T13" fmla="*/ 195 h 303"/>
                <a:gd name="T14" fmla="*/ 80 w 280"/>
                <a:gd name="T15" fmla="*/ 207 h 303"/>
                <a:gd name="T16" fmla="*/ 80 w 280"/>
                <a:gd name="T17" fmla="*/ 221 h 303"/>
                <a:gd name="T18" fmla="*/ 82 w 280"/>
                <a:gd name="T19" fmla="*/ 231 h 303"/>
                <a:gd name="T20" fmla="*/ 89 w 280"/>
                <a:gd name="T21" fmla="*/ 241 h 303"/>
                <a:gd name="T22" fmla="*/ 101 w 280"/>
                <a:gd name="T23" fmla="*/ 247 h 303"/>
                <a:gd name="T24" fmla="*/ 118 w 280"/>
                <a:gd name="T25" fmla="*/ 250 h 303"/>
                <a:gd name="T26" fmla="*/ 148 w 280"/>
                <a:gd name="T27" fmla="*/ 249 h 303"/>
                <a:gd name="T28" fmla="*/ 172 w 280"/>
                <a:gd name="T29" fmla="*/ 238 h 303"/>
                <a:gd name="T30" fmla="*/ 182 w 280"/>
                <a:gd name="T31" fmla="*/ 225 h 303"/>
                <a:gd name="T32" fmla="*/ 190 w 280"/>
                <a:gd name="T33" fmla="*/ 195 h 303"/>
                <a:gd name="T34" fmla="*/ 192 w 280"/>
                <a:gd name="T35" fmla="*/ 185 h 303"/>
                <a:gd name="T36" fmla="*/ 144 w 280"/>
                <a:gd name="T37" fmla="*/ 0 h 303"/>
                <a:gd name="T38" fmla="*/ 209 w 280"/>
                <a:gd name="T39" fmla="*/ 8 h 303"/>
                <a:gd name="T40" fmla="*/ 245 w 280"/>
                <a:gd name="T41" fmla="*/ 26 h 303"/>
                <a:gd name="T42" fmla="*/ 265 w 280"/>
                <a:gd name="T43" fmla="*/ 52 h 303"/>
                <a:gd name="T44" fmla="*/ 270 w 280"/>
                <a:gd name="T45" fmla="*/ 82 h 303"/>
                <a:gd name="T46" fmla="*/ 272 w 280"/>
                <a:gd name="T47" fmla="*/ 269 h 303"/>
                <a:gd name="T48" fmla="*/ 280 w 280"/>
                <a:gd name="T49" fmla="*/ 295 h 303"/>
                <a:gd name="T50" fmla="*/ 197 w 280"/>
                <a:gd name="T51" fmla="*/ 282 h 303"/>
                <a:gd name="T52" fmla="*/ 174 w 280"/>
                <a:gd name="T53" fmla="*/ 285 h 303"/>
                <a:gd name="T54" fmla="*/ 124 w 280"/>
                <a:gd name="T55" fmla="*/ 301 h 303"/>
                <a:gd name="T56" fmla="*/ 78 w 280"/>
                <a:gd name="T57" fmla="*/ 302 h 303"/>
                <a:gd name="T58" fmla="*/ 42 w 280"/>
                <a:gd name="T59" fmla="*/ 291 h 303"/>
                <a:gd name="T60" fmla="*/ 17 w 280"/>
                <a:gd name="T61" fmla="*/ 270 h 303"/>
                <a:gd name="T62" fmla="*/ 2 w 280"/>
                <a:gd name="T63" fmla="*/ 238 h 303"/>
                <a:gd name="T64" fmla="*/ 2 w 280"/>
                <a:gd name="T65" fmla="*/ 195 h 303"/>
                <a:gd name="T66" fmla="*/ 18 w 280"/>
                <a:gd name="T67" fmla="*/ 163 h 303"/>
                <a:gd name="T68" fmla="*/ 45 w 280"/>
                <a:gd name="T69" fmla="*/ 143 h 303"/>
                <a:gd name="T70" fmla="*/ 97 w 280"/>
                <a:gd name="T71" fmla="*/ 130 h 303"/>
                <a:gd name="T72" fmla="*/ 149 w 280"/>
                <a:gd name="T73" fmla="*/ 123 h 303"/>
                <a:gd name="T74" fmla="*/ 172 w 280"/>
                <a:gd name="T75" fmla="*/ 118 h 303"/>
                <a:gd name="T76" fmla="*/ 184 w 280"/>
                <a:gd name="T77" fmla="*/ 111 h 303"/>
                <a:gd name="T78" fmla="*/ 189 w 280"/>
                <a:gd name="T79" fmla="*/ 103 h 303"/>
                <a:gd name="T80" fmla="*/ 192 w 280"/>
                <a:gd name="T81" fmla="*/ 92 h 303"/>
                <a:gd name="T82" fmla="*/ 189 w 280"/>
                <a:gd name="T83" fmla="*/ 78 h 303"/>
                <a:gd name="T84" fmla="*/ 184 w 280"/>
                <a:gd name="T85" fmla="*/ 67 h 303"/>
                <a:gd name="T86" fmla="*/ 176 w 280"/>
                <a:gd name="T87" fmla="*/ 60 h 303"/>
                <a:gd name="T88" fmla="*/ 160 w 280"/>
                <a:gd name="T89" fmla="*/ 55 h 303"/>
                <a:gd name="T90" fmla="*/ 140 w 280"/>
                <a:gd name="T91" fmla="*/ 54 h 303"/>
                <a:gd name="T92" fmla="*/ 104 w 280"/>
                <a:gd name="T93" fmla="*/ 63 h 303"/>
                <a:gd name="T94" fmla="*/ 90 w 280"/>
                <a:gd name="T95" fmla="*/ 83 h 303"/>
                <a:gd name="T96" fmla="*/ 9 w 280"/>
                <a:gd name="T97" fmla="*/ 96 h 303"/>
                <a:gd name="T98" fmla="*/ 22 w 280"/>
                <a:gd name="T99" fmla="*/ 51 h 303"/>
                <a:gd name="T100" fmla="*/ 54 w 280"/>
                <a:gd name="T101" fmla="*/ 20 h 303"/>
                <a:gd name="T102" fmla="*/ 97 w 280"/>
                <a:gd name="T103" fmla="*/ 6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0" h="303">
                  <a:moveTo>
                    <a:pt x="192" y="155"/>
                  </a:moveTo>
                  <a:lnTo>
                    <a:pt x="185" y="159"/>
                  </a:lnTo>
                  <a:lnTo>
                    <a:pt x="178" y="162"/>
                  </a:lnTo>
                  <a:lnTo>
                    <a:pt x="170" y="165"/>
                  </a:lnTo>
                  <a:lnTo>
                    <a:pt x="162" y="166"/>
                  </a:lnTo>
                  <a:lnTo>
                    <a:pt x="154" y="167"/>
                  </a:lnTo>
                  <a:lnTo>
                    <a:pt x="145" y="169"/>
                  </a:lnTo>
                  <a:lnTo>
                    <a:pt x="125" y="171"/>
                  </a:lnTo>
                  <a:lnTo>
                    <a:pt x="117" y="174"/>
                  </a:lnTo>
                  <a:lnTo>
                    <a:pt x="108" y="177"/>
                  </a:lnTo>
                  <a:lnTo>
                    <a:pt x="100" y="179"/>
                  </a:lnTo>
                  <a:lnTo>
                    <a:pt x="93" y="183"/>
                  </a:lnTo>
                  <a:lnTo>
                    <a:pt x="88" y="189"/>
                  </a:lnTo>
                  <a:lnTo>
                    <a:pt x="82" y="195"/>
                  </a:lnTo>
                  <a:lnTo>
                    <a:pt x="81" y="201"/>
                  </a:lnTo>
                  <a:lnTo>
                    <a:pt x="80" y="207"/>
                  </a:lnTo>
                  <a:lnTo>
                    <a:pt x="78" y="214"/>
                  </a:lnTo>
                  <a:lnTo>
                    <a:pt x="80" y="221"/>
                  </a:lnTo>
                  <a:lnTo>
                    <a:pt x="81" y="226"/>
                  </a:lnTo>
                  <a:lnTo>
                    <a:pt x="82" y="231"/>
                  </a:lnTo>
                  <a:lnTo>
                    <a:pt x="86" y="237"/>
                  </a:lnTo>
                  <a:lnTo>
                    <a:pt x="89" y="241"/>
                  </a:lnTo>
                  <a:lnTo>
                    <a:pt x="93" y="243"/>
                  </a:lnTo>
                  <a:lnTo>
                    <a:pt x="101" y="247"/>
                  </a:lnTo>
                  <a:lnTo>
                    <a:pt x="109" y="249"/>
                  </a:lnTo>
                  <a:lnTo>
                    <a:pt x="118" y="250"/>
                  </a:lnTo>
                  <a:lnTo>
                    <a:pt x="128" y="251"/>
                  </a:lnTo>
                  <a:lnTo>
                    <a:pt x="148" y="249"/>
                  </a:lnTo>
                  <a:lnTo>
                    <a:pt x="164" y="243"/>
                  </a:lnTo>
                  <a:lnTo>
                    <a:pt x="172" y="238"/>
                  </a:lnTo>
                  <a:lnTo>
                    <a:pt x="177" y="231"/>
                  </a:lnTo>
                  <a:lnTo>
                    <a:pt x="182" y="225"/>
                  </a:lnTo>
                  <a:lnTo>
                    <a:pt x="190" y="202"/>
                  </a:lnTo>
                  <a:lnTo>
                    <a:pt x="190" y="195"/>
                  </a:lnTo>
                  <a:lnTo>
                    <a:pt x="190" y="190"/>
                  </a:lnTo>
                  <a:lnTo>
                    <a:pt x="192" y="185"/>
                  </a:lnTo>
                  <a:lnTo>
                    <a:pt x="192" y="155"/>
                  </a:lnTo>
                  <a:close/>
                  <a:moveTo>
                    <a:pt x="144" y="0"/>
                  </a:moveTo>
                  <a:lnTo>
                    <a:pt x="188" y="3"/>
                  </a:lnTo>
                  <a:lnTo>
                    <a:pt x="209" y="8"/>
                  </a:lnTo>
                  <a:lnTo>
                    <a:pt x="228" y="15"/>
                  </a:lnTo>
                  <a:lnTo>
                    <a:pt x="245" y="26"/>
                  </a:lnTo>
                  <a:lnTo>
                    <a:pt x="258" y="40"/>
                  </a:lnTo>
                  <a:lnTo>
                    <a:pt x="265" y="52"/>
                  </a:lnTo>
                  <a:lnTo>
                    <a:pt x="269" y="66"/>
                  </a:lnTo>
                  <a:lnTo>
                    <a:pt x="270" y="82"/>
                  </a:lnTo>
                  <a:lnTo>
                    <a:pt x="270" y="231"/>
                  </a:lnTo>
                  <a:lnTo>
                    <a:pt x="272" y="269"/>
                  </a:lnTo>
                  <a:lnTo>
                    <a:pt x="276" y="285"/>
                  </a:lnTo>
                  <a:lnTo>
                    <a:pt x="280" y="295"/>
                  </a:lnTo>
                  <a:lnTo>
                    <a:pt x="200" y="295"/>
                  </a:lnTo>
                  <a:lnTo>
                    <a:pt x="197" y="282"/>
                  </a:lnTo>
                  <a:lnTo>
                    <a:pt x="194" y="267"/>
                  </a:lnTo>
                  <a:lnTo>
                    <a:pt x="174" y="285"/>
                  </a:lnTo>
                  <a:lnTo>
                    <a:pt x="150" y="295"/>
                  </a:lnTo>
                  <a:lnTo>
                    <a:pt x="124" y="301"/>
                  </a:lnTo>
                  <a:lnTo>
                    <a:pt x="98" y="303"/>
                  </a:lnTo>
                  <a:lnTo>
                    <a:pt x="78" y="302"/>
                  </a:lnTo>
                  <a:lnTo>
                    <a:pt x="60" y="298"/>
                  </a:lnTo>
                  <a:lnTo>
                    <a:pt x="42" y="291"/>
                  </a:lnTo>
                  <a:lnTo>
                    <a:pt x="29" y="282"/>
                  </a:lnTo>
                  <a:lnTo>
                    <a:pt x="17" y="270"/>
                  </a:lnTo>
                  <a:lnTo>
                    <a:pt x="8" y="255"/>
                  </a:lnTo>
                  <a:lnTo>
                    <a:pt x="2" y="238"/>
                  </a:lnTo>
                  <a:lnTo>
                    <a:pt x="0" y="218"/>
                  </a:lnTo>
                  <a:lnTo>
                    <a:pt x="2" y="195"/>
                  </a:lnTo>
                  <a:lnTo>
                    <a:pt x="9" y="177"/>
                  </a:lnTo>
                  <a:lnTo>
                    <a:pt x="18" y="163"/>
                  </a:lnTo>
                  <a:lnTo>
                    <a:pt x="30" y="151"/>
                  </a:lnTo>
                  <a:lnTo>
                    <a:pt x="45" y="143"/>
                  </a:lnTo>
                  <a:lnTo>
                    <a:pt x="62" y="138"/>
                  </a:lnTo>
                  <a:lnTo>
                    <a:pt x="97" y="130"/>
                  </a:lnTo>
                  <a:lnTo>
                    <a:pt x="132" y="126"/>
                  </a:lnTo>
                  <a:lnTo>
                    <a:pt x="149" y="123"/>
                  </a:lnTo>
                  <a:lnTo>
                    <a:pt x="162" y="120"/>
                  </a:lnTo>
                  <a:lnTo>
                    <a:pt x="172" y="118"/>
                  </a:lnTo>
                  <a:lnTo>
                    <a:pt x="178" y="115"/>
                  </a:lnTo>
                  <a:lnTo>
                    <a:pt x="184" y="111"/>
                  </a:lnTo>
                  <a:lnTo>
                    <a:pt x="188" y="107"/>
                  </a:lnTo>
                  <a:lnTo>
                    <a:pt x="189" y="103"/>
                  </a:lnTo>
                  <a:lnTo>
                    <a:pt x="190" y="98"/>
                  </a:lnTo>
                  <a:lnTo>
                    <a:pt x="192" y="92"/>
                  </a:lnTo>
                  <a:lnTo>
                    <a:pt x="190" y="84"/>
                  </a:lnTo>
                  <a:lnTo>
                    <a:pt x="189" y="78"/>
                  </a:lnTo>
                  <a:lnTo>
                    <a:pt x="186" y="72"/>
                  </a:lnTo>
                  <a:lnTo>
                    <a:pt x="184" y="67"/>
                  </a:lnTo>
                  <a:lnTo>
                    <a:pt x="180" y="63"/>
                  </a:lnTo>
                  <a:lnTo>
                    <a:pt x="176" y="60"/>
                  </a:lnTo>
                  <a:lnTo>
                    <a:pt x="169" y="56"/>
                  </a:lnTo>
                  <a:lnTo>
                    <a:pt x="160" y="55"/>
                  </a:lnTo>
                  <a:lnTo>
                    <a:pt x="150" y="54"/>
                  </a:lnTo>
                  <a:lnTo>
                    <a:pt x="140" y="54"/>
                  </a:lnTo>
                  <a:lnTo>
                    <a:pt x="120" y="56"/>
                  </a:lnTo>
                  <a:lnTo>
                    <a:pt x="104" y="63"/>
                  </a:lnTo>
                  <a:lnTo>
                    <a:pt x="96" y="71"/>
                  </a:lnTo>
                  <a:lnTo>
                    <a:pt x="90" y="83"/>
                  </a:lnTo>
                  <a:lnTo>
                    <a:pt x="88" y="96"/>
                  </a:lnTo>
                  <a:lnTo>
                    <a:pt x="9" y="96"/>
                  </a:lnTo>
                  <a:lnTo>
                    <a:pt x="13" y="71"/>
                  </a:lnTo>
                  <a:lnTo>
                    <a:pt x="22" y="51"/>
                  </a:lnTo>
                  <a:lnTo>
                    <a:pt x="37" y="34"/>
                  </a:lnTo>
                  <a:lnTo>
                    <a:pt x="54" y="20"/>
                  </a:lnTo>
                  <a:lnTo>
                    <a:pt x="74" y="11"/>
                  </a:lnTo>
                  <a:lnTo>
                    <a:pt x="97" y="6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727735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976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96864" y="756437"/>
            <a:ext cx="8550275" cy="28575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  <a:lvl2pPr marL="90488" indent="0" algn="ctr">
              <a:buNone/>
              <a:defRPr sz="1400"/>
            </a:lvl2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297520" y="1110571"/>
            <a:ext cx="8549618" cy="308157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ZA" dirty="0">
                <a:solidFill>
                  <a:schemeClr val="lt1"/>
                </a:solidFill>
              </a:defRPr>
            </a:lvl1pPr>
          </a:lstStyle>
          <a:p>
            <a:pPr lvl="0" algn="ctr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cs-CZ" smtClean="0"/>
              <a:t>Kliknutím na ikonu přidáte graf.</a:t>
            </a:r>
            <a:endParaRPr lang="en-ZA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520" y="57248"/>
            <a:ext cx="6411720" cy="625335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4167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hart Layout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97520" y="1146768"/>
            <a:ext cx="8444223" cy="361293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ZA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7520" y="57248"/>
            <a:ext cx="6411720" cy="625335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ZA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96864" y="756437"/>
            <a:ext cx="8550275" cy="28575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  <a:lvl2pPr marL="90488" indent="0" algn="ctr">
              <a:buNone/>
              <a:defRPr sz="1400"/>
            </a:lvl2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89163" y="4843519"/>
            <a:ext cx="33914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alpha val="49000"/>
                  </a:schemeClr>
                </a:solidFill>
              </a:rPr>
              <a:t>Copyright © </a:t>
            </a:r>
            <a:r>
              <a:rPr lang="en-US" sz="900" dirty="0" smtClean="0">
                <a:solidFill>
                  <a:schemeClr val="bg1">
                    <a:alpha val="49000"/>
                  </a:schemeClr>
                </a:solidFill>
              </a:rPr>
              <a:t>2016 </a:t>
            </a:r>
            <a:r>
              <a:rPr lang="en-US" sz="900" dirty="0">
                <a:solidFill>
                  <a:schemeClr val="bg1">
                    <a:alpha val="49000"/>
                  </a:schemeClr>
                </a:solidFill>
              </a:rPr>
              <a:t>Dimension Data  </a:t>
            </a:r>
          </a:p>
        </p:txBody>
      </p:sp>
    </p:spTree>
    <p:extLst>
      <p:ext uri="{BB962C8B-B14F-4D97-AF65-F5344CB8AC3E}">
        <p14:creationId xmlns:p14="http://schemas.microsoft.com/office/powerpoint/2010/main" val="1004639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hart Layout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97520" y="1146768"/>
            <a:ext cx="8444223" cy="361293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ZA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7520" y="57248"/>
            <a:ext cx="6411720" cy="625335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ZA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96864" y="756437"/>
            <a:ext cx="8550275" cy="28575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  <a:lvl2pPr marL="90488" indent="0" algn="ctr">
              <a:buNone/>
              <a:defRPr sz="1400"/>
            </a:lvl2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89163" y="4843519"/>
            <a:ext cx="33914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alpha val="49000"/>
                  </a:schemeClr>
                </a:solidFill>
              </a:rPr>
              <a:t>Copyright © </a:t>
            </a:r>
            <a:r>
              <a:rPr lang="en-US" sz="900" dirty="0" smtClean="0">
                <a:solidFill>
                  <a:schemeClr val="bg1">
                    <a:alpha val="49000"/>
                  </a:schemeClr>
                </a:solidFill>
              </a:rPr>
              <a:t>2016 </a:t>
            </a:r>
            <a:r>
              <a:rPr lang="en-US" sz="900" dirty="0">
                <a:solidFill>
                  <a:schemeClr val="bg1">
                    <a:alpha val="49000"/>
                  </a:schemeClr>
                </a:solidFill>
              </a:rPr>
              <a:t>Dimension Data  </a:t>
            </a:r>
          </a:p>
        </p:txBody>
      </p:sp>
    </p:spTree>
    <p:extLst>
      <p:ext uri="{BB962C8B-B14F-4D97-AF65-F5344CB8AC3E}">
        <p14:creationId xmlns:p14="http://schemas.microsoft.com/office/powerpoint/2010/main" val="2749108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hart Layout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520" y="1146768"/>
            <a:ext cx="8444223" cy="361293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6A6A6A"/>
                </a:solidFill>
              </a:defRPr>
            </a:lvl1pPr>
            <a:lvl2pPr algn="l">
              <a:defRPr>
                <a:solidFill>
                  <a:srgbClr val="6A6A6A"/>
                </a:solidFill>
              </a:defRPr>
            </a:lvl2pPr>
            <a:lvl3pPr algn="l">
              <a:defRPr>
                <a:solidFill>
                  <a:srgbClr val="6A6A6A"/>
                </a:solidFill>
              </a:defRPr>
            </a:lvl3pPr>
            <a:lvl4pPr algn="l">
              <a:defRPr>
                <a:solidFill>
                  <a:srgbClr val="6A6A6A"/>
                </a:solidFill>
              </a:defRPr>
            </a:lvl4pPr>
            <a:lvl5pPr algn="l">
              <a:defRPr>
                <a:solidFill>
                  <a:srgbClr val="6A6A6A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7520" y="57248"/>
            <a:ext cx="6411720" cy="625335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rgbClr val="6A6A6A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ZA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96864" y="756437"/>
            <a:ext cx="8550275" cy="28575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6A6A6A"/>
                </a:solidFill>
              </a:defRPr>
            </a:lvl1pPr>
            <a:lvl2pPr marL="90488" indent="0" algn="ctr">
              <a:buNone/>
              <a:defRPr sz="1400"/>
            </a:lvl2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89163" y="4843519"/>
            <a:ext cx="33914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6A6A6A">
                    <a:alpha val="49000"/>
                  </a:srgbClr>
                </a:solidFill>
              </a:rPr>
              <a:t>Copyright © </a:t>
            </a:r>
            <a:r>
              <a:rPr lang="en-US" sz="900" dirty="0" smtClean="0">
                <a:solidFill>
                  <a:srgbClr val="6A6A6A">
                    <a:alpha val="49000"/>
                  </a:srgbClr>
                </a:solidFill>
              </a:rPr>
              <a:t>2016 </a:t>
            </a:r>
            <a:r>
              <a:rPr lang="en-US" sz="900" dirty="0">
                <a:solidFill>
                  <a:srgbClr val="6A6A6A">
                    <a:alpha val="49000"/>
                  </a:srgbClr>
                </a:solidFill>
              </a:rPr>
              <a:t>Dimension Data  </a:t>
            </a:r>
          </a:p>
        </p:txBody>
      </p:sp>
    </p:spTree>
    <p:extLst>
      <p:ext uri="{BB962C8B-B14F-4D97-AF65-F5344CB8AC3E}">
        <p14:creationId xmlns:p14="http://schemas.microsoft.com/office/powerpoint/2010/main" val="2013825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divider slide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9224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en-ZA" noProof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3922463"/>
            <a:ext cx="2044700" cy="1213225"/>
          </a:xfrm>
          <a:prstGeom prst="rect">
            <a:avLst/>
          </a:prstGeom>
          <a:solidFill>
            <a:srgbClr val="5A5A5A"/>
          </a:solidFill>
          <a:ln w="12700">
            <a:solidFill>
              <a:srgbClr val="5A5A5A">
                <a:alpha val="7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endParaRPr lang="en-US" sz="16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2044700" y="3922463"/>
            <a:ext cx="7124700" cy="12132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>
                <a:alpha val="7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endParaRPr lang="en-US" sz="1600" dirty="0" smtClean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2209335" y="4214214"/>
            <a:ext cx="6381842" cy="629723"/>
          </a:xfrm>
          <a:prstGeom prst="rect">
            <a:avLst/>
          </a:prstGeom>
        </p:spPr>
        <p:txBody>
          <a:bodyPr anchor="ctr"/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3088" y="4058916"/>
            <a:ext cx="938230" cy="940319"/>
          </a:xfrm>
          <a:prstGeom prst="ellipse">
            <a:avLst/>
          </a:prstGeom>
          <a:ln w="57150" cmpd="sng">
            <a:solidFill>
              <a:schemeClr val="bg1">
                <a:alpha val="65000"/>
              </a:schemeClr>
            </a:solidFill>
          </a:ln>
        </p:spPr>
        <p:txBody>
          <a:bodyPr vert="horz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845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. divider slide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ltGray">
          <a:xfrm>
            <a:off x="0" y="3429000"/>
            <a:ext cx="9144000" cy="17145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0" rIns="36000" bIns="0" anchor="ctr"/>
          <a:lstStyle/>
          <a:p>
            <a:pPr marL="342900" indent="-342900" algn="ctr"/>
            <a:endParaRPr lang="en-US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63" y="3943350"/>
            <a:ext cx="8550274" cy="5715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2124865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. divider slide (animated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iangle 1.4.png"/>
          <p:cNvPicPr>
            <a:picLocks noChangeAspect="1"/>
          </p:cNvPicPr>
          <p:nvPr userDrawn="1"/>
        </p:nvPicPr>
        <p:blipFill rotWithShape="1">
          <a:blip r:embed="rId2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2373" y="463177"/>
            <a:ext cx="3971429" cy="4471147"/>
          </a:xfrm>
          <a:prstGeom prst="rect">
            <a:avLst/>
          </a:prstGeom>
        </p:spPr>
      </p:pic>
      <p:pic>
        <p:nvPicPr>
          <p:cNvPr id="4" name="Picture 3" descr="triangle 1.3.png"/>
          <p:cNvPicPr>
            <a:picLocks noChangeAspect="1"/>
          </p:cNvPicPr>
          <p:nvPr userDrawn="1"/>
        </p:nvPicPr>
        <p:blipFill rotWithShape="1">
          <a:blip r:embed="rId3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1207" y="1073628"/>
            <a:ext cx="3119515" cy="2985187"/>
          </a:xfrm>
          <a:prstGeom prst="rect">
            <a:avLst/>
          </a:prstGeom>
        </p:spPr>
      </p:pic>
      <p:pic>
        <p:nvPicPr>
          <p:cNvPr id="5" name="Picture 4" descr="triangle 1.1.png"/>
          <p:cNvPicPr>
            <a:picLocks noChangeAspect="1"/>
          </p:cNvPicPr>
          <p:nvPr userDrawn="1"/>
        </p:nvPicPr>
        <p:blipFill rotWithShape="1">
          <a:blip r:embed="rId4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9346" y="1010380"/>
            <a:ext cx="2969174" cy="3290338"/>
          </a:xfrm>
          <a:prstGeom prst="rect">
            <a:avLst/>
          </a:prstGeom>
        </p:spPr>
      </p:pic>
      <p:pic>
        <p:nvPicPr>
          <p:cNvPr id="6" name="Picture 5" descr="triangle 1.2.png"/>
          <p:cNvPicPr>
            <a:picLocks noChangeAspect="1"/>
          </p:cNvPicPr>
          <p:nvPr userDrawn="1"/>
        </p:nvPicPr>
        <p:blipFill rotWithShape="1">
          <a:blip r:embed="rId5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2365" y="1195628"/>
            <a:ext cx="2944118" cy="3224002"/>
          </a:xfrm>
          <a:prstGeom prst="rect">
            <a:avLst/>
          </a:prstGeom>
        </p:spPr>
      </p:pic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32924" y="2131391"/>
            <a:ext cx="8478153" cy="8807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50695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-21600000">
                                      <p:cBhvr>
                                        <p:cTn id="8" dur="3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-21600000">
                                      <p:cBhvr>
                                        <p:cTn id="12" dur="3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Title Slide (static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endParaRPr lang="en-US" sz="1600" dirty="0"/>
          </a:p>
        </p:txBody>
      </p:sp>
      <p:pic>
        <p:nvPicPr>
          <p:cNvPr id="13" name="Picture 12" descr="JJ glow V2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89" r="-1"/>
          <a:stretch/>
        </p:blipFill>
        <p:spPr>
          <a:xfrm>
            <a:off x="-2598715" y="683066"/>
            <a:ext cx="11742715" cy="3092823"/>
          </a:xfrm>
          <a:prstGeom prst="rect">
            <a:avLst/>
          </a:prstGeom>
        </p:spPr>
      </p:pic>
      <p:pic>
        <p:nvPicPr>
          <p:cNvPr id="3" name="Picture 2" descr="triangle 1.4.png"/>
          <p:cNvPicPr>
            <a:picLocks noChangeAspect="1"/>
          </p:cNvPicPr>
          <p:nvPr userDrawn="1"/>
        </p:nvPicPr>
        <p:blipFill rotWithShape="1">
          <a:blip r:embed="rId3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8832" y="463177"/>
            <a:ext cx="3971429" cy="4471147"/>
          </a:xfrm>
          <a:prstGeom prst="rect">
            <a:avLst/>
          </a:prstGeom>
        </p:spPr>
      </p:pic>
      <p:pic>
        <p:nvPicPr>
          <p:cNvPr id="4" name="Picture 3" descr="triangle 1.3.png"/>
          <p:cNvPicPr>
            <a:picLocks noChangeAspect="1"/>
          </p:cNvPicPr>
          <p:nvPr userDrawn="1"/>
        </p:nvPicPr>
        <p:blipFill rotWithShape="1">
          <a:blip r:embed="rId4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7666" y="1073628"/>
            <a:ext cx="3119515" cy="2985187"/>
          </a:xfrm>
          <a:prstGeom prst="rect">
            <a:avLst/>
          </a:prstGeom>
        </p:spPr>
      </p:pic>
      <p:pic>
        <p:nvPicPr>
          <p:cNvPr id="5" name="Picture 4" descr="triangle 1.1.png"/>
          <p:cNvPicPr>
            <a:picLocks noChangeAspect="1"/>
          </p:cNvPicPr>
          <p:nvPr userDrawn="1"/>
        </p:nvPicPr>
        <p:blipFill rotWithShape="1">
          <a:blip r:embed="rId5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5805" y="1010380"/>
            <a:ext cx="2969174" cy="3290338"/>
          </a:xfrm>
          <a:prstGeom prst="rect">
            <a:avLst/>
          </a:prstGeom>
        </p:spPr>
      </p:pic>
      <p:pic>
        <p:nvPicPr>
          <p:cNvPr id="6" name="Picture 5" descr="triangle 1.2.png"/>
          <p:cNvPicPr>
            <a:picLocks noChangeAspect="1"/>
          </p:cNvPicPr>
          <p:nvPr userDrawn="1"/>
        </p:nvPicPr>
        <p:blipFill rotWithShape="1">
          <a:blip r:embed="rId6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8824" y="1195628"/>
            <a:ext cx="2944118" cy="3224002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420342" y="2659020"/>
            <a:ext cx="4402757" cy="479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t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4440171" y="2085084"/>
            <a:ext cx="4769659" cy="559127"/>
          </a:xfrm>
          <a:prstGeom prst="rect">
            <a:avLst/>
          </a:prstGeom>
          <a:effectLst>
            <a:outerShdw blurRad="47625" dist="12700" dir="2700000" algn="tl" rotWithShape="0">
              <a:schemeClr val="accent1">
                <a:lumMod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ZA" sz="2800" b="1" dirty="0">
                <a:solidFill>
                  <a:srgbClr val="FFFFFF"/>
                </a:solidFill>
              </a:rPr>
              <a:t>a</a:t>
            </a:r>
            <a:r>
              <a:rPr lang="en-ZA" sz="2800" b="1" dirty="0" smtClean="0">
                <a:solidFill>
                  <a:srgbClr val="FFFFFF"/>
                </a:solidFill>
              </a:rPr>
              <a:t>ccelerate your ambition</a:t>
            </a: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72" name="Group 71"/>
          <p:cNvGrpSpPr/>
          <p:nvPr userDrawn="1"/>
        </p:nvGrpSpPr>
        <p:grpSpPr>
          <a:xfrm>
            <a:off x="669008" y="2255007"/>
            <a:ext cx="2695023" cy="619204"/>
            <a:chOff x="669008" y="2255007"/>
            <a:chExt cx="2695023" cy="619204"/>
          </a:xfrm>
        </p:grpSpPr>
        <p:sp>
          <p:nvSpPr>
            <p:cNvPr id="73" name="Freeform 11"/>
            <p:cNvSpPr>
              <a:spLocks/>
            </p:cNvSpPr>
            <p:nvPr/>
          </p:nvSpPr>
          <p:spPr bwMode="auto">
            <a:xfrm>
              <a:off x="2833386" y="2255007"/>
              <a:ext cx="365571" cy="330856"/>
            </a:xfrm>
            <a:custGeom>
              <a:avLst/>
              <a:gdLst>
                <a:gd name="T0" fmla="*/ 259 w 516"/>
                <a:gd name="T1" fmla="*/ 0 h 467"/>
                <a:gd name="T2" fmla="*/ 276 w 516"/>
                <a:gd name="T3" fmla="*/ 3 h 467"/>
                <a:gd name="T4" fmla="*/ 291 w 516"/>
                <a:gd name="T5" fmla="*/ 12 h 467"/>
                <a:gd name="T6" fmla="*/ 302 w 516"/>
                <a:gd name="T7" fmla="*/ 26 h 467"/>
                <a:gd name="T8" fmla="*/ 516 w 516"/>
                <a:gd name="T9" fmla="*/ 398 h 467"/>
                <a:gd name="T10" fmla="*/ 470 w 516"/>
                <a:gd name="T11" fmla="*/ 422 h 467"/>
                <a:gd name="T12" fmla="*/ 420 w 516"/>
                <a:gd name="T13" fmla="*/ 441 h 467"/>
                <a:gd name="T14" fmla="*/ 368 w 516"/>
                <a:gd name="T15" fmla="*/ 455 h 467"/>
                <a:gd name="T16" fmla="*/ 315 w 516"/>
                <a:gd name="T17" fmla="*/ 463 h 467"/>
                <a:gd name="T18" fmla="*/ 259 w 516"/>
                <a:gd name="T19" fmla="*/ 467 h 467"/>
                <a:gd name="T20" fmla="*/ 203 w 516"/>
                <a:gd name="T21" fmla="*/ 463 h 467"/>
                <a:gd name="T22" fmla="*/ 150 w 516"/>
                <a:gd name="T23" fmla="*/ 455 h 467"/>
                <a:gd name="T24" fmla="*/ 98 w 516"/>
                <a:gd name="T25" fmla="*/ 441 h 467"/>
                <a:gd name="T26" fmla="*/ 48 w 516"/>
                <a:gd name="T27" fmla="*/ 422 h 467"/>
                <a:gd name="T28" fmla="*/ 0 w 516"/>
                <a:gd name="T29" fmla="*/ 398 h 467"/>
                <a:gd name="T30" fmla="*/ 215 w 516"/>
                <a:gd name="T31" fmla="*/ 26 h 467"/>
                <a:gd name="T32" fmla="*/ 227 w 516"/>
                <a:gd name="T33" fmla="*/ 12 h 467"/>
                <a:gd name="T34" fmla="*/ 242 w 516"/>
                <a:gd name="T35" fmla="*/ 3 h 467"/>
                <a:gd name="T36" fmla="*/ 259 w 516"/>
                <a:gd name="T37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6" h="467">
                  <a:moveTo>
                    <a:pt x="259" y="0"/>
                  </a:moveTo>
                  <a:lnTo>
                    <a:pt x="276" y="3"/>
                  </a:lnTo>
                  <a:lnTo>
                    <a:pt x="291" y="12"/>
                  </a:lnTo>
                  <a:lnTo>
                    <a:pt x="302" y="26"/>
                  </a:lnTo>
                  <a:lnTo>
                    <a:pt x="516" y="398"/>
                  </a:lnTo>
                  <a:lnTo>
                    <a:pt x="470" y="422"/>
                  </a:lnTo>
                  <a:lnTo>
                    <a:pt x="420" y="441"/>
                  </a:lnTo>
                  <a:lnTo>
                    <a:pt x="368" y="455"/>
                  </a:lnTo>
                  <a:lnTo>
                    <a:pt x="315" y="463"/>
                  </a:lnTo>
                  <a:lnTo>
                    <a:pt x="259" y="467"/>
                  </a:lnTo>
                  <a:lnTo>
                    <a:pt x="203" y="463"/>
                  </a:lnTo>
                  <a:lnTo>
                    <a:pt x="150" y="455"/>
                  </a:lnTo>
                  <a:lnTo>
                    <a:pt x="98" y="441"/>
                  </a:lnTo>
                  <a:lnTo>
                    <a:pt x="48" y="422"/>
                  </a:lnTo>
                  <a:lnTo>
                    <a:pt x="0" y="398"/>
                  </a:lnTo>
                  <a:lnTo>
                    <a:pt x="215" y="26"/>
                  </a:lnTo>
                  <a:lnTo>
                    <a:pt x="227" y="12"/>
                  </a:lnTo>
                  <a:lnTo>
                    <a:pt x="242" y="3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74" name="Freeform 12"/>
            <p:cNvSpPr>
              <a:spLocks/>
            </p:cNvSpPr>
            <p:nvPr/>
          </p:nvSpPr>
          <p:spPr bwMode="auto">
            <a:xfrm>
              <a:off x="3024673" y="2551857"/>
              <a:ext cx="339358" cy="318104"/>
            </a:xfrm>
            <a:custGeom>
              <a:avLst/>
              <a:gdLst>
                <a:gd name="T0" fmla="*/ 258 w 479"/>
                <a:gd name="T1" fmla="*/ 0 h 449"/>
                <a:gd name="T2" fmla="*/ 473 w 479"/>
                <a:gd name="T3" fmla="*/ 373 h 449"/>
                <a:gd name="T4" fmla="*/ 479 w 479"/>
                <a:gd name="T5" fmla="*/ 389 h 449"/>
                <a:gd name="T6" fmla="*/ 479 w 479"/>
                <a:gd name="T7" fmla="*/ 406 h 449"/>
                <a:gd name="T8" fmla="*/ 473 w 479"/>
                <a:gd name="T9" fmla="*/ 423 h 449"/>
                <a:gd name="T10" fmla="*/ 461 w 479"/>
                <a:gd name="T11" fmla="*/ 437 h 449"/>
                <a:gd name="T12" fmla="*/ 447 w 479"/>
                <a:gd name="T13" fmla="*/ 445 h 449"/>
                <a:gd name="T14" fmla="*/ 429 w 479"/>
                <a:gd name="T15" fmla="*/ 449 h 449"/>
                <a:gd name="T16" fmla="*/ 0 w 479"/>
                <a:gd name="T17" fmla="*/ 447 h 449"/>
                <a:gd name="T18" fmla="*/ 2 w 479"/>
                <a:gd name="T19" fmla="*/ 395 h 449"/>
                <a:gd name="T20" fmla="*/ 10 w 479"/>
                <a:gd name="T21" fmla="*/ 343 h 449"/>
                <a:gd name="T22" fmla="*/ 25 w 479"/>
                <a:gd name="T23" fmla="*/ 291 h 449"/>
                <a:gd name="T24" fmla="*/ 44 w 479"/>
                <a:gd name="T25" fmla="*/ 239 h 449"/>
                <a:gd name="T26" fmla="*/ 69 w 479"/>
                <a:gd name="T27" fmla="*/ 190 h 449"/>
                <a:gd name="T28" fmla="*/ 100 w 479"/>
                <a:gd name="T29" fmla="*/ 143 h 449"/>
                <a:gd name="T30" fmla="*/ 134 w 479"/>
                <a:gd name="T31" fmla="*/ 100 h 449"/>
                <a:gd name="T32" fmla="*/ 172 w 479"/>
                <a:gd name="T33" fmla="*/ 63 h 449"/>
                <a:gd name="T34" fmla="*/ 214 w 479"/>
                <a:gd name="T35" fmla="*/ 30 h 449"/>
                <a:gd name="T36" fmla="*/ 258 w 479"/>
                <a:gd name="T37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9" h="449">
                  <a:moveTo>
                    <a:pt x="258" y="0"/>
                  </a:moveTo>
                  <a:lnTo>
                    <a:pt x="473" y="373"/>
                  </a:lnTo>
                  <a:lnTo>
                    <a:pt x="479" y="389"/>
                  </a:lnTo>
                  <a:lnTo>
                    <a:pt x="479" y="406"/>
                  </a:lnTo>
                  <a:lnTo>
                    <a:pt x="473" y="423"/>
                  </a:lnTo>
                  <a:lnTo>
                    <a:pt x="461" y="437"/>
                  </a:lnTo>
                  <a:lnTo>
                    <a:pt x="447" y="445"/>
                  </a:lnTo>
                  <a:lnTo>
                    <a:pt x="429" y="449"/>
                  </a:lnTo>
                  <a:lnTo>
                    <a:pt x="0" y="447"/>
                  </a:lnTo>
                  <a:lnTo>
                    <a:pt x="2" y="395"/>
                  </a:lnTo>
                  <a:lnTo>
                    <a:pt x="10" y="343"/>
                  </a:lnTo>
                  <a:lnTo>
                    <a:pt x="25" y="291"/>
                  </a:lnTo>
                  <a:lnTo>
                    <a:pt x="44" y="239"/>
                  </a:lnTo>
                  <a:lnTo>
                    <a:pt x="69" y="190"/>
                  </a:lnTo>
                  <a:lnTo>
                    <a:pt x="100" y="143"/>
                  </a:lnTo>
                  <a:lnTo>
                    <a:pt x="134" y="100"/>
                  </a:lnTo>
                  <a:lnTo>
                    <a:pt x="172" y="63"/>
                  </a:lnTo>
                  <a:lnTo>
                    <a:pt x="214" y="3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75" name="Freeform 13"/>
            <p:cNvSpPr>
              <a:spLocks/>
            </p:cNvSpPr>
            <p:nvPr/>
          </p:nvSpPr>
          <p:spPr bwMode="auto">
            <a:xfrm>
              <a:off x="2666895" y="2551857"/>
              <a:ext cx="339358" cy="316687"/>
            </a:xfrm>
            <a:custGeom>
              <a:avLst/>
              <a:gdLst>
                <a:gd name="T0" fmla="*/ 222 w 479"/>
                <a:gd name="T1" fmla="*/ 0 h 447"/>
                <a:gd name="T2" fmla="*/ 267 w 479"/>
                <a:gd name="T3" fmla="*/ 28 h 447"/>
                <a:gd name="T4" fmla="*/ 309 w 479"/>
                <a:gd name="T5" fmla="*/ 62 h 447"/>
                <a:gd name="T6" fmla="*/ 346 w 479"/>
                <a:gd name="T7" fmla="*/ 100 h 447"/>
                <a:gd name="T8" fmla="*/ 381 w 479"/>
                <a:gd name="T9" fmla="*/ 143 h 447"/>
                <a:gd name="T10" fmla="*/ 411 w 479"/>
                <a:gd name="T11" fmla="*/ 190 h 447"/>
                <a:gd name="T12" fmla="*/ 437 w 479"/>
                <a:gd name="T13" fmla="*/ 239 h 447"/>
                <a:gd name="T14" fmla="*/ 455 w 479"/>
                <a:gd name="T15" fmla="*/ 290 h 447"/>
                <a:gd name="T16" fmla="*/ 469 w 479"/>
                <a:gd name="T17" fmla="*/ 342 h 447"/>
                <a:gd name="T18" fmla="*/ 477 w 479"/>
                <a:gd name="T19" fmla="*/ 395 h 447"/>
                <a:gd name="T20" fmla="*/ 479 w 479"/>
                <a:gd name="T21" fmla="*/ 447 h 447"/>
                <a:gd name="T22" fmla="*/ 50 w 479"/>
                <a:gd name="T23" fmla="*/ 447 h 447"/>
                <a:gd name="T24" fmla="*/ 32 w 479"/>
                <a:gd name="T25" fmla="*/ 445 h 447"/>
                <a:gd name="T26" fmla="*/ 18 w 479"/>
                <a:gd name="T27" fmla="*/ 435 h 447"/>
                <a:gd name="T28" fmla="*/ 7 w 479"/>
                <a:gd name="T29" fmla="*/ 422 h 447"/>
                <a:gd name="T30" fmla="*/ 0 w 479"/>
                <a:gd name="T31" fmla="*/ 405 h 447"/>
                <a:gd name="T32" fmla="*/ 0 w 479"/>
                <a:gd name="T33" fmla="*/ 387 h 447"/>
                <a:gd name="T34" fmla="*/ 6 w 479"/>
                <a:gd name="T35" fmla="*/ 371 h 447"/>
                <a:gd name="T36" fmla="*/ 222 w 479"/>
                <a:gd name="T37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9" h="447">
                  <a:moveTo>
                    <a:pt x="222" y="0"/>
                  </a:moveTo>
                  <a:lnTo>
                    <a:pt x="267" y="28"/>
                  </a:lnTo>
                  <a:lnTo>
                    <a:pt x="309" y="62"/>
                  </a:lnTo>
                  <a:lnTo>
                    <a:pt x="346" y="100"/>
                  </a:lnTo>
                  <a:lnTo>
                    <a:pt x="381" y="143"/>
                  </a:lnTo>
                  <a:lnTo>
                    <a:pt x="411" y="190"/>
                  </a:lnTo>
                  <a:lnTo>
                    <a:pt x="437" y="239"/>
                  </a:lnTo>
                  <a:lnTo>
                    <a:pt x="455" y="290"/>
                  </a:lnTo>
                  <a:lnTo>
                    <a:pt x="469" y="342"/>
                  </a:lnTo>
                  <a:lnTo>
                    <a:pt x="477" y="395"/>
                  </a:lnTo>
                  <a:lnTo>
                    <a:pt x="479" y="447"/>
                  </a:lnTo>
                  <a:lnTo>
                    <a:pt x="50" y="447"/>
                  </a:lnTo>
                  <a:lnTo>
                    <a:pt x="32" y="445"/>
                  </a:lnTo>
                  <a:lnTo>
                    <a:pt x="18" y="435"/>
                  </a:lnTo>
                  <a:lnTo>
                    <a:pt x="7" y="422"/>
                  </a:lnTo>
                  <a:lnTo>
                    <a:pt x="0" y="405"/>
                  </a:lnTo>
                  <a:lnTo>
                    <a:pt x="0" y="387"/>
                  </a:lnTo>
                  <a:lnTo>
                    <a:pt x="6" y="371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76" name="Freeform 14"/>
            <p:cNvSpPr>
              <a:spLocks noEditPoints="1"/>
            </p:cNvSpPr>
            <p:nvPr/>
          </p:nvSpPr>
          <p:spPr bwMode="auto">
            <a:xfrm>
              <a:off x="669008" y="2259967"/>
              <a:ext cx="207582" cy="286222"/>
            </a:xfrm>
            <a:custGeom>
              <a:avLst/>
              <a:gdLst>
                <a:gd name="T0" fmla="*/ 131 w 293"/>
                <a:gd name="T1" fmla="*/ 164 h 404"/>
                <a:gd name="T2" fmla="*/ 105 w 293"/>
                <a:gd name="T3" fmla="*/ 179 h 404"/>
                <a:gd name="T4" fmla="*/ 87 w 293"/>
                <a:gd name="T5" fmla="*/ 204 h 404"/>
                <a:gd name="T6" fmla="*/ 79 w 293"/>
                <a:gd name="T7" fmla="*/ 254 h 404"/>
                <a:gd name="T8" fmla="*/ 89 w 293"/>
                <a:gd name="T9" fmla="*/ 303 h 404"/>
                <a:gd name="T10" fmla="*/ 106 w 293"/>
                <a:gd name="T11" fmla="*/ 328 h 404"/>
                <a:gd name="T12" fmla="*/ 133 w 293"/>
                <a:gd name="T13" fmla="*/ 343 h 404"/>
                <a:gd name="T14" fmla="*/ 167 w 293"/>
                <a:gd name="T15" fmla="*/ 343 h 404"/>
                <a:gd name="T16" fmla="*/ 190 w 293"/>
                <a:gd name="T17" fmla="*/ 332 h 404"/>
                <a:gd name="T18" fmla="*/ 202 w 293"/>
                <a:gd name="T19" fmla="*/ 316 h 404"/>
                <a:gd name="T20" fmla="*/ 214 w 293"/>
                <a:gd name="T21" fmla="*/ 287 h 404"/>
                <a:gd name="T22" fmla="*/ 214 w 293"/>
                <a:gd name="T23" fmla="*/ 219 h 404"/>
                <a:gd name="T24" fmla="*/ 202 w 293"/>
                <a:gd name="T25" fmla="*/ 190 h 404"/>
                <a:gd name="T26" fmla="*/ 189 w 293"/>
                <a:gd name="T27" fmla="*/ 175 h 404"/>
                <a:gd name="T28" fmla="*/ 167 w 293"/>
                <a:gd name="T29" fmla="*/ 164 h 404"/>
                <a:gd name="T30" fmla="*/ 214 w 293"/>
                <a:gd name="T31" fmla="*/ 0 h 404"/>
                <a:gd name="T32" fmla="*/ 293 w 293"/>
                <a:gd name="T33" fmla="*/ 398 h 404"/>
                <a:gd name="T34" fmla="*/ 218 w 293"/>
                <a:gd name="T35" fmla="*/ 360 h 404"/>
                <a:gd name="T36" fmla="*/ 206 w 293"/>
                <a:gd name="T37" fmla="*/ 375 h 404"/>
                <a:gd name="T38" fmla="*/ 181 w 293"/>
                <a:gd name="T39" fmla="*/ 394 h 404"/>
                <a:gd name="T40" fmla="*/ 130 w 293"/>
                <a:gd name="T41" fmla="*/ 404 h 404"/>
                <a:gd name="T42" fmla="*/ 73 w 293"/>
                <a:gd name="T43" fmla="*/ 392 h 404"/>
                <a:gd name="T44" fmla="*/ 32 w 293"/>
                <a:gd name="T45" fmla="*/ 358 h 404"/>
                <a:gd name="T46" fmla="*/ 8 w 293"/>
                <a:gd name="T47" fmla="*/ 308 h 404"/>
                <a:gd name="T48" fmla="*/ 0 w 293"/>
                <a:gd name="T49" fmla="*/ 251 h 404"/>
                <a:gd name="T50" fmla="*/ 8 w 293"/>
                <a:gd name="T51" fmla="*/ 195 h 404"/>
                <a:gd name="T52" fmla="*/ 32 w 293"/>
                <a:gd name="T53" fmla="*/ 148 h 404"/>
                <a:gd name="T54" fmla="*/ 73 w 293"/>
                <a:gd name="T55" fmla="*/ 115 h 404"/>
                <a:gd name="T56" fmla="*/ 129 w 293"/>
                <a:gd name="T57" fmla="*/ 101 h 404"/>
                <a:gd name="T58" fmla="*/ 177 w 293"/>
                <a:gd name="T59" fmla="*/ 113 h 404"/>
                <a:gd name="T60" fmla="*/ 213 w 293"/>
                <a:gd name="T61" fmla="*/ 145 h 404"/>
                <a:gd name="T62" fmla="*/ 214 w 293"/>
                <a:gd name="T63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3" h="404">
                  <a:moveTo>
                    <a:pt x="149" y="161"/>
                  </a:moveTo>
                  <a:lnTo>
                    <a:pt x="131" y="164"/>
                  </a:lnTo>
                  <a:lnTo>
                    <a:pt x="117" y="170"/>
                  </a:lnTo>
                  <a:lnTo>
                    <a:pt x="105" y="179"/>
                  </a:lnTo>
                  <a:lnTo>
                    <a:pt x="95" y="190"/>
                  </a:lnTo>
                  <a:lnTo>
                    <a:pt x="87" y="204"/>
                  </a:lnTo>
                  <a:lnTo>
                    <a:pt x="83" y="219"/>
                  </a:lnTo>
                  <a:lnTo>
                    <a:pt x="79" y="254"/>
                  </a:lnTo>
                  <a:lnTo>
                    <a:pt x="83" y="287"/>
                  </a:lnTo>
                  <a:lnTo>
                    <a:pt x="89" y="303"/>
                  </a:lnTo>
                  <a:lnTo>
                    <a:pt x="97" y="316"/>
                  </a:lnTo>
                  <a:lnTo>
                    <a:pt x="106" y="328"/>
                  </a:lnTo>
                  <a:lnTo>
                    <a:pt x="118" y="338"/>
                  </a:lnTo>
                  <a:lnTo>
                    <a:pt x="133" y="343"/>
                  </a:lnTo>
                  <a:lnTo>
                    <a:pt x="149" y="346"/>
                  </a:lnTo>
                  <a:lnTo>
                    <a:pt x="167" y="343"/>
                  </a:lnTo>
                  <a:lnTo>
                    <a:pt x="182" y="338"/>
                  </a:lnTo>
                  <a:lnTo>
                    <a:pt x="190" y="332"/>
                  </a:lnTo>
                  <a:lnTo>
                    <a:pt x="197" y="326"/>
                  </a:lnTo>
                  <a:lnTo>
                    <a:pt x="202" y="316"/>
                  </a:lnTo>
                  <a:lnTo>
                    <a:pt x="209" y="303"/>
                  </a:lnTo>
                  <a:lnTo>
                    <a:pt x="214" y="287"/>
                  </a:lnTo>
                  <a:lnTo>
                    <a:pt x="217" y="252"/>
                  </a:lnTo>
                  <a:lnTo>
                    <a:pt x="214" y="219"/>
                  </a:lnTo>
                  <a:lnTo>
                    <a:pt x="209" y="203"/>
                  </a:lnTo>
                  <a:lnTo>
                    <a:pt x="202" y="190"/>
                  </a:lnTo>
                  <a:lnTo>
                    <a:pt x="197" y="182"/>
                  </a:lnTo>
                  <a:lnTo>
                    <a:pt x="189" y="175"/>
                  </a:lnTo>
                  <a:lnTo>
                    <a:pt x="181" y="170"/>
                  </a:lnTo>
                  <a:lnTo>
                    <a:pt x="167" y="164"/>
                  </a:lnTo>
                  <a:lnTo>
                    <a:pt x="149" y="161"/>
                  </a:lnTo>
                  <a:close/>
                  <a:moveTo>
                    <a:pt x="214" y="0"/>
                  </a:moveTo>
                  <a:lnTo>
                    <a:pt x="293" y="0"/>
                  </a:lnTo>
                  <a:lnTo>
                    <a:pt x="293" y="398"/>
                  </a:lnTo>
                  <a:lnTo>
                    <a:pt x="218" y="398"/>
                  </a:lnTo>
                  <a:lnTo>
                    <a:pt x="218" y="360"/>
                  </a:lnTo>
                  <a:lnTo>
                    <a:pt x="217" y="360"/>
                  </a:lnTo>
                  <a:lnTo>
                    <a:pt x="206" y="375"/>
                  </a:lnTo>
                  <a:lnTo>
                    <a:pt x="194" y="386"/>
                  </a:lnTo>
                  <a:lnTo>
                    <a:pt x="181" y="394"/>
                  </a:lnTo>
                  <a:lnTo>
                    <a:pt x="157" y="402"/>
                  </a:lnTo>
                  <a:lnTo>
                    <a:pt x="130" y="404"/>
                  </a:lnTo>
                  <a:lnTo>
                    <a:pt x="99" y="402"/>
                  </a:lnTo>
                  <a:lnTo>
                    <a:pt x="73" y="392"/>
                  </a:lnTo>
                  <a:lnTo>
                    <a:pt x="51" y="378"/>
                  </a:lnTo>
                  <a:lnTo>
                    <a:pt x="32" y="358"/>
                  </a:lnTo>
                  <a:lnTo>
                    <a:pt x="19" y="335"/>
                  </a:lnTo>
                  <a:lnTo>
                    <a:pt x="8" y="308"/>
                  </a:lnTo>
                  <a:lnTo>
                    <a:pt x="3" y="280"/>
                  </a:lnTo>
                  <a:lnTo>
                    <a:pt x="0" y="251"/>
                  </a:lnTo>
                  <a:lnTo>
                    <a:pt x="3" y="223"/>
                  </a:lnTo>
                  <a:lnTo>
                    <a:pt x="8" y="195"/>
                  </a:lnTo>
                  <a:lnTo>
                    <a:pt x="19" y="170"/>
                  </a:lnTo>
                  <a:lnTo>
                    <a:pt x="32" y="148"/>
                  </a:lnTo>
                  <a:lnTo>
                    <a:pt x="50" y="129"/>
                  </a:lnTo>
                  <a:lnTo>
                    <a:pt x="73" y="115"/>
                  </a:lnTo>
                  <a:lnTo>
                    <a:pt x="98" y="105"/>
                  </a:lnTo>
                  <a:lnTo>
                    <a:pt x="129" y="101"/>
                  </a:lnTo>
                  <a:lnTo>
                    <a:pt x="153" y="104"/>
                  </a:lnTo>
                  <a:lnTo>
                    <a:pt x="177" y="113"/>
                  </a:lnTo>
                  <a:lnTo>
                    <a:pt x="197" y="127"/>
                  </a:lnTo>
                  <a:lnTo>
                    <a:pt x="213" y="145"/>
                  </a:lnTo>
                  <a:lnTo>
                    <a:pt x="214" y="145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77" name="Rectangle 15"/>
            <p:cNvSpPr>
              <a:spLocks noChangeArrowheads="1"/>
            </p:cNvSpPr>
            <p:nvPr/>
          </p:nvSpPr>
          <p:spPr bwMode="auto">
            <a:xfrm>
              <a:off x="919807" y="2259967"/>
              <a:ext cx="56678" cy="46051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78" name="Rectangle 16"/>
            <p:cNvSpPr>
              <a:spLocks noChangeArrowheads="1"/>
            </p:cNvSpPr>
            <p:nvPr/>
          </p:nvSpPr>
          <p:spPr bwMode="auto">
            <a:xfrm>
              <a:off x="919807" y="2337190"/>
              <a:ext cx="56678" cy="204748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79" name="Freeform 17"/>
            <p:cNvSpPr>
              <a:spLocks/>
            </p:cNvSpPr>
            <p:nvPr/>
          </p:nvSpPr>
          <p:spPr bwMode="auto">
            <a:xfrm>
              <a:off x="1021826" y="2331522"/>
              <a:ext cx="311019" cy="210416"/>
            </a:xfrm>
            <a:custGeom>
              <a:avLst/>
              <a:gdLst>
                <a:gd name="T0" fmla="*/ 189 w 439"/>
                <a:gd name="T1" fmla="*/ 3 h 297"/>
                <a:gd name="T2" fmla="*/ 227 w 439"/>
                <a:gd name="T3" fmla="*/ 20 h 297"/>
                <a:gd name="T4" fmla="*/ 247 w 439"/>
                <a:gd name="T5" fmla="*/ 48 h 297"/>
                <a:gd name="T6" fmla="*/ 281 w 439"/>
                <a:gd name="T7" fmla="*/ 15 h 297"/>
                <a:gd name="T8" fmla="*/ 315 w 439"/>
                <a:gd name="T9" fmla="*/ 3 h 297"/>
                <a:gd name="T10" fmla="*/ 356 w 439"/>
                <a:gd name="T11" fmla="*/ 3 h 297"/>
                <a:gd name="T12" fmla="*/ 394 w 439"/>
                <a:gd name="T13" fmla="*/ 14 h 297"/>
                <a:gd name="T14" fmla="*/ 422 w 439"/>
                <a:gd name="T15" fmla="*/ 39 h 297"/>
                <a:gd name="T16" fmla="*/ 438 w 439"/>
                <a:gd name="T17" fmla="*/ 78 h 297"/>
                <a:gd name="T18" fmla="*/ 439 w 439"/>
                <a:gd name="T19" fmla="*/ 297 h 297"/>
                <a:gd name="T20" fmla="*/ 360 w 439"/>
                <a:gd name="T21" fmla="*/ 134 h 297"/>
                <a:gd name="T22" fmla="*/ 356 w 439"/>
                <a:gd name="T23" fmla="*/ 94 h 297"/>
                <a:gd name="T24" fmla="*/ 350 w 439"/>
                <a:gd name="T25" fmla="*/ 78 h 297"/>
                <a:gd name="T26" fmla="*/ 338 w 439"/>
                <a:gd name="T27" fmla="*/ 69 h 297"/>
                <a:gd name="T28" fmla="*/ 312 w 439"/>
                <a:gd name="T29" fmla="*/ 63 h 297"/>
                <a:gd name="T30" fmla="*/ 284 w 439"/>
                <a:gd name="T31" fmla="*/ 70 h 297"/>
                <a:gd name="T32" fmla="*/ 273 w 439"/>
                <a:gd name="T33" fmla="*/ 81 h 297"/>
                <a:gd name="T34" fmla="*/ 264 w 439"/>
                <a:gd name="T35" fmla="*/ 98 h 297"/>
                <a:gd name="T36" fmla="*/ 259 w 439"/>
                <a:gd name="T37" fmla="*/ 137 h 297"/>
                <a:gd name="T38" fmla="*/ 180 w 439"/>
                <a:gd name="T39" fmla="*/ 297 h 297"/>
                <a:gd name="T40" fmla="*/ 179 w 439"/>
                <a:gd name="T41" fmla="*/ 110 h 297"/>
                <a:gd name="T42" fmla="*/ 175 w 439"/>
                <a:gd name="T43" fmla="*/ 87 h 297"/>
                <a:gd name="T44" fmla="*/ 167 w 439"/>
                <a:gd name="T45" fmla="*/ 74 h 297"/>
                <a:gd name="T46" fmla="*/ 149 w 439"/>
                <a:gd name="T47" fmla="*/ 64 h 297"/>
                <a:gd name="T48" fmla="*/ 128 w 439"/>
                <a:gd name="T49" fmla="*/ 63 h 297"/>
                <a:gd name="T50" fmla="*/ 117 w 439"/>
                <a:gd name="T51" fmla="*/ 66 h 297"/>
                <a:gd name="T52" fmla="*/ 100 w 439"/>
                <a:gd name="T53" fmla="*/ 75 h 297"/>
                <a:gd name="T54" fmla="*/ 89 w 439"/>
                <a:gd name="T55" fmla="*/ 87 h 297"/>
                <a:gd name="T56" fmla="*/ 80 w 439"/>
                <a:gd name="T57" fmla="*/ 110 h 297"/>
                <a:gd name="T58" fmla="*/ 79 w 439"/>
                <a:gd name="T59" fmla="*/ 297 h 297"/>
                <a:gd name="T60" fmla="*/ 0 w 439"/>
                <a:gd name="T61" fmla="*/ 8 h 297"/>
                <a:gd name="T62" fmla="*/ 75 w 439"/>
                <a:gd name="T63" fmla="*/ 47 h 297"/>
                <a:gd name="T64" fmla="*/ 92 w 439"/>
                <a:gd name="T65" fmla="*/ 28 h 297"/>
                <a:gd name="T66" fmla="*/ 136 w 439"/>
                <a:gd name="T67" fmla="*/ 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9" h="297">
                  <a:moveTo>
                    <a:pt x="163" y="0"/>
                  </a:moveTo>
                  <a:lnTo>
                    <a:pt x="189" y="3"/>
                  </a:lnTo>
                  <a:lnTo>
                    <a:pt x="213" y="11"/>
                  </a:lnTo>
                  <a:lnTo>
                    <a:pt x="227" y="20"/>
                  </a:lnTo>
                  <a:lnTo>
                    <a:pt x="239" y="32"/>
                  </a:lnTo>
                  <a:lnTo>
                    <a:pt x="247" y="48"/>
                  </a:lnTo>
                  <a:lnTo>
                    <a:pt x="263" y="31"/>
                  </a:lnTo>
                  <a:lnTo>
                    <a:pt x="281" y="15"/>
                  </a:lnTo>
                  <a:lnTo>
                    <a:pt x="297" y="7"/>
                  </a:lnTo>
                  <a:lnTo>
                    <a:pt x="315" y="3"/>
                  </a:lnTo>
                  <a:lnTo>
                    <a:pt x="334" y="0"/>
                  </a:lnTo>
                  <a:lnTo>
                    <a:pt x="356" y="3"/>
                  </a:lnTo>
                  <a:lnTo>
                    <a:pt x="376" y="7"/>
                  </a:lnTo>
                  <a:lnTo>
                    <a:pt x="394" y="14"/>
                  </a:lnTo>
                  <a:lnTo>
                    <a:pt x="410" y="24"/>
                  </a:lnTo>
                  <a:lnTo>
                    <a:pt x="422" y="39"/>
                  </a:lnTo>
                  <a:lnTo>
                    <a:pt x="431" y="56"/>
                  </a:lnTo>
                  <a:lnTo>
                    <a:pt x="438" y="78"/>
                  </a:lnTo>
                  <a:lnTo>
                    <a:pt x="439" y="105"/>
                  </a:lnTo>
                  <a:lnTo>
                    <a:pt x="439" y="297"/>
                  </a:lnTo>
                  <a:lnTo>
                    <a:pt x="360" y="297"/>
                  </a:lnTo>
                  <a:lnTo>
                    <a:pt x="360" y="134"/>
                  </a:lnTo>
                  <a:lnTo>
                    <a:pt x="359" y="106"/>
                  </a:lnTo>
                  <a:lnTo>
                    <a:pt x="356" y="94"/>
                  </a:lnTo>
                  <a:lnTo>
                    <a:pt x="352" y="83"/>
                  </a:lnTo>
                  <a:lnTo>
                    <a:pt x="350" y="78"/>
                  </a:lnTo>
                  <a:lnTo>
                    <a:pt x="344" y="73"/>
                  </a:lnTo>
                  <a:lnTo>
                    <a:pt x="338" y="69"/>
                  </a:lnTo>
                  <a:lnTo>
                    <a:pt x="327" y="64"/>
                  </a:lnTo>
                  <a:lnTo>
                    <a:pt x="312" y="63"/>
                  </a:lnTo>
                  <a:lnTo>
                    <a:pt x="296" y="64"/>
                  </a:lnTo>
                  <a:lnTo>
                    <a:pt x="284" y="70"/>
                  </a:lnTo>
                  <a:lnTo>
                    <a:pt x="279" y="74"/>
                  </a:lnTo>
                  <a:lnTo>
                    <a:pt x="273" y="81"/>
                  </a:lnTo>
                  <a:lnTo>
                    <a:pt x="268" y="86"/>
                  </a:lnTo>
                  <a:lnTo>
                    <a:pt x="264" y="98"/>
                  </a:lnTo>
                  <a:lnTo>
                    <a:pt x="261" y="110"/>
                  </a:lnTo>
                  <a:lnTo>
                    <a:pt x="259" y="137"/>
                  </a:lnTo>
                  <a:lnTo>
                    <a:pt x="259" y="297"/>
                  </a:lnTo>
                  <a:lnTo>
                    <a:pt x="180" y="297"/>
                  </a:lnTo>
                  <a:lnTo>
                    <a:pt x="180" y="135"/>
                  </a:lnTo>
                  <a:lnTo>
                    <a:pt x="179" y="110"/>
                  </a:lnTo>
                  <a:lnTo>
                    <a:pt x="177" y="98"/>
                  </a:lnTo>
                  <a:lnTo>
                    <a:pt x="175" y="87"/>
                  </a:lnTo>
                  <a:lnTo>
                    <a:pt x="171" y="81"/>
                  </a:lnTo>
                  <a:lnTo>
                    <a:pt x="167" y="74"/>
                  </a:lnTo>
                  <a:lnTo>
                    <a:pt x="161" y="70"/>
                  </a:lnTo>
                  <a:lnTo>
                    <a:pt x="149" y="64"/>
                  </a:lnTo>
                  <a:lnTo>
                    <a:pt x="132" y="63"/>
                  </a:lnTo>
                  <a:lnTo>
                    <a:pt x="128" y="63"/>
                  </a:lnTo>
                  <a:lnTo>
                    <a:pt x="123" y="64"/>
                  </a:lnTo>
                  <a:lnTo>
                    <a:pt x="117" y="66"/>
                  </a:lnTo>
                  <a:lnTo>
                    <a:pt x="108" y="70"/>
                  </a:lnTo>
                  <a:lnTo>
                    <a:pt x="100" y="75"/>
                  </a:lnTo>
                  <a:lnTo>
                    <a:pt x="95" y="81"/>
                  </a:lnTo>
                  <a:lnTo>
                    <a:pt x="89" y="87"/>
                  </a:lnTo>
                  <a:lnTo>
                    <a:pt x="85" y="95"/>
                  </a:lnTo>
                  <a:lnTo>
                    <a:pt x="80" y="110"/>
                  </a:lnTo>
                  <a:lnTo>
                    <a:pt x="79" y="130"/>
                  </a:lnTo>
                  <a:lnTo>
                    <a:pt x="79" y="297"/>
                  </a:lnTo>
                  <a:lnTo>
                    <a:pt x="0" y="297"/>
                  </a:lnTo>
                  <a:lnTo>
                    <a:pt x="0" y="8"/>
                  </a:lnTo>
                  <a:lnTo>
                    <a:pt x="75" y="8"/>
                  </a:lnTo>
                  <a:lnTo>
                    <a:pt x="75" y="47"/>
                  </a:lnTo>
                  <a:lnTo>
                    <a:pt x="76" y="47"/>
                  </a:lnTo>
                  <a:lnTo>
                    <a:pt x="92" y="28"/>
                  </a:lnTo>
                  <a:lnTo>
                    <a:pt x="113" y="14"/>
                  </a:lnTo>
                  <a:lnTo>
                    <a:pt x="136" y="4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1366852" y="2331522"/>
              <a:ext cx="203331" cy="214667"/>
            </a:xfrm>
            <a:custGeom>
              <a:avLst/>
              <a:gdLst>
                <a:gd name="T0" fmla="*/ 144 w 287"/>
                <a:gd name="T1" fmla="*/ 60 h 303"/>
                <a:gd name="T2" fmla="*/ 128 w 287"/>
                <a:gd name="T3" fmla="*/ 62 h 303"/>
                <a:gd name="T4" fmla="*/ 113 w 287"/>
                <a:gd name="T5" fmla="*/ 67 h 303"/>
                <a:gd name="T6" fmla="*/ 105 w 287"/>
                <a:gd name="T7" fmla="*/ 71 h 303"/>
                <a:gd name="T8" fmla="*/ 99 w 287"/>
                <a:gd name="T9" fmla="*/ 77 h 303"/>
                <a:gd name="T10" fmla="*/ 93 w 287"/>
                <a:gd name="T11" fmla="*/ 83 h 303"/>
                <a:gd name="T12" fmla="*/ 89 w 287"/>
                <a:gd name="T13" fmla="*/ 90 h 303"/>
                <a:gd name="T14" fmla="*/ 85 w 287"/>
                <a:gd name="T15" fmla="*/ 95 h 303"/>
                <a:gd name="T16" fmla="*/ 83 w 287"/>
                <a:gd name="T17" fmla="*/ 103 h 303"/>
                <a:gd name="T18" fmla="*/ 80 w 287"/>
                <a:gd name="T19" fmla="*/ 113 h 303"/>
                <a:gd name="T20" fmla="*/ 79 w 287"/>
                <a:gd name="T21" fmla="*/ 122 h 303"/>
                <a:gd name="T22" fmla="*/ 208 w 287"/>
                <a:gd name="T23" fmla="*/ 122 h 303"/>
                <a:gd name="T24" fmla="*/ 203 w 287"/>
                <a:gd name="T25" fmla="*/ 103 h 303"/>
                <a:gd name="T26" fmla="*/ 196 w 287"/>
                <a:gd name="T27" fmla="*/ 89 h 303"/>
                <a:gd name="T28" fmla="*/ 188 w 287"/>
                <a:gd name="T29" fmla="*/ 77 h 303"/>
                <a:gd name="T30" fmla="*/ 176 w 287"/>
                <a:gd name="T31" fmla="*/ 67 h 303"/>
                <a:gd name="T32" fmla="*/ 163 w 287"/>
                <a:gd name="T33" fmla="*/ 62 h 303"/>
                <a:gd name="T34" fmla="*/ 144 w 287"/>
                <a:gd name="T35" fmla="*/ 60 h 303"/>
                <a:gd name="T36" fmla="*/ 147 w 287"/>
                <a:gd name="T37" fmla="*/ 0 h 303"/>
                <a:gd name="T38" fmla="*/ 171 w 287"/>
                <a:gd name="T39" fmla="*/ 3 h 303"/>
                <a:gd name="T40" fmla="*/ 192 w 287"/>
                <a:gd name="T41" fmla="*/ 7 h 303"/>
                <a:gd name="T42" fmla="*/ 211 w 287"/>
                <a:gd name="T43" fmla="*/ 15 h 303"/>
                <a:gd name="T44" fmla="*/ 236 w 287"/>
                <a:gd name="T45" fmla="*/ 32 h 303"/>
                <a:gd name="T46" fmla="*/ 256 w 287"/>
                <a:gd name="T47" fmla="*/ 54 h 303"/>
                <a:gd name="T48" fmla="*/ 271 w 287"/>
                <a:gd name="T49" fmla="*/ 79 h 303"/>
                <a:gd name="T50" fmla="*/ 281 w 287"/>
                <a:gd name="T51" fmla="*/ 107 h 303"/>
                <a:gd name="T52" fmla="*/ 285 w 287"/>
                <a:gd name="T53" fmla="*/ 139 h 303"/>
                <a:gd name="T54" fmla="*/ 287 w 287"/>
                <a:gd name="T55" fmla="*/ 171 h 303"/>
                <a:gd name="T56" fmla="*/ 79 w 287"/>
                <a:gd name="T57" fmla="*/ 171 h 303"/>
                <a:gd name="T58" fmla="*/ 81 w 287"/>
                <a:gd name="T59" fmla="*/ 195 h 303"/>
                <a:gd name="T60" fmla="*/ 88 w 287"/>
                <a:gd name="T61" fmla="*/ 214 h 303"/>
                <a:gd name="T62" fmla="*/ 99 w 287"/>
                <a:gd name="T63" fmla="*/ 227 h 303"/>
                <a:gd name="T64" fmla="*/ 112 w 287"/>
                <a:gd name="T65" fmla="*/ 237 h 303"/>
                <a:gd name="T66" fmla="*/ 129 w 287"/>
                <a:gd name="T67" fmla="*/ 243 h 303"/>
                <a:gd name="T68" fmla="*/ 149 w 287"/>
                <a:gd name="T69" fmla="*/ 245 h 303"/>
                <a:gd name="T70" fmla="*/ 172 w 287"/>
                <a:gd name="T71" fmla="*/ 242 h 303"/>
                <a:gd name="T72" fmla="*/ 191 w 287"/>
                <a:gd name="T73" fmla="*/ 233 h 303"/>
                <a:gd name="T74" fmla="*/ 204 w 287"/>
                <a:gd name="T75" fmla="*/ 221 h 303"/>
                <a:gd name="T76" fmla="*/ 212 w 287"/>
                <a:gd name="T77" fmla="*/ 207 h 303"/>
                <a:gd name="T78" fmla="*/ 281 w 287"/>
                <a:gd name="T79" fmla="*/ 207 h 303"/>
                <a:gd name="T80" fmla="*/ 268 w 287"/>
                <a:gd name="T81" fmla="*/ 238 h 303"/>
                <a:gd name="T82" fmla="*/ 251 w 287"/>
                <a:gd name="T83" fmla="*/ 263 h 303"/>
                <a:gd name="T84" fmla="*/ 231 w 287"/>
                <a:gd name="T85" fmla="*/ 281 h 303"/>
                <a:gd name="T86" fmla="*/ 205 w 287"/>
                <a:gd name="T87" fmla="*/ 294 h 303"/>
                <a:gd name="T88" fmla="*/ 177 w 287"/>
                <a:gd name="T89" fmla="*/ 301 h 303"/>
                <a:gd name="T90" fmla="*/ 147 w 287"/>
                <a:gd name="T91" fmla="*/ 303 h 303"/>
                <a:gd name="T92" fmla="*/ 115 w 287"/>
                <a:gd name="T93" fmla="*/ 301 h 303"/>
                <a:gd name="T94" fmla="*/ 85 w 287"/>
                <a:gd name="T95" fmla="*/ 293 h 303"/>
                <a:gd name="T96" fmla="*/ 60 w 287"/>
                <a:gd name="T97" fmla="*/ 279 h 303"/>
                <a:gd name="T98" fmla="*/ 40 w 287"/>
                <a:gd name="T99" fmla="*/ 262 h 303"/>
                <a:gd name="T100" fmla="*/ 23 w 287"/>
                <a:gd name="T101" fmla="*/ 239 h 303"/>
                <a:gd name="T102" fmla="*/ 11 w 287"/>
                <a:gd name="T103" fmla="*/ 214 h 303"/>
                <a:gd name="T104" fmla="*/ 3 w 287"/>
                <a:gd name="T105" fmla="*/ 185 h 303"/>
                <a:gd name="T106" fmla="*/ 0 w 287"/>
                <a:gd name="T107" fmla="*/ 153 h 303"/>
                <a:gd name="T108" fmla="*/ 3 w 287"/>
                <a:gd name="T109" fmla="*/ 122 h 303"/>
                <a:gd name="T110" fmla="*/ 11 w 287"/>
                <a:gd name="T111" fmla="*/ 93 h 303"/>
                <a:gd name="T112" fmla="*/ 24 w 287"/>
                <a:gd name="T113" fmla="*/ 67 h 303"/>
                <a:gd name="T114" fmla="*/ 41 w 287"/>
                <a:gd name="T115" fmla="*/ 44 h 303"/>
                <a:gd name="T116" fmla="*/ 63 w 287"/>
                <a:gd name="T117" fmla="*/ 27 h 303"/>
                <a:gd name="T118" fmla="*/ 87 w 287"/>
                <a:gd name="T119" fmla="*/ 12 h 303"/>
                <a:gd name="T120" fmla="*/ 116 w 287"/>
                <a:gd name="T121" fmla="*/ 4 h 303"/>
                <a:gd name="T122" fmla="*/ 147 w 287"/>
                <a:gd name="T12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" h="303">
                  <a:moveTo>
                    <a:pt x="144" y="60"/>
                  </a:moveTo>
                  <a:lnTo>
                    <a:pt x="128" y="62"/>
                  </a:lnTo>
                  <a:lnTo>
                    <a:pt x="113" y="67"/>
                  </a:lnTo>
                  <a:lnTo>
                    <a:pt x="105" y="71"/>
                  </a:lnTo>
                  <a:lnTo>
                    <a:pt x="99" y="77"/>
                  </a:lnTo>
                  <a:lnTo>
                    <a:pt x="93" y="83"/>
                  </a:lnTo>
                  <a:lnTo>
                    <a:pt x="89" y="90"/>
                  </a:lnTo>
                  <a:lnTo>
                    <a:pt x="85" y="95"/>
                  </a:lnTo>
                  <a:lnTo>
                    <a:pt x="83" y="103"/>
                  </a:lnTo>
                  <a:lnTo>
                    <a:pt x="80" y="113"/>
                  </a:lnTo>
                  <a:lnTo>
                    <a:pt x="79" y="122"/>
                  </a:lnTo>
                  <a:lnTo>
                    <a:pt x="208" y="122"/>
                  </a:lnTo>
                  <a:lnTo>
                    <a:pt x="203" y="103"/>
                  </a:lnTo>
                  <a:lnTo>
                    <a:pt x="196" y="89"/>
                  </a:lnTo>
                  <a:lnTo>
                    <a:pt x="188" y="77"/>
                  </a:lnTo>
                  <a:lnTo>
                    <a:pt x="176" y="67"/>
                  </a:lnTo>
                  <a:lnTo>
                    <a:pt x="163" y="62"/>
                  </a:lnTo>
                  <a:lnTo>
                    <a:pt x="144" y="60"/>
                  </a:lnTo>
                  <a:close/>
                  <a:moveTo>
                    <a:pt x="147" y="0"/>
                  </a:moveTo>
                  <a:lnTo>
                    <a:pt x="171" y="3"/>
                  </a:lnTo>
                  <a:lnTo>
                    <a:pt x="192" y="7"/>
                  </a:lnTo>
                  <a:lnTo>
                    <a:pt x="211" y="15"/>
                  </a:lnTo>
                  <a:lnTo>
                    <a:pt x="236" y="32"/>
                  </a:lnTo>
                  <a:lnTo>
                    <a:pt x="256" y="54"/>
                  </a:lnTo>
                  <a:lnTo>
                    <a:pt x="271" y="79"/>
                  </a:lnTo>
                  <a:lnTo>
                    <a:pt x="281" y="107"/>
                  </a:lnTo>
                  <a:lnTo>
                    <a:pt x="285" y="139"/>
                  </a:lnTo>
                  <a:lnTo>
                    <a:pt x="287" y="171"/>
                  </a:lnTo>
                  <a:lnTo>
                    <a:pt x="79" y="171"/>
                  </a:lnTo>
                  <a:lnTo>
                    <a:pt x="81" y="195"/>
                  </a:lnTo>
                  <a:lnTo>
                    <a:pt x="88" y="214"/>
                  </a:lnTo>
                  <a:lnTo>
                    <a:pt x="99" y="227"/>
                  </a:lnTo>
                  <a:lnTo>
                    <a:pt x="112" y="237"/>
                  </a:lnTo>
                  <a:lnTo>
                    <a:pt x="129" y="243"/>
                  </a:lnTo>
                  <a:lnTo>
                    <a:pt x="149" y="245"/>
                  </a:lnTo>
                  <a:lnTo>
                    <a:pt x="172" y="242"/>
                  </a:lnTo>
                  <a:lnTo>
                    <a:pt x="191" y="233"/>
                  </a:lnTo>
                  <a:lnTo>
                    <a:pt x="204" y="221"/>
                  </a:lnTo>
                  <a:lnTo>
                    <a:pt x="212" y="207"/>
                  </a:lnTo>
                  <a:lnTo>
                    <a:pt x="281" y="207"/>
                  </a:lnTo>
                  <a:lnTo>
                    <a:pt x="268" y="238"/>
                  </a:lnTo>
                  <a:lnTo>
                    <a:pt x="251" y="263"/>
                  </a:lnTo>
                  <a:lnTo>
                    <a:pt x="231" y="281"/>
                  </a:lnTo>
                  <a:lnTo>
                    <a:pt x="205" y="294"/>
                  </a:lnTo>
                  <a:lnTo>
                    <a:pt x="177" y="301"/>
                  </a:lnTo>
                  <a:lnTo>
                    <a:pt x="147" y="303"/>
                  </a:lnTo>
                  <a:lnTo>
                    <a:pt x="115" y="301"/>
                  </a:lnTo>
                  <a:lnTo>
                    <a:pt x="85" y="293"/>
                  </a:lnTo>
                  <a:lnTo>
                    <a:pt x="60" y="279"/>
                  </a:lnTo>
                  <a:lnTo>
                    <a:pt x="40" y="262"/>
                  </a:lnTo>
                  <a:lnTo>
                    <a:pt x="23" y="239"/>
                  </a:lnTo>
                  <a:lnTo>
                    <a:pt x="11" y="214"/>
                  </a:lnTo>
                  <a:lnTo>
                    <a:pt x="3" y="185"/>
                  </a:lnTo>
                  <a:lnTo>
                    <a:pt x="0" y="153"/>
                  </a:lnTo>
                  <a:lnTo>
                    <a:pt x="3" y="122"/>
                  </a:lnTo>
                  <a:lnTo>
                    <a:pt x="11" y="93"/>
                  </a:lnTo>
                  <a:lnTo>
                    <a:pt x="24" y="67"/>
                  </a:lnTo>
                  <a:lnTo>
                    <a:pt x="41" y="44"/>
                  </a:lnTo>
                  <a:lnTo>
                    <a:pt x="63" y="27"/>
                  </a:lnTo>
                  <a:lnTo>
                    <a:pt x="87" y="12"/>
                  </a:lnTo>
                  <a:lnTo>
                    <a:pt x="116" y="4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81" name="Freeform 19"/>
            <p:cNvSpPr>
              <a:spLocks/>
            </p:cNvSpPr>
            <p:nvPr/>
          </p:nvSpPr>
          <p:spPr bwMode="auto">
            <a:xfrm>
              <a:off x="1602064" y="2331522"/>
              <a:ext cx="191996" cy="210416"/>
            </a:xfrm>
            <a:custGeom>
              <a:avLst/>
              <a:gdLst>
                <a:gd name="T0" fmla="*/ 165 w 271"/>
                <a:gd name="T1" fmla="*/ 0 h 297"/>
                <a:gd name="T2" fmla="*/ 193 w 271"/>
                <a:gd name="T3" fmla="*/ 3 h 297"/>
                <a:gd name="T4" fmla="*/ 217 w 271"/>
                <a:gd name="T5" fmla="*/ 10 h 297"/>
                <a:gd name="T6" fmla="*/ 235 w 271"/>
                <a:gd name="T7" fmla="*/ 20 h 297"/>
                <a:gd name="T8" fmla="*/ 250 w 271"/>
                <a:gd name="T9" fmla="*/ 34 h 297"/>
                <a:gd name="T10" fmla="*/ 259 w 271"/>
                <a:gd name="T11" fmla="*/ 51 h 297"/>
                <a:gd name="T12" fmla="*/ 266 w 271"/>
                <a:gd name="T13" fmla="*/ 71 h 297"/>
                <a:gd name="T14" fmla="*/ 270 w 271"/>
                <a:gd name="T15" fmla="*/ 94 h 297"/>
                <a:gd name="T16" fmla="*/ 271 w 271"/>
                <a:gd name="T17" fmla="*/ 119 h 297"/>
                <a:gd name="T18" fmla="*/ 271 w 271"/>
                <a:gd name="T19" fmla="*/ 297 h 297"/>
                <a:gd name="T20" fmla="*/ 191 w 271"/>
                <a:gd name="T21" fmla="*/ 297 h 297"/>
                <a:gd name="T22" fmla="*/ 191 w 271"/>
                <a:gd name="T23" fmla="*/ 134 h 297"/>
                <a:gd name="T24" fmla="*/ 191 w 271"/>
                <a:gd name="T25" fmla="*/ 113 h 297"/>
                <a:gd name="T26" fmla="*/ 187 w 271"/>
                <a:gd name="T27" fmla="*/ 94 h 297"/>
                <a:gd name="T28" fmla="*/ 180 w 271"/>
                <a:gd name="T29" fmla="*/ 81 h 297"/>
                <a:gd name="T30" fmla="*/ 171 w 271"/>
                <a:gd name="T31" fmla="*/ 71 h 297"/>
                <a:gd name="T32" fmla="*/ 157 w 271"/>
                <a:gd name="T33" fmla="*/ 64 h 297"/>
                <a:gd name="T34" fmla="*/ 141 w 271"/>
                <a:gd name="T35" fmla="*/ 63 h 297"/>
                <a:gd name="T36" fmla="*/ 121 w 271"/>
                <a:gd name="T37" fmla="*/ 66 h 297"/>
                <a:gd name="T38" fmla="*/ 105 w 271"/>
                <a:gd name="T39" fmla="*/ 71 h 297"/>
                <a:gd name="T40" fmla="*/ 93 w 271"/>
                <a:gd name="T41" fmla="*/ 82 h 297"/>
                <a:gd name="T42" fmla="*/ 85 w 271"/>
                <a:gd name="T43" fmla="*/ 98 h 297"/>
                <a:gd name="T44" fmla="*/ 81 w 271"/>
                <a:gd name="T45" fmla="*/ 119 h 297"/>
                <a:gd name="T46" fmla="*/ 80 w 271"/>
                <a:gd name="T47" fmla="*/ 146 h 297"/>
                <a:gd name="T48" fmla="*/ 80 w 271"/>
                <a:gd name="T49" fmla="*/ 297 h 297"/>
                <a:gd name="T50" fmla="*/ 0 w 271"/>
                <a:gd name="T51" fmla="*/ 297 h 297"/>
                <a:gd name="T52" fmla="*/ 0 w 271"/>
                <a:gd name="T53" fmla="*/ 8 h 297"/>
                <a:gd name="T54" fmla="*/ 76 w 271"/>
                <a:gd name="T55" fmla="*/ 8 h 297"/>
                <a:gd name="T56" fmla="*/ 76 w 271"/>
                <a:gd name="T57" fmla="*/ 48 h 297"/>
                <a:gd name="T58" fmla="*/ 77 w 271"/>
                <a:gd name="T59" fmla="*/ 48 h 297"/>
                <a:gd name="T60" fmla="*/ 88 w 271"/>
                <a:gd name="T61" fmla="*/ 34 h 297"/>
                <a:gd name="T62" fmla="*/ 101 w 271"/>
                <a:gd name="T63" fmla="*/ 22 h 297"/>
                <a:gd name="T64" fmla="*/ 116 w 271"/>
                <a:gd name="T65" fmla="*/ 12 h 297"/>
                <a:gd name="T66" fmla="*/ 140 w 271"/>
                <a:gd name="T67" fmla="*/ 4 h 297"/>
                <a:gd name="T68" fmla="*/ 165 w 271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1" h="297">
                  <a:moveTo>
                    <a:pt x="165" y="0"/>
                  </a:moveTo>
                  <a:lnTo>
                    <a:pt x="193" y="3"/>
                  </a:lnTo>
                  <a:lnTo>
                    <a:pt x="217" y="10"/>
                  </a:lnTo>
                  <a:lnTo>
                    <a:pt x="235" y="20"/>
                  </a:lnTo>
                  <a:lnTo>
                    <a:pt x="250" y="34"/>
                  </a:lnTo>
                  <a:lnTo>
                    <a:pt x="259" y="51"/>
                  </a:lnTo>
                  <a:lnTo>
                    <a:pt x="266" y="71"/>
                  </a:lnTo>
                  <a:lnTo>
                    <a:pt x="270" y="94"/>
                  </a:lnTo>
                  <a:lnTo>
                    <a:pt x="271" y="119"/>
                  </a:lnTo>
                  <a:lnTo>
                    <a:pt x="271" y="297"/>
                  </a:lnTo>
                  <a:lnTo>
                    <a:pt x="191" y="297"/>
                  </a:lnTo>
                  <a:lnTo>
                    <a:pt x="191" y="134"/>
                  </a:lnTo>
                  <a:lnTo>
                    <a:pt x="191" y="113"/>
                  </a:lnTo>
                  <a:lnTo>
                    <a:pt x="187" y="94"/>
                  </a:lnTo>
                  <a:lnTo>
                    <a:pt x="180" y="81"/>
                  </a:lnTo>
                  <a:lnTo>
                    <a:pt x="171" y="71"/>
                  </a:lnTo>
                  <a:lnTo>
                    <a:pt x="157" y="64"/>
                  </a:lnTo>
                  <a:lnTo>
                    <a:pt x="141" y="63"/>
                  </a:lnTo>
                  <a:lnTo>
                    <a:pt x="121" y="66"/>
                  </a:lnTo>
                  <a:lnTo>
                    <a:pt x="105" y="71"/>
                  </a:lnTo>
                  <a:lnTo>
                    <a:pt x="93" y="82"/>
                  </a:lnTo>
                  <a:lnTo>
                    <a:pt x="85" y="98"/>
                  </a:lnTo>
                  <a:lnTo>
                    <a:pt x="81" y="119"/>
                  </a:lnTo>
                  <a:lnTo>
                    <a:pt x="80" y="146"/>
                  </a:lnTo>
                  <a:lnTo>
                    <a:pt x="80" y="297"/>
                  </a:lnTo>
                  <a:lnTo>
                    <a:pt x="0" y="297"/>
                  </a:lnTo>
                  <a:lnTo>
                    <a:pt x="0" y="8"/>
                  </a:lnTo>
                  <a:lnTo>
                    <a:pt x="76" y="8"/>
                  </a:lnTo>
                  <a:lnTo>
                    <a:pt x="76" y="48"/>
                  </a:lnTo>
                  <a:lnTo>
                    <a:pt x="77" y="48"/>
                  </a:lnTo>
                  <a:lnTo>
                    <a:pt x="88" y="34"/>
                  </a:lnTo>
                  <a:lnTo>
                    <a:pt x="101" y="22"/>
                  </a:lnTo>
                  <a:lnTo>
                    <a:pt x="116" y="12"/>
                  </a:lnTo>
                  <a:lnTo>
                    <a:pt x="140" y="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82" name="Freeform 20"/>
            <p:cNvSpPr>
              <a:spLocks/>
            </p:cNvSpPr>
            <p:nvPr/>
          </p:nvSpPr>
          <p:spPr bwMode="auto">
            <a:xfrm>
              <a:off x="1825941" y="2331522"/>
              <a:ext cx="189162" cy="214667"/>
            </a:xfrm>
            <a:custGeom>
              <a:avLst/>
              <a:gdLst>
                <a:gd name="T0" fmla="*/ 155 w 267"/>
                <a:gd name="T1" fmla="*/ 2 h 303"/>
                <a:gd name="T2" fmla="*/ 198 w 267"/>
                <a:gd name="T3" fmla="*/ 11 h 303"/>
                <a:gd name="T4" fmla="*/ 232 w 267"/>
                <a:gd name="T5" fmla="*/ 32 h 303"/>
                <a:gd name="T6" fmla="*/ 254 w 267"/>
                <a:gd name="T7" fmla="*/ 69 h 303"/>
                <a:gd name="T8" fmla="*/ 184 w 267"/>
                <a:gd name="T9" fmla="*/ 93 h 303"/>
                <a:gd name="T10" fmla="*/ 175 w 267"/>
                <a:gd name="T11" fmla="*/ 69 h 303"/>
                <a:gd name="T12" fmla="*/ 150 w 267"/>
                <a:gd name="T13" fmla="*/ 56 h 303"/>
                <a:gd name="T14" fmla="*/ 123 w 267"/>
                <a:gd name="T15" fmla="*/ 54 h 303"/>
                <a:gd name="T16" fmla="*/ 108 w 267"/>
                <a:gd name="T17" fmla="*/ 56 h 303"/>
                <a:gd name="T18" fmla="*/ 95 w 267"/>
                <a:gd name="T19" fmla="*/ 62 h 303"/>
                <a:gd name="T20" fmla="*/ 88 w 267"/>
                <a:gd name="T21" fmla="*/ 70 h 303"/>
                <a:gd name="T22" fmla="*/ 86 w 267"/>
                <a:gd name="T23" fmla="*/ 81 h 303"/>
                <a:gd name="T24" fmla="*/ 90 w 267"/>
                <a:gd name="T25" fmla="*/ 93 h 303"/>
                <a:gd name="T26" fmla="*/ 99 w 267"/>
                <a:gd name="T27" fmla="*/ 102 h 303"/>
                <a:gd name="T28" fmla="*/ 114 w 267"/>
                <a:gd name="T29" fmla="*/ 109 h 303"/>
                <a:gd name="T30" fmla="*/ 175 w 267"/>
                <a:gd name="T31" fmla="*/ 123 h 303"/>
                <a:gd name="T32" fmla="*/ 224 w 267"/>
                <a:gd name="T33" fmla="*/ 139 h 303"/>
                <a:gd name="T34" fmla="*/ 250 w 267"/>
                <a:gd name="T35" fmla="*/ 158 h 303"/>
                <a:gd name="T36" fmla="*/ 264 w 267"/>
                <a:gd name="T37" fmla="*/ 186 h 303"/>
                <a:gd name="T38" fmla="*/ 263 w 267"/>
                <a:gd name="T39" fmla="*/ 230 h 303"/>
                <a:gd name="T40" fmla="*/ 242 w 267"/>
                <a:gd name="T41" fmla="*/ 269 h 303"/>
                <a:gd name="T42" fmla="*/ 206 w 267"/>
                <a:gd name="T43" fmla="*/ 293 h 303"/>
                <a:gd name="T44" fmla="*/ 159 w 267"/>
                <a:gd name="T45" fmla="*/ 302 h 303"/>
                <a:gd name="T46" fmla="*/ 111 w 267"/>
                <a:gd name="T47" fmla="*/ 302 h 303"/>
                <a:gd name="T48" fmla="*/ 64 w 267"/>
                <a:gd name="T49" fmla="*/ 291 h 303"/>
                <a:gd name="T50" fmla="*/ 27 w 267"/>
                <a:gd name="T51" fmla="*/ 269 h 303"/>
                <a:gd name="T52" fmla="*/ 4 w 267"/>
                <a:gd name="T53" fmla="*/ 230 h 303"/>
                <a:gd name="T54" fmla="*/ 76 w 267"/>
                <a:gd name="T55" fmla="*/ 203 h 303"/>
                <a:gd name="T56" fmla="*/ 80 w 267"/>
                <a:gd name="T57" fmla="*/ 225 h 303"/>
                <a:gd name="T58" fmla="*/ 90 w 267"/>
                <a:gd name="T59" fmla="*/ 235 h 303"/>
                <a:gd name="T60" fmla="*/ 100 w 267"/>
                <a:gd name="T61" fmla="*/ 243 h 303"/>
                <a:gd name="T62" fmla="*/ 114 w 267"/>
                <a:gd name="T63" fmla="*/ 249 h 303"/>
                <a:gd name="T64" fmla="*/ 144 w 267"/>
                <a:gd name="T65" fmla="*/ 251 h 303"/>
                <a:gd name="T66" fmla="*/ 162 w 267"/>
                <a:gd name="T67" fmla="*/ 247 h 303"/>
                <a:gd name="T68" fmla="*/ 176 w 267"/>
                <a:gd name="T69" fmla="*/ 238 h 303"/>
                <a:gd name="T70" fmla="*/ 186 w 267"/>
                <a:gd name="T71" fmla="*/ 227 h 303"/>
                <a:gd name="T72" fmla="*/ 187 w 267"/>
                <a:gd name="T73" fmla="*/ 214 h 303"/>
                <a:gd name="T74" fmla="*/ 178 w 267"/>
                <a:gd name="T75" fmla="*/ 195 h 303"/>
                <a:gd name="T76" fmla="*/ 136 w 267"/>
                <a:gd name="T77" fmla="*/ 179 h 303"/>
                <a:gd name="T78" fmla="*/ 64 w 267"/>
                <a:gd name="T79" fmla="*/ 161 h 303"/>
                <a:gd name="T80" fmla="*/ 35 w 267"/>
                <a:gd name="T81" fmla="*/ 147 h 303"/>
                <a:gd name="T82" fmla="*/ 15 w 267"/>
                <a:gd name="T83" fmla="*/ 126 h 303"/>
                <a:gd name="T84" fmla="*/ 7 w 267"/>
                <a:gd name="T85" fmla="*/ 94 h 303"/>
                <a:gd name="T86" fmla="*/ 18 w 267"/>
                <a:gd name="T87" fmla="*/ 47 h 303"/>
                <a:gd name="T88" fmla="*/ 47 w 267"/>
                <a:gd name="T89" fmla="*/ 19 h 303"/>
                <a:gd name="T90" fmla="*/ 87 w 267"/>
                <a:gd name="T91" fmla="*/ 6 h 303"/>
                <a:gd name="T92" fmla="*/ 132 w 267"/>
                <a:gd name="T9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7" h="303">
                  <a:moveTo>
                    <a:pt x="132" y="0"/>
                  </a:moveTo>
                  <a:lnTo>
                    <a:pt x="155" y="2"/>
                  </a:lnTo>
                  <a:lnTo>
                    <a:pt x="178" y="6"/>
                  </a:lnTo>
                  <a:lnTo>
                    <a:pt x="198" y="11"/>
                  </a:lnTo>
                  <a:lnTo>
                    <a:pt x="216" y="20"/>
                  </a:lnTo>
                  <a:lnTo>
                    <a:pt x="232" y="32"/>
                  </a:lnTo>
                  <a:lnTo>
                    <a:pt x="246" y="48"/>
                  </a:lnTo>
                  <a:lnTo>
                    <a:pt x="254" y="69"/>
                  </a:lnTo>
                  <a:lnTo>
                    <a:pt x="259" y="93"/>
                  </a:lnTo>
                  <a:lnTo>
                    <a:pt x="184" y="93"/>
                  </a:lnTo>
                  <a:lnTo>
                    <a:pt x="182" y="79"/>
                  </a:lnTo>
                  <a:lnTo>
                    <a:pt x="175" y="69"/>
                  </a:lnTo>
                  <a:lnTo>
                    <a:pt x="167" y="62"/>
                  </a:lnTo>
                  <a:lnTo>
                    <a:pt x="150" y="56"/>
                  </a:lnTo>
                  <a:lnTo>
                    <a:pt x="130" y="54"/>
                  </a:lnTo>
                  <a:lnTo>
                    <a:pt x="123" y="54"/>
                  </a:lnTo>
                  <a:lnTo>
                    <a:pt x="115" y="55"/>
                  </a:lnTo>
                  <a:lnTo>
                    <a:pt x="108" y="56"/>
                  </a:lnTo>
                  <a:lnTo>
                    <a:pt x="102" y="58"/>
                  </a:lnTo>
                  <a:lnTo>
                    <a:pt x="95" y="62"/>
                  </a:lnTo>
                  <a:lnTo>
                    <a:pt x="91" y="67"/>
                  </a:lnTo>
                  <a:lnTo>
                    <a:pt x="88" y="70"/>
                  </a:lnTo>
                  <a:lnTo>
                    <a:pt x="87" y="75"/>
                  </a:lnTo>
                  <a:lnTo>
                    <a:pt x="86" y="81"/>
                  </a:lnTo>
                  <a:lnTo>
                    <a:pt x="87" y="87"/>
                  </a:lnTo>
                  <a:lnTo>
                    <a:pt x="90" y="93"/>
                  </a:lnTo>
                  <a:lnTo>
                    <a:pt x="94" y="98"/>
                  </a:lnTo>
                  <a:lnTo>
                    <a:pt x="99" y="102"/>
                  </a:lnTo>
                  <a:lnTo>
                    <a:pt x="107" y="106"/>
                  </a:lnTo>
                  <a:lnTo>
                    <a:pt x="114" y="109"/>
                  </a:lnTo>
                  <a:lnTo>
                    <a:pt x="143" y="117"/>
                  </a:lnTo>
                  <a:lnTo>
                    <a:pt x="175" y="123"/>
                  </a:lnTo>
                  <a:lnTo>
                    <a:pt x="208" y="133"/>
                  </a:lnTo>
                  <a:lnTo>
                    <a:pt x="224" y="139"/>
                  </a:lnTo>
                  <a:lnTo>
                    <a:pt x="238" y="147"/>
                  </a:lnTo>
                  <a:lnTo>
                    <a:pt x="250" y="158"/>
                  </a:lnTo>
                  <a:lnTo>
                    <a:pt x="259" y="170"/>
                  </a:lnTo>
                  <a:lnTo>
                    <a:pt x="264" y="186"/>
                  </a:lnTo>
                  <a:lnTo>
                    <a:pt x="267" y="205"/>
                  </a:lnTo>
                  <a:lnTo>
                    <a:pt x="263" y="230"/>
                  </a:lnTo>
                  <a:lnTo>
                    <a:pt x="255" y="251"/>
                  </a:lnTo>
                  <a:lnTo>
                    <a:pt x="242" y="269"/>
                  </a:lnTo>
                  <a:lnTo>
                    <a:pt x="226" y="282"/>
                  </a:lnTo>
                  <a:lnTo>
                    <a:pt x="206" y="293"/>
                  </a:lnTo>
                  <a:lnTo>
                    <a:pt x="183" y="299"/>
                  </a:lnTo>
                  <a:lnTo>
                    <a:pt x="159" y="302"/>
                  </a:lnTo>
                  <a:lnTo>
                    <a:pt x="135" y="303"/>
                  </a:lnTo>
                  <a:lnTo>
                    <a:pt x="111" y="302"/>
                  </a:lnTo>
                  <a:lnTo>
                    <a:pt x="87" y="298"/>
                  </a:lnTo>
                  <a:lnTo>
                    <a:pt x="64" y="291"/>
                  </a:lnTo>
                  <a:lnTo>
                    <a:pt x="44" y="282"/>
                  </a:lnTo>
                  <a:lnTo>
                    <a:pt x="27" y="269"/>
                  </a:lnTo>
                  <a:lnTo>
                    <a:pt x="14" y="251"/>
                  </a:lnTo>
                  <a:lnTo>
                    <a:pt x="4" y="230"/>
                  </a:lnTo>
                  <a:lnTo>
                    <a:pt x="0" y="203"/>
                  </a:lnTo>
                  <a:lnTo>
                    <a:pt x="76" y="203"/>
                  </a:lnTo>
                  <a:lnTo>
                    <a:pt x="78" y="215"/>
                  </a:lnTo>
                  <a:lnTo>
                    <a:pt x="80" y="225"/>
                  </a:lnTo>
                  <a:lnTo>
                    <a:pt x="84" y="230"/>
                  </a:lnTo>
                  <a:lnTo>
                    <a:pt x="90" y="235"/>
                  </a:lnTo>
                  <a:lnTo>
                    <a:pt x="95" y="239"/>
                  </a:lnTo>
                  <a:lnTo>
                    <a:pt x="100" y="243"/>
                  </a:lnTo>
                  <a:lnTo>
                    <a:pt x="107" y="246"/>
                  </a:lnTo>
                  <a:lnTo>
                    <a:pt x="114" y="249"/>
                  </a:lnTo>
                  <a:lnTo>
                    <a:pt x="136" y="251"/>
                  </a:lnTo>
                  <a:lnTo>
                    <a:pt x="144" y="251"/>
                  </a:lnTo>
                  <a:lnTo>
                    <a:pt x="154" y="249"/>
                  </a:lnTo>
                  <a:lnTo>
                    <a:pt x="162" y="247"/>
                  </a:lnTo>
                  <a:lnTo>
                    <a:pt x="170" y="243"/>
                  </a:lnTo>
                  <a:lnTo>
                    <a:pt x="176" y="238"/>
                  </a:lnTo>
                  <a:lnTo>
                    <a:pt x="183" y="233"/>
                  </a:lnTo>
                  <a:lnTo>
                    <a:pt x="186" y="227"/>
                  </a:lnTo>
                  <a:lnTo>
                    <a:pt x="187" y="221"/>
                  </a:lnTo>
                  <a:lnTo>
                    <a:pt x="187" y="214"/>
                  </a:lnTo>
                  <a:lnTo>
                    <a:pt x="184" y="203"/>
                  </a:lnTo>
                  <a:lnTo>
                    <a:pt x="178" y="195"/>
                  </a:lnTo>
                  <a:lnTo>
                    <a:pt x="164" y="187"/>
                  </a:lnTo>
                  <a:lnTo>
                    <a:pt x="136" y="179"/>
                  </a:lnTo>
                  <a:lnTo>
                    <a:pt x="98" y="170"/>
                  </a:lnTo>
                  <a:lnTo>
                    <a:pt x="64" y="161"/>
                  </a:lnTo>
                  <a:lnTo>
                    <a:pt x="50" y="155"/>
                  </a:lnTo>
                  <a:lnTo>
                    <a:pt x="35" y="147"/>
                  </a:lnTo>
                  <a:lnTo>
                    <a:pt x="24" y="138"/>
                  </a:lnTo>
                  <a:lnTo>
                    <a:pt x="15" y="126"/>
                  </a:lnTo>
                  <a:lnTo>
                    <a:pt x="10" y="111"/>
                  </a:lnTo>
                  <a:lnTo>
                    <a:pt x="7" y="94"/>
                  </a:lnTo>
                  <a:lnTo>
                    <a:pt x="10" y="69"/>
                  </a:lnTo>
                  <a:lnTo>
                    <a:pt x="18" y="47"/>
                  </a:lnTo>
                  <a:lnTo>
                    <a:pt x="31" y="32"/>
                  </a:lnTo>
                  <a:lnTo>
                    <a:pt x="47" y="19"/>
                  </a:lnTo>
                  <a:lnTo>
                    <a:pt x="66" y="11"/>
                  </a:lnTo>
                  <a:lnTo>
                    <a:pt x="87" y="6"/>
                  </a:lnTo>
                  <a:lnTo>
                    <a:pt x="110" y="2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83" name="Rectangle 21"/>
            <p:cNvSpPr>
              <a:spLocks noChangeArrowheads="1"/>
            </p:cNvSpPr>
            <p:nvPr/>
          </p:nvSpPr>
          <p:spPr bwMode="auto">
            <a:xfrm>
              <a:off x="2049109" y="2259967"/>
              <a:ext cx="55969" cy="46051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84" name="Rectangle 22"/>
            <p:cNvSpPr>
              <a:spLocks noChangeArrowheads="1"/>
            </p:cNvSpPr>
            <p:nvPr/>
          </p:nvSpPr>
          <p:spPr bwMode="auto">
            <a:xfrm>
              <a:off x="2049109" y="2337190"/>
              <a:ext cx="55969" cy="204748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2134834" y="2331522"/>
              <a:ext cx="210416" cy="214667"/>
            </a:xfrm>
            <a:custGeom>
              <a:avLst/>
              <a:gdLst>
                <a:gd name="T0" fmla="*/ 148 w 297"/>
                <a:gd name="T1" fmla="*/ 60 h 303"/>
                <a:gd name="T2" fmla="*/ 130 w 297"/>
                <a:gd name="T3" fmla="*/ 63 h 303"/>
                <a:gd name="T4" fmla="*/ 115 w 297"/>
                <a:gd name="T5" fmla="*/ 69 h 303"/>
                <a:gd name="T6" fmla="*/ 103 w 297"/>
                <a:gd name="T7" fmla="*/ 78 h 303"/>
                <a:gd name="T8" fmla="*/ 94 w 297"/>
                <a:gd name="T9" fmla="*/ 90 h 303"/>
                <a:gd name="T10" fmla="*/ 87 w 297"/>
                <a:gd name="T11" fmla="*/ 103 h 303"/>
                <a:gd name="T12" fmla="*/ 82 w 297"/>
                <a:gd name="T13" fmla="*/ 119 h 303"/>
                <a:gd name="T14" fmla="*/ 79 w 297"/>
                <a:gd name="T15" fmla="*/ 153 h 303"/>
                <a:gd name="T16" fmla="*/ 82 w 297"/>
                <a:gd name="T17" fmla="*/ 186 h 303"/>
                <a:gd name="T18" fmla="*/ 87 w 297"/>
                <a:gd name="T19" fmla="*/ 202 h 303"/>
                <a:gd name="T20" fmla="*/ 94 w 297"/>
                <a:gd name="T21" fmla="*/ 215 h 303"/>
                <a:gd name="T22" fmla="*/ 103 w 297"/>
                <a:gd name="T23" fmla="*/ 227 h 303"/>
                <a:gd name="T24" fmla="*/ 115 w 297"/>
                <a:gd name="T25" fmla="*/ 237 h 303"/>
                <a:gd name="T26" fmla="*/ 130 w 297"/>
                <a:gd name="T27" fmla="*/ 242 h 303"/>
                <a:gd name="T28" fmla="*/ 148 w 297"/>
                <a:gd name="T29" fmla="*/ 245 h 303"/>
                <a:gd name="T30" fmla="*/ 167 w 297"/>
                <a:gd name="T31" fmla="*/ 242 h 303"/>
                <a:gd name="T32" fmla="*/ 182 w 297"/>
                <a:gd name="T33" fmla="*/ 237 h 303"/>
                <a:gd name="T34" fmla="*/ 194 w 297"/>
                <a:gd name="T35" fmla="*/ 227 h 303"/>
                <a:gd name="T36" fmla="*/ 203 w 297"/>
                <a:gd name="T37" fmla="*/ 215 h 303"/>
                <a:gd name="T38" fmla="*/ 210 w 297"/>
                <a:gd name="T39" fmla="*/ 202 h 303"/>
                <a:gd name="T40" fmla="*/ 215 w 297"/>
                <a:gd name="T41" fmla="*/ 186 h 303"/>
                <a:gd name="T42" fmla="*/ 218 w 297"/>
                <a:gd name="T43" fmla="*/ 153 h 303"/>
                <a:gd name="T44" fmla="*/ 215 w 297"/>
                <a:gd name="T45" fmla="*/ 119 h 303"/>
                <a:gd name="T46" fmla="*/ 210 w 297"/>
                <a:gd name="T47" fmla="*/ 103 h 303"/>
                <a:gd name="T48" fmla="*/ 203 w 297"/>
                <a:gd name="T49" fmla="*/ 90 h 303"/>
                <a:gd name="T50" fmla="*/ 194 w 297"/>
                <a:gd name="T51" fmla="*/ 78 h 303"/>
                <a:gd name="T52" fmla="*/ 182 w 297"/>
                <a:gd name="T53" fmla="*/ 69 h 303"/>
                <a:gd name="T54" fmla="*/ 167 w 297"/>
                <a:gd name="T55" fmla="*/ 63 h 303"/>
                <a:gd name="T56" fmla="*/ 148 w 297"/>
                <a:gd name="T57" fmla="*/ 60 h 303"/>
                <a:gd name="T58" fmla="*/ 148 w 297"/>
                <a:gd name="T59" fmla="*/ 0 h 303"/>
                <a:gd name="T60" fmla="*/ 180 w 297"/>
                <a:gd name="T61" fmla="*/ 3 h 303"/>
                <a:gd name="T62" fmla="*/ 210 w 297"/>
                <a:gd name="T63" fmla="*/ 12 h 303"/>
                <a:gd name="T64" fmla="*/ 235 w 297"/>
                <a:gd name="T65" fmla="*/ 24 h 303"/>
                <a:gd name="T66" fmla="*/ 257 w 297"/>
                <a:gd name="T67" fmla="*/ 43 h 303"/>
                <a:gd name="T68" fmla="*/ 274 w 297"/>
                <a:gd name="T69" fmla="*/ 64 h 303"/>
                <a:gd name="T70" fmla="*/ 287 w 297"/>
                <a:gd name="T71" fmla="*/ 90 h 303"/>
                <a:gd name="T72" fmla="*/ 294 w 297"/>
                <a:gd name="T73" fmla="*/ 121 h 303"/>
                <a:gd name="T74" fmla="*/ 297 w 297"/>
                <a:gd name="T75" fmla="*/ 153 h 303"/>
                <a:gd name="T76" fmla="*/ 294 w 297"/>
                <a:gd name="T77" fmla="*/ 186 h 303"/>
                <a:gd name="T78" fmla="*/ 287 w 297"/>
                <a:gd name="T79" fmla="*/ 215 h 303"/>
                <a:gd name="T80" fmla="*/ 274 w 297"/>
                <a:gd name="T81" fmla="*/ 241 h 303"/>
                <a:gd name="T82" fmla="*/ 257 w 297"/>
                <a:gd name="T83" fmla="*/ 263 h 303"/>
                <a:gd name="T84" fmla="*/ 235 w 297"/>
                <a:gd name="T85" fmla="*/ 281 h 303"/>
                <a:gd name="T86" fmla="*/ 210 w 297"/>
                <a:gd name="T87" fmla="*/ 293 h 303"/>
                <a:gd name="T88" fmla="*/ 180 w 297"/>
                <a:gd name="T89" fmla="*/ 301 h 303"/>
                <a:gd name="T90" fmla="*/ 148 w 297"/>
                <a:gd name="T91" fmla="*/ 303 h 303"/>
                <a:gd name="T92" fmla="*/ 116 w 297"/>
                <a:gd name="T93" fmla="*/ 301 h 303"/>
                <a:gd name="T94" fmla="*/ 87 w 297"/>
                <a:gd name="T95" fmla="*/ 293 h 303"/>
                <a:gd name="T96" fmla="*/ 62 w 297"/>
                <a:gd name="T97" fmla="*/ 281 h 303"/>
                <a:gd name="T98" fmla="*/ 40 w 297"/>
                <a:gd name="T99" fmla="*/ 263 h 303"/>
                <a:gd name="T100" fmla="*/ 23 w 297"/>
                <a:gd name="T101" fmla="*/ 241 h 303"/>
                <a:gd name="T102" fmla="*/ 11 w 297"/>
                <a:gd name="T103" fmla="*/ 215 h 303"/>
                <a:gd name="T104" fmla="*/ 3 w 297"/>
                <a:gd name="T105" fmla="*/ 186 h 303"/>
                <a:gd name="T106" fmla="*/ 0 w 297"/>
                <a:gd name="T107" fmla="*/ 153 h 303"/>
                <a:gd name="T108" fmla="*/ 3 w 297"/>
                <a:gd name="T109" fmla="*/ 121 h 303"/>
                <a:gd name="T110" fmla="*/ 11 w 297"/>
                <a:gd name="T111" fmla="*/ 90 h 303"/>
                <a:gd name="T112" fmla="*/ 23 w 297"/>
                <a:gd name="T113" fmla="*/ 64 h 303"/>
                <a:gd name="T114" fmla="*/ 40 w 297"/>
                <a:gd name="T115" fmla="*/ 43 h 303"/>
                <a:gd name="T116" fmla="*/ 62 w 297"/>
                <a:gd name="T117" fmla="*/ 24 h 303"/>
                <a:gd name="T118" fmla="*/ 87 w 297"/>
                <a:gd name="T119" fmla="*/ 12 h 303"/>
                <a:gd name="T120" fmla="*/ 116 w 297"/>
                <a:gd name="T121" fmla="*/ 3 h 303"/>
                <a:gd name="T122" fmla="*/ 148 w 297"/>
                <a:gd name="T12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7" h="303">
                  <a:moveTo>
                    <a:pt x="148" y="60"/>
                  </a:moveTo>
                  <a:lnTo>
                    <a:pt x="130" y="63"/>
                  </a:lnTo>
                  <a:lnTo>
                    <a:pt x="115" y="69"/>
                  </a:lnTo>
                  <a:lnTo>
                    <a:pt x="103" y="78"/>
                  </a:lnTo>
                  <a:lnTo>
                    <a:pt x="94" y="90"/>
                  </a:lnTo>
                  <a:lnTo>
                    <a:pt x="87" y="103"/>
                  </a:lnTo>
                  <a:lnTo>
                    <a:pt x="82" y="119"/>
                  </a:lnTo>
                  <a:lnTo>
                    <a:pt x="79" y="153"/>
                  </a:lnTo>
                  <a:lnTo>
                    <a:pt x="82" y="186"/>
                  </a:lnTo>
                  <a:lnTo>
                    <a:pt x="87" y="202"/>
                  </a:lnTo>
                  <a:lnTo>
                    <a:pt x="94" y="215"/>
                  </a:lnTo>
                  <a:lnTo>
                    <a:pt x="103" y="227"/>
                  </a:lnTo>
                  <a:lnTo>
                    <a:pt x="115" y="237"/>
                  </a:lnTo>
                  <a:lnTo>
                    <a:pt x="130" y="242"/>
                  </a:lnTo>
                  <a:lnTo>
                    <a:pt x="148" y="245"/>
                  </a:lnTo>
                  <a:lnTo>
                    <a:pt x="167" y="242"/>
                  </a:lnTo>
                  <a:lnTo>
                    <a:pt x="182" y="237"/>
                  </a:lnTo>
                  <a:lnTo>
                    <a:pt x="194" y="227"/>
                  </a:lnTo>
                  <a:lnTo>
                    <a:pt x="203" y="215"/>
                  </a:lnTo>
                  <a:lnTo>
                    <a:pt x="210" y="202"/>
                  </a:lnTo>
                  <a:lnTo>
                    <a:pt x="215" y="186"/>
                  </a:lnTo>
                  <a:lnTo>
                    <a:pt x="218" y="153"/>
                  </a:lnTo>
                  <a:lnTo>
                    <a:pt x="215" y="119"/>
                  </a:lnTo>
                  <a:lnTo>
                    <a:pt x="210" y="103"/>
                  </a:lnTo>
                  <a:lnTo>
                    <a:pt x="203" y="90"/>
                  </a:lnTo>
                  <a:lnTo>
                    <a:pt x="194" y="78"/>
                  </a:lnTo>
                  <a:lnTo>
                    <a:pt x="182" y="69"/>
                  </a:lnTo>
                  <a:lnTo>
                    <a:pt x="167" y="63"/>
                  </a:lnTo>
                  <a:lnTo>
                    <a:pt x="148" y="60"/>
                  </a:lnTo>
                  <a:close/>
                  <a:moveTo>
                    <a:pt x="148" y="0"/>
                  </a:moveTo>
                  <a:lnTo>
                    <a:pt x="180" y="3"/>
                  </a:lnTo>
                  <a:lnTo>
                    <a:pt x="210" y="12"/>
                  </a:lnTo>
                  <a:lnTo>
                    <a:pt x="235" y="24"/>
                  </a:lnTo>
                  <a:lnTo>
                    <a:pt x="257" y="43"/>
                  </a:lnTo>
                  <a:lnTo>
                    <a:pt x="274" y="64"/>
                  </a:lnTo>
                  <a:lnTo>
                    <a:pt x="287" y="90"/>
                  </a:lnTo>
                  <a:lnTo>
                    <a:pt x="294" y="121"/>
                  </a:lnTo>
                  <a:lnTo>
                    <a:pt x="297" y="153"/>
                  </a:lnTo>
                  <a:lnTo>
                    <a:pt x="294" y="186"/>
                  </a:lnTo>
                  <a:lnTo>
                    <a:pt x="287" y="215"/>
                  </a:lnTo>
                  <a:lnTo>
                    <a:pt x="274" y="241"/>
                  </a:lnTo>
                  <a:lnTo>
                    <a:pt x="257" y="263"/>
                  </a:lnTo>
                  <a:lnTo>
                    <a:pt x="235" y="281"/>
                  </a:lnTo>
                  <a:lnTo>
                    <a:pt x="210" y="293"/>
                  </a:lnTo>
                  <a:lnTo>
                    <a:pt x="180" y="301"/>
                  </a:lnTo>
                  <a:lnTo>
                    <a:pt x="148" y="303"/>
                  </a:lnTo>
                  <a:lnTo>
                    <a:pt x="116" y="301"/>
                  </a:lnTo>
                  <a:lnTo>
                    <a:pt x="87" y="293"/>
                  </a:lnTo>
                  <a:lnTo>
                    <a:pt x="62" y="281"/>
                  </a:lnTo>
                  <a:lnTo>
                    <a:pt x="40" y="263"/>
                  </a:lnTo>
                  <a:lnTo>
                    <a:pt x="23" y="241"/>
                  </a:lnTo>
                  <a:lnTo>
                    <a:pt x="11" y="215"/>
                  </a:lnTo>
                  <a:lnTo>
                    <a:pt x="3" y="186"/>
                  </a:lnTo>
                  <a:lnTo>
                    <a:pt x="0" y="153"/>
                  </a:lnTo>
                  <a:lnTo>
                    <a:pt x="3" y="121"/>
                  </a:lnTo>
                  <a:lnTo>
                    <a:pt x="11" y="90"/>
                  </a:lnTo>
                  <a:lnTo>
                    <a:pt x="23" y="64"/>
                  </a:lnTo>
                  <a:lnTo>
                    <a:pt x="40" y="43"/>
                  </a:lnTo>
                  <a:lnTo>
                    <a:pt x="62" y="24"/>
                  </a:lnTo>
                  <a:lnTo>
                    <a:pt x="87" y="12"/>
                  </a:lnTo>
                  <a:lnTo>
                    <a:pt x="116" y="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86" name="Freeform 24"/>
            <p:cNvSpPr>
              <a:spLocks/>
            </p:cNvSpPr>
            <p:nvPr/>
          </p:nvSpPr>
          <p:spPr bwMode="auto">
            <a:xfrm>
              <a:off x="2373589" y="2331522"/>
              <a:ext cx="191287" cy="210416"/>
            </a:xfrm>
            <a:custGeom>
              <a:avLst/>
              <a:gdLst>
                <a:gd name="T0" fmla="*/ 165 w 270"/>
                <a:gd name="T1" fmla="*/ 0 h 297"/>
                <a:gd name="T2" fmla="*/ 193 w 270"/>
                <a:gd name="T3" fmla="*/ 3 h 297"/>
                <a:gd name="T4" fmla="*/ 217 w 270"/>
                <a:gd name="T5" fmla="*/ 10 h 297"/>
                <a:gd name="T6" fmla="*/ 234 w 270"/>
                <a:gd name="T7" fmla="*/ 20 h 297"/>
                <a:gd name="T8" fmla="*/ 249 w 270"/>
                <a:gd name="T9" fmla="*/ 34 h 297"/>
                <a:gd name="T10" fmla="*/ 258 w 270"/>
                <a:gd name="T11" fmla="*/ 51 h 297"/>
                <a:gd name="T12" fmla="*/ 265 w 270"/>
                <a:gd name="T13" fmla="*/ 71 h 297"/>
                <a:gd name="T14" fmla="*/ 269 w 270"/>
                <a:gd name="T15" fmla="*/ 94 h 297"/>
                <a:gd name="T16" fmla="*/ 270 w 270"/>
                <a:gd name="T17" fmla="*/ 119 h 297"/>
                <a:gd name="T18" fmla="*/ 270 w 270"/>
                <a:gd name="T19" fmla="*/ 297 h 297"/>
                <a:gd name="T20" fmla="*/ 190 w 270"/>
                <a:gd name="T21" fmla="*/ 297 h 297"/>
                <a:gd name="T22" fmla="*/ 190 w 270"/>
                <a:gd name="T23" fmla="*/ 134 h 297"/>
                <a:gd name="T24" fmla="*/ 189 w 270"/>
                <a:gd name="T25" fmla="*/ 113 h 297"/>
                <a:gd name="T26" fmla="*/ 186 w 270"/>
                <a:gd name="T27" fmla="*/ 94 h 297"/>
                <a:gd name="T28" fmla="*/ 180 w 270"/>
                <a:gd name="T29" fmla="*/ 81 h 297"/>
                <a:gd name="T30" fmla="*/ 170 w 270"/>
                <a:gd name="T31" fmla="*/ 71 h 297"/>
                <a:gd name="T32" fmla="*/ 157 w 270"/>
                <a:gd name="T33" fmla="*/ 64 h 297"/>
                <a:gd name="T34" fmla="*/ 140 w 270"/>
                <a:gd name="T35" fmla="*/ 63 h 297"/>
                <a:gd name="T36" fmla="*/ 121 w 270"/>
                <a:gd name="T37" fmla="*/ 66 h 297"/>
                <a:gd name="T38" fmla="*/ 105 w 270"/>
                <a:gd name="T39" fmla="*/ 71 h 297"/>
                <a:gd name="T40" fmla="*/ 93 w 270"/>
                <a:gd name="T41" fmla="*/ 82 h 297"/>
                <a:gd name="T42" fmla="*/ 85 w 270"/>
                <a:gd name="T43" fmla="*/ 98 h 297"/>
                <a:gd name="T44" fmla="*/ 81 w 270"/>
                <a:gd name="T45" fmla="*/ 119 h 297"/>
                <a:gd name="T46" fmla="*/ 80 w 270"/>
                <a:gd name="T47" fmla="*/ 146 h 297"/>
                <a:gd name="T48" fmla="*/ 80 w 270"/>
                <a:gd name="T49" fmla="*/ 297 h 297"/>
                <a:gd name="T50" fmla="*/ 0 w 270"/>
                <a:gd name="T51" fmla="*/ 297 h 297"/>
                <a:gd name="T52" fmla="*/ 0 w 270"/>
                <a:gd name="T53" fmla="*/ 8 h 297"/>
                <a:gd name="T54" fmla="*/ 76 w 270"/>
                <a:gd name="T55" fmla="*/ 8 h 297"/>
                <a:gd name="T56" fmla="*/ 76 w 270"/>
                <a:gd name="T57" fmla="*/ 48 h 297"/>
                <a:gd name="T58" fmla="*/ 77 w 270"/>
                <a:gd name="T59" fmla="*/ 48 h 297"/>
                <a:gd name="T60" fmla="*/ 88 w 270"/>
                <a:gd name="T61" fmla="*/ 34 h 297"/>
                <a:gd name="T62" fmla="*/ 101 w 270"/>
                <a:gd name="T63" fmla="*/ 22 h 297"/>
                <a:gd name="T64" fmla="*/ 116 w 270"/>
                <a:gd name="T65" fmla="*/ 12 h 297"/>
                <a:gd name="T66" fmla="*/ 140 w 270"/>
                <a:gd name="T67" fmla="*/ 4 h 297"/>
                <a:gd name="T68" fmla="*/ 165 w 270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0" h="297">
                  <a:moveTo>
                    <a:pt x="165" y="0"/>
                  </a:moveTo>
                  <a:lnTo>
                    <a:pt x="193" y="3"/>
                  </a:lnTo>
                  <a:lnTo>
                    <a:pt x="217" y="10"/>
                  </a:lnTo>
                  <a:lnTo>
                    <a:pt x="234" y="20"/>
                  </a:lnTo>
                  <a:lnTo>
                    <a:pt x="249" y="34"/>
                  </a:lnTo>
                  <a:lnTo>
                    <a:pt x="258" y="51"/>
                  </a:lnTo>
                  <a:lnTo>
                    <a:pt x="265" y="71"/>
                  </a:lnTo>
                  <a:lnTo>
                    <a:pt x="269" y="94"/>
                  </a:lnTo>
                  <a:lnTo>
                    <a:pt x="270" y="119"/>
                  </a:lnTo>
                  <a:lnTo>
                    <a:pt x="270" y="297"/>
                  </a:lnTo>
                  <a:lnTo>
                    <a:pt x="190" y="297"/>
                  </a:lnTo>
                  <a:lnTo>
                    <a:pt x="190" y="134"/>
                  </a:lnTo>
                  <a:lnTo>
                    <a:pt x="189" y="113"/>
                  </a:lnTo>
                  <a:lnTo>
                    <a:pt x="186" y="94"/>
                  </a:lnTo>
                  <a:lnTo>
                    <a:pt x="180" y="81"/>
                  </a:lnTo>
                  <a:lnTo>
                    <a:pt x="170" y="71"/>
                  </a:lnTo>
                  <a:lnTo>
                    <a:pt x="157" y="64"/>
                  </a:lnTo>
                  <a:lnTo>
                    <a:pt x="140" y="63"/>
                  </a:lnTo>
                  <a:lnTo>
                    <a:pt x="121" y="66"/>
                  </a:lnTo>
                  <a:lnTo>
                    <a:pt x="105" y="71"/>
                  </a:lnTo>
                  <a:lnTo>
                    <a:pt x="93" y="82"/>
                  </a:lnTo>
                  <a:lnTo>
                    <a:pt x="85" y="98"/>
                  </a:lnTo>
                  <a:lnTo>
                    <a:pt x="81" y="119"/>
                  </a:lnTo>
                  <a:lnTo>
                    <a:pt x="80" y="146"/>
                  </a:lnTo>
                  <a:lnTo>
                    <a:pt x="80" y="297"/>
                  </a:lnTo>
                  <a:lnTo>
                    <a:pt x="0" y="297"/>
                  </a:lnTo>
                  <a:lnTo>
                    <a:pt x="0" y="8"/>
                  </a:lnTo>
                  <a:lnTo>
                    <a:pt x="76" y="8"/>
                  </a:lnTo>
                  <a:lnTo>
                    <a:pt x="76" y="48"/>
                  </a:lnTo>
                  <a:lnTo>
                    <a:pt x="77" y="48"/>
                  </a:lnTo>
                  <a:lnTo>
                    <a:pt x="88" y="34"/>
                  </a:lnTo>
                  <a:lnTo>
                    <a:pt x="101" y="22"/>
                  </a:lnTo>
                  <a:lnTo>
                    <a:pt x="116" y="12"/>
                  </a:lnTo>
                  <a:lnTo>
                    <a:pt x="140" y="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87" name="Freeform 25"/>
            <p:cNvSpPr>
              <a:spLocks noEditPoints="1"/>
            </p:cNvSpPr>
            <p:nvPr/>
          </p:nvSpPr>
          <p:spPr bwMode="auto">
            <a:xfrm>
              <a:off x="1760762" y="2587988"/>
              <a:ext cx="206873" cy="286222"/>
            </a:xfrm>
            <a:custGeom>
              <a:avLst/>
              <a:gdLst>
                <a:gd name="T0" fmla="*/ 131 w 292"/>
                <a:gd name="T1" fmla="*/ 163 h 404"/>
                <a:gd name="T2" fmla="*/ 103 w 292"/>
                <a:gd name="T3" fmla="*/ 177 h 404"/>
                <a:gd name="T4" fmla="*/ 87 w 292"/>
                <a:gd name="T5" fmla="*/ 203 h 404"/>
                <a:gd name="T6" fmla="*/ 79 w 292"/>
                <a:gd name="T7" fmla="*/ 252 h 404"/>
                <a:gd name="T8" fmla="*/ 88 w 292"/>
                <a:gd name="T9" fmla="*/ 302 h 404"/>
                <a:gd name="T10" fmla="*/ 106 w 292"/>
                <a:gd name="T11" fmla="*/ 328 h 404"/>
                <a:gd name="T12" fmla="*/ 131 w 292"/>
                <a:gd name="T13" fmla="*/ 343 h 404"/>
                <a:gd name="T14" fmla="*/ 166 w 292"/>
                <a:gd name="T15" fmla="*/ 343 h 404"/>
                <a:gd name="T16" fmla="*/ 190 w 292"/>
                <a:gd name="T17" fmla="*/ 331 h 404"/>
                <a:gd name="T18" fmla="*/ 202 w 292"/>
                <a:gd name="T19" fmla="*/ 316 h 404"/>
                <a:gd name="T20" fmla="*/ 212 w 292"/>
                <a:gd name="T21" fmla="*/ 287 h 404"/>
                <a:gd name="T22" fmla="*/ 212 w 292"/>
                <a:gd name="T23" fmla="*/ 217 h 404"/>
                <a:gd name="T24" fmla="*/ 202 w 292"/>
                <a:gd name="T25" fmla="*/ 189 h 404"/>
                <a:gd name="T26" fmla="*/ 188 w 292"/>
                <a:gd name="T27" fmla="*/ 175 h 404"/>
                <a:gd name="T28" fmla="*/ 166 w 292"/>
                <a:gd name="T29" fmla="*/ 163 h 404"/>
                <a:gd name="T30" fmla="*/ 214 w 292"/>
                <a:gd name="T31" fmla="*/ 0 h 404"/>
                <a:gd name="T32" fmla="*/ 292 w 292"/>
                <a:gd name="T33" fmla="*/ 396 h 404"/>
                <a:gd name="T34" fmla="*/ 218 w 292"/>
                <a:gd name="T35" fmla="*/ 360 h 404"/>
                <a:gd name="T36" fmla="*/ 206 w 292"/>
                <a:gd name="T37" fmla="*/ 374 h 404"/>
                <a:gd name="T38" fmla="*/ 180 w 292"/>
                <a:gd name="T39" fmla="*/ 394 h 404"/>
                <a:gd name="T40" fmla="*/ 128 w 292"/>
                <a:gd name="T41" fmla="*/ 404 h 404"/>
                <a:gd name="T42" fmla="*/ 72 w 292"/>
                <a:gd name="T43" fmla="*/ 391 h 404"/>
                <a:gd name="T44" fmla="*/ 32 w 292"/>
                <a:gd name="T45" fmla="*/ 358 h 404"/>
                <a:gd name="T46" fmla="*/ 8 w 292"/>
                <a:gd name="T47" fmla="*/ 308 h 404"/>
                <a:gd name="T48" fmla="*/ 0 w 292"/>
                <a:gd name="T49" fmla="*/ 251 h 404"/>
                <a:gd name="T50" fmla="*/ 8 w 292"/>
                <a:gd name="T51" fmla="*/ 195 h 404"/>
                <a:gd name="T52" fmla="*/ 32 w 292"/>
                <a:gd name="T53" fmla="*/ 147 h 404"/>
                <a:gd name="T54" fmla="*/ 72 w 292"/>
                <a:gd name="T55" fmla="*/ 113 h 404"/>
                <a:gd name="T56" fmla="*/ 127 w 292"/>
                <a:gd name="T57" fmla="*/ 101 h 404"/>
                <a:gd name="T58" fmla="*/ 176 w 292"/>
                <a:gd name="T59" fmla="*/ 112 h 404"/>
                <a:gd name="T60" fmla="*/ 212 w 292"/>
                <a:gd name="T61" fmla="*/ 144 h 404"/>
                <a:gd name="T62" fmla="*/ 214 w 292"/>
                <a:gd name="T63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2" h="404">
                  <a:moveTo>
                    <a:pt x="148" y="161"/>
                  </a:moveTo>
                  <a:lnTo>
                    <a:pt x="131" y="163"/>
                  </a:lnTo>
                  <a:lnTo>
                    <a:pt x="115" y="169"/>
                  </a:lnTo>
                  <a:lnTo>
                    <a:pt x="103" y="177"/>
                  </a:lnTo>
                  <a:lnTo>
                    <a:pt x="94" y="189"/>
                  </a:lnTo>
                  <a:lnTo>
                    <a:pt x="87" y="203"/>
                  </a:lnTo>
                  <a:lnTo>
                    <a:pt x="83" y="219"/>
                  </a:lnTo>
                  <a:lnTo>
                    <a:pt x="79" y="252"/>
                  </a:lnTo>
                  <a:lnTo>
                    <a:pt x="83" y="286"/>
                  </a:lnTo>
                  <a:lnTo>
                    <a:pt x="88" y="302"/>
                  </a:lnTo>
                  <a:lnTo>
                    <a:pt x="95" y="316"/>
                  </a:lnTo>
                  <a:lnTo>
                    <a:pt x="106" y="328"/>
                  </a:lnTo>
                  <a:lnTo>
                    <a:pt x="118" y="338"/>
                  </a:lnTo>
                  <a:lnTo>
                    <a:pt x="131" y="343"/>
                  </a:lnTo>
                  <a:lnTo>
                    <a:pt x="148" y="346"/>
                  </a:lnTo>
                  <a:lnTo>
                    <a:pt x="166" y="343"/>
                  </a:lnTo>
                  <a:lnTo>
                    <a:pt x="180" y="338"/>
                  </a:lnTo>
                  <a:lnTo>
                    <a:pt x="190" y="331"/>
                  </a:lnTo>
                  <a:lnTo>
                    <a:pt x="196" y="324"/>
                  </a:lnTo>
                  <a:lnTo>
                    <a:pt x="202" y="316"/>
                  </a:lnTo>
                  <a:lnTo>
                    <a:pt x="208" y="303"/>
                  </a:lnTo>
                  <a:lnTo>
                    <a:pt x="212" y="287"/>
                  </a:lnTo>
                  <a:lnTo>
                    <a:pt x="216" y="252"/>
                  </a:lnTo>
                  <a:lnTo>
                    <a:pt x="212" y="217"/>
                  </a:lnTo>
                  <a:lnTo>
                    <a:pt x="208" y="203"/>
                  </a:lnTo>
                  <a:lnTo>
                    <a:pt x="202" y="189"/>
                  </a:lnTo>
                  <a:lnTo>
                    <a:pt x="195" y="181"/>
                  </a:lnTo>
                  <a:lnTo>
                    <a:pt x="188" y="175"/>
                  </a:lnTo>
                  <a:lnTo>
                    <a:pt x="180" y="169"/>
                  </a:lnTo>
                  <a:lnTo>
                    <a:pt x="166" y="163"/>
                  </a:lnTo>
                  <a:lnTo>
                    <a:pt x="148" y="161"/>
                  </a:lnTo>
                  <a:close/>
                  <a:moveTo>
                    <a:pt x="214" y="0"/>
                  </a:moveTo>
                  <a:lnTo>
                    <a:pt x="292" y="0"/>
                  </a:lnTo>
                  <a:lnTo>
                    <a:pt x="292" y="396"/>
                  </a:lnTo>
                  <a:lnTo>
                    <a:pt x="218" y="396"/>
                  </a:lnTo>
                  <a:lnTo>
                    <a:pt x="218" y="360"/>
                  </a:lnTo>
                  <a:lnTo>
                    <a:pt x="216" y="360"/>
                  </a:lnTo>
                  <a:lnTo>
                    <a:pt x="206" y="374"/>
                  </a:lnTo>
                  <a:lnTo>
                    <a:pt x="194" y="386"/>
                  </a:lnTo>
                  <a:lnTo>
                    <a:pt x="180" y="394"/>
                  </a:lnTo>
                  <a:lnTo>
                    <a:pt x="156" y="402"/>
                  </a:lnTo>
                  <a:lnTo>
                    <a:pt x="128" y="404"/>
                  </a:lnTo>
                  <a:lnTo>
                    <a:pt x="99" y="400"/>
                  </a:lnTo>
                  <a:lnTo>
                    <a:pt x="72" y="391"/>
                  </a:lnTo>
                  <a:lnTo>
                    <a:pt x="50" y="376"/>
                  </a:lnTo>
                  <a:lnTo>
                    <a:pt x="32" y="358"/>
                  </a:lnTo>
                  <a:lnTo>
                    <a:pt x="18" y="335"/>
                  </a:lnTo>
                  <a:lnTo>
                    <a:pt x="8" y="308"/>
                  </a:lnTo>
                  <a:lnTo>
                    <a:pt x="2" y="280"/>
                  </a:lnTo>
                  <a:lnTo>
                    <a:pt x="0" y="251"/>
                  </a:lnTo>
                  <a:lnTo>
                    <a:pt x="2" y="221"/>
                  </a:lnTo>
                  <a:lnTo>
                    <a:pt x="8" y="195"/>
                  </a:lnTo>
                  <a:lnTo>
                    <a:pt x="18" y="169"/>
                  </a:lnTo>
                  <a:lnTo>
                    <a:pt x="32" y="147"/>
                  </a:lnTo>
                  <a:lnTo>
                    <a:pt x="50" y="128"/>
                  </a:lnTo>
                  <a:lnTo>
                    <a:pt x="72" y="113"/>
                  </a:lnTo>
                  <a:lnTo>
                    <a:pt x="98" y="104"/>
                  </a:lnTo>
                  <a:lnTo>
                    <a:pt x="127" y="101"/>
                  </a:lnTo>
                  <a:lnTo>
                    <a:pt x="152" y="104"/>
                  </a:lnTo>
                  <a:lnTo>
                    <a:pt x="176" y="112"/>
                  </a:lnTo>
                  <a:lnTo>
                    <a:pt x="196" y="125"/>
                  </a:lnTo>
                  <a:lnTo>
                    <a:pt x="212" y="144"/>
                  </a:lnTo>
                  <a:lnTo>
                    <a:pt x="214" y="14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2000933" y="2659544"/>
              <a:ext cx="198372" cy="214667"/>
            </a:xfrm>
            <a:custGeom>
              <a:avLst/>
              <a:gdLst>
                <a:gd name="T0" fmla="*/ 185 w 280"/>
                <a:gd name="T1" fmla="*/ 159 h 303"/>
                <a:gd name="T2" fmla="*/ 171 w 280"/>
                <a:gd name="T3" fmla="*/ 165 h 303"/>
                <a:gd name="T4" fmla="*/ 155 w 280"/>
                <a:gd name="T5" fmla="*/ 167 h 303"/>
                <a:gd name="T6" fmla="*/ 125 w 280"/>
                <a:gd name="T7" fmla="*/ 171 h 303"/>
                <a:gd name="T8" fmla="*/ 108 w 280"/>
                <a:gd name="T9" fmla="*/ 177 h 303"/>
                <a:gd name="T10" fmla="*/ 93 w 280"/>
                <a:gd name="T11" fmla="*/ 183 h 303"/>
                <a:gd name="T12" fmla="*/ 83 w 280"/>
                <a:gd name="T13" fmla="*/ 195 h 303"/>
                <a:gd name="T14" fmla="*/ 80 w 280"/>
                <a:gd name="T15" fmla="*/ 207 h 303"/>
                <a:gd name="T16" fmla="*/ 80 w 280"/>
                <a:gd name="T17" fmla="*/ 221 h 303"/>
                <a:gd name="T18" fmla="*/ 83 w 280"/>
                <a:gd name="T19" fmla="*/ 231 h 303"/>
                <a:gd name="T20" fmla="*/ 89 w 280"/>
                <a:gd name="T21" fmla="*/ 241 h 303"/>
                <a:gd name="T22" fmla="*/ 101 w 280"/>
                <a:gd name="T23" fmla="*/ 247 h 303"/>
                <a:gd name="T24" fmla="*/ 119 w 280"/>
                <a:gd name="T25" fmla="*/ 250 h 303"/>
                <a:gd name="T26" fmla="*/ 148 w 280"/>
                <a:gd name="T27" fmla="*/ 249 h 303"/>
                <a:gd name="T28" fmla="*/ 172 w 280"/>
                <a:gd name="T29" fmla="*/ 238 h 303"/>
                <a:gd name="T30" fmla="*/ 183 w 280"/>
                <a:gd name="T31" fmla="*/ 225 h 303"/>
                <a:gd name="T32" fmla="*/ 191 w 280"/>
                <a:gd name="T33" fmla="*/ 195 h 303"/>
                <a:gd name="T34" fmla="*/ 192 w 280"/>
                <a:gd name="T35" fmla="*/ 185 h 303"/>
                <a:gd name="T36" fmla="*/ 144 w 280"/>
                <a:gd name="T37" fmla="*/ 0 h 303"/>
                <a:gd name="T38" fmla="*/ 209 w 280"/>
                <a:gd name="T39" fmla="*/ 8 h 303"/>
                <a:gd name="T40" fmla="*/ 245 w 280"/>
                <a:gd name="T41" fmla="*/ 26 h 303"/>
                <a:gd name="T42" fmla="*/ 265 w 280"/>
                <a:gd name="T43" fmla="*/ 52 h 303"/>
                <a:gd name="T44" fmla="*/ 271 w 280"/>
                <a:gd name="T45" fmla="*/ 82 h 303"/>
                <a:gd name="T46" fmla="*/ 272 w 280"/>
                <a:gd name="T47" fmla="*/ 269 h 303"/>
                <a:gd name="T48" fmla="*/ 280 w 280"/>
                <a:gd name="T49" fmla="*/ 295 h 303"/>
                <a:gd name="T50" fmla="*/ 197 w 280"/>
                <a:gd name="T51" fmla="*/ 282 h 303"/>
                <a:gd name="T52" fmla="*/ 175 w 280"/>
                <a:gd name="T53" fmla="*/ 285 h 303"/>
                <a:gd name="T54" fmla="*/ 124 w 280"/>
                <a:gd name="T55" fmla="*/ 301 h 303"/>
                <a:gd name="T56" fmla="*/ 79 w 280"/>
                <a:gd name="T57" fmla="*/ 302 h 303"/>
                <a:gd name="T58" fmla="*/ 43 w 280"/>
                <a:gd name="T59" fmla="*/ 291 h 303"/>
                <a:gd name="T60" fmla="*/ 17 w 280"/>
                <a:gd name="T61" fmla="*/ 270 h 303"/>
                <a:gd name="T62" fmla="*/ 3 w 280"/>
                <a:gd name="T63" fmla="*/ 238 h 303"/>
                <a:gd name="T64" fmla="*/ 3 w 280"/>
                <a:gd name="T65" fmla="*/ 195 h 303"/>
                <a:gd name="T66" fmla="*/ 19 w 280"/>
                <a:gd name="T67" fmla="*/ 163 h 303"/>
                <a:gd name="T68" fmla="*/ 45 w 280"/>
                <a:gd name="T69" fmla="*/ 143 h 303"/>
                <a:gd name="T70" fmla="*/ 97 w 280"/>
                <a:gd name="T71" fmla="*/ 130 h 303"/>
                <a:gd name="T72" fmla="*/ 149 w 280"/>
                <a:gd name="T73" fmla="*/ 123 h 303"/>
                <a:gd name="T74" fmla="*/ 172 w 280"/>
                <a:gd name="T75" fmla="*/ 118 h 303"/>
                <a:gd name="T76" fmla="*/ 184 w 280"/>
                <a:gd name="T77" fmla="*/ 111 h 303"/>
                <a:gd name="T78" fmla="*/ 189 w 280"/>
                <a:gd name="T79" fmla="*/ 103 h 303"/>
                <a:gd name="T80" fmla="*/ 192 w 280"/>
                <a:gd name="T81" fmla="*/ 92 h 303"/>
                <a:gd name="T82" fmla="*/ 189 w 280"/>
                <a:gd name="T83" fmla="*/ 78 h 303"/>
                <a:gd name="T84" fmla="*/ 184 w 280"/>
                <a:gd name="T85" fmla="*/ 67 h 303"/>
                <a:gd name="T86" fmla="*/ 176 w 280"/>
                <a:gd name="T87" fmla="*/ 60 h 303"/>
                <a:gd name="T88" fmla="*/ 160 w 280"/>
                <a:gd name="T89" fmla="*/ 55 h 303"/>
                <a:gd name="T90" fmla="*/ 140 w 280"/>
                <a:gd name="T91" fmla="*/ 54 h 303"/>
                <a:gd name="T92" fmla="*/ 104 w 280"/>
                <a:gd name="T93" fmla="*/ 63 h 303"/>
                <a:gd name="T94" fmla="*/ 91 w 280"/>
                <a:gd name="T95" fmla="*/ 83 h 303"/>
                <a:gd name="T96" fmla="*/ 9 w 280"/>
                <a:gd name="T97" fmla="*/ 96 h 303"/>
                <a:gd name="T98" fmla="*/ 23 w 280"/>
                <a:gd name="T99" fmla="*/ 51 h 303"/>
                <a:gd name="T100" fmla="*/ 55 w 280"/>
                <a:gd name="T101" fmla="*/ 20 h 303"/>
                <a:gd name="T102" fmla="*/ 97 w 280"/>
                <a:gd name="T103" fmla="*/ 6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0" h="303">
                  <a:moveTo>
                    <a:pt x="192" y="155"/>
                  </a:moveTo>
                  <a:lnTo>
                    <a:pt x="185" y="159"/>
                  </a:lnTo>
                  <a:lnTo>
                    <a:pt x="179" y="162"/>
                  </a:lnTo>
                  <a:lnTo>
                    <a:pt x="171" y="165"/>
                  </a:lnTo>
                  <a:lnTo>
                    <a:pt x="163" y="166"/>
                  </a:lnTo>
                  <a:lnTo>
                    <a:pt x="155" y="167"/>
                  </a:lnTo>
                  <a:lnTo>
                    <a:pt x="145" y="169"/>
                  </a:lnTo>
                  <a:lnTo>
                    <a:pt x="125" y="171"/>
                  </a:lnTo>
                  <a:lnTo>
                    <a:pt x="117" y="174"/>
                  </a:lnTo>
                  <a:lnTo>
                    <a:pt x="108" y="177"/>
                  </a:lnTo>
                  <a:lnTo>
                    <a:pt x="100" y="179"/>
                  </a:lnTo>
                  <a:lnTo>
                    <a:pt x="93" y="183"/>
                  </a:lnTo>
                  <a:lnTo>
                    <a:pt x="88" y="189"/>
                  </a:lnTo>
                  <a:lnTo>
                    <a:pt x="83" y="195"/>
                  </a:lnTo>
                  <a:lnTo>
                    <a:pt x="81" y="201"/>
                  </a:lnTo>
                  <a:lnTo>
                    <a:pt x="80" y="207"/>
                  </a:lnTo>
                  <a:lnTo>
                    <a:pt x="79" y="214"/>
                  </a:lnTo>
                  <a:lnTo>
                    <a:pt x="80" y="221"/>
                  </a:lnTo>
                  <a:lnTo>
                    <a:pt x="81" y="226"/>
                  </a:lnTo>
                  <a:lnTo>
                    <a:pt x="83" y="231"/>
                  </a:lnTo>
                  <a:lnTo>
                    <a:pt x="87" y="237"/>
                  </a:lnTo>
                  <a:lnTo>
                    <a:pt x="89" y="241"/>
                  </a:lnTo>
                  <a:lnTo>
                    <a:pt x="93" y="243"/>
                  </a:lnTo>
                  <a:lnTo>
                    <a:pt x="101" y="247"/>
                  </a:lnTo>
                  <a:lnTo>
                    <a:pt x="109" y="249"/>
                  </a:lnTo>
                  <a:lnTo>
                    <a:pt x="119" y="250"/>
                  </a:lnTo>
                  <a:lnTo>
                    <a:pt x="128" y="251"/>
                  </a:lnTo>
                  <a:lnTo>
                    <a:pt x="148" y="249"/>
                  </a:lnTo>
                  <a:lnTo>
                    <a:pt x="164" y="243"/>
                  </a:lnTo>
                  <a:lnTo>
                    <a:pt x="172" y="238"/>
                  </a:lnTo>
                  <a:lnTo>
                    <a:pt x="177" y="231"/>
                  </a:lnTo>
                  <a:lnTo>
                    <a:pt x="183" y="225"/>
                  </a:lnTo>
                  <a:lnTo>
                    <a:pt x="191" y="202"/>
                  </a:lnTo>
                  <a:lnTo>
                    <a:pt x="191" y="195"/>
                  </a:lnTo>
                  <a:lnTo>
                    <a:pt x="191" y="190"/>
                  </a:lnTo>
                  <a:lnTo>
                    <a:pt x="192" y="185"/>
                  </a:lnTo>
                  <a:lnTo>
                    <a:pt x="192" y="155"/>
                  </a:lnTo>
                  <a:close/>
                  <a:moveTo>
                    <a:pt x="144" y="0"/>
                  </a:moveTo>
                  <a:lnTo>
                    <a:pt x="188" y="3"/>
                  </a:lnTo>
                  <a:lnTo>
                    <a:pt x="209" y="8"/>
                  </a:lnTo>
                  <a:lnTo>
                    <a:pt x="228" y="15"/>
                  </a:lnTo>
                  <a:lnTo>
                    <a:pt x="245" y="26"/>
                  </a:lnTo>
                  <a:lnTo>
                    <a:pt x="259" y="40"/>
                  </a:lnTo>
                  <a:lnTo>
                    <a:pt x="265" y="52"/>
                  </a:lnTo>
                  <a:lnTo>
                    <a:pt x="269" y="66"/>
                  </a:lnTo>
                  <a:lnTo>
                    <a:pt x="271" y="82"/>
                  </a:lnTo>
                  <a:lnTo>
                    <a:pt x="271" y="231"/>
                  </a:lnTo>
                  <a:lnTo>
                    <a:pt x="272" y="269"/>
                  </a:lnTo>
                  <a:lnTo>
                    <a:pt x="276" y="285"/>
                  </a:lnTo>
                  <a:lnTo>
                    <a:pt x="280" y="295"/>
                  </a:lnTo>
                  <a:lnTo>
                    <a:pt x="200" y="295"/>
                  </a:lnTo>
                  <a:lnTo>
                    <a:pt x="197" y="282"/>
                  </a:lnTo>
                  <a:lnTo>
                    <a:pt x="195" y="267"/>
                  </a:lnTo>
                  <a:lnTo>
                    <a:pt x="175" y="285"/>
                  </a:lnTo>
                  <a:lnTo>
                    <a:pt x="151" y="295"/>
                  </a:lnTo>
                  <a:lnTo>
                    <a:pt x="124" y="301"/>
                  </a:lnTo>
                  <a:lnTo>
                    <a:pt x="99" y="303"/>
                  </a:lnTo>
                  <a:lnTo>
                    <a:pt x="79" y="302"/>
                  </a:lnTo>
                  <a:lnTo>
                    <a:pt x="60" y="298"/>
                  </a:lnTo>
                  <a:lnTo>
                    <a:pt x="43" y="291"/>
                  </a:lnTo>
                  <a:lnTo>
                    <a:pt x="29" y="282"/>
                  </a:lnTo>
                  <a:lnTo>
                    <a:pt x="17" y="270"/>
                  </a:lnTo>
                  <a:lnTo>
                    <a:pt x="8" y="255"/>
                  </a:lnTo>
                  <a:lnTo>
                    <a:pt x="3" y="238"/>
                  </a:lnTo>
                  <a:lnTo>
                    <a:pt x="0" y="218"/>
                  </a:lnTo>
                  <a:lnTo>
                    <a:pt x="3" y="195"/>
                  </a:lnTo>
                  <a:lnTo>
                    <a:pt x="9" y="177"/>
                  </a:lnTo>
                  <a:lnTo>
                    <a:pt x="19" y="163"/>
                  </a:lnTo>
                  <a:lnTo>
                    <a:pt x="31" y="151"/>
                  </a:lnTo>
                  <a:lnTo>
                    <a:pt x="45" y="143"/>
                  </a:lnTo>
                  <a:lnTo>
                    <a:pt x="63" y="138"/>
                  </a:lnTo>
                  <a:lnTo>
                    <a:pt x="97" y="130"/>
                  </a:lnTo>
                  <a:lnTo>
                    <a:pt x="132" y="126"/>
                  </a:lnTo>
                  <a:lnTo>
                    <a:pt x="149" y="123"/>
                  </a:lnTo>
                  <a:lnTo>
                    <a:pt x="163" y="120"/>
                  </a:lnTo>
                  <a:lnTo>
                    <a:pt x="172" y="118"/>
                  </a:lnTo>
                  <a:lnTo>
                    <a:pt x="179" y="115"/>
                  </a:lnTo>
                  <a:lnTo>
                    <a:pt x="184" y="111"/>
                  </a:lnTo>
                  <a:lnTo>
                    <a:pt x="188" y="107"/>
                  </a:lnTo>
                  <a:lnTo>
                    <a:pt x="189" y="103"/>
                  </a:lnTo>
                  <a:lnTo>
                    <a:pt x="191" y="98"/>
                  </a:lnTo>
                  <a:lnTo>
                    <a:pt x="192" y="92"/>
                  </a:lnTo>
                  <a:lnTo>
                    <a:pt x="191" y="84"/>
                  </a:lnTo>
                  <a:lnTo>
                    <a:pt x="189" y="78"/>
                  </a:lnTo>
                  <a:lnTo>
                    <a:pt x="187" y="72"/>
                  </a:lnTo>
                  <a:lnTo>
                    <a:pt x="184" y="67"/>
                  </a:lnTo>
                  <a:lnTo>
                    <a:pt x="180" y="63"/>
                  </a:lnTo>
                  <a:lnTo>
                    <a:pt x="176" y="60"/>
                  </a:lnTo>
                  <a:lnTo>
                    <a:pt x="169" y="56"/>
                  </a:lnTo>
                  <a:lnTo>
                    <a:pt x="160" y="55"/>
                  </a:lnTo>
                  <a:lnTo>
                    <a:pt x="151" y="54"/>
                  </a:lnTo>
                  <a:lnTo>
                    <a:pt x="140" y="54"/>
                  </a:lnTo>
                  <a:lnTo>
                    <a:pt x="120" y="56"/>
                  </a:lnTo>
                  <a:lnTo>
                    <a:pt x="104" y="63"/>
                  </a:lnTo>
                  <a:lnTo>
                    <a:pt x="96" y="71"/>
                  </a:lnTo>
                  <a:lnTo>
                    <a:pt x="91" y="83"/>
                  </a:lnTo>
                  <a:lnTo>
                    <a:pt x="88" y="96"/>
                  </a:lnTo>
                  <a:lnTo>
                    <a:pt x="9" y="96"/>
                  </a:lnTo>
                  <a:lnTo>
                    <a:pt x="13" y="71"/>
                  </a:lnTo>
                  <a:lnTo>
                    <a:pt x="23" y="51"/>
                  </a:lnTo>
                  <a:lnTo>
                    <a:pt x="37" y="34"/>
                  </a:lnTo>
                  <a:lnTo>
                    <a:pt x="55" y="20"/>
                  </a:lnTo>
                  <a:lnTo>
                    <a:pt x="75" y="11"/>
                  </a:lnTo>
                  <a:lnTo>
                    <a:pt x="97" y="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89" name="Freeform 27"/>
            <p:cNvSpPr>
              <a:spLocks/>
            </p:cNvSpPr>
            <p:nvPr/>
          </p:nvSpPr>
          <p:spPr bwMode="auto">
            <a:xfrm>
              <a:off x="2216308" y="2604283"/>
              <a:ext cx="131776" cy="266385"/>
            </a:xfrm>
            <a:custGeom>
              <a:avLst/>
              <a:gdLst>
                <a:gd name="T0" fmla="*/ 48 w 186"/>
                <a:gd name="T1" fmla="*/ 0 h 376"/>
                <a:gd name="T2" fmla="*/ 127 w 186"/>
                <a:gd name="T3" fmla="*/ 0 h 376"/>
                <a:gd name="T4" fmla="*/ 127 w 186"/>
                <a:gd name="T5" fmla="*/ 86 h 376"/>
                <a:gd name="T6" fmla="*/ 186 w 186"/>
                <a:gd name="T7" fmla="*/ 86 h 376"/>
                <a:gd name="T8" fmla="*/ 186 w 186"/>
                <a:gd name="T9" fmla="*/ 138 h 376"/>
                <a:gd name="T10" fmla="*/ 127 w 186"/>
                <a:gd name="T11" fmla="*/ 138 h 376"/>
                <a:gd name="T12" fmla="*/ 127 w 186"/>
                <a:gd name="T13" fmla="*/ 281 h 376"/>
                <a:gd name="T14" fmla="*/ 130 w 186"/>
                <a:gd name="T15" fmla="*/ 299 h 376"/>
                <a:gd name="T16" fmla="*/ 134 w 186"/>
                <a:gd name="T17" fmla="*/ 308 h 376"/>
                <a:gd name="T18" fmla="*/ 144 w 186"/>
                <a:gd name="T19" fmla="*/ 313 h 376"/>
                <a:gd name="T20" fmla="*/ 160 w 186"/>
                <a:gd name="T21" fmla="*/ 315 h 376"/>
                <a:gd name="T22" fmla="*/ 174 w 186"/>
                <a:gd name="T23" fmla="*/ 315 h 376"/>
                <a:gd name="T24" fmla="*/ 186 w 186"/>
                <a:gd name="T25" fmla="*/ 312 h 376"/>
                <a:gd name="T26" fmla="*/ 186 w 186"/>
                <a:gd name="T27" fmla="*/ 373 h 376"/>
                <a:gd name="T28" fmla="*/ 163 w 186"/>
                <a:gd name="T29" fmla="*/ 376 h 376"/>
                <a:gd name="T30" fmla="*/ 139 w 186"/>
                <a:gd name="T31" fmla="*/ 376 h 376"/>
                <a:gd name="T32" fmla="*/ 104 w 186"/>
                <a:gd name="T33" fmla="*/ 375 h 376"/>
                <a:gd name="T34" fmla="*/ 90 w 186"/>
                <a:gd name="T35" fmla="*/ 371 h 376"/>
                <a:gd name="T36" fmla="*/ 76 w 186"/>
                <a:gd name="T37" fmla="*/ 364 h 376"/>
                <a:gd name="T38" fmla="*/ 68 w 186"/>
                <a:gd name="T39" fmla="*/ 359 h 376"/>
                <a:gd name="T40" fmla="*/ 61 w 186"/>
                <a:gd name="T41" fmla="*/ 352 h 376"/>
                <a:gd name="T42" fmla="*/ 56 w 186"/>
                <a:gd name="T43" fmla="*/ 344 h 376"/>
                <a:gd name="T44" fmla="*/ 51 w 186"/>
                <a:gd name="T45" fmla="*/ 328 h 376"/>
                <a:gd name="T46" fmla="*/ 48 w 186"/>
                <a:gd name="T47" fmla="*/ 309 h 376"/>
                <a:gd name="T48" fmla="*/ 48 w 186"/>
                <a:gd name="T49" fmla="*/ 138 h 376"/>
                <a:gd name="T50" fmla="*/ 0 w 186"/>
                <a:gd name="T51" fmla="*/ 138 h 376"/>
                <a:gd name="T52" fmla="*/ 0 w 186"/>
                <a:gd name="T53" fmla="*/ 86 h 376"/>
                <a:gd name="T54" fmla="*/ 48 w 186"/>
                <a:gd name="T55" fmla="*/ 86 h 376"/>
                <a:gd name="T56" fmla="*/ 48 w 186"/>
                <a:gd name="T57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6" h="376">
                  <a:moveTo>
                    <a:pt x="48" y="0"/>
                  </a:moveTo>
                  <a:lnTo>
                    <a:pt x="127" y="0"/>
                  </a:lnTo>
                  <a:lnTo>
                    <a:pt x="127" y="86"/>
                  </a:lnTo>
                  <a:lnTo>
                    <a:pt x="186" y="86"/>
                  </a:lnTo>
                  <a:lnTo>
                    <a:pt x="186" y="138"/>
                  </a:lnTo>
                  <a:lnTo>
                    <a:pt x="127" y="138"/>
                  </a:lnTo>
                  <a:lnTo>
                    <a:pt x="127" y="281"/>
                  </a:lnTo>
                  <a:lnTo>
                    <a:pt x="130" y="299"/>
                  </a:lnTo>
                  <a:lnTo>
                    <a:pt x="134" y="308"/>
                  </a:lnTo>
                  <a:lnTo>
                    <a:pt x="144" y="313"/>
                  </a:lnTo>
                  <a:lnTo>
                    <a:pt x="160" y="315"/>
                  </a:lnTo>
                  <a:lnTo>
                    <a:pt x="174" y="315"/>
                  </a:lnTo>
                  <a:lnTo>
                    <a:pt x="186" y="312"/>
                  </a:lnTo>
                  <a:lnTo>
                    <a:pt x="186" y="373"/>
                  </a:lnTo>
                  <a:lnTo>
                    <a:pt x="163" y="376"/>
                  </a:lnTo>
                  <a:lnTo>
                    <a:pt x="139" y="376"/>
                  </a:lnTo>
                  <a:lnTo>
                    <a:pt x="104" y="375"/>
                  </a:lnTo>
                  <a:lnTo>
                    <a:pt x="90" y="371"/>
                  </a:lnTo>
                  <a:lnTo>
                    <a:pt x="76" y="364"/>
                  </a:lnTo>
                  <a:lnTo>
                    <a:pt x="68" y="359"/>
                  </a:lnTo>
                  <a:lnTo>
                    <a:pt x="61" y="352"/>
                  </a:lnTo>
                  <a:lnTo>
                    <a:pt x="56" y="344"/>
                  </a:lnTo>
                  <a:lnTo>
                    <a:pt x="51" y="328"/>
                  </a:lnTo>
                  <a:lnTo>
                    <a:pt x="48" y="309"/>
                  </a:lnTo>
                  <a:lnTo>
                    <a:pt x="48" y="138"/>
                  </a:lnTo>
                  <a:lnTo>
                    <a:pt x="0" y="138"/>
                  </a:lnTo>
                  <a:lnTo>
                    <a:pt x="0" y="86"/>
                  </a:lnTo>
                  <a:lnTo>
                    <a:pt x="48" y="8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2373589" y="2659544"/>
              <a:ext cx="198372" cy="214667"/>
            </a:xfrm>
            <a:custGeom>
              <a:avLst/>
              <a:gdLst>
                <a:gd name="T0" fmla="*/ 185 w 280"/>
                <a:gd name="T1" fmla="*/ 159 h 303"/>
                <a:gd name="T2" fmla="*/ 170 w 280"/>
                <a:gd name="T3" fmla="*/ 165 h 303"/>
                <a:gd name="T4" fmla="*/ 154 w 280"/>
                <a:gd name="T5" fmla="*/ 167 h 303"/>
                <a:gd name="T6" fmla="*/ 125 w 280"/>
                <a:gd name="T7" fmla="*/ 171 h 303"/>
                <a:gd name="T8" fmla="*/ 108 w 280"/>
                <a:gd name="T9" fmla="*/ 177 h 303"/>
                <a:gd name="T10" fmla="*/ 93 w 280"/>
                <a:gd name="T11" fmla="*/ 183 h 303"/>
                <a:gd name="T12" fmla="*/ 82 w 280"/>
                <a:gd name="T13" fmla="*/ 195 h 303"/>
                <a:gd name="T14" fmla="*/ 80 w 280"/>
                <a:gd name="T15" fmla="*/ 207 h 303"/>
                <a:gd name="T16" fmla="*/ 80 w 280"/>
                <a:gd name="T17" fmla="*/ 221 h 303"/>
                <a:gd name="T18" fmla="*/ 82 w 280"/>
                <a:gd name="T19" fmla="*/ 231 h 303"/>
                <a:gd name="T20" fmla="*/ 89 w 280"/>
                <a:gd name="T21" fmla="*/ 241 h 303"/>
                <a:gd name="T22" fmla="*/ 101 w 280"/>
                <a:gd name="T23" fmla="*/ 247 h 303"/>
                <a:gd name="T24" fmla="*/ 118 w 280"/>
                <a:gd name="T25" fmla="*/ 250 h 303"/>
                <a:gd name="T26" fmla="*/ 148 w 280"/>
                <a:gd name="T27" fmla="*/ 249 h 303"/>
                <a:gd name="T28" fmla="*/ 172 w 280"/>
                <a:gd name="T29" fmla="*/ 238 h 303"/>
                <a:gd name="T30" fmla="*/ 182 w 280"/>
                <a:gd name="T31" fmla="*/ 225 h 303"/>
                <a:gd name="T32" fmla="*/ 190 w 280"/>
                <a:gd name="T33" fmla="*/ 195 h 303"/>
                <a:gd name="T34" fmla="*/ 192 w 280"/>
                <a:gd name="T35" fmla="*/ 185 h 303"/>
                <a:gd name="T36" fmla="*/ 144 w 280"/>
                <a:gd name="T37" fmla="*/ 0 h 303"/>
                <a:gd name="T38" fmla="*/ 209 w 280"/>
                <a:gd name="T39" fmla="*/ 8 h 303"/>
                <a:gd name="T40" fmla="*/ 245 w 280"/>
                <a:gd name="T41" fmla="*/ 26 h 303"/>
                <a:gd name="T42" fmla="*/ 265 w 280"/>
                <a:gd name="T43" fmla="*/ 52 h 303"/>
                <a:gd name="T44" fmla="*/ 270 w 280"/>
                <a:gd name="T45" fmla="*/ 82 h 303"/>
                <a:gd name="T46" fmla="*/ 272 w 280"/>
                <a:gd name="T47" fmla="*/ 269 h 303"/>
                <a:gd name="T48" fmla="*/ 280 w 280"/>
                <a:gd name="T49" fmla="*/ 295 h 303"/>
                <a:gd name="T50" fmla="*/ 197 w 280"/>
                <a:gd name="T51" fmla="*/ 282 h 303"/>
                <a:gd name="T52" fmla="*/ 174 w 280"/>
                <a:gd name="T53" fmla="*/ 285 h 303"/>
                <a:gd name="T54" fmla="*/ 124 w 280"/>
                <a:gd name="T55" fmla="*/ 301 h 303"/>
                <a:gd name="T56" fmla="*/ 78 w 280"/>
                <a:gd name="T57" fmla="*/ 302 h 303"/>
                <a:gd name="T58" fmla="*/ 42 w 280"/>
                <a:gd name="T59" fmla="*/ 291 h 303"/>
                <a:gd name="T60" fmla="*/ 17 w 280"/>
                <a:gd name="T61" fmla="*/ 270 h 303"/>
                <a:gd name="T62" fmla="*/ 2 w 280"/>
                <a:gd name="T63" fmla="*/ 238 h 303"/>
                <a:gd name="T64" fmla="*/ 2 w 280"/>
                <a:gd name="T65" fmla="*/ 195 h 303"/>
                <a:gd name="T66" fmla="*/ 18 w 280"/>
                <a:gd name="T67" fmla="*/ 163 h 303"/>
                <a:gd name="T68" fmla="*/ 45 w 280"/>
                <a:gd name="T69" fmla="*/ 143 h 303"/>
                <a:gd name="T70" fmla="*/ 97 w 280"/>
                <a:gd name="T71" fmla="*/ 130 h 303"/>
                <a:gd name="T72" fmla="*/ 149 w 280"/>
                <a:gd name="T73" fmla="*/ 123 h 303"/>
                <a:gd name="T74" fmla="*/ 172 w 280"/>
                <a:gd name="T75" fmla="*/ 118 h 303"/>
                <a:gd name="T76" fmla="*/ 184 w 280"/>
                <a:gd name="T77" fmla="*/ 111 h 303"/>
                <a:gd name="T78" fmla="*/ 189 w 280"/>
                <a:gd name="T79" fmla="*/ 103 h 303"/>
                <a:gd name="T80" fmla="*/ 192 w 280"/>
                <a:gd name="T81" fmla="*/ 92 h 303"/>
                <a:gd name="T82" fmla="*/ 189 w 280"/>
                <a:gd name="T83" fmla="*/ 78 h 303"/>
                <a:gd name="T84" fmla="*/ 184 w 280"/>
                <a:gd name="T85" fmla="*/ 67 h 303"/>
                <a:gd name="T86" fmla="*/ 176 w 280"/>
                <a:gd name="T87" fmla="*/ 60 h 303"/>
                <a:gd name="T88" fmla="*/ 160 w 280"/>
                <a:gd name="T89" fmla="*/ 55 h 303"/>
                <a:gd name="T90" fmla="*/ 140 w 280"/>
                <a:gd name="T91" fmla="*/ 54 h 303"/>
                <a:gd name="T92" fmla="*/ 104 w 280"/>
                <a:gd name="T93" fmla="*/ 63 h 303"/>
                <a:gd name="T94" fmla="*/ 90 w 280"/>
                <a:gd name="T95" fmla="*/ 83 h 303"/>
                <a:gd name="T96" fmla="*/ 9 w 280"/>
                <a:gd name="T97" fmla="*/ 96 h 303"/>
                <a:gd name="T98" fmla="*/ 22 w 280"/>
                <a:gd name="T99" fmla="*/ 51 h 303"/>
                <a:gd name="T100" fmla="*/ 54 w 280"/>
                <a:gd name="T101" fmla="*/ 20 h 303"/>
                <a:gd name="T102" fmla="*/ 97 w 280"/>
                <a:gd name="T103" fmla="*/ 6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0" h="303">
                  <a:moveTo>
                    <a:pt x="192" y="155"/>
                  </a:moveTo>
                  <a:lnTo>
                    <a:pt x="185" y="159"/>
                  </a:lnTo>
                  <a:lnTo>
                    <a:pt x="178" y="162"/>
                  </a:lnTo>
                  <a:lnTo>
                    <a:pt x="170" y="165"/>
                  </a:lnTo>
                  <a:lnTo>
                    <a:pt x="162" y="166"/>
                  </a:lnTo>
                  <a:lnTo>
                    <a:pt x="154" y="167"/>
                  </a:lnTo>
                  <a:lnTo>
                    <a:pt x="145" y="169"/>
                  </a:lnTo>
                  <a:lnTo>
                    <a:pt x="125" y="171"/>
                  </a:lnTo>
                  <a:lnTo>
                    <a:pt x="117" y="174"/>
                  </a:lnTo>
                  <a:lnTo>
                    <a:pt x="108" y="177"/>
                  </a:lnTo>
                  <a:lnTo>
                    <a:pt x="100" y="179"/>
                  </a:lnTo>
                  <a:lnTo>
                    <a:pt x="93" y="183"/>
                  </a:lnTo>
                  <a:lnTo>
                    <a:pt x="88" y="189"/>
                  </a:lnTo>
                  <a:lnTo>
                    <a:pt x="82" y="195"/>
                  </a:lnTo>
                  <a:lnTo>
                    <a:pt x="81" y="201"/>
                  </a:lnTo>
                  <a:lnTo>
                    <a:pt x="80" y="207"/>
                  </a:lnTo>
                  <a:lnTo>
                    <a:pt x="78" y="214"/>
                  </a:lnTo>
                  <a:lnTo>
                    <a:pt x="80" y="221"/>
                  </a:lnTo>
                  <a:lnTo>
                    <a:pt x="81" y="226"/>
                  </a:lnTo>
                  <a:lnTo>
                    <a:pt x="82" y="231"/>
                  </a:lnTo>
                  <a:lnTo>
                    <a:pt x="86" y="237"/>
                  </a:lnTo>
                  <a:lnTo>
                    <a:pt x="89" y="241"/>
                  </a:lnTo>
                  <a:lnTo>
                    <a:pt x="93" y="243"/>
                  </a:lnTo>
                  <a:lnTo>
                    <a:pt x="101" y="247"/>
                  </a:lnTo>
                  <a:lnTo>
                    <a:pt x="109" y="249"/>
                  </a:lnTo>
                  <a:lnTo>
                    <a:pt x="118" y="250"/>
                  </a:lnTo>
                  <a:lnTo>
                    <a:pt x="128" y="251"/>
                  </a:lnTo>
                  <a:lnTo>
                    <a:pt x="148" y="249"/>
                  </a:lnTo>
                  <a:lnTo>
                    <a:pt x="164" y="243"/>
                  </a:lnTo>
                  <a:lnTo>
                    <a:pt x="172" y="238"/>
                  </a:lnTo>
                  <a:lnTo>
                    <a:pt x="177" y="231"/>
                  </a:lnTo>
                  <a:lnTo>
                    <a:pt x="182" y="225"/>
                  </a:lnTo>
                  <a:lnTo>
                    <a:pt x="190" y="202"/>
                  </a:lnTo>
                  <a:lnTo>
                    <a:pt x="190" y="195"/>
                  </a:lnTo>
                  <a:lnTo>
                    <a:pt x="190" y="190"/>
                  </a:lnTo>
                  <a:lnTo>
                    <a:pt x="192" y="185"/>
                  </a:lnTo>
                  <a:lnTo>
                    <a:pt x="192" y="155"/>
                  </a:lnTo>
                  <a:close/>
                  <a:moveTo>
                    <a:pt x="144" y="0"/>
                  </a:moveTo>
                  <a:lnTo>
                    <a:pt x="188" y="3"/>
                  </a:lnTo>
                  <a:lnTo>
                    <a:pt x="209" y="8"/>
                  </a:lnTo>
                  <a:lnTo>
                    <a:pt x="228" y="15"/>
                  </a:lnTo>
                  <a:lnTo>
                    <a:pt x="245" y="26"/>
                  </a:lnTo>
                  <a:lnTo>
                    <a:pt x="258" y="40"/>
                  </a:lnTo>
                  <a:lnTo>
                    <a:pt x="265" y="52"/>
                  </a:lnTo>
                  <a:lnTo>
                    <a:pt x="269" y="66"/>
                  </a:lnTo>
                  <a:lnTo>
                    <a:pt x="270" y="82"/>
                  </a:lnTo>
                  <a:lnTo>
                    <a:pt x="270" y="231"/>
                  </a:lnTo>
                  <a:lnTo>
                    <a:pt x="272" y="269"/>
                  </a:lnTo>
                  <a:lnTo>
                    <a:pt x="276" y="285"/>
                  </a:lnTo>
                  <a:lnTo>
                    <a:pt x="280" y="295"/>
                  </a:lnTo>
                  <a:lnTo>
                    <a:pt x="200" y="295"/>
                  </a:lnTo>
                  <a:lnTo>
                    <a:pt x="197" y="282"/>
                  </a:lnTo>
                  <a:lnTo>
                    <a:pt x="194" y="267"/>
                  </a:lnTo>
                  <a:lnTo>
                    <a:pt x="174" y="285"/>
                  </a:lnTo>
                  <a:lnTo>
                    <a:pt x="150" y="295"/>
                  </a:lnTo>
                  <a:lnTo>
                    <a:pt x="124" y="301"/>
                  </a:lnTo>
                  <a:lnTo>
                    <a:pt x="98" y="303"/>
                  </a:lnTo>
                  <a:lnTo>
                    <a:pt x="78" y="302"/>
                  </a:lnTo>
                  <a:lnTo>
                    <a:pt x="60" y="298"/>
                  </a:lnTo>
                  <a:lnTo>
                    <a:pt x="42" y="291"/>
                  </a:lnTo>
                  <a:lnTo>
                    <a:pt x="29" y="282"/>
                  </a:lnTo>
                  <a:lnTo>
                    <a:pt x="17" y="270"/>
                  </a:lnTo>
                  <a:lnTo>
                    <a:pt x="8" y="255"/>
                  </a:lnTo>
                  <a:lnTo>
                    <a:pt x="2" y="238"/>
                  </a:lnTo>
                  <a:lnTo>
                    <a:pt x="0" y="218"/>
                  </a:lnTo>
                  <a:lnTo>
                    <a:pt x="2" y="195"/>
                  </a:lnTo>
                  <a:lnTo>
                    <a:pt x="9" y="177"/>
                  </a:lnTo>
                  <a:lnTo>
                    <a:pt x="18" y="163"/>
                  </a:lnTo>
                  <a:lnTo>
                    <a:pt x="30" y="151"/>
                  </a:lnTo>
                  <a:lnTo>
                    <a:pt x="45" y="143"/>
                  </a:lnTo>
                  <a:lnTo>
                    <a:pt x="62" y="138"/>
                  </a:lnTo>
                  <a:lnTo>
                    <a:pt x="97" y="130"/>
                  </a:lnTo>
                  <a:lnTo>
                    <a:pt x="132" y="126"/>
                  </a:lnTo>
                  <a:lnTo>
                    <a:pt x="149" y="123"/>
                  </a:lnTo>
                  <a:lnTo>
                    <a:pt x="162" y="120"/>
                  </a:lnTo>
                  <a:lnTo>
                    <a:pt x="172" y="118"/>
                  </a:lnTo>
                  <a:lnTo>
                    <a:pt x="178" y="115"/>
                  </a:lnTo>
                  <a:lnTo>
                    <a:pt x="184" y="111"/>
                  </a:lnTo>
                  <a:lnTo>
                    <a:pt x="188" y="107"/>
                  </a:lnTo>
                  <a:lnTo>
                    <a:pt x="189" y="103"/>
                  </a:lnTo>
                  <a:lnTo>
                    <a:pt x="190" y="98"/>
                  </a:lnTo>
                  <a:lnTo>
                    <a:pt x="192" y="92"/>
                  </a:lnTo>
                  <a:lnTo>
                    <a:pt x="190" y="84"/>
                  </a:lnTo>
                  <a:lnTo>
                    <a:pt x="189" y="78"/>
                  </a:lnTo>
                  <a:lnTo>
                    <a:pt x="186" y="72"/>
                  </a:lnTo>
                  <a:lnTo>
                    <a:pt x="184" y="67"/>
                  </a:lnTo>
                  <a:lnTo>
                    <a:pt x="180" y="63"/>
                  </a:lnTo>
                  <a:lnTo>
                    <a:pt x="176" y="60"/>
                  </a:lnTo>
                  <a:lnTo>
                    <a:pt x="169" y="56"/>
                  </a:lnTo>
                  <a:lnTo>
                    <a:pt x="160" y="55"/>
                  </a:lnTo>
                  <a:lnTo>
                    <a:pt x="150" y="54"/>
                  </a:lnTo>
                  <a:lnTo>
                    <a:pt x="140" y="54"/>
                  </a:lnTo>
                  <a:lnTo>
                    <a:pt x="120" y="56"/>
                  </a:lnTo>
                  <a:lnTo>
                    <a:pt x="104" y="63"/>
                  </a:lnTo>
                  <a:lnTo>
                    <a:pt x="96" y="71"/>
                  </a:lnTo>
                  <a:lnTo>
                    <a:pt x="90" y="83"/>
                  </a:lnTo>
                  <a:lnTo>
                    <a:pt x="88" y="96"/>
                  </a:lnTo>
                  <a:lnTo>
                    <a:pt x="9" y="96"/>
                  </a:lnTo>
                  <a:lnTo>
                    <a:pt x="13" y="71"/>
                  </a:lnTo>
                  <a:lnTo>
                    <a:pt x="22" y="51"/>
                  </a:lnTo>
                  <a:lnTo>
                    <a:pt x="37" y="34"/>
                  </a:lnTo>
                  <a:lnTo>
                    <a:pt x="54" y="20"/>
                  </a:lnTo>
                  <a:lnTo>
                    <a:pt x="74" y="11"/>
                  </a:lnTo>
                  <a:lnTo>
                    <a:pt x="97" y="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3463970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. divider slide (static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iangle 1.4.png"/>
          <p:cNvPicPr>
            <a:picLocks noChangeAspect="1"/>
          </p:cNvPicPr>
          <p:nvPr userDrawn="1"/>
        </p:nvPicPr>
        <p:blipFill rotWithShape="1">
          <a:blip r:embed="rId2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2373" y="463177"/>
            <a:ext cx="3971429" cy="4471147"/>
          </a:xfrm>
          <a:prstGeom prst="rect">
            <a:avLst/>
          </a:prstGeom>
        </p:spPr>
      </p:pic>
      <p:pic>
        <p:nvPicPr>
          <p:cNvPr id="4" name="Picture 3" descr="triangle 1.3.png"/>
          <p:cNvPicPr>
            <a:picLocks noChangeAspect="1"/>
          </p:cNvPicPr>
          <p:nvPr userDrawn="1"/>
        </p:nvPicPr>
        <p:blipFill rotWithShape="1">
          <a:blip r:embed="rId3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1207" y="1073628"/>
            <a:ext cx="3119515" cy="2985187"/>
          </a:xfrm>
          <a:prstGeom prst="rect">
            <a:avLst/>
          </a:prstGeom>
        </p:spPr>
      </p:pic>
      <p:pic>
        <p:nvPicPr>
          <p:cNvPr id="5" name="Picture 4" descr="triangle 1.1.png"/>
          <p:cNvPicPr>
            <a:picLocks noChangeAspect="1"/>
          </p:cNvPicPr>
          <p:nvPr userDrawn="1"/>
        </p:nvPicPr>
        <p:blipFill rotWithShape="1">
          <a:blip r:embed="rId4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9346" y="1010380"/>
            <a:ext cx="2969174" cy="3290338"/>
          </a:xfrm>
          <a:prstGeom prst="rect">
            <a:avLst/>
          </a:prstGeom>
        </p:spPr>
      </p:pic>
      <p:pic>
        <p:nvPicPr>
          <p:cNvPr id="6" name="Picture 5" descr="triangle 1.2.png"/>
          <p:cNvPicPr>
            <a:picLocks noChangeAspect="1"/>
          </p:cNvPicPr>
          <p:nvPr userDrawn="1"/>
        </p:nvPicPr>
        <p:blipFill rotWithShape="1">
          <a:blip r:embed="rId5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2365" y="1195628"/>
            <a:ext cx="2944118" cy="3224002"/>
          </a:xfrm>
          <a:prstGeom prst="rect">
            <a:avLst/>
          </a:prstGeom>
        </p:spPr>
      </p:pic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32924" y="2131391"/>
            <a:ext cx="8478153" cy="8807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759907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Custom layout_text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7809" y="858958"/>
            <a:ext cx="2834157" cy="2382076"/>
          </a:xfrm>
          <a:prstGeom prst="roundRect">
            <a:avLst>
              <a:gd name="adj" fmla="val 5275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>
              <a:defRPr sz="24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7810" y="3394326"/>
            <a:ext cx="2374356" cy="1449193"/>
          </a:xfrm>
          <a:prstGeom prst="roundRect">
            <a:avLst>
              <a:gd name="adj" fmla="val 572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>
              <a:defRPr sz="2000" b="1">
                <a:solidFill>
                  <a:schemeClr val="tx2"/>
                </a:solidFill>
              </a:defRPr>
            </a:lvl1pPr>
            <a:lvl2pPr algn="l">
              <a:defRPr>
                <a:solidFill>
                  <a:schemeClr val="tx2"/>
                </a:solidFill>
              </a:defRPr>
            </a:lvl2pPr>
            <a:lvl3pPr algn="l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813537" y="3394326"/>
            <a:ext cx="6112151" cy="1449193"/>
          </a:xfrm>
          <a:prstGeom prst="roundRect">
            <a:avLst>
              <a:gd name="adj" fmla="val 7113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73338" y="858958"/>
            <a:ext cx="2036258" cy="2382076"/>
          </a:xfrm>
          <a:prstGeom prst="roundRect">
            <a:avLst>
              <a:gd name="adj" fmla="val 7113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426254" y="142521"/>
            <a:ext cx="3499434" cy="1850277"/>
          </a:xfrm>
          <a:prstGeom prst="roundRect">
            <a:avLst>
              <a:gd name="adj" fmla="val 7113"/>
            </a:avLst>
          </a:prstGeom>
          <a:solidFill>
            <a:srgbClr val="69B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r">
              <a:defRPr sz="24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450361" y="2112859"/>
            <a:ext cx="3499435" cy="1161408"/>
          </a:xfrm>
          <a:prstGeom prst="roundRect">
            <a:avLst>
              <a:gd name="adj" fmla="val 899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r">
              <a:defRPr>
                <a:solidFill>
                  <a:srgbClr val="6A6A6A"/>
                </a:solidFill>
              </a:defRPr>
            </a:lvl1pPr>
            <a:lvl2pPr algn="l">
              <a:defRPr>
                <a:solidFill>
                  <a:srgbClr val="6A6A6A"/>
                </a:solidFill>
              </a:defRPr>
            </a:lvl2pPr>
            <a:lvl3pPr algn="l">
              <a:defRPr>
                <a:solidFill>
                  <a:srgbClr val="6A6A6A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10" y="142521"/>
            <a:ext cx="5034629" cy="563513"/>
          </a:xfrm>
          <a:prstGeom prst="rect">
            <a:avLst/>
          </a:prstGeom>
        </p:spPr>
        <p:txBody>
          <a:bodyPr/>
          <a:lstStyle>
            <a:lvl1pPr algn="l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ZA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89163" y="4843519"/>
            <a:ext cx="33914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alpha val="49000"/>
                  </a:schemeClr>
                </a:solidFill>
              </a:rPr>
              <a:t>Copyright © </a:t>
            </a:r>
            <a:r>
              <a:rPr lang="en-US" sz="900" dirty="0" smtClean="0">
                <a:solidFill>
                  <a:schemeClr val="bg1">
                    <a:alpha val="49000"/>
                  </a:schemeClr>
                </a:solidFill>
              </a:rPr>
              <a:t>2016 </a:t>
            </a:r>
            <a:r>
              <a:rPr lang="en-US" sz="900" dirty="0">
                <a:solidFill>
                  <a:schemeClr val="bg1">
                    <a:alpha val="49000"/>
                  </a:schemeClr>
                </a:solidFill>
              </a:rPr>
              <a:t>Dimension Data  </a:t>
            </a:r>
          </a:p>
        </p:txBody>
      </p:sp>
    </p:spTree>
    <p:extLst>
      <p:ext uri="{BB962C8B-B14F-4D97-AF65-F5344CB8AC3E}">
        <p14:creationId xmlns:p14="http://schemas.microsoft.com/office/powerpoint/2010/main" val="1204914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Custom layout_imag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7011988" y="3752258"/>
            <a:ext cx="1806574" cy="942427"/>
          </a:xfrm>
          <a:prstGeom prst="roundRect">
            <a:avLst>
              <a:gd name="adj" fmla="val 5853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6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7011988" y="3752258"/>
            <a:ext cx="1806573" cy="942427"/>
          </a:xfrm>
          <a:prstGeom prst="roundRect">
            <a:avLst>
              <a:gd name="adj" fmla="val 5602"/>
            </a:avLst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0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3041283"/>
            <a:ext cx="2516104" cy="1653402"/>
          </a:xfrm>
          <a:prstGeom prst="roundRect">
            <a:avLst>
              <a:gd name="adj" fmla="val 4007"/>
            </a:avLst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2911476" y="3041283"/>
            <a:ext cx="4025374" cy="1653402"/>
          </a:xfrm>
          <a:prstGeom prst="roundRect">
            <a:avLst>
              <a:gd name="adj" fmla="val 3459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2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3041283"/>
            <a:ext cx="4028516" cy="1653402"/>
          </a:xfrm>
          <a:prstGeom prst="roundRect">
            <a:avLst>
              <a:gd name="adj" fmla="val 3217"/>
            </a:avLst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7011988" y="1671327"/>
            <a:ext cx="1806574" cy="2006290"/>
          </a:xfrm>
          <a:prstGeom prst="roundRect">
            <a:avLst>
              <a:gd name="adj" fmla="val 5763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4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011988" y="1664069"/>
            <a:ext cx="1806573" cy="2010520"/>
          </a:xfrm>
          <a:prstGeom prst="roundRect">
            <a:avLst>
              <a:gd name="adj" fmla="val 5759"/>
            </a:avLst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4" y="298818"/>
            <a:ext cx="3272751" cy="2660652"/>
          </a:xfrm>
          <a:prstGeom prst="roundRect">
            <a:avLst>
              <a:gd name="adj" fmla="val 3506"/>
            </a:avLst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4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989" y="298818"/>
            <a:ext cx="3267861" cy="2660652"/>
          </a:xfrm>
          <a:prstGeom prst="roundRect">
            <a:avLst>
              <a:gd name="adj" fmla="val 4137"/>
            </a:avLst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7011988" y="298818"/>
            <a:ext cx="1806574" cy="1308101"/>
          </a:xfrm>
          <a:prstGeom prst="roundRect">
            <a:avLst>
              <a:gd name="adj" fmla="val 8576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" name="Rounded Rectangle 2"/>
          <p:cNvSpPr/>
          <p:nvPr userDrawn="1"/>
        </p:nvSpPr>
        <p:spPr>
          <a:xfrm>
            <a:off x="3668713" y="298818"/>
            <a:ext cx="3268136" cy="2660652"/>
          </a:xfrm>
          <a:prstGeom prst="roundRect">
            <a:avLst>
              <a:gd name="adj" fmla="val 3739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" name="Rounded Rectangle 4"/>
          <p:cNvSpPr/>
          <p:nvPr userDrawn="1"/>
        </p:nvSpPr>
        <p:spPr>
          <a:xfrm>
            <a:off x="320824" y="298818"/>
            <a:ext cx="3272751" cy="2660652"/>
          </a:xfrm>
          <a:prstGeom prst="roundRect">
            <a:avLst>
              <a:gd name="adj" fmla="val 3062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34963" y="3041283"/>
            <a:ext cx="2501965" cy="1653402"/>
          </a:xfrm>
          <a:prstGeom prst="roundRect">
            <a:avLst>
              <a:gd name="adj" fmla="val 3768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7011988" y="298818"/>
            <a:ext cx="1806573" cy="1308101"/>
          </a:xfrm>
          <a:prstGeom prst="roundRect">
            <a:avLst>
              <a:gd name="adj" fmla="val 7767"/>
            </a:avLst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89163" y="4843519"/>
            <a:ext cx="33914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alpha val="49000"/>
                  </a:schemeClr>
                </a:solidFill>
              </a:rPr>
              <a:t>Copyright © </a:t>
            </a:r>
            <a:r>
              <a:rPr lang="en-US" sz="900" dirty="0" smtClean="0">
                <a:solidFill>
                  <a:schemeClr val="bg1">
                    <a:alpha val="49000"/>
                  </a:schemeClr>
                </a:solidFill>
              </a:rPr>
              <a:t>2016 </a:t>
            </a:r>
            <a:r>
              <a:rPr lang="en-US" sz="900" dirty="0">
                <a:solidFill>
                  <a:schemeClr val="bg1">
                    <a:alpha val="49000"/>
                  </a:schemeClr>
                </a:solidFill>
              </a:rPr>
              <a:t>Dimension Data  </a:t>
            </a:r>
          </a:p>
        </p:txBody>
      </p:sp>
    </p:spTree>
    <p:extLst>
      <p:ext uri="{BB962C8B-B14F-4D97-AF65-F5344CB8AC3E}">
        <p14:creationId xmlns:p14="http://schemas.microsoft.com/office/powerpoint/2010/main" val="40262879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. Custom layout_text_icons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7810" y="858958"/>
            <a:ext cx="2814372" cy="2382076"/>
          </a:xfrm>
          <a:prstGeom prst="roundRect">
            <a:avLst>
              <a:gd name="adj" fmla="val 4781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>
              <a:defRPr sz="24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7810" y="3394326"/>
            <a:ext cx="2374356" cy="1449193"/>
          </a:xfrm>
          <a:prstGeom prst="roundRect">
            <a:avLst>
              <a:gd name="adj" fmla="val 572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  <a:lvl2pPr algn="l">
              <a:defRPr>
                <a:solidFill>
                  <a:schemeClr val="tx2"/>
                </a:solidFill>
              </a:defRPr>
            </a:lvl2pPr>
            <a:lvl3pPr algn="l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813537" y="3394326"/>
            <a:ext cx="6112151" cy="1449193"/>
          </a:xfrm>
          <a:prstGeom prst="roundRect">
            <a:avLst>
              <a:gd name="adj" fmla="val 7113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anchor="ctr"/>
          <a:lstStyle>
            <a:lvl1pPr algn="l">
              <a:defRPr sz="24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73338" y="858958"/>
            <a:ext cx="2036258" cy="2382076"/>
          </a:xfrm>
          <a:prstGeom prst="roundRect">
            <a:avLst>
              <a:gd name="adj" fmla="val 7113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426254" y="142521"/>
            <a:ext cx="3499434" cy="1850277"/>
          </a:xfrm>
          <a:prstGeom prst="roundRect">
            <a:avLst>
              <a:gd name="adj" fmla="val 7113"/>
            </a:avLst>
          </a:prstGeom>
          <a:solidFill>
            <a:srgbClr val="69B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r">
              <a:defRPr sz="24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450361" y="2112859"/>
            <a:ext cx="3499435" cy="1161408"/>
          </a:xfrm>
          <a:prstGeom prst="roundRect">
            <a:avLst>
              <a:gd name="adj" fmla="val 899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r">
              <a:defRPr>
                <a:solidFill>
                  <a:srgbClr val="6A6A6A"/>
                </a:solidFill>
              </a:defRPr>
            </a:lvl1pPr>
            <a:lvl2pPr algn="l">
              <a:defRPr>
                <a:solidFill>
                  <a:srgbClr val="6A6A6A"/>
                </a:solidFill>
              </a:defRPr>
            </a:lvl2pPr>
            <a:lvl3pPr algn="l">
              <a:defRPr>
                <a:solidFill>
                  <a:srgbClr val="6A6A6A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10" y="142521"/>
            <a:ext cx="5034629" cy="563513"/>
          </a:xfrm>
          <a:prstGeom prst="rect">
            <a:avLst/>
          </a:prstGeom>
        </p:spPr>
        <p:txBody>
          <a:bodyPr/>
          <a:lstStyle>
            <a:lvl1pPr algn="l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Z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2300372" y="925769"/>
            <a:ext cx="763587" cy="763587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3975483" y="925769"/>
            <a:ext cx="763587" cy="763587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5508104" y="267494"/>
            <a:ext cx="763587" cy="763587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5580112" y="2283718"/>
            <a:ext cx="763587" cy="763587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7385479" y="3518937"/>
            <a:ext cx="1287137" cy="1209371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1951645" y="3518938"/>
            <a:ext cx="647638" cy="647638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89163" y="4843519"/>
            <a:ext cx="33914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alpha val="49000"/>
                  </a:schemeClr>
                </a:solidFill>
              </a:rPr>
              <a:t>Copyright © </a:t>
            </a:r>
            <a:r>
              <a:rPr lang="en-US" sz="900" dirty="0" smtClean="0">
                <a:solidFill>
                  <a:schemeClr val="bg1">
                    <a:alpha val="49000"/>
                  </a:schemeClr>
                </a:solidFill>
              </a:rPr>
              <a:t>2016 </a:t>
            </a:r>
            <a:r>
              <a:rPr lang="en-US" sz="900" dirty="0">
                <a:solidFill>
                  <a:schemeClr val="bg1">
                    <a:alpha val="49000"/>
                  </a:schemeClr>
                </a:solidFill>
              </a:rPr>
              <a:t>Dimension Data  </a:t>
            </a:r>
          </a:p>
        </p:txBody>
      </p:sp>
    </p:spTree>
    <p:extLst>
      <p:ext uri="{BB962C8B-B14F-4D97-AF65-F5344CB8AC3E}">
        <p14:creationId xmlns:p14="http://schemas.microsoft.com/office/powerpoint/2010/main" val="646253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. Custom layout_text_icons_images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7809" y="858958"/>
            <a:ext cx="2834157" cy="2382076"/>
          </a:xfrm>
          <a:prstGeom prst="roundRect">
            <a:avLst>
              <a:gd name="adj" fmla="val 5275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>
              <a:defRPr sz="24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7810" y="3394327"/>
            <a:ext cx="2374356" cy="1333982"/>
          </a:xfrm>
          <a:prstGeom prst="roundRect">
            <a:avLst>
              <a:gd name="adj" fmla="val 572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  <a:lvl2pPr algn="l">
              <a:defRPr>
                <a:solidFill>
                  <a:schemeClr val="tx2"/>
                </a:solidFill>
              </a:defRPr>
            </a:lvl2pPr>
            <a:lvl3pPr algn="l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73338" y="858958"/>
            <a:ext cx="2036258" cy="2382076"/>
          </a:xfrm>
          <a:prstGeom prst="roundRect">
            <a:avLst>
              <a:gd name="adj" fmla="val 7113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450361" y="2112859"/>
            <a:ext cx="3499435" cy="1161408"/>
          </a:xfrm>
          <a:prstGeom prst="roundRect">
            <a:avLst>
              <a:gd name="adj" fmla="val 899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r">
              <a:defRPr>
                <a:solidFill>
                  <a:srgbClr val="6A6A6A"/>
                </a:solidFill>
              </a:defRPr>
            </a:lvl1pPr>
            <a:lvl2pPr algn="l">
              <a:defRPr>
                <a:solidFill>
                  <a:srgbClr val="6A6A6A"/>
                </a:solidFill>
              </a:defRPr>
            </a:lvl2pPr>
            <a:lvl3pPr algn="l">
              <a:defRPr>
                <a:solidFill>
                  <a:srgbClr val="6A6A6A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10" y="142521"/>
            <a:ext cx="5034629" cy="563513"/>
          </a:xfrm>
          <a:prstGeom prst="rect">
            <a:avLst/>
          </a:prstGeom>
        </p:spPr>
        <p:txBody>
          <a:bodyPr/>
          <a:lstStyle>
            <a:lvl1pPr algn="l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ZA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3975483" y="925769"/>
            <a:ext cx="763587" cy="763587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1951645" y="3518938"/>
            <a:ext cx="647638" cy="647638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6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814047" y="3394327"/>
            <a:ext cx="2495550" cy="1333982"/>
          </a:xfrm>
          <a:prstGeom prst="roundRect">
            <a:avLst>
              <a:gd name="adj" fmla="val 3217"/>
            </a:avLst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7" name="Picture Placeholder 25"/>
          <p:cNvSpPr>
            <a:spLocks noGrp="1"/>
          </p:cNvSpPr>
          <p:nvPr>
            <p:ph type="pic" sz="quarter" idx="24" hasCustomPrompt="1"/>
          </p:nvPr>
        </p:nvSpPr>
        <p:spPr>
          <a:xfrm>
            <a:off x="5475275" y="142521"/>
            <a:ext cx="3474521" cy="1868246"/>
          </a:xfrm>
          <a:prstGeom prst="roundRect">
            <a:avLst>
              <a:gd name="adj" fmla="val 3217"/>
            </a:avLst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5450361" y="3394327"/>
            <a:ext cx="3499435" cy="1333982"/>
          </a:xfrm>
          <a:prstGeom prst="roundRect">
            <a:avLst>
              <a:gd name="adj" fmla="val 5868"/>
            </a:avLst>
          </a:prstGeom>
          <a:solidFill>
            <a:srgbClr val="3535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r">
              <a:defRPr sz="2400">
                <a:solidFill>
                  <a:schemeClr val="bg1"/>
                </a:solidFill>
              </a:defRPr>
            </a:lvl1pPr>
            <a:lvl2pPr algn="l">
              <a:defRPr>
                <a:solidFill>
                  <a:srgbClr val="6A6A6A"/>
                </a:solidFill>
              </a:defRPr>
            </a:lvl2pPr>
            <a:lvl3pPr algn="l">
              <a:defRPr>
                <a:solidFill>
                  <a:srgbClr val="6A6A6A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89163" y="4843519"/>
            <a:ext cx="33914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alpha val="49000"/>
                  </a:schemeClr>
                </a:solidFill>
              </a:rPr>
              <a:t>Copyright © </a:t>
            </a:r>
            <a:r>
              <a:rPr lang="en-US" sz="900" dirty="0" smtClean="0">
                <a:solidFill>
                  <a:schemeClr val="bg1">
                    <a:alpha val="49000"/>
                  </a:schemeClr>
                </a:solidFill>
              </a:rPr>
              <a:t>2016 </a:t>
            </a:r>
            <a:r>
              <a:rPr lang="en-US" sz="900" dirty="0">
                <a:solidFill>
                  <a:schemeClr val="bg1">
                    <a:alpha val="49000"/>
                  </a:schemeClr>
                </a:solidFill>
              </a:rPr>
              <a:t>Dimension Data  </a:t>
            </a:r>
          </a:p>
        </p:txBody>
      </p:sp>
    </p:spTree>
    <p:extLst>
      <p:ext uri="{BB962C8B-B14F-4D97-AF65-F5344CB8AC3E}">
        <p14:creationId xmlns:p14="http://schemas.microsoft.com/office/powerpoint/2010/main" val="2538457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63" y="3943350"/>
            <a:ext cx="8550274" cy="57150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-1"/>
            <a:ext cx="9144000" cy="3421104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endParaRPr lang="en-US" sz="1600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47790" y="602658"/>
            <a:ext cx="5648422" cy="229025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ZA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89163" y="4843519"/>
            <a:ext cx="33914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6A6A6A">
                    <a:alpha val="49000"/>
                  </a:srgbClr>
                </a:solidFill>
              </a:rPr>
              <a:t>Copyright © </a:t>
            </a:r>
            <a:r>
              <a:rPr lang="en-US" sz="900" dirty="0" smtClean="0">
                <a:solidFill>
                  <a:srgbClr val="6A6A6A">
                    <a:alpha val="49000"/>
                  </a:srgbClr>
                </a:solidFill>
              </a:rPr>
              <a:t>2016 </a:t>
            </a:r>
            <a:r>
              <a:rPr lang="en-US" sz="900" dirty="0">
                <a:solidFill>
                  <a:srgbClr val="6A6A6A">
                    <a:alpha val="49000"/>
                  </a:srgbClr>
                </a:solidFill>
              </a:rPr>
              <a:t>Dimension Data  </a:t>
            </a:r>
          </a:p>
        </p:txBody>
      </p:sp>
    </p:spTree>
    <p:extLst>
      <p:ext uri="{BB962C8B-B14F-4D97-AF65-F5344CB8AC3E}">
        <p14:creationId xmlns:p14="http://schemas.microsoft.com/office/powerpoint/2010/main" val="107752229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.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63" y="3943350"/>
            <a:ext cx="8550274" cy="57150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-1"/>
            <a:ext cx="9144000" cy="3421104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endParaRPr lang="en-US" sz="1600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47790" y="602658"/>
            <a:ext cx="5648422" cy="229025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ZA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89163" y="4843519"/>
            <a:ext cx="33914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6A6A6A">
                    <a:alpha val="49000"/>
                  </a:srgbClr>
                </a:solidFill>
              </a:rPr>
              <a:t>Copyright © </a:t>
            </a:r>
            <a:r>
              <a:rPr lang="en-US" sz="900" dirty="0" smtClean="0">
                <a:solidFill>
                  <a:srgbClr val="6A6A6A">
                    <a:alpha val="49000"/>
                  </a:srgbClr>
                </a:solidFill>
              </a:rPr>
              <a:t>2016 </a:t>
            </a:r>
            <a:r>
              <a:rPr lang="en-US" sz="900" dirty="0">
                <a:solidFill>
                  <a:srgbClr val="6A6A6A">
                    <a:alpha val="49000"/>
                  </a:srgbClr>
                </a:solidFill>
              </a:rPr>
              <a:t>Dimension Data  </a:t>
            </a:r>
          </a:p>
        </p:txBody>
      </p:sp>
    </p:spTree>
    <p:extLst>
      <p:ext uri="{BB962C8B-B14F-4D97-AF65-F5344CB8AC3E}">
        <p14:creationId xmlns:p14="http://schemas.microsoft.com/office/powerpoint/2010/main" val="992478280"/>
      </p:ext>
    </p:extLst>
  </p:cSld>
  <p:clrMapOvr>
    <a:masterClrMapping/>
  </p:clrMapOvr>
  <p:transition xmlns:p14="http://schemas.microsoft.com/office/powerpoint/2010/main"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green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2337" y="2289994"/>
            <a:ext cx="8539327" cy="563513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ZA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89163" y="4843519"/>
            <a:ext cx="33914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alpha val="49000"/>
                  </a:schemeClr>
                </a:solidFill>
              </a:rPr>
              <a:t>Copyright © </a:t>
            </a:r>
            <a:r>
              <a:rPr lang="en-US" sz="900" dirty="0" smtClean="0">
                <a:solidFill>
                  <a:schemeClr val="bg1">
                    <a:alpha val="49000"/>
                  </a:schemeClr>
                </a:solidFill>
              </a:rPr>
              <a:t>2016 </a:t>
            </a:r>
            <a:r>
              <a:rPr lang="en-US" sz="900" dirty="0">
                <a:solidFill>
                  <a:schemeClr val="bg1">
                    <a:alpha val="49000"/>
                  </a:schemeClr>
                </a:solidFill>
              </a:rPr>
              <a:t>Dimension Data  </a:t>
            </a:r>
          </a:p>
        </p:txBody>
      </p:sp>
    </p:spTree>
    <p:extLst>
      <p:ext uri="{BB962C8B-B14F-4D97-AF65-F5344CB8AC3E}">
        <p14:creationId xmlns:p14="http://schemas.microsoft.com/office/powerpoint/2010/main" val="409837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Agenda or divider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10" y="142521"/>
            <a:ext cx="8539327" cy="563513"/>
          </a:xfrm>
          <a:prstGeom prst="rect">
            <a:avLst/>
          </a:prstGeom>
        </p:spPr>
        <p:txBody>
          <a:bodyPr/>
          <a:lstStyle>
            <a:lvl1pPr algn="l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ZA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89163" y="4843519"/>
            <a:ext cx="33914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alpha val="49000"/>
                  </a:schemeClr>
                </a:solidFill>
              </a:rPr>
              <a:t>Copyright © </a:t>
            </a:r>
            <a:r>
              <a:rPr lang="en-US" sz="900" dirty="0" smtClean="0">
                <a:solidFill>
                  <a:schemeClr val="bg1">
                    <a:alpha val="49000"/>
                  </a:schemeClr>
                </a:solidFill>
              </a:rPr>
              <a:t>2016 </a:t>
            </a:r>
            <a:r>
              <a:rPr lang="en-US" sz="900" dirty="0">
                <a:solidFill>
                  <a:schemeClr val="bg1">
                    <a:alpha val="49000"/>
                  </a:schemeClr>
                </a:solidFill>
              </a:rPr>
              <a:t>Dimension Data  </a:t>
            </a:r>
          </a:p>
        </p:txBody>
      </p:sp>
    </p:spTree>
    <p:extLst>
      <p:ext uri="{BB962C8B-B14F-4D97-AF65-F5344CB8AC3E}">
        <p14:creationId xmlns:p14="http://schemas.microsoft.com/office/powerpoint/2010/main" val="898328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branded title slide_equal_vo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229734" y="4313238"/>
            <a:ext cx="2295141" cy="7239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pic>
        <p:nvPicPr>
          <p:cNvPr id="16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92051" y="4445015"/>
            <a:ext cx="1773520" cy="46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0" y="3693"/>
            <a:ext cx="9144000" cy="417778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591172" y="768756"/>
            <a:ext cx="5431803" cy="572475"/>
          </a:xfrm>
          <a:prstGeom prst="rect">
            <a:avLst/>
          </a:prstGeom>
        </p:spPr>
        <p:txBody>
          <a:bodyPr anchor="b"/>
          <a:lstStyle>
            <a:lvl1pPr algn="r">
              <a:defRPr sz="2400" b="1" baseline="0">
                <a:solidFill>
                  <a:srgbClr val="6A6A6A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ZA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3"/>
          </p:nvPr>
        </p:nvSpPr>
        <p:spPr bwMode="white">
          <a:xfrm>
            <a:off x="6191540" y="768756"/>
            <a:ext cx="2763614" cy="572475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>
              <a:defRPr lang="en-US" sz="1600" b="0" dirty="0" smtClean="0">
                <a:solidFill>
                  <a:srgbClr val="6A6A6A"/>
                </a:solidFill>
              </a:defRPr>
            </a:lvl1pPr>
            <a:lvl2pPr>
              <a:defRPr lang="en-ZA" dirty="0">
                <a:solidFill>
                  <a:schemeClr val="tx1">
                    <a:tint val="75000"/>
                  </a:schemeClr>
                </a:solidFill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4181475"/>
            <a:ext cx="9144000" cy="0"/>
          </a:xfrm>
          <a:prstGeom prst="line">
            <a:avLst/>
          </a:prstGeom>
          <a:ln w="6350" cmpd="sng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6024393" y="4492665"/>
            <a:ext cx="0" cy="366490"/>
          </a:xfrm>
          <a:prstGeom prst="line">
            <a:avLst/>
          </a:prstGeom>
          <a:ln w="9525" cmpd="sng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77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Title Slide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181475"/>
            <a:ext cx="6108244" cy="962025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endParaRPr lang="en-US" sz="1600" dirty="0" smtClean="0"/>
          </a:p>
        </p:txBody>
      </p:sp>
      <p:sp>
        <p:nvSpPr>
          <p:cNvPr id="38" name="Freeform 11"/>
          <p:cNvSpPr>
            <a:spLocks/>
          </p:cNvSpPr>
          <p:nvPr/>
        </p:nvSpPr>
        <p:spPr bwMode="auto">
          <a:xfrm>
            <a:off x="5517964" y="4468092"/>
            <a:ext cx="242072" cy="219084"/>
          </a:xfrm>
          <a:custGeom>
            <a:avLst/>
            <a:gdLst>
              <a:gd name="T0" fmla="*/ 259 w 516"/>
              <a:gd name="T1" fmla="*/ 0 h 467"/>
              <a:gd name="T2" fmla="*/ 276 w 516"/>
              <a:gd name="T3" fmla="*/ 3 h 467"/>
              <a:gd name="T4" fmla="*/ 291 w 516"/>
              <a:gd name="T5" fmla="*/ 12 h 467"/>
              <a:gd name="T6" fmla="*/ 302 w 516"/>
              <a:gd name="T7" fmla="*/ 26 h 467"/>
              <a:gd name="T8" fmla="*/ 516 w 516"/>
              <a:gd name="T9" fmla="*/ 398 h 467"/>
              <a:gd name="T10" fmla="*/ 470 w 516"/>
              <a:gd name="T11" fmla="*/ 422 h 467"/>
              <a:gd name="T12" fmla="*/ 420 w 516"/>
              <a:gd name="T13" fmla="*/ 441 h 467"/>
              <a:gd name="T14" fmla="*/ 368 w 516"/>
              <a:gd name="T15" fmla="*/ 455 h 467"/>
              <a:gd name="T16" fmla="*/ 315 w 516"/>
              <a:gd name="T17" fmla="*/ 463 h 467"/>
              <a:gd name="T18" fmla="*/ 259 w 516"/>
              <a:gd name="T19" fmla="*/ 467 h 467"/>
              <a:gd name="T20" fmla="*/ 203 w 516"/>
              <a:gd name="T21" fmla="*/ 463 h 467"/>
              <a:gd name="T22" fmla="*/ 150 w 516"/>
              <a:gd name="T23" fmla="*/ 455 h 467"/>
              <a:gd name="T24" fmla="*/ 98 w 516"/>
              <a:gd name="T25" fmla="*/ 441 h 467"/>
              <a:gd name="T26" fmla="*/ 48 w 516"/>
              <a:gd name="T27" fmla="*/ 422 h 467"/>
              <a:gd name="T28" fmla="*/ 0 w 516"/>
              <a:gd name="T29" fmla="*/ 398 h 467"/>
              <a:gd name="T30" fmla="*/ 215 w 516"/>
              <a:gd name="T31" fmla="*/ 26 h 467"/>
              <a:gd name="T32" fmla="*/ 227 w 516"/>
              <a:gd name="T33" fmla="*/ 12 h 467"/>
              <a:gd name="T34" fmla="*/ 242 w 516"/>
              <a:gd name="T35" fmla="*/ 3 h 467"/>
              <a:gd name="T36" fmla="*/ 259 w 516"/>
              <a:gd name="T37" fmla="*/ 0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16" h="467">
                <a:moveTo>
                  <a:pt x="259" y="0"/>
                </a:moveTo>
                <a:lnTo>
                  <a:pt x="276" y="3"/>
                </a:lnTo>
                <a:lnTo>
                  <a:pt x="291" y="12"/>
                </a:lnTo>
                <a:lnTo>
                  <a:pt x="302" y="26"/>
                </a:lnTo>
                <a:lnTo>
                  <a:pt x="516" y="398"/>
                </a:lnTo>
                <a:lnTo>
                  <a:pt x="470" y="422"/>
                </a:lnTo>
                <a:lnTo>
                  <a:pt x="420" y="441"/>
                </a:lnTo>
                <a:lnTo>
                  <a:pt x="368" y="455"/>
                </a:lnTo>
                <a:lnTo>
                  <a:pt x="315" y="463"/>
                </a:lnTo>
                <a:lnTo>
                  <a:pt x="259" y="467"/>
                </a:lnTo>
                <a:lnTo>
                  <a:pt x="203" y="463"/>
                </a:lnTo>
                <a:lnTo>
                  <a:pt x="150" y="455"/>
                </a:lnTo>
                <a:lnTo>
                  <a:pt x="98" y="441"/>
                </a:lnTo>
                <a:lnTo>
                  <a:pt x="48" y="422"/>
                </a:lnTo>
                <a:lnTo>
                  <a:pt x="0" y="398"/>
                </a:lnTo>
                <a:lnTo>
                  <a:pt x="215" y="26"/>
                </a:lnTo>
                <a:lnTo>
                  <a:pt x="227" y="12"/>
                </a:lnTo>
                <a:lnTo>
                  <a:pt x="242" y="3"/>
                </a:lnTo>
                <a:lnTo>
                  <a:pt x="25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39" name="Freeform 12"/>
          <p:cNvSpPr>
            <a:spLocks/>
          </p:cNvSpPr>
          <p:nvPr/>
        </p:nvSpPr>
        <p:spPr bwMode="auto">
          <a:xfrm>
            <a:off x="5644630" y="4664658"/>
            <a:ext cx="224714" cy="210640"/>
          </a:xfrm>
          <a:custGeom>
            <a:avLst/>
            <a:gdLst>
              <a:gd name="T0" fmla="*/ 258 w 479"/>
              <a:gd name="T1" fmla="*/ 0 h 449"/>
              <a:gd name="T2" fmla="*/ 473 w 479"/>
              <a:gd name="T3" fmla="*/ 373 h 449"/>
              <a:gd name="T4" fmla="*/ 479 w 479"/>
              <a:gd name="T5" fmla="*/ 389 h 449"/>
              <a:gd name="T6" fmla="*/ 479 w 479"/>
              <a:gd name="T7" fmla="*/ 406 h 449"/>
              <a:gd name="T8" fmla="*/ 473 w 479"/>
              <a:gd name="T9" fmla="*/ 423 h 449"/>
              <a:gd name="T10" fmla="*/ 461 w 479"/>
              <a:gd name="T11" fmla="*/ 437 h 449"/>
              <a:gd name="T12" fmla="*/ 447 w 479"/>
              <a:gd name="T13" fmla="*/ 445 h 449"/>
              <a:gd name="T14" fmla="*/ 429 w 479"/>
              <a:gd name="T15" fmla="*/ 449 h 449"/>
              <a:gd name="T16" fmla="*/ 0 w 479"/>
              <a:gd name="T17" fmla="*/ 447 h 449"/>
              <a:gd name="T18" fmla="*/ 2 w 479"/>
              <a:gd name="T19" fmla="*/ 395 h 449"/>
              <a:gd name="T20" fmla="*/ 10 w 479"/>
              <a:gd name="T21" fmla="*/ 343 h 449"/>
              <a:gd name="T22" fmla="*/ 25 w 479"/>
              <a:gd name="T23" fmla="*/ 291 h 449"/>
              <a:gd name="T24" fmla="*/ 44 w 479"/>
              <a:gd name="T25" fmla="*/ 239 h 449"/>
              <a:gd name="T26" fmla="*/ 69 w 479"/>
              <a:gd name="T27" fmla="*/ 190 h 449"/>
              <a:gd name="T28" fmla="*/ 100 w 479"/>
              <a:gd name="T29" fmla="*/ 143 h 449"/>
              <a:gd name="T30" fmla="*/ 134 w 479"/>
              <a:gd name="T31" fmla="*/ 100 h 449"/>
              <a:gd name="T32" fmla="*/ 172 w 479"/>
              <a:gd name="T33" fmla="*/ 63 h 449"/>
              <a:gd name="T34" fmla="*/ 214 w 479"/>
              <a:gd name="T35" fmla="*/ 30 h 449"/>
              <a:gd name="T36" fmla="*/ 258 w 479"/>
              <a:gd name="T37" fmla="*/ 0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79" h="449">
                <a:moveTo>
                  <a:pt x="258" y="0"/>
                </a:moveTo>
                <a:lnTo>
                  <a:pt x="473" y="373"/>
                </a:lnTo>
                <a:lnTo>
                  <a:pt x="479" y="389"/>
                </a:lnTo>
                <a:lnTo>
                  <a:pt x="479" y="406"/>
                </a:lnTo>
                <a:lnTo>
                  <a:pt x="473" y="423"/>
                </a:lnTo>
                <a:lnTo>
                  <a:pt x="461" y="437"/>
                </a:lnTo>
                <a:lnTo>
                  <a:pt x="447" y="445"/>
                </a:lnTo>
                <a:lnTo>
                  <a:pt x="429" y="449"/>
                </a:lnTo>
                <a:lnTo>
                  <a:pt x="0" y="447"/>
                </a:lnTo>
                <a:lnTo>
                  <a:pt x="2" y="395"/>
                </a:lnTo>
                <a:lnTo>
                  <a:pt x="10" y="343"/>
                </a:lnTo>
                <a:lnTo>
                  <a:pt x="25" y="291"/>
                </a:lnTo>
                <a:lnTo>
                  <a:pt x="44" y="239"/>
                </a:lnTo>
                <a:lnTo>
                  <a:pt x="69" y="190"/>
                </a:lnTo>
                <a:lnTo>
                  <a:pt x="100" y="143"/>
                </a:lnTo>
                <a:lnTo>
                  <a:pt x="134" y="100"/>
                </a:lnTo>
                <a:lnTo>
                  <a:pt x="172" y="63"/>
                </a:lnTo>
                <a:lnTo>
                  <a:pt x="214" y="30"/>
                </a:lnTo>
                <a:lnTo>
                  <a:pt x="25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40" name="Freeform 13"/>
          <p:cNvSpPr>
            <a:spLocks/>
          </p:cNvSpPr>
          <p:nvPr/>
        </p:nvSpPr>
        <p:spPr bwMode="auto">
          <a:xfrm>
            <a:off x="5407718" y="4664658"/>
            <a:ext cx="224714" cy="209702"/>
          </a:xfrm>
          <a:custGeom>
            <a:avLst/>
            <a:gdLst>
              <a:gd name="T0" fmla="*/ 222 w 479"/>
              <a:gd name="T1" fmla="*/ 0 h 447"/>
              <a:gd name="T2" fmla="*/ 267 w 479"/>
              <a:gd name="T3" fmla="*/ 28 h 447"/>
              <a:gd name="T4" fmla="*/ 309 w 479"/>
              <a:gd name="T5" fmla="*/ 62 h 447"/>
              <a:gd name="T6" fmla="*/ 346 w 479"/>
              <a:gd name="T7" fmla="*/ 100 h 447"/>
              <a:gd name="T8" fmla="*/ 381 w 479"/>
              <a:gd name="T9" fmla="*/ 143 h 447"/>
              <a:gd name="T10" fmla="*/ 411 w 479"/>
              <a:gd name="T11" fmla="*/ 190 h 447"/>
              <a:gd name="T12" fmla="*/ 437 w 479"/>
              <a:gd name="T13" fmla="*/ 239 h 447"/>
              <a:gd name="T14" fmla="*/ 455 w 479"/>
              <a:gd name="T15" fmla="*/ 290 h 447"/>
              <a:gd name="T16" fmla="*/ 469 w 479"/>
              <a:gd name="T17" fmla="*/ 342 h 447"/>
              <a:gd name="T18" fmla="*/ 477 w 479"/>
              <a:gd name="T19" fmla="*/ 395 h 447"/>
              <a:gd name="T20" fmla="*/ 479 w 479"/>
              <a:gd name="T21" fmla="*/ 447 h 447"/>
              <a:gd name="T22" fmla="*/ 50 w 479"/>
              <a:gd name="T23" fmla="*/ 447 h 447"/>
              <a:gd name="T24" fmla="*/ 32 w 479"/>
              <a:gd name="T25" fmla="*/ 445 h 447"/>
              <a:gd name="T26" fmla="*/ 18 w 479"/>
              <a:gd name="T27" fmla="*/ 435 h 447"/>
              <a:gd name="T28" fmla="*/ 7 w 479"/>
              <a:gd name="T29" fmla="*/ 422 h 447"/>
              <a:gd name="T30" fmla="*/ 0 w 479"/>
              <a:gd name="T31" fmla="*/ 405 h 447"/>
              <a:gd name="T32" fmla="*/ 0 w 479"/>
              <a:gd name="T33" fmla="*/ 387 h 447"/>
              <a:gd name="T34" fmla="*/ 6 w 479"/>
              <a:gd name="T35" fmla="*/ 371 h 447"/>
              <a:gd name="T36" fmla="*/ 222 w 479"/>
              <a:gd name="T37" fmla="*/ 0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79" h="447">
                <a:moveTo>
                  <a:pt x="222" y="0"/>
                </a:moveTo>
                <a:lnTo>
                  <a:pt x="267" y="28"/>
                </a:lnTo>
                <a:lnTo>
                  <a:pt x="309" y="62"/>
                </a:lnTo>
                <a:lnTo>
                  <a:pt x="346" y="100"/>
                </a:lnTo>
                <a:lnTo>
                  <a:pt x="381" y="143"/>
                </a:lnTo>
                <a:lnTo>
                  <a:pt x="411" y="190"/>
                </a:lnTo>
                <a:lnTo>
                  <a:pt x="437" y="239"/>
                </a:lnTo>
                <a:lnTo>
                  <a:pt x="455" y="290"/>
                </a:lnTo>
                <a:lnTo>
                  <a:pt x="469" y="342"/>
                </a:lnTo>
                <a:lnTo>
                  <a:pt x="477" y="395"/>
                </a:lnTo>
                <a:lnTo>
                  <a:pt x="479" y="447"/>
                </a:lnTo>
                <a:lnTo>
                  <a:pt x="50" y="447"/>
                </a:lnTo>
                <a:lnTo>
                  <a:pt x="32" y="445"/>
                </a:lnTo>
                <a:lnTo>
                  <a:pt x="18" y="435"/>
                </a:lnTo>
                <a:lnTo>
                  <a:pt x="7" y="422"/>
                </a:lnTo>
                <a:lnTo>
                  <a:pt x="0" y="405"/>
                </a:lnTo>
                <a:lnTo>
                  <a:pt x="0" y="387"/>
                </a:lnTo>
                <a:lnTo>
                  <a:pt x="6" y="371"/>
                </a:lnTo>
                <a:lnTo>
                  <a:pt x="222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41" name="Freeform 14"/>
          <p:cNvSpPr>
            <a:spLocks noEditPoints="1"/>
          </p:cNvSpPr>
          <p:nvPr/>
        </p:nvSpPr>
        <p:spPr bwMode="auto">
          <a:xfrm>
            <a:off x="4084767" y="4471376"/>
            <a:ext cx="137456" cy="189529"/>
          </a:xfrm>
          <a:custGeom>
            <a:avLst/>
            <a:gdLst>
              <a:gd name="T0" fmla="*/ 131 w 293"/>
              <a:gd name="T1" fmla="*/ 164 h 404"/>
              <a:gd name="T2" fmla="*/ 105 w 293"/>
              <a:gd name="T3" fmla="*/ 179 h 404"/>
              <a:gd name="T4" fmla="*/ 87 w 293"/>
              <a:gd name="T5" fmla="*/ 204 h 404"/>
              <a:gd name="T6" fmla="*/ 79 w 293"/>
              <a:gd name="T7" fmla="*/ 254 h 404"/>
              <a:gd name="T8" fmla="*/ 89 w 293"/>
              <a:gd name="T9" fmla="*/ 303 h 404"/>
              <a:gd name="T10" fmla="*/ 106 w 293"/>
              <a:gd name="T11" fmla="*/ 328 h 404"/>
              <a:gd name="T12" fmla="*/ 133 w 293"/>
              <a:gd name="T13" fmla="*/ 343 h 404"/>
              <a:gd name="T14" fmla="*/ 167 w 293"/>
              <a:gd name="T15" fmla="*/ 343 h 404"/>
              <a:gd name="T16" fmla="*/ 190 w 293"/>
              <a:gd name="T17" fmla="*/ 332 h 404"/>
              <a:gd name="T18" fmla="*/ 202 w 293"/>
              <a:gd name="T19" fmla="*/ 316 h 404"/>
              <a:gd name="T20" fmla="*/ 214 w 293"/>
              <a:gd name="T21" fmla="*/ 287 h 404"/>
              <a:gd name="T22" fmla="*/ 214 w 293"/>
              <a:gd name="T23" fmla="*/ 219 h 404"/>
              <a:gd name="T24" fmla="*/ 202 w 293"/>
              <a:gd name="T25" fmla="*/ 190 h 404"/>
              <a:gd name="T26" fmla="*/ 189 w 293"/>
              <a:gd name="T27" fmla="*/ 175 h 404"/>
              <a:gd name="T28" fmla="*/ 167 w 293"/>
              <a:gd name="T29" fmla="*/ 164 h 404"/>
              <a:gd name="T30" fmla="*/ 214 w 293"/>
              <a:gd name="T31" fmla="*/ 0 h 404"/>
              <a:gd name="T32" fmla="*/ 293 w 293"/>
              <a:gd name="T33" fmla="*/ 398 h 404"/>
              <a:gd name="T34" fmla="*/ 218 w 293"/>
              <a:gd name="T35" fmla="*/ 360 h 404"/>
              <a:gd name="T36" fmla="*/ 206 w 293"/>
              <a:gd name="T37" fmla="*/ 375 h 404"/>
              <a:gd name="T38" fmla="*/ 181 w 293"/>
              <a:gd name="T39" fmla="*/ 394 h 404"/>
              <a:gd name="T40" fmla="*/ 130 w 293"/>
              <a:gd name="T41" fmla="*/ 404 h 404"/>
              <a:gd name="T42" fmla="*/ 73 w 293"/>
              <a:gd name="T43" fmla="*/ 392 h 404"/>
              <a:gd name="T44" fmla="*/ 32 w 293"/>
              <a:gd name="T45" fmla="*/ 358 h 404"/>
              <a:gd name="T46" fmla="*/ 8 w 293"/>
              <a:gd name="T47" fmla="*/ 308 h 404"/>
              <a:gd name="T48" fmla="*/ 0 w 293"/>
              <a:gd name="T49" fmla="*/ 251 h 404"/>
              <a:gd name="T50" fmla="*/ 8 w 293"/>
              <a:gd name="T51" fmla="*/ 195 h 404"/>
              <a:gd name="T52" fmla="*/ 32 w 293"/>
              <a:gd name="T53" fmla="*/ 148 h 404"/>
              <a:gd name="T54" fmla="*/ 73 w 293"/>
              <a:gd name="T55" fmla="*/ 115 h 404"/>
              <a:gd name="T56" fmla="*/ 129 w 293"/>
              <a:gd name="T57" fmla="*/ 101 h 404"/>
              <a:gd name="T58" fmla="*/ 177 w 293"/>
              <a:gd name="T59" fmla="*/ 113 h 404"/>
              <a:gd name="T60" fmla="*/ 213 w 293"/>
              <a:gd name="T61" fmla="*/ 145 h 404"/>
              <a:gd name="T62" fmla="*/ 214 w 293"/>
              <a:gd name="T63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3" h="404">
                <a:moveTo>
                  <a:pt x="149" y="161"/>
                </a:moveTo>
                <a:lnTo>
                  <a:pt x="131" y="164"/>
                </a:lnTo>
                <a:lnTo>
                  <a:pt x="117" y="170"/>
                </a:lnTo>
                <a:lnTo>
                  <a:pt x="105" y="179"/>
                </a:lnTo>
                <a:lnTo>
                  <a:pt x="95" y="190"/>
                </a:lnTo>
                <a:lnTo>
                  <a:pt x="87" y="204"/>
                </a:lnTo>
                <a:lnTo>
                  <a:pt x="83" y="219"/>
                </a:lnTo>
                <a:lnTo>
                  <a:pt x="79" y="254"/>
                </a:lnTo>
                <a:lnTo>
                  <a:pt x="83" y="287"/>
                </a:lnTo>
                <a:lnTo>
                  <a:pt x="89" y="303"/>
                </a:lnTo>
                <a:lnTo>
                  <a:pt x="97" y="316"/>
                </a:lnTo>
                <a:lnTo>
                  <a:pt x="106" y="328"/>
                </a:lnTo>
                <a:lnTo>
                  <a:pt x="118" y="338"/>
                </a:lnTo>
                <a:lnTo>
                  <a:pt x="133" y="343"/>
                </a:lnTo>
                <a:lnTo>
                  <a:pt x="149" y="346"/>
                </a:lnTo>
                <a:lnTo>
                  <a:pt x="167" y="343"/>
                </a:lnTo>
                <a:lnTo>
                  <a:pt x="182" y="338"/>
                </a:lnTo>
                <a:lnTo>
                  <a:pt x="190" y="332"/>
                </a:lnTo>
                <a:lnTo>
                  <a:pt x="197" y="326"/>
                </a:lnTo>
                <a:lnTo>
                  <a:pt x="202" y="316"/>
                </a:lnTo>
                <a:lnTo>
                  <a:pt x="209" y="303"/>
                </a:lnTo>
                <a:lnTo>
                  <a:pt x="214" y="287"/>
                </a:lnTo>
                <a:lnTo>
                  <a:pt x="217" y="252"/>
                </a:lnTo>
                <a:lnTo>
                  <a:pt x="214" y="219"/>
                </a:lnTo>
                <a:lnTo>
                  <a:pt x="209" y="203"/>
                </a:lnTo>
                <a:lnTo>
                  <a:pt x="202" y="190"/>
                </a:lnTo>
                <a:lnTo>
                  <a:pt x="197" y="182"/>
                </a:lnTo>
                <a:lnTo>
                  <a:pt x="189" y="175"/>
                </a:lnTo>
                <a:lnTo>
                  <a:pt x="181" y="170"/>
                </a:lnTo>
                <a:lnTo>
                  <a:pt x="167" y="164"/>
                </a:lnTo>
                <a:lnTo>
                  <a:pt x="149" y="161"/>
                </a:lnTo>
                <a:close/>
                <a:moveTo>
                  <a:pt x="214" y="0"/>
                </a:moveTo>
                <a:lnTo>
                  <a:pt x="293" y="0"/>
                </a:lnTo>
                <a:lnTo>
                  <a:pt x="293" y="398"/>
                </a:lnTo>
                <a:lnTo>
                  <a:pt x="218" y="398"/>
                </a:lnTo>
                <a:lnTo>
                  <a:pt x="218" y="360"/>
                </a:lnTo>
                <a:lnTo>
                  <a:pt x="217" y="360"/>
                </a:lnTo>
                <a:lnTo>
                  <a:pt x="206" y="375"/>
                </a:lnTo>
                <a:lnTo>
                  <a:pt x="194" y="386"/>
                </a:lnTo>
                <a:lnTo>
                  <a:pt x="181" y="394"/>
                </a:lnTo>
                <a:lnTo>
                  <a:pt x="157" y="402"/>
                </a:lnTo>
                <a:lnTo>
                  <a:pt x="130" y="404"/>
                </a:lnTo>
                <a:lnTo>
                  <a:pt x="99" y="402"/>
                </a:lnTo>
                <a:lnTo>
                  <a:pt x="73" y="392"/>
                </a:lnTo>
                <a:lnTo>
                  <a:pt x="51" y="378"/>
                </a:lnTo>
                <a:lnTo>
                  <a:pt x="32" y="358"/>
                </a:lnTo>
                <a:lnTo>
                  <a:pt x="19" y="335"/>
                </a:lnTo>
                <a:lnTo>
                  <a:pt x="8" y="308"/>
                </a:lnTo>
                <a:lnTo>
                  <a:pt x="3" y="280"/>
                </a:lnTo>
                <a:lnTo>
                  <a:pt x="0" y="251"/>
                </a:lnTo>
                <a:lnTo>
                  <a:pt x="3" y="223"/>
                </a:lnTo>
                <a:lnTo>
                  <a:pt x="8" y="195"/>
                </a:lnTo>
                <a:lnTo>
                  <a:pt x="19" y="170"/>
                </a:lnTo>
                <a:lnTo>
                  <a:pt x="32" y="148"/>
                </a:lnTo>
                <a:lnTo>
                  <a:pt x="50" y="129"/>
                </a:lnTo>
                <a:lnTo>
                  <a:pt x="73" y="115"/>
                </a:lnTo>
                <a:lnTo>
                  <a:pt x="98" y="105"/>
                </a:lnTo>
                <a:lnTo>
                  <a:pt x="129" y="101"/>
                </a:lnTo>
                <a:lnTo>
                  <a:pt x="153" y="104"/>
                </a:lnTo>
                <a:lnTo>
                  <a:pt x="177" y="113"/>
                </a:lnTo>
                <a:lnTo>
                  <a:pt x="197" y="127"/>
                </a:lnTo>
                <a:lnTo>
                  <a:pt x="213" y="145"/>
                </a:lnTo>
                <a:lnTo>
                  <a:pt x="214" y="145"/>
                </a:lnTo>
                <a:lnTo>
                  <a:pt x="21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4250840" y="4471376"/>
            <a:ext cx="37531" cy="30494"/>
          </a:xfrm>
          <a:prstGeom prst="rect">
            <a:avLst/>
          </a:prstGeom>
          <a:solidFill>
            <a:srgbClr val="FFFFFF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43" name="Rectangle 16"/>
          <p:cNvSpPr>
            <a:spLocks noChangeArrowheads="1"/>
          </p:cNvSpPr>
          <p:nvPr/>
        </p:nvSpPr>
        <p:spPr bwMode="auto">
          <a:xfrm>
            <a:off x="4250840" y="4522511"/>
            <a:ext cx="37531" cy="135579"/>
          </a:xfrm>
          <a:prstGeom prst="rect">
            <a:avLst/>
          </a:prstGeom>
          <a:solidFill>
            <a:srgbClr val="FFFFFF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44" name="Freeform 17"/>
          <p:cNvSpPr>
            <a:spLocks/>
          </p:cNvSpPr>
          <p:nvPr/>
        </p:nvSpPr>
        <p:spPr bwMode="auto">
          <a:xfrm>
            <a:off x="4318395" y="4518758"/>
            <a:ext cx="205949" cy="139332"/>
          </a:xfrm>
          <a:custGeom>
            <a:avLst/>
            <a:gdLst>
              <a:gd name="T0" fmla="*/ 189 w 439"/>
              <a:gd name="T1" fmla="*/ 3 h 297"/>
              <a:gd name="T2" fmla="*/ 227 w 439"/>
              <a:gd name="T3" fmla="*/ 20 h 297"/>
              <a:gd name="T4" fmla="*/ 247 w 439"/>
              <a:gd name="T5" fmla="*/ 48 h 297"/>
              <a:gd name="T6" fmla="*/ 281 w 439"/>
              <a:gd name="T7" fmla="*/ 15 h 297"/>
              <a:gd name="T8" fmla="*/ 315 w 439"/>
              <a:gd name="T9" fmla="*/ 3 h 297"/>
              <a:gd name="T10" fmla="*/ 356 w 439"/>
              <a:gd name="T11" fmla="*/ 3 h 297"/>
              <a:gd name="T12" fmla="*/ 394 w 439"/>
              <a:gd name="T13" fmla="*/ 14 h 297"/>
              <a:gd name="T14" fmla="*/ 422 w 439"/>
              <a:gd name="T15" fmla="*/ 39 h 297"/>
              <a:gd name="T16" fmla="*/ 438 w 439"/>
              <a:gd name="T17" fmla="*/ 78 h 297"/>
              <a:gd name="T18" fmla="*/ 439 w 439"/>
              <a:gd name="T19" fmla="*/ 297 h 297"/>
              <a:gd name="T20" fmla="*/ 360 w 439"/>
              <a:gd name="T21" fmla="*/ 134 h 297"/>
              <a:gd name="T22" fmla="*/ 356 w 439"/>
              <a:gd name="T23" fmla="*/ 94 h 297"/>
              <a:gd name="T24" fmla="*/ 350 w 439"/>
              <a:gd name="T25" fmla="*/ 78 h 297"/>
              <a:gd name="T26" fmla="*/ 338 w 439"/>
              <a:gd name="T27" fmla="*/ 69 h 297"/>
              <a:gd name="T28" fmla="*/ 312 w 439"/>
              <a:gd name="T29" fmla="*/ 63 h 297"/>
              <a:gd name="T30" fmla="*/ 284 w 439"/>
              <a:gd name="T31" fmla="*/ 70 h 297"/>
              <a:gd name="T32" fmla="*/ 273 w 439"/>
              <a:gd name="T33" fmla="*/ 81 h 297"/>
              <a:gd name="T34" fmla="*/ 264 w 439"/>
              <a:gd name="T35" fmla="*/ 98 h 297"/>
              <a:gd name="T36" fmla="*/ 259 w 439"/>
              <a:gd name="T37" fmla="*/ 137 h 297"/>
              <a:gd name="T38" fmla="*/ 180 w 439"/>
              <a:gd name="T39" fmla="*/ 297 h 297"/>
              <a:gd name="T40" fmla="*/ 179 w 439"/>
              <a:gd name="T41" fmla="*/ 110 h 297"/>
              <a:gd name="T42" fmla="*/ 175 w 439"/>
              <a:gd name="T43" fmla="*/ 87 h 297"/>
              <a:gd name="T44" fmla="*/ 167 w 439"/>
              <a:gd name="T45" fmla="*/ 74 h 297"/>
              <a:gd name="T46" fmla="*/ 149 w 439"/>
              <a:gd name="T47" fmla="*/ 64 h 297"/>
              <a:gd name="T48" fmla="*/ 128 w 439"/>
              <a:gd name="T49" fmla="*/ 63 h 297"/>
              <a:gd name="T50" fmla="*/ 117 w 439"/>
              <a:gd name="T51" fmla="*/ 66 h 297"/>
              <a:gd name="T52" fmla="*/ 100 w 439"/>
              <a:gd name="T53" fmla="*/ 75 h 297"/>
              <a:gd name="T54" fmla="*/ 89 w 439"/>
              <a:gd name="T55" fmla="*/ 87 h 297"/>
              <a:gd name="T56" fmla="*/ 80 w 439"/>
              <a:gd name="T57" fmla="*/ 110 h 297"/>
              <a:gd name="T58" fmla="*/ 79 w 439"/>
              <a:gd name="T59" fmla="*/ 297 h 297"/>
              <a:gd name="T60" fmla="*/ 0 w 439"/>
              <a:gd name="T61" fmla="*/ 8 h 297"/>
              <a:gd name="T62" fmla="*/ 75 w 439"/>
              <a:gd name="T63" fmla="*/ 47 h 297"/>
              <a:gd name="T64" fmla="*/ 92 w 439"/>
              <a:gd name="T65" fmla="*/ 28 h 297"/>
              <a:gd name="T66" fmla="*/ 136 w 439"/>
              <a:gd name="T67" fmla="*/ 4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39" h="297">
                <a:moveTo>
                  <a:pt x="163" y="0"/>
                </a:moveTo>
                <a:lnTo>
                  <a:pt x="189" y="3"/>
                </a:lnTo>
                <a:lnTo>
                  <a:pt x="213" y="11"/>
                </a:lnTo>
                <a:lnTo>
                  <a:pt x="227" y="20"/>
                </a:lnTo>
                <a:lnTo>
                  <a:pt x="239" y="32"/>
                </a:lnTo>
                <a:lnTo>
                  <a:pt x="247" y="48"/>
                </a:lnTo>
                <a:lnTo>
                  <a:pt x="263" y="31"/>
                </a:lnTo>
                <a:lnTo>
                  <a:pt x="281" y="15"/>
                </a:lnTo>
                <a:lnTo>
                  <a:pt x="297" y="7"/>
                </a:lnTo>
                <a:lnTo>
                  <a:pt x="315" y="3"/>
                </a:lnTo>
                <a:lnTo>
                  <a:pt x="334" y="0"/>
                </a:lnTo>
                <a:lnTo>
                  <a:pt x="356" y="3"/>
                </a:lnTo>
                <a:lnTo>
                  <a:pt x="376" y="7"/>
                </a:lnTo>
                <a:lnTo>
                  <a:pt x="394" y="14"/>
                </a:lnTo>
                <a:lnTo>
                  <a:pt x="410" y="24"/>
                </a:lnTo>
                <a:lnTo>
                  <a:pt x="422" y="39"/>
                </a:lnTo>
                <a:lnTo>
                  <a:pt x="431" y="56"/>
                </a:lnTo>
                <a:lnTo>
                  <a:pt x="438" y="78"/>
                </a:lnTo>
                <a:lnTo>
                  <a:pt x="439" y="105"/>
                </a:lnTo>
                <a:lnTo>
                  <a:pt x="439" y="297"/>
                </a:lnTo>
                <a:lnTo>
                  <a:pt x="360" y="297"/>
                </a:lnTo>
                <a:lnTo>
                  <a:pt x="360" y="134"/>
                </a:lnTo>
                <a:lnTo>
                  <a:pt x="359" y="106"/>
                </a:lnTo>
                <a:lnTo>
                  <a:pt x="356" y="94"/>
                </a:lnTo>
                <a:lnTo>
                  <a:pt x="352" y="83"/>
                </a:lnTo>
                <a:lnTo>
                  <a:pt x="350" y="78"/>
                </a:lnTo>
                <a:lnTo>
                  <a:pt x="344" y="73"/>
                </a:lnTo>
                <a:lnTo>
                  <a:pt x="338" y="69"/>
                </a:lnTo>
                <a:lnTo>
                  <a:pt x="327" y="64"/>
                </a:lnTo>
                <a:lnTo>
                  <a:pt x="312" y="63"/>
                </a:lnTo>
                <a:lnTo>
                  <a:pt x="296" y="64"/>
                </a:lnTo>
                <a:lnTo>
                  <a:pt x="284" y="70"/>
                </a:lnTo>
                <a:lnTo>
                  <a:pt x="279" y="74"/>
                </a:lnTo>
                <a:lnTo>
                  <a:pt x="273" y="81"/>
                </a:lnTo>
                <a:lnTo>
                  <a:pt x="268" y="86"/>
                </a:lnTo>
                <a:lnTo>
                  <a:pt x="264" y="98"/>
                </a:lnTo>
                <a:lnTo>
                  <a:pt x="261" y="110"/>
                </a:lnTo>
                <a:lnTo>
                  <a:pt x="259" y="137"/>
                </a:lnTo>
                <a:lnTo>
                  <a:pt x="259" y="297"/>
                </a:lnTo>
                <a:lnTo>
                  <a:pt x="180" y="297"/>
                </a:lnTo>
                <a:lnTo>
                  <a:pt x="180" y="135"/>
                </a:lnTo>
                <a:lnTo>
                  <a:pt x="179" y="110"/>
                </a:lnTo>
                <a:lnTo>
                  <a:pt x="177" y="98"/>
                </a:lnTo>
                <a:lnTo>
                  <a:pt x="175" y="87"/>
                </a:lnTo>
                <a:lnTo>
                  <a:pt x="171" y="81"/>
                </a:lnTo>
                <a:lnTo>
                  <a:pt x="167" y="74"/>
                </a:lnTo>
                <a:lnTo>
                  <a:pt x="161" y="70"/>
                </a:lnTo>
                <a:lnTo>
                  <a:pt x="149" y="64"/>
                </a:lnTo>
                <a:lnTo>
                  <a:pt x="132" y="63"/>
                </a:lnTo>
                <a:lnTo>
                  <a:pt x="128" y="63"/>
                </a:lnTo>
                <a:lnTo>
                  <a:pt x="123" y="64"/>
                </a:lnTo>
                <a:lnTo>
                  <a:pt x="117" y="66"/>
                </a:lnTo>
                <a:lnTo>
                  <a:pt x="108" y="70"/>
                </a:lnTo>
                <a:lnTo>
                  <a:pt x="100" y="75"/>
                </a:lnTo>
                <a:lnTo>
                  <a:pt x="95" y="81"/>
                </a:lnTo>
                <a:lnTo>
                  <a:pt x="89" y="87"/>
                </a:lnTo>
                <a:lnTo>
                  <a:pt x="85" y="95"/>
                </a:lnTo>
                <a:lnTo>
                  <a:pt x="80" y="110"/>
                </a:lnTo>
                <a:lnTo>
                  <a:pt x="79" y="130"/>
                </a:lnTo>
                <a:lnTo>
                  <a:pt x="79" y="297"/>
                </a:lnTo>
                <a:lnTo>
                  <a:pt x="0" y="297"/>
                </a:lnTo>
                <a:lnTo>
                  <a:pt x="0" y="8"/>
                </a:lnTo>
                <a:lnTo>
                  <a:pt x="75" y="8"/>
                </a:lnTo>
                <a:lnTo>
                  <a:pt x="75" y="47"/>
                </a:lnTo>
                <a:lnTo>
                  <a:pt x="76" y="47"/>
                </a:lnTo>
                <a:lnTo>
                  <a:pt x="92" y="28"/>
                </a:lnTo>
                <a:lnTo>
                  <a:pt x="113" y="14"/>
                </a:lnTo>
                <a:lnTo>
                  <a:pt x="136" y="4"/>
                </a:lnTo>
                <a:lnTo>
                  <a:pt x="163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45" name="Freeform 18"/>
          <p:cNvSpPr>
            <a:spLocks noEditPoints="1"/>
          </p:cNvSpPr>
          <p:nvPr/>
        </p:nvSpPr>
        <p:spPr bwMode="auto">
          <a:xfrm>
            <a:off x="4546862" y="4518758"/>
            <a:ext cx="134641" cy="142147"/>
          </a:xfrm>
          <a:custGeom>
            <a:avLst/>
            <a:gdLst>
              <a:gd name="T0" fmla="*/ 144 w 287"/>
              <a:gd name="T1" fmla="*/ 60 h 303"/>
              <a:gd name="T2" fmla="*/ 128 w 287"/>
              <a:gd name="T3" fmla="*/ 62 h 303"/>
              <a:gd name="T4" fmla="*/ 113 w 287"/>
              <a:gd name="T5" fmla="*/ 67 h 303"/>
              <a:gd name="T6" fmla="*/ 105 w 287"/>
              <a:gd name="T7" fmla="*/ 71 h 303"/>
              <a:gd name="T8" fmla="*/ 99 w 287"/>
              <a:gd name="T9" fmla="*/ 77 h 303"/>
              <a:gd name="T10" fmla="*/ 93 w 287"/>
              <a:gd name="T11" fmla="*/ 83 h 303"/>
              <a:gd name="T12" fmla="*/ 89 w 287"/>
              <a:gd name="T13" fmla="*/ 90 h 303"/>
              <a:gd name="T14" fmla="*/ 85 w 287"/>
              <a:gd name="T15" fmla="*/ 95 h 303"/>
              <a:gd name="T16" fmla="*/ 83 w 287"/>
              <a:gd name="T17" fmla="*/ 103 h 303"/>
              <a:gd name="T18" fmla="*/ 80 w 287"/>
              <a:gd name="T19" fmla="*/ 113 h 303"/>
              <a:gd name="T20" fmla="*/ 79 w 287"/>
              <a:gd name="T21" fmla="*/ 122 h 303"/>
              <a:gd name="T22" fmla="*/ 208 w 287"/>
              <a:gd name="T23" fmla="*/ 122 h 303"/>
              <a:gd name="T24" fmla="*/ 203 w 287"/>
              <a:gd name="T25" fmla="*/ 103 h 303"/>
              <a:gd name="T26" fmla="*/ 196 w 287"/>
              <a:gd name="T27" fmla="*/ 89 h 303"/>
              <a:gd name="T28" fmla="*/ 188 w 287"/>
              <a:gd name="T29" fmla="*/ 77 h 303"/>
              <a:gd name="T30" fmla="*/ 176 w 287"/>
              <a:gd name="T31" fmla="*/ 67 h 303"/>
              <a:gd name="T32" fmla="*/ 163 w 287"/>
              <a:gd name="T33" fmla="*/ 62 h 303"/>
              <a:gd name="T34" fmla="*/ 144 w 287"/>
              <a:gd name="T35" fmla="*/ 60 h 303"/>
              <a:gd name="T36" fmla="*/ 147 w 287"/>
              <a:gd name="T37" fmla="*/ 0 h 303"/>
              <a:gd name="T38" fmla="*/ 171 w 287"/>
              <a:gd name="T39" fmla="*/ 3 h 303"/>
              <a:gd name="T40" fmla="*/ 192 w 287"/>
              <a:gd name="T41" fmla="*/ 7 h 303"/>
              <a:gd name="T42" fmla="*/ 211 w 287"/>
              <a:gd name="T43" fmla="*/ 15 h 303"/>
              <a:gd name="T44" fmla="*/ 236 w 287"/>
              <a:gd name="T45" fmla="*/ 32 h 303"/>
              <a:gd name="T46" fmla="*/ 256 w 287"/>
              <a:gd name="T47" fmla="*/ 54 h 303"/>
              <a:gd name="T48" fmla="*/ 271 w 287"/>
              <a:gd name="T49" fmla="*/ 79 h 303"/>
              <a:gd name="T50" fmla="*/ 281 w 287"/>
              <a:gd name="T51" fmla="*/ 107 h 303"/>
              <a:gd name="T52" fmla="*/ 285 w 287"/>
              <a:gd name="T53" fmla="*/ 139 h 303"/>
              <a:gd name="T54" fmla="*/ 287 w 287"/>
              <a:gd name="T55" fmla="*/ 171 h 303"/>
              <a:gd name="T56" fmla="*/ 79 w 287"/>
              <a:gd name="T57" fmla="*/ 171 h 303"/>
              <a:gd name="T58" fmla="*/ 81 w 287"/>
              <a:gd name="T59" fmla="*/ 195 h 303"/>
              <a:gd name="T60" fmla="*/ 88 w 287"/>
              <a:gd name="T61" fmla="*/ 214 h 303"/>
              <a:gd name="T62" fmla="*/ 99 w 287"/>
              <a:gd name="T63" fmla="*/ 227 h 303"/>
              <a:gd name="T64" fmla="*/ 112 w 287"/>
              <a:gd name="T65" fmla="*/ 237 h 303"/>
              <a:gd name="T66" fmla="*/ 129 w 287"/>
              <a:gd name="T67" fmla="*/ 243 h 303"/>
              <a:gd name="T68" fmla="*/ 149 w 287"/>
              <a:gd name="T69" fmla="*/ 245 h 303"/>
              <a:gd name="T70" fmla="*/ 172 w 287"/>
              <a:gd name="T71" fmla="*/ 242 h 303"/>
              <a:gd name="T72" fmla="*/ 191 w 287"/>
              <a:gd name="T73" fmla="*/ 233 h 303"/>
              <a:gd name="T74" fmla="*/ 204 w 287"/>
              <a:gd name="T75" fmla="*/ 221 h 303"/>
              <a:gd name="T76" fmla="*/ 212 w 287"/>
              <a:gd name="T77" fmla="*/ 207 h 303"/>
              <a:gd name="T78" fmla="*/ 281 w 287"/>
              <a:gd name="T79" fmla="*/ 207 h 303"/>
              <a:gd name="T80" fmla="*/ 268 w 287"/>
              <a:gd name="T81" fmla="*/ 238 h 303"/>
              <a:gd name="T82" fmla="*/ 251 w 287"/>
              <a:gd name="T83" fmla="*/ 263 h 303"/>
              <a:gd name="T84" fmla="*/ 231 w 287"/>
              <a:gd name="T85" fmla="*/ 281 h 303"/>
              <a:gd name="T86" fmla="*/ 205 w 287"/>
              <a:gd name="T87" fmla="*/ 294 h 303"/>
              <a:gd name="T88" fmla="*/ 177 w 287"/>
              <a:gd name="T89" fmla="*/ 301 h 303"/>
              <a:gd name="T90" fmla="*/ 147 w 287"/>
              <a:gd name="T91" fmla="*/ 303 h 303"/>
              <a:gd name="T92" fmla="*/ 115 w 287"/>
              <a:gd name="T93" fmla="*/ 301 h 303"/>
              <a:gd name="T94" fmla="*/ 85 w 287"/>
              <a:gd name="T95" fmla="*/ 293 h 303"/>
              <a:gd name="T96" fmla="*/ 60 w 287"/>
              <a:gd name="T97" fmla="*/ 279 h 303"/>
              <a:gd name="T98" fmla="*/ 40 w 287"/>
              <a:gd name="T99" fmla="*/ 262 h 303"/>
              <a:gd name="T100" fmla="*/ 23 w 287"/>
              <a:gd name="T101" fmla="*/ 239 h 303"/>
              <a:gd name="T102" fmla="*/ 11 w 287"/>
              <a:gd name="T103" fmla="*/ 214 h 303"/>
              <a:gd name="T104" fmla="*/ 3 w 287"/>
              <a:gd name="T105" fmla="*/ 185 h 303"/>
              <a:gd name="T106" fmla="*/ 0 w 287"/>
              <a:gd name="T107" fmla="*/ 153 h 303"/>
              <a:gd name="T108" fmla="*/ 3 w 287"/>
              <a:gd name="T109" fmla="*/ 122 h 303"/>
              <a:gd name="T110" fmla="*/ 11 w 287"/>
              <a:gd name="T111" fmla="*/ 93 h 303"/>
              <a:gd name="T112" fmla="*/ 24 w 287"/>
              <a:gd name="T113" fmla="*/ 67 h 303"/>
              <a:gd name="T114" fmla="*/ 41 w 287"/>
              <a:gd name="T115" fmla="*/ 44 h 303"/>
              <a:gd name="T116" fmla="*/ 63 w 287"/>
              <a:gd name="T117" fmla="*/ 27 h 303"/>
              <a:gd name="T118" fmla="*/ 87 w 287"/>
              <a:gd name="T119" fmla="*/ 12 h 303"/>
              <a:gd name="T120" fmla="*/ 116 w 287"/>
              <a:gd name="T121" fmla="*/ 4 h 303"/>
              <a:gd name="T122" fmla="*/ 147 w 287"/>
              <a:gd name="T123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7" h="303">
                <a:moveTo>
                  <a:pt x="144" y="60"/>
                </a:moveTo>
                <a:lnTo>
                  <a:pt x="128" y="62"/>
                </a:lnTo>
                <a:lnTo>
                  <a:pt x="113" y="67"/>
                </a:lnTo>
                <a:lnTo>
                  <a:pt x="105" y="71"/>
                </a:lnTo>
                <a:lnTo>
                  <a:pt x="99" y="77"/>
                </a:lnTo>
                <a:lnTo>
                  <a:pt x="93" y="83"/>
                </a:lnTo>
                <a:lnTo>
                  <a:pt x="89" y="90"/>
                </a:lnTo>
                <a:lnTo>
                  <a:pt x="85" y="95"/>
                </a:lnTo>
                <a:lnTo>
                  <a:pt x="83" y="103"/>
                </a:lnTo>
                <a:lnTo>
                  <a:pt x="80" y="113"/>
                </a:lnTo>
                <a:lnTo>
                  <a:pt x="79" y="122"/>
                </a:lnTo>
                <a:lnTo>
                  <a:pt x="208" y="122"/>
                </a:lnTo>
                <a:lnTo>
                  <a:pt x="203" y="103"/>
                </a:lnTo>
                <a:lnTo>
                  <a:pt x="196" y="89"/>
                </a:lnTo>
                <a:lnTo>
                  <a:pt x="188" y="77"/>
                </a:lnTo>
                <a:lnTo>
                  <a:pt x="176" y="67"/>
                </a:lnTo>
                <a:lnTo>
                  <a:pt x="163" y="62"/>
                </a:lnTo>
                <a:lnTo>
                  <a:pt x="144" y="60"/>
                </a:lnTo>
                <a:close/>
                <a:moveTo>
                  <a:pt x="147" y="0"/>
                </a:moveTo>
                <a:lnTo>
                  <a:pt x="171" y="3"/>
                </a:lnTo>
                <a:lnTo>
                  <a:pt x="192" y="7"/>
                </a:lnTo>
                <a:lnTo>
                  <a:pt x="211" y="15"/>
                </a:lnTo>
                <a:lnTo>
                  <a:pt x="236" y="32"/>
                </a:lnTo>
                <a:lnTo>
                  <a:pt x="256" y="54"/>
                </a:lnTo>
                <a:lnTo>
                  <a:pt x="271" y="79"/>
                </a:lnTo>
                <a:lnTo>
                  <a:pt x="281" y="107"/>
                </a:lnTo>
                <a:lnTo>
                  <a:pt x="285" y="139"/>
                </a:lnTo>
                <a:lnTo>
                  <a:pt x="287" y="171"/>
                </a:lnTo>
                <a:lnTo>
                  <a:pt x="79" y="171"/>
                </a:lnTo>
                <a:lnTo>
                  <a:pt x="81" y="195"/>
                </a:lnTo>
                <a:lnTo>
                  <a:pt x="88" y="214"/>
                </a:lnTo>
                <a:lnTo>
                  <a:pt x="99" y="227"/>
                </a:lnTo>
                <a:lnTo>
                  <a:pt x="112" y="237"/>
                </a:lnTo>
                <a:lnTo>
                  <a:pt x="129" y="243"/>
                </a:lnTo>
                <a:lnTo>
                  <a:pt x="149" y="245"/>
                </a:lnTo>
                <a:lnTo>
                  <a:pt x="172" y="242"/>
                </a:lnTo>
                <a:lnTo>
                  <a:pt x="191" y="233"/>
                </a:lnTo>
                <a:lnTo>
                  <a:pt x="204" y="221"/>
                </a:lnTo>
                <a:lnTo>
                  <a:pt x="212" y="207"/>
                </a:lnTo>
                <a:lnTo>
                  <a:pt x="281" y="207"/>
                </a:lnTo>
                <a:lnTo>
                  <a:pt x="268" y="238"/>
                </a:lnTo>
                <a:lnTo>
                  <a:pt x="251" y="263"/>
                </a:lnTo>
                <a:lnTo>
                  <a:pt x="231" y="281"/>
                </a:lnTo>
                <a:lnTo>
                  <a:pt x="205" y="294"/>
                </a:lnTo>
                <a:lnTo>
                  <a:pt x="177" y="301"/>
                </a:lnTo>
                <a:lnTo>
                  <a:pt x="147" y="303"/>
                </a:lnTo>
                <a:lnTo>
                  <a:pt x="115" y="301"/>
                </a:lnTo>
                <a:lnTo>
                  <a:pt x="85" y="293"/>
                </a:lnTo>
                <a:lnTo>
                  <a:pt x="60" y="279"/>
                </a:lnTo>
                <a:lnTo>
                  <a:pt x="40" y="262"/>
                </a:lnTo>
                <a:lnTo>
                  <a:pt x="23" y="239"/>
                </a:lnTo>
                <a:lnTo>
                  <a:pt x="11" y="214"/>
                </a:lnTo>
                <a:lnTo>
                  <a:pt x="3" y="185"/>
                </a:lnTo>
                <a:lnTo>
                  <a:pt x="0" y="153"/>
                </a:lnTo>
                <a:lnTo>
                  <a:pt x="3" y="122"/>
                </a:lnTo>
                <a:lnTo>
                  <a:pt x="11" y="93"/>
                </a:lnTo>
                <a:lnTo>
                  <a:pt x="24" y="67"/>
                </a:lnTo>
                <a:lnTo>
                  <a:pt x="41" y="44"/>
                </a:lnTo>
                <a:lnTo>
                  <a:pt x="63" y="27"/>
                </a:lnTo>
                <a:lnTo>
                  <a:pt x="87" y="12"/>
                </a:lnTo>
                <a:lnTo>
                  <a:pt x="116" y="4"/>
                </a:lnTo>
                <a:lnTo>
                  <a:pt x="14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46" name="Freeform 19"/>
          <p:cNvSpPr>
            <a:spLocks/>
          </p:cNvSpPr>
          <p:nvPr/>
        </p:nvSpPr>
        <p:spPr bwMode="auto">
          <a:xfrm>
            <a:off x="4702613" y="4518758"/>
            <a:ext cx="127135" cy="139332"/>
          </a:xfrm>
          <a:custGeom>
            <a:avLst/>
            <a:gdLst>
              <a:gd name="T0" fmla="*/ 165 w 271"/>
              <a:gd name="T1" fmla="*/ 0 h 297"/>
              <a:gd name="T2" fmla="*/ 193 w 271"/>
              <a:gd name="T3" fmla="*/ 3 h 297"/>
              <a:gd name="T4" fmla="*/ 217 w 271"/>
              <a:gd name="T5" fmla="*/ 10 h 297"/>
              <a:gd name="T6" fmla="*/ 235 w 271"/>
              <a:gd name="T7" fmla="*/ 20 h 297"/>
              <a:gd name="T8" fmla="*/ 250 w 271"/>
              <a:gd name="T9" fmla="*/ 34 h 297"/>
              <a:gd name="T10" fmla="*/ 259 w 271"/>
              <a:gd name="T11" fmla="*/ 51 h 297"/>
              <a:gd name="T12" fmla="*/ 266 w 271"/>
              <a:gd name="T13" fmla="*/ 71 h 297"/>
              <a:gd name="T14" fmla="*/ 270 w 271"/>
              <a:gd name="T15" fmla="*/ 94 h 297"/>
              <a:gd name="T16" fmla="*/ 271 w 271"/>
              <a:gd name="T17" fmla="*/ 119 h 297"/>
              <a:gd name="T18" fmla="*/ 271 w 271"/>
              <a:gd name="T19" fmla="*/ 297 h 297"/>
              <a:gd name="T20" fmla="*/ 191 w 271"/>
              <a:gd name="T21" fmla="*/ 297 h 297"/>
              <a:gd name="T22" fmla="*/ 191 w 271"/>
              <a:gd name="T23" fmla="*/ 134 h 297"/>
              <a:gd name="T24" fmla="*/ 191 w 271"/>
              <a:gd name="T25" fmla="*/ 113 h 297"/>
              <a:gd name="T26" fmla="*/ 187 w 271"/>
              <a:gd name="T27" fmla="*/ 94 h 297"/>
              <a:gd name="T28" fmla="*/ 180 w 271"/>
              <a:gd name="T29" fmla="*/ 81 h 297"/>
              <a:gd name="T30" fmla="*/ 171 w 271"/>
              <a:gd name="T31" fmla="*/ 71 h 297"/>
              <a:gd name="T32" fmla="*/ 157 w 271"/>
              <a:gd name="T33" fmla="*/ 64 h 297"/>
              <a:gd name="T34" fmla="*/ 141 w 271"/>
              <a:gd name="T35" fmla="*/ 63 h 297"/>
              <a:gd name="T36" fmla="*/ 121 w 271"/>
              <a:gd name="T37" fmla="*/ 66 h 297"/>
              <a:gd name="T38" fmla="*/ 105 w 271"/>
              <a:gd name="T39" fmla="*/ 71 h 297"/>
              <a:gd name="T40" fmla="*/ 93 w 271"/>
              <a:gd name="T41" fmla="*/ 82 h 297"/>
              <a:gd name="T42" fmla="*/ 85 w 271"/>
              <a:gd name="T43" fmla="*/ 98 h 297"/>
              <a:gd name="T44" fmla="*/ 81 w 271"/>
              <a:gd name="T45" fmla="*/ 119 h 297"/>
              <a:gd name="T46" fmla="*/ 80 w 271"/>
              <a:gd name="T47" fmla="*/ 146 h 297"/>
              <a:gd name="T48" fmla="*/ 80 w 271"/>
              <a:gd name="T49" fmla="*/ 297 h 297"/>
              <a:gd name="T50" fmla="*/ 0 w 271"/>
              <a:gd name="T51" fmla="*/ 297 h 297"/>
              <a:gd name="T52" fmla="*/ 0 w 271"/>
              <a:gd name="T53" fmla="*/ 8 h 297"/>
              <a:gd name="T54" fmla="*/ 76 w 271"/>
              <a:gd name="T55" fmla="*/ 8 h 297"/>
              <a:gd name="T56" fmla="*/ 76 w 271"/>
              <a:gd name="T57" fmla="*/ 48 h 297"/>
              <a:gd name="T58" fmla="*/ 77 w 271"/>
              <a:gd name="T59" fmla="*/ 48 h 297"/>
              <a:gd name="T60" fmla="*/ 88 w 271"/>
              <a:gd name="T61" fmla="*/ 34 h 297"/>
              <a:gd name="T62" fmla="*/ 101 w 271"/>
              <a:gd name="T63" fmla="*/ 22 h 297"/>
              <a:gd name="T64" fmla="*/ 116 w 271"/>
              <a:gd name="T65" fmla="*/ 12 h 297"/>
              <a:gd name="T66" fmla="*/ 140 w 271"/>
              <a:gd name="T67" fmla="*/ 4 h 297"/>
              <a:gd name="T68" fmla="*/ 165 w 271"/>
              <a:gd name="T69" fmla="*/ 0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71" h="297">
                <a:moveTo>
                  <a:pt x="165" y="0"/>
                </a:moveTo>
                <a:lnTo>
                  <a:pt x="193" y="3"/>
                </a:lnTo>
                <a:lnTo>
                  <a:pt x="217" y="10"/>
                </a:lnTo>
                <a:lnTo>
                  <a:pt x="235" y="20"/>
                </a:lnTo>
                <a:lnTo>
                  <a:pt x="250" y="34"/>
                </a:lnTo>
                <a:lnTo>
                  <a:pt x="259" y="51"/>
                </a:lnTo>
                <a:lnTo>
                  <a:pt x="266" y="71"/>
                </a:lnTo>
                <a:lnTo>
                  <a:pt x="270" y="94"/>
                </a:lnTo>
                <a:lnTo>
                  <a:pt x="271" y="119"/>
                </a:lnTo>
                <a:lnTo>
                  <a:pt x="271" y="297"/>
                </a:lnTo>
                <a:lnTo>
                  <a:pt x="191" y="297"/>
                </a:lnTo>
                <a:lnTo>
                  <a:pt x="191" y="134"/>
                </a:lnTo>
                <a:lnTo>
                  <a:pt x="191" y="113"/>
                </a:lnTo>
                <a:lnTo>
                  <a:pt x="187" y="94"/>
                </a:lnTo>
                <a:lnTo>
                  <a:pt x="180" y="81"/>
                </a:lnTo>
                <a:lnTo>
                  <a:pt x="171" y="71"/>
                </a:lnTo>
                <a:lnTo>
                  <a:pt x="157" y="64"/>
                </a:lnTo>
                <a:lnTo>
                  <a:pt x="141" y="63"/>
                </a:lnTo>
                <a:lnTo>
                  <a:pt x="121" y="66"/>
                </a:lnTo>
                <a:lnTo>
                  <a:pt x="105" y="71"/>
                </a:lnTo>
                <a:lnTo>
                  <a:pt x="93" y="82"/>
                </a:lnTo>
                <a:lnTo>
                  <a:pt x="85" y="98"/>
                </a:lnTo>
                <a:lnTo>
                  <a:pt x="81" y="119"/>
                </a:lnTo>
                <a:lnTo>
                  <a:pt x="80" y="146"/>
                </a:lnTo>
                <a:lnTo>
                  <a:pt x="80" y="297"/>
                </a:lnTo>
                <a:lnTo>
                  <a:pt x="0" y="297"/>
                </a:lnTo>
                <a:lnTo>
                  <a:pt x="0" y="8"/>
                </a:lnTo>
                <a:lnTo>
                  <a:pt x="76" y="8"/>
                </a:lnTo>
                <a:lnTo>
                  <a:pt x="76" y="48"/>
                </a:lnTo>
                <a:lnTo>
                  <a:pt x="77" y="48"/>
                </a:lnTo>
                <a:lnTo>
                  <a:pt x="88" y="34"/>
                </a:lnTo>
                <a:lnTo>
                  <a:pt x="101" y="22"/>
                </a:lnTo>
                <a:lnTo>
                  <a:pt x="116" y="12"/>
                </a:lnTo>
                <a:lnTo>
                  <a:pt x="140" y="4"/>
                </a:lnTo>
                <a:lnTo>
                  <a:pt x="165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47" name="Freeform 20"/>
          <p:cNvSpPr>
            <a:spLocks/>
          </p:cNvSpPr>
          <p:nvPr/>
        </p:nvSpPr>
        <p:spPr bwMode="auto">
          <a:xfrm>
            <a:off x="4850859" y="4518758"/>
            <a:ext cx="125258" cy="142147"/>
          </a:xfrm>
          <a:custGeom>
            <a:avLst/>
            <a:gdLst>
              <a:gd name="T0" fmla="*/ 155 w 267"/>
              <a:gd name="T1" fmla="*/ 2 h 303"/>
              <a:gd name="T2" fmla="*/ 198 w 267"/>
              <a:gd name="T3" fmla="*/ 11 h 303"/>
              <a:gd name="T4" fmla="*/ 232 w 267"/>
              <a:gd name="T5" fmla="*/ 32 h 303"/>
              <a:gd name="T6" fmla="*/ 254 w 267"/>
              <a:gd name="T7" fmla="*/ 69 h 303"/>
              <a:gd name="T8" fmla="*/ 184 w 267"/>
              <a:gd name="T9" fmla="*/ 93 h 303"/>
              <a:gd name="T10" fmla="*/ 175 w 267"/>
              <a:gd name="T11" fmla="*/ 69 h 303"/>
              <a:gd name="T12" fmla="*/ 150 w 267"/>
              <a:gd name="T13" fmla="*/ 56 h 303"/>
              <a:gd name="T14" fmla="*/ 123 w 267"/>
              <a:gd name="T15" fmla="*/ 54 h 303"/>
              <a:gd name="T16" fmla="*/ 108 w 267"/>
              <a:gd name="T17" fmla="*/ 56 h 303"/>
              <a:gd name="T18" fmla="*/ 95 w 267"/>
              <a:gd name="T19" fmla="*/ 62 h 303"/>
              <a:gd name="T20" fmla="*/ 88 w 267"/>
              <a:gd name="T21" fmla="*/ 70 h 303"/>
              <a:gd name="T22" fmla="*/ 86 w 267"/>
              <a:gd name="T23" fmla="*/ 81 h 303"/>
              <a:gd name="T24" fmla="*/ 90 w 267"/>
              <a:gd name="T25" fmla="*/ 93 h 303"/>
              <a:gd name="T26" fmla="*/ 99 w 267"/>
              <a:gd name="T27" fmla="*/ 102 h 303"/>
              <a:gd name="T28" fmla="*/ 114 w 267"/>
              <a:gd name="T29" fmla="*/ 109 h 303"/>
              <a:gd name="T30" fmla="*/ 175 w 267"/>
              <a:gd name="T31" fmla="*/ 123 h 303"/>
              <a:gd name="T32" fmla="*/ 224 w 267"/>
              <a:gd name="T33" fmla="*/ 139 h 303"/>
              <a:gd name="T34" fmla="*/ 250 w 267"/>
              <a:gd name="T35" fmla="*/ 158 h 303"/>
              <a:gd name="T36" fmla="*/ 264 w 267"/>
              <a:gd name="T37" fmla="*/ 186 h 303"/>
              <a:gd name="T38" fmla="*/ 263 w 267"/>
              <a:gd name="T39" fmla="*/ 230 h 303"/>
              <a:gd name="T40" fmla="*/ 242 w 267"/>
              <a:gd name="T41" fmla="*/ 269 h 303"/>
              <a:gd name="T42" fmla="*/ 206 w 267"/>
              <a:gd name="T43" fmla="*/ 293 h 303"/>
              <a:gd name="T44" fmla="*/ 159 w 267"/>
              <a:gd name="T45" fmla="*/ 302 h 303"/>
              <a:gd name="T46" fmla="*/ 111 w 267"/>
              <a:gd name="T47" fmla="*/ 302 h 303"/>
              <a:gd name="T48" fmla="*/ 64 w 267"/>
              <a:gd name="T49" fmla="*/ 291 h 303"/>
              <a:gd name="T50" fmla="*/ 27 w 267"/>
              <a:gd name="T51" fmla="*/ 269 h 303"/>
              <a:gd name="T52" fmla="*/ 4 w 267"/>
              <a:gd name="T53" fmla="*/ 230 h 303"/>
              <a:gd name="T54" fmla="*/ 76 w 267"/>
              <a:gd name="T55" fmla="*/ 203 h 303"/>
              <a:gd name="T56" fmla="*/ 80 w 267"/>
              <a:gd name="T57" fmla="*/ 225 h 303"/>
              <a:gd name="T58" fmla="*/ 90 w 267"/>
              <a:gd name="T59" fmla="*/ 235 h 303"/>
              <a:gd name="T60" fmla="*/ 100 w 267"/>
              <a:gd name="T61" fmla="*/ 243 h 303"/>
              <a:gd name="T62" fmla="*/ 114 w 267"/>
              <a:gd name="T63" fmla="*/ 249 h 303"/>
              <a:gd name="T64" fmla="*/ 144 w 267"/>
              <a:gd name="T65" fmla="*/ 251 h 303"/>
              <a:gd name="T66" fmla="*/ 162 w 267"/>
              <a:gd name="T67" fmla="*/ 247 h 303"/>
              <a:gd name="T68" fmla="*/ 176 w 267"/>
              <a:gd name="T69" fmla="*/ 238 h 303"/>
              <a:gd name="T70" fmla="*/ 186 w 267"/>
              <a:gd name="T71" fmla="*/ 227 h 303"/>
              <a:gd name="T72" fmla="*/ 187 w 267"/>
              <a:gd name="T73" fmla="*/ 214 h 303"/>
              <a:gd name="T74" fmla="*/ 178 w 267"/>
              <a:gd name="T75" fmla="*/ 195 h 303"/>
              <a:gd name="T76" fmla="*/ 136 w 267"/>
              <a:gd name="T77" fmla="*/ 179 h 303"/>
              <a:gd name="T78" fmla="*/ 64 w 267"/>
              <a:gd name="T79" fmla="*/ 161 h 303"/>
              <a:gd name="T80" fmla="*/ 35 w 267"/>
              <a:gd name="T81" fmla="*/ 147 h 303"/>
              <a:gd name="T82" fmla="*/ 15 w 267"/>
              <a:gd name="T83" fmla="*/ 126 h 303"/>
              <a:gd name="T84" fmla="*/ 7 w 267"/>
              <a:gd name="T85" fmla="*/ 94 h 303"/>
              <a:gd name="T86" fmla="*/ 18 w 267"/>
              <a:gd name="T87" fmla="*/ 47 h 303"/>
              <a:gd name="T88" fmla="*/ 47 w 267"/>
              <a:gd name="T89" fmla="*/ 19 h 303"/>
              <a:gd name="T90" fmla="*/ 87 w 267"/>
              <a:gd name="T91" fmla="*/ 6 h 303"/>
              <a:gd name="T92" fmla="*/ 132 w 267"/>
              <a:gd name="T93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67" h="303">
                <a:moveTo>
                  <a:pt x="132" y="0"/>
                </a:moveTo>
                <a:lnTo>
                  <a:pt x="155" y="2"/>
                </a:lnTo>
                <a:lnTo>
                  <a:pt x="178" y="6"/>
                </a:lnTo>
                <a:lnTo>
                  <a:pt x="198" y="11"/>
                </a:lnTo>
                <a:lnTo>
                  <a:pt x="216" y="20"/>
                </a:lnTo>
                <a:lnTo>
                  <a:pt x="232" y="32"/>
                </a:lnTo>
                <a:lnTo>
                  <a:pt x="246" y="48"/>
                </a:lnTo>
                <a:lnTo>
                  <a:pt x="254" y="69"/>
                </a:lnTo>
                <a:lnTo>
                  <a:pt x="259" y="93"/>
                </a:lnTo>
                <a:lnTo>
                  <a:pt x="184" y="93"/>
                </a:lnTo>
                <a:lnTo>
                  <a:pt x="182" y="79"/>
                </a:lnTo>
                <a:lnTo>
                  <a:pt x="175" y="69"/>
                </a:lnTo>
                <a:lnTo>
                  <a:pt x="167" y="62"/>
                </a:lnTo>
                <a:lnTo>
                  <a:pt x="150" y="56"/>
                </a:lnTo>
                <a:lnTo>
                  <a:pt x="130" y="54"/>
                </a:lnTo>
                <a:lnTo>
                  <a:pt x="123" y="54"/>
                </a:lnTo>
                <a:lnTo>
                  <a:pt x="115" y="55"/>
                </a:lnTo>
                <a:lnTo>
                  <a:pt x="108" y="56"/>
                </a:lnTo>
                <a:lnTo>
                  <a:pt x="102" y="58"/>
                </a:lnTo>
                <a:lnTo>
                  <a:pt x="95" y="62"/>
                </a:lnTo>
                <a:lnTo>
                  <a:pt x="91" y="67"/>
                </a:lnTo>
                <a:lnTo>
                  <a:pt x="88" y="70"/>
                </a:lnTo>
                <a:lnTo>
                  <a:pt x="87" y="75"/>
                </a:lnTo>
                <a:lnTo>
                  <a:pt x="86" y="81"/>
                </a:lnTo>
                <a:lnTo>
                  <a:pt x="87" y="87"/>
                </a:lnTo>
                <a:lnTo>
                  <a:pt x="90" y="93"/>
                </a:lnTo>
                <a:lnTo>
                  <a:pt x="94" y="98"/>
                </a:lnTo>
                <a:lnTo>
                  <a:pt x="99" y="102"/>
                </a:lnTo>
                <a:lnTo>
                  <a:pt x="107" y="106"/>
                </a:lnTo>
                <a:lnTo>
                  <a:pt x="114" y="109"/>
                </a:lnTo>
                <a:lnTo>
                  <a:pt x="143" y="117"/>
                </a:lnTo>
                <a:lnTo>
                  <a:pt x="175" y="123"/>
                </a:lnTo>
                <a:lnTo>
                  <a:pt x="208" y="133"/>
                </a:lnTo>
                <a:lnTo>
                  <a:pt x="224" y="139"/>
                </a:lnTo>
                <a:lnTo>
                  <a:pt x="238" y="147"/>
                </a:lnTo>
                <a:lnTo>
                  <a:pt x="250" y="158"/>
                </a:lnTo>
                <a:lnTo>
                  <a:pt x="259" y="170"/>
                </a:lnTo>
                <a:lnTo>
                  <a:pt x="264" y="186"/>
                </a:lnTo>
                <a:lnTo>
                  <a:pt x="267" y="205"/>
                </a:lnTo>
                <a:lnTo>
                  <a:pt x="263" y="230"/>
                </a:lnTo>
                <a:lnTo>
                  <a:pt x="255" y="251"/>
                </a:lnTo>
                <a:lnTo>
                  <a:pt x="242" y="269"/>
                </a:lnTo>
                <a:lnTo>
                  <a:pt x="226" y="282"/>
                </a:lnTo>
                <a:lnTo>
                  <a:pt x="206" y="293"/>
                </a:lnTo>
                <a:lnTo>
                  <a:pt x="183" y="299"/>
                </a:lnTo>
                <a:lnTo>
                  <a:pt x="159" y="302"/>
                </a:lnTo>
                <a:lnTo>
                  <a:pt x="135" y="303"/>
                </a:lnTo>
                <a:lnTo>
                  <a:pt x="111" y="302"/>
                </a:lnTo>
                <a:lnTo>
                  <a:pt x="87" y="298"/>
                </a:lnTo>
                <a:lnTo>
                  <a:pt x="64" y="291"/>
                </a:lnTo>
                <a:lnTo>
                  <a:pt x="44" y="282"/>
                </a:lnTo>
                <a:lnTo>
                  <a:pt x="27" y="269"/>
                </a:lnTo>
                <a:lnTo>
                  <a:pt x="14" y="251"/>
                </a:lnTo>
                <a:lnTo>
                  <a:pt x="4" y="230"/>
                </a:lnTo>
                <a:lnTo>
                  <a:pt x="0" y="203"/>
                </a:lnTo>
                <a:lnTo>
                  <a:pt x="76" y="203"/>
                </a:lnTo>
                <a:lnTo>
                  <a:pt x="78" y="215"/>
                </a:lnTo>
                <a:lnTo>
                  <a:pt x="80" y="225"/>
                </a:lnTo>
                <a:lnTo>
                  <a:pt x="84" y="230"/>
                </a:lnTo>
                <a:lnTo>
                  <a:pt x="90" y="235"/>
                </a:lnTo>
                <a:lnTo>
                  <a:pt x="95" y="239"/>
                </a:lnTo>
                <a:lnTo>
                  <a:pt x="100" y="243"/>
                </a:lnTo>
                <a:lnTo>
                  <a:pt x="107" y="246"/>
                </a:lnTo>
                <a:lnTo>
                  <a:pt x="114" y="249"/>
                </a:lnTo>
                <a:lnTo>
                  <a:pt x="136" y="251"/>
                </a:lnTo>
                <a:lnTo>
                  <a:pt x="144" y="251"/>
                </a:lnTo>
                <a:lnTo>
                  <a:pt x="154" y="249"/>
                </a:lnTo>
                <a:lnTo>
                  <a:pt x="162" y="247"/>
                </a:lnTo>
                <a:lnTo>
                  <a:pt x="170" y="243"/>
                </a:lnTo>
                <a:lnTo>
                  <a:pt x="176" y="238"/>
                </a:lnTo>
                <a:lnTo>
                  <a:pt x="183" y="233"/>
                </a:lnTo>
                <a:lnTo>
                  <a:pt x="186" y="227"/>
                </a:lnTo>
                <a:lnTo>
                  <a:pt x="187" y="221"/>
                </a:lnTo>
                <a:lnTo>
                  <a:pt x="187" y="214"/>
                </a:lnTo>
                <a:lnTo>
                  <a:pt x="184" y="203"/>
                </a:lnTo>
                <a:lnTo>
                  <a:pt x="178" y="195"/>
                </a:lnTo>
                <a:lnTo>
                  <a:pt x="164" y="187"/>
                </a:lnTo>
                <a:lnTo>
                  <a:pt x="136" y="179"/>
                </a:lnTo>
                <a:lnTo>
                  <a:pt x="98" y="170"/>
                </a:lnTo>
                <a:lnTo>
                  <a:pt x="64" y="161"/>
                </a:lnTo>
                <a:lnTo>
                  <a:pt x="50" y="155"/>
                </a:lnTo>
                <a:lnTo>
                  <a:pt x="35" y="147"/>
                </a:lnTo>
                <a:lnTo>
                  <a:pt x="24" y="138"/>
                </a:lnTo>
                <a:lnTo>
                  <a:pt x="15" y="126"/>
                </a:lnTo>
                <a:lnTo>
                  <a:pt x="10" y="111"/>
                </a:lnTo>
                <a:lnTo>
                  <a:pt x="7" y="94"/>
                </a:lnTo>
                <a:lnTo>
                  <a:pt x="10" y="69"/>
                </a:lnTo>
                <a:lnTo>
                  <a:pt x="18" y="47"/>
                </a:lnTo>
                <a:lnTo>
                  <a:pt x="31" y="32"/>
                </a:lnTo>
                <a:lnTo>
                  <a:pt x="47" y="19"/>
                </a:lnTo>
                <a:lnTo>
                  <a:pt x="66" y="11"/>
                </a:lnTo>
                <a:lnTo>
                  <a:pt x="87" y="6"/>
                </a:lnTo>
                <a:lnTo>
                  <a:pt x="110" y="2"/>
                </a:lnTo>
                <a:lnTo>
                  <a:pt x="132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48" name="Rectangle 21"/>
          <p:cNvSpPr>
            <a:spLocks noChangeArrowheads="1"/>
          </p:cNvSpPr>
          <p:nvPr/>
        </p:nvSpPr>
        <p:spPr bwMode="auto">
          <a:xfrm>
            <a:off x="4998635" y="4471376"/>
            <a:ext cx="37062" cy="30494"/>
          </a:xfrm>
          <a:prstGeom prst="rect">
            <a:avLst/>
          </a:prstGeom>
          <a:solidFill>
            <a:srgbClr val="FFFFFF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49" name="Rectangle 22"/>
          <p:cNvSpPr>
            <a:spLocks noChangeArrowheads="1"/>
          </p:cNvSpPr>
          <p:nvPr/>
        </p:nvSpPr>
        <p:spPr bwMode="auto">
          <a:xfrm>
            <a:off x="4998635" y="4522511"/>
            <a:ext cx="37062" cy="135579"/>
          </a:xfrm>
          <a:prstGeom prst="rect">
            <a:avLst/>
          </a:prstGeom>
          <a:solidFill>
            <a:srgbClr val="FFFFFF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50" name="Freeform 23"/>
          <p:cNvSpPr>
            <a:spLocks noEditPoints="1"/>
          </p:cNvSpPr>
          <p:nvPr/>
        </p:nvSpPr>
        <p:spPr bwMode="auto">
          <a:xfrm>
            <a:off x="5055400" y="4518758"/>
            <a:ext cx="139332" cy="142147"/>
          </a:xfrm>
          <a:custGeom>
            <a:avLst/>
            <a:gdLst>
              <a:gd name="T0" fmla="*/ 148 w 297"/>
              <a:gd name="T1" fmla="*/ 60 h 303"/>
              <a:gd name="T2" fmla="*/ 130 w 297"/>
              <a:gd name="T3" fmla="*/ 63 h 303"/>
              <a:gd name="T4" fmla="*/ 115 w 297"/>
              <a:gd name="T5" fmla="*/ 69 h 303"/>
              <a:gd name="T6" fmla="*/ 103 w 297"/>
              <a:gd name="T7" fmla="*/ 78 h 303"/>
              <a:gd name="T8" fmla="*/ 94 w 297"/>
              <a:gd name="T9" fmla="*/ 90 h 303"/>
              <a:gd name="T10" fmla="*/ 87 w 297"/>
              <a:gd name="T11" fmla="*/ 103 h 303"/>
              <a:gd name="T12" fmla="*/ 82 w 297"/>
              <a:gd name="T13" fmla="*/ 119 h 303"/>
              <a:gd name="T14" fmla="*/ 79 w 297"/>
              <a:gd name="T15" fmla="*/ 153 h 303"/>
              <a:gd name="T16" fmla="*/ 82 w 297"/>
              <a:gd name="T17" fmla="*/ 186 h 303"/>
              <a:gd name="T18" fmla="*/ 87 w 297"/>
              <a:gd name="T19" fmla="*/ 202 h 303"/>
              <a:gd name="T20" fmla="*/ 94 w 297"/>
              <a:gd name="T21" fmla="*/ 215 h 303"/>
              <a:gd name="T22" fmla="*/ 103 w 297"/>
              <a:gd name="T23" fmla="*/ 227 h 303"/>
              <a:gd name="T24" fmla="*/ 115 w 297"/>
              <a:gd name="T25" fmla="*/ 237 h 303"/>
              <a:gd name="T26" fmla="*/ 130 w 297"/>
              <a:gd name="T27" fmla="*/ 242 h 303"/>
              <a:gd name="T28" fmla="*/ 148 w 297"/>
              <a:gd name="T29" fmla="*/ 245 h 303"/>
              <a:gd name="T30" fmla="*/ 167 w 297"/>
              <a:gd name="T31" fmla="*/ 242 h 303"/>
              <a:gd name="T32" fmla="*/ 182 w 297"/>
              <a:gd name="T33" fmla="*/ 237 h 303"/>
              <a:gd name="T34" fmla="*/ 194 w 297"/>
              <a:gd name="T35" fmla="*/ 227 h 303"/>
              <a:gd name="T36" fmla="*/ 203 w 297"/>
              <a:gd name="T37" fmla="*/ 215 h 303"/>
              <a:gd name="T38" fmla="*/ 210 w 297"/>
              <a:gd name="T39" fmla="*/ 202 h 303"/>
              <a:gd name="T40" fmla="*/ 215 w 297"/>
              <a:gd name="T41" fmla="*/ 186 h 303"/>
              <a:gd name="T42" fmla="*/ 218 w 297"/>
              <a:gd name="T43" fmla="*/ 153 h 303"/>
              <a:gd name="T44" fmla="*/ 215 w 297"/>
              <a:gd name="T45" fmla="*/ 119 h 303"/>
              <a:gd name="T46" fmla="*/ 210 w 297"/>
              <a:gd name="T47" fmla="*/ 103 h 303"/>
              <a:gd name="T48" fmla="*/ 203 w 297"/>
              <a:gd name="T49" fmla="*/ 90 h 303"/>
              <a:gd name="T50" fmla="*/ 194 w 297"/>
              <a:gd name="T51" fmla="*/ 78 h 303"/>
              <a:gd name="T52" fmla="*/ 182 w 297"/>
              <a:gd name="T53" fmla="*/ 69 h 303"/>
              <a:gd name="T54" fmla="*/ 167 w 297"/>
              <a:gd name="T55" fmla="*/ 63 h 303"/>
              <a:gd name="T56" fmla="*/ 148 w 297"/>
              <a:gd name="T57" fmla="*/ 60 h 303"/>
              <a:gd name="T58" fmla="*/ 148 w 297"/>
              <a:gd name="T59" fmla="*/ 0 h 303"/>
              <a:gd name="T60" fmla="*/ 180 w 297"/>
              <a:gd name="T61" fmla="*/ 3 h 303"/>
              <a:gd name="T62" fmla="*/ 210 w 297"/>
              <a:gd name="T63" fmla="*/ 12 h 303"/>
              <a:gd name="T64" fmla="*/ 235 w 297"/>
              <a:gd name="T65" fmla="*/ 24 h 303"/>
              <a:gd name="T66" fmla="*/ 257 w 297"/>
              <a:gd name="T67" fmla="*/ 43 h 303"/>
              <a:gd name="T68" fmla="*/ 274 w 297"/>
              <a:gd name="T69" fmla="*/ 64 h 303"/>
              <a:gd name="T70" fmla="*/ 287 w 297"/>
              <a:gd name="T71" fmla="*/ 90 h 303"/>
              <a:gd name="T72" fmla="*/ 294 w 297"/>
              <a:gd name="T73" fmla="*/ 121 h 303"/>
              <a:gd name="T74" fmla="*/ 297 w 297"/>
              <a:gd name="T75" fmla="*/ 153 h 303"/>
              <a:gd name="T76" fmla="*/ 294 w 297"/>
              <a:gd name="T77" fmla="*/ 186 h 303"/>
              <a:gd name="T78" fmla="*/ 287 w 297"/>
              <a:gd name="T79" fmla="*/ 215 h 303"/>
              <a:gd name="T80" fmla="*/ 274 w 297"/>
              <a:gd name="T81" fmla="*/ 241 h 303"/>
              <a:gd name="T82" fmla="*/ 257 w 297"/>
              <a:gd name="T83" fmla="*/ 263 h 303"/>
              <a:gd name="T84" fmla="*/ 235 w 297"/>
              <a:gd name="T85" fmla="*/ 281 h 303"/>
              <a:gd name="T86" fmla="*/ 210 w 297"/>
              <a:gd name="T87" fmla="*/ 293 h 303"/>
              <a:gd name="T88" fmla="*/ 180 w 297"/>
              <a:gd name="T89" fmla="*/ 301 h 303"/>
              <a:gd name="T90" fmla="*/ 148 w 297"/>
              <a:gd name="T91" fmla="*/ 303 h 303"/>
              <a:gd name="T92" fmla="*/ 116 w 297"/>
              <a:gd name="T93" fmla="*/ 301 h 303"/>
              <a:gd name="T94" fmla="*/ 87 w 297"/>
              <a:gd name="T95" fmla="*/ 293 h 303"/>
              <a:gd name="T96" fmla="*/ 62 w 297"/>
              <a:gd name="T97" fmla="*/ 281 h 303"/>
              <a:gd name="T98" fmla="*/ 40 w 297"/>
              <a:gd name="T99" fmla="*/ 263 h 303"/>
              <a:gd name="T100" fmla="*/ 23 w 297"/>
              <a:gd name="T101" fmla="*/ 241 h 303"/>
              <a:gd name="T102" fmla="*/ 11 w 297"/>
              <a:gd name="T103" fmla="*/ 215 h 303"/>
              <a:gd name="T104" fmla="*/ 3 w 297"/>
              <a:gd name="T105" fmla="*/ 186 h 303"/>
              <a:gd name="T106" fmla="*/ 0 w 297"/>
              <a:gd name="T107" fmla="*/ 153 h 303"/>
              <a:gd name="T108" fmla="*/ 3 w 297"/>
              <a:gd name="T109" fmla="*/ 121 h 303"/>
              <a:gd name="T110" fmla="*/ 11 w 297"/>
              <a:gd name="T111" fmla="*/ 90 h 303"/>
              <a:gd name="T112" fmla="*/ 23 w 297"/>
              <a:gd name="T113" fmla="*/ 64 h 303"/>
              <a:gd name="T114" fmla="*/ 40 w 297"/>
              <a:gd name="T115" fmla="*/ 43 h 303"/>
              <a:gd name="T116" fmla="*/ 62 w 297"/>
              <a:gd name="T117" fmla="*/ 24 h 303"/>
              <a:gd name="T118" fmla="*/ 87 w 297"/>
              <a:gd name="T119" fmla="*/ 12 h 303"/>
              <a:gd name="T120" fmla="*/ 116 w 297"/>
              <a:gd name="T121" fmla="*/ 3 h 303"/>
              <a:gd name="T122" fmla="*/ 148 w 297"/>
              <a:gd name="T123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97" h="303">
                <a:moveTo>
                  <a:pt x="148" y="60"/>
                </a:moveTo>
                <a:lnTo>
                  <a:pt x="130" y="63"/>
                </a:lnTo>
                <a:lnTo>
                  <a:pt x="115" y="69"/>
                </a:lnTo>
                <a:lnTo>
                  <a:pt x="103" y="78"/>
                </a:lnTo>
                <a:lnTo>
                  <a:pt x="94" y="90"/>
                </a:lnTo>
                <a:lnTo>
                  <a:pt x="87" y="103"/>
                </a:lnTo>
                <a:lnTo>
                  <a:pt x="82" y="119"/>
                </a:lnTo>
                <a:lnTo>
                  <a:pt x="79" y="153"/>
                </a:lnTo>
                <a:lnTo>
                  <a:pt x="82" y="186"/>
                </a:lnTo>
                <a:lnTo>
                  <a:pt x="87" y="202"/>
                </a:lnTo>
                <a:lnTo>
                  <a:pt x="94" y="215"/>
                </a:lnTo>
                <a:lnTo>
                  <a:pt x="103" y="227"/>
                </a:lnTo>
                <a:lnTo>
                  <a:pt x="115" y="237"/>
                </a:lnTo>
                <a:lnTo>
                  <a:pt x="130" y="242"/>
                </a:lnTo>
                <a:lnTo>
                  <a:pt x="148" y="245"/>
                </a:lnTo>
                <a:lnTo>
                  <a:pt x="167" y="242"/>
                </a:lnTo>
                <a:lnTo>
                  <a:pt x="182" y="237"/>
                </a:lnTo>
                <a:lnTo>
                  <a:pt x="194" y="227"/>
                </a:lnTo>
                <a:lnTo>
                  <a:pt x="203" y="215"/>
                </a:lnTo>
                <a:lnTo>
                  <a:pt x="210" y="202"/>
                </a:lnTo>
                <a:lnTo>
                  <a:pt x="215" y="186"/>
                </a:lnTo>
                <a:lnTo>
                  <a:pt x="218" y="153"/>
                </a:lnTo>
                <a:lnTo>
                  <a:pt x="215" y="119"/>
                </a:lnTo>
                <a:lnTo>
                  <a:pt x="210" y="103"/>
                </a:lnTo>
                <a:lnTo>
                  <a:pt x="203" y="90"/>
                </a:lnTo>
                <a:lnTo>
                  <a:pt x="194" y="78"/>
                </a:lnTo>
                <a:lnTo>
                  <a:pt x="182" y="69"/>
                </a:lnTo>
                <a:lnTo>
                  <a:pt x="167" y="63"/>
                </a:lnTo>
                <a:lnTo>
                  <a:pt x="148" y="60"/>
                </a:lnTo>
                <a:close/>
                <a:moveTo>
                  <a:pt x="148" y="0"/>
                </a:moveTo>
                <a:lnTo>
                  <a:pt x="180" y="3"/>
                </a:lnTo>
                <a:lnTo>
                  <a:pt x="210" y="12"/>
                </a:lnTo>
                <a:lnTo>
                  <a:pt x="235" y="24"/>
                </a:lnTo>
                <a:lnTo>
                  <a:pt x="257" y="43"/>
                </a:lnTo>
                <a:lnTo>
                  <a:pt x="274" y="64"/>
                </a:lnTo>
                <a:lnTo>
                  <a:pt x="287" y="90"/>
                </a:lnTo>
                <a:lnTo>
                  <a:pt x="294" y="121"/>
                </a:lnTo>
                <a:lnTo>
                  <a:pt x="297" y="153"/>
                </a:lnTo>
                <a:lnTo>
                  <a:pt x="294" y="186"/>
                </a:lnTo>
                <a:lnTo>
                  <a:pt x="287" y="215"/>
                </a:lnTo>
                <a:lnTo>
                  <a:pt x="274" y="241"/>
                </a:lnTo>
                <a:lnTo>
                  <a:pt x="257" y="263"/>
                </a:lnTo>
                <a:lnTo>
                  <a:pt x="235" y="281"/>
                </a:lnTo>
                <a:lnTo>
                  <a:pt x="210" y="293"/>
                </a:lnTo>
                <a:lnTo>
                  <a:pt x="180" y="301"/>
                </a:lnTo>
                <a:lnTo>
                  <a:pt x="148" y="303"/>
                </a:lnTo>
                <a:lnTo>
                  <a:pt x="116" y="301"/>
                </a:lnTo>
                <a:lnTo>
                  <a:pt x="87" y="293"/>
                </a:lnTo>
                <a:lnTo>
                  <a:pt x="62" y="281"/>
                </a:lnTo>
                <a:lnTo>
                  <a:pt x="40" y="263"/>
                </a:lnTo>
                <a:lnTo>
                  <a:pt x="23" y="241"/>
                </a:lnTo>
                <a:lnTo>
                  <a:pt x="11" y="215"/>
                </a:lnTo>
                <a:lnTo>
                  <a:pt x="3" y="186"/>
                </a:lnTo>
                <a:lnTo>
                  <a:pt x="0" y="153"/>
                </a:lnTo>
                <a:lnTo>
                  <a:pt x="3" y="121"/>
                </a:lnTo>
                <a:lnTo>
                  <a:pt x="11" y="90"/>
                </a:lnTo>
                <a:lnTo>
                  <a:pt x="23" y="64"/>
                </a:lnTo>
                <a:lnTo>
                  <a:pt x="40" y="43"/>
                </a:lnTo>
                <a:lnTo>
                  <a:pt x="62" y="24"/>
                </a:lnTo>
                <a:lnTo>
                  <a:pt x="87" y="12"/>
                </a:lnTo>
                <a:lnTo>
                  <a:pt x="116" y="3"/>
                </a:lnTo>
                <a:lnTo>
                  <a:pt x="14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51" name="Freeform 24"/>
          <p:cNvSpPr>
            <a:spLocks/>
          </p:cNvSpPr>
          <p:nvPr/>
        </p:nvSpPr>
        <p:spPr bwMode="auto">
          <a:xfrm>
            <a:off x="5213498" y="4518758"/>
            <a:ext cx="126666" cy="139332"/>
          </a:xfrm>
          <a:custGeom>
            <a:avLst/>
            <a:gdLst>
              <a:gd name="T0" fmla="*/ 165 w 270"/>
              <a:gd name="T1" fmla="*/ 0 h 297"/>
              <a:gd name="T2" fmla="*/ 193 w 270"/>
              <a:gd name="T3" fmla="*/ 3 h 297"/>
              <a:gd name="T4" fmla="*/ 217 w 270"/>
              <a:gd name="T5" fmla="*/ 10 h 297"/>
              <a:gd name="T6" fmla="*/ 234 w 270"/>
              <a:gd name="T7" fmla="*/ 20 h 297"/>
              <a:gd name="T8" fmla="*/ 249 w 270"/>
              <a:gd name="T9" fmla="*/ 34 h 297"/>
              <a:gd name="T10" fmla="*/ 258 w 270"/>
              <a:gd name="T11" fmla="*/ 51 h 297"/>
              <a:gd name="T12" fmla="*/ 265 w 270"/>
              <a:gd name="T13" fmla="*/ 71 h 297"/>
              <a:gd name="T14" fmla="*/ 269 w 270"/>
              <a:gd name="T15" fmla="*/ 94 h 297"/>
              <a:gd name="T16" fmla="*/ 270 w 270"/>
              <a:gd name="T17" fmla="*/ 119 h 297"/>
              <a:gd name="T18" fmla="*/ 270 w 270"/>
              <a:gd name="T19" fmla="*/ 297 h 297"/>
              <a:gd name="T20" fmla="*/ 190 w 270"/>
              <a:gd name="T21" fmla="*/ 297 h 297"/>
              <a:gd name="T22" fmla="*/ 190 w 270"/>
              <a:gd name="T23" fmla="*/ 134 h 297"/>
              <a:gd name="T24" fmla="*/ 189 w 270"/>
              <a:gd name="T25" fmla="*/ 113 h 297"/>
              <a:gd name="T26" fmla="*/ 186 w 270"/>
              <a:gd name="T27" fmla="*/ 94 h 297"/>
              <a:gd name="T28" fmla="*/ 180 w 270"/>
              <a:gd name="T29" fmla="*/ 81 h 297"/>
              <a:gd name="T30" fmla="*/ 170 w 270"/>
              <a:gd name="T31" fmla="*/ 71 h 297"/>
              <a:gd name="T32" fmla="*/ 157 w 270"/>
              <a:gd name="T33" fmla="*/ 64 h 297"/>
              <a:gd name="T34" fmla="*/ 140 w 270"/>
              <a:gd name="T35" fmla="*/ 63 h 297"/>
              <a:gd name="T36" fmla="*/ 121 w 270"/>
              <a:gd name="T37" fmla="*/ 66 h 297"/>
              <a:gd name="T38" fmla="*/ 105 w 270"/>
              <a:gd name="T39" fmla="*/ 71 h 297"/>
              <a:gd name="T40" fmla="*/ 93 w 270"/>
              <a:gd name="T41" fmla="*/ 82 h 297"/>
              <a:gd name="T42" fmla="*/ 85 w 270"/>
              <a:gd name="T43" fmla="*/ 98 h 297"/>
              <a:gd name="T44" fmla="*/ 81 w 270"/>
              <a:gd name="T45" fmla="*/ 119 h 297"/>
              <a:gd name="T46" fmla="*/ 80 w 270"/>
              <a:gd name="T47" fmla="*/ 146 h 297"/>
              <a:gd name="T48" fmla="*/ 80 w 270"/>
              <a:gd name="T49" fmla="*/ 297 h 297"/>
              <a:gd name="T50" fmla="*/ 0 w 270"/>
              <a:gd name="T51" fmla="*/ 297 h 297"/>
              <a:gd name="T52" fmla="*/ 0 w 270"/>
              <a:gd name="T53" fmla="*/ 8 h 297"/>
              <a:gd name="T54" fmla="*/ 76 w 270"/>
              <a:gd name="T55" fmla="*/ 8 h 297"/>
              <a:gd name="T56" fmla="*/ 76 w 270"/>
              <a:gd name="T57" fmla="*/ 48 h 297"/>
              <a:gd name="T58" fmla="*/ 77 w 270"/>
              <a:gd name="T59" fmla="*/ 48 h 297"/>
              <a:gd name="T60" fmla="*/ 88 w 270"/>
              <a:gd name="T61" fmla="*/ 34 h 297"/>
              <a:gd name="T62" fmla="*/ 101 w 270"/>
              <a:gd name="T63" fmla="*/ 22 h 297"/>
              <a:gd name="T64" fmla="*/ 116 w 270"/>
              <a:gd name="T65" fmla="*/ 12 h 297"/>
              <a:gd name="T66" fmla="*/ 140 w 270"/>
              <a:gd name="T67" fmla="*/ 4 h 297"/>
              <a:gd name="T68" fmla="*/ 165 w 270"/>
              <a:gd name="T69" fmla="*/ 0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70" h="297">
                <a:moveTo>
                  <a:pt x="165" y="0"/>
                </a:moveTo>
                <a:lnTo>
                  <a:pt x="193" y="3"/>
                </a:lnTo>
                <a:lnTo>
                  <a:pt x="217" y="10"/>
                </a:lnTo>
                <a:lnTo>
                  <a:pt x="234" y="20"/>
                </a:lnTo>
                <a:lnTo>
                  <a:pt x="249" y="34"/>
                </a:lnTo>
                <a:lnTo>
                  <a:pt x="258" y="51"/>
                </a:lnTo>
                <a:lnTo>
                  <a:pt x="265" y="71"/>
                </a:lnTo>
                <a:lnTo>
                  <a:pt x="269" y="94"/>
                </a:lnTo>
                <a:lnTo>
                  <a:pt x="270" y="119"/>
                </a:lnTo>
                <a:lnTo>
                  <a:pt x="270" y="297"/>
                </a:lnTo>
                <a:lnTo>
                  <a:pt x="190" y="297"/>
                </a:lnTo>
                <a:lnTo>
                  <a:pt x="190" y="134"/>
                </a:lnTo>
                <a:lnTo>
                  <a:pt x="189" y="113"/>
                </a:lnTo>
                <a:lnTo>
                  <a:pt x="186" y="94"/>
                </a:lnTo>
                <a:lnTo>
                  <a:pt x="180" y="81"/>
                </a:lnTo>
                <a:lnTo>
                  <a:pt x="170" y="71"/>
                </a:lnTo>
                <a:lnTo>
                  <a:pt x="157" y="64"/>
                </a:lnTo>
                <a:lnTo>
                  <a:pt x="140" y="63"/>
                </a:lnTo>
                <a:lnTo>
                  <a:pt x="121" y="66"/>
                </a:lnTo>
                <a:lnTo>
                  <a:pt x="105" y="71"/>
                </a:lnTo>
                <a:lnTo>
                  <a:pt x="93" y="82"/>
                </a:lnTo>
                <a:lnTo>
                  <a:pt x="85" y="98"/>
                </a:lnTo>
                <a:lnTo>
                  <a:pt x="81" y="119"/>
                </a:lnTo>
                <a:lnTo>
                  <a:pt x="80" y="146"/>
                </a:lnTo>
                <a:lnTo>
                  <a:pt x="80" y="297"/>
                </a:lnTo>
                <a:lnTo>
                  <a:pt x="0" y="297"/>
                </a:lnTo>
                <a:lnTo>
                  <a:pt x="0" y="8"/>
                </a:lnTo>
                <a:lnTo>
                  <a:pt x="76" y="8"/>
                </a:lnTo>
                <a:lnTo>
                  <a:pt x="76" y="48"/>
                </a:lnTo>
                <a:lnTo>
                  <a:pt x="77" y="48"/>
                </a:lnTo>
                <a:lnTo>
                  <a:pt x="88" y="34"/>
                </a:lnTo>
                <a:lnTo>
                  <a:pt x="101" y="22"/>
                </a:lnTo>
                <a:lnTo>
                  <a:pt x="116" y="12"/>
                </a:lnTo>
                <a:lnTo>
                  <a:pt x="140" y="4"/>
                </a:lnTo>
                <a:lnTo>
                  <a:pt x="165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52" name="Freeform 25"/>
          <p:cNvSpPr>
            <a:spLocks noEditPoints="1"/>
          </p:cNvSpPr>
          <p:nvPr/>
        </p:nvSpPr>
        <p:spPr bwMode="auto">
          <a:xfrm>
            <a:off x="4807699" y="4688584"/>
            <a:ext cx="136986" cy="189529"/>
          </a:xfrm>
          <a:custGeom>
            <a:avLst/>
            <a:gdLst>
              <a:gd name="T0" fmla="*/ 131 w 292"/>
              <a:gd name="T1" fmla="*/ 163 h 404"/>
              <a:gd name="T2" fmla="*/ 103 w 292"/>
              <a:gd name="T3" fmla="*/ 177 h 404"/>
              <a:gd name="T4" fmla="*/ 87 w 292"/>
              <a:gd name="T5" fmla="*/ 203 h 404"/>
              <a:gd name="T6" fmla="*/ 79 w 292"/>
              <a:gd name="T7" fmla="*/ 252 h 404"/>
              <a:gd name="T8" fmla="*/ 88 w 292"/>
              <a:gd name="T9" fmla="*/ 302 h 404"/>
              <a:gd name="T10" fmla="*/ 106 w 292"/>
              <a:gd name="T11" fmla="*/ 328 h 404"/>
              <a:gd name="T12" fmla="*/ 131 w 292"/>
              <a:gd name="T13" fmla="*/ 343 h 404"/>
              <a:gd name="T14" fmla="*/ 166 w 292"/>
              <a:gd name="T15" fmla="*/ 343 h 404"/>
              <a:gd name="T16" fmla="*/ 190 w 292"/>
              <a:gd name="T17" fmla="*/ 331 h 404"/>
              <a:gd name="T18" fmla="*/ 202 w 292"/>
              <a:gd name="T19" fmla="*/ 316 h 404"/>
              <a:gd name="T20" fmla="*/ 212 w 292"/>
              <a:gd name="T21" fmla="*/ 287 h 404"/>
              <a:gd name="T22" fmla="*/ 212 w 292"/>
              <a:gd name="T23" fmla="*/ 217 h 404"/>
              <a:gd name="T24" fmla="*/ 202 w 292"/>
              <a:gd name="T25" fmla="*/ 189 h 404"/>
              <a:gd name="T26" fmla="*/ 188 w 292"/>
              <a:gd name="T27" fmla="*/ 175 h 404"/>
              <a:gd name="T28" fmla="*/ 166 w 292"/>
              <a:gd name="T29" fmla="*/ 163 h 404"/>
              <a:gd name="T30" fmla="*/ 214 w 292"/>
              <a:gd name="T31" fmla="*/ 0 h 404"/>
              <a:gd name="T32" fmla="*/ 292 w 292"/>
              <a:gd name="T33" fmla="*/ 396 h 404"/>
              <a:gd name="T34" fmla="*/ 218 w 292"/>
              <a:gd name="T35" fmla="*/ 360 h 404"/>
              <a:gd name="T36" fmla="*/ 206 w 292"/>
              <a:gd name="T37" fmla="*/ 374 h 404"/>
              <a:gd name="T38" fmla="*/ 180 w 292"/>
              <a:gd name="T39" fmla="*/ 394 h 404"/>
              <a:gd name="T40" fmla="*/ 128 w 292"/>
              <a:gd name="T41" fmla="*/ 404 h 404"/>
              <a:gd name="T42" fmla="*/ 72 w 292"/>
              <a:gd name="T43" fmla="*/ 391 h 404"/>
              <a:gd name="T44" fmla="*/ 32 w 292"/>
              <a:gd name="T45" fmla="*/ 358 h 404"/>
              <a:gd name="T46" fmla="*/ 8 w 292"/>
              <a:gd name="T47" fmla="*/ 308 h 404"/>
              <a:gd name="T48" fmla="*/ 0 w 292"/>
              <a:gd name="T49" fmla="*/ 251 h 404"/>
              <a:gd name="T50" fmla="*/ 8 w 292"/>
              <a:gd name="T51" fmla="*/ 195 h 404"/>
              <a:gd name="T52" fmla="*/ 32 w 292"/>
              <a:gd name="T53" fmla="*/ 147 h 404"/>
              <a:gd name="T54" fmla="*/ 72 w 292"/>
              <a:gd name="T55" fmla="*/ 113 h 404"/>
              <a:gd name="T56" fmla="*/ 127 w 292"/>
              <a:gd name="T57" fmla="*/ 101 h 404"/>
              <a:gd name="T58" fmla="*/ 176 w 292"/>
              <a:gd name="T59" fmla="*/ 112 h 404"/>
              <a:gd name="T60" fmla="*/ 212 w 292"/>
              <a:gd name="T61" fmla="*/ 144 h 404"/>
              <a:gd name="T62" fmla="*/ 214 w 292"/>
              <a:gd name="T63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2" h="404">
                <a:moveTo>
                  <a:pt x="148" y="161"/>
                </a:moveTo>
                <a:lnTo>
                  <a:pt x="131" y="163"/>
                </a:lnTo>
                <a:lnTo>
                  <a:pt x="115" y="169"/>
                </a:lnTo>
                <a:lnTo>
                  <a:pt x="103" y="177"/>
                </a:lnTo>
                <a:lnTo>
                  <a:pt x="94" y="189"/>
                </a:lnTo>
                <a:lnTo>
                  <a:pt x="87" y="203"/>
                </a:lnTo>
                <a:lnTo>
                  <a:pt x="83" y="219"/>
                </a:lnTo>
                <a:lnTo>
                  <a:pt x="79" y="252"/>
                </a:lnTo>
                <a:lnTo>
                  <a:pt x="83" y="286"/>
                </a:lnTo>
                <a:lnTo>
                  <a:pt x="88" y="302"/>
                </a:lnTo>
                <a:lnTo>
                  <a:pt x="95" y="316"/>
                </a:lnTo>
                <a:lnTo>
                  <a:pt x="106" y="328"/>
                </a:lnTo>
                <a:lnTo>
                  <a:pt x="118" y="338"/>
                </a:lnTo>
                <a:lnTo>
                  <a:pt x="131" y="343"/>
                </a:lnTo>
                <a:lnTo>
                  <a:pt x="148" y="346"/>
                </a:lnTo>
                <a:lnTo>
                  <a:pt x="166" y="343"/>
                </a:lnTo>
                <a:lnTo>
                  <a:pt x="180" y="338"/>
                </a:lnTo>
                <a:lnTo>
                  <a:pt x="190" y="331"/>
                </a:lnTo>
                <a:lnTo>
                  <a:pt x="196" y="324"/>
                </a:lnTo>
                <a:lnTo>
                  <a:pt x="202" y="316"/>
                </a:lnTo>
                <a:lnTo>
                  <a:pt x="208" y="303"/>
                </a:lnTo>
                <a:lnTo>
                  <a:pt x="212" y="287"/>
                </a:lnTo>
                <a:lnTo>
                  <a:pt x="216" y="252"/>
                </a:lnTo>
                <a:lnTo>
                  <a:pt x="212" y="217"/>
                </a:lnTo>
                <a:lnTo>
                  <a:pt x="208" y="203"/>
                </a:lnTo>
                <a:lnTo>
                  <a:pt x="202" y="189"/>
                </a:lnTo>
                <a:lnTo>
                  <a:pt x="195" y="181"/>
                </a:lnTo>
                <a:lnTo>
                  <a:pt x="188" y="175"/>
                </a:lnTo>
                <a:lnTo>
                  <a:pt x="180" y="169"/>
                </a:lnTo>
                <a:lnTo>
                  <a:pt x="166" y="163"/>
                </a:lnTo>
                <a:lnTo>
                  <a:pt x="148" y="161"/>
                </a:lnTo>
                <a:close/>
                <a:moveTo>
                  <a:pt x="214" y="0"/>
                </a:moveTo>
                <a:lnTo>
                  <a:pt x="292" y="0"/>
                </a:lnTo>
                <a:lnTo>
                  <a:pt x="292" y="396"/>
                </a:lnTo>
                <a:lnTo>
                  <a:pt x="218" y="396"/>
                </a:lnTo>
                <a:lnTo>
                  <a:pt x="218" y="360"/>
                </a:lnTo>
                <a:lnTo>
                  <a:pt x="216" y="360"/>
                </a:lnTo>
                <a:lnTo>
                  <a:pt x="206" y="374"/>
                </a:lnTo>
                <a:lnTo>
                  <a:pt x="194" y="386"/>
                </a:lnTo>
                <a:lnTo>
                  <a:pt x="180" y="394"/>
                </a:lnTo>
                <a:lnTo>
                  <a:pt x="156" y="402"/>
                </a:lnTo>
                <a:lnTo>
                  <a:pt x="128" y="404"/>
                </a:lnTo>
                <a:lnTo>
                  <a:pt x="99" y="400"/>
                </a:lnTo>
                <a:lnTo>
                  <a:pt x="72" y="391"/>
                </a:lnTo>
                <a:lnTo>
                  <a:pt x="50" y="376"/>
                </a:lnTo>
                <a:lnTo>
                  <a:pt x="32" y="358"/>
                </a:lnTo>
                <a:lnTo>
                  <a:pt x="18" y="335"/>
                </a:lnTo>
                <a:lnTo>
                  <a:pt x="8" y="308"/>
                </a:lnTo>
                <a:lnTo>
                  <a:pt x="2" y="280"/>
                </a:lnTo>
                <a:lnTo>
                  <a:pt x="0" y="251"/>
                </a:lnTo>
                <a:lnTo>
                  <a:pt x="2" y="221"/>
                </a:lnTo>
                <a:lnTo>
                  <a:pt x="8" y="195"/>
                </a:lnTo>
                <a:lnTo>
                  <a:pt x="18" y="169"/>
                </a:lnTo>
                <a:lnTo>
                  <a:pt x="32" y="147"/>
                </a:lnTo>
                <a:lnTo>
                  <a:pt x="50" y="128"/>
                </a:lnTo>
                <a:lnTo>
                  <a:pt x="72" y="113"/>
                </a:lnTo>
                <a:lnTo>
                  <a:pt x="98" y="104"/>
                </a:lnTo>
                <a:lnTo>
                  <a:pt x="127" y="101"/>
                </a:lnTo>
                <a:lnTo>
                  <a:pt x="152" y="104"/>
                </a:lnTo>
                <a:lnTo>
                  <a:pt x="176" y="112"/>
                </a:lnTo>
                <a:lnTo>
                  <a:pt x="196" y="125"/>
                </a:lnTo>
                <a:lnTo>
                  <a:pt x="212" y="144"/>
                </a:lnTo>
                <a:lnTo>
                  <a:pt x="214" y="144"/>
                </a:lnTo>
                <a:lnTo>
                  <a:pt x="21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53" name="Freeform 26"/>
          <p:cNvSpPr>
            <a:spLocks noEditPoints="1"/>
          </p:cNvSpPr>
          <p:nvPr/>
        </p:nvSpPr>
        <p:spPr bwMode="auto">
          <a:xfrm>
            <a:off x="4966734" y="4735966"/>
            <a:ext cx="131357" cy="142147"/>
          </a:xfrm>
          <a:custGeom>
            <a:avLst/>
            <a:gdLst>
              <a:gd name="T0" fmla="*/ 185 w 280"/>
              <a:gd name="T1" fmla="*/ 159 h 303"/>
              <a:gd name="T2" fmla="*/ 171 w 280"/>
              <a:gd name="T3" fmla="*/ 165 h 303"/>
              <a:gd name="T4" fmla="*/ 155 w 280"/>
              <a:gd name="T5" fmla="*/ 167 h 303"/>
              <a:gd name="T6" fmla="*/ 125 w 280"/>
              <a:gd name="T7" fmla="*/ 171 h 303"/>
              <a:gd name="T8" fmla="*/ 108 w 280"/>
              <a:gd name="T9" fmla="*/ 177 h 303"/>
              <a:gd name="T10" fmla="*/ 93 w 280"/>
              <a:gd name="T11" fmla="*/ 183 h 303"/>
              <a:gd name="T12" fmla="*/ 83 w 280"/>
              <a:gd name="T13" fmla="*/ 195 h 303"/>
              <a:gd name="T14" fmla="*/ 80 w 280"/>
              <a:gd name="T15" fmla="*/ 207 h 303"/>
              <a:gd name="T16" fmla="*/ 80 w 280"/>
              <a:gd name="T17" fmla="*/ 221 h 303"/>
              <a:gd name="T18" fmla="*/ 83 w 280"/>
              <a:gd name="T19" fmla="*/ 231 h 303"/>
              <a:gd name="T20" fmla="*/ 89 w 280"/>
              <a:gd name="T21" fmla="*/ 241 h 303"/>
              <a:gd name="T22" fmla="*/ 101 w 280"/>
              <a:gd name="T23" fmla="*/ 247 h 303"/>
              <a:gd name="T24" fmla="*/ 119 w 280"/>
              <a:gd name="T25" fmla="*/ 250 h 303"/>
              <a:gd name="T26" fmla="*/ 148 w 280"/>
              <a:gd name="T27" fmla="*/ 249 h 303"/>
              <a:gd name="T28" fmla="*/ 172 w 280"/>
              <a:gd name="T29" fmla="*/ 238 h 303"/>
              <a:gd name="T30" fmla="*/ 183 w 280"/>
              <a:gd name="T31" fmla="*/ 225 h 303"/>
              <a:gd name="T32" fmla="*/ 191 w 280"/>
              <a:gd name="T33" fmla="*/ 195 h 303"/>
              <a:gd name="T34" fmla="*/ 192 w 280"/>
              <a:gd name="T35" fmla="*/ 185 h 303"/>
              <a:gd name="T36" fmla="*/ 144 w 280"/>
              <a:gd name="T37" fmla="*/ 0 h 303"/>
              <a:gd name="T38" fmla="*/ 209 w 280"/>
              <a:gd name="T39" fmla="*/ 8 h 303"/>
              <a:gd name="T40" fmla="*/ 245 w 280"/>
              <a:gd name="T41" fmla="*/ 26 h 303"/>
              <a:gd name="T42" fmla="*/ 265 w 280"/>
              <a:gd name="T43" fmla="*/ 52 h 303"/>
              <a:gd name="T44" fmla="*/ 271 w 280"/>
              <a:gd name="T45" fmla="*/ 82 h 303"/>
              <a:gd name="T46" fmla="*/ 272 w 280"/>
              <a:gd name="T47" fmla="*/ 269 h 303"/>
              <a:gd name="T48" fmla="*/ 280 w 280"/>
              <a:gd name="T49" fmla="*/ 295 h 303"/>
              <a:gd name="T50" fmla="*/ 197 w 280"/>
              <a:gd name="T51" fmla="*/ 282 h 303"/>
              <a:gd name="T52" fmla="*/ 175 w 280"/>
              <a:gd name="T53" fmla="*/ 285 h 303"/>
              <a:gd name="T54" fmla="*/ 124 w 280"/>
              <a:gd name="T55" fmla="*/ 301 h 303"/>
              <a:gd name="T56" fmla="*/ 79 w 280"/>
              <a:gd name="T57" fmla="*/ 302 h 303"/>
              <a:gd name="T58" fmla="*/ 43 w 280"/>
              <a:gd name="T59" fmla="*/ 291 h 303"/>
              <a:gd name="T60" fmla="*/ 17 w 280"/>
              <a:gd name="T61" fmla="*/ 270 h 303"/>
              <a:gd name="T62" fmla="*/ 3 w 280"/>
              <a:gd name="T63" fmla="*/ 238 h 303"/>
              <a:gd name="T64" fmla="*/ 3 w 280"/>
              <a:gd name="T65" fmla="*/ 195 h 303"/>
              <a:gd name="T66" fmla="*/ 19 w 280"/>
              <a:gd name="T67" fmla="*/ 163 h 303"/>
              <a:gd name="T68" fmla="*/ 45 w 280"/>
              <a:gd name="T69" fmla="*/ 143 h 303"/>
              <a:gd name="T70" fmla="*/ 97 w 280"/>
              <a:gd name="T71" fmla="*/ 130 h 303"/>
              <a:gd name="T72" fmla="*/ 149 w 280"/>
              <a:gd name="T73" fmla="*/ 123 h 303"/>
              <a:gd name="T74" fmla="*/ 172 w 280"/>
              <a:gd name="T75" fmla="*/ 118 h 303"/>
              <a:gd name="T76" fmla="*/ 184 w 280"/>
              <a:gd name="T77" fmla="*/ 111 h 303"/>
              <a:gd name="T78" fmla="*/ 189 w 280"/>
              <a:gd name="T79" fmla="*/ 103 h 303"/>
              <a:gd name="T80" fmla="*/ 192 w 280"/>
              <a:gd name="T81" fmla="*/ 92 h 303"/>
              <a:gd name="T82" fmla="*/ 189 w 280"/>
              <a:gd name="T83" fmla="*/ 78 h 303"/>
              <a:gd name="T84" fmla="*/ 184 w 280"/>
              <a:gd name="T85" fmla="*/ 67 h 303"/>
              <a:gd name="T86" fmla="*/ 176 w 280"/>
              <a:gd name="T87" fmla="*/ 60 h 303"/>
              <a:gd name="T88" fmla="*/ 160 w 280"/>
              <a:gd name="T89" fmla="*/ 55 h 303"/>
              <a:gd name="T90" fmla="*/ 140 w 280"/>
              <a:gd name="T91" fmla="*/ 54 h 303"/>
              <a:gd name="T92" fmla="*/ 104 w 280"/>
              <a:gd name="T93" fmla="*/ 63 h 303"/>
              <a:gd name="T94" fmla="*/ 91 w 280"/>
              <a:gd name="T95" fmla="*/ 83 h 303"/>
              <a:gd name="T96" fmla="*/ 9 w 280"/>
              <a:gd name="T97" fmla="*/ 96 h 303"/>
              <a:gd name="T98" fmla="*/ 23 w 280"/>
              <a:gd name="T99" fmla="*/ 51 h 303"/>
              <a:gd name="T100" fmla="*/ 55 w 280"/>
              <a:gd name="T101" fmla="*/ 20 h 303"/>
              <a:gd name="T102" fmla="*/ 97 w 280"/>
              <a:gd name="T103" fmla="*/ 6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80" h="303">
                <a:moveTo>
                  <a:pt x="192" y="155"/>
                </a:moveTo>
                <a:lnTo>
                  <a:pt x="185" y="159"/>
                </a:lnTo>
                <a:lnTo>
                  <a:pt x="179" y="162"/>
                </a:lnTo>
                <a:lnTo>
                  <a:pt x="171" y="165"/>
                </a:lnTo>
                <a:lnTo>
                  <a:pt x="163" y="166"/>
                </a:lnTo>
                <a:lnTo>
                  <a:pt x="155" y="167"/>
                </a:lnTo>
                <a:lnTo>
                  <a:pt x="145" y="169"/>
                </a:lnTo>
                <a:lnTo>
                  <a:pt x="125" y="171"/>
                </a:lnTo>
                <a:lnTo>
                  <a:pt x="117" y="174"/>
                </a:lnTo>
                <a:lnTo>
                  <a:pt x="108" y="177"/>
                </a:lnTo>
                <a:lnTo>
                  <a:pt x="100" y="179"/>
                </a:lnTo>
                <a:lnTo>
                  <a:pt x="93" y="183"/>
                </a:lnTo>
                <a:lnTo>
                  <a:pt x="88" y="189"/>
                </a:lnTo>
                <a:lnTo>
                  <a:pt x="83" y="195"/>
                </a:lnTo>
                <a:lnTo>
                  <a:pt x="81" y="201"/>
                </a:lnTo>
                <a:lnTo>
                  <a:pt x="80" y="207"/>
                </a:lnTo>
                <a:lnTo>
                  <a:pt x="79" y="214"/>
                </a:lnTo>
                <a:lnTo>
                  <a:pt x="80" y="221"/>
                </a:lnTo>
                <a:lnTo>
                  <a:pt x="81" y="226"/>
                </a:lnTo>
                <a:lnTo>
                  <a:pt x="83" y="231"/>
                </a:lnTo>
                <a:lnTo>
                  <a:pt x="87" y="237"/>
                </a:lnTo>
                <a:lnTo>
                  <a:pt x="89" y="241"/>
                </a:lnTo>
                <a:lnTo>
                  <a:pt x="93" y="243"/>
                </a:lnTo>
                <a:lnTo>
                  <a:pt x="101" y="247"/>
                </a:lnTo>
                <a:lnTo>
                  <a:pt x="109" y="249"/>
                </a:lnTo>
                <a:lnTo>
                  <a:pt x="119" y="250"/>
                </a:lnTo>
                <a:lnTo>
                  <a:pt x="128" y="251"/>
                </a:lnTo>
                <a:lnTo>
                  <a:pt x="148" y="249"/>
                </a:lnTo>
                <a:lnTo>
                  <a:pt x="164" y="243"/>
                </a:lnTo>
                <a:lnTo>
                  <a:pt x="172" y="238"/>
                </a:lnTo>
                <a:lnTo>
                  <a:pt x="177" y="231"/>
                </a:lnTo>
                <a:lnTo>
                  <a:pt x="183" y="225"/>
                </a:lnTo>
                <a:lnTo>
                  <a:pt x="191" y="202"/>
                </a:lnTo>
                <a:lnTo>
                  <a:pt x="191" y="195"/>
                </a:lnTo>
                <a:lnTo>
                  <a:pt x="191" y="190"/>
                </a:lnTo>
                <a:lnTo>
                  <a:pt x="192" y="185"/>
                </a:lnTo>
                <a:lnTo>
                  <a:pt x="192" y="155"/>
                </a:lnTo>
                <a:close/>
                <a:moveTo>
                  <a:pt x="144" y="0"/>
                </a:moveTo>
                <a:lnTo>
                  <a:pt x="188" y="3"/>
                </a:lnTo>
                <a:lnTo>
                  <a:pt x="209" y="8"/>
                </a:lnTo>
                <a:lnTo>
                  <a:pt x="228" y="15"/>
                </a:lnTo>
                <a:lnTo>
                  <a:pt x="245" y="26"/>
                </a:lnTo>
                <a:lnTo>
                  <a:pt x="259" y="40"/>
                </a:lnTo>
                <a:lnTo>
                  <a:pt x="265" y="52"/>
                </a:lnTo>
                <a:lnTo>
                  <a:pt x="269" y="66"/>
                </a:lnTo>
                <a:lnTo>
                  <a:pt x="271" y="82"/>
                </a:lnTo>
                <a:lnTo>
                  <a:pt x="271" y="231"/>
                </a:lnTo>
                <a:lnTo>
                  <a:pt x="272" y="269"/>
                </a:lnTo>
                <a:lnTo>
                  <a:pt x="276" y="285"/>
                </a:lnTo>
                <a:lnTo>
                  <a:pt x="280" y="295"/>
                </a:lnTo>
                <a:lnTo>
                  <a:pt x="200" y="295"/>
                </a:lnTo>
                <a:lnTo>
                  <a:pt x="197" y="282"/>
                </a:lnTo>
                <a:lnTo>
                  <a:pt x="195" y="267"/>
                </a:lnTo>
                <a:lnTo>
                  <a:pt x="175" y="285"/>
                </a:lnTo>
                <a:lnTo>
                  <a:pt x="151" y="295"/>
                </a:lnTo>
                <a:lnTo>
                  <a:pt x="124" y="301"/>
                </a:lnTo>
                <a:lnTo>
                  <a:pt x="99" y="303"/>
                </a:lnTo>
                <a:lnTo>
                  <a:pt x="79" y="302"/>
                </a:lnTo>
                <a:lnTo>
                  <a:pt x="60" y="298"/>
                </a:lnTo>
                <a:lnTo>
                  <a:pt x="43" y="291"/>
                </a:lnTo>
                <a:lnTo>
                  <a:pt x="29" y="282"/>
                </a:lnTo>
                <a:lnTo>
                  <a:pt x="17" y="270"/>
                </a:lnTo>
                <a:lnTo>
                  <a:pt x="8" y="255"/>
                </a:lnTo>
                <a:lnTo>
                  <a:pt x="3" y="238"/>
                </a:lnTo>
                <a:lnTo>
                  <a:pt x="0" y="218"/>
                </a:lnTo>
                <a:lnTo>
                  <a:pt x="3" y="195"/>
                </a:lnTo>
                <a:lnTo>
                  <a:pt x="9" y="177"/>
                </a:lnTo>
                <a:lnTo>
                  <a:pt x="19" y="163"/>
                </a:lnTo>
                <a:lnTo>
                  <a:pt x="31" y="151"/>
                </a:lnTo>
                <a:lnTo>
                  <a:pt x="45" y="143"/>
                </a:lnTo>
                <a:lnTo>
                  <a:pt x="63" y="138"/>
                </a:lnTo>
                <a:lnTo>
                  <a:pt x="97" y="130"/>
                </a:lnTo>
                <a:lnTo>
                  <a:pt x="132" y="126"/>
                </a:lnTo>
                <a:lnTo>
                  <a:pt x="149" y="123"/>
                </a:lnTo>
                <a:lnTo>
                  <a:pt x="163" y="120"/>
                </a:lnTo>
                <a:lnTo>
                  <a:pt x="172" y="118"/>
                </a:lnTo>
                <a:lnTo>
                  <a:pt x="179" y="115"/>
                </a:lnTo>
                <a:lnTo>
                  <a:pt x="184" y="111"/>
                </a:lnTo>
                <a:lnTo>
                  <a:pt x="188" y="107"/>
                </a:lnTo>
                <a:lnTo>
                  <a:pt x="189" y="103"/>
                </a:lnTo>
                <a:lnTo>
                  <a:pt x="191" y="98"/>
                </a:lnTo>
                <a:lnTo>
                  <a:pt x="192" y="92"/>
                </a:lnTo>
                <a:lnTo>
                  <a:pt x="191" y="84"/>
                </a:lnTo>
                <a:lnTo>
                  <a:pt x="189" y="78"/>
                </a:lnTo>
                <a:lnTo>
                  <a:pt x="187" y="72"/>
                </a:lnTo>
                <a:lnTo>
                  <a:pt x="184" y="67"/>
                </a:lnTo>
                <a:lnTo>
                  <a:pt x="180" y="63"/>
                </a:lnTo>
                <a:lnTo>
                  <a:pt x="176" y="60"/>
                </a:lnTo>
                <a:lnTo>
                  <a:pt x="169" y="56"/>
                </a:lnTo>
                <a:lnTo>
                  <a:pt x="160" y="55"/>
                </a:lnTo>
                <a:lnTo>
                  <a:pt x="151" y="54"/>
                </a:lnTo>
                <a:lnTo>
                  <a:pt x="140" y="54"/>
                </a:lnTo>
                <a:lnTo>
                  <a:pt x="120" y="56"/>
                </a:lnTo>
                <a:lnTo>
                  <a:pt x="104" y="63"/>
                </a:lnTo>
                <a:lnTo>
                  <a:pt x="96" y="71"/>
                </a:lnTo>
                <a:lnTo>
                  <a:pt x="91" y="83"/>
                </a:lnTo>
                <a:lnTo>
                  <a:pt x="88" y="96"/>
                </a:lnTo>
                <a:lnTo>
                  <a:pt x="9" y="96"/>
                </a:lnTo>
                <a:lnTo>
                  <a:pt x="13" y="71"/>
                </a:lnTo>
                <a:lnTo>
                  <a:pt x="23" y="51"/>
                </a:lnTo>
                <a:lnTo>
                  <a:pt x="37" y="34"/>
                </a:lnTo>
                <a:lnTo>
                  <a:pt x="55" y="20"/>
                </a:lnTo>
                <a:lnTo>
                  <a:pt x="75" y="11"/>
                </a:lnTo>
                <a:lnTo>
                  <a:pt x="97" y="6"/>
                </a:lnTo>
                <a:lnTo>
                  <a:pt x="14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54" name="Freeform 27"/>
          <p:cNvSpPr>
            <a:spLocks/>
          </p:cNvSpPr>
          <p:nvPr/>
        </p:nvSpPr>
        <p:spPr bwMode="auto">
          <a:xfrm>
            <a:off x="5109350" y="4699374"/>
            <a:ext cx="87258" cy="176393"/>
          </a:xfrm>
          <a:custGeom>
            <a:avLst/>
            <a:gdLst>
              <a:gd name="T0" fmla="*/ 48 w 186"/>
              <a:gd name="T1" fmla="*/ 0 h 376"/>
              <a:gd name="T2" fmla="*/ 127 w 186"/>
              <a:gd name="T3" fmla="*/ 0 h 376"/>
              <a:gd name="T4" fmla="*/ 127 w 186"/>
              <a:gd name="T5" fmla="*/ 86 h 376"/>
              <a:gd name="T6" fmla="*/ 186 w 186"/>
              <a:gd name="T7" fmla="*/ 86 h 376"/>
              <a:gd name="T8" fmla="*/ 186 w 186"/>
              <a:gd name="T9" fmla="*/ 138 h 376"/>
              <a:gd name="T10" fmla="*/ 127 w 186"/>
              <a:gd name="T11" fmla="*/ 138 h 376"/>
              <a:gd name="T12" fmla="*/ 127 w 186"/>
              <a:gd name="T13" fmla="*/ 281 h 376"/>
              <a:gd name="T14" fmla="*/ 130 w 186"/>
              <a:gd name="T15" fmla="*/ 299 h 376"/>
              <a:gd name="T16" fmla="*/ 134 w 186"/>
              <a:gd name="T17" fmla="*/ 308 h 376"/>
              <a:gd name="T18" fmla="*/ 144 w 186"/>
              <a:gd name="T19" fmla="*/ 313 h 376"/>
              <a:gd name="T20" fmla="*/ 160 w 186"/>
              <a:gd name="T21" fmla="*/ 315 h 376"/>
              <a:gd name="T22" fmla="*/ 174 w 186"/>
              <a:gd name="T23" fmla="*/ 315 h 376"/>
              <a:gd name="T24" fmla="*/ 186 w 186"/>
              <a:gd name="T25" fmla="*/ 312 h 376"/>
              <a:gd name="T26" fmla="*/ 186 w 186"/>
              <a:gd name="T27" fmla="*/ 373 h 376"/>
              <a:gd name="T28" fmla="*/ 163 w 186"/>
              <a:gd name="T29" fmla="*/ 376 h 376"/>
              <a:gd name="T30" fmla="*/ 139 w 186"/>
              <a:gd name="T31" fmla="*/ 376 h 376"/>
              <a:gd name="T32" fmla="*/ 104 w 186"/>
              <a:gd name="T33" fmla="*/ 375 h 376"/>
              <a:gd name="T34" fmla="*/ 90 w 186"/>
              <a:gd name="T35" fmla="*/ 371 h 376"/>
              <a:gd name="T36" fmla="*/ 76 w 186"/>
              <a:gd name="T37" fmla="*/ 364 h 376"/>
              <a:gd name="T38" fmla="*/ 68 w 186"/>
              <a:gd name="T39" fmla="*/ 359 h 376"/>
              <a:gd name="T40" fmla="*/ 61 w 186"/>
              <a:gd name="T41" fmla="*/ 352 h 376"/>
              <a:gd name="T42" fmla="*/ 56 w 186"/>
              <a:gd name="T43" fmla="*/ 344 h 376"/>
              <a:gd name="T44" fmla="*/ 51 w 186"/>
              <a:gd name="T45" fmla="*/ 328 h 376"/>
              <a:gd name="T46" fmla="*/ 48 w 186"/>
              <a:gd name="T47" fmla="*/ 309 h 376"/>
              <a:gd name="T48" fmla="*/ 48 w 186"/>
              <a:gd name="T49" fmla="*/ 138 h 376"/>
              <a:gd name="T50" fmla="*/ 0 w 186"/>
              <a:gd name="T51" fmla="*/ 138 h 376"/>
              <a:gd name="T52" fmla="*/ 0 w 186"/>
              <a:gd name="T53" fmla="*/ 86 h 376"/>
              <a:gd name="T54" fmla="*/ 48 w 186"/>
              <a:gd name="T55" fmla="*/ 86 h 376"/>
              <a:gd name="T56" fmla="*/ 48 w 186"/>
              <a:gd name="T57" fmla="*/ 0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86" h="376">
                <a:moveTo>
                  <a:pt x="48" y="0"/>
                </a:moveTo>
                <a:lnTo>
                  <a:pt x="127" y="0"/>
                </a:lnTo>
                <a:lnTo>
                  <a:pt x="127" y="86"/>
                </a:lnTo>
                <a:lnTo>
                  <a:pt x="186" y="86"/>
                </a:lnTo>
                <a:lnTo>
                  <a:pt x="186" y="138"/>
                </a:lnTo>
                <a:lnTo>
                  <a:pt x="127" y="138"/>
                </a:lnTo>
                <a:lnTo>
                  <a:pt x="127" y="281"/>
                </a:lnTo>
                <a:lnTo>
                  <a:pt x="130" y="299"/>
                </a:lnTo>
                <a:lnTo>
                  <a:pt x="134" y="308"/>
                </a:lnTo>
                <a:lnTo>
                  <a:pt x="144" y="313"/>
                </a:lnTo>
                <a:lnTo>
                  <a:pt x="160" y="315"/>
                </a:lnTo>
                <a:lnTo>
                  <a:pt x="174" y="315"/>
                </a:lnTo>
                <a:lnTo>
                  <a:pt x="186" y="312"/>
                </a:lnTo>
                <a:lnTo>
                  <a:pt x="186" y="373"/>
                </a:lnTo>
                <a:lnTo>
                  <a:pt x="163" y="376"/>
                </a:lnTo>
                <a:lnTo>
                  <a:pt x="139" y="376"/>
                </a:lnTo>
                <a:lnTo>
                  <a:pt x="104" y="375"/>
                </a:lnTo>
                <a:lnTo>
                  <a:pt x="90" y="371"/>
                </a:lnTo>
                <a:lnTo>
                  <a:pt x="76" y="364"/>
                </a:lnTo>
                <a:lnTo>
                  <a:pt x="68" y="359"/>
                </a:lnTo>
                <a:lnTo>
                  <a:pt x="61" y="352"/>
                </a:lnTo>
                <a:lnTo>
                  <a:pt x="56" y="344"/>
                </a:lnTo>
                <a:lnTo>
                  <a:pt x="51" y="328"/>
                </a:lnTo>
                <a:lnTo>
                  <a:pt x="48" y="309"/>
                </a:lnTo>
                <a:lnTo>
                  <a:pt x="48" y="138"/>
                </a:lnTo>
                <a:lnTo>
                  <a:pt x="0" y="138"/>
                </a:lnTo>
                <a:lnTo>
                  <a:pt x="0" y="86"/>
                </a:lnTo>
                <a:lnTo>
                  <a:pt x="48" y="86"/>
                </a:lnTo>
                <a:lnTo>
                  <a:pt x="4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55" name="Freeform 28"/>
          <p:cNvSpPr>
            <a:spLocks noEditPoints="1"/>
          </p:cNvSpPr>
          <p:nvPr/>
        </p:nvSpPr>
        <p:spPr bwMode="auto">
          <a:xfrm>
            <a:off x="5213498" y="4735966"/>
            <a:ext cx="131357" cy="142147"/>
          </a:xfrm>
          <a:custGeom>
            <a:avLst/>
            <a:gdLst>
              <a:gd name="T0" fmla="*/ 185 w 280"/>
              <a:gd name="T1" fmla="*/ 159 h 303"/>
              <a:gd name="T2" fmla="*/ 170 w 280"/>
              <a:gd name="T3" fmla="*/ 165 h 303"/>
              <a:gd name="T4" fmla="*/ 154 w 280"/>
              <a:gd name="T5" fmla="*/ 167 h 303"/>
              <a:gd name="T6" fmla="*/ 125 w 280"/>
              <a:gd name="T7" fmla="*/ 171 h 303"/>
              <a:gd name="T8" fmla="*/ 108 w 280"/>
              <a:gd name="T9" fmla="*/ 177 h 303"/>
              <a:gd name="T10" fmla="*/ 93 w 280"/>
              <a:gd name="T11" fmla="*/ 183 h 303"/>
              <a:gd name="T12" fmla="*/ 82 w 280"/>
              <a:gd name="T13" fmla="*/ 195 h 303"/>
              <a:gd name="T14" fmla="*/ 80 w 280"/>
              <a:gd name="T15" fmla="*/ 207 h 303"/>
              <a:gd name="T16" fmla="*/ 80 w 280"/>
              <a:gd name="T17" fmla="*/ 221 h 303"/>
              <a:gd name="T18" fmla="*/ 82 w 280"/>
              <a:gd name="T19" fmla="*/ 231 h 303"/>
              <a:gd name="T20" fmla="*/ 89 w 280"/>
              <a:gd name="T21" fmla="*/ 241 h 303"/>
              <a:gd name="T22" fmla="*/ 101 w 280"/>
              <a:gd name="T23" fmla="*/ 247 h 303"/>
              <a:gd name="T24" fmla="*/ 118 w 280"/>
              <a:gd name="T25" fmla="*/ 250 h 303"/>
              <a:gd name="T26" fmla="*/ 148 w 280"/>
              <a:gd name="T27" fmla="*/ 249 h 303"/>
              <a:gd name="T28" fmla="*/ 172 w 280"/>
              <a:gd name="T29" fmla="*/ 238 h 303"/>
              <a:gd name="T30" fmla="*/ 182 w 280"/>
              <a:gd name="T31" fmla="*/ 225 h 303"/>
              <a:gd name="T32" fmla="*/ 190 w 280"/>
              <a:gd name="T33" fmla="*/ 195 h 303"/>
              <a:gd name="T34" fmla="*/ 192 w 280"/>
              <a:gd name="T35" fmla="*/ 185 h 303"/>
              <a:gd name="T36" fmla="*/ 144 w 280"/>
              <a:gd name="T37" fmla="*/ 0 h 303"/>
              <a:gd name="T38" fmla="*/ 209 w 280"/>
              <a:gd name="T39" fmla="*/ 8 h 303"/>
              <a:gd name="T40" fmla="*/ 245 w 280"/>
              <a:gd name="T41" fmla="*/ 26 h 303"/>
              <a:gd name="T42" fmla="*/ 265 w 280"/>
              <a:gd name="T43" fmla="*/ 52 h 303"/>
              <a:gd name="T44" fmla="*/ 270 w 280"/>
              <a:gd name="T45" fmla="*/ 82 h 303"/>
              <a:gd name="T46" fmla="*/ 272 w 280"/>
              <a:gd name="T47" fmla="*/ 269 h 303"/>
              <a:gd name="T48" fmla="*/ 280 w 280"/>
              <a:gd name="T49" fmla="*/ 295 h 303"/>
              <a:gd name="T50" fmla="*/ 197 w 280"/>
              <a:gd name="T51" fmla="*/ 282 h 303"/>
              <a:gd name="T52" fmla="*/ 174 w 280"/>
              <a:gd name="T53" fmla="*/ 285 h 303"/>
              <a:gd name="T54" fmla="*/ 124 w 280"/>
              <a:gd name="T55" fmla="*/ 301 h 303"/>
              <a:gd name="T56" fmla="*/ 78 w 280"/>
              <a:gd name="T57" fmla="*/ 302 h 303"/>
              <a:gd name="T58" fmla="*/ 42 w 280"/>
              <a:gd name="T59" fmla="*/ 291 h 303"/>
              <a:gd name="T60" fmla="*/ 17 w 280"/>
              <a:gd name="T61" fmla="*/ 270 h 303"/>
              <a:gd name="T62" fmla="*/ 2 w 280"/>
              <a:gd name="T63" fmla="*/ 238 h 303"/>
              <a:gd name="T64" fmla="*/ 2 w 280"/>
              <a:gd name="T65" fmla="*/ 195 h 303"/>
              <a:gd name="T66" fmla="*/ 18 w 280"/>
              <a:gd name="T67" fmla="*/ 163 h 303"/>
              <a:gd name="T68" fmla="*/ 45 w 280"/>
              <a:gd name="T69" fmla="*/ 143 h 303"/>
              <a:gd name="T70" fmla="*/ 97 w 280"/>
              <a:gd name="T71" fmla="*/ 130 h 303"/>
              <a:gd name="T72" fmla="*/ 149 w 280"/>
              <a:gd name="T73" fmla="*/ 123 h 303"/>
              <a:gd name="T74" fmla="*/ 172 w 280"/>
              <a:gd name="T75" fmla="*/ 118 h 303"/>
              <a:gd name="T76" fmla="*/ 184 w 280"/>
              <a:gd name="T77" fmla="*/ 111 h 303"/>
              <a:gd name="T78" fmla="*/ 189 w 280"/>
              <a:gd name="T79" fmla="*/ 103 h 303"/>
              <a:gd name="T80" fmla="*/ 192 w 280"/>
              <a:gd name="T81" fmla="*/ 92 h 303"/>
              <a:gd name="T82" fmla="*/ 189 w 280"/>
              <a:gd name="T83" fmla="*/ 78 h 303"/>
              <a:gd name="T84" fmla="*/ 184 w 280"/>
              <a:gd name="T85" fmla="*/ 67 h 303"/>
              <a:gd name="T86" fmla="*/ 176 w 280"/>
              <a:gd name="T87" fmla="*/ 60 h 303"/>
              <a:gd name="T88" fmla="*/ 160 w 280"/>
              <a:gd name="T89" fmla="*/ 55 h 303"/>
              <a:gd name="T90" fmla="*/ 140 w 280"/>
              <a:gd name="T91" fmla="*/ 54 h 303"/>
              <a:gd name="T92" fmla="*/ 104 w 280"/>
              <a:gd name="T93" fmla="*/ 63 h 303"/>
              <a:gd name="T94" fmla="*/ 90 w 280"/>
              <a:gd name="T95" fmla="*/ 83 h 303"/>
              <a:gd name="T96" fmla="*/ 9 w 280"/>
              <a:gd name="T97" fmla="*/ 96 h 303"/>
              <a:gd name="T98" fmla="*/ 22 w 280"/>
              <a:gd name="T99" fmla="*/ 51 h 303"/>
              <a:gd name="T100" fmla="*/ 54 w 280"/>
              <a:gd name="T101" fmla="*/ 20 h 303"/>
              <a:gd name="T102" fmla="*/ 97 w 280"/>
              <a:gd name="T103" fmla="*/ 6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80" h="303">
                <a:moveTo>
                  <a:pt x="192" y="155"/>
                </a:moveTo>
                <a:lnTo>
                  <a:pt x="185" y="159"/>
                </a:lnTo>
                <a:lnTo>
                  <a:pt x="178" y="162"/>
                </a:lnTo>
                <a:lnTo>
                  <a:pt x="170" y="165"/>
                </a:lnTo>
                <a:lnTo>
                  <a:pt x="162" y="166"/>
                </a:lnTo>
                <a:lnTo>
                  <a:pt x="154" y="167"/>
                </a:lnTo>
                <a:lnTo>
                  <a:pt x="145" y="169"/>
                </a:lnTo>
                <a:lnTo>
                  <a:pt x="125" y="171"/>
                </a:lnTo>
                <a:lnTo>
                  <a:pt x="117" y="174"/>
                </a:lnTo>
                <a:lnTo>
                  <a:pt x="108" y="177"/>
                </a:lnTo>
                <a:lnTo>
                  <a:pt x="100" y="179"/>
                </a:lnTo>
                <a:lnTo>
                  <a:pt x="93" y="183"/>
                </a:lnTo>
                <a:lnTo>
                  <a:pt x="88" y="189"/>
                </a:lnTo>
                <a:lnTo>
                  <a:pt x="82" y="195"/>
                </a:lnTo>
                <a:lnTo>
                  <a:pt x="81" y="201"/>
                </a:lnTo>
                <a:lnTo>
                  <a:pt x="80" y="207"/>
                </a:lnTo>
                <a:lnTo>
                  <a:pt x="78" y="214"/>
                </a:lnTo>
                <a:lnTo>
                  <a:pt x="80" y="221"/>
                </a:lnTo>
                <a:lnTo>
                  <a:pt x="81" y="226"/>
                </a:lnTo>
                <a:lnTo>
                  <a:pt x="82" y="231"/>
                </a:lnTo>
                <a:lnTo>
                  <a:pt x="86" y="237"/>
                </a:lnTo>
                <a:lnTo>
                  <a:pt x="89" y="241"/>
                </a:lnTo>
                <a:lnTo>
                  <a:pt x="93" y="243"/>
                </a:lnTo>
                <a:lnTo>
                  <a:pt x="101" y="247"/>
                </a:lnTo>
                <a:lnTo>
                  <a:pt x="109" y="249"/>
                </a:lnTo>
                <a:lnTo>
                  <a:pt x="118" y="250"/>
                </a:lnTo>
                <a:lnTo>
                  <a:pt x="128" y="251"/>
                </a:lnTo>
                <a:lnTo>
                  <a:pt x="148" y="249"/>
                </a:lnTo>
                <a:lnTo>
                  <a:pt x="164" y="243"/>
                </a:lnTo>
                <a:lnTo>
                  <a:pt x="172" y="238"/>
                </a:lnTo>
                <a:lnTo>
                  <a:pt x="177" y="231"/>
                </a:lnTo>
                <a:lnTo>
                  <a:pt x="182" y="225"/>
                </a:lnTo>
                <a:lnTo>
                  <a:pt x="190" y="202"/>
                </a:lnTo>
                <a:lnTo>
                  <a:pt x="190" y="195"/>
                </a:lnTo>
                <a:lnTo>
                  <a:pt x="190" y="190"/>
                </a:lnTo>
                <a:lnTo>
                  <a:pt x="192" y="185"/>
                </a:lnTo>
                <a:lnTo>
                  <a:pt x="192" y="155"/>
                </a:lnTo>
                <a:close/>
                <a:moveTo>
                  <a:pt x="144" y="0"/>
                </a:moveTo>
                <a:lnTo>
                  <a:pt x="188" y="3"/>
                </a:lnTo>
                <a:lnTo>
                  <a:pt x="209" y="8"/>
                </a:lnTo>
                <a:lnTo>
                  <a:pt x="228" y="15"/>
                </a:lnTo>
                <a:lnTo>
                  <a:pt x="245" y="26"/>
                </a:lnTo>
                <a:lnTo>
                  <a:pt x="258" y="40"/>
                </a:lnTo>
                <a:lnTo>
                  <a:pt x="265" y="52"/>
                </a:lnTo>
                <a:lnTo>
                  <a:pt x="269" y="66"/>
                </a:lnTo>
                <a:lnTo>
                  <a:pt x="270" y="82"/>
                </a:lnTo>
                <a:lnTo>
                  <a:pt x="270" y="231"/>
                </a:lnTo>
                <a:lnTo>
                  <a:pt x="272" y="269"/>
                </a:lnTo>
                <a:lnTo>
                  <a:pt x="276" y="285"/>
                </a:lnTo>
                <a:lnTo>
                  <a:pt x="280" y="295"/>
                </a:lnTo>
                <a:lnTo>
                  <a:pt x="200" y="295"/>
                </a:lnTo>
                <a:lnTo>
                  <a:pt x="197" y="282"/>
                </a:lnTo>
                <a:lnTo>
                  <a:pt x="194" y="267"/>
                </a:lnTo>
                <a:lnTo>
                  <a:pt x="174" y="285"/>
                </a:lnTo>
                <a:lnTo>
                  <a:pt x="150" y="295"/>
                </a:lnTo>
                <a:lnTo>
                  <a:pt x="124" y="301"/>
                </a:lnTo>
                <a:lnTo>
                  <a:pt x="98" y="303"/>
                </a:lnTo>
                <a:lnTo>
                  <a:pt x="78" y="302"/>
                </a:lnTo>
                <a:lnTo>
                  <a:pt x="60" y="298"/>
                </a:lnTo>
                <a:lnTo>
                  <a:pt x="42" y="291"/>
                </a:lnTo>
                <a:lnTo>
                  <a:pt x="29" y="282"/>
                </a:lnTo>
                <a:lnTo>
                  <a:pt x="17" y="270"/>
                </a:lnTo>
                <a:lnTo>
                  <a:pt x="8" y="255"/>
                </a:lnTo>
                <a:lnTo>
                  <a:pt x="2" y="238"/>
                </a:lnTo>
                <a:lnTo>
                  <a:pt x="0" y="218"/>
                </a:lnTo>
                <a:lnTo>
                  <a:pt x="2" y="195"/>
                </a:lnTo>
                <a:lnTo>
                  <a:pt x="9" y="177"/>
                </a:lnTo>
                <a:lnTo>
                  <a:pt x="18" y="163"/>
                </a:lnTo>
                <a:lnTo>
                  <a:pt x="30" y="151"/>
                </a:lnTo>
                <a:lnTo>
                  <a:pt x="45" y="143"/>
                </a:lnTo>
                <a:lnTo>
                  <a:pt x="62" y="138"/>
                </a:lnTo>
                <a:lnTo>
                  <a:pt x="97" y="130"/>
                </a:lnTo>
                <a:lnTo>
                  <a:pt x="132" y="126"/>
                </a:lnTo>
                <a:lnTo>
                  <a:pt x="149" y="123"/>
                </a:lnTo>
                <a:lnTo>
                  <a:pt x="162" y="120"/>
                </a:lnTo>
                <a:lnTo>
                  <a:pt x="172" y="118"/>
                </a:lnTo>
                <a:lnTo>
                  <a:pt x="178" y="115"/>
                </a:lnTo>
                <a:lnTo>
                  <a:pt x="184" y="111"/>
                </a:lnTo>
                <a:lnTo>
                  <a:pt x="188" y="107"/>
                </a:lnTo>
                <a:lnTo>
                  <a:pt x="189" y="103"/>
                </a:lnTo>
                <a:lnTo>
                  <a:pt x="190" y="98"/>
                </a:lnTo>
                <a:lnTo>
                  <a:pt x="192" y="92"/>
                </a:lnTo>
                <a:lnTo>
                  <a:pt x="190" y="84"/>
                </a:lnTo>
                <a:lnTo>
                  <a:pt x="189" y="78"/>
                </a:lnTo>
                <a:lnTo>
                  <a:pt x="186" y="72"/>
                </a:lnTo>
                <a:lnTo>
                  <a:pt x="184" y="67"/>
                </a:lnTo>
                <a:lnTo>
                  <a:pt x="180" y="63"/>
                </a:lnTo>
                <a:lnTo>
                  <a:pt x="176" y="60"/>
                </a:lnTo>
                <a:lnTo>
                  <a:pt x="169" y="56"/>
                </a:lnTo>
                <a:lnTo>
                  <a:pt x="160" y="55"/>
                </a:lnTo>
                <a:lnTo>
                  <a:pt x="150" y="54"/>
                </a:lnTo>
                <a:lnTo>
                  <a:pt x="140" y="54"/>
                </a:lnTo>
                <a:lnTo>
                  <a:pt x="120" y="56"/>
                </a:lnTo>
                <a:lnTo>
                  <a:pt x="104" y="63"/>
                </a:lnTo>
                <a:lnTo>
                  <a:pt x="96" y="71"/>
                </a:lnTo>
                <a:lnTo>
                  <a:pt x="90" y="83"/>
                </a:lnTo>
                <a:lnTo>
                  <a:pt x="88" y="96"/>
                </a:lnTo>
                <a:lnTo>
                  <a:pt x="9" y="96"/>
                </a:lnTo>
                <a:lnTo>
                  <a:pt x="13" y="71"/>
                </a:lnTo>
                <a:lnTo>
                  <a:pt x="22" y="51"/>
                </a:lnTo>
                <a:lnTo>
                  <a:pt x="37" y="34"/>
                </a:lnTo>
                <a:lnTo>
                  <a:pt x="54" y="20"/>
                </a:lnTo>
                <a:lnTo>
                  <a:pt x="74" y="11"/>
                </a:lnTo>
                <a:lnTo>
                  <a:pt x="97" y="6"/>
                </a:lnTo>
                <a:lnTo>
                  <a:pt x="14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0" name="Picture Placeholder 3"/>
          <p:cNvSpPr>
            <a:spLocks noGrp="1"/>
          </p:cNvSpPr>
          <p:nvPr userDrawn="1">
            <p:ph type="pic" sz="quarter" idx="14"/>
          </p:nvPr>
        </p:nvSpPr>
        <p:spPr>
          <a:xfrm>
            <a:off x="0" y="3693"/>
            <a:ext cx="9144000" cy="417778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098400" y="4181475"/>
            <a:ext cx="3045600" cy="962025"/>
          </a:xfrm>
          <a:prstGeom prst="rect">
            <a:avLst/>
          </a:prstGeom>
          <a:solidFill>
            <a:schemeClr val="tx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endParaRPr lang="en-US" sz="1600" dirty="0" smtClean="0"/>
          </a:p>
        </p:txBody>
      </p:sp>
      <p:sp>
        <p:nvSpPr>
          <p:cNvPr id="15" name="Rectangle 14"/>
          <p:cNvSpPr/>
          <p:nvPr userDrawn="1"/>
        </p:nvSpPr>
        <p:spPr>
          <a:xfrm>
            <a:off x="6191540" y="4499624"/>
            <a:ext cx="3395527" cy="3257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ZA" sz="1400" b="1" dirty="0">
                <a:solidFill>
                  <a:schemeClr val="bg1"/>
                </a:solidFill>
              </a:rPr>
              <a:t>a</a:t>
            </a:r>
            <a:r>
              <a:rPr lang="en-ZA" sz="1400" b="1" dirty="0" smtClean="0">
                <a:solidFill>
                  <a:schemeClr val="bg1"/>
                </a:solidFill>
              </a:rPr>
              <a:t>ccelerate your ambition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 userDrawn="1">
            <p:ph type="ctrTitle"/>
          </p:nvPr>
        </p:nvSpPr>
        <p:spPr>
          <a:xfrm>
            <a:off x="591172" y="768756"/>
            <a:ext cx="5431803" cy="572475"/>
          </a:xfrm>
          <a:prstGeom prst="rect">
            <a:avLst/>
          </a:prstGeom>
        </p:spPr>
        <p:txBody>
          <a:bodyPr anchor="b"/>
          <a:lstStyle>
            <a:lvl1pPr algn="r">
              <a:defRPr sz="2400" b="1" baseline="0">
                <a:solidFill>
                  <a:srgbClr val="6A6A6A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ZA" dirty="0"/>
          </a:p>
        </p:txBody>
      </p:sp>
      <p:sp>
        <p:nvSpPr>
          <p:cNvPr id="19" name="Text Placeholder 10"/>
          <p:cNvSpPr>
            <a:spLocks noGrp="1"/>
          </p:cNvSpPr>
          <p:nvPr userDrawn="1">
            <p:ph type="body" sz="quarter" idx="13"/>
          </p:nvPr>
        </p:nvSpPr>
        <p:spPr bwMode="white">
          <a:xfrm>
            <a:off x="6191540" y="768756"/>
            <a:ext cx="2763614" cy="572475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>
              <a:defRPr lang="en-US" sz="1600" b="0" dirty="0" smtClean="0">
                <a:solidFill>
                  <a:srgbClr val="6A6A6A"/>
                </a:solidFill>
              </a:defRPr>
            </a:lvl1pPr>
            <a:lvl2pPr>
              <a:defRPr lang="en-ZA" dirty="0">
                <a:solidFill>
                  <a:schemeClr val="tx1">
                    <a:tint val="75000"/>
                  </a:schemeClr>
                </a:solidFill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757627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-branded_Title and Content_equal_vo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89459" y="4583293"/>
            <a:ext cx="1388766" cy="36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520" y="968820"/>
            <a:ext cx="8549618" cy="31549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7520" y="57248"/>
            <a:ext cx="6411720" cy="625335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ZA"/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8659238" y="4693897"/>
            <a:ext cx="375800" cy="229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lnSpc>
                <a:spcPct val="110000"/>
              </a:lnSpc>
              <a:spcBef>
                <a:spcPts val="10"/>
              </a:spcBef>
              <a:spcAft>
                <a:spcPts val="10"/>
              </a:spcAft>
            </a:pPr>
            <a:fld id="{44718000-CA98-4F3D-B0FA-6D428FC96D7D}" type="slidenum">
              <a:rPr kumimoji="0" lang="en-ZA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algn="r">
                <a:lnSpc>
                  <a:spcPct val="110000"/>
                </a:lnSpc>
                <a:spcBef>
                  <a:spcPts val="10"/>
                </a:spcBef>
                <a:spcAft>
                  <a:spcPts val="10"/>
                </a:spcAft>
              </a:pPr>
              <a:t>‹#›</a:t>
            </a:fld>
            <a:endParaRPr lang="en-ZA" b="0" dirty="0">
              <a:solidFill>
                <a:schemeClr val="tx2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222361" y="4503988"/>
            <a:ext cx="2299822" cy="519087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382349"/>
            <a:ext cx="9144000" cy="0"/>
          </a:xfrm>
          <a:prstGeom prst="line">
            <a:avLst/>
          </a:prstGeom>
          <a:ln w="6350" cmpd="sng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6024393" y="4630168"/>
            <a:ext cx="0" cy="266727"/>
          </a:xfrm>
          <a:prstGeom prst="line">
            <a:avLst/>
          </a:prstGeom>
          <a:ln w="9525" cmpd="sng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89163" y="4843519"/>
            <a:ext cx="33914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6A6A6A">
                    <a:alpha val="49000"/>
                  </a:srgbClr>
                </a:solidFill>
              </a:rPr>
              <a:t>Copyright © </a:t>
            </a:r>
            <a:r>
              <a:rPr lang="en-US" sz="900" dirty="0" smtClean="0">
                <a:solidFill>
                  <a:srgbClr val="6A6A6A">
                    <a:alpha val="49000"/>
                  </a:srgbClr>
                </a:solidFill>
              </a:rPr>
              <a:t>2016 </a:t>
            </a:r>
            <a:r>
              <a:rPr lang="en-US" sz="900" dirty="0">
                <a:solidFill>
                  <a:srgbClr val="6A6A6A">
                    <a:alpha val="49000"/>
                  </a:srgbClr>
                </a:solidFill>
              </a:rPr>
              <a:t>Dimension Data  </a:t>
            </a:r>
          </a:p>
        </p:txBody>
      </p:sp>
    </p:spTree>
    <p:extLst>
      <p:ext uri="{BB962C8B-B14F-4D97-AF65-F5344CB8AC3E}">
        <p14:creationId xmlns:p14="http://schemas.microsoft.com/office/powerpoint/2010/main" val="1061455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branded title slide_dual_voice/subsida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728913" y="4433888"/>
            <a:ext cx="5432425" cy="573087"/>
          </a:xfrm>
          <a:prstGeom prst="rect">
            <a:avLst/>
          </a:prstGeom>
        </p:spPr>
        <p:txBody>
          <a:bodyPr vert="horz" anchor="ctr"/>
          <a:lstStyle>
            <a:lvl1pPr>
              <a:defRPr>
                <a:solidFill>
                  <a:srgbClr val="6D6E71"/>
                </a:solidFill>
              </a:defRPr>
            </a:lvl1pPr>
            <a:lvl2pPr marL="90488" indent="0">
              <a:buNone/>
              <a:defRPr>
                <a:solidFill>
                  <a:srgbClr val="6D6E71"/>
                </a:solidFill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0" y="3693"/>
            <a:ext cx="9144000" cy="3522999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2729349" y="3730120"/>
            <a:ext cx="5431803" cy="572475"/>
          </a:xfrm>
          <a:prstGeom prst="rect">
            <a:avLst/>
          </a:prstGeom>
        </p:spPr>
        <p:txBody>
          <a:bodyPr anchor="ctr"/>
          <a:lstStyle>
            <a:lvl1pPr algn="l">
              <a:defRPr sz="2400" b="1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341737" y="4434588"/>
            <a:ext cx="889492" cy="577025"/>
          </a:xfrm>
          <a:prstGeom prst="rect">
            <a:avLst/>
          </a:prstGeom>
          <a:ln w="952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/>
          <a:lstStyle/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pic>
        <p:nvPicPr>
          <p:cNvPr id="16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709" y="3797500"/>
            <a:ext cx="1773520" cy="46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2480289" y="3730120"/>
            <a:ext cx="0" cy="1281493"/>
          </a:xfrm>
          <a:prstGeom prst="line">
            <a:avLst/>
          </a:prstGeom>
          <a:ln w="9525" cmpd="sng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900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-branded_Title and Content_dual_voice/subsida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39002" y="177370"/>
            <a:ext cx="1539753" cy="39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520" y="968820"/>
            <a:ext cx="8549618" cy="31549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7520" y="57248"/>
            <a:ext cx="6411720" cy="625335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ZA"/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8659238" y="4693897"/>
            <a:ext cx="375800" cy="229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lnSpc>
                <a:spcPct val="110000"/>
              </a:lnSpc>
              <a:spcBef>
                <a:spcPts val="10"/>
              </a:spcBef>
              <a:spcAft>
                <a:spcPts val="10"/>
              </a:spcAft>
            </a:pPr>
            <a:fld id="{44718000-CA98-4F3D-B0FA-6D428FC96D7D}" type="slidenum">
              <a:rPr kumimoji="0" lang="en-ZA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algn="r">
                <a:lnSpc>
                  <a:spcPct val="110000"/>
                </a:lnSpc>
                <a:spcBef>
                  <a:spcPts val="10"/>
                </a:spcBef>
                <a:spcAft>
                  <a:spcPts val="10"/>
                </a:spcAft>
              </a:pPr>
              <a:t>‹#›</a:t>
            </a:fld>
            <a:endParaRPr lang="en-ZA" b="0" dirty="0">
              <a:solidFill>
                <a:schemeClr val="tx2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529043" y="4513385"/>
            <a:ext cx="1200867" cy="499473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382349"/>
            <a:ext cx="9144000" cy="0"/>
          </a:xfrm>
          <a:prstGeom prst="line">
            <a:avLst/>
          </a:prstGeom>
          <a:ln w="6350" cmpd="sng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89163" y="4843519"/>
            <a:ext cx="33914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6A6A6A">
                    <a:alpha val="49000"/>
                  </a:srgbClr>
                </a:solidFill>
              </a:rPr>
              <a:t>Copyright © </a:t>
            </a:r>
            <a:r>
              <a:rPr lang="en-US" sz="900" dirty="0" smtClean="0">
                <a:solidFill>
                  <a:srgbClr val="6A6A6A">
                    <a:alpha val="49000"/>
                  </a:srgbClr>
                </a:solidFill>
              </a:rPr>
              <a:t>2016 </a:t>
            </a:r>
            <a:r>
              <a:rPr lang="en-US" sz="900" dirty="0">
                <a:solidFill>
                  <a:srgbClr val="6A6A6A">
                    <a:alpha val="49000"/>
                  </a:srgbClr>
                </a:solidFill>
              </a:rPr>
              <a:t>Dimension Data  </a:t>
            </a:r>
          </a:p>
        </p:txBody>
      </p:sp>
    </p:spTree>
    <p:extLst>
      <p:ext uri="{BB962C8B-B14F-4D97-AF65-F5344CB8AC3E}">
        <p14:creationId xmlns:p14="http://schemas.microsoft.com/office/powerpoint/2010/main" val="445876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_Agenda or divider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440205"/>
            <a:ext cx="6108244" cy="703295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endParaRPr lang="en-US" sz="1600" dirty="0" smtClean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8400" y="4440205"/>
            <a:ext cx="3045600" cy="703295"/>
          </a:xfrm>
          <a:prstGeom prst="rect">
            <a:avLst/>
          </a:prstGeom>
          <a:solidFill>
            <a:schemeClr val="tx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endParaRPr lang="en-US" sz="1600" dirty="0" smtClean="0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33955" y="4621203"/>
            <a:ext cx="4271573" cy="341299"/>
            <a:chOff x="4188915" y="4513260"/>
            <a:chExt cx="5204879" cy="415871"/>
          </a:xfrm>
        </p:grpSpPr>
        <p:pic>
          <p:nvPicPr>
            <p:cNvPr id="8" name="Picture 7" descr="dd_white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88915" y="4513260"/>
              <a:ext cx="1677939" cy="38532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181263" y="4572858"/>
              <a:ext cx="3212531" cy="356273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ZA" sz="1200" b="1" dirty="0">
                  <a:solidFill>
                    <a:prstClr val="white"/>
                  </a:solidFill>
                </a:rPr>
                <a:t>a</a:t>
              </a:r>
              <a:r>
                <a:rPr lang="en-ZA" sz="1200" b="1" dirty="0" smtClean="0">
                  <a:solidFill>
                    <a:prstClr val="white"/>
                  </a:solidFill>
                </a:rPr>
                <a:t>ccelerate your ambition</a:t>
              </a:r>
              <a:endParaRPr lang="en-US" sz="1100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76529" y="881743"/>
            <a:ext cx="8549618" cy="3338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97520" y="57248"/>
            <a:ext cx="6411720" cy="62533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05412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 adve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-1517"/>
            <a:ext cx="9144000" cy="4400748"/>
          </a:xfrm>
          <a:prstGeom prst="rect">
            <a:avLst/>
          </a:prstGeom>
        </p:spPr>
        <p:txBody>
          <a:bodyPr vert="horz" anchor="t"/>
          <a:lstStyle/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789057" y="2481355"/>
            <a:ext cx="1233918" cy="694079"/>
          </a:xfrm>
          <a:prstGeom prst="rect">
            <a:avLst/>
          </a:prstGeom>
        </p:spPr>
        <p:txBody>
          <a:bodyPr vert="horz" anchor="t"/>
          <a:lstStyle/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28184" y="1899444"/>
            <a:ext cx="2915815" cy="573087"/>
          </a:xfrm>
          <a:prstGeom prst="rect">
            <a:avLst/>
          </a:prstGeom>
        </p:spPr>
        <p:txBody>
          <a:bodyPr vert="horz" anchor="ctr"/>
          <a:lstStyle>
            <a:lvl1pPr algn="l">
              <a:defRPr sz="1800" b="0">
                <a:solidFill>
                  <a:schemeClr val="accent1">
                    <a:lumMod val="75000"/>
                  </a:schemeClr>
                </a:solidFill>
              </a:defRPr>
            </a:lvl1pPr>
            <a:lvl2pPr algn="r">
              <a:defRPr sz="1800" b="1"/>
            </a:lvl2pPr>
            <a:lvl3pPr algn="r">
              <a:defRPr sz="1800" b="1"/>
            </a:lvl3pPr>
            <a:lvl4pPr algn="r">
              <a:defRPr sz="1800" b="1"/>
            </a:lvl4pPr>
            <a:lvl5pPr algn="r">
              <a:defRPr sz="1800" b="1"/>
            </a:lvl5pPr>
          </a:lstStyle>
          <a:p>
            <a:pPr lvl="0"/>
            <a:r>
              <a:rPr lang="en-US" dirty="0" smtClean="0"/>
              <a:t>we love ambitious ideas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034286" y="1899444"/>
            <a:ext cx="3988689" cy="573087"/>
          </a:xfrm>
          <a:prstGeom prst="rect">
            <a:avLst/>
          </a:prstGeom>
        </p:spPr>
        <p:txBody>
          <a:bodyPr vert="horz" anchor="ctr"/>
          <a:lstStyle>
            <a:lvl1pPr algn="r">
              <a:defRPr sz="1600" b="0">
                <a:solidFill>
                  <a:schemeClr val="tx2"/>
                </a:solidFill>
              </a:defRPr>
            </a:lvl1pPr>
            <a:lvl2pPr algn="r">
              <a:defRPr sz="1800" b="1"/>
            </a:lvl2pPr>
            <a:lvl3pPr algn="r">
              <a:defRPr sz="1800" b="1"/>
            </a:lvl3pPr>
            <a:lvl4pPr algn="r">
              <a:defRPr sz="1800" b="1"/>
            </a:lvl4pPr>
            <a:lvl5pPr algn="r"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896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520" y="968820"/>
            <a:ext cx="8549618" cy="31549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7520" y="57248"/>
            <a:ext cx="6411720" cy="625335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79785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1_Title and Content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7520" y="57248"/>
            <a:ext cx="6411720" cy="625335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Z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7520" y="1146768"/>
            <a:ext cx="8444223" cy="358133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ZA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89163" y="4843519"/>
            <a:ext cx="33914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alpha val="49000"/>
                  </a:schemeClr>
                </a:solidFill>
              </a:rPr>
              <a:t>Copyright © </a:t>
            </a:r>
            <a:r>
              <a:rPr lang="en-US" sz="900" dirty="0" smtClean="0">
                <a:solidFill>
                  <a:schemeClr val="bg1">
                    <a:alpha val="49000"/>
                  </a:schemeClr>
                </a:solidFill>
              </a:rPr>
              <a:t>2016 </a:t>
            </a:r>
            <a:r>
              <a:rPr lang="en-US" sz="900" dirty="0">
                <a:solidFill>
                  <a:schemeClr val="bg1">
                    <a:alpha val="49000"/>
                  </a:schemeClr>
                </a:solidFill>
              </a:rPr>
              <a:t>Dimension Data  </a:t>
            </a:r>
          </a:p>
        </p:txBody>
      </p:sp>
    </p:spTree>
    <p:extLst>
      <p:ext uri="{BB962C8B-B14F-4D97-AF65-F5344CB8AC3E}">
        <p14:creationId xmlns:p14="http://schemas.microsoft.com/office/powerpoint/2010/main" val="226808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2_Title and Content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7520" y="57248"/>
            <a:ext cx="6411720" cy="625335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Z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7520" y="1146768"/>
            <a:ext cx="8444223" cy="371158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ZA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89163" y="4843519"/>
            <a:ext cx="33914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alpha val="49000"/>
                  </a:schemeClr>
                </a:solidFill>
              </a:rPr>
              <a:t>Copyright © </a:t>
            </a:r>
            <a:r>
              <a:rPr lang="en-US" sz="900" dirty="0" smtClean="0">
                <a:solidFill>
                  <a:schemeClr val="bg1">
                    <a:alpha val="49000"/>
                  </a:schemeClr>
                </a:solidFill>
              </a:rPr>
              <a:t>2016 </a:t>
            </a:r>
            <a:r>
              <a:rPr lang="en-US" sz="900" dirty="0">
                <a:solidFill>
                  <a:schemeClr val="bg1">
                    <a:alpha val="49000"/>
                  </a:schemeClr>
                </a:solidFill>
              </a:rPr>
              <a:t>Dimension Data  </a:t>
            </a:r>
          </a:p>
        </p:txBody>
      </p:sp>
    </p:spTree>
    <p:extLst>
      <p:ext uri="{BB962C8B-B14F-4D97-AF65-F5344CB8AC3E}">
        <p14:creationId xmlns:p14="http://schemas.microsoft.com/office/powerpoint/2010/main" val="1921060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3_Title and Content"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7520" y="57248"/>
            <a:ext cx="6411720" cy="625335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Z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7520" y="1146768"/>
            <a:ext cx="8444223" cy="371158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6A6A6A"/>
                </a:solidFill>
              </a:defRPr>
            </a:lvl1pPr>
            <a:lvl2pPr algn="l">
              <a:defRPr>
                <a:solidFill>
                  <a:srgbClr val="6A6A6A"/>
                </a:solidFill>
              </a:defRPr>
            </a:lvl2pPr>
            <a:lvl3pPr algn="l">
              <a:defRPr>
                <a:solidFill>
                  <a:srgbClr val="6A6A6A"/>
                </a:solidFill>
              </a:defRPr>
            </a:lvl3pPr>
            <a:lvl4pPr algn="l">
              <a:defRPr>
                <a:solidFill>
                  <a:srgbClr val="6A6A6A"/>
                </a:solidFill>
              </a:defRPr>
            </a:lvl4pPr>
            <a:lvl5pPr algn="l">
              <a:defRPr>
                <a:solidFill>
                  <a:srgbClr val="6A6A6A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ZA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89163" y="4843519"/>
            <a:ext cx="33914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alpha val="49000"/>
                  </a:schemeClr>
                </a:solidFill>
              </a:rPr>
              <a:t>Copyright © </a:t>
            </a:r>
            <a:r>
              <a:rPr lang="en-US" sz="900" dirty="0" smtClean="0">
                <a:solidFill>
                  <a:schemeClr val="bg1">
                    <a:alpha val="49000"/>
                  </a:schemeClr>
                </a:solidFill>
              </a:rPr>
              <a:t>2016 </a:t>
            </a:r>
            <a:r>
              <a:rPr lang="en-US" sz="900" dirty="0">
                <a:solidFill>
                  <a:schemeClr val="bg1">
                    <a:alpha val="49000"/>
                  </a:schemeClr>
                </a:solidFill>
              </a:rPr>
              <a:t>Dimension Data  </a:t>
            </a:r>
          </a:p>
        </p:txBody>
      </p:sp>
    </p:spTree>
    <p:extLst>
      <p:ext uri="{BB962C8B-B14F-4D97-AF65-F5344CB8AC3E}">
        <p14:creationId xmlns:p14="http://schemas.microsoft.com/office/powerpoint/2010/main" val="163135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4_Title and Content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7520" y="57248"/>
            <a:ext cx="6411720" cy="625335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Z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7520" y="1146768"/>
            <a:ext cx="8444223" cy="371158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  <a:lvl2pPr algn="l">
              <a:defRPr>
                <a:solidFill>
                  <a:schemeClr val="tx2"/>
                </a:solidFill>
              </a:defRPr>
            </a:lvl2pPr>
            <a:lvl3pPr algn="l">
              <a:defRPr>
                <a:solidFill>
                  <a:schemeClr val="tx2"/>
                </a:solidFill>
              </a:defRPr>
            </a:lvl3pPr>
            <a:lvl4pPr algn="l">
              <a:defRPr>
                <a:solidFill>
                  <a:schemeClr val="tx2"/>
                </a:solidFill>
              </a:defRPr>
            </a:lvl4pPr>
            <a:lvl5pPr algn="l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ZA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89163" y="4843519"/>
            <a:ext cx="33914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2">
                    <a:alpha val="49000"/>
                  </a:schemeClr>
                </a:solidFill>
              </a:rPr>
              <a:t>Copyright © </a:t>
            </a:r>
            <a:r>
              <a:rPr lang="en-US" sz="900" dirty="0" smtClean="0">
                <a:solidFill>
                  <a:schemeClr val="tx2">
                    <a:alpha val="49000"/>
                  </a:schemeClr>
                </a:solidFill>
              </a:rPr>
              <a:t>2016 </a:t>
            </a:r>
            <a:r>
              <a:rPr lang="en-US" sz="900" dirty="0">
                <a:solidFill>
                  <a:schemeClr val="tx2">
                    <a:alpha val="49000"/>
                  </a:schemeClr>
                </a:solidFill>
              </a:rPr>
              <a:t>Dimension Data  </a:t>
            </a:r>
          </a:p>
        </p:txBody>
      </p:sp>
    </p:spTree>
    <p:extLst>
      <p:ext uri="{BB962C8B-B14F-4D97-AF65-F5344CB8AC3E}">
        <p14:creationId xmlns:p14="http://schemas.microsoft.com/office/powerpoint/2010/main" val="219799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520" y="968820"/>
            <a:ext cx="4121820" cy="31395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24002" y="969169"/>
            <a:ext cx="4123136" cy="31396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ZA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520" y="57248"/>
            <a:ext cx="6411720" cy="625335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62279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4440205"/>
            <a:ext cx="6108244" cy="703295"/>
          </a:xfrm>
          <a:prstGeom prst="rect">
            <a:avLst/>
          </a:prstGeom>
          <a:solidFill>
            <a:srgbClr val="69BE28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endParaRPr lang="en-US" sz="1600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4538625" y="4622137"/>
            <a:ext cx="1365354" cy="313701"/>
            <a:chOff x="4538625" y="4622137"/>
            <a:chExt cx="1365354" cy="313701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635143" y="4622137"/>
              <a:ext cx="185206" cy="167618"/>
            </a:xfrm>
            <a:custGeom>
              <a:avLst/>
              <a:gdLst>
                <a:gd name="T0" fmla="*/ 259 w 516"/>
                <a:gd name="T1" fmla="*/ 0 h 467"/>
                <a:gd name="T2" fmla="*/ 276 w 516"/>
                <a:gd name="T3" fmla="*/ 3 h 467"/>
                <a:gd name="T4" fmla="*/ 291 w 516"/>
                <a:gd name="T5" fmla="*/ 12 h 467"/>
                <a:gd name="T6" fmla="*/ 302 w 516"/>
                <a:gd name="T7" fmla="*/ 26 h 467"/>
                <a:gd name="T8" fmla="*/ 516 w 516"/>
                <a:gd name="T9" fmla="*/ 398 h 467"/>
                <a:gd name="T10" fmla="*/ 470 w 516"/>
                <a:gd name="T11" fmla="*/ 422 h 467"/>
                <a:gd name="T12" fmla="*/ 420 w 516"/>
                <a:gd name="T13" fmla="*/ 441 h 467"/>
                <a:gd name="T14" fmla="*/ 368 w 516"/>
                <a:gd name="T15" fmla="*/ 455 h 467"/>
                <a:gd name="T16" fmla="*/ 315 w 516"/>
                <a:gd name="T17" fmla="*/ 463 h 467"/>
                <a:gd name="T18" fmla="*/ 259 w 516"/>
                <a:gd name="T19" fmla="*/ 467 h 467"/>
                <a:gd name="T20" fmla="*/ 203 w 516"/>
                <a:gd name="T21" fmla="*/ 463 h 467"/>
                <a:gd name="T22" fmla="*/ 150 w 516"/>
                <a:gd name="T23" fmla="*/ 455 h 467"/>
                <a:gd name="T24" fmla="*/ 98 w 516"/>
                <a:gd name="T25" fmla="*/ 441 h 467"/>
                <a:gd name="T26" fmla="*/ 48 w 516"/>
                <a:gd name="T27" fmla="*/ 422 h 467"/>
                <a:gd name="T28" fmla="*/ 0 w 516"/>
                <a:gd name="T29" fmla="*/ 398 h 467"/>
                <a:gd name="T30" fmla="*/ 215 w 516"/>
                <a:gd name="T31" fmla="*/ 26 h 467"/>
                <a:gd name="T32" fmla="*/ 227 w 516"/>
                <a:gd name="T33" fmla="*/ 12 h 467"/>
                <a:gd name="T34" fmla="*/ 242 w 516"/>
                <a:gd name="T35" fmla="*/ 3 h 467"/>
                <a:gd name="T36" fmla="*/ 259 w 516"/>
                <a:gd name="T37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6" h="467">
                  <a:moveTo>
                    <a:pt x="259" y="0"/>
                  </a:moveTo>
                  <a:lnTo>
                    <a:pt x="276" y="3"/>
                  </a:lnTo>
                  <a:lnTo>
                    <a:pt x="291" y="12"/>
                  </a:lnTo>
                  <a:lnTo>
                    <a:pt x="302" y="26"/>
                  </a:lnTo>
                  <a:lnTo>
                    <a:pt x="516" y="398"/>
                  </a:lnTo>
                  <a:lnTo>
                    <a:pt x="470" y="422"/>
                  </a:lnTo>
                  <a:lnTo>
                    <a:pt x="420" y="441"/>
                  </a:lnTo>
                  <a:lnTo>
                    <a:pt x="368" y="455"/>
                  </a:lnTo>
                  <a:lnTo>
                    <a:pt x="315" y="463"/>
                  </a:lnTo>
                  <a:lnTo>
                    <a:pt x="259" y="467"/>
                  </a:lnTo>
                  <a:lnTo>
                    <a:pt x="203" y="463"/>
                  </a:lnTo>
                  <a:lnTo>
                    <a:pt x="150" y="455"/>
                  </a:lnTo>
                  <a:lnTo>
                    <a:pt x="98" y="441"/>
                  </a:lnTo>
                  <a:lnTo>
                    <a:pt x="48" y="422"/>
                  </a:lnTo>
                  <a:lnTo>
                    <a:pt x="0" y="398"/>
                  </a:lnTo>
                  <a:lnTo>
                    <a:pt x="215" y="26"/>
                  </a:lnTo>
                  <a:lnTo>
                    <a:pt x="227" y="12"/>
                  </a:lnTo>
                  <a:lnTo>
                    <a:pt x="242" y="3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5732053" y="4772527"/>
              <a:ext cx="171926" cy="161158"/>
            </a:xfrm>
            <a:custGeom>
              <a:avLst/>
              <a:gdLst>
                <a:gd name="T0" fmla="*/ 258 w 479"/>
                <a:gd name="T1" fmla="*/ 0 h 449"/>
                <a:gd name="T2" fmla="*/ 473 w 479"/>
                <a:gd name="T3" fmla="*/ 373 h 449"/>
                <a:gd name="T4" fmla="*/ 479 w 479"/>
                <a:gd name="T5" fmla="*/ 389 h 449"/>
                <a:gd name="T6" fmla="*/ 479 w 479"/>
                <a:gd name="T7" fmla="*/ 406 h 449"/>
                <a:gd name="T8" fmla="*/ 473 w 479"/>
                <a:gd name="T9" fmla="*/ 423 h 449"/>
                <a:gd name="T10" fmla="*/ 461 w 479"/>
                <a:gd name="T11" fmla="*/ 437 h 449"/>
                <a:gd name="T12" fmla="*/ 447 w 479"/>
                <a:gd name="T13" fmla="*/ 445 h 449"/>
                <a:gd name="T14" fmla="*/ 429 w 479"/>
                <a:gd name="T15" fmla="*/ 449 h 449"/>
                <a:gd name="T16" fmla="*/ 0 w 479"/>
                <a:gd name="T17" fmla="*/ 447 h 449"/>
                <a:gd name="T18" fmla="*/ 2 w 479"/>
                <a:gd name="T19" fmla="*/ 395 h 449"/>
                <a:gd name="T20" fmla="*/ 10 w 479"/>
                <a:gd name="T21" fmla="*/ 343 h 449"/>
                <a:gd name="T22" fmla="*/ 25 w 479"/>
                <a:gd name="T23" fmla="*/ 291 h 449"/>
                <a:gd name="T24" fmla="*/ 44 w 479"/>
                <a:gd name="T25" fmla="*/ 239 h 449"/>
                <a:gd name="T26" fmla="*/ 69 w 479"/>
                <a:gd name="T27" fmla="*/ 190 h 449"/>
                <a:gd name="T28" fmla="*/ 100 w 479"/>
                <a:gd name="T29" fmla="*/ 143 h 449"/>
                <a:gd name="T30" fmla="*/ 134 w 479"/>
                <a:gd name="T31" fmla="*/ 100 h 449"/>
                <a:gd name="T32" fmla="*/ 172 w 479"/>
                <a:gd name="T33" fmla="*/ 63 h 449"/>
                <a:gd name="T34" fmla="*/ 214 w 479"/>
                <a:gd name="T35" fmla="*/ 30 h 449"/>
                <a:gd name="T36" fmla="*/ 258 w 479"/>
                <a:gd name="T37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9" h="449">
                  <a:moveTo>
                    <a:pt x="258" y="0"/>
                  </a:moveTo>
                  <a:lnTo>
                    <a:pt x="473" y="373"/>
                  </a:lnTo>
                  <a:lnTo>
                    <a:pt x="479" y="389"/>
                  </a:lnTo>
                  <a:lnTo>
                    <a:pt x="479" y="406"/>
                  </a:lnTo>
                  <a:lnTo>
                    <a:pt x="473" y="423"/>
                  </a:lnTo>
                  <a:lnTo>
                    <a:pt x="461" y="437"/>
                  </a:lnTo>
                  <a:lnTo>
                    <a:pt x="447" y="445"/>
                  </a:lnTo>
                  <a:lnTo>
                    <a:pt x="429" y="449"/>
                  </a:lnTo>
                  <a:lnTo>
                    <a:pt x="0" y="447"/>
                  </a:lnTo>
                  <a:lnTo>
                    <a:pt x="2" y="395"/>
                  </a:lnTo>
                  <a:lnTo>
                    <a:pt x="10" y="343"/>
                  </a:lnTo>
                  <a:lnTo>
                    <a:pt x="25" y="291"/>
                  </a:lnTo>
                  <a:lnTo>
                    <a:pt x="44" y="239"/>
                  </a:lnTo>
                  <a:lnTo>
                    <a:pt x="69" y="190"/>
                  </a:lnTo>
                  <a:lnTo>
                    <a:pt x="100" y="143"/>
                  </a:lnTo>
                  <a:lnTo>
                    <a:pt x="134" y="100"/>
                  </a:lnTo>
                  <a:lnTo>
                    <a:pt x="172" y="63"/>
                  </a:lnTo>
                  <a:lnTo>
                    <a:pt x="214" y="3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5550796" y="4772527"/>
              <a:ext cx="171926" cy="160440"/>
            </a:xfrm>
            <a:custGeom>
              <a:avLst/>
              <a:gdLst>
                <a:gd name="T0" fmla="*/ 222 w 479"/>
                <a:gd name="T1" fmla="*/ 0 h 447"/>
                <a:gd name="T2" fmla="*/ 267 w 479"/>
                <a:gd name="T3" fmla="*/ 28 h 447"/>
                <a:gd name="T4" fmla="*/ 309 w 479"/>
                <a:gd name="T5" fmla="*/ 62 h 447"/>
                <a:gd name="T6" fmla="*/ 346 w 479"/>
                <a:gd name="T7" fmla="*/ 100 h 447"/>
                <a:gd name="T8" fmla="*/ 381 w 479"/>
                <a:gd name="T9" fmla="*/ 143 h 447"/>
                <a:gd name="T10" fmla="*/ 411 w 479"/>
                <a:gd name="T11" fmla="*/ 190 h 447"/>
                <a:gd name="T12" fmla="*/ 437 w 479"/>
                <a:gd name="T13" fmla="*/ 239 h 447"/>
                <a:gd name="T14" fmla="*/ 455 w 479"/>
                <a:gd name="T15" fmla="*/ 290 h 447"/>
                <a:gd name="T16" fmla="*/ 469 w 479"/>
                <a:gd name="T17" fmla="*/ 342 h 447"/>
                <a:gd name="T18" fmla="*/ 477 w 479"/>
                <a:gd name="T19" fmla="*/ 395 h 447"/>
                <a:gd name="T20" fmla="*/ 479 w 479"/>
                <a:gd name="T21" fmla="*/ 447 h 447"/>
                <a:gd name="T22" fmla="*/ 50 w 479"/>
                <a:gd name="T23" fmla="*/ 447 h 447"/>
                <a:gd name="T24" fmla="*/ 32 w 479"/>
                <a:gd name="T25" fmla="*/ 445 h 447"/>
                <a:gd name="T26" fmla="*/ 18 w 479"/>
                <a:gd name="T27" fmla="*/ 435 h 447"/>
                <a:gd name="T28" fmla="*/ 7 w 479"/>
                <a:gd name="T29" fmla="*/ 422 h 447"/>
                <a:gd name="T30" fmla="*/ 0 w 479"/>
                <a:gd name="T31" fmla="*/ 405 h 447"/>
                <a:gd name="T32" fmla="*/ 0 w 479"/>
                <a:gd name="T33" fmla="*/ 387 h 447"/>
                <a:gd name="T34" fmla="*/ 6 w 479"/>
                <a:gd name="T35" fmla="*/ 371 h 447"/>
                <a:gd name="T36" fmla="*/ 222 w 479"/>
                <a:gd name="T37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9" h="447">
                  <a:moveTo>
                    <a:pt x="222" y="0"/>
                  </a:moveTo>
                  <a:lnTo>
                    <a:pt x="267" y="28"/>
                  </a:lnTo>
                  <a:lnTo>
                    <a:pt x="309" y="62"/>
                  </a:lnTo>
                  <a:lnTo>
                    <a:pt x="346" y="100"/>
                  </a:lnTo>
                  <a:lnTo>
                    <a:pt x="381" y="143"/>
                  </a:lnTo>
                  <a:lnTo>
                    <a:pt x="411" y="190"/>
                  </a:lnTo>
                  <a:lnTo>
                    <a:pt x="437" y="239"/>
                  </a:lnTo>
                  <a:lnTo>
                    <a:pt x="455" y="290"/>
                  </a:lnTo>
                  <a:lnTo>
                    <a:pt x="469" y="342"/>
                  </a:lnTo>
                  <a:lnTo>
                    <a:pt x="477" y="395"/>
                  </a:lnTo>
                  <a:lnTo>
                    <a:pt x="479" y="447"/>
                  </a:lnTo>
                  <a:lnTo>
                    <a:pt x="50" y="447"/>
                  </a:lnTo>
                  <a:lnTo>
                    <a:pt x="32" y="445"/>
                  </a:lnTo>
                  <a:lnTo>
                    <a:pt x="18" y="435"/>
                  </a:lnTo>
                  <a:lnTo>
                    <a:pt x="7" y="422"/>
                  </a:lnTo>
                  <a:lnTo>
                    <a:pt x="0" y="405"/>
                  </a:lnTo>
                  <a:lnTo>
                    <a:pt x="0" y="387"/>
                  </a:lnTo>
                  <a:lnTo>
                    <a:pt x="6" y="371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4538625" y="4624650"/>
              <a:ext cx="105165" cy="145006"/>
            </a:xfrm>
            <a:custGeom>
              <a:avLst/>
              <a:gdLst>
                <a:gd name="T0" fmla="*/ 131 w 293"/>
                <a:gd name="T1" fmla="*/ 164 h 404"/>
                <a:gd name="T2" fmla="*/ 105 w 293"/>
                <a:gd name="T3" fmla="*/ 179 h 404"/>
                <a:gd name="T4" fmla="*/ 87 w 293"/>
                <a:gd name="T5" fmla="*/ 204 h 404"/>
                <a:gd name="T6" fmla="*/ 79 w 293"/>
                <a:gd name="T7" fmla="*/ 254 h 404"/>
                <a:gd name="T8" fmla="*/ 89 w 293"/>
                <a:gd name="T9" fmla="*/ 303 h 404"/>
                <a:gd name="T10" fmla="*/ 106 w 293"/>
                <a:gd name="T11" fmla="*/ 328 h 404"/>
                <a:gd name="T12" fmla="*/ 133 w 293"/>
                <a:gd name="T13" fmla="*/ 343 h 404"/>
                <a:gd name="T14" fmla="*/ 167 w 293"/>
                <a:gd name="T15" fmla="*/ 343 h 404"/>
                <a:gd name="T16" fmla="*/ 190 w 293"/>
                <a:gd name="T17" fmla="*/ 332 h 404"/>
                <a:gd name="T18" fmla="*/ 202 w 293"/>
                <a:gd name="T19" fmla="*/ 316 h 404"/>
                <a:gd name="T20" fmla="*/ 214 w 293"/>
                <a:gd name="T21" fmla="*/ 287 h 404"/>
                <a:gd name="T22" fmla="*/ 214 w 293"/>
                <a:gd name="T23" fmla="*/ 219 h 404"/>
                <a:gd name="T24" fmla="*/ 202 w 293"/>
                <a:gd name="T25" fmla="*/ 190 h 404"/>
                <a:gd name="T26" fmla="*/ 189 w 293"/>
                <a:gd name="T27" fmla="*/ 175 h 404"/>
                <a:gd name="T28" fmla="*/ 167 w 293"/>
                <a:gd name="T29" fmla="*/ 164 h 404"/>
                <a:gd name="T30" fmla="*/ 214 w 293"/>
                <a:gd name="T31" fmla="*/ 0 h 404"/>
                <a:gd name="T32" fmla="*/ 293 w 293"/>
                <a:gd name="T33" fmla="*/ 398 h 404"/>
                <a:gd name="T34" fmla="*/ 218 w 293"/>
                <a:gd name="T35" fmla="*/ 360 h 404"/>
                <a:gd name="T36" fmla="*/ 206 w 293"/>
                <a:gd name="T37" fmla="*/ 375 h 404"/>
                <a:gd name="T38" fmla="*/ 181 w 293"/>
                <a:gd name="T39" fmla="*/ 394 h 404"/>
                <a:gd name="T40" fmla="*/ 130 w 293"/>
                <a:gd name="T41" fmla="*/ 404 h 404"/>
                <a:gd name="T42" fmla="*/ 73 w 293"/>
                <a:gd name="T43" fmla="*/ 392 h 404"/>
                <a:gd name="T44" fmla="*/ 32 w 293"/>
                <a:gd name="T45" fmla="*/ 358 h 404"/>
                <a:gd name="T46" fmla="*/ 8 w 293"/>
                <a:gd name="T47" fmla="*/ 308 h 404"/>
                <a:gd name="T48" fmla="*/ 0 w 293"/>
                <a:gd name="T49" fmla="*/ 251 h 404"/>
                <a:gd name="T50" fmla="*/ 8 w 293"/>
                <a:gd name="T51" fmla="*/ 195 h 404"/>
                <a:gd name="T52" fmla="*/ 32 w 293"/>
                <a:gd name="T53" fmla="*/ 148 h 404"/>
                <a:gd name="T54" fmla="*/ 73 w 293"/>
                <a:gd name="T55" fmla="*/ 115 h 404"/>
                <a:gd name="T56" fmla="*/ 129 w 293"/>
                <a:gd name="T57" fmla="*/ 101 h 404"/>
                <a:gd name="T58" fmla="*/ 177 w 293"/>
                <a:gd name="T59" fmla="*/ 113 h 404"/>
                <a:gd name="T60" fmla="*/ 213 w 293"/>
                <a:gd name="T61" fmla="*/ 145 h 404"/>
                <a:gd name="T62" fmla="*/ 214 w 293"/>
                <a:gd name="T63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3" h="404">
                  <a:moveTo>
                    <a:pt x="149" y="161"/>
                  </a:moveTo>
                  <a:lnTo>
                    <a:pt x="131" y="164"/>
                  </a:lnTo>
                  <a:lnTo>
                    <a:pt x="117" y="170"/>
                  </a:lnTo>
                  <a:lnTo>
                    <a:pt x="105" y="179"/>
                  </a:lnTo>
                  <a:lnTo>
                    <a:pt x="95" y="190"/>
                  </a:lnTo>
                  <a:lnTo>
                    <a:pt x="87" y="204"/>
                  </a:lnTo>
                  <a:lnTo>
                    <a:pt x="83" y="219"/>
                  </a:lnTo>
                  <a:lnTo>
                    <a:pt x="79" y="254"/>
                  </a:lnTo>
                  <a:lnTo>
                    <a:pt x="83" y="287"/>
                  </a:lnTo>
                  <a:lnTo>
                    <a:pt x="89" y="303"/>
                  </a:lnTo>
                  <a:lnTo>
                    <a:pt x="97" y="316"/>
                  </a:lnTo>
                  <a:lnTo>
                    <a:pt x="106" y="328"/>
                  </a:lnTo>
                  <a:lnTo>
                    <a:pt x="118" y="338"/>
                  </a:lnTo>
                  <a:lnTo>
                    <a:pt x="133" y="343"/>
                  </a:lnTo>
                  <a:lnTo>
                    <a:pt x="149" y="346"/>
                  </a:lnTo>
                  <a:lnTo>
                    <a:pt x="167" y="343"/>
                  </a:lnTo>
                  <a:lnTo>
                    <a:pt x="182" y="338"/>
                  </a:lnTo>
                  <a:lnTo>
                    <a:pt x="190" y="332"/>
                  </a:lnTo>
                  <a:lnTo>
                    <a:pt x="197" y="326"/>
                  </a:lnTo>
                  <a:lnTo>
                    <a:pt x="202" y="316"/>
                  </a:lnTo>
                  <a:lnTo>
                    <a:pt x="209" y="303"/>
                  </a:lnTo>
                  <a:lnTo>
                    <a:pt x="214" y="287"/>
                  </a:lnTo>
                  <a:lnTo>
                    <a:pt x="217" y="252"/>
                  </a:lnTo>
                  <a:lnTo>
                    <a:pt x="214" y="219"/>
                  </a:lnTo>
                  <a:lnTo>
                    <a:pt x="209" y="203"/>
                  </a:lnTo>
                  <a:lnTo>
                    <a:pt x="202" y="190"/>
                  </a:lnTo>
                  <a:lnTo>
                    <a:pt x="197" y="182"/>
                  </a:lnTo>
                  <a:lnTo>
                    <a:pt x="189" y="175"/>
                  </a:lnTo>
                  <a:lnTo>
                    <a:pt x="181" y="170"/>
                  </a:lnTo>
                  <a:lnTo>
                    <a:pt x="167" y="164"/>
                  </a:lnTo>
                  <a:lnTo>
                    <a:pt x="149" y="161"/>
                  </a:lnTo>
                  <a:close/>
                  <a:moveTo>
                    <a:pt x="214" y="0"/>
                  </a:moveTo>
                  <a:lnTo>
                    <a:pt x="293" y="0"/>
                  </a:lnTo>
                  <a:lnTo>
                    <a:pt x="293" y="398"/>
                  </a:lnTo>
                  <a:lnTo>
                    <a:pt x="218" y="398"/>
                  </a:lnTo>
                  <a:lnTo>
                    <a:pt x="218" y="360"/>
                  </a:lnTo>
                  <a:lnTo>
                    <a:pt x="217" y="360"/>
                  </a:lnTo>
                  <a:lnTo>
                    <a:pt x="206" y="375"/>
                  </a:lnTo>
                  <a:lnTo>
                    <a:pt x="194" y="386"/>
                  </a:lnTo>
                  <a:lnTo>
                    <a:pt x="181" y="394"/>
                  </a:lnTo>
                  <a:lnTo>
                    <a:pt x="157" y="402"/>
                  </a:lnTo>
                  <a:lnTo>
                    <a:pt x="130" y="404"/>
                  </a:lnTo>
                  <a:lnTo>
                    <a:pt x="99" y="402"/>
                  </a:lnTo>
                  <a:lnTo>
                    <a:pt x="73" y="392"/>
                  </a:lnTo>
                  <a:lnTo>
                    <a:pt x="51" y="378"/>
                  </a:lnTo>
                  <a:lnTo>
                    <a:pt x="32" y="358"/>
                  </a:lnTo>
                  <a:lnTo>
                    <a:pt x="19" y="335"/>
                  </a:lnTo>
                  <a:lnTo>
                    <a:pt x="8" y="308"/>
                  </a:lnTo>
                  <a:lnTo>
                    <a:pt x="3" y="280"/>
                  </a:lnTo>
                  <a:lnTo>
                    <a:pt x="0" y="251"/>
                  </a:lnTo>
                  <a:lnTo>
                    <a:pt x="3" y="223"/>
                  </a:lnTo>
                  <a:lnTo>
                    <a:pt x="8" y="195"/>
                  </a:lnTo>
                  <a:lnTo>
                    <a:pt x="19" y="170"/>
                  </a:lnTo>
                  <a:lnTo>
                    <a:pt x="32" y="148"/>
                  </a:lnTo>
                  <a:lnTo>
                    <a:pt x="50" y="129"/>
                  </a:lnTo>
                  <a:lnTo>
                    <a:pt x="73" y="115"/>
                  </a:lnTo>
                  <a:lnTo>
                    <a:pt x="98" y="105"/>
                  </a:lnTo>
                  <a:lnTo>
                    <a:pt x="129" y="101"/>
                  </a:lnTo>
                  <a:lnTo>
                    <a:pt x="153" y="104"/>
                  </a:lnTo>
                  <a:lnTo>
                    <a:pt x="177" y="113"/>
                  </a:lnTo>
                  <a:lnTo>
                    <a:pt x="197" y="127"/>
                  </a:lnTo>
                  <a:lnTo>
                    <a:pt x="213" y="145"/>
                  </a:lnTo>
                  <a:lnTo>
                    <a:pt x="214" y="145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4665685" y="4624650"/>
              <a:ext cx="28714" cy="2333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4665685" y="4663772"/>
              <a:ext cx="28714" cy="10373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4717370" y="4660901"/>
              <a:ext cx="157569" cy="106601"/>
            </a:xfrm>
            <a:custGeom>
              <a:avLst/>
              <a:gdLst>
                <a:gd name="T0" fmla="*/ 189 w 439"/>
                <a:gd name="T1" fmla="*/ 3 h 297"/>
                <a:gd name="T2" fmla="*/ 227 w 439"/>
                <a:gd name="T3" fmla="*/ 20 h 297"/>
                <a:gd name="T4" fmla="*/ 247 w 439"/>
                <a:gd name="T5" fmla="*/ 48 h 297"/>
                <a:gd name="T6" fmla="*/ 281 w 439"/>
                <a:gd name="T7" fmla="*/ 15 h 297"/>
                <a:gd name="T8" fmla="*/ 315 w 439"/>
                <a:gd name="T9" fmla="*/ 3 h 297"/>
                <a:gd name="T10" fmla="*/ 356 w 439"/>
                <a:gd name="T11" fmla="*/ 3 h 297"/>
                <a:gd name="T12" fmla="*/ 394 w 439"/>
                <a:gd name="T13" fmla="*/ 14 h 297"/>
                <a:gd name="T14" fmla="*/ 422 w 439"/>
                <a:gd name="T15" fmla="*/ 39 h 297"/>
                <a:gd name="T16" fmla="*/ 438 w 439"/>
                <a:gd name="T17" fmla="*/ 78 h 297"/>
                <a:gd name="T18" fmla="*/ 439 w 439"/>
                <a:gd name="T19" fmla="*/ 297 h 297"/>
                <a:gd name="T20" fmla="*/ 360 w 439"/>
                <a:gd name="T21" fmla="*/ 134 h 297"/>
                <a:gd name="T22" fmla="*/ 356 w 439"/>
                <a:gd name="T23" fmla="*/ 94 h 297"/>
                <a:gd name="T24" fmla="*/ 350 w 439"/>
                <a:gd name="T25" fmla="*/ 78 h 297"/>
                <a:gd name="T26" fmla="*/ 338 w 439"/>
                <a:gd name="T27" fmla="*/ 69 h 297"/>
                <a:gd name="T28" fmla="*/ 312 w 439"/>
                <a:gd name="T29" fmla="*/ 63 h 297"/>
                <a:gd name="T30" fmla="*/ 284 w 439"/>
                <a:gd name="T31" fmla="*/ 70 h 297"/>
                <a:gd name="T32" fmla="*/ 273 w 439"/>
                <a:gd name="T33" fmla="*/ 81 h 297"/>
                <a:gd name="T34" fmla="*/ 264 w 439"/>
                <a:gd name="T35" fmla="*/ 98 h 297"/>
                <a:gd name="T36" fmla="*/ 259 w 439"/>
                <a:gd name="T37" fmla="*/ 137 h 297"/>
                <a:gd name="T38" fmla="*/ 180 w 439"/>
                <a:gd name="T39" fmla="*/ 297 h 297"/>
                <a:gd name="T40" fmla="*/ 179 w 439"/>
                <a:gd name="T41" fmla="*/ 110 h 297"/>
                <a:gd name="T42" fmla="*/ 175 w 439"/>
                <a:gd name="T43" fmla="*/ 87 h 297"/>
                <a:gd name="T44" fmla="*/ 167 w 439"/>
                <a:gd name="T45" fmla="*/ 74 h 297"/>
                <a:gd name="T46" fmla="*/ 149 w 439"/>
                <a:gd name="T47" fmla="*/ 64 h 297"/>
                <a:gd name="T48" fmla="*/ 128 w 439"/>
                <a:gd name="T49" fmla="*/ 63 h 297"/>
                <a:gd name="T50" fmla="*/ 117 w 439"/>
                <a:gd name="T51" fmla="*/ 66 h 297"/>
                <a:gd name="T52" fmla="*/ 100 w 439"/>
                <a:gd name="T53" fmla="*/ 75 h 297"/>
                <a:gd name="T54" fmla="*/ 89 w 439"/>
                <a:gd name="T55" fmla="*/ 87 h 297"/>
                <a:gd name="T56" fmla="*/ 80 w 439"/>
                <a:gd name="T57" fmla="*/ 110 h 297"/>
                <a:gd name="T58" fmla="*/ 79 w 439"/>
                <a:gd name="T59" fmla="*/ 297 h 297"/>
                <a:gd name="T60" fmla="*/ 0 w 439"/>
                <a:gd name="T61" fmla="*/ 8 h 297"/>
                <a:gd name="T62" fmla="*/ 75 w 439"/>
                <a:gd name="T63" fmla="*/ 47 h 297"/>
                <a:gd name="T64" fmla="*/ 92 w 439"/>
                <a:gd name="T65" fmla="*/ 28 h 297"/>
                <a:gd name="T66" fmla="*/ 136 w 439"/>
                <a:gd name="T67" fmla="*/ 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9" h="297">
                  <a:moveTo>
                    <a:pt x="163" y="0"/>
                  </a:moveTo>
                  <a:lnTo>
                    <a:pt x="189" y="3"/>
                  </a:lnTo>
                  <a:lnTo>
                    <a:pt x="213" y="11"/>
                  </a:lnTo>
                  <a:lnTo>
                    <a:pt x="227" y="20"/>
                  </a:lnTo>
                  <a:lnTo>
                    <a:pt x="239" y="32"/>
                  </a:lnTo>
                  <a:lnTo>
                    <a:pt x="247" y="48"/>
                  </a:lnTo>
                  <a:lnTo>
                    <a:pt x="263" y="31"/>
                  </a:lnTo>
                  <a:lnTo>
                    <a:pt x="281" y="15"/>
                  </a:lnTo>
                  <a:lnTo>
                    <a:pt x="297" y="7"/>
                  </a:lnTo>
                  <a:lnTo>
                    <a:pt x="315" y="3"/>
                  </a:lnTo>
                  <a:lnTo>
                    <a:pt x="334" y="0"/>
                  </a:lnTo>
                  <a:lnTo>
                    <a:pt x="356" y="3"/>
                  </a:lnTo>
                  <a:lnTo>
                    <a:pt x="376" y="7"/>
                  </a:lnTo>
                  <a:lnTo>
                    <a:pt x="394" y="14"/>
                  </a:lnTo>
                  <a:lnTo>
                    <a:pt x="410" y="24"/>
                  </a:lnTo>
                  <a:lnTo>
                    <a:pt x="422" y="39"/>
                  </a:lnTo>
                  <a:lnTo>
                    <a:pt x="431" y="56"/>
                  </a:lnTo>
                  <a:lnTo>
                    <a:pt x="438" y="78"/>
                  </a:lnTo>
                  <a:lnTo>
                    <a:pt x="439" y="105"/>
                  </a:lnTo>
                  <a:lnTo>
                    <a:pt x="439" y="297"/>
                  </a:lnTo>
                  <a:lnTo>
                    <a:pt x="360" y="297"/>
                  </a:lnTo>
                  <a:lnTo>
                    <a:pt x="360" y="134"/>
                  </a:lnTo>
                  <a:lnTo>
                    <a:pt x="359" y="106"/>
                  </a:lnTo>
                  <a:lnTo>
                    <a:pt x="356" y="94"/>
                  </a:lnTo>
                  <a:lnTo>
                    <a:pt x="352" y="83"/>
                  </a:lnTo>
                  <a:lnTo>
                    <a:pt x="350" y="78"/>
                  </a:lnTo>
                  <a:lnTo>
                    <a:pt x="344" y="73"/>
                  </a:lnTo>
                  <a:lnTo>
                    <a:pt x="338" y="69"/>
                  </a:lnTo>
                  <a:lnTo>
                    <a:pt x="327" y="64"/>
                  </a:lnTo>
                  <a:lnTo>
                    <a:pt x="312" y="63"/>
                  </a:lnTo>
                  <a:lnTo>
                    <a:pt x="296" y="64"/>
                  </a:lnTo>
                  <a:lnTo>
                    <a:pt x="284" y="70"/>
                  </a:lnTo>
                  <a:lnTo>
                    <a:pt x="279" y="74"/>
                  </a:lnTo>
                  <a:lnTo>
                    <a:pt x="273" y="81"/>
                  </a:lnTo>
                  <a:lnTo>
                    <a:pt x="268" y="86"/>
                  </a:lnTo>
                  <a:lnTo>
                    <a:pt x="264" y="98"/>
                  </a:lnTo>
                  <a:lnTo>
                    <a:pt x="261" y="110"/>
                  </a:lnTo>
                  <a:lnTo>
                    <a:pt x="259" y="137"/>
                  </a:lnTo>
                  <a:lnTo>
                    <a:pt x="259" y="297"/>
                  </a:lnTo>
                  <a:lnTo>
                    <a:pt x="180" y="297"/>
                  </a:lnTo>
                  <a:lnTo>
                    <a:pt x="180" y="135"/>
                  </a:lnTo>
                  <a:lnTo>
                    <a:pt x="179" y="110"/>
                  </a:lnTo>
                  <a:lnTo>
                    <a:pt x="177" y="98"/>
                  </a:lnTo>
                  <a:lnTo>
                    <a:pt x="175" y="87"/>
                  </a:lnTo>
                  <a:lnTo>
                    <a:pt x="171" y="81"/>
                  </a:lnTo>
                  <a:lnTo>
                    <a:pt x="167" y="74"/>
                  </a:lnTo>
                  <a:lnTo>
                    <a:pt x="161" y="70"/>
                  </a:lnTo>
                  <a:lnTo>
                    <a:pt x="149" y="64"/>
                  </a:lnTo>
                  <a:lnTo>
                    <a:pt x="132" y="63"/>
                  </a:lnTo>
                  <a:lnTo>
                    <a:pt x="128" y="63"/>
                  </a:lnTo>
                  <a:lnTo>
                    <a:pt x="123" y="64"/>
                  </a:lnTo>
                  <a:lnTo>
                    <a:pt x="117" y="66"/>
                  </a:lnTo>
                  <a:lnTo>
                    <a:pt x="108" y="70"/>
                  </a:lnTo>
                  <a:lnTo>
                    <a:pt x="100" y="75"/>
                  </a:lnTo>
                  <a:lnTo>
                    <a:pt x="95" y="81"/>
                  </a:lnTo>
                  <a:lnTo>
                    <a:pt x="89" y="87"/>
                  </a:lnTo>
                  <a:lnTo>
                    <a:pt x="85" y="95"/>
                  </a:lnTo>
                  <a:lnTo>
                    <a:pt x="80" y="110"/>
                  </a:lnTo>
                  <a:lnTo>
                    <a:pt x="79" y="130"/>
                  </a:lnTo>
                  <a:lnTo>
                    <a:pt x="79" y="297"/>
                  </a:lnTo>
                  <a:lnTo>
                    <a:pt x="0" y="297"/>
                  </a:lnTo>
                  <a:lnTo>
                    <a:pt x="0" y="8"/>
                  </a:lnTo>
                  <a:lnTo>
                    <a:pt x="75" y="8"/>
                  </a:lnTo>
                  <a:lnTo>
                    <a:pt x="75" y="47"/>
                  </a:lnTo>
                  <a:lnTo>
                    <a:pt x="76" y="47"/>
                  </a:lnTo>
                  <a:lnTo>
                    <a:pt x="92" y="28"/>
                  </a:lnTo>
                  <a:lnTo>
                    <a:pt x="113" y="14"/>
                  </a:lnTo>
                  <a:lnTo>
                    <a:pt x="136" y="4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4892167" y="4660901"/>
              <a:ext cx="103012" cy="108755"/>
            </a:xfrm>
            <a:custGeom>
              <a:avLst/>
              <a:gdLst>
                <a:gd name="T0" fmla="*/ 144 w 287"/>
                <a:gd name="T1" fmla="*/ 60 h 303"/>
                <a:gd name="T2" fmla="*/ 128 w 287"/>
                <a:gd name="T3" fmla="*/ 62 h 303"/>
                <a:gd name="T4" fmla="*/ 113 w 287"/>
                <a:gd name="T5" fmla="*/ 67 h 303"/>
                <a:gd name="T6" fmla="*/ 105 w 287"/>
                <a:gd name="T7" fmla="*/ 71 h 303"/>
                <a:gd name="T8" fmla="*/ 99 w 287"/>
                <a:gd name="T9" fmla="*/ 77 h 303"/>
                <a:gd name="T10" fmla="*/ 93 w 287"/>
                <a:gd name="T11" fmla="*/ 83 h 303"/>
                <a:gd name="T12" fmla="*/ 89 w 287"/>
                <a:gd name="T13" fmla="*/ 90 h 303"/>
                <a:gd name="T14" fmla="*/ 85 w 287"/>
                <a:gd name="T15" fmla="*/ 95 h 303"/>
                <a:gd name="T16" fmla="*/ 83 w 287"/>
                <a:gd name="T17" fmla="*/ 103 h 303"/>
                <a:gd name="T18" fmla="*/ 80 w 287"/>
                <a:gd name="T19" fmla="*/ 113 h 303"/>
                <a:gd name="T20" fmla="*/ 79 w 287"/>
                <a:gd name="T21" fmla="*/ 122 h 303"/>
                <a:gd name="T22" fmla="*/ 208 w 287"/>
                <a:gd name="T23" fmla="*/ 122 h 303"/>
                <a:gd name="T24" fmla="*/ 203 w 287"/>
                <a:gd name="T25" fmla="*/ 103 h 303"/>
                <a:gd name="T26" fmla="*/ 196 w 287"/>
                <a:gd name="T27" fmla="*/ 89 h 303"/>
                <a:gd name="T28" fmla="*/ 188 w 287"/>
                <a:gd name="T29" fmla="*/ 77 h 303"/>
                <a:gd name="T30" fmla="*/ 176 w 287"/>
                <a:gd name="T31" fmla="*/ 67 h 303"/>
                <a:gd name="T32" fmla="*/ 163 w 287"/>
                <a:gd name="T33" fmla="*/ 62 h 303"/>
                <a:gd name="T34" fmla="*/ 144 w 287"/>
                <a:gd name="T35" fmla="*/ 60 h 303"/>
                <a:gd name="T36" fmla="*/ 147 w 287"/>
                <a:gd name="T37" fmla="*/ 0 h 303"/>
                <a:gd name="T38" fmla="*/ 171 w 287"/>
                <a:gd name="T39" fmla="*/ 3 h 303"/>
                <a:gd name="T40" fmla="*/ 192 w 287"/>
                <a:gd name="T41" fmla="*/ 7 h 303"/>
                <a:gd name="T42" fmla="*/ 211 w 287"/>
                <a:gd name="T43" fmla="*/ 15 h 303"/>
                <a:gd name="T44" fmla="*/ 236 w 287"/>
                <a:gd name="T45" fmla="*/ 32 h 303"/>
                <a:gd name="T46" fmla="*/ 256 w 287"/>
                <a:gd name="T47" fmla="*/ 54 h 303"/>
                <a:gd name="T48" fmla="*/ 271 w 287"/>
                <a:gd name="T49" fmla="*/ 79 h 303"/>
                <a:gd name="T50" fmla="*/ 281 w 287"/>
                <a:gd name="T51" fmla="*/ 107 h 303"/>
                <a:gd name="T52" fmla="*/ 285 w 287"/>
                <a:gd name="T53" fmla="*/ 139 h 303"/>
                <a:gd name="T54" fmla="*/ 287 w 287"/>
                <a:gd name="T55" fmla="*/ 171 h 303"/>
                <a:gd name="T56" fmla="*/ 79 w 287"/>
                <a:gd name="T57" fmla="*/ 171 h 303"/>
                <a:gd name="T58" fmla="*/ 81 w 287"/>
                <a:gd name="T59" fmla="*/ 195 h 303"/>
                <a:gd name="T60" fmla="*/ 88 w 287"/>
                <a:gd name="T61" fmla="*/ 214 h 303"/>
                <a:gd name="T62" fmla="*/ 99 w 287"/>
                <a:gd name="T63" fmla="*/ 227 h 303"/>
                <a:gd name="T64" fmla="*/ 112 w 287"/>
                <a:gd name="T65" fmla="*/ 237 h 303"/>
                <a:gd name="T66" fmla="*/ 129 w 287"/>
                <a:gd name="T67" fmla="*/ 243 h 303"/>
                <a:gd name="T68" fmla="*/ 149 w 287"/>
                <a:gd name="T69" fmla="*/ 245 h 303"/>
                <a:gd name="T70" fmla="*/ 172 w 287"/>
                <a:gd name="T71" fmla="*/ 242 h 303"/>
                <a:gd name="T72" fmla="*/ 191 w 287"/>
                <a:gd name="T73" fmla="*/ 233 h 303"/>
                <a:gd name="T74" fmla="*/ 204 w 287"/>
                <a:gd name="T75" fmla="*/ 221 h 303"/>
                <a:gd name="T76" fmla="*/ 212 w 287"/>
                <a:gd name="T77" fmla="*/ 207 h 303"/>
                <a:gd name="T78" fmla="*/ 281 w 287"/>
                <a:gd name="T79" fmla="*/ 207 h 303"/>
                <a:gd name="T80" fmla="*/ 268 w 287"/>
                <a:gd name="T81" fmla="*/ 238 h 303"/>
                <a:gd name="T82" fmla="*/ 251 w 287"/>
                <a:gd name="T83" fmla="*/ 263 h 303"/>
                <a:gd name="T84" fmla="*/ 231 w 287"/>
                <a:gd name="T85" fmla="*/ 281 h 303"/>
                <a:gd name="T86" fmla="*/ 205 w 287"/>
                <a:gd name="T87" fmla="*/ 294 h 303"/>
                <a:gd name="T88" fmla="*/ 177 w 287"/>
                <a:gd name="T89" fmla="*/ 301 h 303"/>
                <a:gd name="T90" fmla="*/ 147 w 287"/>
                <a:gd name="T91" fmla="*/ 303 h 303"/>
                <a:gd name="T92" fmla="*/ 115 w 287"/>
                <a:gd name="T93" fmla="*/ 301 h 303"/>
                <a:gd name="T94" fmla="*/ 85 w 287"/>
                <a:gd name="T95" fmla="*/ 293 h 303"/>
                <a:gd name="T96" fmla="*/ 60 w 287"/>
                <a:gd name="T97" fmla="*/ 279 h 303"/>
                <a:gd name="T98" fmla="*/ 40 w 287"/>
                <a:gd name="T99" fmla="*/ 262 h 303"/>
                <a:gd name="T100" fmla="*/ 23 w 287"/>
                <a:gd name="T101" fmla="*/ 239 h 303"/>
                <a:gd name="T102" fmla="*/ 11 w 287"/>
                <a:gd name="T103" fmla="*/ 214 h 303"/>
                <a:gd name="T104" fmla="*/ 3 w 287"/>
                <a:gd name="T105" fmla="*/ 185 h 303"/>
                <a:gd name="T106" fmla="*/ 0 w 287"/>
                <a:gd name="T107" fmla="*/ 153 h 303"/>
                <a:gd name="T108" fmla="*/ 3 w 287"/>
                <a:gd name="T109" fmla="*/ 122 h 303"/>
                <a:gd name="T110" fmla="*/ 11 w 287"/>
                <a:gd name="T111" fmla="*/ 93 h 303"/>
                <a:gd name="T112" fmla="*/ 24 w 287"/>
                <a:gd name="T113" fmla="*/ 67 h 303"/>
                <a:gd name="T114" fmla="*/ 41 w 287"/>
                <a:gd name="T115" fmla="*/ 44 h 303"/>
                <a:gd name="T116" fmla="*/ 63 w 287"/>
                <a:gd name="T117" fmla="*/ 27 h 303"/>
                <a:gd name="T118" fmla="*/ 87 w 287"/>
                <a:gd name="T119" fmla="*/ 12 h 303"/>
                <a:gd name="T120" fmla="*/ 116 w 287"/>
                <a:gd name="T121" fmla="*/ 4 h 303"/>
                <a:gd name="T122" fmla="*/ 147 w 287"/>
                <a:gd name="T12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" h="303">
                  <a:moveTo>
                    <a:pt x="144" y="60"/>
                  </a:moveTo>
                  <a:lnTo>
                    <a:pt x="128" y="62"/>
                  </a:lnTo>
                  <a:lnTo>
                    <a:pt x="113" y="67"/>
                  </a:lnTo>
                  <a:lnTo>
                    <a:pt x="105" y="71"/>
                  </a:lnTo>
                  <a:lnTo>
                    <a:pt x="99" y="77"/>
                  </a:lnTo>
                  <a:lnTo>
                    <a:pt x="93" y="83"/>
                  </a:lnTo>
                  <a:lnTo>
                    <a:pt x="89" y="90"/>
                  </a:lnTo>
                  <a:lnTo>
                    <a:pt x="85" y="95"/>
                  </a:lnTo>
                  <a:lnTo>
                    <a:pt x="83" y="103"/>
                  </a:lnTo>
                  <a:lnTo>
                    <a:pt x="80" y="113"/>
                  </a:lnTo>
                  <a:lnTo>
                    <a:pt x="79" y="122"/>
                  </a:lnTo>
                  <a:lnTo>
                    <a:pt x="208" y="122"/>
                  </a:lnTo>
                  <a:lnTo>
                    <a:pt x="203" y="103"/>
                  </a:lnTo>
                  <a:lnTo>
                    <a:pt x="196" y="89"/>
                  </a:lnTo>
                  <a:lnTo>
                    <a:pt x="188" y="77"/>
                  </a:lnTo>
                  <a:lnTo>
                    <a:pt x="176" y="67"/>
                  </a:lnTo>
                  <a:lnTo>
                    <a:pt x="163" y="62"/>
                  </a:lnTo>
                  <a:lnTo>
                    <a:pt x="144" y="60"/>
                  </a:lnTo>
                  <a:close/>
                  <a:moveTo>
                    <a:pt x="147" y="0"/>
                  </a:moveTo>
                  <a:lnTo>
                    <a:pt x="171" y="3"/>
                  </a:lnTo>
                  <a:lnTo>
                    <a:pt x="192" y="7"/>
                  </a:lnTo>
                  <a:lnTo>
                    <a:pt x="211" y="15"/>
                  </a:lnTo>
                  <a:lnTo>
                    <a:pt x="236" y="32"/>
                  </a:lnTo>
                  <a:lnTo>
                    <a:pt x="256" y="54"/>
                  </a:lnTo>
                  <a:lnTo>
                    <a:pt x="271" y="79"/>
                  </a:lnTo>
                  <a:lnTo>
                    <a:pt x="281" y="107"/>
                  </a:lnTo>
                  <a:lnTo>
                    <a:pt x="285" y="139"/>
                  </a:lnTo>
                  <a:lnTo>
                    <a:pt x="287" y="171"/>
                  </a:lnTo>
                  <a:lnTo>
                    <a:pt x="79" y="171"/>
                  </a:lnTo>
                  <a:lnTo>
                    <a:pt x="81" y="195"/>
                  </a:lnTo>
                  <a:lnTo>
                    <a:pt x="88" y="214"/>
                  </a:lnTo>
                  <a:lnTo>
                    <a:pt x="99" y="227"/>
                  </a:lnTo>
                  <a:lnTo>
                    <a:pt x="112" y="237"/>
                  </a:lnTo>
                  <a:lnTo>
                    <a:pt x="129" y="243"/>
                  </a:lnTo>
                  <a:lnTo>
                    <a:pt x="149" y="245"/>
                  </a:lnTo>
                  <a:lnTo>
                    <a:pt x="172" y="242"/>
                  </a:lnTo>
                  <a:lnTo>
                    <a:pt x="191" y="233"/>
                  </a:lnTo>
                  <a:lnTo>
                    <a:pt x="204" y="221"/>
                  </a:lnTo>
                  <a:lnTo>
                    <a:pt x="212" y="207"/>
                  </a:lnTo>
                  <a:lnTo>
                    <a:pt x="281" y="207"/>
                  </a:lnTo>
                  <a:lnTo>
                    <a:pt x="268" y="238"/>
                  </a:lnTo>
                  <a:lnTo>
                    <a:pt x="251" y="263"/>
                  </a:lnTo>
                  <a:lnTo>
                    <a:pt x="231" y="281"/>
                  </a:lnTo>
                  <a:lnTo>
                    <a:pt x="205" y="294"/>
                  </a:lnTo>
                  <a:lnTo>
                    <a:pt x="177" y="301"/>
                  </a:lnTo>
                  <a:lnTo>
                    <a:pt x="147" y="303"/>
                  </a:lnTo>
                  <a:lnTo>
                    <a:pt x="115" y="301"/>
                  </a:lnTo>
                  <a:lnTo>
                    <a:pt x="85" y="293"/>
                  </a:lnTo>
                  <a:lnTo>
                    <a:pt x="60" y="279"/>
                  </a:lnTo>
                  <a:lnTo>
                    <a:pt x="40" y="262"/>
                  </a:lnTo>
                  <a:lnTo>
                    <a:pt x="23" y="239"/>
                  </a:lnTo>
                  <a:lnTo>
                    <a:pt x="11" y="214"/>
                  </a:lnTo>
                  <a:lnTo>
                    <a:pt x="3" y="185"/>
                  </a:lnTo>
                  <a:lnTo>
                    <a:pt x="0" y="153"/>
                  </a:lnTo>
                  <a:lnTo>
                    <a:pt x="3" y="122"/>
                  </a:lnTo>
                  <a:lnTo>
                    <a:pt x="11" y="93"/>
                  </a:lnTo>
                  <a:lnTo>
                    <a:pt x="24" y="67"/>
                  </a:lnTo>
                  <a:lnTo>
                    <a:pt x="41" y="44"/>
                  </a:lnTo>
                  <a:lnTo>
                    <a:pt x="63" y="27"/>
                  </a:lnTo>
                  <a:lnTo>
                    <a:pt x="87" y="12"/>
                  </a:lnTo>
                  <a:lnTo>
                    <a:pt x="116" y="4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5011330" y="4660901"/>
              <a:ext cx="97269" cy="106601"/>
            </a:xfrm>
            <a:custGeom>
              <a:avLst/>
              <a:gdLst>
                <a:gd name="T0" fmla="*/ 165 w 271"/>
                <a:gd name="T1" fmla="*/ 0 h 297"/>
                <a:gd name="T2" fmla="*/ 193 w 271"/>
                <a:gd name="T3" fmla="*/ 3 h 297"/>
                <a:gd name="T4" fmla="*/ 217 w 271"/>
                <a:gd name="T5" fmla="*/ 10 h 297"/>
                <a:gd name="T6" fmla="*/ 235 w 271"/>
                <a:gd name="T7" fmla="*/ 20 h 297"/>
                <a:gd name="T8" fmla="*/ 250 w 271"/>
                <a:gd name="T9" fmla="*/ 34 h 297"/>
                <a:gd name="T10" fmla="*/ 259 w 271"/>
                <a:gd name="T11" fmla="*/ 51 h 297"/>
                <a:gd name="T12" fmla="*/ 266 w 271"/>
                <a:gd name="T13" fmla="*/ 71 h 297"/>
                <a:gd name="T14" fmla="*/ 270 w 271"/>
                <a:gd name="T15" fmla="*/ 94 h 297"/>
                <a:gd name="T16" fmla="*/ 271 w 271"/>
                <a:gd name="T17" fmla="*/ 119 h 297"/>
                <a:gd name="T18" fmla="*/ 271 w 271"/>
                <a:gd name="T19" fmla="*/ 297 h 297"/>
                <a:gd name="T20" fmla="*/ 191 w 271"/>
                <a:gd name="T21" fmla="*/ 297 h 297"/>
                <a:gd name="T22" fmla="*/ 191 w 271"/>
                <a:gd name="T23" fmla="*/ 134 h 297"/>
                <a:gd name="T24" fmla="*/ 191 w 271"/>
                <a:gd name="T25" fmla="*/ 113 h 297"/>
                <a:gd name="T26" fmla="*/ 187 w 271"/>
                <a:gd name="T27" fmla="*/ 94 h 297"/>
                <a:gd name="T28" fmla="*/ 180 w 271"/>
                <a:gd name="T29" fmla="*/ 81 h 297"/>
                <a:gd name="T30" fmla="*/ 171 w 271"/>
                <a:gd name="T31" fmla="*/ 71 h 297"/>
                <a:gd name="T32" fmla="*/ 157 w 271"/>
                <a:gd name="T33" fmla="*/ 64 h 297"/>
                <a:gd name="T34" fmla="*/ 141 w 271"/>
                <a:gd name="T35" fmla="*/ 63 h 297"/>
                <a:gd name="T36" fmla="*/ 121 w 271"/>
                <a:gd name="T37" fmla="*/ 66 h 297"/>
                <a:gd name="T38" fmla="*/ 105 w 271"/>
                <a:gd name="T39" fmla="*/ 71 h 297"/>
                <a:gd name="T40" fmla="*/ 93 w 271"/>
                <a:gd name="T41" fmla="*/ 82 h 297"/>
                <a:gd name="T42" fmla="*/ 85 w 271"/>
                <a:gd name="T43" fmla="*/ 98 h 297"/>
                <a:gd name="T44" fmla="*/ 81 w 271"/>
                <a:gd name="T45" fmla="*/ 119 h 297"/>
                <a:gd name="T46" fmla="*/ 80 w 271"/>
                <a:gd name="T47" fmla="*/ 146 h 297"/>
                <a:gd name="T48" fmla="*/ 80 w 271"/>
                <a:gd name="T49" fmla="*/ 297 h 297"/>
                <a:gd name="T50" fmla="*/ 0 w 271"/>
                <a:gd name="T51" fmla="*/ 297 h 297"/>
                <a:gd name="T52" fmla="*/ 0 w 271"/>
                <a:gd name="T53" fmla="*/ 8 h 297"/>
                <a:gd name="T54" fmla="*/ 76 w 271"/>
                <a:gd name="T55" fmla="*/ 8 h 297"/>
                <a:gd name="T56" fmla="*/ 76 w 271"/>
                <a:gd name="T57" fmla="*/ 48 h 297"/>
                <a:gd name="T58" fmla="*/ 77 w 271"/>
                <a:gd name="T59" fmla="*/ 48 h 297"/>
                <a:gd name="T60" fmla="*/ 88 w 271"/>
                <a:gd name="T61" fmla="*/ 34 h 297"/>
                <a:gd name="T62" fmla="*/ 101 w 271"/>
                <a:gd name="T63" fmla="*/ 22 h 297"/>
                <a:gd name="T64" fmla="*/ 116 w 271"/>
                <a:gd name="T65" fmla="*/ 12 h 297"/>
                <a:gd name="T66" fmla="*/ 140 w 271"/>
                <a:gd name="T67" fmla="*/ 4 h 297"/>
                <a:gd name="T68" fmla="*/ 165 w 271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1" h="297">
                  <a:moveTo>
                    <a:pt x="165" y="0"/>
                  </a:moveTo>
                  <a:lnTo>
                    <a:pt x="193" y="3"/>
                  </a:lnTo>
                  <a:lnTo>
                    <a:pt x="217" y="10"/>
                  </a:lnTo>
                  <a:lnTo>
                    <a:pt x="235" y="20"/>
                  </a:lnTo>
                  <a:lnTo>
                    <a:pt x="250" y="34"/>
                  </a:lnTo>
                  <a:lnTo>
                    <a:pt x="259" y="51"/>
                  </a:lnTo>
                  <a:lnTo>
                    <a:pt x="266" y="71"/>
                  </a:lnTo>
                  <a:lnTo>
                    <a:pt x="270" y="94"/>
                  </a:lnTo>
                  <a:lnTo>
                    <a:pt x="271" y="119"/>
                  </a:lnTo>
                  <a:lnTo>
                    <a:pt x="271" y="297"/>
                  </a:lnTo>
                  <a:lnTo>
                    <a:pt x="191" y="297"/>
                  </a:lnTo>
                  <a:lnTo>
                    <a:pt x="191" y="134"/>
                  </a:lnTo>
                  <a:lnTo>
                    <a:pt x="191" y="113"/>
                  </a:lnTo>
                  <a:lnTo>
                    <a:pt x="187" y="94"/>
                  </a:lnTo>
                  <a:lnTo>
                    <a:pt x="180" y="81"/>
                  </a:lnTo>
                  <a:lnTo>
                    <a:pt x="171" y="71"/>
                  </a:lnTo>
                  <a:lnTo>
                    <a:pt x="157" y="64"/>
                  </a:lnTo>
                  <a:lnTo>
                    <a:pt x="141" y="63"/>
                  </a:lnTo>
                  <a:lnTo>
                    <a:pt x="121" y="66"/>
                  </a:lnTo>
                  <a:lnTo>
                    <a:pt x="105" y="71"/>
                  </a:lnTo>
                  <a:lnTo>
                    <a:pt x="93" y="82"/>
                  </a:lnTo>
                  <a:lnTo>
                    <a:pt x="85" y="98"/>
                  </a:lnTo>
                  <a:lnTo>
                    <a:pt x="81" y="119"/>
                  </a:lnTo>
                  <a:lnTo>
                    <a:pt x="80" y="146"/>
                  </a:lnTo>
                  <a:lnTo>
                    <a:pt x="80" y="297"/>
                  </a:lnTo>
                  <a:lnTo>
                    <a:pt x="0" y="297"/>
                  </a:lnTo>
                  <a:lnTo>
                    <a:pt x="0" y="8"/>
                  </a:lnTo>
                  <a:lnTo>
                    <a:pt x="76" y="8"/>
                  </a:lnTo>
                  <a:lnTo>
                    <a:pt x="76" y="48"/>
                  </a:lnTo>
                  <a:lnTo>
                    <a:pt x="77" y="48"/>
                  </a:lnTo>
                  <a:lnTo>
                    <a:pt x="88" y="34"/>
                  </a:lnTo>
                  <a:lnTo>
                    <a:pt x="101" y="22"/>
                  </a:lnTo>
                  <a:lnTo>
                    <a:pt x="116" y="12"/>
                  </a:lnTo>
                  <a:lnTo>
                    <a:pt x="140" y="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5124751" y="4660901"/>
              <a:ext cx="95833" cy="108755"/>
            </a:xfrm>
            <a:custGeom>
              <a:avLst/>
              <a:gdLst>
                <a:gd name="T0" fmla="*/ 155 w 267"/>
                <a:gd name="T1" fmla="*/ 2 h 303"/>
                <a:gd name="T2" fmla="*/ 198 w 267"/>
                <a:gd name="T3" fmla="*/ 11 h 303"/>
                <a:gd name="T4" fmla="*/ 232 w 267"/>
                <a:gd name="T5" fmla="*/ 32 h 303"/>
                <a:gd name="T6" fmla="*/ 254 w 267"/>
                <a:gd name="T7" fmla="*/ 69 h 303"/>
                <a:gd name="T8" fmla="*/ 184 w 267"/>
                <a:gd name="T9" fmla="*/ 93 h 303"/>
                <a:gd name="T10" fmla="*/ 175 w 267"/>
                <a:gd name="T11" fmla="*/ 69 h 303"/>
                <a:gd name="T12" fmla="*/ 150 w 267"/>
                <a:gd name="T13" fmla="*/ 56 h 303"/>
                <a:gd name="T14" fmla="*/ 123 w 267"/>
                <a:gd name="T15" fmla="*/ 54 h 303"/>
                <a:gd name="T16" fmla="*/ 108 w 267"/>
                <a:gd name="T17" fmla="*/ 56 h 303"/>
                <a:gd name="T18" fmla="*/ 95 w 267"/>
                <a:gd name="T19" fmla="*/ 62 h 303"/>
                <a:gd name="T20" fmla="*/ 88 w 267"/>
                <a:gd name="T21" fmla="*/ 70 h 303"/>
                <a:gd name="T22" fmla="*/ 86 w 267"/>
                <a:gd name="T23" fmla="*/ 81 h 303"/>
                <a:gd name="T24" fmla="*/ 90 w 267"/>
                <a:gd name="T25" fmla="*/ 93 h 303"/>
                <a:gd name="T26" fmla="*/ 99 w 267"/>
                <a:gd name="T27" fmla="*/ 102 h 303"/>
                <a:gd name="T28" fmla="*/ 114 w 267"/>
                <a:gd name="T29" fmla="*/ 109 h 303"/>
                <a:gd name="T30" fmla="*/ 175 w 267"/>
                <a:gd name="T31" fmla="*/ 123 h 303"/>
                <a:gd name="T32" fmla="*/ 224 w 267"/>
                <a:gd name="T33" fmla="*/ 139 h 303"/>
                <a:gd name="T34" fmla="*/ 250 w 267"/>
                <a:gd name="T35" fmla="*/ 158 h 303"/>
                <a:gd name="T36" fmla="*/ 264 w 267"/>
                <a:gd name="T37" fmla="*/ 186 h 303"/>
                <a:gd name="T38" fmla="*/ 263 w 267"/>
                <a:gd name="T39" fmla="*/ 230 h 303"/>
                <a:gd name="T40" fmla="*/ 242 w 267"/>
                <a:gd name="T41" fmla="*/ 269 h 303"/>
                <a:gd name="T42" fmla="*/ 206 w 267"/>
                <a:gd name="T43" fmla="*/ 293 h 303"/>
                <a:gd name="T44" fmla="*/ 159 w 267"/>
                <a:gd name="T45" fmla="*/ 302 h 303"/>
                <a:gd name="T46" fmla="*/ 111 w 267"/>
                <a:gd name="T47" fmla="*/ 302 h 303"/>
                <a:gd name="T48" fmla="*/ 64 w 267"/>
                <a:gd name="T49" fmla="*/ 291 h 303"/>
                <a:gd name="T50" fmla="*/ 27 w 267"/>
                <a:gd name="T51" fmla="*/ 269 h 303"/>
                <a:gd name="T52" fmla="*/ 4 w 267"/>
                <a:gd name="T53" fmla="*/ 230 h 303"/>
                <a:gd name="T54" fmla="*/ 76 w 267"/>
                <a:gd name="T55" fmla="*/ 203 h 303"/>
                <a:gd name="T56" fmla="*/ 80 w 267"/>
                <a:gd name="T57" fmla="*/ 225 h 303"/>
                <a:gd name="T58" fmla="*/ 90 w 267"/>
                <a:gd name="T59" fmla="*/ 235 h 303"/>
                <a:gd name="T60" fmla="*/ 100 w 267"/>
                <a:gd name="T61" fmla="*/ 243 h 303"/>
                <a:gd name="T62" fmla="*/ 114 w 267"/>
                <a:gd name="T63" fmla="*/ 249 h 303"/>
                <a:gd name="T64" fmla="*/ 144 w 267"/>
                <a:gd name="T65" fmla="*/ 251 h 303"/>
                <a:gd name="T66" fmla="*/ 162 w 267"/>
                <a:gd name="T67" fmla="*/ 247 h 303"/>
                <a:gd name="T68" fmla="*/ 176 w 267"/>
                <a:gd name="T69" fmla="*/ 238 h 303"/>
                <a:gd name="T70" fmla="*/ 186 w 267"/>
                <a:gd name="T71" fmla="*/ 227 h 303"/>
                <a:gd name="T72" fmla="*/ 187 w 267"/>
                <a:gd name="T73" fmla="*/ 214 h 303"/>
                <a:gd name="T74" fmla="*/ 178 w 267"/>
                <a:gd name="T75" fmla="*/ 195 h 303"/>
                <a:gd name="T76" fmla="*/ 136 w 267"/>
                <a:gd name="T77" fmla="*/ 179 h 303"/>
                <a:gd name="T78" fmla="*/ 64 w 267"/>
                <a:gd name="T79" fmla="*/ 161 h 303"/>
                <a:gd name="T80" fmla="*/ 35 w 267"/>
                <a:gd name="T81" fmla="*/ 147 h 303"/>
                <a:gd name="T82" fmla="*/ 15 w 267"/>
                <a:gd name="T83" fmla="*/ 126 h 303"/>
                <a:gd name="T84" fmla="*/ 7 w 267"/>
                <a:gd name="T85" fmla="*/ 94 h 303"/>
                <a:gd name="T86" fmla="*/ 18 w 267"/>
                <a:gd name="T87" fmla="*/ 47 h 303"/>
                <a:gd name="T88" fmla="*/ 47 w 267"/>
                <a:gd name="T89" fmla="*/ 19 h 303"/>
                <a:gd name="T90" fmla="*/ 87 w 267"/>
                <a:gd name="T91" fmla="*/ 6 h 303"/>
                <a:gd name="T92" fmla="*/ 132 w 267"/>
                <a:gd name="T9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7" h="303">
                  <a:moveTo>
                    <a:pt x="132" y="0"/>
                  </a:moveTo>
                  <a:lnTo>
                    <a:pt x="155" y="2"/>
                  </a:lnTo>
                  <a:lnTo>
                    <a:pt x="178" y="6"/>
                  </a:lnTo>
                  <a:lnTo>
                    <a:pt x="198" y="11"/>
                  </a:lnTo>
                  <a:lnTo>
                    <a:pt x="216" y="20"/>
                  </a:lnTo>
                  <a:lnTo>
                    <a:pt x="232" y="32"/>
                  </a:lnTo>
                  <a:lnTo>
                    <a:pt x="246" y="48"/>
                  </a:lnTo>
                  <a:lnTo>
                    <a:pt x="254" y="69"/>
                  </a:lnTo>
                  <a:lnTo>
                    <a:pt x="259" y="93"/>
                  </a:lnTo>
                  <a:lnTo>
                    <a:pt x="184" y="93"/>
                  </a:lnTo>
                  <a:lnTo>
                    <a:pt x="182" y="79"/>
                  </a:lnTo>
                  <a:lnTo>
                    <a:pt x="175" y="69"/>
                  </a:lnTo>
                  <a:lnTo>
                    <a:pt x="167" y="62"/>
                  </a:lnTo>
                  <a:lnTo>
                    <a:pt x="150" y="56"/>
                  </a:lnTo>
                  <a:lnTo>
                    <a:pt x="130" y="54"/>
                  </a:lnTo>
                  <a:lnTo>
                    <a:pt x="123" y="54"/>
                  </a:lnTo>
                  <a:lnTo>
                    <a:pt x="115" y="55"/>
                  </a:lnTo>
                  <a:lnTo>
                    <a:pt x="108" y="56"/>
                  </a:lnTo>
                  <a:lnTo>
                    <a:pt x="102" y="58"/>
                  </a:lnTo>
                  <a:lnTo>
                    <a:pt x="95" y="62"/>
                  </a:lnTo>
                  <a:lnTo>
                    <a:pt x="91" y="67"/>
                  </a:lnTo>
                  <a:lnTo>
                    <a:pt x="88" y="70"/>
                  </a:lnTo>
                  <a:lnTo>
                    <a:pt x="87" y="75"/>
                  </a:lnTo>
                  <a:lnTo>
                    <a:pt x="86" y="81"/>
                  </a:lnTo>
                  <a:lnTo>
                    <a:pt x="87" y="87"/>
                  </a:lnTo>
                  <a:lnTo>
                    <a:pt x="90" y="93"/>
                  </a:lnTo>
                  <a:lnTo>
                    <a:pt x="94" y="98"/>
                  </a:lnTo>
                  <a:lnTo>
                    <a:pt x="99" y="102"/>
                  </a:lnTo>
                  <a:lnTo>
                    <a:pt x="107" y="106"/>
                  </a:lnTo>
                  <a:lnTo>
                    <a:pt x="114" y="109"/>
                  </a:lnTo>
                  <a:lnTo>
                    <a:pt x="143" y="117"/>
                  </a:lnTo>
                  <a:lnTo>
                    <a:pt x="175" y="123"/>
                  </a:lnTo>
                  <a:lnTo>
                    <a:pt x="208" y="133"/>
                  </a:lnTo>
                  <a:lnTo>
                    <a:pt x="224" y="139"/>
                  </a:lnTo>
                  <a:lnTo>
                    <a:pt x="238" y="147"/>
                  </a:lnTo>
                  <a:lnTo>
                    <a:pt x="250" y="158"/>
                  </a:lnTo>
                  <a:lnTo>
                    <a:pt x="259" y="170"/>
                  </a:lnTo>
                  <a:lnTo>
                    <a:pt x="264" y="186"/>
                  </a:lnTo>
                  <a:lnTo>
                    <a:pt x="267" y="205"/>
                  </a:lnTo>
                  <a:lnTo>
                    <a:pt x="263" y="230"/>
                  </a:lnTo>
                  <a:lnTo>
                    <a:pt x="255" y="251"/>
                  </a:lnTo>
                  <a:lnTo>
                    <a:pt x="242" y="269"/>
                  </a:lnTo>
                  <a:lnTo>
                    <a:pt x="226" y="282"/>
                  </a:lnTo>
                  <a:lnTo>
                    <a:pt x="206" y="293"/>
                  </a:lnTo>
                  <a:lnTo>
                    <a:pt x="183" y="299"/>
                  </a:lnTo>
                  <a:lnTo>
                    <a:pt x="159" y="302"/>
                  </a:lnTo>
                  <a:lnTo>
                    <a:pt x="135" y="303"/>
                  </a:lnTo>
                  <a:lnTo>
                    <a:pt x="111" y="302"/>
                  </a:lnTo>
                  <a:lnTo>
                    <a:pt x="87" y="298"/>
                  </a:lnTo>
                  <a:lnTo>
                    <a:pt x="64" y="291"/>
                  </a:lnTo>
                  <a:lnTo>
                    <a:pt x="44" y="282"/>
                  </a:lnTo>
                  <a:lnTo>
                    <a:pt x="27" y="269"/>
                  </a:lnTo>
                  <a:lnTo>
                    <a:pt x="14" y="251"/>
                  </a:lnTo>
                  <a:lnTo>
                    <a:pt x="4" y="230"/>
                  </a:lnTo>
                  <a:lnTo>
                    <a:pt x="0" y="203"/>
                  </a:lnTo>
                  <a:lnTo>
                    <a:pt x="76" y="203"/>
                  </a:lnTo>
                  <a:lnTo>
                    <a:pt x="78" y="215"/>
                  </a:lnTo>
                  <a:lnTo>
                    <a:pt x="80" y="225"/>
                  </a:lnTo>
                  <a:lnTo>
                    <a:pt x="84" y="230"/>
                  </a:lnTo>
                  <a:lnTo>
                    <a:pt x="90" y="235"/>
                  </a:lnTo>
                  <a:lnTo>
                    <a:pt x="95" y="239"/>
                  </a:lnTo>
                  <a:lnTo>
                    <a:pt x="100" y="243"/>
                  </a:lnTo>
                  <a:lnTo>
                    <a:pt x="107" y="246"/>
                  </a:lnTo>
                  <a:lnTo>
                    <a:pt x="114" y="249"/>
                  </a:lnTo>
                  <a:lnTo>
                    <a:pt x="136" y="251"/>
                  </a:lnTo>
                  <a:lnTo>
                    <a:pt x="144" y="251"/>
                  </a:lnTo>
                  <a:lnTo>
                    <a:pt x="154" y="249"/>
                  </a:lnTo>
                  <a:lnTo>
                    <a:pt x="162" y="247"/>
                  </a:lnTo>
                  <a:lnTo>
                    <a:pt x="170" y="243"/>
                  </a:lnTo>
                  <a:lnTo>
                    <a:pt x="176" y="238"/>
                  </a:lnTo>
                  <a:lnTo>
                    <a:pt x="183" y="233"/>
                  </a:lnTo>
                  <a:lnTo>
                    <a:pt x="186" y="227"/>
                  </a:lnTo>
                  <a:lnTo>
                    <a:pt x="187" y="221"/>
                  </a:lnTo>
                  <a:lnTo>
                    <a:pt x="187" y="214"/>
                  </a:lnTo>
                  <a:lnTo>
                    <a:pt x="184" y="203"/>
                  </a:lnTo>
                  <a:lnTo>
                    <a:pt x="178" y="195"/>
                  </a:lnTo>
                  <a:lnTo>
                    <a:pt x="164" y="187"/>
                  </a:lnTo>
                  <a:lnTo>
                    <a:pt x="136" y="179"/>
                  </a:lnTo>
                  <a:lnTo>
                    <a:pt x="98" y="170"/>
                  </a:lnTo>
                  <a:lnTo>
                    <a:pt x="64" y="161"/>
                  </a:lnTo>
                  <a:lnTo>
                    <a:pt x="50" y="155"/>
                  </a:lnTo>
                  <a:lnTo>
                    <a:pt x="35" y="147"/>
                  </a:lnTo>
                  <a:lnTo>
                    <a:pt x="24" y="138"/>
                  </a:lnTo>
                  <a:lnTo>
                    <a:pt x="15" y="126"/>
                  </a:lnTo>
                  <a:lnTo>
                    <a:pt x="10" y="111"/>
                  </a:lnTo>
                  <a:lnTo>
                    <a:pt x="7" y="94"/>
                  </a:lnTo>
                  <a:lnTo>
                    <a:pt x="10" y="69"/>
                  </a:lnTo>
                  <a:lnTo>
                    <a:pt x="18" y="47"/>
                  </a:lnTo>
                  <a:lnTo>
                    <a:pt x="31" y="32"/>
                  </a:lnTo>
                  <a:lnTo>
                    <a:pt x="47" y="19"/>
                  </a:lnTo>
                  <a:lnTo>
                    <a:pt x="66" y="11"/>
                  </a:lnTo>
                  <a:lnTo>
                    <a:pt x="87" y="6"/>
                  </a:lnTo>
                  <a:lnTo>
                    <a:pt x="110" y="2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5237812" y="4624650"/>
              <a:ext cx="28355" cy="2333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5237812" y="4663772"/>
              <a:ext cx="28355" cy="10373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7" name="Freeform 23"/>
            <p:cNvSpPr>
              <a:spLocks noEditPoints="1"/>
            </p:cNvSpPr>
            <p:nvPr/>
          </p:nvSpPr>
          <p:spPr bwMode="auto">
            <a:xfrm>
              <a:off x="5281243" y="4660901"/>
              <a:ext cx="106601" cy="108755"/>
            </a:xfrm>
            <a:custGeom>
              <a:avLst/>
              <a:gdLst>
                <a:gd name="T0" fmla="*/ 148 w 297"/>
                <a:gd name="T1" fmla="*/ 60 h 303"/>
                <a:gd name="T2" fmla="*/ 130 w 297"/>
                <a:gd name="T3" fmla="*/ 63 h 303"/>
                <a:gd name="T4" fmla="*/ 115 w 297"/>
                <a:gd name="T5" fmla="*/ 69 h 303"/>
                <a:gd name="T6" fmla="*/ 103 w 297"/>
                <a:gd name="T7" fmla="*/ 78 h 303"/>
                <a:gd name="T8" fmla="*/ 94 w 297"/>
                <a:gd name="T9" fmla="*/ 90 h 303"/>
                <a:gd name="T10" fmla="*/ 87 w 297"/>
                <a:gd name="T11" fmla="*/ 103 h 303"/>
                <a:gd name="T12" fmla="*/ 82 w 297"/>
                <a:gd name="T13" fmla="*/ 119 h 303"/>
                <a:gd name="T14" fmla="*/ 79 w 297"/>
                <a:gd name="T15" fmla="*/ 153 h 303"/>
                <a:gd name="T16" fmla="*/ 82 w 297"/>
                <a:gd name="T17" fmla="*/ 186 h 303"/>
                <a:gd name="T18" fmla="*/ 87 w 297"/>
                <a:gd name="T19" fmla="*/ 202 h 303"/>
                <a:gd name="T20" fmla="*/ 94 w 297"/>
                <a:gd name="T21" fmla="*/ 215 h 303"/>
                <a:gd name="T22" fmla="*/ 103 w 297"/>
                <a:gd name="T23" fmla="*/ 227 h 303"/>
                <a:gd name="T24" fmla="*/ 115 w 297"/>
                <a:gd name="T25" fmla="*/ 237 h 303"/>
                <a:gd name="T26" fmla="*/ 130 w 297"/>
                <a:gd name="T27" fmla="*/ 242 h 303"/>
                <a:gd name="T28" fmla="*/ 148 w 297"/>
                <a:gd name="T29" fmla="*/ 245 h 303"/>
                <a:gd name="T30" fmla="*/ 167 w 297"/>
                <a:gd name="T31" fmla="*/ 242 h 303"/>
                <a:gd name="T32" fmla="*/ 182 w 297"/>
                <a:gd name="T33" fmla="*/ 237 h 303"/>
                <a:gd name="T34" fmla="*/ 194 w 297"/>
                <a:gd name="T35" fmla="*/ 227 h 303"/>
                <a:gd name="T36" fmla="*/ 203 w 297"/>
                <a:gd name="T37" fmla="*/ 215 h 303"/>
                <a:gd name="T38" fmla="*/ 210 w 297"/>
                <a:gd name="T39" fmla="*/ 202 h 303"/>
                <a:gd name="T40" fmla="*/ 215 w 297"/>
                <a:gd name="T41" fmla="*/ 186 h 303"/>
                <a:gd name="T42" fmla="*/ 218 w 297"/>
                <a:gd name="T43" fmla="*/ 153 h 303"/>
                <a:gd name="T44" fmla="*/ 215 w 297"/>
                <a:gd name="T45" fmla="*/ 119 h 303"/>
                <a:gd name="T46" fmla="*/ 210 w 297"/>
                <a:gd name="T47" fmla="*/ 103 h 303"/>
                <a:gd name="T48" fmla="*/ 203 w 297"/>
                <a:gd name="T49" fmla="*/ 90 h 303"/>
                <a:gd name="T50" fmla="*/ 194 w 297"/>
                <a:gd name="T51" fmla="*/ 78 h 303"/>
                <a:gd name="T52" fmla="*/ 182 w 297"/>
                <a:gd name="T53" fmla="*/ 69 h 303"/>
                <a:gd name="T54" fmla="*/ 167 w 297"/>
                <a:gd name="T55" fmla="*/ 63 h 303"/>
                <a:gd name="T56" fmla="*/ 148 w 297"/>
                <a:gd name="T57" fmla="*/ 60 h 303"/>
                <a:gd name="T58" fmla="*/ 148 w 297"/>
                <a:gd name="T59" fmla="*/ 0 h 303"/>
                <a:gd name="T60" fmla="*/ 180 w 297"/>
                <a:gd name="T61" fmla="*/ 3 h 303"/>
                <a:gd name="T62" fmla="*/ 210 w 297"/>
                <a:gd name="T63" fmla="*/ 12 h 303"/>
                <a:gd name="T64" fmla="*/ 235 w 297"/>
                <a:gd name="T65" fmla="*/ 24 h 303"/>
                <a:gd name="T66" fmla="*/ 257 w 297"/>
                <a:gd name="T67" fmla="*/ 43 h 303"/>
                <a:gd name="T68" fmla="*/ 274 w 297"/>
                <a:gd name="T69" fmla="*/ 64 h 303"/>
                <a:gd name="T70" fmla="*/ 287 w 297"/>
                <a:gd name="T71" fmla="*/ 90 h 303"/>
                <a:gd name="T72" fmla="*/ 294 w 297"/>
                <a:gd name="T73" fmla="*/ 121 h 303"/>
                <a:gd name="T74" fmla="*/ 297 w 297"/>
                <a:gd name="T75" fmla="*/ 153 h 303"/>
                <a:gd name="T76" fmla="*/ 294 w 297"/>
                <a:gd name="T77" fmla="*/ 186 h 303"/>
                <a:gd name="T78" fmla="*/ 287 w 297"/>
                <a:gd name="T79" fmla="*/ 215 h 303"/>
                <a:gd name="T80" fmla="*/ 274 w 297"/>
                <a:gd name="T81" fmla="*/ 241 h 303"/>
                <a:gd name="T82" fmla="*/ 257 w 297"/>
                <a:gd name="T83" fmla="*/ 263 h 303"/>
                <a:gd name="T84" fmla="*/ 235 w 297"/>
                <a:gd name="T85" fmla="*/ 281 h 303"/>
                <a:gd name="T86" fmla="*/ 210 w 297"/>
                <a:gd name="T87" fmla="*/ 293 h 303"/>
                <a:gd name="T88" fmla="*/ 180 w 297"/>
                <a:gd name="T89" fmla="*/ 301 h 303"/>
                <a:gd name="T90" fmla="*/ 148 w 297"/>
                <a:gd name="T91" fmla="*/ 303 h 303"/>
                <a:gd name="T92" fmla="*/ 116 w 297"/>
                <a:gd name="T93" fmla="*/ 301 h 303"/>
                <a:gd name="T94" fmla="*/ 87 w 297"/>
                <a:gd name="T95" fmla="*/ 293 h 303"/>
                <a:gd name="T96" fmla="*/ 62 w 297"/>
                <a:gd name="T97" fmla="*/ 281 h 303"/>
                <a:gd name="T98" fmla="*/ 40 w 297"/>
                <a:gd name="T99" fmla="*/ 263 h 303"/>
                <a:gd name="T100" fmla="*/ 23 w 297"/>
                <a:gd name="T101" fmla="*/ 241 h 303"/>
                <a:gd name="T102" fmla="*/ 11 w 297"/>
                <a:gd name="T103" fmla="*/ 215 h 303"/>
                <a:gd name="T104" fmla="*/ 3 w 297"/>
                <a:gd name="T105" fmla="*/ 186 h 303"/>
                <a:gd name="T106" fmla="*/ 0 w 297"/>
                <a:gd name="T107" fmla="*/ 153 h 303"/>
                <a:gd name="T108" fmla="*/ 3 w 297"/>
                <a:gd name="T109" fmla="*/ 121 h 303"/>
                <a:gd name="T110" fmla="*/ 11 w 297"/>
                <a:gd name="T111" fmla="*/ 90 h 303"/>
                <a:gd name="T112" fmla="*/ 23 w 297"/>
                <a:gd name="T113" fmla="*/ 64 h 303"/>
                <a:gd name="T114" fmla="*/ 40 w 297"/>
                <a:gd name="T115" fmla="*/ 43 h 303"/>
                <a:gd name="T116" fmla="*/ 62 w 297"/>
                <a:gd name="T117" fmla="*/ 24 h 303"/>
                <a:gd name="T118" fmla="*/ 87 w 297"/>
                <a:gd name="T119" fmla="*/ 12 h 303"/>
                <a:gd name="T120" fmla="*/ 116 w 297"/>
                <a:gd name="T121" fmla="*/ 3 h 303"/>
                <a:gd name="T122" fmla="*/ 148 w 297"/>
                <a:gd name="T12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7" h="303">
                  <a:moveTo>
                    <a:pt x="148" y="60"/>
                  </a:moveTo>
                  <a:lnTo>
                    <a:pt x="130" y="63"/>
                  </a:lnTo>
                  <a:lnTo>
                    <a:pt x="115" y="69"/>
                  </a:lnTo>
                  <a:lnTo>
                    <a:pt x="103" y="78"/>
                  </a:lnTo>
                  <a:lnTo>
                    <a:pt x="94" y="90"/>
                  </a:lnTo>
                  <a:lnTo>
                    <a:pt x="87" y="103"/>
                  </a:lnTo>
                  <a:lnTo>
                    <a:pt x="82" y="119"/>
                  </a:lnTo>
                  <a:lnTo>
                    <a:pt x="79" y="153"/>
                  </a:lnTo>
                  <a:lnTo>
                    <a:pt x="82" y="186"/>
                  </a:lnTo>
                  <a:lnTo>
                    <a:pt x="87" y="202"/>
                  </a:lnTo>
                  <a:lnTo>
                    <a:pt x="94" y="215"/>
                  </a:lnTo>
                  <a:lnTo>
                    <a:pt x="103" y="227"/>
                  </a:lnTo>
                  <a:lnTo>
                    <a:pt x="115" y="237"/>
                  </a:lnTo>
                  <a:lnTo>
                    <a:pt x="130" y="242"/>
                  </a:lnTo>
                  <a:lnTo>
                    <a:pt x="148" y="245"/>
                  </a:lnTo>
                  <a:lnTo>
                    <a:pt x="167" y="242"/>
                  </a:lnTo>
                  <a:lnTo>
                    <a:pt x="182" y="237"/>
                  </a:lnTo>
                  <a:lnTo>
                    <a:pt x="194" y="227"/>
                  </a:lnTo>
                  <a:lnTo>
                    <a:pt x="203" y="215"/>
                  </a:lnTo>
                  <a:lnTo>
                    <a:pt x="210" y="202"/>
                  </a:lnTo>
                  <a:lnTo>
                    <a:pt x="215" y="186"/>
                  </a:lnTo>
                  <a:lnTo>
                    <a:pt x="218" y="153"/>
                  </a:lnTo>
                  <a:lnTo>
                    <a:pt x="215" y="119"/>
                  </a:lnTo>
                  <a:lnTo>
                    <a:pt x="210" y="103"/>
                  </a:lnTo>
                  <a:lnTo>
                    <a:pt x="203" y="90"/>
                  </a:lnTo>
                  <a:lnTo>
                    <a:pt x="194" y="78"/>
                  </a:lnTo>
                  <a:lnTo>
                    <a:pt x="182" y="69"/>
                  </a:lnTo>
                  <a:lnTo>
                    <a:pt x="167" y="63"/>
                  </a:lnTo>
                  <a:lnTo>
                    <a:pt x="148" y="60"/>
                  </a:lnTo>
                  <a:close/>
                  <a:moveTo>
                    <a:pt x="148" y="0"/>
                  </a:moveTo>
                  <a:lnTo>
                    <a:pt x="180" y="3"/>
                  </a:lnTo>
                  <a:lnTo>
                    <a:pt x="210" y="12"/>
                  </a:lnTo>
                  <a:lnTo>
                    <a:pt x="235" y="24"/>
                  </a:lnTo>
                  <a:lnTo>
                    <a:pt x="257" y="43"/>
                  </a:lnTo>
                  <a:lnTo>
                    <a:pt x="274" y="64"/>
                  </a:lnTo>
                  <a:lnTo>
                    <a:pt x="287" y="90"/>
                  </a:lnTo>
                  <a:lnTo>
                    <a:pt x="294" y="121"/>
                  </a:lnTo>
                  <a:lnTo>
                    <a:pt x="297" y="153"/>
                  </a:lnTo>
                  <a:lnTo>
                    <a:pt x="294" y="186"/>
                  </a:lnTo>
                  <a:lnTo>
                    <a:pt x="287" y="215"/>
                  </a:lnTo>
                  <a:lnTo>
                    <a:pt x="274" y="241"/>
                  </a:lnTo>
                  <a:lnTo>
                    <a:pt x="257" y="263"/>
                  </a:lnTo>
                  <a:lnTo>
                    <a:pt x="235" y="281"/>
                  </a:lnTo>
                  <a:lnTo>
                    <a:pt x="210" y="293"/>
                  </a:lnTo>
                  <a:lnTo>
                    <a:pt x="180" y="301"/>
                  </a:lnTo>
                  <a:lnTo>
                    <a:pt x="148" y="303"/>
                  </a:lnTo>
                  <a:lnTo>
                    <a:pt x="116" y="301"/>
                  </a:lnTo>
                  <a:lnTo>
                    <a:pt x="87" y="293"/>
                  </a:lnTo>
                  <a:lnTo>
                    <a:pt x="62" y="281"/>
                  </a:lnTo>
                  <a:lnTo>
                    <a:pt x="40" y="263"/>
                  </a:lnTo>
                  <a:lnTo>
                    <a:pt x="23" y="241"/>
                  </a:lnTo>
                  <a:lnTo>
                    <a:pt x="11" y="215"/>
                  </a:lnTo>
                  <a:lnTo>
                    <a:pt x="3" y="186"/>
                  </a:lnTo>
                  <a:lnTo>
                    <a:pt x="0" y="153"/>
                  </a:lnTo>
                  <a:lnTo>
                    <a:pt x="3" y="121"/>
                  </a:lnTo>
                  <a:lnTo>
                    <a:pt x="11" y="90"/>
                  </a:lnTo>
                  <a:lnTo>
                    <a:pt x="23" y="64"/>
                  </a:lnTo>
                  <a:lnTo>
                    <a:pt x="40" y="43"/>
                  </a:lnTo>
                  <a:lnTo>
                    <a:pt x="62" y="24"/>
                  </a:lnTo>
                  <a:lnTo>
                    <a:pt x="87" y="12"/>
                  </a:lnTo>
                  <a:lnTo>
                    <a:pt x="116" y="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5402200" y="4660901"/>
              <a:ext cx="96910" cy="106601"/>
            </a:xfrm>
            <a:custGeom>
              <a:avLst/>
              <a:gdLst>
                <a:gd name="T0" fmla="*/ 165 w 270"/>
                <a:gd name="T1" fmla="*/ 0 h 297"/>
                <a:gd name="T2" fmla="*/ 193 w 270"/>
                <a:gd name="T3" fmla="*/ 3 h 297"/>
                <a:gd name="T4" fmla="*/ 217 w 270"/>
                <a:gd name="T5" fmla="*/ 10 h 297"/>
                <a:gd name="T6" fmla="*/ 234 w 270"/>
                <a:gd name="T7" fmla="*/ 20 h 297"/>
                <a:gd name="T8" fmla="*/ 249 w 270"/>
                <a:gd name="T9" fmla="*/ 34 h 297"/>
                <a:gd name="T10" fmla="*/ 258 w 270"/>
                <a:gd name="T11" fmla="*/ 51 h 297"/>
                <a:gd name="T12" fmla="*/ 265 w 270"/>
                <a:gd name="T13" fmla="*/ 71 h 297"/>
                <a:gd name="T14" fmla="*/ 269 w 270"/>
                <a:gd name="T15" fmla="*/ 94 h 297"/>
                <a:gd name="T16" fmla="*/ 270 w 270"/>
                <a:gd name="T17" fmla="*/ 119 h 297"/>
                <a:gd name="T18" fmla="*/ 270 w 270"/>
                <a:gd name="T19" fmla="*/ 297 h 297"/>
                <a:gd name="T20" fmla="*/ 190 w 270"/>
                <a:gd name="T21" fmla="*/ 297 h 297"/>
                <a:gd name="T22" fmla="*/ 190 w 270"/>
                <a:gd name="T23" fmla="*/ 134 h 297"/>
                <a:gd name="T24" fmla="*/ 189 w 270"/>
                <a:gd name="T25" fmla="*/ 113 h 297"/>
                <a:gd name="T26" fmla="*/ 186 w 270"/>
                <a:gd name="T27" fmla="*/ 94 h 297"/>
                <a:gd name="T28" fmla="*/ 180 w 270"/>
                <a:gd name="T29" fmla="*/ 81 h 297"/>
                <a:gd name="T30" fmla="*/ 170 w 270"/>
                <a:gd name="T31" fmla="*/ 71 h 297"/>
                <a:gd name="T32" fmla="*/ 157 w 270"/>
                <a:gd name="T33" fmla="*/ 64 h 297"/>
                <a:gd name="T34" fmla="*/ 140 w 270"/>
                <a:gd name="T35" fmla="*/ 63 h 297"/>
                <a:gd name="T36" fmla="*/ 121 w 270"/>
                <a:gd name="T37" fmla="*/ 66 h 297"/>
                <a:gd name="T38" fmla="*/ 105 w 270"/>
                <a:gd name="T39" fmla="*/ 71 h 297"/>
                <a:gd name="T40" fmla="*/ 93 w 270"/>
                <a:gd name="T41" fmla="*/ 82 h 297"/>
                <a:gd name="T42" fmla="*/ 85 w 270"/>
                <a:gd name="T43" fmla="*/ 98 h 297"/>
                <a:gd name="T44" fmla="*/ 81 w 270"/>
                <a:gd name="T45" fmla="*/ 119 h 297"/>
                <a:gd name="T46" fmla="*/ 80 w 270"/>
                <a:gd name="T47" fmla="*/ 146 h 297"/>
                <a:gd name="T48" fmla="*/ 80 w 270"/>
                <a:gd name="T49" fmla="*/ 297 h 297"/>
                <a:gd name="T50" fmla="*/ 0 w 270"/>
                <a:gd name="T51" fmla="*/ 297 h 297"/>
                <a:gd name="T52" fmla="*/ 0 w 270"/>
                <a:gd name="T53" fmla="*/ 8 h 297"/>
                <a:gd name="T54" fmla="*/ 76 w 270"/>
                <a:gd name="T55" fmla="*/ 8 h 297"/>
                <a:gd name="T56" fmla="*/ 76 w 270"/>
                <a:gd name="T57" fmla="*/ 48 h 297"/>
                <a:gd name="T58" fmla="*/ 77 w 270"/>
                <a:gd name="T59" fmla="*/ 48 h 297"/>
                <a:gd name="T60" fmla="*/ 88 w 270"/>
                <a:gd name="T61" fmla="*/ 34 h 297"/>
                <a:gd name="T62" fmla="*/ 101 w 270"/>
                <a:gd name="T63" fmla="*/ 22 h 297"/>
                <a:gd name="T64" fmla="*/ 116 w 270"/>
                <a:gd name="T65" fmla="*/ 12 h 297"/>
                <a:gd name="T66" fmla="*/ 140 w 270"/>
                <a:gd name="T67" fmla="*/ 4 h 297"/>
                <a:gd name="T68" fmla="*/ 165 w 270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0" h="297">
                  <a:moveTo>
                    <a:pt x="165" y="0"/>
                  </a:moveTo>
                  <a:lnTo>
                    <a:pt x="193" y="3"/>
                  </a:lnTo>
                  <a:lnTo>
                    <a:pt x="217" y="10"/>
                  </a:lnTo>
                  <a:lnTo>
                    <a:pt x="234" y="20"/>
                  </a:lnTo>
                  <a:lnTo>
                    <a:pt x="249" y="34"/>
                  </a:lnTo>
                  <a:lnTo>
                    <a:pt x="258" y="51"/>
                  </a:lnTo>
                  <a:lnTo>
                    <a:pt x="265" y="71"/>
                  </a:lnTo>
                  <a:lnTo>
                    <a:pt x="269" y="94"/>
                  </a:lnTo>
                  <a:lnTo>
                    <a:pt x="270" y="119"/>
                  </a:lnTo>
                  <a:lnTo>
                    <a:pt x="270" y="297"/>
                  </a:lnTo>
                  <a:lnTo>
                    <a:pt x="190" y="297"/>
                  </a:lnTo>
                  <a:lnTo>
                    <a:pt x="190" y="134"/>
                  </a:lnTo>
                  <a:lnTo>
                    <a:pt x="189" y="113"/>
                  </a:lnTo>
                  <a:lnTo>
                    <a:pt x="186" y="94"/>
                  </a:lnTo>
                  <a:lnTo>
                    <a:pt x="180" y="81"/>
                  </a:lnTo>
                  <a:lnTo>
                    <a:pt x="170" y="71"/>
                  </a:lnTo>
                  <a:lnTo>
                    <a:pt x="157" y="64"/>
                  </a:lnTo>
                  <a:lnTo>
                    <a:pt x="140" y="63"/>
                  </a:lnTo>
                  <a:lnTo>
                    <a:pt x="121" y="66"/>
                  </a:lnTo>
                  <a:lnTo>
                    <a:pt x="105" y="71"/>
                  </a:lnTo>
                  <a:lnTo>
                    <a:pt x="93" y="82"/>
                  </a:lnTo>
                  <a:lnTo>
                    <a:pt x="85" y="98"/>
                  </a:lnTo>
                  <a:lnTo>
                    <a:pt x="81" y="119"/>
                  </a:lnTo>
                  <a:lnTo>
                    <a:pt x="80" y="146"/>
                  </a:lnTo>
                  <a:lnTo>
                    <a:pt x="80" y="297"/>
                  </a:lnTo>
                  <a:lnTo>
                    <a:pt x="0" y="297"/>
                  </a:lnTo>
                  <a:lnTo>
                    <a:pt x="0" y="8"/>
                  </a:lnTo>
                  <a:lnTo>
                    <a:pt x="76" y="8"/>
                  </a:lnTo>
                  <a:lnTo>
                    <a:pt x="76" y="48"/>
                  </a:lnTo>
                  <a:lnTo>
                    <a:pt x="77" y="48"/>
                  </a:lnTo>
                  <a:lnTo>
                    <a:pt x="88" y="34"/>
                  </a:lnTo>
                  <a:lnTo>
                    <a:pt x="101" y="22"/>
                  </a:lnTo>
                  <a:lnTo>
                    <a:pt x="116" y="12"/>
                  </a:lnTo>
                  <a:lnTo>
                    <a:pt x="140" y="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9" name="Freeform 25"/>
            <p:cNvSpPr>
              <a:spLocks noEditPoints="1"/>
            </p:cNvSpPr>
            <p:nvPr/>
          </p:nvSpPr>
          <p:spPr bwMode="auto">
            <a:xfrm>
              <a:off x="5091730" y="4790832"/>
              <a:ext cx="104806" cy="145006"/>
            </a:xfrm>
            <a:custGeom>
              <a:avLst/>
              <a:gdLst>
                <a:gd name="T0" fmla="*/ 131 w 292"/>
                <a:gd name="T1" fmla="*/ 163 h 404"/>
                <a:gd name="T2" fmla="*/ 103 w 292"/>
                <a:gd name="T3" fmla="*/ 177 h 404"/>
                <a:gd name="T4" fmla="*/ 87 w 292"/>
                <a:gd name="T5" fmla="*/ 203 h 404"/>
                <a:gd name="T6" fmla="*/ 79 w 292"/>
                <a:gd name="T7" fmla="*/ 252 h 404"/>
                <a:gd name="T8" fmla="*/ 88 w 292"/>
                <a:gd name="T9" fmla="*/ 302 h 404"/>
                <a:gd name="T10" fmla="*/ 106 w 292"/>
                <a:gd name="T11" fmla="*/ 328 h 404"/>
                <a:gd name="T12" fmla="*/ 131 w 292"/>
                <a:gd name="T13" fmla="*/ 343 h 404"/>
                <a:gd name="T14" fmla="*/ 166 w 292"/>
                <a:gd name="T15" fmla="*/ 343 h 404"/>
                <a:gd name="T16" fmla="*/ 190 w 292"/>
                <a:gd name="T17" fmla="*/ 331 h 404"/>
                <a:gd name="T18" fmla="*/ 202 w 292"/>
                <a:gd name="T19" fmla="*/ 316 h 404"/>
                <a:gd name="T20" fmla="*/ 212 w 292"/>
                <a:gd name="T21" fmla="*/ 287 h 404"/>
                <a:gd name="T22" fmla="*/ 212 w 292"/>
                <a:gd name="T23" fmla="*/ 217 h 404"/>
                <a:gd name="T24" fmla="*/ 202 w 292"/>
                <a:gd name="T25" fmla="*/ 189 h 404"/>
                <a:gd name="T26" fmla="*/ 188 w 292"/>
                <a:gd name="T27" fmla="*/ 175 h 404"/>
                <a:gd name="T28" fmla="*/ 166 w 292"/>
                <a:gd name="T29" fmla="*/ 163 h 404"/>
                <a:gd name="T30" fmla="*/ 214 w 292"/>
                <a:gd name="T31" fmla="*/ 0 h 404"/>
                <a:gd name="T32" fmla="*/ 292 w 292"/>
                <a:gd name="T33" fmla="*/ 396 h 404"/>
                <a:gd name="T34" fmla="*/ 218 w 292"/>
                <a:gd name="T35" fmla="*/ 360 h 404"/>
                <a:gd name="T36" fmla="*/ 206 w 292"/>
                <a:gd name="T37" fmla="*/ 374 h 404"/>
                <a:gd name="T38" fmla="*/ 180 w 292"/>
                <a:gd name="T39" fmla="*/ 394 h 404"/>
                <a:gd name="T40" fmla="*/ 128 w 292"/>
                <a:gd name="T41" fmla="*/ 404 h 404"/>
                <a:gd name="T42" fmla="*/ 72 w 292"/>
                <a:gd name="T43" fmla="*/ 391 h 404"/>
                <a:gd name="T44" fmla="*/ 32 w 292"/>
                <a:gd name="T45" fmla="*/ 358 h 404"/>
                <a:gd name="T46" fmla="*/ 8 w 292"/>
                <a:gd name="T47" fmla="*/ 308 h 404"/>
                <a:gd name="T48" fmla="*/ 0 w 292"/>
                <a:gd name="T49" fmla="*/ 251 h 404"/>
                <a:gd name="T50" fmla="*/ 8 w 292"/>
                <a:gd name="T51" fmla="*/ 195 h 404"/>
                <a:gd name="T52" fmla="*/ 32 w 292"/>
                <a:gd name="T53" fmla="*/ 147 h 404"/>
                <a:gd name="T54" fmla="*/ 72 w 292"/>
                <a:gd name="T55" fmla="*/ 113 h 404"/>
                <a:gd name="T56" fmla="*/ 127 w 292"/>
                <a:gd name="T57" fmla="*/ 101 h 404"/>
                <a:gd name="T58" fmla="*/ 176 w 292"/>
                <a:gd name="T59" fmla="*/ 112 h 404"/>
                <a:gd name="T60" fmla="*/ 212 w 292"/>
                <a:gd name="T61" fmla="*/ 144 h 404"/>
                <a:gd name="T62" fmla="*/ 214 w 292"/>
                <a:gd name="T63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2" h="404">
                  <a:moveTo>
                    <a:pt x="148" y="161"/>
                  </a:moveTo>
                  <a:lnTo>
                    <a:pt x="131" y="163"/>
                  </a:lnTo>
                  <a:lnTo>
                    <a:pt x="115" y="169"/>
                  </a:lnTo>
                  <a:lnTo>
                    <a:pt x="103" y="177"/>
                  </a:lnTo>
                  <a:lnTo>
                    <a:pt x="94" y="189"/>
                  </a:lnTo>
                  <a:lnTo>
                    <a:pt x="87" y="203"/>
                  </a:lnTo>
                  <a:lnTo>
                    <a:pt x="83" y="219"/>
                  </a:lnTo>
                  <a:lnTo>
                    <a:pt x="79" y="252"/>
                  </a:lnTo>
                  <a:lnTo>
                    <a:pt x="83" y="286"/>
                  </a:lnTo>
                  <a:lnTo>
                    <a:pt x="88" y="302"/>
                  </a:lnTo>
                  <a:lnTo>
                    <a:pt x="95" y="316"/>
                  </a:lnTo>
                  <a:lnTo>
                    <a:pt x="106" y="328"/>
                  </a:lnTo>
                  <a:lnTo>
                    <a:pt x="118" y="338"/>
                  </a:lnTo>
                  <a:lnTo>
                    <a:pt x="131" y="343"/>
                  </a:lnTo>
                  <a:lnTo>
                    <a:pt x="148" y="346"/>
                  </a:lnTo>
                  <a:lnTo>
                    <a:pt x="166" y="343"/>
                  </a:lnTo>
                  <a:lnTo>
                    <a:pt x="180" y="338"/>
                  </a:lnTo>
                  <a:lnTo>
                    <a:pt x="190" y="331"/>
                  </a:lnTo>
                  <a:lnTo>
                    <a:pt x="196" y="324"/>
                  </a:lnTo>
                  <a:lnTo>
                    <a:pt x="202" y="316"/>
                  </a:lnTo>
                  <a:lnTo>
                    <a:pt x="208" y="303"/>
                  </a:lnTo>
                  <a:lnTo>
                    <a:pt x="212" y="287"/>
                  </a:lnTo>
                  <a:lnTo>
                    <a:pt x="216" y="252"/>
                  </a:lnTo>
                  <a:lnTo>
                    <a:pt x="212" y="217"/>
                  </a:lnTo>
                  <a:lnTo>
                    <a:pt x="208" y="203"/>
                  </a:lnTo>
                  <a:lnTo>
                    <a:pt x="202" y="189"/>
                  </a:lnTo>
                  <a:lnTo>
                    <a:pt x="195" y="181"/>
                  </a:lnTo>
                  <a:lnTo>
                    <a:pt x="188" y="175"/>
                  </a:lnTo>
                  <a:lnTo>
                    <a:pt x="180" y="169"/>
                  </a:lnTo>
                  <a:lnTo>
                    <a:pt x="166" y="163"/>
                  </a:lnTo>
                  <a:lnTo>
                    <a:pt x="148" y="161"/>
                  </a:lnTo>
                  <a:close/>
                  <a:moveTo>
                    <a:pt x="214" y="0"/>
                  </a:moveTo>
                  <a:lnTo>
                    <a:pt x="292" y="0"/>
                  </a:lnTo>
                  <a:lnTo>
                    <a:pt x="292" y="396"/>
                  </a:lnTo>
                  <a:lnTo>
                    <a:pt x="218" y="396"/>
                  </a:lnTo>
                  <a:lnTo>
                    <a:pt x="218" y="360"/>
                  </a:lnTo>
                  <a:lnTo>
                    <a:pt x="216" y="360"/>
                  </a:lnTo>
                  <a:lnTo>
                    <a:pt x="206" y="374"/>
                  </a:lnTo>
                  <a:lnTo>
                    <a:pt x="194" y="386"/>
                  </a:lnTo>
                  <a:lnTo>
                    <a:pt x="180" y="394"/>
                  </a:lnTo>
                  <a:lnTo>
                    <a:pt x="156" y="402"/>
                  </a:lnTo>
                  <a:lnTo>
                    <a:pt x="128" y="404"/>
                  </a:lnTo>
                  <a:lnTo>
                    <a:pt x="99" y="400"/>
                  </a:lnTo>
                  <a:lnTo>
                    <a:pt x="72" y="391"/>
                  </a:lnTo>
                  <a:lnTo>
                    <a:pt x="50" y="376"/>
                  </a:lnTo>
                  <a:lnTo>
                    <a:pt x="32" y="358"/>
                  </a:lnTo>
                  <a:lnTo>
                    <a:pt x="18" y="335"/>
                  </a:lnTo>
                  <a:lnTo>
                    <a:pt x="8" y="308"/>
                  </a:lnTo>
                  <a:lnTo>
                    <a:pt x="2" y="280"/>
                  </a:lnTo>
                  <a:lnTo>
                    <a:pt x="0" y="251"/>
                  </a:lnTo>
                  <a:lnTo>
                    <a:pt x="2" y="221"/>
                  </a:lnTo>
                  <a:lnTo>
                    <a:pt x="8" y="195"/>
                  </a:lnTo>
                  <a:lnTo>
                    <a:pt x="18" y="169"/>
                  </a:lnTo>
                  <a:lnTo>
                    <a:pt x="32" y="147"/>
                  </a:lnTo>
                  <a:lnTo>
                    <a:pt x="50" y="128"/>
                  </a:lnTo>
                  <a:lnTo>
                    <a:pt x="72" y="113"/>
                  </a:lnTo>
                  <a:lnTo>
                    <a:pt x="98" y="104"/>
                  </a:lnTo>
                  <a:lnTo>
                    <a:pt x="127" y="101"/>
                  </a:lnTo>
                  <a:lnTo>
                    <a:pt x="152" y="104"/>
                  </a:lnTo>
                  <a:lnTo>
                    <a:pt x="176" y="112"/>
                  </a:lnTo>
                  <a:lnTo>
                    <a:pt x="196" y="125"/>
                  </a:lnTo>
                  <a:lnTo>
                    <a:pt x="212" y="144"/>
                  </a:lnTo>
                  <a:lnTo>
                    <a:pt x="214" y="14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0" name="Freeform 26"/>
            <p:cNvSpPr>
              <a:spLocks noEditPoints="1"/>
            </p:cNvSpPr>
            <p:nvPr/>
          </p:nvSpPr>
          <p:spPr bwMode="auto">
            <a:xfrm>
              <a:off x="5213406" y="4827083"/>
              <a:ext cx="100499" cy="108755"/>
            </a:xfrm>
            <a:custGeom>
              <a:avLst/>
              <a:gdLst>
                <a:gd name="T0" fmla="*/ 185 w 280"/>
                <a:gd name="T1" fmla="*/ 159 h 303"/>
                <a:gd name="T2" fmla="*/ 171 w 280"/>
                <a:gd name="T3" fmla="*/ 165 h 303"/>
                <a:gd name="T4" fmla="*/ 155 w 280"/>
                <a:gd name="T5" fmla="*/ 167 h 303"/>
                <a:gd name="T6" fmla="*/ 125 w 280"/>
                <a:gd name="T7" fmla="*/ 171 h 303"/>
                <a:gd name="T8" fmla="*/ 108 w 280"/>
                <a:gd name="T9" fmla="*/ 177 h 303"/>
                <a:gd name="T10" fmla="*/ 93 w 280"/>
                <a:gd name="T11" fmla="*/ 183 h 303"/>
                <a:gd name="T12" fmla="*/ 83 w 280"/>
                <a:gd name="T13" fmla="*/ 195 h 303"/>
                <a:gd name="T14" fmla="*/ 80 w 280"/>
                <a:gd name="T15" fmla="*/ 207 h 303"/>
                <a:gd name="T16" fmla="*/ 80 w 280"/>
                <a:gd name="T17" fmla="*/ 221 h 303"/>
                <a:gd name="T18" fmla="*/ 83 w 280"/>
                <a:gd name="T19" fmla="*/ 231 h 303"/>
                <a:gd name="T20" fmla="*/ 89 w 280"/>
                <a:gd name="T21" fmla="*/ 241 h 303"/>
                <a:gd name="T22" fmla="*/ 101 w 280"/>
                <a:gd name="T23" fmla="*/ 247 h 303"/>
                <a:gd name="T24" fmla="*/ 119 w 280"/>
                <a:gd name="T25" fmla="*/ 250 h 303"/>
                <a:gd name="T26" fmla="*/ 148 w 280"/>
                <a:gd name="T27" fmla="*/ 249 h 303"/>
                <a:gd name="T28" fmla="*/ 172 w 280"/>
                <a:gd name="T29" fmla="*/ 238 h 303"/>
                <a:gd name="T30" fmla="*/ 183 w 280"/>
                <a:gd name="T31" fmla="*/ 225 h 303"/>
                <a:gd name="T32" fmla="*/ 191 w 280"/>
                <a:gd name="T33" fmla="*/ 195 h 303"/>
                <a:gd name="T34" fmla="*/ 192 w 280"/>
                <a:gd name="T35" fmla="*/ 185 h 303"/>
                <a:gd name="T36" fmla="*/ 144 w 280"/>
                <a:gd name="T37" fmla="*/ 0 h 303"/>
                <a:gd name="T38" fmla="*/ 209 w 280"/>
                <a:gd name="T39" fmla="*/ 8 h 303"/>
                <a:gd name="T40" fmla="*/ 245 w 280"/>
                <a:gd name="T41" fmla="*/ 26 h 303"/>
                <a:gd name="T42" fmla="*/ 265 w 280"/>
                <a:gd name="T43" fmla="*/ 52 h 303"/>
                <a:gd name="T44" fmla="*/ 271 w 280"/>
                <a:gd name="T45" fmla="*/ 82 h 303"/>
                <a:gd name="T46" fmla="*/ 272 w 280"/>
                <a:gd name="T47" fmla="*/ 269 h 303"/>
                <a:gd name="T48" fmla="*/ 280 w 280"/>
                <a:gd name="T49" fmla="*/ 295 h 303"/>
                <a:gd name="T50" fmla="*/ 197 w 280"/>
                <a:gd name="T51" fmla="*/ 282 h 303"/>
                <a:gd name="T52" fmla="*/ 175 w 280"/>
                <a:gd name="T53" fmla="*/ 285 h 303"/>
                <a:gd name="T54" fmla="*/ 124 w 280"/>
                <a:gd name="T55" fmla="*/ 301 h 303"/>
                <a:gd name="T56" fmla="*/ 79 w 280"/>
                <a:gd name="T57" fmla="*/ 302 h 303"/>
                <a:gd name="T58" fmla="*/ 43 w 280"/>
                <a:gd name="T59" fmla="*/ 291 h 303"/>
                <a:gd name="T60" fmla="*/ 17 w 280"/>
                <a:gd name="T61" fmla="*/ 270 h 303"/>
                <a:gd name="T62" fmla="*/ 3 w 280"/>
                <a:gd name="T63" fmla="*/ 238 h 303"/>
                <a:gd name="T64" fmla="*/ 3 w 280"/>
                <a:gd name="T65" fmla="*/ 195 h 303"/>
                <a:gd name="T66" fmla="*/ 19 w 280"/>
                <a:gd name="T67" fmla="*/ 163 h 303"/>
                <a:gd name="T68" fmla="*/ 45 w 280"/>
                <a:gd name="T69" fmla="*/ 143 h 303"/>
                <a:gd name="T70" fmla="*/ 97 w 280"/>
                <a:gd name="T71" fmla="*/ 130 h 303"/>
                <a:gd name="T72" fmla="*/ 149 w 280"/>
                <a:gd name="T73" fmla="*/ 123 h 303"/>
                <a:gd name="T74" fmla="*/ 172 w 280"/>
                <a:gd name="T75" fmla="*/ 118 h 303"/>
                <a:gd name="T76" fmla="*/ 184 w 280"/>
                <a:gd name="T77" fmla="*/ 111 h 303"/>
                <a:gd name="T78" fmla="*/ 189 w 280"/>
                <a:gd name="T79" fmla="*/ 103 h 303"/>
                <a:gd name="T80" fmla="*/ 192 w 280"/>
                <a:gd name="T81" fmla="*/ 92 h 303"/>
                <a:gd name="T82" fmla="*/ 189 w 280"/>
                <a:gd name="T83" fmla="*/ 78 h 303"/>
                <a:gd name="T84" fmla="*/ 184 w 280"/>
                <a:gd name="T85" fmla="*/ 67 h 303"/>
                <a:gd name="T86" fmla="*/ 176 w 280"/>
                <a:gd name="T87" fmla="*/ 60 h 303"/>
                <a:gd name="T88" fmla="*/ 160 w 280"/>
                <a:gd name="T89" fmla="*/ 55 h 303"/>
                <a:gd name="T90" fmla="*/ 140 w 280"/>
                <a:gd name="T91" fmla="*/ 54 h 303"/>
                <a:gd name="T92" fmla="*/ 104 w 280"/>
                <a:gd name="T93" fmla="*/ 63 h 303"/>
                <a:gd name="T94" fmla="*/ 91 w 280"/>
                <a:gd name="T95" fmla="*/ 83 h 303"/>
                <a:gd name="T96" fmla="*/ 9 w 280"/>
                <a:gd name="T97" fmla="*/ 96 h 303"/>
                <a:gd name="T98" fmla="*/ 23 w 280"/>
                <a:gd name="T99" fmla="*/ 51 h 303"/>
                <a:gd name="T100" fmla="*/ 55 w 280"/>
                <a:gd name="T101" fmla="*/ 20 h 303"/>
                <a:gd name="T102" fmla="*/ 97 w 280"/>
                <a:gd name="T103" fmla="*/ 6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0" h="303">
                  <a:moveTo>
                    <a:pt x="192" y="155"/>
                  </a:moveTo>
                  <a:lnTo>
                    <a:pt x="185" y="159"/>
                  </a:lnTo>
                  <a:lnTo>
                    <a:pt x="179" y="162"/>
                  </a:lnTo>
                  <a:lnTo>
                    <a:pt x="171" y="165"/>
                  </a:lnTo>
                  <a:lnTo>
                    <a:pt x="163" y="166"/>
                  </a:lnTo>
                  <a:lnTo>
                    <a:pt x="155" y="167"/>
                  </a:lnTo>
                  <a:lnTo>
                    <a:pt x="145" y="169"/>
                  </a:lnTo>
                  <a:lnTo>
                    <a:pt x="125" y="171"/>
                  </a:lnTo>
                  <a:lnTo>
                    <a:pt x="117" y="174"/>
                  </a:lnTo>
                  <a:lnTo>
                    <a:pt x="108" y="177"/>
                  </a:lnTo>
                  <a:lnTo>
                    <a:pt x="100" y="179"/>
                  </a:lnTo>
                  <a:lnTo>
                    <a:pt x="93" y="183"/>
                  </a:lnTo>
                  <a:lnTo>
                    <a:pt x="88" y="189"/>
                  </a:lnTo>
                  <a:lnTo>
                    <a:pt x="83" y="195"/>
                  </a:lnTo>
                  <a:lnTo>
                    <a:pt x="81" y="201"/>
                  </a:lnTo>
                  <a:lnTo>
                    <a:pt x="80" y="207"/>
                  </a:lnTo>
                  <a:lnTo>
                    <a:pt x="79" y="214"/>
                  </a:lnTo>
                  <a:lnTo>
                    <a:pt x="80" y="221"/>
                  </a:lnTo>
                  <a:lnTo>
                    <a:pt x="81" y="226"/>
                  </a:lnTo>
                  <a:lnTo>
                    <a:pt x="83" y="231"/>
                  </a:lnTo>
                  <a:lnTo>
                    <a:pt x="87" y="237"/>
                  </a:lnTo>
                  <a:lnTo>
                    <a:pt x="89" y="241"/>
                  </a:lnTo>
                  <a:lnTo>
                    <a:pt x="93" y="243"/>
                  </a:lnTo>
                  <a:lnTo>
                    <a:pt x="101" y="247"/>
                  </a:lnTo>
                  <a:lnTo>
                    <a:pt x="109" y="249"/>
                  </a:lnTo>
                  <a:lnTo>
                    <a:pt x="119" y="250"/>
                  </a:lnTo>
                  <a:lnTo>
                    <a:pt x="128" y="251"/>
                  </a:lnTo>
                  <a:lnTo>
                    <a:pt x="148" y="249"/>
                  </a:lnTo>
                  <a:lnTo>
                    <a:pt x="164" y="243"/>
                  </a:lnTo>
                  <a:lnTo>
                    <a:pt x="172" y="238"/>
                  </a:lnTo>
                  <a:lnTo>
                    <a:pt x="177" y="231"/>
                  </a:lnTo>
                  <a:lnTo>
                    <a:pt x="183" y="225"/>
                  </a:lnTo>
                  <a:lnTo>
                    <a:pt x="191" y="202"/>
                  </a:lnTo>
                  <a:lnTo>
                    <a:pt x="191" y="195"/>
                  </a:lnTo>
                  <a:lnTo>
                    <a:pt x="191" y="190"/>
                  </a:lnTo>
                  <a:lnTo>
                    <a:pt x="192" y="185"/>
                  </a:lnTo>
                  <a:lnTo>
                    <a:pt x="192" y="155"/>
                  </a:lnTo>
                  <a:close/>
                  <a:moveTo>
                    <a:pt x="144" y="0"/>
                  </a:moveTo>
                  <a:lnTo>
                    <a:pt x="188" y="3"/>
                  </a:lnTo>
                  <a:lnTo>
                    <a:pt x="209" y="8"/>
                  </a:lnTo>
                  <a:lnTo>
                    <a:pt x="228" y="15"/>
                  </a:lnTo>
                  <a:lnTo>
                    <a:pt x="245" y="26"/>
                  </a:lnTo>
                  <a:lnTo>
                    <a:pt x="259" y="40"/>
                  </a:lnTo>
                  <a:lnTo>
                    <a:pt x="265" y="52"/>
                  </a:lnTo>
                  <a:lnTo>
                    <a:pt x="269" y="66"/>
                  </a:lnTo>
                  <a:lnTo>
                    <a:pt x="271" y="82"/>
                  </a:lnTo>
                  <a:lnTo>
                    <a:pt x="271" y="231"/>
                  </a:lnTo>
                  <a:lnTo>
                    <a:pt x="272" y="269"/>
                  </a:lnTo>
                  <a:lnTo>
                    <a:pt x="276" y="285"/>
                  </a:lnTo>
                  <a:lnTo>
                    <a:pt x="280" y="295"/>
                  </a:lnTo>
                  <a:lnTo>
                    <a:pt x="200" y="295"/>
                  </a:lnTo>
                  <a:lnTo>
                    <a:pt x="197" y="282"/>
                  </a:lnTo>
                  <a:lnTo>
                    <a:pt x="195" y="267"/>
                  </a:lnTo>
                  <a:lnTo>
                    <a:pt x="175" y="285"/>
                  </a:lnTo>
                  <a:lnTo>
                    <a:pt x="151" y="295"/>
                  </a:lnTo>
                  <a:lnTo>
                    <a:pt x="124" y="301"/>
                  </a:lnTo>
                  <a:lnTo>
                    <a:pt x="99" y="303"/>
                  </a:lnTo>
                  <a:lnTo>
                    <a:pt x="79" y="302"/>
                  </a:lnTo>
                  <a:lnTo>
                    <a:pt x="60" y="298"/>
                  </a:lnTo>
                  <a:lnTo>
                    <a:pt x="43" y="291"/>
                  </a:lnTo>
                  <a:lnTo>
                    <a:pt x="29" y="282"/>
                  </a:lnTo>
                  <a:lnTo>
                    <a:pt x="17" y="270"/>
                  </a:lnTo>
                  <a:lnTo>
                    <a:pt x="8" y="255"/>
                  </a:lnTo>
                  <a:lnTo>
                    <a:pt x="3" y="238"/>
                  </a:lnTo>
                  <a:lnTo>
                    <a:pt x="0" y="218"/>
                  </a:lnTo>
                  <a:lnTo>
                    <a:pt x="3" y="195"/>
                  </a:lnTo>
                  <a:lnTo>
                    <a:pt x="9" y="177"/>
                  </a:lnTo>
                  <a:lnTo>
                    <a:pt x="19" y="163"/>
                  </a:lnTo>
                  <a:lnTo>
                    <a:pt x="31" y="151"/>
                  </a:lnTo>
                  <a:lnTo>
                    <a:pt x="45" y="143"/>
                  </a:lnTo>
                  <a:lnTo>
                    <a:pt x="63" y="138"/>
                  </a:lnTo>
                  <a:lnTo>
                    <a:pt x="97" y="130"/>
                  </a:lnTo>
                  <a:lnTo>
                    <a:pt x="132" y="126"/>
                  </a:lnTo>
                  <a:lnTo>
                    <a:pt x="149" y="123"/>
                  </a:lnTo>
                  <a:lnTo>
                    <a:pt x="163" y="120"/>
                  </a:lnTo>
                  <a:lnTo>
                    <a:pt x="172" y="118"/>
                  </a:lnTo>
                  <a:lnTo>
                    <a:pt x="179" y="115"/>
                  </a:lnTo>
                  <a:lnTo>
                    <a:pt x="184" y="111"/>
                  </a:lnTo>
                  <a:lnTo>
                    <a:pt x="188" y="107"/>
                  </a:lnTo>
                  <a:lnTo>
                    <a:pt x="189" y="103"/>
                  </a:lnTo>
                  <a:lnTo>
                    <a:pt x="191" y="98"/>
                  </a:lnTo>
                  <a:lnTo>
                    <a:pt x="192" y="92"/>
                  </a:lnTo>
                  <a:lnTo>
                    <a:pt x="191" y="84"/>
                  </a:lnTo>
                  <a:lnTo>
                    <a:pt x="189" y="78"/>
                  </a:lnTo>
                  <a:lnTo>
                    <a:pt x="187" y="72"/>
                  </a:lnTo>
                  <a:lnTo>
                    <a:pt x="184" y="67"/>
                  </a:lnTo>
                  <a:lnTo>
                    <a:pt x="180" y="63"/>
                  </a:lnTo>
                  <a:lnTo>
                    <a:pt x="176" y="60"/>
                  </a:lnTo>
                  <a:lnTo>
                    <a:pt x="169" y="56"/>
                  </a:lnTo>
                  <a:lnTo>
                    <a:pt x="160" y="55"/>
                  </a:lnTo>
                  <a:lnTo>
                    <a:pt x="151" y="54"/>
                  </a:lnTo>
                  <a:lnTo>
                    <a:pt x="140" y="54"/>
                  </a:lnTo>
                  <a:lnTo>
                    <a:pt x="120" y="56"/>
                  </a:lnTo>
                  <a:lnTo>
                    <a:pt x="104" y="63"/>
                  </a:lnTo>
                  <a:lnTo>
                    <a:pt x="96" y="71"/>
                  </a:lnTo>
                  <a:lnTo>
                    <a:pt x="91" y="83"/>
                  </a:lnTo>
                  <a:lnTo>
                    <a:pt x="88" y="96"/>
                  </a:lnTo>
                  <a:lnTo>
                    <a:pt x="9" y="96"/>
                  </a:lnTo>
                  <a:lnTo>
                    <a:pt x="13" y="71"/>
                  </a:lnTo>
                  <a:lnTo>
                    <a:pt x="23" y="51"/>
                  </a:lnTo>
                  <a:lnTo>
                    <a:pt x="37" y="34"/>
                  </a:lnTo>
                  <a:lnTo>
                    <a:pt x="55" y="20"/>
                  </a:lnTo>
                  <a:lnTo>
                    <a:pt x="75" y="11"/>
                  </a:lnTo>
                  <a:lnTo>
                    <a:pt x="97" y="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5322519" y="4799087"/>
              <a:ext cx="66760" cy="134956"/>
            </a:xfrm>
            <a:custGeom>
              <a:avLst/>
              <a:gdLst>
                <a:gd name="T0" fmla="*/ 48 w 186"/>
                <a:gd name="T1" fmla="*/ 0 h 376"/>
                <a:gd name="T2" fmla="*/ 127 w 186"/>
                <a:gd name="T3" fmla="*/ 0 h 376"/>
                <a:gd name="T4" fmla="*/ 127 w 186"/>
                <a:gd name="T5" fmla="*/ 86 h 376"/>
                <a:gd name="T6" fmla="*/ 186 w 186"/>
                <a:gd name="T7" fmla="*/ 86 h 376"/>
                <a:gd name="T8" fmla="*/ 186 w 186"/>
                <a:gd name="T9" fmla="*/ 138 h 376"/>
                <a:gd name="T10" fmla="*/ 127 w 186"/>
                <a:gd name="T11" fmla="*/ 138 h 376"/>
                <a:gd name="T12" fmla="*/ 127 w 186"/>
                <a:gd name="T13" fmla="*/ 281 h 376"/>
                <a:gd name="T14" fmla="*/ 130 w 186"/>
                <a:gd name="T15" fmla="*/ 299 h 376"/>
                <a:gd name="T16" fmla="*/ 134 w 186"/>
                <a:gd name="T17" fmla="*/ 308 h 376"/>
                <a:gd name="T18" fmla="*/ 144 w 186"/>
                <a:gd name="T19" fmla="*/ 313 h 376"/>
                <a:gd name="T20" fmla="*/ 160 w 186"/>
                <a:gd name="T21" fmla="*/ 315 h 376"/>
                <a:gd name="T22" fmla="*/ 174 w 186"/>
                <a:gd name="T23" fmla="*/ 315 h 376"/>
                <a:gd name="T24" fmla="*/ 186 w 186"/>
                <a:gd name="T25" fmla="*/ 312 h 376"/>
                <a:gd name="T26" fmla="*/ 186 w 186"/>
                <a:gd name="T27" fmla="*/ 373 h 376"/>
                <a:gd name="T28" fmla="*/ 163 w 186"/>
                <a:gd name="T29" fmla="*/ 376 h 376"/>
                <a:gd name="T30" fmla="*/ 139 w 186"/>
                <a:gd name="T31" fmla="*/ 376 h 376"/>
                <a:gd name="T32" fmla="*/ 104 w 186"/>
                <a:gd name="T33" fmla="*/ 375 h 376"/>
                <a:gd name="T34" fmla="*/ 90 w 186"/>
                <a:gd name="T35" fmla="*/ 371 h 376"/>
                <a:gd name="T36" fmla="*/ 76 w 186"/>
                <a:gd name="T37" fmla="*/ 364 h 376"/>
                <a:gd name="T38" fmla="*/ 68 w 186"/>
                <a:gd name="T39" fmla="*/ 359 h 376"/>
                <a:gd name="T40" fmla="*/ 61 w 186"/>
                <a:gd name="T41" fmla="*/ 352 h 376"/>
                <a:gd name="T42" fmla="*/ 56 w 186"/>
                <a:gd name="T43" fmla="*/ 344 h 376"/>
                <a:gd name="T44" fmla="*/ 51 w 186"/>
                <a:gd name="T45" fmla="*/ 328 h 376"/>
                <a:gd name="T46" fmla="*/ 48 w 186"/>
                <a:gd name="T47" fmla="*/ 309 h 376"/>
                <a:gd name="T48" fmla="*/ 48 w 186"/>
                <a:gd name="T49" fmla="*/ 138 h 376"/>
                <a:gd name="T50" fmla="*/ 0 w 186"/>
                <a:gd name="T51" fmla="*/ 138 h 376"/>
                <a:gd name="T52" fmla="*/ 0 w 186"/>
                <a:gd name="T53" fmla="*/ 86 h 376"/>
                <a:gd name="T54" fmla="*/ 48 w 186"/>
                <a:gd name="T55" fmla="*/ 86 h 376"/>
                <a:gd name="T56" fmla="*/ 48 w 186"/>
                <a:gd name="T57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6" h="376">
                  <a:moveTo>
                    <a:pt x="48" y="0"/>
                  </a:moveTo>
                  <a:lnTo>
                    <a:pt x="127" y="0"/>
                  </a:lnTo>
                  <a:lnTo>
                    <a:pt x="127" y="86"/>
                  </a:lnTo>
                  <a:lnTo>
                    <a:pt x="186" y="86"/>
                  </a:lnTo>
                  <a:lnTo>
                    <a:pt x="186" y="138"/>
                  </a:lnTo>
                  <a:lnTo>
                    <a:pt x="127" y="138"/>
                  </a:lnTo>
                  <a:lnTo>
                    <a:pt x="127" y="281"/>
                  </a:lnTo>
                  <a:lnTo>
                    <a:pt x="130" y="299"/>
                  </a:lnTo>
                  <a:lnTo>
                    <a:pt x="134" y="308"/>
                  </a:lnTo>
                  <a:lnTo>
                    <a:pt x="144" y="313"/>
                  </a:lnTo>
                  <a:lnTo>
                    <a:pt x="160" y="315"/>
                  </a:lnTo>
                  <a:lnTo>
                    <a:pt x="174" y="315"/>
                  </a:lnTo>
                  <a:lnTo>
                    <a:pt x="186" y="312"/>
                  </a:lnTo>
                  <a:lnTo>
                    <a:pt x="186" y="373"/>
                  </a:lnTo>
                  <a:lnTo>
                    <a:pt x="163" y="376"/>
                  </a:lnTo>
                  <a:lnTo>
                    <a:pt x="139" y="376"/>
                  </a:lnTo>
                  <a:lnTo>
                    <a:pt x="104" y="375"/>
                  </a:lnTo>
                  <a:lnTo>
                    <a:pt x="90" y="371"/>
                  </a:lnTo>
                  <a:lnTo>
                    <a:pt x="76" y="364"/>
                  </a:lnTo>
                  <a:lnTo>
                    <a:pt x="68" y="359"/>
                  </a:lnTo>
                  <a:lnTo>
                    <a:pt x="61" y="352"/>
                  </a:lnTo>
                  <a:lnTo>
                    <a:pt x="56" y="344"/>
                  </a:lnTo>
                  <a:lnTo>
                    <a:pt x="51" y="328"/>
                  </a:lnTo>
                  <a:lnTo>
                    <a:pt x="48" y="309"/>
                  </a:lnTo>
                  <a:lnTo>
                    <a:pt x="48" y="138"/>
                  </a:lnTo>
                  <a:lnTo>
                    <a:pt x="0" y="138"/>
                  </a:lnTo>
                  <a:lnTo>
                    <a:pt x="0" y="86"/>
                  </a:lnTo>
                  <a:lnTo>
                    <a:pt x="48" y="8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2" name="Freeform 28"/>
            <p:cNvSpPr>
              <a:spLocks noEditPoints="1"/>
            </p:cNvSpPr>
            <p:nvPr/>
          </p:nvSpPr>
          <p:spPr bwMode="auto">
            <a:xfrm>
              <a:off x="5402200" y="4827083"/>
              <a:ext cx="100499" cy="108755"/>
            </a:xfrm>
            <a:custGeom>
              <a:avLst/>
              <a:gdLst>
                <a:gd name="T0" fmla="*/ 185 w 280"/>
                <a:gd name="T1" fmla="*/ 159 h 303"/>
                <a:gd name="T2" fmla="*/ 170 w 280"/>
                <a:gd name="T3" fmla="*/ 165 h 303"/>
                <a:gd name="T4" fmla="*/ 154 w 280"/>
                <a:gd name="T5" fmla="*/ 167 h 303"/>
                <a:gd name="T6" fmla="*/ 125 w 280"/>
                <a:gd name="T7" fmla="*/ 171 h 303"/>
                <a:gd name="T8" fmla="*/ 108 w 280"/>
                <a:gd name="T9" fmla="*/ 177 h 303"/>
                <a:gd name="T10" fmla="*/ 93 w 280"/>
                <a:gd name="T11" fmla="*/ 183 h 303"/>
                <a:gd name="T12" fmla="*/ 82 w 280"/>
                <a:gd name="T13" fmla="*/ 195 h 303"/>
                <a:gd name="T14" fmla="*/ 80 w 280"/>
                <a:gd name="T15" fmla="*/ 207 h 303"/>
                <a:gd name="T16" fmla="*/ 80 w 280"/>
                <a:gd name="T17" fmla="*/ 221 h 303"/>
                <a:gd name="T18" fmla="*/ 82 w 280"/>
                <a:gd name="T19" fmla="*/ 231 h 303"/>
                <a:gd name="T20" fmla="*/ 89 w 280"/>
                <a:gd name="T21" fmla="*/ 241 h 303"/>
                <a:gd name="T22" fmla="*/ 101 w 280"/>
                <a:gd name="T23" fmla="*/ 247 h 303"/>
                <a:gd name="T24" fmla="*/ 118 w 280"/>
                <a:gd name="T25" fmla="*/ 250 h 303"/>
                <a:gd name="T26" fmla="*/ 148 w 280"/>
                <a:gd name="T27" fmla="*/ 249 h 303"/>
                <a:gd name="T28" fmla="*/ 172 w 280"/>
                <a:gd name="T29" fmla="*/ 238 h 303"/>
                <a:gd name="T30" fmla="*/ 182 w 280"/>
                <a:gd name="T31" fmla="*/ 225 h 303"/>
                <a:gd name="T32" fmla="*/ 190 w 280"/>
                <a:gd name="T33" fmla="*/ 195 h 303"/>
                <a:gd name="T34" fmla="*/ 192 w 280"/>
                <a:gd name="T35" fmla="*/ 185 h 303"/>
                <a:gd name="T36" fmla="*/ 144 w 280"/>
                <a:gd name="T37" fmla="*/ 0 h 303"/>
                <a:gd name="T38" fmla="*/ 209 w 280"/>
                <a:gd name="T39" fmla="*/ 8 h 303"/>
                <a:gd name="T40" fmla="*/ 245 w 280"/>
                <a:gd name="T41" fmla="*/ 26 h 303"/>
                <a:gd name="T42" fmla="*/ 265 w 280"/>
                <a:gd name="T43" fmla="*/ 52 h 303"/>
                <a:gd name="T44" fmla="*/ 270 w 280"/>
                <a:gd name="T45" fmla="*/ 82 h 303"/>
                <a:gd name="T46" fmla="*/ 272 w 280"/>
                <a:gd name="T47" fmla="*/ 269 h 303"/>
                <a:gd name="T48" fmla="*/ 280 w 280"/>
                <a:gd name="T49" fmla="*/ 295 h 303"/>
                <a:gd name="T50" fmla="*/ 197 w 280"/>
                <a:gd name="T51" fmla="*/ 282 h 303"/>
                <a:gd name="T52" fmla="*/ 174 w 280"/>
                <a:gd name="T53" fmla="*/ 285 h 303"/>
                <a:gd name="T54" fmla="*/ 124 w 280"/>
                <a:gd name="T55" fmla="*/ 301 h 303"/>
                <a:gd name="T56" fmla="*/ 78 w 280"/>
                <a:gd name="T57" fmla="*/ 302 h 303"/>
                <a:gd name="T58" fmla="*/ 42 w 280"/>
                <a:gd name="T59" fmla="*/ 291 h 303"/>
                <a:gd name="T60" fmla="*/ 17 w 280"/>
                <a:gd name="T61" fmla="*/ 270 h 303"/>
                <a:gd name="T62" fmla="*/ 2 w 280"/>
                <a:gd name="T63" fmla="*/ 238 h 303"/>
                <a:gd name="T64" fmla="*/ 2 w 280"/>
                <a:gd name="T65" fmla="*/ 195 h 303"/>
                <a:gd name="T66" fmla="*/ 18 w 280"/>
                <a:gd name="T67" fmla="*/ 163 h 303"/>
                <a:gd name="T68" fmla="*/ 45 w 280"/>
                <a:gd name="T69" fmla="*/ 143 h 303"/>
                <a:gd name="T70" fmla="*/ 97 w 280"/>
                <a:gd name="T71" fmla="*/ 130 h 303"/>
                <a:gd name="T72" fmla="*/ 149 w 280"/>
                <a:gd name="T73" fmla="*/ 123 h 303"/>
                <a:gd name="T74" fmla="*/ 172 w 280"/>
                <a:gd name="T75" fmla="*/ 118 h 303"/>
                <a:gd name="T76" fmla="*/ 184 w 280"/>
                <a:gd name="T77" fmla="*/ 111 h 303"/>
                <a:gd name="T78" fmla="*/ 189 w 280"/>
                <a:gd name="T79" fmla="*/ 103 h 303"/>
                <a:gd name="T80" fmla="*/ 192 w 280"/>
                <a:gd name="T81" fmla="*/ 92 h 303"/>
                <a:gd name="T82" fmla="*/ 189 w 280"/>
                <a:gd name="T83" fmla="*/ 78 h 303"/>
                <a:gd name="T84" fmla="*/ 184 w 280"/>
                <a:gd name="T85" fmla="*/ 67 h 303"/>
                <a:gd name="T86" fmla="*/ 176 w 280"/>
                <a:gd name="T87" fmla="*/ 60 h 303"/>
                <a:gd name="T88" fmla="*/ 160 w 280"/>
                <a:gd name="T89" fmla="*/ 55 h 303"/>
                <a:gd name="T90" fmla="*/ 140 w 280"/>
                <a:gd name="T91" fmla="*/ 54 h 303"/>
                <a:gd name="T92" fmla="*/ 104 w 280"/>
                <a:gd name="T93" fmla="*/ 63 h 303"/>
                <a:gd name="T94" fmla="*/ 90 w 280"/>
                <a:gd name="T95" fmla="*/ 83 h 303"/>
                <a:gd name="T96" fmla="*/ 9 w 280"/>
                <a:gd name="T97" fmla="*/ 96 h 303"/>
                <a:gd name="T98" fmla="*/ 22 w 280"/>
                <a:gd name="T99" fmla="*/ 51 h 303"/>
                <a:gd name="T100" fmla="*/ 54 w 280"/>
                <a:gd name="T101" fmla="*/ 20 h 303"/>
                <a:gd name="T102" fmla="*/ 97 w 280"/>
                <a:gd name="T103" fmla="*/ 6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0" h="303">
                  <a:moveTo>
                    <a:pt x="192" y="155"/>
                  </a:moveTo>
                  <a:lnTo>
                    <a:pt x="185" y="159"/>
                  </a:lnTo>
                  <a:lnTo>
                    <a:pt x="178" y="162"/>
                  </a:lnTo>
                  <a:lnTo>
                    <a:pt x="170" y="165"/>
                  </a:lnTo>
                  <a:lnTo>
                    <a:pt x="162" y="166"/>
                  </a:lnTo>
                  <a:lnTo>
                    <a:pt x="154" y="167"/>
                  </a:lnTo>
                  <a:lnTo>
                    <a:pt x="145" y="169"/>
                  </a:lnTo>
                  <a:lnTo>
                    <a:pt x="125" y="171"/>
                  </a:lnTo>
                  <a:lnTo>
                    <a:pt x="117" y="174"/>
                  </a:lnTo>
                  <a:lnTo>
                    <a:pt x="108" y="177"/>
                  </a:lnTo>
                  <a:lnTo>
                    <a:pt x="100" y="179"/>
                  </a:lnTo>
                  <a:lnTo>
                    <a:pt x="93" y="183"/>
                  </a:lnTo>
                  <a:lnTo>
                    <a:pt x="88" y="189"/>
                  </a:lnTo>
                  <a:lnTo>
                    <a:pt x="82" y="195"/>
                  </a:lnTo>
                  <a:lnTo>
                    <a:pt x="81" y="201"/>
                  </a:lnTo>
                  <a:lnTo>
                    <a:pt x="80" y="207"/>
                  </a:lnTo>
                  <a:lnTo>
                    <a:pt x="78" y="214"/>
                  </a:lnTo>
                  <a:lnTo>
                    <a:pt x="80" y="221"/>
                  </a:lnTo>
                  <a:lnTo>
                    <a:pt x="81" y="226"/>
                  </a:lnTo>
                  <a:lnTo>
                    <a:pt x="82" y="231"/>
                  </a:lnTo>
                  <a:lnTo>
                    <a:pt x="86" y="237"/>
                  </a:lnTo>
                  <a:lnTo>
                    <a:pt x="89" y="241"/>
                  </a:lnTo>
                  <a:lnTo>
                    <a:pt x="93" y="243"/>
                  </a:lnTo>
                  <a:lnTo>
                    <a:pt x="101" y="247"/>
                  </a:lnTo>
                  <a:lnTo>
                    <a:pt x="109" y="249"/>
                  </a:lnTo>
                  <a:lnTo>
                    <a:pt x="118" y="250"/>
                  </a:lnTo>
                  <a:lnTo>
                    <a:pt x="128" y="251"/>
                  </a:lnTo>
                  <a:lnTo>
                    <a:pt x="148" y="249"/>
                  </a:lnTo>
                  <a:lnTo>
                    <a:pt x="164" y="243"/>
                  </a:lnTo>
                  <a:lnTo>
                    <a:pt x="172" y="238"/>
                  </a:lnTo>
                  <a:lnTo>
                    <a:pt x="177" y="231"/>
                  </a:lnTo>
                  <a:lnTo>
                    <a:pt x="182" y="225"/>
                  </a:lnTo>
                  <a:lnTo>
                    <a:pt x="190" y="202"/>
                  </a:lnTo>
                  <a:lnTo>
                    <a:pt x="190" y="195"/>
                  </a:lnTo>
                  <a:lnTo>
                    <a:pt x="190" y="190"/>
                  </a:lnTo>
                  <a:lnTo>
                    <a:pt x="192" y="185"/>
                  </a:lnTo>
                  <a:lnTo>
                    <a:pt x="192" y="155"/>
                  </a:lnTo>
                  <a:close/>
                  <a:moveTo>
                    <a:pt x="144" y="0"/>
                  </a:moveTo>
                  <a:lnTo>
                    <a:pt x="188" y="3"/>
                  </a:lnTo>
                  <a:lnTo>
                    <a:pt x="209" y="8"/>
                  </a:lnTo>
                  <a:lnTo>
                    <a:pt x="228" y="15"/>
                  </a:lnTo>
                  <a:lnTo>
                    <a:pt x="245" y="26"/>
                  </a:lnTo>
                  <a:lnTo>
                    <a:pt x="258" y="40"/>
                  </a:lnTo>
                  <a:lnTo>
                    <a:pt x="265" y="52"/>
                  </a:lnTo>
                  <a:lnTo>
                    <a:pt x="269" y="66"/>
                  </a:lnTo>
                  <a:lnTo>
                    <a:pt x="270" y="82"/>
                  </a:lnTo>
                  <a:lnTo>
                    <a:pt x="270" y="231"/>
                  </a:lnTo>
                  <a:lnTo>
                    <a:pt x="272" y="269"/>
                  </a:lnTo>
                  <a:lnTo>
                    <a:pt x="276" y="285"/>
                  </a:lnTo>
                  <a:lnTo>
                    <a:pt x="280" y="295"/>
                  </a:lnTo>
                  <a:lnTo>
                    <a:pt x="200" y="295"/>
                  </a:lnTo>
                  <a:lnTo>
                    <a:pt x="197" y="282"/>
                  </a:lnTo>
                  <a:lnTo>
                    <a:pt x="194" y="267"/>
                  </a:lnTo>
                  <a:lnTo>
                    <a:pt x="174" y="285"/>
                  </a:lnTo>
                  <a:lnTo>
                    <a:pt x="150" y="295"/>
                  </a:lnTo>
                  <a:lnTo>
                    <a:pt x="124" y="301"/>
                  </a:lnTo>
                  <a:lnTo>
                    <a:pt x="98" y="303"/>
                  </a:lnTo>
                  <a:lnTo>
                    <a:pt x="78" y="302"/>
                  </a:lnTo>
                  <a:lnTo>
                    <a:pt x="60" y="298"/>
                  </a:lnTo>
                  <a:lnTo>
                    <a:pt x="42" y="291"/>
                  </a:lnTo>
                  <a:lnTo>
                    <a:pt x="29" y="282"/>
                  </a:lnTo>
                  <a:lnTo>
                    <a:pt x="17" y="270"/>
                  </a:lnTo>
                  <a:lnTo>
                    <a:pt x="8" y="255"/>
                  </a:lnTo>
                  <a:lnTo>
                    <a:pt x="2" y="238"/>
                  </a:lnTo>
                  <a:lnTo>
                    <a:pt x="0" y="218"/>
                  </a:lnTo>
                  <a:lnTo>
                    <a:pt x="2" y="195"/>
                  </a:lnTo>
                  <a:lnTo>
                    <a:pt x="9" y="177"/>
                  </a:lnTo>
                  <a:lnTo>
                    <a:pt x="18" y="163"/>
                  </a:lnTo>
                  <a:lnTo>
                    <a:pt x="30" y="151"/>
                  </a:lnTo>
                  <a:lnTo>
                    <a:pt x="45" y="143"/>
                  </a:lnTo>
                  <a:lnTo>
                    <a:pt x="62" y="138"/>
                  </a:lnTo>
                  <a:lnTo>
                    <a:pt x="97" y="130"/>
                  </a:lnTo>
                  <a:lnTo>
                    <a:pt x="132" y="126"/>
                  </a:lnTo>
                  <a:lnTo>
                    <a:pt x="149" y="123"/>
                  </a:lnTo>
                  <a:lnTo>
                    <a:pt x="162" y="120"/>
                  </a:lnTo>
                  <a:lnTo>
                    <a:pt x="172" y="118"/>
                  </a:lnTo>
                  <a:lnTo>
                    <a:pt x="178" y="115"/>
                  </a:lnTo>
                  <a:lnTo>
                    <a:pt x="184" y="111"/>
                  </a:lnTo>
                  <a:lnTo>
                    <a:pt x="188" y="107"/>
                  </a:lnTo>
                  <a:lnTo>
                    <a:pt x="189" y="103"/>
                  </a:lnTo>
                  <a:lnTo>
                    <a:pt x="190" y="98"/>
                  </a:lnTo>
                  <a:lnTo>
                    <a:pt x="192" y="92"/>
                  </a:lnTo>
                  <a:lnTo>
                    <a:pt x="190" y="84"/>
                  </a:lnTo>
                  <a:lnTo>
                    <a:pt x="189" y="78"/>
                  </a:lnTo>
                  <a:lnTo>
                    <a:pt x="186" y="72"/>
                  </a:lnTo>
                  <a:lnTo>
                    <a:pt x="184" y="67"/>
                  </a:lnTo>
                  <a:lnTo>
                    <a:pt x="180" y="63"/>
                  </a:lnTo>
                  <a:lnTo>
                    <a:pt x="176" y="60"/>
                  </a:lnTo>
                  <a:lnTo>
                    <a:pt x="169" y="56"/>
                  </a:lnTo>
                  <a:lnTo>
                    <a:pt x="160" y="55"/>
                  </a:lnTo>
                  <a:lnTo>
                    <a:pt x="150" y="54"/>
                  </a:lnTo>
                  <a:lnTo>
                    <a:pt x="140" y="54"/>
                  </a:lnTo>
                  <a:lnTo>
                    <a:pt x="120" y="56"/>
                  </a:lnTo>
                  <a:lnTo>
                    <a:pt x="104" y="63"/>
                  </a:lnTo>
                  <a:lnTo>
                    <a:pt x="96" y="71"/>
                  </a:lnTo>
                  <a:lnTo>
                    <a:pt x="90" y="83"/>
                  </a:lnTo>
                  <a:lnTo>
                    <a:pt x="88" y="96"/>
                  </a:lnTo>
                  <a:lnTo>
                    <a:pt x="9" y="96"/>
                  </a:lnTo>
                  <a:lnTo>
                    <a:pt x="13" y="71"/>
                  </a:lnTo>
                  <a:lnTo>
                    <a:pt x="22" y="51"/>
                  </a:lnTo>
                  <a:lnTo>
                    <a:pt x="37" y="34"/>
                  </a:lnTo>
                  <a:lnTo>
                    <a:pt x="54" y="20"/>
                  </a:lnTo>
                  <a:lnTo>
                    <a:pt x="74" y="11"/>
                  </a:lnTo>
                  <a:lnTo>
                    <a:pt x="97" y="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6098400" y="4440205"/>
            <a:ext cx="3045600" cy="703295"/>
          </a:xfrm>
          <a:prstGeom prst="rect">
            <a:avLst/>
          </a:prstGeom>
          <a:solidFill>
            <a:schemeClr val="tx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endParaRPr lang="en-US" sz="1600" dirty="0" smtClean="0"/>
          </a:p>
        </p:txBody>
      </p:sp>
      <p:sp>
        <p:nvSpPr>
          <p:cNvPr id="25" name="Rectangle 24"/>
          <p:cNvSpPr/>
          <p:nvPr/>
        </p:nvSpPr>
        <p:spPr>
          <a:xfrm>
            <a:off x="6169048" y="4670114"/>
            <a:ext cx="2636480" cy="292388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>
              <a:lnSpc>
                <a:spcPct val="110000"/>
              </a:lnSpc>
            </a:pPr>
            <a:r>
              <a:rPr lang="en-ZA" sz="1200" b="1" dirty="0">
                <a:solidFill>
                  <a:schemeClr val="bg1"/>
                </a:solidFill>
              </a:rPr>
              <a:t>a</a:t>
            </a:r>
            <a:r>
              <a:rPr lang="en-ZA" sz="1200" b="1" dirty="0" smtClean="0">
                <a:solidFill>
                  <a:schemeClr val="bg1"/>
                </a:solidFill>
              </a:rPr>
              <a:t>ccelerate your ambition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 bwMode="gray">
          <a:xfrm>
            <a:off x="8653975" y="4708447"/>
            <a:ext cx="375800" cy="229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lnSpc>
                <a:spcPct val="110000"/>
              </a:lnSpc>
              <a:spcBef>
                <a:spcPts val="10"/>
              </a:spcBef>
              <a:spcAft>
                <a:spcPts val="10"/>
              </a:spcAft>
            </a:pPr>
            <a:fld id="{44718000-CA98-4F3D-B0FA-6D428FC96D7D}" type="slidenum">
              <a:rPr kumimoji="0" lang="en-ZA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algn="r">
                <a:lnSpc>
                  <a:spcPct val="110000"/>
                </a:lnSpc>
                <a:spcBef>
                  <a:spcPts val="10"/>
                </a:spcBef>
                <a:spcAft>
                  <a:spcPts val="10"/>
                </a:spcAft>
              </a:pPr>
              <a:t>‹#›</a:t>
            </a:fld>
            <a:endParaRPr lang="en-ZA" b="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163" y="4728103"/>
            <a:ext cx="33914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alpha val="49000"/>
                  </a:schemeClr>
                </a:solidFill>
              </a:rPr>
              <a:t>Copyright © </a:t>
            </a:r>
            <a:r>
              <a:rPr lang="en-US" sz="900" dirty="0" smtClean="0">
                <a:solidFill>
                  <a:schemeClr val="bg1">
                    <a:alpha val="49000"/>
                  </a:schemeClr>
                </a:solidFill>
              </a:rPr>
              <a:t>2016 </a:t>
            </a:r>
            <a:r>
              <a:rPr lang="en-US" sz="900" dirty="0">
                <a:solidFill>
                  <a:schemeClr val="bg1">
                    <a:alpha val="49000"/>
                  </a:schemeClr>
                </a:solidFill>
              </a:rPr>
              <a:t>Dimension Data  </a:t>
            </a:r>
          </a:p>
        </p:txBody>
      </p:sp>
    </p:spTree>
    <p:extLst>
      <p:ext uri="{BB962C8B-B14F-4D97-AF65-F5344CB8AC3E}">
        <p14:creationId xmlns:p14="http://schemas.microsoft.com/office/powerpoint/2010/main" val="370269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  <p:sldLayoutId id="2147483996" r:id="rId16"/>
    <p:sldLayoutId id="2147483997" r:id="rId17"/>
    <p:sldLayoutId id="2147483998" r:id="rId18"/>
    <p:sldLayoutId id="2147483999" r:id="rId19"/>
    <p:sldLayoutId id="2147484000" r:id="rId20"/>
    <p:sldLayoutId id="2147484001" r:id="rId21"/>
    <p:sldLayoutId id="2147484002" r:id="rId22"/>
    <p:sldLayoutId id="2147484003" r:id="rId23"/>
    <p:sldLayoutId id="2147484004" r:id="rId24"/>
    <p:sldLayoutId id="2147484005" r:id="rId25"/>
    <p:sldLayoutId id="2147484006" r:id="rId26"/>
    <p:sldLayoutId id="2147484007" r:id="rId27"/>
    <p:sldLayoutId id="2147484008" r:id="rId28"/>
    <p:sldLayoutId id="2147484009" r:id="rId29"/>
    <p:sldLayoutId id="2147484010" r:id="rId30"/>
    <p:sldLayoutId id="2147484011" r:id="rId31"/>
    <p:sldLayoutId id="2147484012" r:id="rId32"/>
    <p:sldLayoutId id="2147484013" r:id="rId33"/>
    <p:sldLayoutId id="2147484014" r:id="rId3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20000"/>
        </a:lnSpc>
        <a:spcBef>
          <a:spcPts val="200"/>
        </a:spcBef>
        <a:spcAft>
          <a:spcPts val="200"/>
        </a:spcAft>
        <a:buNone/>
        <a:defRPr sz="20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600"/>
        </a:spcBef>
        <a:spcAft>
          <a:spcPts val="10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68288" indent="-177800" algn="l" defTabSz="914400" rtl="0" eaLnBrk="1" latinLnBrk="0" hangingPunct="1">
        <a:lnSpc>
          <a:spcPct val="114000"/>
        </a:lnSpc>
        <a:spcBef>
          <a:spcPts val="200"/>
        </a:spcBef>
        <a:spcAft>
          <a:spcPts val="4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88913" algn="l" defTabSz="914400" rtl="0" eaLnBrk="1" latinLnBrk="0" hangingPunct="1">
        <a:lnSpc>
          <a:spcPct val="114000"/>
        </a:lnSpc>
        <a:spcBef>
          <a:spcPts val="100"/>
        </a:spcBef>
        <a:spcAft>
          <a:spcPts val="200"/>
        </a:spcAft>
        <a:buFont typeface="Arial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85850" indent="-228600" algn="l" defTabSz="914400" rtl="0" eaLnBrk="1" latinLnBrk="0" hangingPunct="1">
        <a:lnSpc>
          <a:spcPct val="114000"/>
        </a:lnSpc>
        <a:spcBef>
          <a:spcPts val="100"/>
        </a:spcBef>
        <a:spcAft>
          <a:spcPts val="400"/>
        </a:spcAft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43038" indent="-173038" algn="l" defTabSz="914400" rtl="0" eaLnBrk="1" latinLnBrk="0" hangingPunct="1">
        <a:lnSpc>
          <a:spcPct val="114000"/>
        </a:lnSpc>
        <a:spcBef>
          <a:spcPts val="100"/>
        </a:spcBef>
        <a:spcAft>
          <a:spcPts val="600"/>
        </a:spcAft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drian.cech@dimensiondata.com" TargetMode="External"/><Relationship Id="rId3" Type="http://schemas.openxmlformats.org/officeDocument/2006/relationships/hyperlink" Target="mailto:zbyszek.lugsch@dimensiondata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microsoft.com/office/2007/relationships/hdphoto" Target="../media/hdphoto1.wdp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ahUKEwiippfSsuHMAhXEzxQKHe_LDDkQjRwIBw&amp;url=http://blog.dimensiondata.com/2015/06/tourdefrance2015/&amp;psig=AFQjCNEDKu4jgAHSfGrR766yl9rSNmmdlA&amp;ust=1463584324918358" TargetMode="External"/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3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jpeg"/><Relationship Id="rId7" Type="http://schemas.microsoft.com/office/2007/relationships/hdphoto" Target="../media/hdphoto3.wdp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png"/><Relationship Id="rId12" Type="http://schemas.openxmlformats.org/officeDocument/2006/relationships/hyperlink" Target="http://www.google.cz/url?sa=i&amp;rct=j&amp;q=&amp;esrc=s&amp;source=images&amp;cd=&amp;cad=rja&amp;uact=8&amp;ved=0ahUKEwitopaNr-HMAhUGRhQKHTsZByQQjRwIBw&amp;url=http://www.reuk.co.uk/DS18B20-Temperature-Sensor-with-Raspberry-Pi.htm&amp;psig=AFQjCNF9JgY2mgktAyVRMc-tCTimj3VXnA&amp;ust=1463583364627629" TargetMode="External"/><Relationship Id="rId13" Type="http://schemas.openxmlformats.org/officeDocument/2006/relationships/image" Target="../media/image35.jpe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microsoft.com/office/2007/relationships/hdphoto" Target="../media/hdphoto4.wdp"/><Relationship Id="rId6" Type="http://schemas.openxmlformats.org/officeDocument/2006/relationships/hyperlink" Target="https://www.google.cz/url?sa=i&amp;rct=j&amp;q=&amp;esrc=s&amp;source=images&amp;cd=&amp;cad=rja&amp;uact=8&amp;ved=0ahUKEwioyfiy0YvMAhWHlxoKHe7MA4sQjRwIBw&amp;url=https://solarbotics.com/product/51765/&amp;bvm=bv.119408272,d.bGs&amp;psig=AFQjCNGnD_AuNtXRwtq52lENgp8hSd7nnw&amp;ust=1460637568515878" TargetMode="External"/><Relationship Id="rId7" Type="http://schemas.openxmlformats.org/officeDocument/2006/relationships/image" Target="../media/image30.jpe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7" b="13377"/>
          <a:stretch>
            <a:fillRect/>
          </a:stretch>
        </p:blipFill>
        <p:spPr>
          <a:xfrm>
            <a:off x="0" y="0"/>
            <a:ext cx="9144000" cy="44674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3741" y="2754302"/>
            <a:ext cx="5175761" cy="529569"/>
          </a:xfrm>
          <a:prstGeom prst="rect">
            <a:avLst/>
          </a:prstGeom>
          <a:effectLst>
            <a:outerShdw blurRad="47625" dist="12700" dir="2700000" algn="tl" rotWithShape="0">
              <a:schemeClr val="accent1">
                <a:lumMod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cs-CZ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nternet</a:t>
            </a:r>
            <a:r>
              <a:rPr lang="cs-CZ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cs-CZ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cs-CZ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hings</a:t>
            </a:r>
            <a:endParaRPr lang="en-ZA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008" y="3246137"/>
            <a:ext cx="4568442" cy="1243417"/>
          </a:xfrm>
          <a:prstGeom prst="rect">
            <a:avLst/>
          </a:prstGeom>
          <a:effectLst>
            <a:outerShdw blurRad="47625" dist="12700" dir="2700000" algn="tl" rotWithShape="0">
              <a:schemeClr val="accent1">
                <a:lumMod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Zbyszek Lugsch</a:t>
            </a:r>
          </a:p>
          <a:p>
            <a:pPr>
              <a:lnSpc>
                <a:spcPct val="110000"/>
              </a:lnSpc>
            </a:pPr>
            <a:r>
              <a:rPr lang="cs-CZ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Adrián Čech</a:t>
            </a:r>
          </a:p>
          <a:p>
            <a:pPr>
              <a:lnSpc>
                <a:spcPct val="110000"/>
              </a:lnSpc>
            </a:pPr>
            <a:endParaRPr lang="cs-CZ" sz="1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</a:pP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707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06" y="552624"/>
            <a:ext cx="8098294" cy="378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20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/>
            <a:r>
              <a:rPr lang="cs-CZ" dirty="0" err="1" smtClean="0"/>
              <a:t>IoT</a:t>
            </a:r>
            <a:r>
              <a:rPr lang="cs-CZ" dirty="0" smtClean="0"/>
              <a:t>  </a:t>
            </a:r>
            <a:r>
              <a:rPr lang="en-US" dirty="0" smtClean="0"/>
              <a:t>| </a:t>
            </a:r>
            <a:r>
              <a:rPr lang="cs-CZ" dirty="0">
                <a:solidFill>
                  <a:schemeClr val="accent1"/>
                </a:solidFill>
              </a:rPr>
              <a:t>E</a:t>
            </a:r>
            <a:r>
              <a:rPr lang="cs-CZ" dirty="0" smtClean="0">
                <a:solidFill>
                  <a:schemeClr val="accent1"/>
                </a:solidFill>
              </a:rPr>
              <a:t>kosystém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199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2372" y="706754"/>
            <a:ext cx="8729034" cy="3504373"/>
          </a:xfrm>
        </p:spPr>
        <p:txBody>
          <a:bodyPr/>
          <a:lstStyle/>
          <a:p>
            <a:pPr lvl="1" indent="0">
              <a:buNone/>
            </a:pPr>
            <a:r>
              <a:rPr lang="cs-CZ" sz="1100" dirty="0" smtClean="0"/>
              <a:t>Koncept </a:t>
            </a:r>
            <a:r>
              <a:rPr lang="cs-CZ" sz="1100" dirty="0" err="1" smtClean="0"/>
              <a:t>fog</a:t>
            </a:r>
            <a:r>
              <a:rPr lang="cs-CZ" sz="1100" dirty="0" smtClean="0"/>
              <a:t>/</a:t>
            </a:r>
            <a:r>
              <a:rPr lang="cs-CZ" sz="1100" dirty="0" err="1" smtClean="0"/>
              <a:t>edge</a:t>
            </a:r>
            <a:r>
              <a:rPr lang="cs-CZ" sz="1100" dirty="0" smtClean="0"/>
              <a:t> </a:t>
            </a:r>
            <a:r>
              <a:rPr lang="cs-CZ" sz="1100" dirty="0" err="1" smtClean="0"/>
              <a:t>computingu</a:t>
            </a:r>
            <a:r>
              <a:rPr lang="cs-CZ" sz="1100" dirty="0" smtClean="0"/>
              <a:t> umožňuje rozšířit </a:t>
            </a:r>
            <a:r>
              <a:rPr lang="cs-CZ" sz="1100" dirty="0" err="1" smtClean="0"/>
              <a:t>cloud</a:t>
            </a:r>
            <a:r>
              <a:rPr lang="cs-CZ" sz="1100" dirty="0" smtClean="0"/>
              <a:t> blíže </a:t>
            </a:r>
            <a:r>
              <a:rPr lang="cs-CZ" sz="1100" dirty="0"/>
              <a:t>k </a:t>
            </a:r>
            <a:r>
              <a:rPr lang="cs-CZ" sz="1100" dirty="0" smtClean="0"/>
              <a:t>místu, kde je realizována akce na základě sbíraných dat. Uzel může </a:t>
            </a:r>
            <a:r>
              <a:rPr lang="cs-CZ" sz="1100" dirty="0"/>
              <a:t>tvořit </a:t>
            </a:r>
            <a:r>
              <a:rPr lang="cs-CZ" sz="1100" dirty="0" smtClean="0"/>
              <a:t>zařízení </a:t>
            </a:r>
            <a:r>
              <a:rPr lang="cs-CZ" sz="1100" dirty="0"/>
              <a:t>s </a:t>
            </a:r>
            <a:r>
              <a:rPr lang="cs-CZ" sz="1100" dirty="0" smtClean="0"/>
              <a:t>výpočtovou silou, úložištěm </a:t>
            </a:r>
            <a:r>
              <a:rPr lang="cs-CZ" sz="1100" dirty="0"/>
              <a:t>a </a:t>
            </a:r>
            <a:r>
              <a:rPr lang="cs-CZ" sz="1100" dirty="0" smtClean="0"/>
              <a:t>připojením </a:t>
            </a:r>
            <a:r>
              <a:rPr lang="cs-CZ" sz="1100" dirty="0"/>
              <a:t>k </a:t>
            </a:r>
            <a:r>
              <a:rPr lang="cs-CZ" sz="1100" dirty="0" smtClean="0"/>
              <a:t>síti.</a:t>
            </a:r>
          </a:p>
          <a:p>
            <a:pPr lvl="1" indent="0">
              <a:buNone/>
            </a:pPr>
            <a:r>
              <a:rPr lang="cs-CZ" sz="1100" dirty="0" smtClean="0"/>
              <a:t>Výhody</a:t>
            </a:r>
          </a:p>
          <a:p>
            <a:pPr marL="706438" lvl="2" indent="-171450"/>
            <a:r>
              <a:rPr lang="cs-CZ" sz="900" dirty="0"/>
              <a:t>a</a:t>
            </a:r>
            <a:r>
              <a:rPr lang="cs-CZ" sz="900" dirty="0" smtClean="0"/>
              <a:t>nalýza </a:t>
            </a:r>
            <a:r>
              <a:rPr lang="cs-CZ" sz="900" dirty="0"/>
              <a:t>dat </a:t>
            </a:r>
            <a:r>
              <a:rPr lang="cs-CZ" sz="900" dirty="0" smtClean="0"/>
              <a:t>blízko </a:t>
            </a:r>
            <a:r>
              <a:rPr lang="cs-CZ" sz="900" dirty="0"/>
              <a:t>místa, kde </a:t>
            </a:r>
            <a:r>
              <a:rPr lang="cs-CZ" sz="900" dirty="0" smtClean="0"/>
              <a:t>vznikají</a:t>
            </a:r>
          </a:p>
          <a:p>
            <a:pPr marL="706438" lvl="2" indent="-171450"/>
            <a:r>
              <a:rPr lang="cs-CZ" sz="900" dirty="0" smtClean="0"/>
              <a:t>minimalizuje </a:t>
            </a:r>
            <a:r>
              <a:rPr lang="cs-CZ" sz="900" dirty="0"/>
              <a:t>z</a:t>
            </a:r>
            <a:r>
              <a:rPr lang="cs-CZ" sz="900" dirty="0" smtClean="0"/>
              <a:t>poždění </a:t>
            </a:r>
            <a:r>
              <a:rPr lang="cs-CZ" sz="900" dirty="0" err="1" smtClean="0"/>
              <a:t>vzniknutépři</a:t>
            </a:r>
            <a:r>
              <a:rPr lang="cs-CZ" sz="900" dirty="0" smtClean="0"/>
              <a:t> přenosu </a:t>
            </a:r>
          </a:p>
          <a:p>
            <a:pPr marL="706438" lvl="2" indent="-171450"/>
            <a:r>
              <a:rPr lang="cs-CZ" sz="900" dirty="0" smtClean="0"/>
              <a:t>citlivá data zůstávají uvnitř sítě.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147" y="1596376"/>
            <a:ext cx="4076185" cy="97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20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/>
            <a:r>
              <a:rPr lang="cs-CZ" dirty="0" err="1" smtClean="0"/>
              <a:t>IoT</a:t>
            </a:r>
            <a:r>
              <a:rPr lang="cs-CZ" dirty="0" smtClean="0"/>
              <a:t>  </a:t>
            </a:r>
            <a:r>
              <a:rPr lang="en-US" dirty="0" smtClean="0"/>
              <a:t>| </a:t>
            </a:r>
            <a:r>
              <a:rPr lang="en-US" dirty="0" err="1" smtClean="0">
                <a:solidFill>
                  <a:schemeClr val="accent1"/>
                </a:solidFill>
              </a:rPr>
              <a:t>Ekosyst</a:t>
            </a:r>
            <a:r>
              <a:rPr lang="cs-CZ" dirty="0" err="1" smtClean="0">
                <a:solidFill>
                  <a:schemeClr val="accent1"/>
                </a:solidFill>
              </a:rPr>
              <a:t>ém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90" y="2819036"/>
            <a:ext cx="29146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84200" y="2084669"/>
            <a:ext cx="23358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1" dirty="0" smtClean="0"/>
              <a:t>Klasické pokrytí </a:t>
            </a:r>
            <a:r>
              <a:rPr lang="cs-CZ" sz="1100" b="1" dirty="0" err="1" smtClean="0"/>
              <a:t>WiFi</a:t>
            </a:r>
            <a:r>
              <a:rPr lang="cs-CZ" sz="1100" b="1" dirty="0" smtClean="0"/>
              <a:t> v prostoru</a:t>
            </a:r>
          </a:p>
          <a:p>
            <a:endParaRPr lang="cs-CZ" sz="1100" b="1" dirty="0"/>
          </a:p>
          <a:p>
            <a:pPr marL="171450" indent="-171450">
              <a:buFontTx/>
              <a:buChar char="-"/>
            </a:pPr>
            <a:r>
              <a:rPr lang="cs-CZ" sz="1000" dirty="0" smtClean="0"/>
              <a:t>poskytování přístupu k síti</a:t>
            </a:r>
          </a:p>
          <a:p>
            <a:pPr marL="171450" indent="-171450">
              <a:buFontTx/>
              <a:buChar char="-"/>
            </a:pPr>
            <a:r>
              <a:rPr lang="cs-CZ" sz="1000" dirty="0"/>
              <a:t>m</a:t>
            </a:r>
            <a:r>
              <a:rPr lang="cs-CZ" sz="1000" dirty="0" smtClean="0"/>
              <a:t>inimální pokrytí prostoru</a:t>
            </a:r>
            <a:endParaRPr lang="cs-CZ" sz="1000" dirty="0"/>
          </a:p>
          <a:p>
            <a:endParaRPr lang="cs-CZ" sz="1100" b="1" dirty="0" smtClean="0"/>
          </a:p>
          <a:p>
            <a:endParaRPr lang="en-US" sz="11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681" y="2819036"/>
            <a:ext cx="27527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100513" y="2819036"/>
            <a:ext cx="2214068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1" dirty="0" smtClean="0"/>
              <a:t>Pokrytí pro potřebu lokalizace</a:t>
            </a:r>
          </a:p>
          <a:p>
            <a:endParaRPr lang="cs-CZ" sz="1100" b="1" dirty="0" smtClean="0"/>
          </a:p>
          <a:p>
            <a:pPr marL="171450" indent="-171450">
              <a:buFontTx/>
              <a:buChar char="-"/>
            </a:pPr>
            <a:r>
              <a:rPr lang="cs-CZ" sz="1000" dirty="0" smtClean="0"/>
              <a:t>možnost triangulace</a:t>
            </a:r>
          </a:p>
          <a:p>
            <a:pPr marL="171450" indent="-171450">
              <a:buFontTx/>
              <a:buChar char="-"/>
            </a:pPr>
            <a:r>
              <a:rPr lang="cs-CZ" sz="1000" dirty="0" smtClean="0"/>
              <a:t>komunikace strojů</a:t>
            </a:r>
          </a:p>
          <a:p>
            <a:pPr marL="171450" indent="-171450">
              <a:buFontTx/>
              <a:buChar char="-"/>
            </a:pPr>
            <a:r>
              <a:rPr lang="cs-CZ" sz="1000" dirty="0"/>
              <a:t>k</a:t>
            </a:r>
            <a:r>
              <a:rPr lang="cs-CZ" sz="1000" dirty="0" smtClean="0"/>
              <a:t>omunikace produktů</a:t>
            </a:r>
          </a:p>
          <a:p>
            <a:pPr marL="171450" indent="-171450">
              <a:buFontTx/>
              <a:buChar char="-"/>
            </a:pPr>
            <a:r>
              <a:rPr lang="cs-CZ" sz="1000" dirty="0"/>
              <a:t>v</a:t>
            </a:r>
            <a:r>
              <a:rPr lang="cs-CZ" sz="1000" dirty="0" smtClean="0"/>
              <a:t>zdálená správa</a:t>
            </a:r>
          </a:p>
          <a:p>
            <a:pPr marL="171450" indent="-171450">
              <a:buFontTx/>
              <a:buChar char="-"/>
            </a:pPr>
            <a:r>
              <a:rPr lang="cs-CZ" sz="1000" dirty="0"/>
              <a:t>s</a:t>
            </a:r>
            <a:r>
              <a:rPr lang="cs-CZ" sz="1000" dirty="0" smtClean="0"/>
              <a:t>práva inventáře</a:t>
            </a:r>
          </a:p>
          <a:p>
            <a:pPr marL="171450" indent="-171450">
              <a:buFontTx/>
              <a:buChar char="-"/>
            </a:pPr>
            <a:endParaRPr lang="en-US" sz="1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595971" y="1296294"/>
            <a:ext cx="270779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1" dirty="0" smtClean="0"/>
              <a:t>Srovnání </a:t>
            </a:r>
            <a:r>
              <a:rPr lang="cs-CZ" sz="1100" b="1" dirty="0" err="1" smtClean="0"/>
              <a:t>cloud</a:t>
            </a:r>
            <a:r>
              <a:rPr lang="cs-CZ" sz="1100" b="1" dirty="0" smtClean="0"/>
              <a:t> a </a:t>
            </a:r>
            <a:r>
              <a:rPr lang="cs-CZ" sz="1100" b="1" dirty="0" err="1" smtClean="0"/>
              <a:t>fog</a:t>
            </a:r>
            <a:r>
              <a:rPr lang="cs-CZ" sz="1100" b="1" dirty="0" smtClean="0"/>
              <a:t>/</a:t>
            </a:r>
            <a:r>
              <a:rPr lang="cs-CZ" sz="1100" b="1" dirty="0" err="1" smtClean="0"/>
              <a:t>edge</a:t>
            </a:r>
            <a:r>
              <a:rPr lang="cs-CZ" sz="1100" b="1" dirty="0" smtClean="0"/>
              <a:t> </a:t>
            </a:r>
            <a:r>
              <a:rPr lang="cs-CZ" sz="1100" b="1" dirty="0" err="1" smtClean="0"/>
              <a:t>computing</a:t>
            </a:r>
            <a:endParaRPr lang="cs-CZ" sz="1000" dirty="0"/>
          </a:p>
          <a:p>
            <a:endParaRPr lang="cs-CZ" sz="1100" b="1" dirty="0" smtClean="0"/>
          </a:p>
          <a:p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653700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dirty="0" err="1" smtClean="0">
                <a:solidFill>
                  <a:srgbClr val="FFFFFF"/>
                </a:solidFill>
              </a:rPr>
              <a:t>Ďekujeme</a:t>
            </a:r>
            <a:r>
              <a:rPr lang="cs-CZ" dirty="0" smtClean="0">
                <a:solidFill>
                  <a:srgbClr val="FFFFFF"/>
                </a:solidFill>
              </a:rPr>
              <a:t> za pozornost.</a:t>
            </a:r>
          </a:p>
          <a:p>
            <a:pPr>
              <a:lnSpc>
                <a:spcPct val="110000"/>
              </a:lnSpc>
            </a:pPr>
            <a:r>
              <a:rPr lang="en-US" dirty="0" err="1">
                <a:hlinkClick r:id="rId2"/>
              </a:rPr>
              <a:t>a</a:t>
            </a:r>
            <a:r>
              <a:rPr lang="cs-CZ" dirty="0" err="1" smtClean="0">
                <a:hlinkClick r:id="rId2"/>
              </a:rPr>
              <a:t>drian.cech</a:t>
            </a:r>
            <a:r>
              <a:rPr lang="en-US" dirty="0" smtClean="0">
                <a:hlinkClick r:id="rId2"/>
              </a:rPr>
              <a:t>@dimensiondata.com</a:t>
            </a:r>
            <a:endParaRPr lang="cs-CZ" dirty="0" smtClean="0"/>
          </a:p>
          <a:p>
            <a:pPr>
              <a:lnSpc>
                <a:spcPct val="110000"/>
              </a:lnSpc>
            </a:pPr>
            <a:r>
              <a:rPr lang="en-US" dirty="0">
                <a:hlinkClick r:id="rId3"/>
              </a:rPr>
              <a:t>z</a:t>
            </a:r>
            <a:r>
              <a:rPr lang="cs-CZ" dirty="0" err="1" smtClean="0">
                <a:hlinkClick r:id="rId3"/>
              </a:rPr>
              <a:t>byszek.lugsch</a:t>
            </a:r>
            <a:r>
              <a:rPr lang="en-US" dirty="0" smtClean="0">
                <a:hlinkClick r:id="rId3"/>
              </a:rPr>
              <a:t>@dimensiondata.com</a:t>
            </a:r>
            <a:endParaRPr lang="en-US" dirty="0" smtClean="0"/>
          </a:p>
          <a:p>
            <a:pPr>
              <a:lnSpc>
                <a:spcPct val="110000"/>
              </a:lnSpc>
            </a:pPr>
            <a:endParaRPr lang="en-Z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90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6"/>
          <a:stretch/>
        </p:blipFill>
        <p:spPr bwMode="auto">
          <a:xfrm>
            <a:off x="4287475" y="3524250"/>
            <a:ext cx="3331336" cy="91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97520" y="436228"/>
            <a:ext cx="8549618" cy="3687537"/>
          </a:xfrm>
        </p:spPr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r>
              <a:rPr lang="cs-CZ" dirty="0" smtClean="0"/>
              <a:t>Sledování p</a:t>
            </a:r>
            <a:r>
              <a:rPr lang="en-US" dirty="0" err="1" smtClean="0"/>
              <a:t>rodu</a:t>
            </a:r>
            <a:r>
              <a:rPr lang="cs-CZ" dirty="0" smtClean="0"/>
              <a:t>k</a:t>
            </a:r>
            <a:r>
              <a:rPr lang="en-US" dirty="0" smtClean="0"/>
              <a:t>t</a:t>
            </a:r>
            <a:r>
              <a:rPr lang="cs-CZ" dirty="0"/>
              <a:t>ů</a:t>
            </a:r>
            <a:r>
              <a:rPr lang="cs-CZ" dirty="0" smtClean="0"/>
              <a:t> ve výrobním procesu</a:t>
            </a:r>
            <a:endParaRPr lang="en-US" dirty="0"/>
          </a:p>
          <a:p>
            <a:r>
              <a:rPr lang="cs-CZ" dirty="0" smtClean="0"/>
              <a:t>Sledování materiálu a využití prostředků</a:t>
            </a:r>
            <a:endParaRPr lang="en-US" dirty="0"/>
          </a:p>
          <a:p>
            <a:r>
              <a:rPr lang="cs-CZ" dirty="0" smtClean="0"/>
              <a:t>Optimalizace dodavatelského řetězce</a:t>
            </a:r>
            <a:r>
              <a:rPr lang="en-US" dirty="0" smtClean="0"/>
              <a:t> </a:t>
            </a:r>
          </a:p>
          <a:p>
            <a:r>
              <a:rPr lang="cs-CZ" dirty="0"/>
              <a:t>P</a:t>
            </a:r>
            <a:r>
              <a:rPr lang="en-US" dirty="0" err="1"/>
              <a:t>redi</a:t>
            </a:r>
            <a:r>
              <a:rPr lang="cs-CZ" dirty="0"/>
              <a:t>k</a:t>
            </a:r>
            <a:r>
              <a:rPr lang="en-US" dirty="0"/>
              <a:t>t</a:t>
            </a:r>
            <a:r>
              <a:rPr lang="cs-CZ" dirty="0" err="1"/>
              <a:t>ivní</a:t>
            </a:r>
            <a:r>
              <a:rPr lang="cs-CZ" dirty="0"/>
              <a:t> údržba pro výrobní prostředky</a:t>
            </a:r>
          </a:p>
          <a:p>
            <a:r>
              <a:rPr lang="cs-CZ" dirty="0"/>
              <a:t>Sledování nákupních tras a zvyklostí</a:t>
            </a:r>
          </a:p>
          <a:p>
            <a:r>
              <a:rPr lang="cs-CZ" dirty="0"/>
              <a:t>Vazba na distribuci obsahu</a:t>
            </a:r>
            <a:endParaRPr lang="en-US" dirty="0"/>
          </a:p>
          <a:p>
            <a:r>
              <a:rPr lang="cs-CZ" dirty="0" smtClean="0"/>
              <a:t>Komunikace mezi výrobním prostředkem a produktem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97519" y="57248"/>
            <a:ext cx="7796349" cy="62533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20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/>
            <a:r>
              <a:rPr lang="cs-CZ" dirty="0" err="1" smtClean="0"/>
              <a:t>IoT</a:t>
            </a:r>
            <a:r>
              <a:rPr lang="cs-CZ" dirty="0" smtClean="0"/>
              <a:t>  </a:t>
            </a:r>
            <a:r>
              <a:rPr lang="en-US" dirty="0" smtClean="0"/>
              <a:t>| </a:t>
            </a:r>
            <a:r>
              <a:rPr lang="cs-CZ" dirty="0" smtClean="0">
                <a:solidFill>
                  <a:schemeClr val="accent1"/>
                </a:solidFill>
              </a:rPr>
              <a:t>Příklady využití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596" y="829928"/>
            <a:ext cx="4542247" cy="236955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811" y="3321050"/>
            <a:ext cx="1516457" cy="111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24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563" y="302985"/>
            <a:ext cx="4991187" cy="334372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97520" y="436228"/>
            <a:ext cx="8549618" cy="3687537"/>
          </a:xfrm>
        </p:spPr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r>
              <a:rPr lang="cs-CZ" dirty="0" smtClean="0"/>
              <a:t>Sledování KEG sudů </a:t>
            </a:r>
            <a:endParaRPr lang="en-US" dirty="0"/>
          </a:p>
          <a:p>
            <a:r>
              <a:rPr lang="cs-CZ" dirty="0" smtClean="0"/>
              <a:t>Přenos dat pro sportovní </a:t>
            </a:r>
            <a:r>
              <a:rPr lang="cs-CZ" dirty="0"/>
              <a:t>u</a:t>
            </a:r>
            <a:r>
              <a:rPr lang="cs-CZ" dirty="0" smtClean="0"/>
              <a:t>dálosti </a:t>
            </a:r>
          </a:p>
          <a:p>
            <a:r>
              <a:rPr lang="cs-CZ" dirty="0" smtClean="0"/>
              <a:t>Lokalizace produktů v prostoru</a:t>
            </a:r>
          </a:p>
          <a:p>
            <a:r>
              <a:rPr lang="cs-CZ" dirty="0" smtClean="0"/>
              <a:t>Navigace návštěv v prostoru</a:t>
            </a:r>
          </a:p>
          <a:p>
            <a:r>
              <a:rPr lang="cs-CZ" dirty="0" smtClean="0"/>
              <a:t>Zabezpečení chráněného území</a:t>
            </a:r>
            <a:endParaRPr lang="en-US" dirty="0" smtClean="0"/>
          </a:p>
          <a:p>
            <a:r>
              <a:rPr lang="cs-CZ" dirty="0"/>
              <a:t>P</a:t>
            </a:r>
            <a:r>
              <a:rPr lang="en-US" dirty="0" err="1"/>
              <a:t>redi</a:t>
            </a:r>
            <a:r>
              <a:rPr lang="cs-CZ" dirty="0"/>
              <a:t>k</a:t>
            </a:r>
            <a:r>
              <a:rPr lang="en-US" dirty="0" smtClean="0"/>
              <a:t>t</a:t>
            </a:r>
            <a:r>
              <a:rPr lang="cs-CZ" dirty="0" err="1"/>
              <a:t>i</a:t>
            </a:r>
            <a:r>
              <a:rPr lang="cs-CZ" dirty="0" err="1" smtClean="0"/>
              <a:t>vní</a:t>
            </a:r>
            <a:r>
              <a:rPr lang="cs-CZ" dirty="0" smtClean="0"/>
              <a:t> </a:t>
            </a:r>
            <a:r>
              <a:rPr lang="cs-CZ" dirty="0"/>
              <a:t>údržba pro výrobní prostředky v manufaktuře</a:t>
            </a:r>
          </a:p>
          <a:p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97519" y="57248"/>
            <a:ext cx="7796349" cy="62533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20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/>
            <a:r>
              <a:rPr lang="cs-CZ" dirty="0" err="1" smtClean="0"/>
              <a:t>IoT</a:t>
            </a:r>
            <a:r>
              <a:rPr lang="cs-CZ" dirty="0" smtClean="0"/>
              <a:t>  </a:t>
            </a:r>
            <a:r>
              <a:rPr lang="en-US" dirty="0" smtClean="0"/>
              <a:t>| </a:t>
            </a:r>
            <a:r>
              <a:rPr lang="cs-CZ" dirty="0" smtClean="0">
                <a:solidFill>
                  <a:schemeClr val="accent1"/>
                </a:solidFill>
              </a:rPr>
              <a:t>Praktické nasazení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Obráze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1073150"/>
            <a:ext cx="334168" cy="50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86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356953" y="0"/>
            <a:ext cx="3787047" cy="4439100"/>
          </a:xfrm>
          <a:prstGeom prst="rect">
            <a:avLst/>
          </a:prstGeom>
          <a:gradFill flip="none" rotWithShape="1">
            <a:gsLst>
              <a:gs pos="53000">
                <a:srgbClr val="000000">
                  <a:alpha val="56000"/>
                </a:srgbClr>
              </a:gs>
              <a:gs pos="0">
                <a:srgbClr val="FFFFFF">
                  <a:alpha val="0"/>
                </a:srgbClr>
              </a:gs>
            </a:gsLst>
            <a:lin ang="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endParaRPr lang="en-US" sz="1600" dirty="0"/>
          </a:p>
        </p:txBody>
      </p:sp>
      <p:pic>
        <p:nvPicPr>
          <p:cNvPr id="16386" name="Picture 2" descr="http://blog.dimensiondata.com/wp-content/uploads/2015/06/TourDeFrance_Infographic_4.jpe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065" y="800100"/>
            <a:ext cx="6913935" cy="340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9375"/>
            <a:ext cx="2757487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 descr="TDF_logo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18" y="800100"/>
            <a:ext cx="1161625" cy="570334"/>
          </a:xfrm>
          <a:prstGeom prst="rect">
            <a:avLst/>
          </a:prstGeom>
        </p:spPr>
      </p:pic>
      <p:sp>
        <p:nvSpPr>
          <p:cNvPr id="14" name="Title 2"/>
          <p:cNvSpPr txBox="1">
            <a:spLocks/>
          </p:cNvSpPr>
          <p:nvPr/>
        </p:nvSpPr>
        <p:spPr>
          <a:xfrm>
            <a:off x="297519" y="57248"/>
            <a:ext cx="7796349" cy="62533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20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/>
            <a:r>
              <a:rPr lang="cs-CZ" dirty="0" err="1" smtClean="0"/>
              <a:t>IoT</a:t>
            </a:r>
            <a:r>
              <a:rPr lang="cs-CZ" dirty="0" smtClean="0"/>
              <a:t>  </a:t>
            </a:r>
            <a:r>
              <a:rPr lang="en-US" dirty="0" smtClean="0"/>
              <a:t>| </a:t>
            </a:r>
            <a:r>
              <a:rPr lang="cs-CZ" dirty="0" smtClean="0">
                <a:solidFill>
                  <a:schemeClr val="accent1"/>
                </a:solidFill>
              </a:rPr>
              <a:t>Praktické nasazení</a:t>
            </a:r>
            <a:r>
              <a:rPr lang="en-US" dirty="0" smtClean="0">
                <a:solidFill>
                  <a:schemeClr val="accent1"/>
                </a:solidFill>
              </a:rPr>
              <a:t> Tour de France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675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788988"/>
            <a:ext cx="8939213" cy="356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297519" y="57248"/>
            <a:ext cx="7796349" cy="62533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20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/>
            <a:r>
              <a:rPr lang="cs-CZ" dirty="0" err="1" smtClean="0"/>
              <a:t>IoT</a:t>
            </a:r>
            <a:r>
              <a:rPr lang="cs-CZ" dirty="0" smtClean="0"/>
              <a:t>  </a:t>
            </a:r>
            <a:r>
              <a:rPr lang="en-US" dirty="0" smtClean="0"/>
              <a:t>| </a:t>
            </a:r>
            <a:r>
              <a:rPr lang="cs-CZ" dirty="0">
                <a:solidFill>
                  <a:schemeClr val="accent1"/>
                </a:solidFill>
              </a:rPr>
              <a:t>Praktické nasazení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cs-CZ" dirty="0" smtClean="0">
                <a:solidFill>
                  <a:schemeClr val="accent1"/>
                </a:solidFill>
              </a:rPr>
              <a:t>v manufaktuře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625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97520" y="436228"/>
            <a:ext cx="8549618" cy="3687537"/>
          </a:xfrm>
        </p:spPr>
        <p:txBody>
          <a:bodyPr/>
          <a:lstStyle/>
          <a:p>
            <a:r>
              <a:rPr lang="en-US" dirty="0" smtClean="0"/>
              <a:t>  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cs-CZ" dirty="0" smtClean="0"/>
              <a:t>Správa času a prostoru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Monitorování prostředí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Vazba na systémy </a:t>
            </a:r>
            <a:r>
              <a:rPr lang="en-US" dirty="0" smtClean="0"/>
              <a:t>intel</a:t>
            </a:r>
            <a:r>
              <a:rPr lang="cs-CZ" dirty="0" err="1" smtClean="0"/>
              <a:t>igentních</a:t>
            </a:r>
            <a:r>
              <a:rPr lang="cs-CZ" dirty="0" smtClean="0"/>
              <a:t> budov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Navigace v prostoru</a:t>
            </a:r>
            <a:endParaRPr lang="en-US" dirty="0"/>
          </a:p>
          <a:p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97519" y="57248"/>
            <a:ext cx="7796349" cy="62533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20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/>
            <a:r>
              <a:rPr lang="cs-CZ" dirty="0" err="1" smtClean="0"/>
              <a:t>IoT</a:t>
            </a:r>
            <a:r>
              <a:rPr lang="cs-CZ" dirty="0" smtClean="0"/>
              <a:t>  </a:t>
            </a:r>
            <a:r>
              <a:rPr lang="en-US" dirty="0" smtClean="0"/>
              <a:t>| </a:t>
            </a:r>
            <a:r>
              <a:rPr lang="cs-CZ" dirty="0" smtClean="0">
                <a:solidFill>
                  <a:schemeClr val="accent1"/>
                </a:solidFill>
              </a:rPr>
              <a:t>Praktické nasazení kanceláři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Obrázek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37" y="682583"/>
            <a:ext cx="2295525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t="9325" r="6512"/>
          <a:stretch/>
        </p:blipFill>
        <p:spPr bwMode="auto">
          <a:xfrm>
            <a:off x="7378700" y="2368550"/>
            <a:ext cx="1668463" cy="850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ázek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3231673"/>
            <a:ext cx="2743200" cy="10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 descr="http://www.samsung.com/cz/experience/tv/smarttv/images/content/app/inels_01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069" y="3346450"/>
            <a:ext cx="1649094" cy="1015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530" b="24405"/>
          <a:stretch/>
        </p:blipFill>
        <p:spPr bwMode="auto">
          <a:xfrm>
            <a:off x="3281044" y="548640"/>
            <a:ext cx="2914650" cy="129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429" y="2881947"/>
            <a:ext cx="2623461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694" y="2094547"/>
            <a:ext cx="1079635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282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aoblený obdélník 27"/>
          <p:cNvSpPr/>
          <p:nvPr/>
        </p:nvSpPr>
        <p:spPr>
          <a:xfrm>
            <a:off x="7157243" y="815482"/>
            <a:ext cx="1873250" cy="330435"/>
          </a:xfrm>
          <a:prstGeom prst="roundRect">
            <a:avLst/>
          </a:prstGeom>
          <a:solidFill>
            <a:schemeClr val="tx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endParaRPr lang="en-US" sz="1600" dirty="0"/>
          </a:p>
        </p:txBody>
      </p:sp>
      <p:sp>
        <p:nvSpPr>
          <p:cNvPr id="27" name="Zaoblený obdélník 26"/>
          <p:cNvSpPr/>
          <p:nvPr/>
        </p:nvSpPr>
        <p:spPr>
          <a:xfrm>
            <a:off x="4920408" y="815482"/>
            <a:ext cx="1873250" cy="330435"/>
          </a:xfrm>
          <a:prstGeom prst="roundRect">
            <a:avLst/>
          </a:prstGeom>
          <a:solidFill>
            <a:schemeClr val="tx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endParaRPr lang="en-US" sz="1600" dirty="0"/>
          </a:p>
        </p:txBody>
      </p:sp>
      <p:sp>
        <p:nvSpPr>
          <p:cNvPr id="26" name="Zaoblený obdélník 25"/>
          <p:cNvSpPr/>
          <p:nvPr/>
        </p:nvSpPr>
        <p:spPr>
          <a:xfrm>
            <a:off x="2573078" y="814112"/>
            <a:ext cx="1873250" cy="330435"/>
          </a:xfrm>
          <a:prstGeom prst="roundRect">
            <a:avLst/>
          </a:prstGeom>
          <a:solidFill>
            <a:schemeClr val="tx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endParaRPr lang="en-US" sz="1600" dirty="0"/>
          </a:p>
        </p:txBody>
      </p:sp>
      <p:sp>
        <p:nvSpPr>
          <p:cNvPr id="12" name="Zaoblený obdélník 11"/>
          <p:cNvSpPr/>
          <p:nvPr/>
        </p:nvSpPr>
        <p:spPr>
          <a:xfrm>
            <a:off x="260350" y="810336"/>
            <a:ext cx="1873250" cy="330435"/>
          </a:xfrm>
          <a:prstGeom prst="roundRect">
            <a:avLst/>
          </a:prstGeom>
          <a:solidFill>
            <a:schemeClr val="tx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endParaRPr lang="en-US" sz="1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97520" y="436228"/>
            <a:ext cx="8549618" cy="3687537"/>
          </a:xfrm>
        </p:spPr>
        <p:txBody>
          <a:bodyPr/>
          <a:lstStyle/>
          <a:p>
            <a:r>
              <a:rPr lang="en-US" dirty="0" smtClean="0"/>
              <a:t>  </a:t>
            </a:r>
          </a:p>
          <a:p>
            <a:endParaRPr lang="en-US" dirty="0"/>
          </a:p>
        </p:txBody>
      </p:sp>
      <p:pic>
        <p:nvPicPr>
          <p:cNvPr id="6" name="Obrázek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174565"/>
            <a:ext cx="1504416" cy="1637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53" y="1857524"/>
            <a:ext cx="796954" cy="14429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utoShape 6" descr="Image result for rf200p81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Image result for synapse rf200p81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671" y="1473200"/>
            <a:ext cx="687640" cy="44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https://cdn.solarbotics.com/products/photos/a8160556dda3e9b2be53d253d6bc3258/51765-img_9913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739" y="2154272"/>
            <a:ext cx="675372" cy="50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260350" y="804154"/>
            <a:ext cx="1941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</a:rPr>
              <a:t>IoT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cs-CZ" sz="1400" b="1" dirty="0" err="1" smtClean="0">
                <a:solidFill>
                  <a:schemeClr val="bg1"/>
                </a:solidFill>
              </a:rPr>
              <a:t>computing</a:t>
            </a:r>
            <a:r>
              <a:rPr lang="cs-CZ" sz="1400" b="1" dirty="0" smtClean="0">
                <a:solidFill>
                  <a:schemeClr val="bg1"/>
                </a:solidFill>
              </a:rPr>
              <a:t> </a:t>
            </a:r>
            <a:r>
              <a:rPr lang="cs-CZ" sz="1400" b="1" dirty="0" err="1" smtClean="0">
                <a:solidFill>
                  <a:schemeClr val="bg1"/>
                </a:solidFill>
              </a:rPr>
              <a:t>nódy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439730" y="813944"/>
            <a:ext cx="859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</a:rPr>
              <a:t>IoT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cs-CZ" sz="1400" b="1" dirty="0" smtClean="0">
                <a:solidFill>
                  <a:schemeClr val="bg1"/>
                </a:solidFill>
              </a:rPr>
              <a:t>čipy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9" t="12059" b="31942"/>
          <a:stretch/>
        </p:blipFill>
        <p:spPr bwMode="auto">
          <a:xfrm>
            <a:off x="2768600" y="1360078"/>
            <a:ext cx="1681682" cy="93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2"/>
          <p:cNvSpPr txBox="1">
            <a:spLocks/>
          </p:cNvSpPr>
          <p:nvPr/>
        </p:nvSpPr>
        <p:spPr>
          <a:xfrm>
            <a:off x="297519" y="57248"/>
            <a:ext cx="7796349" cy="62533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20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/>
            <a:r>
              <a:rPr lang="cs-CZ" dirty="0" err="1" smtClean="0"/>
              <a:t>IoT</a:t>
            </a:r>
            <a:r>
              <a:rPr lang="cs-CZ" dirty="0" smtClean="0"/>
              <a:t>  </a:t>
            </a:r>
            <a:r>
              <a:rPr lang="en-US" dirty="0" smtClean="0"/>
              <a:t>| </a:t>
            </a:r>
            <a:r>
              <a:rPr lang="cs-CZ" dirty="0" smtClean="0">
                <a:solidFill>
                  <a:schemeClr val="accent1"/>
                </a:solidFill>
              </a:rPr>
              <a:t>Zařízení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6" name="Bild 1" descr="server-001:01_unival group GmbH:Sales &amp; Marketing:Marketing:PICTURES &amp; GRAPHICS:uniTAG:uniTAGs 2015:SAM_4904.pn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00" b="36836"/>
          <a:stretch/>
        </p:blipFill>
        <p:spPr bwMode="auto">
          <a:xfrm>
            <a:off x="5509107" y="3040286"/>
            <a:ext cx="975251" cy="2974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Obrázek 16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49" y="1360078"/>
            <a:ext cx="1181735" cy="56291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ovéPole 17"/>
          <p:cNvSpPr txBox="1"/>
          <p:nvPr/>
        </p:nvSpPr>
        <p:spPr>
          <a:xfrm>
            <a:off x="7581552" y="811480"/>
            <a:ext cx="1178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</a:rPr>
              <a:t>IoT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cs-CZ" sz="1400" b="1" dirty="0" smtClean="0">
                <a:solidFill>
                  <a:schemeClr val="bg1"/>
                </a:solidFill>
              </a:rPr>
              <a:t>senzory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9" name="Bild 4" descr="server-001:01_unival group GmbH:Sales &amp; Marketing:Marketing:PICTURES &amp; GRAPHICS:uniTAG:uniTAGs 2015:SAM_4912.pn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0" t="15398" r="21622" b="17207"/>
          <a:stretch/>
        </p:blipFill>
        <p:spPr bwMode="auto">
          <a:xfrm>
            <a:off x="5784073" y="3618321"/>
            <a:ext cx="344835" cy="5103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2" descr="http://www.reuk.co.uk/OtherImages/dallas-ds18b20-waterproof-temperature-sensors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445" y="2122796"/>
            <a:ext cx="1297841" cy="78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3410244" y="2344350"/>
            <a:ext cx="11079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Vys</a:t>
            </a:r>
            <a:r>
              <a:rPr lang="cs-CZ" sz="1000" dirty="0" err="1" smtClean="0"/>
              <a:t>ílač</a:t>
            </a:r>
            <a:r>
              <a:rPr lang="cs-CZ" sz="1000" dirty="0" smtClean="0"/>
              <a:t> 868MHz</a:t>
            </a:r>
          </a:p>
          <a:p>
            <a:r>
              <a:rPr lang="cs-CZ" sz="1000" dirty="0" smtClean="0"/>
              <a:t>NFC, GPS</a:t>
            </a:r>
          </a:p>
          <a:p>
            <a:r>
              <a:rPr lang="cs-CZ" sz="1000" dirty="0" smtClean="0"/>
              <a:t>Senzory</a:t>
            </a:r>
          </a:p>
          <a:p>
            <a:r>
              <a:rPr lang="cs-CZ" sz="1000" dirty="0" smtClean="0"/>
              <a:t>Šifrování</a:t>
            </a:r>
            <a:endParaRPr lang="en-US" sz="10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2768600" y="820462"/>
            <a:ext cx="1535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</a:rPr>
              <a:t>IoT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cs-CZ" sz="1400" b="1" dirty="0" smtClean="0">
                <a:solidFill>
                  <a:schemeClr val="bg1"/>
                </a:solidFill>
              </a:rPr>
              <a:t>subsystémy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3238500" y="2344350"/>
            <a:ext cx="0" cy="10206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Obrázek 28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40" y="3315450"/>
            <a:ext cx="1516457" cy="111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42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520" y="587820"/>
            <a:ext cx="4121820" cy="3819080"/>
          </a:xfrm>
        </p:spPr>
        <p:txBody>
          <a:bodyPr/>
          <a:lstStyle/>
          <a:p>
            <a:r>
              <a:rPr lang="en-US" dirty="0" smtClean="0"/>
              <a:t>Cloud</a:t>
            </a:r>
            <a:r>
              <a:rPr lang="cs-CZ" dirty="0" err="1" smtClean="0"/>
              <a:t>ové</a:t>
            </a:r>
            <a:r>
              <a:rPr lang="cs-CZ" dirty="0" smtClean="0"/>
              <a:t> služby</a:t>
            </a:r>
            <a:endParaRPr lang="cs-CZ" dirty="0"/>
          </a:p>
          <a:p>
            <a:pPr marL="439738" lvl="1" indent="-171450"/>
            <a:r>
              <a:rPr lang="cs-CZ" sz="1100" dirty="0" smtClean="0"/>
              <a:t>Posílání a </a:t>
            </a:r>
            <a:r>
              <a:rPr lang="cs-CZ" sz="1100" dirty="0" err="1" smtClean="0"/>
              <a:t>příjímaní</a:t>
            </a:r>
            <a:r>
              <a:rPr lang="cs-CZ" sz="1100" dirty="0" smtClean="0"/>
              <a:t> dat z </a:t>
            </a:r>
            <a:r>
              <a:rPr lang="cs-CZ" sz="1100" dirty="0" err="1"/>
              <a:t>c</a:t>
            </a:r>
            <a:r>
              <a:rPr lang="cs-CZ" sz="1100" dirty="0" err="1" smtClean="0"/>
              <a:t>loudu</a:t>
            </a:r>
            <a:endParaRPr lang="en-US" sz="1100" dirty="0"/>
          </a:p>
          <a:p>
            <a:r>
              <a:rPr lang="cs-CZ" dirty="0" smtClean="0"/>
              <a:t>Prudký růst</a:t>
            </a:r>
            <a:endParaRPr lang="cs-CZ" dirty="0"/>
          </a:p>
          <a:p>
            <a:pPr marL="439738" lvl="1" indent="-171450"/>
            <a:r>
              <a:rPr lang="cs-CZ" sz="1100" dirty="0" smtClean="0"/>
              <a:t>Předpoklad připojení přes</a:t>
            </a:r>
            <a:r>
              <a:rPr lang="en-US" sz="1100" dirty="0"/>
              <a:t> 212 </a:t>
            </a:r>
            <a:r>
              <a:rPr lang="cs-CZ" sz="1100" dirty="0" smtClean="0"/>
              <a:t>miliard připojených věcí</a:t>
            </a:r>
            <a:r>
              <a:rPr lang="en-US" sz="1100" dirty="0" smtClean="0"/>
              <a:t> </a:t>
            </a:r>
            <a:r>
              <a:rPr lang="en-US" sz="1100" dirty="0"/>
              <a:t>2020 </a:t>
            </a:r>
            <a:endParaRPr lang="en-US" sz="1100" dirty="0" smtClean="0"/>
          </a:p>
          <a:p>
            <a:r>
              <a:rPr lang="cs-CZ" dirty="0" smtClean="0"/>
              <a:t>Odlišné nároky na úložiště</a:t>
            </a:r>
            <a:endParaRPr lang="cs-CZ" dirty="0"/>
          </a:p>
          <a:p>
            <a:pPr marL="439738" lvl="1" indent="-171450"/>
            <a:r>
              <a:rPr lang="en-US" sz="1100" dirty="0" smtClean="0"/>
              <a:t>TB </a:t>
            </a:r>
            <a:r>
              <a:rPr lang="en-US" sz="1100" dirty="0"/>
              <a:t>-&gt; PB </a:t>
            </a:r>
            <a:r>
              <a:rPr lang="cs-CZ" sz="1100" dirty="0" smtClean="0"/>
              <a:t>dat</a:t>
            </a:r>
          </a:p>
          <a:p>
            <a:pPr marL="439738" lvl="1" indent="-171450"/>
            <a:r>
              <a:rPr lang="cs-CZ" sz="1100" dirty="0" smtClean="0"/>
              <a:t>Nestrukturovaná data</a:t>
            </a:r>
          </a:p>
          <a:p>
            <a:pPr marL="439738" lvl="1" indent="-171450"/>
            <a:r>
              <a:rPr lang="cs-CZ" sz="1100" dirty="0" smtClean="0"/>
              <a:t>Od velmi malých po velmi velké objemy</a:t>
            </a:r>
          </a:p>
          <a:p>
            <a:pPr marL="439738" lvl="1" indent="-171450"/>
            <a:r>
              <a:rPr lang="cs-CZ" sz="1100" dirty="0" smtClean="0"/>
              <a:t>Objekty</a:t>
            </a:r>
            <a:endParaRPr lang="cs-CZ" sz="1100" dirty="0"/>
          </a:p>
          <a:p>
            <a:r>
              <a:rPr lang="cs-CZ" dirty="0"/>
              <a:t>Nový přístup k DB</a:t>
            </a:r>
            <a:endParaRPr lang="en-US" dirty="0"/>
          </a:p>
          <a:p>
            <a:pPr marL="554038" lvl="1" indent="-285750"/>
            <a:r>
              <a:rPr lang="cs-CZ" sz="1100" dirty="0" err="1" smtClean="0"/>
              <a:t>Spracování</a:t>
            </a:r>
            <a:r>
              <a:rPr lang="cs-CZ" sz="1100" dirty="0" smtClean="0"/>
              <a:t> toku dat v reálném čase</a:t>
            </a:r>
            <a:endParaRPr lang="en-US" sz="1100" dirty="0"/>
          </a:p>
          <a:p>
            <a:pPr marL="554038" lvl="1" indent="-285750"/>
            <a:r>
              <a:rPr lang="cs-CZ" sz="1100" dirty="0" smtClean="0"/>
              <a:t>Vysoká propustnost</a:t>
            </a:r>
            <a:endParaRPr lang="en-US" sz="11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647672" y="206820"/>
            <a:ext cx="4123136" cy="4200080"/>
          </a:xfrm>
        </p:spPr>
        <p:txBody>
          <a:bodyPr/>
          <a:lstStyle/>
          <a:p>
            <a:r>
              <a:rPr lang="cs-CZ" dirty="0" smtClean="0"/>
              <a:t>Nový přístup </a:t>
            </a:r>
            <a:r>
              <a:rPr lang="cs-CZ" dirty="0" err="1" smtClean="0"/>
              <a:t>komputingu</a:t>
            </a:r>
            <a:endParaRPr lang="cs-CZ" dirty="0"/>
          </a:p>
          <a:p>
            <a:pPr marL="439738" lvl="1" indent="-171450"/>
            <a:r>
              <a:rPr lang="en-US" sz="1100" dirty="0" smtClean="0"/>
              <a:t>Fog computing</a:t>
            </a:r>
            <a:endParaRPr lang="cs-CZ" sz="1100" dirty="0" smtClean="0"/>
          </a:p>
          <a:p>
            <a:pPr marL="439738" lvl="1" indent="-171450"/>
            <a:r>
              <a:rPr lang="cs-CZ" sz="1100" dirty="0" err="1" smtClean="0"/>
              <a:t>Edge</a:t>
            </a:r>
            <a:r>
              <a:rPr lang="cs-CZ" sz="1100" dirty="0" smtClean="0"/>
              <a:t> </a:t>
            </a:r>
            <a:r>
              <a:rPr lang="cs-CZ" sz="1100" dirty="0" err="1" smtClean="0"/>
              <a:t>computing</a:t>
            </a:r>
            <a:endParaRPr lang="cs-CZ" sz="1100" dirty="0"/>
          </a:p>
          <a:p>
            <a:pPr marL="439738" lvl="1" indent="-171450"/>
            <a:r>
              <a:rPr lang="en-US" sz="1100" dirty="0" smtClean="0"/>
              <a:t>Close </a:t>
            </a:r>
            <a:r>
              <a:rPr lang="en-US" sz="1100" dirty="0"/>
              <a:t>to </a:t>
            </a:r>
            <a:r>
              <a:rPr lang="en-US" sz="1100" dirty="0" err="1"/>
              <a:t>datasource</a:t>
            </a:r>
            <a:r>
              <a:rPr lang="en-US" sz="1100" dirty="0"/>
              <a:t> as </a:t>
            </a:r>
            <a:r>
              <a:rPr lang="en-US" sz="1100" dirty="0" smtClean="0"/>
              <a:t>possible</a:t>
            </a:r>
            <a:endParaRPr lang="cs-CZ" sz="1100" dirty="0" smtClean="0"/>
          </a:p>
          <a:p>
            <a:pPr marL="439738" lvl="1" indent="-171450"/>
            <a:r>
              <a:rPr lang="en-US" sz="1100" dirty="0" smtClean="0"/>
              <a:t>Industrial </a:t>
            </a:r>
            <a:r>
              <a:rPr lang="en-US" sz="1100" dirty="0"/>
              <a:t>or outdoor </a:t>
            </a:r>
            <a:endParaRPr lang="cs-CZ" sz="1100" dirty="0" smtClean="0"/>
          </a:p>
          <a:p>
            <a:pPr marL="439738" lvl="1" indent="-171450"/>
            <a:r>
              <a:rPr lang="en-US" sz="1100" dirty="0" smtClean="0"/>
              <a:t>Distributed</a:t>
            </a:r>
            <a:endParaRPr lang="cs-CZ" sz="1100" dirty="0" smtClean="0"/>
          </a:p>
          <a:p>
            <a:pPr marL="439738" lvl="1" indent="-171450"/>
            <a:r>
              <a:rPr lang="en-US" sz="1100" dirty="0" smtClean="0"/>
              <a:t>New </a:t>
            </a:r>
            <a:r>
              <a:rPr lang="en-US" sz="1100" dirty="0"/>
              <a:t>requirements for </a:t>
            </a:r>
            <a:r>
              <a:rPr lang="en-US" sz="1100" dirty="0" smtClean="0"/>
              <a:t>databases</a:t>
            </a:r>
            <a:endParaRPr lang="en-US" sz="1100" dirty="0"/>
          </a:p>
          <a:p>
            <a:r>
              <a:rPr lang="en-US" dirty="0" smtClean="0"/>
              <a:t>N</a:t>
            </a:r>
            <a:r>
              <a:rPr lang="cs-CZ" dirty="0" err="1" smtClean="0"/>
              <a:t>ový</a:t>
            </a:r>
            <a:r>
              <a:rPr lang="cs-CZ" dirty="0" smtClean="0"/>
              <a:t> přístup ke komunikaci</a:t>
            </a:r>
            <a:endParaRPr lang="en-US" dirty="0"/>
          </a:p>
          <a:p>
            <a:pPr marL="554038" lvl="1" indent="-285750"/>
            <a:r>
              <a:rPr lang="en-US" sz="1100" dirty="0" err="1" smtClean="0"/>
              <a:t>Topologie</a:t>
            </a:r>
            <a:endParaRPr lang="cs-CZ" sz="1100" dirty="0" smtClean="0"/>
          </a:p>
          <a:p>
            <a:pPr marL="554038" lvl="1" indent="-285750"/>
            <a:r>
              <a:rPr lang="cs-CZ" sz="1100" dirty="0" smtClean="0"/>
              <a:t>P</a:t>
            </a:r>
            <a:r>
              <a:rPr lang="en-US" sz="1100" dirty="0" smtClean="0"/>
              <a:t>roto</a:t>
            </a:r>
            <a:r>
              <a:rPr lang="cs-CZ" sz="1100" dirty="0" smtClean="0"/>
              <a:t>koly a brány</a:t>
            </a:r>
          </a:p>
          <a:p>
            <a:pPr marL="554038" lvl="1" indent="-285750"/>
            <a:r>
              <a:rPr lang="en-US" sz="1100" dirty="0" err="1"/>
              <a:t>EtherNet</a:t>
            </a:r>
            <a:r>
              <a:rPr lang="en-US" sz="1100" dirty="0"/>
              <a:t>/IP, </a:t>
            </a:r>
            <a:r>
              <a:rPr lang="en-US" sz="1100" dirty="0" err="1"/>
              <a:t>Profinet</a:t>
            </a:r>
            <a:r>
              <a:rPr lang="en-US" sz="1100" dirty="0"/>
              <a:t>, Modbus </a:t>
            </a:r>
            <a:r>
              <a:rPr lang="en-US" sz="1100" dirty="0" smtClean="0"/>
              <a:t>TCP</a:t>
            </a:r>
            <a:endParaRPr lang="cs-CZ" sz="1100" dirty="0"/>
          </a:p>
          <a:p>
            <a:pPr marL="554038" lvl="1" indent="-285750"/>
            <a:r>
              <a:rPr lang="en-US" sz="1100" dirty="0" err="1" smtClean="0"/>
              <a:t>Profibus</a:t>
            </a:r>
            <a:r>
              <a:rPr lang="en-US" sz="1100" dirty="0"/>
              <a:t>, Fieldbus, </a:t>
            </a:r>
            <a:r>
              <a:rPr lang="en-US" sz="1100" dirty="0" smtClean="0"/>
              <a:t>SCADA</a:t>
            </a:r>
            <a:endParaRPr lang="en-US" sz="1100" dirty="0"/>
          </a:p>
          <a:p>
            <a:pPr marL="554038" lvl="1" indent="-285750"/>
            <a:r>
              <a:rPr lang="en-US" sz="1100" dirty="0" err="1"/>
              <a:t>LoRa</a:t>
            </a:r>
            <a:r>
              <a:rPr lang="en-US" sz="1100" dirty="0"/>
              <a:t>, 6LowPAN, </a:t>
            </a:r>
            <a:r>
              <a:rPr lang="en-US" sz="1100" dirty="0" err="1"/>
              <a:t>Sigfox</a:t>
            </a:r>
            <a:endParaRPr lang="en-US" sz="1100" dirty="0"/>
          </a:p>
          <a:p>
            <a:pPr marL="554038" lvl="1" indent="-285750"/>
            <a:r>
              <a:rPr lang="en-US" sz="1100" dirty="0"/>
              <a:t>REP (Resilient Ethernet Protocol), MRP (Media Redundancy Protocol), DLR (Device Level Ring)</a:t>
            </a:r>
          </a:p>
          <a:p>
            <a:pPr marL="554038" lvl="1" indent="-285750"/>
            <a:endParaRPr lang="en-US" sz="1100" dirty="0"/>
          </a:p>
          <a:p>
            <a:pPr marL="554038" lvl="1" indent="-285750"/>
            <a:endParaRPr lang="en-US" dirty="0"/>
          </a:p>
          <a:p>
            <a:pPr marL="554038" lvl="1" indent="-285750"/>
            <a:endParaRPr lang="en-US" dirty="0"/>
          </a:p>
        </p:txBody>
      </p:sp>
      <p:sp>
        <p:nvSpPr>
          <p:cNvPr id="7" name="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20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/>
            <a:r>
              <a:rPr lang="cs-CZ" dirty="0" err="1" smtClean="0"/>
              <a:t>IoT</a:t>
            </a:r>
            <a:r>
              <a:rPr lang="cs-CZ" dirty="0" smtClean="0"/>
              <a:t>  </a:t>
            </a:r>
            <a:r>
              <a:rPr lang="en-US" dirty="0" smtClean="0"/>
              <a:t>| </a:t>
            </a:r>
            <a:r>
              <a:rPr lang="cs-CZ" dirty="0">
                <a:solidFill>
                  <a:schemeClr val="accent1"/>
                </a:solidFill>
              </a:rPr>
              <a:t>S</a:t>
            </a:r>
            <a:r>
              <a:rPr lang="cs-CZ" dirty="0" smtClean="0">
                <a:solidFill>
                  <a:schemeClr val="accent1"/>
                </a:solidFill>
              </a:rPr>
              <a:t>ouvislosti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731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98" y="203059"/>
            <a:ext cx="7609864" cy="332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56" y="3613355"/>
            <a:ext cx="6593747" cy="69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20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/>
            <a:r>
              <a:rPr lang="cs-CZ" dirty="0" err="1" smtClean="0"/>
              <a:t>IoT</a:t>
            </a:r>
            <a:r>
              <a:rPr lang="cs-CZ" dirty="0" smtClean="0"/>
              <a:t>  </a:t>
            </a:r>
            <a:r>
              <a:rPr lang="en-US" dirty="0" smtClean="0"/>
              <a:t>| </a:t>
            </a:r>
            <a:r>
              <a:rPr lang="cs-CZ" dirty="0">
                <a:solidFill>
                  <a:schemeClr val="accent1"/>
                </a:solidFill>
              </a:rPr>
              <a:t>E</a:t>
            </a:r>
            <a:r>
              <a:rPr lang="cs-CZ" dirty="0" smtClean="0">
                <a:solidFill>
                  <a:schemeClr val="accent1"/>
                </a:solidFill>
              </a:rPr>
              <a:t>kosystém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37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">
  <a:themeElements>
    <a:clrScheme name="Custom 2">
      <a:dk1>
        <a:srgbClr val="455565"/>
      </a:dk1>
      <a:lt1>
        <a:sysClr val="window" lastClr="FFFFFF"/>
      </a:lt1>
      <a:dk2>
        <a:srgbClr val="6D6E71"/>
      </a:dk2>
      <a:lt2>
        <a:srgbClr val="9AA5AE"/>
      </a:lt2>
      <a:accent1>
        <a:srgbClr val="69BE28"/>
      </a:accent1>
      <a:accent2>
        <a:srgbClr val="82DE3C"/>
      </a:accent2>
      <a:accent3>
        <a:srgbClr val="0784C1"/>
      </a:accent3>
      <a:accent4>
        <a:srgbClr val="109AA9"/>
      </a:accent4>
      <a:accent5>
        <a:srgbClr val="F5A81C"/>
      </a:accent5>
      <a:accent6>
        <a:srgbClr val="CF202E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12700">
          <a:noFill/>
        </a:ln>
        <a:effectLst/>
      </a:spPr>
      <a:bodyPr lIns="36000" tIns="36000" rIns="36000" bIns="36000" anchor="ctr"/>
      <a:lstStyle>
        <a:defPPr algn="ctr" fontAlgn="auto">
          <a:lnSpc>
            <a:spcPct val="110000"/>
          </a:lnSpc>
          <a:spcBef>
            <a:spcPts val="200"/>
          </a:spcBef>
          <a:spcAft>
            <a:spcPts val="200"/>
          </a:spcAft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resentation1" id="{89352F7E-0C90-4119-A3E0-4273FDD71644}" vid="{26A740A6-10B0-42AE-8AE9-E4957782BD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rand Refresh" ma:contentTypeID="0x0101005562BF2383B38F49866F6A29F5FA83691A006513F6D6D5724141B3D5A93A16B5B302" ma:contentTypeVersion="11" ma:contentTypeDescription="" ma:contentTypeScope="" ma:versionID="dffa59c8cbeb5ae47cac9b37a6b31f3d">
  <xsd:schema xmlns:xsd="http://www.w3.org/2001/XMLSchema" xmlns:xs="http://www.w3.org/2001/XMLSchema" xmlns:p="http://schemas.microsoft.com/office/2006/metadata/properties" xmlns:ns2="ae944d26-b799-43d4-ac2f-bca981796df9" xmlns:ns3="04ea83b8-6801-48db-b35f-ba4046361251" xmlns:ns4="http://schemas.microsoft.com/sharepoint/v4" targetNamespace="http://schemas.microsoft.com/office/2006/metadata/properties" ma:root="true" ma:fieldsID="e2f97697670a543fa8114e90e5bf4aaf" ns2:_="" ns3:_="" ns4:_="">
    <xsd:import namespace="ae944d26-b799-43d4-ac2f-bca981796df9"/>
    <xsd:import namespace="04ea83b8-6801-48db-b35f-ba4046361251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Author1" minOccurs="0"/>
                <xsd:element ref="ns2:Language12"/>
                <xsd:element ref="ns3:Region1" minOccurs="0"/>
                <xsd:element ref="ns2:Keywords1"/>
                <xsd:element ref="ns2:Contact_x0020_Person"/>
                <xsd:element ref="ns2:Description" minOccurs="0"/>
                <xsd:element ref="ns2:Usage_x0020_Guidelines"/>
                <xsd:element ref="ns2:Calendar_x0020_Year_x0020_Prepared"/>
                <xsd:element ref="ns2:Logo_x0020__x0026__x0020_Logo_x0020_Usage"/>
                <xsd:element ref="ns2:Design_x0020_Elements"/>
                <xsd:element ref="ns2:Stationery"/>
                <xsd:element ref="ns2:Every_x0020_Day_x0020_Templates"/>
                <xsd:element ref="ns2:Collateral_x0020_Templates"/>
                <xsd:element ref="ns2:Graphic_x0020_Assets"/>
                <xsd:element ref="ns2:Advertising_x0020__x0026__x0020_Promotion"/>
                <xsd:element ref="ns2:Signage_x0020__x0026__x0020_Exhibition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44d26-b799-43d4-ac2f-bca981796df9" elementFormDefault="qualified">
    <xsd:import namespace="http://schemas.microsoft.com/office/2006/documentManagement/types"/>
    <xsd:import namespace="http://schemas.microsoft.com/office/infopath/2007/PartnerControls"/>
    <xsd:element name="Author1" ma:index="2" nillable="true" ma:displayName="Author" ma:description="Full name of the author(s) of the document (this can be one or more names or a group/company name); please separate multiple authors with a comma or semicolon" ma:internalName="Author1">
      <xsd:simpleType>
        <xsd:restriction base="dms:Text">
          <xsd:maxLength value="255"/>
        </xsd:restriction>
      </xsd:simpleType>
    </xsd:element>
    <xsd:element name="Language12" ma:index="3" ma:displayName="Language" ma:default="English (UK)" ma:description="The language in which the document has been written" ma:format="Dropdown" ma:internalName="Language12">
      <xsd:simpleType>
        <xsd:restriction base="dms:Choice">
          <xsd:enumeration value="Arabic"/>
          <xsd:enumeration value="Cantonese"/>
          <xsd:enumeration value="Czechoslovakian"/>
          <xsd:enumeration value="Dutch"/>
          <xsd:enumeration value="English (UK)"/>
          <xsd:enumeration value="English (USA)"/>
          <xsd:enumeration value="French"/>
          <xsd:enumeration value="German"/>
          <xsd:enumeration value="Hindi"/>
          <xsd:enumeration value="Indonesian"/>
          <xsd:enumeration value="Italian"/>
          <xsd:enumeration value="Japanese"/>
          <xsd:enumeration value="Korean"/>
          <xsd:enumeration value="Malay"/>
          <xsd:enumeration value="Mandarin"/>
          <xsd:enumeration value="Portuguese"/>
          <xsd:enumeration value="Simplified Chinese"/>
          <xsd:enumeration value="Spanish"/>
          <xsd:enumeration value="Thai"/>
          <xsd:enumeration value="Taiwanese"/>
          <xsd:enumeration value="Traditional Chinese"/>
          <xsd:enumeration value="Vietnamese"/>
        </xsd:restriction>
      </xsd:simpleType>
    </xsd:element>
    <xsd:element name="Keywords1" ma:index="5" ma:displayName="Keywords" ma:default="" ma:description="One or more keywords, separated by comma, that provide additional context about the document" ma:internalName="Keywords1">
      <xsd:simpleType>
        <xsd:restriction base="dms:Text">
          <xsd:maxLength value="255"/>
        </xsd:restriction>
      </xsd:simpleType>
    </xsd:element>
    <xsd:element name="Contact_x0020_Person" ma:index="6" ma:displayName="Contact Person" ma:internalName="Contact_x0020_Person">
      <xsd:simpleType>
        <xsd:restriction base="dms:Text">
          <xsd:maxLength value="255"/>
        </xsd:restriction>
      </xsd:simpleType>
    </xsd:element>
    <xsd:element name="Description" ma:index="7" nillable="true" ma:displayName="Description" ma:description="Provide detailed information about the document, why it was created and how to use it." ma:internalName="Description">
      <xsd:simpleType>
        <xsd:restriction base="dms:Note"/>
      </xsd:simpleType>
    </xsd:element>
    <xsd:element name="Usage_x0020_Guidelines" ma:index="8" ma:displayName="Information Sensitivity" ma:default="-- Select One --" ma:format="Dropdown" ma:internalName="Usage_x0020_Guidelines">
      <xsd:simpleType>
        <xsd:restriction base="dms:Choice">
          <xsd:enumeration value="-- Select One --"/>
          <xsd:enumeration value="Unrestricted"/>
          <xsd:enumeration value="Company Confidential – Approved for External / 3rd Party Use"/>
          <xsd:enumeration value="Company Confidential – Client / Vendor Information"/>
          <xsd:enumeration value="Company Confidential – Internal Use Only"/>
          <xsd:enumeration value="Restricted Confidential"/>
          <xsd:enumeration value="Highly Confidential"/>
          <xsd:enumeration value="Private Confidential"/>
        </xsd:restriction>
      </xsd:simpleType>
    </xsd:element>
    <xsd:element name="Calendar_x0020_Year_x0020_Prepared" ma:index="9" ma:displayName="Calendar Year Prepared" ma:format="Dropdown" ma:internalName="Calendar_x0020_Year_x0020_Prepared">
      <xsd:simpleType>
        <xsd:restriction base="dms:Choice"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 and before"/>
        </xsd:restriction>
      </xsd:simpleType>
    </xsd:element>
    <xsd:element name="Logo_x0020__x0026__x0020_Logo_x0020_Usage" ma:index="10" ma:displayName="Logo &amp; Logo Usage" ma:format="Dropdown" ma:internalName="Logo_x0020__x0026__x0020_Logo_x0020_Usage">
      <xsd:simpleType>
        <xsd:restriction base="dms:Choice">
          <xsd:enumeration value="Logo Usage Guidelines"/>
          <xsd:enumeration value="Download Logo Files"/>
          <xsd:enumeration value="Co-branding"/>
          <xsd:enumeration value="Incorrect Logo Usage"/>
          <xsd:enumeration value="Not Applicable"/>
        </xsd:restriction>
      </xsd:simpleType>
    </xsd:element>
    <xsd:element name="Design_x0020_Elements" ma:index="11" ma:displayName="Design Elements" ma:format="Dropdown" ma:internalName="Design_x0020_Elements">
      <xsd:simpleType>
        <xsd:restriction base="dms:Choice">
          <xsd:enumeration value="Colour Pallet"/>
          <xsd:enumeration value="Official Fonts"/>
          <xsd:enumeration value="Photography Guidelines"/>
          <xsd:enumeration value="Curve Template Usage Guidelines"/>
          <xsd:enumeration value="Graph Style Guide"/>
          <xsd:enumeration value="Table Style Guide"/>
          <xsd:enumeration value="Icon Style Guide"/>
          <xsd:enumeration value="Schematic Style Guide"/>
          <xsd:enumeration value="Not Applicable"/>
        </xsd:restriction>
      </xsd:simpleType>
    </xsd:element>
    <xsd:element name="Stationery" ma:index="12" ma:displayName="Stationery" ma:format="Dropdown" ma:internalName="Stationery">
      <xsd:simpleType>
        <xsd:restriction base="dms:Choice">
          <xsd:enumeration value="Business Cards"/>
          <xsd:enumeration value="Letterhead"/>
          <xsd:enumeration value="Compliment Slip"/>
          <xsd:enumeration value="Invoice Template"/>
          <xsd:enumeration value="DL Envelope"/>
          <xsd:enumeration value="C4 Envelope"/>
          <xsd:enumeration value="C5 Envelope"/>
          <xsd:enumeration value="Corporate Folder"/>
          <xsd:enumeration value="Front and Back Covers"/>
          <xsd:enumeration value="Tab Dividers"/>
          <xsd:enumeration value="CD Lable Artwork"/>
          <xsd:enumeration value="Presentation Files"/>
          <xsd:enumeration value="Security Tag"/>
          <xsd:enumeration value="Notepad"/>
          <xsd:enumeration value="Not Applicable"/>
        </xsd:restriction>
      </xsd:simpleType>
    </xsd:element>
    <xsd:element name="Every_x0020_Day_x0020_Templates" ma:index="13" ma:displayName="Every Day Templates" ma:format="Dropdown" ma:internalName="Every_x0020_Day_x0020_Templates">
      <xsd:simpleType>
        <xsd:restriction base="dms:Choice">
          <xsd:enumeration value="Action List"/>
          <xsd:enumeration value="Agenda"/>
          <xsd:enumeration value="Awards &amp; Certificate Templates"/>
          <xsd:enumeration value="Basic Powerpoint"/>
          <xsd:enumeration value="Basic Spreadsheet"/>
          <xsd:enumeration value="Basic Word Template"/>
          <xsd:enumeration value="Bid &amp; Proposal Template"/>
          <xsd:enumeration value="Simple Bid &amp; Proposal Template"/>
          <xsd:enumeration value="Corporate Overview"/>
          <xsd:enumeration value="Fax Template"/>
          <xsd:enumeration value="Generic Email Banner"/>
          <xsd:enumeration value="Letterhead including Logo"/>
          <xsd:enumeration value="Letterhead excluding Logo"/>
          <xsd:enumeration value="Logos"/>
          <xsd:enumeration value="Memorandum"/>
          <xsd:enumeration value="Minutes"/>
          <xsd:enumeration value="Policy Template"/>
          <xsd:enumeration value="Profile Template"/>
          <xsd:enumeration value="Press Release Template"/>
          <xsd:enumeration value="Screensaver"/>
          <xsd:enumeration value="Internal Launch Communication"/>
          <xsd:enumeration value="External Launch Communication"/>
          <xsd:enumeration value="Sales"/>
          <xsd:enumeration value="Video"/>
          <xsd:enumeration value="Wallpaper various sizes"/>
          <xsd:enumeration value="Not Applicable"/>
        </xsd:restriction>
      </xsd:simpleType>
    </xsd:element>
    <xsd:element name="Collateral_x0020_Templates" ma:index="14" ma:displayName="Collateral Templates" ma:format="Dropdown" ma:internalName="Collateral_x0020_Templates">
      <xsd:simpleType>
        <xsd:restriction base="dms:Choice">
          <xsd:enumeration value="Wireframe and Usage guidelines"/>
          <xsd:enumeration value="Brochure"/>
          <xsd:enumeration value="At a Glance"/>
          <xsd:enumeration value="Case Study"/>
          <xsd:enumeration value="Datasheet"/>
          <xsd:enumeration value="Thought Leadership"/>
          <xsd:enumeration value="Sales Guide"/>
          <xsd:enumeration value="Seminar Welcome Letter"/>
          <xsd:enumeration value="Playbook"/>
          <xsd:enumeration value="Not Applicable"/>
        </xsd:restriction>
      </xsd:simpleType>
    </xsd:element>
    <xsd:element name="Graphic_x0020_Assets" ma:index="15" ma:displayName="Graphic Assets" ma:format="Dropdown" ma:internalName="Graphic_x0020_Assets">
      <xsd:simpleType>
        <xsd:restriction base="dms:Choice">
          <xsd:enumeration value="Photo Library"/>
          <xsd:enumeration value="Iconography"/>
          <xsd:enumeration value="Not Applicable"/>
        </xsd:restriction>
      </xsd:simpleType>
    </xsd:element>
    <xsd:element name="Advertising_x0020__x0026__x0020_Promotion" ma:index="16" ma:displayName="Advertising &amp; Promotion" ma:format="Dropdown" ma:internalName="Advertising_x0020__x0026__x0020_Promotion">
      <xsd:simpleType>
        <xsd:restriction base="dms:Choice">
          <xsd:enumeration value="Advertising Guidelines"/>
          <xsd:enumeration value="Print Advertising Templates (with photo)"/>
          <xsd:enumeration value="Print Advertising Templates (text only)"/>
          <xsd:enumeration value="Rotating Triangles"/>
          <xsd:enumeration value="Co-branded Advertising"/>
          <xsd:enumeration value="Large Format Advertising (outdoor)"/>
          <xsd:enumeration value="Merchandising"/>
          <xsd:enumeration value="Not Applicable"/>
        </xsd:restriction>
      </xsd:simpleType>
    </xsd:element>
    <xsd:element name="Signage_x0020__x0026__x0020_Exhibition" ma:index="17" ma:displayName="Signage &amp; Exhibition" ma:format="Dropdown" ma:internalName="Signage_x0020__x0026__x0020_Exhibition">
      <xsd:simpleType>
        <xsd:restriction base="dms:Choice">
          <xsd:enumeration value="Signage"/>
          <xsd:enumeration value="Exhibition"/>
          <xsd:enumeration value="Not Applicabl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ea83b8-6801-48db-b35f-ba4046361251" elementFormDefault="qualified">
    <xsd:import namespace="http://schemas.microsoft.com/office/2006/documentManagement/types"/>
    <xsd:import namespace="http://schemas.microsoft.com/office/infopath/2007/PartnerControls"/>
    <xsd:element name="Region1" ma:index="4" nillable="true" ma:displayName="Region" ma:description="The region(s) for which the document is applicable (select all that apply)" ma:internalName="Region1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l Regions"/>
                    <xsd:enumeration value="Americas"/>
                    <xsd:enumeration value="Asia Pacific"/>
                    <xsd:enumeration value="Australia"/>
                    <xsd:enumeration value="Europe"/>
                    <xsd:enumeration value="Middle East and Africa"/>
                    <xsd:enumeration value="Group Head Office"/>
                    <xsd:enumeration value="Multi-Region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4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llateral_x0020_Templates xmlns="ae944d26-b799-43d4-ac2f-bca981796df9">Not Applicable</Collateral_x0020_Templates>
    <Author1 xmlns="ae944d26-b799-43d4-ac2f-bca981796df9" xsi:nil="true"/>
    <Usage_x0020_Guidelines xmlns="ae944d26-b799-43d4-ac2f-bca981796df9">Company Confidential – Internal Use Only</Usage_x0020_Guidelines>
    <Description xmlns="ae944d26-b799-43d4-ac2f-bca981796df9" xsi:nil="true"/>
    <IconOverlay xmlns="http://schemas.microsoft.com/sharepoint/v4" xsi:nil="true"/>
    <Logo_x0020__x0026__x0020_Logo_x0020_Usage xmlns="ae944d26-b799-43d4-ac2f-bca981796df9">Not Applicable</Logo_x0020__x0026__x0020_Logo_x0020_Usage>
    <Calendar_x0020_Year_x0020_Prepared xmlns="ae944d26-b799-43d4-ac2f-bca981796df9">2015</Calendar_x0020_Year_x0020_Prepared>
    <Advertising_x0020__x0026__x0020_Promotion xmlns="ae944d26-b799-43d4-ac2f-bca981796df9">Not Applicable</Advertising_x0020__x0026__x0020_Promotion>
    <Graphic_x0020_Assets xmlns="ae944d26-b799-43d4-ac2f-bca981796df9">Not Applicable</Graphic_x0020_Assets>
    <Region1 xmlns="04ea83b8-6801-48db-b35f-ba4046361251">
      <Value>All Regions</Value>
    </Region1>
    <Keywords1 xmlns="ae944d26-b799-43d4-ac2f-bca981796df9">PowerPoint, template, brand</Keywords1>
    <Signage_x0020__x0026__x0020_Exhibition xmlns="ae944d26-b799-43d4-ac2f-bca981796df9">Not Applicable</Signage_x0020__x0026__x0020_Exhibition>
    <Stationery xmlns="ae944d26-b799-43d4-ac2f-bca981796df9">Not Applicable</Stationery>
    <Contact_x0020_Person xmlns="ae944d26-b799-43d4-ac2f-bca981796df9">Michael Edwards</Contact_x0020_Person>
    <Language12 xmlns="ae944d26-b799-43d4-ac2f-bca981796df9">English (UK)</Language12>
    <Design_x0020_Elements xmlns="ae944d26-b799-43d4-ac2f-bca981796df9">Not Applicable</Design_x0020_Elements>
    <Every_x0020_Day_x0020_Templates xmlns="ae944d26-b799-43d4-ac2f-bca981796df9">Basic Powerpoint</Every_x0020_Day_x0020_Templates>
  </documentManagement>
</p:properties>
</file>

<file path=customXml/itemProps1.xml><?xml version="1.0" encoding="utf-8"?>
<ds:datastoreItem xmlns:ds="http://schemas.openxmlformats.org/officeDocument/2006/customXml" ds:itemID="{BB4DD548-6F50-439D-BF6A-3DA27F4A2F7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606D0EE-2DA1-4572-AB4D-B97040D345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14D22B-960A-4653-B40C-5B6C381D5A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944d26-b799-43d4-ac2f-bca981796df9"/>
    <ds:schemaRef ds:uri="04ea83b8-6801-48db-b35f-ba4046361251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7895775-5992-491F-8D7E-A64FBA028993}">
  <ds:schemaRefs>
    <ds:schemaRef ds:uri="http://purl.org/dc/elements/1.1/"/>
    <ds:schemaRef ds:uri="http://schemas.microsoft.com/office/2006/metadata/properties"/>
    <ds:schemaRef ds:uri="http://schemas.microsoft.com/sharepoint/v4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ae944d26-b799-43d4-ac2f-bca981796df9"/>
    <ds:schemaRef ds:uri="04ea83b8-6801-48db-b35f-ba404636125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14179</TotalTime>
  <Words>588</Words>
  <Application>Microsoft Macintosh PowerPoint</Application>
  <PresentationFormat>On-screen Show (16:9)</PresentationFormat>
  <Paragraphs>112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PowerPoint template</vt:lpstr>
      <vt:lpstr>PowerPoint Presentation</vt:lpstr>
      <vt:lpstr> </vt:lpstr>
      <vt:lpstr> </vt:lpstr>
      <vt:lpstr>PowerPoint Presentation</vt:lpstr>
      <vt:lpstr> </vt:lpstr>
      <vt:lpstr> </vt:lpstr>
      <vt:lpstr> </vt:lpstr>
      <vt:lpstr>IoT  | Souvislosti</vt:lpstr>
      <vt:lpstr>IoT  | Ekosystém</vt:lpstr>
      <vt:lpstr>IoT  | Ekosystém</vt:lpstr>
      <vt:lpstr>IoT  | Ekosystém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FKY</dc:creator>
  <cp:lastModifiedBy>Martin Dolezel</cp:lastModifiedBy>
  <cp:revision>59</cp:revision>
  <cp:lastPrinted>2014-02-27T13:39:53Z</cp:lastPrinted>
  <dcterms:created xsi:type="dcterms:W3CDTF">2016-03-08T12:25:44Z</dcterms:created>
  <dcterms:modified xsi:type="dcterms:W3CDTF">2016-05-18T07:50:50Z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0x0101005562BF2383B38F49866F6A29F5FA83691A006513F6D6D5724141B3D5A93A16B5B302</vt:lpwstr>
  </property>
</Properties>
</file>