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0" r:id="rId1"/>
    <p:sldMasterId id="2147483943" r:id="rId2"/>
  </p:sldMasterIdLst>
  <p:notesMasterIdLst>
    <p:notesMasterId r:id="rId29"/>
  </p:notesMasterIdLst>
  <p:handoutMasterIdLst>
    <p:handoutMasterId r:id="rId30"/>
  </p:handoutMasterIdLst>
  <p:sldIdLst>
    <p:sldId id="415" r:id="rId3"/>
    <p:sldId id="381" r:id="rId4"/>
    <p:sldId id="389" r:id="rId5"/>
    <p:sldId id="383" r:id="rId6"/>
    <p:sldId id="416" r:id="rId7"/>
    <p:sldId id="417" r:id="rId8"/>
    <p:sldId id="390" r:id="rId9"/>
    <p:sldId id="385" r:id="rId10"/>
    <p:sldId id="386" r:id="rId11"/>
    <p:sldId id="388" r:id="rId12"/>
    <p:sldId id="355" r:id="rId13"/>
    <p:sldId id="402" r:id="rId14"/>
    <p:sldId id="401" r:id="rId15"/>
    <p:sldId id="404" r:id="rId16"/>
    <p:sldId id="408" r:id="rId17"/>
    <p:sldId id="413" r:id="rId18"/>
    <p:sldId id="400" r:id="rId19"/>
    <p:sldId id="406" r:id="rId20"/>
    <p:sldId id="407" r:id="rId21"/>
    <p:sldId id="414" r:id="rId22"/>
    <p:sldId id="405" r:id="rId23"/>
    <p:sldId id="409" r:id="rId24"/>
    <p:sldId id="411" r:id="rId25"/>
    <p:sldId id="391" r:id="rId26"/>
    <p:sldId id="396" r:id="rId27"/>
    <p:sldId id="361" r:id="rId28"/>
  </p:sldIdLst>
  <p:sldSz cx="9144000" cy="5143500" type="screen16x9"/>
  <p:notesSz cx="6797675" cy="9928225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16" userDrawn="1">
          <p15:clr>
            <a:srgbClr val="A4A3A4"/>
          </p15:clr>
        </p15:guide>
        <p15:guide id="2" orient="horz" pos="2981" userDrawn="1">
          <p15:clr>
            <a:srgbClr val="A4A3A4"/>
          </p15:clr>
        </p15:guide>
        <p15:guide id="3" orient="horz" pos="1858">
          <p15:clr>
            <a:srgbClr val="A4A3A4"/>
          </p15:clr>
        </p15:guide>
        <p15:guide id="4" orient="horz" pos="2822">
          <p15:clr>
            <a:srgbClr val="A4A3A4"/>
          </p15:clr>
        </p15:guide>
        <p15:guide id="5" pos="344">
          <p15:clr>
            <a:srgbClr val="A4A3A4"/>
          </p15:clr>
        </p15:guide>
        <p15:guide id="6" pos="5416">
          <p15:clr>
            <a:srgbClr val="A4A3A4"/>
          </p15:clr>
        </p15:guide>
        <p15:guide id="7" pos="5588">
          <p15:clr>
            <a:srgbClr val="A4A3A4"/>
          </p15:clr>
        </p15:guide>
        <p15:guide id="8" pos="178">
          <p15:clr>
            <a:srgbClr val="A4A3A4"/>
          </p15:clr>
        </p15:guide>
        <p15:guide id="9" pos="2878">
          <p15:clr>
            <a:srgbClr val="A4A3A4"/>
          </p15:clr>
        </p15:guide>
        <p15:guide id="10" orient="horz" pos="763">
          <p15:clr>
            <a:srgbClr val="A4A3A4"/>
          </p15:clr>
        </p15:guide>
        <p15:guide id="11" orient="horz" pos="1860">
          <p15:clr>
            <a:srgbClr val="A4A3A4"/>
          </p15:clr>
        </p15:guide>
        <p15:guide id="12" orient="horz" pos="684" userDrawn="1">
          <p15:clr>
            <a:srgbClr val="A4A3A4"/>
          </p15:clr>
        </p15:guide>
        <p15:guide id="13" orient="horz" pos="509">
          <p15:clr>
            <a:srgbClr val="A4A3A4"/>
          </p15:clr>
        </p15:guide>
        <p15:guide id="14" orient="horz" pos="2976">
          <p15:clr>
            <a:srgbClr val="A4A3A4"/>
          </p15:clr>
        </p15:guide>
        <p15:guide id="15" pos="336">
          <p15:clr>
            <a:srgbClr val="A4A3A4"/>
          </p15:clr>
        </p15:guide>
        <p15:guide id="16" pos="5579">
          <p15:clr>
            <a:srgbClr val="A4A3A4"/>
          </p15:clr>
        </p15:guide>
        <p15:guide id="17" pos="181">
          <p15:clr>
            <a:srgbClr val="A4A3A4"/>
          </p15:clr>
        </p15:guide>
        <p15:guide id="18">
          <p15:clr>
            <a:srgbClr val="A4A3A4"/>
          </p15:clr>
        </p15:guide>
        <p15:guide id="19" pos="469">
          <p15:clr>
            <a:srgbClr val="A4A3A4"/>
          </p15:clr>
        </p15:guide>
        <p15:guide id="20" orient="horz" pos="1847">
          <p15:clr>
            <a:srgbClr val="A4A3A4"/>
          </p15:clr>
        </p15:guide>
        <p15:guide id="21" orient="horz" pos="758">
          <p15:clr>
            <a:srgbClr val="A4A3A4"/>
          </p15:clr>
        </p15:guide>
        <p15:guide id="22" pos="5414">
          <p15:clr>
            <a:srgbClr val="A4A3A4"/>
          </p15:clr>
        </p15:guide>
        <p15:guide id="23" pos="5589">
          <p15:clr>
            <a:srgbClr val="A4A3A4"/>
          </p15:clr>
        </p15:guide>
        <p15:guide id="24" pos="346">
          <p15:clr>
            <a:srgbClr val="A4A3A4"/>
          </p15:clr>
        </p15:guide>
        <p15:guide id="25" orient="horz" pos="2975">
          <p15:clr>
            <a:srgbClr val="A4A3A4"/>
          </p15:clr>
        </p15:guide>
        <p15:guide id="26" orient="horz" pos="840">
          <p15:clr>
            <a:srgbClr val="A4A3A4"/>
          </p15:clr>
        </p15:guide>
        <p15:guide id="27" orient="horz" pos="2802">
          <p15:clr>
            <a:srgbClr val="A4A3A4"/>
          </p15:clr>
        </p15:guide>
        <p15:guide id="28" orient="horz">
          <p15:clr>
            <a:srgbClr val="A4A3A4"/>
          </p15:clr>
        </p15:guide>
        <p15:guide id="29" pos="175">
          <p15:clr>
            <a:srgbClr val="A4A3A4"/>
          </p15:clr>
        </p15:guide>
        <p15:guide id="30" pos="916">
          <p15:clr>
            <a:srgbClr val="A4A3A4"/>
          </p15:clr>
        </p15:guide>
        <p15:guide id="31" pos="2224">
          <p15:clr>
            <a:srgbClr val="A4A3A4"/>
          </p15:clr>
        </p15:guide>
        <p15:guide id="32" pos="3540">
          <p15:clr>
            <a:srgbClr val="A4A3A4"/>
          </p15:clr>
        </p15:guide>
        <p15:guide id="33" pos="4852">
          <p15:clr>
            <a:srgbClr val="A4A3A4"/>
          </p15:clr>
        </p15:guide>
        <p15:guide id="34" pos="5585">
          <p15:clr>
            <a:srgbClr val="A4A3A4"/>
          </p15:clr>
        </p15:guide>
        <p15:guide id="35" pos="5420">
          <p15:clr>
            <a:srgbClr val="A4A3A4"/>
          </p15:clr>
        </p15:guide>
        <p15:guide id="36" pos="5587">
          <p15:clr>
            <a:srgbClr val="A4A3A4"/>
          </p15:clr>
        </p15:guide>
        <p15:guide id="37" pos="172">
          <p15:clr>
            <a:srgbClr val="A4A3A4"/>
          </p15:clr>
        </p15:guide>
        <p15:guide id="38" orient="horz" pos="1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作成者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FF"/>
    <a:srgbClr val="686868"/>
    <a:srgbClr val="909090"/>
    <a:srgbClr val="BACCF0"/>
    <a:srgbClr val="676767"/>
    <a:srgbClr val="245272"/>
    <a:srgbClr val="21A0CD"/>
    <a:srgbClr val="97D391"/>
    <a:srgbClr val="7BC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5830" autoAdjust="0"/>
  </p:normalViewPr>
  <p:slideViewPr>
    <p:cSldViewPr snapToGrid="0" snapToObjects="1" showGuides="1">
      <p:cViewPr>
        <p:scale>
          <a:sx n="122" d="100"/>
          <a:sy n="122" d="100"/>
        </p:scale>
        <p:origin x="-254" y="-34"/>
      </p:cViewPr>
      <p:guideLst>
        <p:guide orient="horz" pos="516"/>
        <p:guide orient="horz" pos="2981"/>
        <p:guide orient="horz" pos="1858"/>
        <p:guide orient="horz" pos="2822"/>
        <p:guide orient="horz" pos="763"/>
        <p:guide orient="horz" pos="1860"/>
        <p:guide orient="horz" pos="684"/>
        <p:guide orient="horz" pos="509"/>
        <p:guide orient="horz" pos="2976"/>
        <p:guide orient="horz" pos="1847"/>
        <p:guide orient="horz" pos="758"/>
        <p:guide orient="horz" pos="2975"/>
        <p:guide orient="horz" pos="840"/>
        <p:guide orient="horz" pos="2802"/>
        <p:guide orient="horz"/>
        <p:guide orient="horz" pos="1862"/>
        <p:guide pos="344"/>
        <p:guide pos="5416"/>
        <p:guide pos="5588"/>
        <p:guide pos="178"/>
        <p:guide pos="2878"/>
        <p:guide pos="336"/>
        <p:guide pos="5579"/>
        <p:guide pos="181"/>
        <p:guide/>
        <p:guide pos="469"/>
        <p:guide pos="5414"/>
        <p:guide pos="5589"/>
        <p:guide pos="346"/>
        <p:guide pos="175"/>
        <p:guide pos="916"/>
        <p:guide pos="2224"/>
        <p:guide pos="3540"/>
        <p:guide pos="4852"/>
        <p:guide pos="5585"/>
        <p:guide pos="5420"/>
        <p:guide pos="5587"/>
        <p:guide pos="172"/>
      </p:guideLst>
    </p:cSldViewPr>
  </p:slideViewPr>
  <p:outlineViewPr>
    <p:cViewPr>
      <p:scale>
        <a:sx n="33" d="100"/>
        <a:sy n="33" d="100"/>
      </p:scale>
      <p:origin x="0" y="2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50" d="100"/>
          <a:sy n="50" d="100"/>
        </p:scale>
        <p:origin x="-3600" y="-44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spcBef>
                <a:spcPts val="0"/>
              </a:spcBef>
              <a:spcAft>
                <a:spcPts val="0"/>
              </a:spcAft>
              <a:buNone/>
            </a:pPr>
            <a:fld id="{7B2FCB79-2C0C-F84D-A224-30C295992FCE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5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3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6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11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0970" indent="-3747377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1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3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76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96F17B5-4BE9-4F26-B5A4-D877EC3716E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spcBef>
                <a:spcPts val="0"/>
              </a:spcBef>
              <a:spcAft>
                <a:spcPts val="0"/>
              </a:spcAft>
              <a:buNone/>
            </a:pPr>
            <a:fld id="{7B2FCB79-2C0C-F84D-A224-30C295992FCE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52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0970" indent="-3747377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1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3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76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96F17B5-4BE9-4F26-B5A4-D877EC3716E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9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4612D-37FF-4C96-9C8F-8E22EB2155A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0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 userDrawn="1"/>
        </p:nvPicPr>
        <p:blipFill>
          <a:blip r:embed="rId2" cstate="screen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6560" y="1646253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75385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05" tIns="45703" rIns="91405" bIns="45703">
            <a:noAutofit/>
          </a:bodyPr>
          <a:lstStyle>
            <a:lvl1pPr marL="280883" indent="-223757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13" indent="-215821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437" indent="-17138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0889" indent="-171388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276" indent="-168213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8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56825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lank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2355" y="5000626"/>
            <a:ext cx="1714500" cy="14287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Cisco Confidential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8793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2" y="1347788"/>
            <a:ext cx="8277344" cy="3168210"/>
          </a:xfrm>
          <a:prstGeom prst="rect">
            <a:avLst/>
          </a:prstGeom>
        </p:spPr>
        <p:txBody>
          <a:bodyPr lIns="91400" tIns="45700" rIns="91400" bIns="45700">
            <a:noAutofit/>
          </a:bodyPr>
          <a:lstStyle>
            <a:lvl1pPr marL="280868" indent="-223747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790" indent="-21581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403" indent="-171380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0845" indent="-171380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225" indent="-16820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8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4177"/>
            <a:ext cx="8513064" cy="4349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1165227"/>
            <a:ext cx="8513064" cy="333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742950"/>
            <a:ext cx="8513064" cy="381000"/>
          </a:xfrm>
          <a:prstGeom prst="rect">
            <a:avLst/>
          </a:prstGeom>
        </p:spPr>
        <p:txBody>
          <a:bodyPr/>
          <a:lstStyle>
            <a:lvl1pPr marL="1785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354895" y="4888860"/>
            <a:ext cx="383410" cy="27463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marL="0" algn="ctr" defTabSz="458055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45D0FD-48F1-4D72-80C5-FFB60B92A83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791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6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515169" y="4920708"/>
            <a:ext cx="218952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5254752" y="4919454"/>
            <a:ext cx="3270774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Public</a:t>
            </a:r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8035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07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6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6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6545" y="1646238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 rot="18940433">
            <a:off x="353131" y="3662381"/>
            <a:ext cx="1075353" cy="2402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10807" y="6363"/>
                  <a:pt x="18198" y="13753"/>
                  <a:pt x="21600" y="21600"/>
                </a:cubicBezTo>
              </a:path>
            </a:pathLst>
          </a:custGeom>
          <a:ln w="50800">
            <a:solidFill>
              <a:srgbClr val="6CC04A"/>
            </a:solidFill>
          </a:ln>
        </p:spPr>
        <p:txBody>
          <a:bodyPr lIns="45720" tIns="45720" rIns="45720" bIns="45720" anchor="ctr"/>
          <a:lstStyle/>
          <a:p>
            <a:pPr algn="ctr" defTabSz="514350" fontAlgn="auto" hangingPunct="0">
              <a:spcBef>
                <a:spcPts val="0"/>
              </a:spcBef>
              <a:spcAft>
                <a:spcPts val="0"/>
              </a:spcAft>
              <a:defRPr sz="5400">
                <a:solidFill>
                  <a:srgbClr val="097DB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400" kern="0">
              <a:solidFill>
                <a:srgbClr val="097D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1263561" y="4836495"/>
            <a:ext cx="92076" cy="92076"/>
          </a:xfrm>
          <a:prstGeom prst="ellipse">
            <a:avLst/>
          </a:prstGeom>
          <a:solidFill>
            <a:srgbClr val="6CC04A"/>
          </a:solidFill>
          <a:ln w="3175">
            <a:miter lim="400000"/>
          </a:ln>
        </p:spPr>
        <p:txBody>
          <a:bodyPr lIns="45720" tIns="45720" rIns="45720" bIns="45720" anchor="ctr"/>
          <a:lstStyle/>
          <a:p>
            <a:pPr algn="ctr" defTabSz="514350" fontAlgn="auto" hangingPunct="0"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Shape 577"/>
          <p:cNvSpPr/>
          <p:nvPr/>
        </p:nvSpPr>
        <p:spPr>
          <a:xfrm rot="16005815">
            <a:off x="7779546" y="538568"/>
            <a:ext cx="1985683" cy="752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21600"/>
                </a:lnTo>
                <a:cubicBezTo>
                  <a:pt x="6634" y="10949"/>
                  <a:pt x="13957" y="3626"/>
                  <a:pt x="21600" y="0"/>
                </a:cubicBezTo>
              </a:path>
            </a:pathLst>
          </a:custGeom>
          <a:ln w="50800">
            <a:solidFill>
              <a:srgbClr val="6CC04A"/>
            </a:solidFill>
          </a:ln>
        </p:spPr>
        <p:txBody>
          <a:bodyPr lIns="45720" tIns="45720" rIns="45720" bIns="45720" anchor="ctr"/>
          <a:lstStyle/>
          <a:p>
            <a:pPr algn="ctr" defTabSz="514350" fontAlgn="auto" hangingPunct="0">
              <a:spcBef>
                <a:spcPts val="0"/>
              </a:spcBef>
              <a:spcAft>
                <a:spcPts val="0"/>
              </a:spcAft>
              <a:defRPr sz="5400">
                <a:solidFill>
                  <a:srgbClr val="097DB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400" kern="0">
              <a:solidFill>
                <a:srgbClr val="097D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/>
          <p:nvPr/>
        </p:nvSpPr>
        <p:spPr>
          <a:xfrm rot="16005815">
            <a:off x="7769868" y="88889"/>
            <a:ext cx="1539533" cy="1238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21600"/>
                </a:lnTo>
                <a:cubicBezTo>
                  <a:pt x="5890" y="12581"/>
                  <a:pt x="13252" y="5219"/>
                  <a:pt x="21600" y="0"/>
                </a:cubicBezTo>
              </a:path>
            </a:pathLst>
          </a:custGeom>
          <a:ln w="50800">
            <a:solidFill>
              <a:srgbClr val="097DBC"/>
            </a:solidFill>
          </a:ln>
        </p:spPr>
        <p:txBody>
          <a:bodyPr lIns="45720" tIns="45720" rIns="45720" bIns="45720" anchor="ctr"/>
          <a:lstStyle/>
          <a:p>
            <a:pPr algn="ctr" defTabSz="514350" fontAlgn="auto" hangingPunct="0">
              <a:spcBef>
                <a:spcPts val="0"/>
              </a:spcBef>
              <a:spcAft>
                <a:spcPts val="0"/>
              </a:spcAft>
              <a:defRPr sz="5400">
                <a:solidFill>
                  <a:srgbClr val="097DB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400" kern="0">
              <a:solidFill>
                <a:srgbClr val="097D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Shape 579"/>
          <p:cNvSpPr/>
          <p:nvPr/>
        </p:nvSpPr>
        <p:spPr>
          <a:xfrm rot="16005815">
            <a:off x="8671016" y="992741"/>
            <a:ext cx="137160" cy="137160"/>
          </a:xfrm>
          <a:prstGeom prst="ellipse">
            <a:avLst/>
          </a:prstGeom>
          <a:solidFill>
            <a:srgbClr val="097DBC"/>
          </a:solidFill>
          <a:ln w="3175">
            <a:miter lim="400000"/>
          </a:ln>
        </p:spPr>
        <p:txBody>
          <a:bodyPr lIns="45720" tIns="45720" rIns="45720" bIns="45720" anchor="ctr"/>
          <a:lstStyle/>
          <a:p>
            <a:pPr algn="ctr" defTabSz="514350" fontAlgn="auto" hangingPunct="0"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CiscoSansTT"/>
                <a:ea typeface="CiscoSansTT"/>
                <a:cs typeface="CiscoSansTT"/>
                <a:sym typeface="CiscoSansTT"/>
              </a:defRPr>
            </a:pPr>
            <a:endParaRPr sz="5400" kern="0">
              <a:solidFill>
                <a:srgbClr val="FFFFFF"/>
              </a:solidFill>
              <a:latin typeface="CiscoSansTT"/>
              <a:ea typeface="CiscoSansTT"/>
              <a:cs typeface="CiscoSansTT"/>
              <a:sym typeface="CiscoSansTT"/>
            </a:endParaRPr>
          </a:p>
        </p:txBody>
      </p:sp>
      <p:sp>
        <p:nvSpPr>
          <p:cNvPr id="580" name="Shape 580"/>
          <p:cNvSpPr/>
          <p:nvPr/>
        </p:nvSpPr>
        <p:spPr>
          <a:xfrm rot="16005815">
            <a:off x="7993491" y="194533"/>
            <a:ext cx="92076" cy="92076"/>
          </a:xfrm>
          <a:prstGeom prst="ellipse">
            <a:avLst/>
          </a:prstGeom>
          <a:solidFill>
            <a:srgbClr val="6CC04A"/>
          </a:solidFill>
          <a:ln w="3175">
            <a:miter lim="400000"/>
          </a:ln>
        </p:spPr>
        <p:txBody>
          <a:bodyPr lIns="45720" tIns="45720" rIns="45720" bIns="45720" anchor="ctr"/>
          <a:lstStyle/>
          <a:p>
            <a:pPr algn="ctr" defTabSz="514350" fontAlgn="auto" hangingPunct="0"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CiscoSansTT"/>
                <a:ea typeface="CiscoSansTT"/>
                <a:cs typeface="CiscoSansTT"/>
                <a:sym typeface="CiscoSansTT"/>
              </a:defRPr>
            </a:pPr>
            <a:endParaRPr sz="5400" kern="0">
              <a:solidFill>
                <a:srgbClr val="FFFFFF"/>
              </a:solidFill>
              <a:latin typeface="CiscoSansTT"/>
              <a:ea typeface="CiscoSansTT"/>
              <a:cs typeface="CiscoSansTT"/>
              <a:sym typeface="CiscoSansTT"/>
            </a:endParaRPr>
          </a:p>
        </p:txBody>
      </p:sp>
      <p:pic>
        <p:nvPicPr>
          <p:cNvPr id="581" name="Cisco_Logo_RGB_BLU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399" y="4722990"/>
            <a:ext cx="605057" cy="31933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1167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12" y="324000"/>
            <a:ext cx="941172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9" y="3793201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9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9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301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0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0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92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6859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341328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5525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6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169" y="4920708"/>
            <a:ext cx="218952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254752" y="4919454"/>
            <a:ext cx="3270774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Public</a:t>
            </a:r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8035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881" r:id="rId2"/>
    <p:sldLayoutId id="2147483938" r:id="rId3"/>
    <p:sldLayoutId id="2147483879" r:id="rId4"/>
    <p:sldLayoutId id="2147483885" r:id="rId5"/>
    <p:sldLayoutId id="2147483930" r:id="rId6"/>
    <p:sldLayoutId id="2147483942" r:id="rId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0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341327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8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2" tIns="30790" rIns="61582" bIns="3079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Arial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Arial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9" y="4741667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2" tIns="30790" rIns="61582" bIns="30790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Arial"/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199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399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598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799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4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5" indent="-171445" algn="l" defTabSz="685776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3" indent="-171422" algn="l" defTabSz="685776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18" indent="0" algn="l" defTabSz="685776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1" indent="-171445" algn="l" defTabSz="6857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6" algn="l" defTabSz="6857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4" algn="l" defTabSz="6857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3" algn="l" defTabSz="6857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0" algn="l" defTabSz="6857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1" algn="l" defTabSz="6857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8" algn="l" defTabSz="6857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8" algn="l" defTabSz="6857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sco.com/c/en/us/solutions/enterprise-networks/enterprise-network-functions-virtualization-nfv/index.htm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hyperlink" Target="http://newsroom.cisco.com/press-release-content?type=webcontent&amp;articleId=1733312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06853" y="3509950"/>
            <a:ext cx="8112126" cy="110240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600" dirty="0" smtClean="0"/>
              <a:t>シスコシステムズ合同会社</a:t>
            </a:r>
            <a:endParaRPr lang="en-US" altLang="en-US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600" dirty="0"/>
              <a:t>エンタープライズネットワーク</a:t>
            </a:r>
            <a:r>
              <a:rPr lang="ja-JP" altLang="en-US" sz="1600" dirty="0" smtClean="0"/>
              <a:t>事業</a:t>
            </a:r>
            <a:endParaRPr lang="en-US" altLang="en-US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600" dirty="0"/>
              <a:t>執行</a:t>
            </a:r>
            <a:r>
              <a:rPr lang="ja-JP" altLang="en-US" sz="1600" dirty="0" smtClean="0"/>
              <a:t>役員 眞崎　浩一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en-US" altLang="ja-JP" sz="1600" dirty="0" smtClean="0"/>
              <a:t>SE</a:t>
            </a:r>
            <a:r>
              <a:rPr lang="ja-JP" altLang="en-US" sz="1600" dirty="0" smtClean="0"/>
              <a:t>マネージャー 松崎 虎雄</a:t>
            </a:r>
            <a:endParaRPr lang="en-US" altLang="ja-JP" sz="1600" dirty="0" smtClean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6853" y="1311601"/>
            <a:ext cx="8301718" cy="1589517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ja-JP" sz="3200" dirty="0" smtClean="0"/>
              <a:t>[EN-1]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Cisco Digital Network </a:t>
            </a:r>
            <a:r>
              <a:rPr lang="en-US" altLang="ja-JP" sz="3200" dirty="0" smtClean="0"/>
              <a:t>Architecture</a:t>
            </a:r>
            <a:br>
              <a:rPr lang="en-US" altLang="ja-JP" sz="3200" dirty="0" smtClean="0"/>
            </a:br>
            <a:r>
              <a:rPr lang="ja-JP" altLang="en-US" sz="3200" dirty="0" smtClean="0"/>
              <a:t>シスコエンタープライズ </a:t>
            </a:r>
            <a:r>
              <a:rPr lang="ja-JP" altLang="en-US" sz="3200" dirty="0"/>
              <a:t>ネットワーク ビジョンと最新動向</a:t>
            </a:r>
            <a:endParaRPr 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66616" y="24782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PSU Week 2016 May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4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589209" y="1367620"/>
            <a:ext cx="3835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5400" dirty="0" smtClean="0">
                <a:latin typeface="+mj-lt"/>
                <a:ea typeface="+mn-ea"/>
              </a:rPr>
              <a:t>DNA</a:t>
            </a:r>
            <a:r>
              <a:rPr kumimoji="1" lang="en-US" altLang="ja-JP" sz="54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</a:rPr>
              <a:t> ≠ </a:t>
            </a:r>
            <a:r>
              <a:rPr kumimoji="1" lang="en-US" altLang="ja-JP" sz="5400" dirty="0" smtClean="0">
                <a:solidFill>
                  <a:srgbClr val="0070C0"/>
                </a:solidFill>
                <a:latin typeface="+mj-lt"/>
                <a:ea typeface="+mn-ea"/>
              </a:rPr>
              <a:t>SDN</a:t>
            </a:r>
            <a:endParaRPr lang="ja-JP" altLang="en-US" sz="5400" dirty="0">
              <a:solidFill>
                <a:srgbClr val="0070C0"/>
              </a:solidFill>
              <a:latin typeface="+mj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50871" y="2111710"/>
            <a:ext cx="20201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  <a:latin typeface="+mn-lt"/>
              </a:rPr>
              <a:t>Software-Defined Networking</a:t>
            </a:r>
            <a:endParaRPr lang="ja-JP" altLang="en-US" sz="11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13617" y="3119685"/>
            <a:ext cx="4895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ja-JP" sz="36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…SDN</a:t>
            </a:r>
            <a:r>
              <a:rPr kumimoji="1" lang="ja-JP" altLang="en-US" sz="3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は、単なる手段。</a:t>
            </a:r>
            <a:endParaRPr kumimoji="1" lang="en-US" altLang="ja-JP" sz="36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86847" y="2111710"/>
            <a:ext cx="19172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Digital Network Architecture</a:t>
            </a:r>
            <a:endParaRPr lang="ja-JP" altLang="en-US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760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 rot="10800000">
            <a:off x="0" y="2024615"/>
            <a:ext cx="9144000" cy="3118887"/>
          </a:xfrm>
          <a:prstGeom prst="rect">
            <a:avLst/>
          </a:prstGeom>
          <a:gradFill>
            <a:gsLst>
              <a:gs pos="22000">
                <a:schemeClr val="bg1">
                  <a:alpha val="8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9144000" cy="3617118"/>
          </a:xfrm>
          <a:prstGeom prst="rect">
            <a:avLst/>
          </a:prstGeom>
          <a:gradFill>
            <a:gsLst>
              <a:gs pos="22000">
                <a:schemeClr val="bg1">
                  <a:alpha val="8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400050"/>
            <a:ext cx="8345488" cy="731837"/>
          </a:xfrm>
        </p:spPr>
        <p:txBody>
          <a:bodyPr anchor="t"/>
          <a:lstStyle/>
          <a:p>
            <a:pPr algn="l" defTabSz="685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>
                <a:solidFill>
                  <a:srgbClr val="67676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デジタル化の加速に求められる要件</a:t>
            </a:r>
            <a:endParaRPr lang="en-US" sz="2400" b="0" i="0" dirty="0">
              <a:solidFill>
                <a:srgbClr val="676767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438471" y="906525"/>
            <a:ext cx="2530176" cy="3318165"/>
          </a:xfrm>
          <a:prstGeom prst="roundRect">
            <a:avLst>
              <a:gd name="adj" fmla="val 50000"/>
            </a:avLst>
          </a:prstGeom>
          <a:solidFill>
            <a:schemeClr val="bg1">
              <a:alpha val="65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3716" y="2277828"/>
            <a:ext cx="2199699" cy="1258649"/>
            <a:chOff x="603710" y="2949375"/>
            <a:chExt cx="2199699" cy="1258649"/>
          </a:xfrm>
        </p:grpSpPr>
        <p:sp>
          <p:nvSpPr>
            <p:cNvPr id="38" name="Rectangle 37"/>
            <p:cNvSpPr/>
            <p:nvPr/>
          </p:nvSpPr>
          <p:spPr>
            <a:xfrm>
              <a:off x="603710" y="2949375"/>
              <a:ext cx="2199699" cy="1258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45720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defTabSz="457200">
                <a:spcAft>
                  <a:spcPts val="300"/>
                </a:spcAft>
                <a:buNone/>
              </a:pPr>
              <a:r>
                <a:rPr lang="en-US" sz="1400" b="0" i="0" dirty="0" err="1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成功するデジタル</a:t>
              </a:r>
              <a:r>
                <a:rPr lang="en-US" sz="1400" b="0" i="0" dirty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/>
              </a:r>
              <a:br>
                <a:rPr lang="en-US" sz="1400" b="0" i="0" dirty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en-US" sz="1200" b="0" i="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プロジェクトは</a:t>
              </a:r>
              <a:r>
                <a:rPr lang="en-US" sz="1200" b="0" i="0" dirty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30%のみ</a:t>
              </a:r>
              <a:endParaRPr lang="en-US" sz="1400" b="0" i="0" dirty="0">
                <a:solidFill>
                  <a:srgbClr val="67676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>
            <a:xfrm>
              <a:off x="841901" y="3124068"/>
              <a:ext cx="1672401" cy="88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68553" tIns="34277" rIns="68553" bIns="34277" rtlCol="0" anchor="ctr"/>
            <a:lstStyle/>
            <a:p>
              <a:pPr algn="ctr" defTabSz="342829"/>
              <a:endParaRPr lang="en-US" sz="1400" spc="20" dirty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6629" y="1061669"/>
            <a:ext cx="1933882" cy="1368545"/>
            <a:chOff x="736624" y="1733218"/>
            <a:chExt cx="1933882" cy="1368545"/>
          </a:xfrm>
        </p:grpSpPr>
        <p:sp>
          <p:nvSpPr>
            <p:cNvPr id="35" name="Rectangle 34"/>
            <p:cNvSpPr/>
            <p:nvPr/>
          </p:nvSpPr>
          <p:spPr>
            <a:xfrm>
              <a:off x="736624" y="2416950"/>
              <a:ext cx="1933882" cy="684813"/>
            </a:xfrm>
            <a:prstGeom prst="rect">
              <a:avLst/>
            </a:prstGeom>
          </p:spPr>
          <p:txBody>
            <a:bodyPr wrap="none" lIns="68589" tIns="34295" rIns="68589" bIns="34295">
              <a:spAutoFit/>
            </a:bodyPr>
            <a:lstStyle/>
            <a:p>
              <a:pPr algn="ctr" defTabSz="457200">
                <a:buNone/>
              </a:pPr>
              <a:r>
                <a:rPr lang="en-US" sz="2000" b="1" i="0">
                  <a:solidFill>
                    <a:srgbClr val="2968A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より迅速な</a:t>
              </a:r>
              <a:br>
                <a:rPr lang="en-US" sz="2000" b="1" i="0">
                  <a:solidFill>
                    <a:srgbClr val="2968A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en-US" sz="2000" b="1" i="0">
                  <a:solidFill>
                    <a:srgbClr val="2968A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イノベーション</a:t>
              </a:r>
            </a:p>
          </p:txBody>
        </p:sp>
        <p:sp>
          <p:nvSpPr>
            <p:cNvPr id="30" name="Oval 35"/>
            <p:cNvSpPr>
              <a:spLocks noChangeAspect="1"/>
            </p:cNvSpPr>
            <p:nvPr/>
          </p:nvSpPr>
          <p:spPr>
            <a:xfrm>
              <a:off x="1360746" y="1733218"/>
              <a:ext cx="658026" cy="657694"/>
            </a:xfrm>
            <a:custGeom>
              <a:avLst/>
              <a:gdLst/>
              <a:ahLst/>
              <a:cxnLst/>
              <a:rect l="l" t="t" r="r" b="b"/>
              <a:pathLst>
                <a:path w="2370666" h="2369471">
                  <a:moveTo>
                    <a:pt x="1927291" y="1267877"/>
                  </a:moveTo>
                  <a:cubicBezTo>
                    <a:pt x="1979896" y="1267877"/>
                    <a:pt x="2022541" y="1310522"/>
                    <a:pt x="2022541" y="1363127"/>
                  </a:cubicBezTo>
                  <a:cubicBezTo>
                    <a:pt x="2022541" y="1415732"/>
                    <a:pt x="1979896" y="1458377"/>
                    <a:pt x="1927291" y="1458377"/>
                  </a:cubicBezTo>
                  <a:cubicBezTo>
                    <a:pt x="1874686" y="1458377"/>
                    <a:pt x="1832041" y="1415732"/>
                    <a:pt x="1832041" y="1363127"/>
                  </a:cubicBezTo>
                  <a:cubicBezTo>
                    <a:pt x="1832041" y="1310522"/>
                    <a:pt x="1874686" y="1267877"/>
                    <a:pt x="1927291" y="1267877"/>
                  </a:cubicBezTo>
                  <a:close/>
                  <a:moveTo>
                    <a:pt x="347133" y="1155697"/>
                  </a:moveTo>
                  <a:cubicBezTo>
                    <a:pt x="399738" y="1155697"/>
                    <a:pt x="442383" y="1198342"/>
                    <a:pt x="442383" y="1250947"/>
                  </a:cubicBezTo>
                  <a:cubicBezTo>
                    <a:pt x="442383" y="1303552"/>
                    <a:pt x="399738" y="1346197"/>
                    <a:pt x="347133" y="1346197"/>
                  </a:cubicBezTo>
                  <a:cubicBezTo>
                    <a:pt x="294528" y="1346197"/>
                    <a:pt x="251883" y="1303552"/>
                    <a:pt x="251883" y="1250947"/>
                  </a:cubicBezTo>
                  <a:cubicBezTo>
                    <a:pt x="251883" y="1198342"/>
                    <a:pt x="294528" y="1155697"/>
                    <a:pt x="347133" y="1155697"/>
                  </a:cubicBezTo>
                  <a:close/>
                  <a:moveTo>
                    <a:pt x="18452" y="983338"/>
                  </a:moveTo>
                  <a:lnTo>
                    <a:pt x="862698" y="983338"/>
                  </a:lnTo>
                  <a:cubicBezTo>
                    <a:pt x="933814" y="983338"/>
                    <a:pt x="991465" y="1040989"/>
                    <a:pt x="991465" y="1112105"/>
                  </a:cubicBezTo>
                  <a:lnTo>
                    <a:pt x="991465" y="2353455"/>
                  </a:lnTo>
                  <a:lnTo>
                    <a:pt x="946447" y="2346584"/>
                  </a:lnTo>
                  <a:lnTo>
                    <a:pt x="937943" y="2344398"/>
                  </a:lnTo>
                  <a:lnTo>
                    <a:pt x="937943" y="1375478"/>
                  </a:lnTo>
                  <a:cubicBezTo>
                    <a:pt x="937943" y="1263446"/>
                    <a:pt x="847124" y="1172627"/>
                    <a:pt x="735092" y="1172627"/>
                  </a:cubicBezTo>
                  <a:lnTo>
                    <a:pt x="521498" y="1172627"/>
                  </a:lnTo>
                  <a:lnTo>
                    <a:pt x="521498" y="1175069"/>
                  </a:lnTo>
                  <a:lnTo>
                    <a:pt x="481837" y="1116243"/>
                  </a:lnTo>
                  <a:cubicBezTo>
                    <a:pt x="447363" y="1081770"/>
                    <a:pt x="399738" y="1060447"/>
                    <a:pt x="347133" y="1060447"/>
                  </a:cubicBezTo>
                  <a:cubicBezTo>
                    <a:pt x="241923" y="1060447"/>
                    <a:pt x="156633" y="1145737"/>
                    <a:pt x="156633" y="1250947"/>
                  </a:cubicBezTo>
                  <a:cubicBezTo>
                    <a:pt x="156633" y="1356157"/>
                    <a:pt x="241923" y="1441447"/>
                    <a:pt x="347133" y="1441447"/>
                  </a:cubicBezTo>
                  <a:cubicBezTo>
                    <a:pt x="426041" y="1441447"/>
                    <a:pt x="493743" y="1393472"/>
                    <a:pt x="522663" y="1325098"/>
                  </a:cubicBezTo>
                  <a:lnTo>
                    <a:pt x="532448" y="1293577"/>
                  </a:lnTo>
                  <a:lnTo>
                    <a:pt x="688525" y="1293577"/>
                  </a:lnTo>
                  <a:cubicBezTo>
                    <a:pt x="759641" y="1293577"/>
                    <a:pt x="817292" y="1351228"/>
                    <a:pt x="817292" y="1422344"/>
                  </a:cubicBezTo>
                  <a:lnTo>
                    <a:pt x="817292" y="2311681"/>
                  </a:lnTo>
                  <a:lnTo>
                    <a:pt x="723948" y="2277517"/>
                  </a:lnTo>
                  <a:cubicBezTo>
                    <a:pt x="298514" y="2097573"/>
                    <a:pt x="0" y="1676314"/>
                    <a:pt x="0" y="1185333"/>
                  </a:cubicBezTo>
                  <a:cubicBezTo>
                    <a:pt x="0" y="1144418"/>
                    <a:pt x="2073" y="1103987"/>
                    <a:pt x="6120" y="1064140"/>
                  </a:cubicBezTo>
                  <a:close/>
                  <a:moveTo>
                    <a:pt x="1930399" y="670982"/>
                  </a:moveTo>
                  <a:cubicBezTo>
                    <a:pt x="1983004" y="670982"/>
                    <a:pt x="2025649" y="713627"/>
                    <a:pt x="2025649" y="766232"/>
                  </a:cubicBezTo>
                  <a:cubicBezTo>
                    <a:pt x="2025649" y="818837"/>
                    <a:pt x="1983004" y="861482"/>
                    <a:pt x="1930399" y="861482"/>
                  </a:cubicBezTo>
                  <a:cubicBezTo>
                    <a:pt x="1877794" y="861482"/>
                    <a:pt x="1835149" y="818837"/>
                    <a:pt x="1835149" y="766232"/>
                  </a:cubicBezTo>
                  <a:cubicBezTo>
                    <a:pt x="1835149" y="713627"/>
                    <a:pt x="1877794" y="670982"/>
                    <a:pt x="1930399" y="670982"/>
                  </a:cubicBezTo>
                  <a:close/>
                  <a:moveTo>
                    <a:pt x="666750" y="518582"/>
                  </a:moveTo>
                  <a:cubicBezTo>
                    <a:pt x="719355" y="518582"/>
                    <a:pt x="762000" y="561227"/>
                    <a:pt x="762000" y="613832"/>
                  </a:cubicBezTo>
                  <a:cubicBezTo>
                    <a:pt x="762000" y="666437"/>
                    <a:pt x="719355" y="709082"/>
                    <a:pt x="666750" y="709082"/>
                  </a:cubicBezTo>
                  <a:cubicBezTo>
                    <a:pt x="614145" y="709082"/>
                    <a:pt x="571500" y="666437"/>
                    <a:pt x="571500" y="613832"/>
                  </a:cubicBezTo>
                  <a:cubicBezTo>
                    <a:pt x="571500" y="561227"/>
                    <a:pt x="614145" y="518582"/>
                    <a:pt x="666750" y="518582"/>
                  </a:cubicBezTo>
                  <a:close/>
                  <a:moveTo>
                    <a:pt x="1185333" y="0"/>
                  </a:moveTo>
                  <a:cubicBezTo>
                    <a:pt x="1226248" y="0"/>
                    <a:pt x="1266679" y="2073"/>
                    <a:pt x="1306527" y="6120"/>
                  </a:cubicBezTo>
                  <a:lnTo>
                    <a:pt x="1333499" y="10236"/>
                  </a:lnTo>
                  <a:lnTo>
                    <a:pt x="1333499" y="601481"/>
                  </a:lnTo>
                  <a:cubicBezTo>
                    <a:pt x="1333499" y="713513"/>
                    <a:pt x="1424318" y="804332"/>
                    <a:pt x="1536350" y="804332"/>
                  </a:cubicBezTo>
                  <a:lnTo>
                    <a:pt x="1743740" y="804332"/>
                  </a:lnTo>
                  <a:lnTo>
                    <a:pt x="1743769" y="804624"/>
                  </a:lnTo>
                  <a:cubicBezTo>
                    <a:pt x="1761533" y="891432"/>
                    <a:pt x="1838340" y="956732"/>
                    <a:pt x="1930399" y="956732"/>
                  </a:cubicBezTo>
                  <a:cubicBezTo>
                    <a:pt x="2035609" y="956732"/>
                    <a:pt x="2120899" y="871442"/>
                    <a:pt x="2120899" y="766232"/>
                  </a:cubicBezTo>
                  <a:cubicBezTo>
                    <a:pt x="2120899" y="661022"/>
                    <a:pt x="2035609" y="575732"/>
                    <a:pt x="1930399" y="575732"/>
                  </a:cubicBezTo>
                  <a:cubicBezTo>
                    <a:pt x="1877794" y="575732"/>
                    <a:pt x="1830169" y="597055"/>
                    <a:pt x="1795695" y="631528"/>
                  </a:cubicBezTo>
                  <a:lnTo>
                    <a:pt x="1760734" y="683382"/>
                  </a:lnTo>
                  <a:lnTo>
                    <a:pt x="1582917" y="683382"/>
                  </a:lnTo>
                  <a:cubicBezTo>
                    <a:pt x="1511801" y="683382"/>
                    <a:pt x="1454150" y="625731"/>
                    <a:pt x="1454150" y="554615"/>
                  </a:cubicBezTo>
                  <a:lnTo>
                    <a:pt x="1454150" y="31778"/>
                  </a:lnTo>
                  <a:lnTo>
                    <a:pt x="1537815" y="53290"/>
                  </a:lnTo>
                  <a:cubicBezTo>
                    <a:pt x="2020327" y="203367"/>
                    <a:pt x="2370666" y="653437"/>
                    <a:pt x="2370666" y="1185333"/>
                  </a:cubicBezTo>
                  <a:cubicBezTo>
                    <a:pt x="2370666" y="1722343"/>
                    <a:pt x="2013557" y="2175947"/>
                    <a:pt x="1523860" y="2321622"/>
                  </a:cubicBezTo>
                  <a:lnTo>
                    <a:pt x="1451042" y="2339622"/>
                  </a:lnTo>
                  <a:lnTo>
                    <a:pt x="1451042" y="1558419"/>
                  </a:lnTo>
                  <a:cubicBezTo>
                    <a:pt x="1451042" y="1487303"/>
                    <a:pt x="1508693" y="1429652"/>
                    <a:pt x="1579809" y="1429652"/>
                  </a:cubicBezTo>
                  <a:lnTo>
                    <a:pt x="1749394" y="1429652"/>
                  </a:lnTo>
                  <a:lnTo>
                    <a:pt x="1751761" y="1437278"/>
                  </a:lnTo>
                  <a:cubicBezTo>
                    <a:pt x="1780681" y="1505651"/>
                    <a:pt x="1848384" y="1553627"/>
                    <a:pt x="1927291" y="1553627"/>
                  </a:cubicBezTo>
                  <a:cubicBezTo>
                    <a:pt x="2032501" y="1553627"/>
                    <a:pt x="2117791" y="1468337"/>
                    <a:pt x="2117791" y="1363127"/>
                  </a:cubicBezTo>
                  <a:cubicBezTo>
                    <a:pt x="2117791" y="1257917"/>
                    <a:pt x="2032501" y="1172627"/>
                    <a:pt x="1927291" y="1172627"/>
                  </a:cubicBezTo>
                  <a:cubicBezTo>
                    <a:pt x="1848384" y="1172627"/>
                    <a:pt x="1780681" y="1220602"/>
                    <a:pt x="1751761" y="1288976"/>
                  </a:cubicBezTo>
                  <a:lnTo>
                    <a:pt x="1745638" y="1308702"/>
                  </a:lnTo>
                  <a:lnTo>
                    <a:pt x="1533242" y="1308702"/>
                  </a:lnTo>
                  <a:cubicBezTo>
                    <a:pt x="1421210" y="1308702"/>
                    <a:pt x="1330391" y="1399521"/>
                    <a:pt x="1330391" y="1511553"/>
                  </a:cubicBezTo>
                  <a:lnTo>
                    <a:pt x="1330391" y="2360981"/>
                  </a:lnTo>
                  <a:lnTo>
                    <a:pt x="1306527" y="2364547"/>
                  </a:lnTo>
                  <a:lnTo>
                    <a:pt x="1282313" y="2365769"/>
                  </a:lnTo>
                  <a:lnTo>
                    <a:pt x="1282313" y="766487"/>
                  </a:lnTo>
                  <a:cubicBezTo>
                    <a:pt x="1282313" y="654455"/>
                    <a:pt x="1191494" y="563636"/>
                    <a:pt x="1079462" y="563636"/>
                  </a:cubicBezTo>
                  <a:lnTo>
                    <a:pt x="849715" y="563636"/>
                  </a:lnTo>
                  <a:lnTo>
                    <a:pt x="842279" y="539681"/>
                  </a:lnTo>
                  <a:cubicBezTo>
                    <a:pt x="813360" y="471308"/>
                    <a:pt x="745657" y="423332"/>
                    <a:pt x="666750" y="423332"/>
                  </a:cubicBezTo>
                  <a:cubicBezTo>
                    <a:pt x="561540" y="423332"/>
                    <a:pt x="476250" y="508622"/>
                    <a:pt x="476250" y="613832"/>
                  </a:cubicBezTo>
                  <a:cubicBezTo>
                    <a:pt x="476250" y="719042"/>
                    <a:pt x="561540" y="804332"/>
                    <a:pt x="666750" y="804332"/>
                  </a:cubicBezTo>
                  <a:cubicBezTo>
                    <a:pt x="745657" y="804332"/>
                    <a:pt x="813360" y="756356"/>
                    <a:pt x="842279" y="687983"/>
                  </a:cubicBezTo>
                  <a:lnTo>
                    <a:pt x="843334" y="684586"/>
                  </a:lnTo>
                  <a:lnTo>
                    <a:pt x="1032895" y="684586"/>
                  </a:lnTo>
                  <a:cubicBezTo>
                    <a:pt x="1104011" y="684586"/>
                    <a:pt x="1161662" y="742237"/>
                    <a:pt x="1161662" y="813353"/>
                  </a:cubicBezTo>
                  <a:lnTo>
                    <a:pt x="1161662" y="2369471"/>
                  </a:lnTo>
                  <a:lnTo>
                    <a:pt x="1112116" y="2366969"/>
                  </a:lnTo>
                  <a:lnTo>
                    <a:pt x="1112116" y="1065239"/>
                  </a:lnTo>
                  <a:cubicBezTo>
                    <a:pt x="1112116" y="953207"/>
                    <a:pt x="1021297" y="862388"/>
                    <a:pt x="909265" y="862388"/>
                  </a:cubicBezTo>
                  <a:lnTo>
                    <a:pt x="97884" y="862388"/>
                  </a:lnTo>
                  <a:cubicBezTo>
                    <a:pt x="83880" y="862388"/>
                    <a:pt x="70208" y="863807"/>
                    <a:pt x="57003" y="866509"/>
                  </a:cubicBezTo>
                  <a:lnTo>
                    <a:pt x="43564" y="870681"/>
                  </a:lnTo>
                  <a:lnTo>
                    <a:pt x="53290" y="832851"/>
                  </a:lnTo>
                  <a:cubicBezTo>
                    <a:pt x="203367" y="350340"/>
                    <a:pt x="653437" y="0"/>
                    <a:pt x="118533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9" name="Rounded Rectangle 48"/>
          <p:cNvSpPr>
            <a:spLocks noChangeAspect="1"/>
          </p:cNvSpPr>
          <p:nvPr/>
        </p:nvSpPr>
        <p:spPr>
          <a:xfrm>
            <a:off x="3360489" y="906559"/>
            <a:ext cx="2530176" cy="3318131"/>
          </a:xfrm>
          <a:prstGeom prst="roundRect">
            <a:avLst>
              <a:gd name="adj" fmla="val 50000"/>
            </a:avLst>
          </a:prstGeom>
          <a:solidFill>
            <a:schemeClr val="bg1">
              <a:alpha val="65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3152" y="2279834"/>
            <a:ext cx="2404850" cy="1258649"/>
            <a:chOff x="3423152" y="2951381"/>
            <a:chExt cx="2404850" cy="1258649"/>
          </a:xfrm>
        </p:grpSpPr>
        <p:sp>
          <p:nvSpPr>
            <p:cNvPr id="54" name="Rectangle 53"/>
            <p:cNvSpPr/>
            <p:nvPr/>
          </p:nvSpPr>
          <p:spPr>
            <a:xfrm>
              <a:off x="3423152" y="2951381"/>
              <a:ext cx="2404850" cy="1258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45720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defTabSz="457200">
                <a:spcAft>
                  <a:spcPts val="300"/>
                </a:spcAft>
                <a:buNone/>
              </a:pP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運用コストは</a:t>
              </a:r>
              <a:b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設備投資の2～3倍</a:t>
              </a:r>
            </a:p>
          </p:txBody>
        </p:sp>
        <p:sp>
          <p:nvSpPr>
            <p:cNvPr id="55" name="Rectangle 54"/>
            <p:cNvSpPr>
              <a:spLocks/>
            </p:cNvSpPr>
            <p:nvPr/>
          </p:nvSpPr>
          <p:spPr>
            <a:xfrm>
              <a:off x="3796011" y="3123743"/>
              <a:ext cx="1672401" cy="88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68553" tIns="34277" rIns="68553" bIns="34277" rtlCol="0" anchor="ctr"/>
            <a:lstStyle/>
            <a:p>
              <a:pPr algn="ctr" defTabSz="342829"/>
              <a:endParaRPr lang="en-US" sz="1400" spc="20" dirty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3925" y="1063678"/>
            <a:ext cx="2703323" cy="1200041"/>
            <a:chOff x="3273920" y="1735225"/>
            <a:chExt cx="2703323" cy="1200041"/>
          </a:xfrm>
        </p:grpSpPr>
        <p:sp>
          <p:nvSpPr>
            <p:cNvPr id="52" name="Rectangle 51"/>
            <p:cNvSpPr/>
            <p:nvPr/>
          </p:nvSpPr>
          <p:spPr>
            <a:xfrm>
              <a:off x="3273920" y="2558230"/>
              <a:ext cx="2703323" cy="377036"/>
            </a:xfrm>
            <a:prstGeom prst="rect">
              <a:avLst/>
            </a:prstGeom>
          </p:spPr>
          <p:txBody>
            <a:bodyPr wrap="none" lIns="68589" tIns="34295" rIns="68589" bIns="34295">
              <a:spAutoFit/>
            </a:bodyPr>
            <a:lstStyle/>
            <a:p>
              <a:pPr algn="ctr" defTabSz="457200">
                <a:buNone/>
              </a:pPr>
              <a:r>
                <a:rPr lang="en-US" sz="2000" b="1" i="0" dirty="0">
                  <a:solidFill>
                    <a:srgbClr val="2968A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コストと複雑さの削減</a:t>
              </a:r>
            </a:p>
          </p:txBody>
        </p:sp>
        <p:sp>
          <p:nvSpPr>
            <p:cNvPr id="46" name="Freeform 11"/>
            <p:cNvSpPr>
              <a:spLocks noChangeAspect="1" noEditPoints="1"/>
            </p:cNvSpPr>
            <p:nvPr/>
          </p:nvSpPr>
          <p:spPr bwMode="auto">
            <a:xfrm>
              <a:off x="4303111" y="1735225"/>
              <a:ext cx="644932" cy="644540"/>
            </a:xfrm>
            <a:custGeom>
              <a:avLst/>
              <a:gdLst/>
              <a:ahLst/>
              <a:cxnLst>
                <a:cxn ang="0">
                  <a:pos x="495" y="3"/>
                </a:cxn>
                <a:cxn ang="0">
                  <a:pos x="327" y="146"/>
                </a:cxn>
                <a:cxn ang="0">
                  <a:pos x="425" y="182"/>
                </a:cxn>
                <a:cxn ang="0">
                  <a:pos x="746" y="183"/>
                </a:cxn>
                <a:cxn ang="0">
                  <a:pos x="558" y="0"/>
                </a:cxn>
                <a:cxn ang="0">
                  <a:pos x="1036" y="320"/>
                </a:cxn>
                <a:cxn ang="0">
                  <a:pos x="1011" y="232"/>
                </a:cxn>
                <a:cxn ang="0">
                  <a:pos x="985" y="371"/>
                </a:cxn>
                <a:cxn ang="0">
                  <a:pos x="564" y="805"/>
                </a:cxn>
                <a:cxn ang="0">
                  <a:pos x="857" y="835"/>
                </a:cxn>
                <a:cxn ang="0">
                  <a:pos x="1093" y="401"/>
                </a:cxn>
                <a:cxn ang="0">
                  <a:pos x="985" y="371"/>
                </a:cxn>
                <a:cxn ang="0">
                  <a:pos x="958" y="364"/>
                </a:cxn>
                <a:cxn ang="0">
                  <a:pos x="796" y="259"/>
                </a:cxn>
                <a:cxn ang="0">
                  <a:pos x="553" y="783"/>
                </a:cxn>
                <a:cxn ang="0">
                  <a:pos x="515" y="768"/>
                </a:cxn>
                <a:cxn ang="0">
                  <a:pos x="731" y="281"/>
                </a:cxn>
                <a:cxn ang="0">
                  <a:pos x="425" y="206"/>
                </a:cxn>
                <a:cxn ang="0">
                  <a:pos x="327" y="249"/>
                </a:cxn>
                <a:cxn ang="0">
                  <a:pos x="148" y="602"/>
                </a:cxn>
                <a:cxn ang="0">
                  <a:pos x="225" y="701"/>
                </a:cxn>
                <a:cxn ang="0">
                  <a:pos x="945" y="288"/>
                </a:cxn>
                <a:cxn ang="0">
                  <a:pos x="986" y="200"/>
                </a:cxn>
                <a:cxn ang="0">
                  <a:pos x="769" y="186"/>
                </a:cxn>
                <a:cxn ang="0">
                  <a:pos x="883" y="890"/>
                </a:cxn>
                <a:cxn ang="0">
                  <a:pos x="1037" y="841"/>
                </a:cxn>
                <a:cxn ang="0">
                  <a:pos x="865" y="873"/>
                </a:cxn>
                <a:cxn ang="0">
                  <a:pos x="561" y="840"/>
                </a:cxn>
                <a:cxn ang="0">
                  <a:pos x="369" y="1005"/>
                </a:cxn>
                <a:cxn ang="0">
                  <a:pos x="807" y="931"/>
                </a:cxn>
                <a:cxn ang="0">
                  <a:pos x="948" y="813"/>
                </a:cxn>
                <a:cxn ang="0">
                  <a:pos x="1115" y="557"/>
                </a:cxn>
                <a:cxn ang="0">
                  <a:pos x="463" y="819"/>
                </a:cxn>
                <a:cxn ang="0">
                  <a:pos x="127" y="698"/>
                </a:cxn>
                <a:cxn ang="0">
                  <a:pos x="142" y="929"/>
                </a:cxn>
                <a:cxn ang="0">
                  <a:pos x="74" y="647"/>
                </a:cxn>
                <a:cxn ang="0">
                  <a:pos x="0" y="557"/>
                </a:cxn>
                <a:cxn ang="0">
                  <a:pos x="74" y="647"/>
                </a:cxn>
                <a:cxn ang="0">
                  <a:pos x="182" y="430"/>
                </a:cxn>
                <a:cxn ang="0">
                  <a:pos x="93" y="250"/>
                </a:cxn>
                <a:cxn ang="0">
                  <a:pos x="125" y="596"/>
                </a:cxn>
                <a:cxn ang="0">
                  <a:pos x="462" y="856"/>
                </a:cxn>
                <a:cxn ang="0">
                  <a:pos x="353" y="987"/>
                </a:cxn>
              </a:cxnLst>
              <a:rect l="0" t="0" r="r" b="b"/>
              <a:pathLst>
                <a:path w="1115" h="1114">
                  <a:moveTo>
                    <a:pt x="327" y="146"/>
                  </a:moveTo>
                  <a:cubicBezTo>
                    <a:pt x="335" y="146"/>
                    <a:pt x="342" y="148"/>
                    <a:pt x="348" y="151"/>
                  </a:cubicBezTo>
                  <a:cubicBezTo>
                    <a:pt x="394" y="94"/>
                    <a:pt x="443" y="44"/>
                    <a:pt x="495" y="3"/>
                  </a:cubicBezTo>
                  <a:cubicBezTo>
                    <a:pt x="340" y="21"/>
                    <a:pt x="204" y="101"/>
                    <a:pt x="114" y="219"/>
                  </a:cubicBezTo>
                  <a:cubicBezTo>
                    <a:pt x="166" y="206"/>
                    <a:pt x="221" y="197"/>
                    <a:pt x="277" y="190"/>
                  </a:cubicBezTo>
                  <a:cubicBezTo>
                    <a:pt x="280" y="165"/>
                    <a:pt x="301" y="146"/>
                    <a:pt x="327" y="146"/>
                  </a:cubicBezTo>
                  <a:close/>
                  <a:moveTo>
                    <a:pt x="367" y="165"/>
                  </a:moveTo>
                  <a:cubicBezTo>
                    <a:pt x="371" y="170"/>
                    <a:pt x="374" y="176"/>
                    <a:pt x="376" y="183"/>
                  </a:cubicBezTo>
                  <a:cubicBezTo>
                    <a:pt x="392" y="182"/>
                    <a:pt x="409" y="182"/>
                    <a:pt x="425" y="182"/>
                  </a:cubicBezTo>
                  <a:cubicBezTo>
                    <a:pt x="445" y="182"/>
                    <a:pt x="464" y="182"/>
                    <a:pt x="484" y="183"/>
                  </a:cubicBezTo>
                  <a:cubicBezTo>
                    <a:pt x="560" y="186"/>
                    <a:pt x="635" y="196"/>
                    <a:pt x="705" y="211"/>
                  </a:cubicBezTo>
                  <a:cubicBezTo>
                    <a:pt x="713" y="196"/>
                    <a:pt x="728" y="185"/>
                    <a:pt x="746" y="183"/>
                  </a:cubicBezTo>
                  <a:cubicBezTo>
                    <a:pt x="750" y="145"/>
                    <a:pt x="752" y="108"/>
                    <a:pt x="752" y="72"/>
                  </a:cubicBezTo>
                  <a:cubicBezTo>
                    <a:pt x="752" y="59"/>
                    <a:pt x="751" y="47"/>
                    <a:pt x="751" y="34"/>
                  </a:cubicBezTo>
                  <a:cubicBezTo>
                    <a:pt x="691" y="12"/>
                    <a:pt x="626" y="0"/>
                    <a:pt x="558" y="0"/>
                  </a:cubicBezTo>
                  <a:cubicBezTo>
                    <a:pt x="551" y="0"/>
                    <a:pt x="545" y="0"/>
                    <a:pt x="539" y="0"/>
                  </a:cubicBezTo>
                  <a:cubicBezTo>
                    <a:pt x="478" y="44"/>
                    <a:pt x="420" y="99"/>
                    <a:pt x="367" y="165"/>
                  </a:cubicBezTo>
                  <a:close/>
                  <a:moveTo>
                    <a:pt x="1036" y="320"/>
                  </a:moveTo>
                  <a:cubicBezTo>
                    <a:pt x="1036" y="325"/>
                    <a:pt x="1035" y="329"/>
                    <a:pt x="1034" y="333"/>
                  </a:cubicBezTo>
                  <a:cubicBezTo>
                    <a:pt x="1050" y="341"/>
                    <a:pt x="1064" y="350"/>
                    <a:pt x="1079" y="359"/>
                  </a:cubicBezTo>
                  <a:cubicBezTo>
                    <a:pt x="1062" y="314"/>
                    <a:pt x="1038" y="271"/>
                    <a:pt x="1011" y="232"/>
                  </a:cubicBezTo>
                  <a:cubicBezTo>
                    <a:pt x="1010" y="246"/>
                    <a:pt x="1009" y="260"/>
                    <a:pt x="1007" y="274"/>
                  </a:cubicBezTo>
                  <a:cubicBezTo>
                    <a:pt x="1024" y="282"/>
                    <a:pt x="1036" y="300"/>
                    <a:pt x="1036" y="320"/>
                  </a:cubicBezTo>
                  <a:close/>
                  <a:moveTo>
                    <a:pt x="985" y="371"/>
                  </a:moveTo>
                  <a:cubicBezTo>
                    <a:pt x="983" y="371"/>
                    <a:pt x="982" y="371"/>
                    <a:pt x="981" y="371"/>
                  </a:cubicBezTo>
                  <a:cubicBezTo>
                    <a:pt x="955" y="437"/>
                    <a:pt x="914" y="504"/>
                    <a:pt x="860" y="567"/>
                  </a:cubicBezTo>
                  <a:cubicBezTo>
                    <a:pt x="784" y="655"/>
                    <a:pt x="683" y="737"/>
                    <a:pt x="564" y="805"/>
                  </a:cubicBezTo>
                  <a:cubicBezTo>
                    <a:pt x="565" y="808"/>
                    <a:pt x="566" y="812"/>
                    <a:pt x="566" y="817"/>
                  </a:cubicBezTo>
                  <a:cubicBezTo>
                    <a:pt x="641" y="829"/>
                    <a:pt x="720" y="836"/>
                    <a:pt x="802" y="836"/>
                  </a:cubicBezTo>
                  <a:cubicBezTo>
                    <a:pt x="821" y="836"/>
                    <a:pt x="839" y="836"/>
                    <a:pt x="857" y="835"/>
                  </a:cubicBezTo>
                  <a:cubicBezTo>
                    <a:pt x="862" y="811"/>
                    <a:pt x="883" y="793"/>
                    <a:pt x="908" y="793"/>
                  </a:cubicBezTo>
                  <a:cubicBezTo>
                    <a:pt x="915" y="793"/>
                    <a:pt x="923" y="795"/>
                    <a:pt x="930" y="798"/>
                  </a:cubicBezTo>
                  <a:cubicBezTo>
                    <a:pt x="1025" y="673"/>
                    <a:pt x="1081" y="533"/>
                    <a:pt x="1093" y="401"/>
                  </a:cubicBezTo>
                  <a:cubicBezTo>
                    <a:pt x="1092" y="399"/>
                    <a:pt x="1092" y="398"/>
                    <a:pt x="1091" y="396"/>
                  </a:cubicBezTo>
                  <a:cubicBezTo>
                    <a:pt x="1070" y="381"/>
                    <a:pt x="1047" y="367"/>
                    <a:pt x="1023" y="354"/>
                  </a:cubicBezTo>
                  <a:cubicBezTo>
                    <a:pt x="1014" y="365"/>
                    <a:pt x="1000" y="371"/>
                    <a:pt x="985" y="371"/>
                  </a:cubicBezTo>
                  <a:close/>
                  <a:moveTo>
                    <a:pt x="553" y="783"/>
                  </a:moveTo>
                  <a:cubicBezTo>
                    <a:pt x="670" y="717"/>
                    <a:pt x="768" y="637"/>
                    <a:pt x="841" y="552"/>
                  </a:cubicBezTo>
                  <a:cubicBezTo>
                    <a:pt x="894" y="490"/>
                    <a:pt x="933" y="426"/>
                    <a:pt x="958" y="364"/>
                  </a:cubicBezTo>
                  <a:cubicBezTo>
                    <a:pt x="943" y="355"/>
                    <a:pt x="934" y="339"/>
                    <a:pt x="934" y="320"/>
                  </a:cubicBezTo>
                  <a:cubicBezTo>
                    <a:pt x="934" y="317"/>
                    <a:pt x="934" y="313"/>
                    <a:pt x="935" y="310"/>
                  </a:cubicBezTo>
                  <a:cubicBezTo>
                    <a:pt x="891" y="290"/>
                    <a:pt x="844" y="273"/>
                    <a:pt x="796" y="259"/>
                  </a:cubicBezTo>
                  <a:cubicBezTo>
                    <a:pt x="788" y="274"/>
                    <a:pt x="772" y="284"/>
                    <a:pt x="754" y="285"/>
                  </a:cubicBezTo>
                  <a:cubicBezTo>
                    <a:pt x="737" y="377"/>
                    <a:pt x="708" y="473"/>
                    <a:pt x="667" y="569"/>
                  </a:cubicBezTo>
                  <a:cubicBezTo>
                    <a:pt x="634" y="646"/>
                    <a:pt x="596" y="718"/>
                    <a:pt x="553" y="783"/>
                  </a:cubicBezTo>
                  <a:close/>
                  <a:moveTo>
                    <a:pt x="225" y="701"/>
                  </a:moveTo>
                  <a:cubicBezTo>
                    <a:pt x="295" y="740"/>
                    <a:pt x="377" y="773"/>
                    <a:pt x="469" y="796"/>
                  </a:cubicBezTo>
                  <a:cubicBezTo>
                    <a:pt x="477" y="779"/>
                    <a:pt x="495" y="768"/>
                    <a:pt x="515" y="768"/>
                  </a:cubicBezTo>
                  <a:cubicBezTo>
                    <a:pt x="521" y="768"/>
                    <a:pt x="527" y="769"/>
                    <a:pt x="532" y="771"/>
                  </a:cubicBezTo>
                  <a:cubicBezTo>
                    <a:pt x="574" y="707"/>
                    <a:pt x="612" y="636"/>
                    <a:pt x="645" y="559"/>
                  </a:cubicBezTo>
                  <a:cubicBezTo>
                    <a:pt x="685" y="465"/>
                    <a:pt x="713" y="371"/>
                    <a:pt x="731" y="281"/>
                  </a:cubicBezTo>
                  <a:cubicBezTo>
                    <a:pt x="713" y="273"/>
                    <a:pt x="700" y="255"/>
                    <a:pt x="700" y="234"/>
                  </a:cubicBezTo>
                  <a:cubicBezTo>
                    <a:pt x="631" y="220"/>
                    <a:pt x="558" y="210"/>
                    <a:pt x="483" y="207"/>
                  </a:cubicBezTo>
                  <a:cubicBezTo>
                    <a:pt x="464" y="206"/>
                    <a:pt x="444" y="206"/>
                    <a:pt x="425" y="206"/>
                  </a:cubicBezTo>
                  <a:cubicBezTo>
                    <a:pt x="425" y="206"/>
                    <a:pt x="425" y="206"/>
                    <a:pt x="425" y="206"/>
                  </a:cubicBezTo>
                  <a:cubicBezTo>
                    <a:pt x="409" y="206"/>
                    <a:pt x="393" y="206"/>
                    <a:pt x="378" y="207"/>
                  </a:cubicBezTo>
                  <a:cubicBezTo>
                    <a:pt x="373" y="231"/>
                    <a:pt x="352" y="249"/>
                    <a:pt x="327" y="249"/>
                  </a:cubicBezTo>
                  <a:cubicBezTo>
                    <a:pt x="321" y="249"/>
                    <a:pt x="314" y="247"/>
                    <a:pt x="309" y="245"/>
                  </a:cubicBezTo>
                  <a:cubicBezTo>
                    <a:pt x="270" y="304"/>
                    <a:pt x="234" y="369"/>
                    <a:pt x="204" y="439"/>
                  </a:cubicBezTo>
                  <a:cubicBezTo>
                    <a:pt x="181" y="493"/>
                    <a:pt x="163" y="548"/>
                    <a:pt x="148" y="602"/>
                  </a:cubicBezTo>
                  <a:cubicBezTo>
                    <a:pt x="165" y="610"/>
                    <a:pt x="176" y="627"/>
                    <a:pt x="176" y="647"/>
                  </a:cubicBezTo>
                  <a:cubicBezTo>
                    <a:pt x="176" y="654"/>
                    <a:pt x="174" y="661"/>
                    <a:pt x="172" y="667"/>
                  </a:cubicBezTo>
                  <a:cubicBezTo>
                    <a:pt x="189" y="679"/>
                    <a:pt x="206" y="690"/>
                    <a:pt x="225" y="701"/>
                  </a:cubicBezTo>
                  <a:close/>
                  <a:moveTo>
                    <a:pt x="802" y="234"/>
                  </a:moveTo>
                  <a:cubicBezTo>
                    <a:pt x="802" y="235"/>
                    <a:pt x="802" y="235"/>
                    <a:pt x="802" y="236"/>
                  </a:cubicBezTo>
                  <a:cubicBezTo>
                    <a:pt x="852" y="250"/>
                    <a:pt x="900" y="268"/>
                    <a:pt x="945" y="288"/>
                  </a:cubicBezTo>
                  <a:cubicBezTo>
                    <a:pt x="954" y="277"/>
                    <a:pt x="968" y="270"/>
                    <a:pt x="983" y="269"/>
                  </a:cubicBezTo>
                  <a:cubicBezTo>
                    <a:pt x="986" y="253"/>
                    <a:pt x="987" y="237"/>
                    <a:pt x="987" y="221"/>
                  </a:cubicBezTo>
                  <a:cubicBezTo>
                    <a:pt x="987" y="214"/>
                    <a:pt x="986" y="207"/>
                    <a:pt x="986" y="200"/>
                  </a:cubicBezTo>
                  <a:cubicBezTo>
                    <a:pt x="930" y="133"/>
                    <a:pt x="857" y="79"/>
                    <a:pt x="775" y="44"/>
                  </a:cubicBezTo>
                  <a:cubicBezTo>
                    <a:pt x="776" y="53"/>
                    <a:pt x="776" y="63"/>
                    <a:pt x="776" y="72"/>
                  </a:cubicBezTo>
                  <a:cubicBezTo>
                    <a:pt x="776" y="109"/>
                    <a:pt x="774" y="147"/>
                    <a:pt x="769" y="186"/>
                  </a:cubicBezTo>
                  <a:cubicBezTo>
                    <a:pt x="789" y="194"/>
                    <a:pt x="802" y="212"/>
                    <a:pt x="802" y="234"/>
                  </a:cubicBezTo>
                  <a:close/>
                  <a:moveTo>
                    <a:pt x="908" y="896"/>
                  </a:moveTo>
                  <a:cubicBezTo>
                    <a:pt x="899" y="896"/>
                    <a:pt x="890" y="894"/>
                    <a:pt x="883" y="890"/>
                  </a:cubicBezTo>
                  <a:cubicBezTo>
                    <a:pt x="864" y="910"/>
                    <a:pt x="844" y="929"/>
                    <a:pt x="822" y="948"/>
                  </a:cubicBezTo>
                  <a:cubicBezTo>
                    <a:pt x="741" y="1021"/>
                    <a:pt x="652" y="1076"/>
                    <a:pt x="560" y="1114"/>
                  </a:cubicBezTo>
                  <a:cubicBezTo>
                    <a:pt x="763" y="1113"/>
                    <a:pt x="940" y="1004"/>
                    <a:pt x="1037" y="841"/>
                  </a:cubicBezTo>
                  <a:cubicBezTo>
                    <a:pt x="1011" y="846"/>
                    <a:pt x="985" y="849"/>
                    <a:pt x="958" y="852"/>
                  </a:cubicBezTo>
                  <a:cubicBezTo>
                    <a:pt x="955" y="877"/>
                    <a:pt x="933" y="896"/>
                    <a:pt x="908" y="896"/>
                  </a:cubicBezTo>
                  <a:close/>
                  <a:moveTo>
                    <a:pt x="865" y="873"/>
                  </a:moveTo>
                  <a:cubicBezTo>
                    <a:pt x="862" y="869"/>
                    <a:pt x="860" y="864"/>
                    <a:pt x="859" y="859"/>
                  </a:cubicBezTo>
                  <a:cubicBezTo>
                    <a:pt x="840" y="860"/>
                    <a:pt x="821" y="860"/>
                    <a:pt x="802" y="860"/>
                  </a:cubicBezTo>
                  <a:cubicBezTo>
                    <a:pt x="718" y="860"/>
                    <a:pt x="638" y="853"/>
                    <a:pt x="561" y="840"/>
                  </a:cubicBezTo>
                  <a:cubicBezTo>
                    <a:pt x="553" y="858"/>
                    <a:pt x="535" y="870"/>
                    <a:pt x="515" y="870"/>
                  </a:cubicBezTo>
                  <a:cubicBezTo>
                    <a:pt x="508" y="870"/>
                    <a:pt x="501" y="869"/>
                    <a:pt x="495" y="866"/>
                  </a:cubicBezTo>
                  <a:cubicBezTo>
                    <a:pt x="455" y="918"/>
                    <a:pt x="413" y="965"/>
                    <a:pt x="369" y="1005"/>
                  </a:cubicBezTo>
                  <a:cubicBezTo>
                    <a:pt x="349" y="1023"/>
                    <a:pt x="329" y="1040"/>
                    <a:pt x="309" y="1056"/>
                  </a:cubicBezTo>
                  <a:cubicBezTo>
                    <a:pt x="367" y="1085"/>
                    <a:pt x="432" y="1104"/>
                    <a:pt x="500" y="1111"/>
                  </a:cubicBezTo>
                  <a:cubicBezTo>
                    <a:pt x="607" y="1075"/>
                    <a:pt x="712" y="1015"/>
                    <a:pt x="807" y="931"/>
                  </a:cubicBezTo>
                  <a:cubicBezTo>
                    <a:pt x="827" y="912"/>
                    <a:pt x="847" y="893"/>
                    <a:pt x="865" y="873"/>
                  </a:cubicBezTo>
                  <a:close/>
                  <a:moveTo>
                    <a:pt x="1108" y="467"/>
                  </a:moveTo>
                  <a:cubicBezTo>
                    <a:pt x="1085" y="585"/>
                    <a:pt x="1031" y="705"/>
                    <a:pt x="948" y="813"/>
                  </a:cubicBezTo>
                  <a:cubicBezTo>
                    <a:pt x="952" y="818"/>
                    <a:pt x="954" y="823"/>
                    <a:pt x="956" y="828"/>
                  </a:cubicBezTo>
                  <a:cubicBezTo>
                    <a:pt x="989" y="824"/>
                    <a:pt x="1021" y="820"/>
                    <a:pt x="1052" y="814"/>
                  </a:cubicBezTo>
                  <a:cubicBezTo>
                    <a:pt x="1092" y="737"/>
                    <a:pt x="1115" y="650"/>
                    <a:pt x="1115" y="557"/>
                  </a:cubicBezTo>
                  <a:cubicBezTo>
                    <a:pt x="1115" y="526"/>
                    <a:pt x="1112" y="496"/>
                    <a:pt x="1108" y="467"/>
                  </a:cubicBezTo>
                  <a:close/>
                  <a:moveTo>
                    <a:pt x="464" y="829"/>
                  </a:moveTo>
                  <a:cubicBezTo>
                    <a:pt x="464" y="826"/>
                    <a:pt x="464" y="823"/>
                    <a:pt x="463" y="819"/>
                  </a:cubicBezTo>
                  <a:cubicBezTo>
                    <a:pt x="370" y="796"/>
                    <a:pt x="285" y="762"/>
                    <a:pt x="213" y="722"/>
                  </a:cubicBezTo>
                  <a:cubicBezTo>
                    <a:pt x="194" y="711"/>
                    <a:pt x="175" y="699"/>
                    <a:pt x="157" y="687"/>
                  </a:cubicBezTo>
                  <a:cubicBezTo>
                    <a:pt x="149" y="693"/>
                    <a:pt x="138" y="698"/>
                    <a:pt x="127" y="698"/>
                  </a:cubicBezTo>
                  <a:cubicBezTo>
                    <a:pt x="117" y="757"/>
                    <a:pt x="111" y="815"/>
                    <a:pt x="111" y="871"/>
                  </a:cubicBezTo>
                  <a:cubicBezTo>
                    <a:pt x="111" y="878"/>
                    <a:pt x="111" y="884"/>
                    <a:pt x="112" y="891"/>
                  </a:cubicBezTo>
                  <a:cubicBezTo>
                    <a:pt x="121" y="904"/>
                    <a:pt x="132" y="917"/>
                    <a:pt x="142" y="929"/>
                  </a:cubicBezTo>
                  <a:cubicBezTo>
                    <a:pt x="242" y="913"/>
                    <a:pt x="348" y="882"/>
                    <a:pt x="452" y="834"/>
                  </a:cubicBezTo>
                  <a:cubicBezTo>
                    <a:pt x="456" y="832"/>
                    <a:pt x="460" y="831"/>
                    <a:pt x="464" y="829"/>
                  </a:cubicBezTo>
                  <a:close/>
                  <a:moveTo>
                    <a:pt x="74" y="647"/>
                  </a:moveTo>
                  <a:cubicBezTo>
                    <a:pt x="74" y="638"/>
                    <a:pt x="76" y="630"/>
                    <a:pt x="80" y="623"/>
                  </a:cubicBezTo>
                  <a:cubicBezTo>
                    <a:pt x="47" y="591"/>
                    <a:pt x="21" y="556"/>
                    <a:pt x="1" y="520"/>
                  </a:cubicBezTo>
                  <a:cubicBezTo>
                    <a:pt x="1" y="532"/>
                    <a:pt x="0" y="544"/>
                    <a:pt x="0" y="557"/>
                  </a:cubicBezTo>
                  <a:cubicBezTo>
                    <a:pt x="0" y="667"/>
                    <a:pt x="32" y="770"/>
                    <a:pt x="88" y="857"/>
                  </a:cubicBezTo>
                  <a:cubicBezTo>
                    <a:pt x="88" y="804"/>
                    <a:pt x="94" y="749"/>
                    <a:pt x="103" y="694"/>
                  </a:cubicBezTo>
                  <a:cubicBezTo>
                    <a:pt x="86" y="685"/>
                    <a:pt x="74" y="668"/>
                    <a:pt x="74" y="647"/>
                  </a:cubicBezTo>
                  <a:close/>
                  <a:moveTo>
                    <a:pt x="125" y="596"/>
                  </a:moveTo>
                  <a:cubicBezTo>
                    <a:pt x="125" y="596"/>
                    <a:pt x="125" y="596"/>
                    <a:pt x="125" y="596"/>
                  </a:cubicBezTo>
                  <a:cubicBezTo>
                    <a:pt x="140" y="541"/>
                    <a:pt x="159" y="485"/>
                    <a:pt x="182" y="430"/>
                  </a:cubicBezTo>
                  <a:cubicBezTo>
                    <a:pt x="213" y="358"/>
                    <a:pt x="249" y="292"/>
                    <a:pt x="289" y="232"/>
                  </a:cubicBezTo>
                  <a:cubicBezTo>
                    <a:pt x="285" y="227"/>
                    <a:pt x="281" y="221"/>
                    <a:pt x="279" y="214"/>
                  </a:cubicBezTo>
                  <a:cubicBezTo>
                    <a:pt x="214" y="221"/>
                    <a:pt x="152" y="233"/>
                    <a:pt x="93" y="250"/>
                  </a:cubicBezTo>
                  <a:cubicBezTo>
                    <a:pt x="49" y="315"/>
                    <a:pt x="19" y="391"/>
                    <a:pt x="7" y="472"/>
                  </a:cubicBezTo>
                  <a:cubicBezTo>
                    <a:pt x="24" y="519"/>
                    <a:pt x="54" y="564"/>
                    <a:pt x="96" y="605"/>
                  </a:cubicBezTo>
                  <a:cubicBezTo>
                    <a:pt x="104" y="599"/>
                    <a:pt x="114" y="596"/>
                    <a:pt x="125" y="596"/>
                  </a:cubicBezTo>
                  <a:close/>
                  <a:moveTo>
                    <a:pt x="476" y="852"/>
                  </a:moveTo>
                  <a:cubicBezTo>
                    <a:pt x="475" y="852"/>
                    <a:pt x="475" y="851"/>
                    <a:pt x="474" y="851"/>
                  </a:cubicBezTo>
                  <a:cubicBezTo>
                    <a:pt x="470" y="852"/>
                    <a:pt x="466" y="854"/>
                    <a:pt x="462" y="856"/>
                  </a:cubicBezTo>
                  <a:cubicBezTo>
                    <a:pt x="361" y="902"/>
                    <a:pt x="260" y="933"/>
                    <a:pt x="162" y="950"/>
                  </a:cubicBezTo>
                  <a:cubicBezTo>
                    <a:pt x="198" y="986"/>
                    <a:pt x="240" y="1018"/>
                    <a:pt x="285" y="1043"/>
                  </a:cubicBezTo>
                  <a:cubicBezTo>
                    <a:pt x="308" y="1027"/>
                    <a:pt x="331" y="1008"/>
                    <a:pt x="353" y="987"/>
                  </a:cubicBezTo>
                  <a:cubicBezTo>
                    <a:pt x="395" y="948"/>
                    <a:pt x="437" y="903"/>
                    <a:pt x="476" y="8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513584">
                <a:defRPr/>
              </a:pPr>
              <a:endParaRPr lang="en-US" sz="8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" y="4323270"/>
            <a:ext cx="9144001" cy="820232"/>
            <a:chOff x="17085" y="4323269"/>
            <a:chExt cx="9126916" cy="820232"/>
          </a:xfrm>
        </p:grpSpPr>
        <p:sp>
          <p:nvSpPr>
            <p:cNvPr id="64" name="Rectangle 63"/>
            <p:cNvSpPr/>
            <p:nvPr/>
          </p:nvSpPr>
          <p:spPr>
            <a:xfrm>
              <a:off x="17085" y="4323269"/>
              <a:ext cx="9126915" cy="82023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085" y="4472017"/>
              <a:ext cx="912691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>
                <a:buNone/>
              </a:pPr>
              <a:r>
                <a:rPr lang="ja-JP" altLang="en-US" sz="2800" b="0" i="0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デジタル化の加速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には、</a:t>
              </a:r>
              <a:r>
                <a:rPr lang="en-US" altLang="ja-JP" sz="2800" b="0" i="0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IT</a:t>
              </a:r>
              <a:r>
                <a:rPr lang="ja-JP" altLang="en-US" sz="2800" b="0" i="0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シンプル</a:t>
              </a:r>
              <a:r>
                <a:rPr lang="en-US" sz="2800" b="0" i="0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化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が鍵</a:t>
              </a:r>
              <a:endParaRPr lang="en-US" sz="2800" b="0" i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72" name="Rounded Rectangle 71"/>
          <p:cNvSpPr>
            <a:spLocks noChangeAspect="1"/>
          </p:cNvSpPr>
          <p:nvPr/>
        </p:nvSpPr>
        <p:spPr>
          <a:xfrm>
            <a:off x="6282507" y="906567"/>
            <a:ext cx="2530176" cy="3318123"/>
          </a:xfrm>
          <a:prstGeom prst="roundRect">
            <a:avLst>
              <a:gd name="adj" fmla="val 50000"/>
            </a:avLst>
          </a:prstGeom>
          <a:solidFill>
            <a:schemeClr val="bg1">
              <a:alpha val="65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02046" y="2279834"/>
            <a:ext cx="2291098" cy="1258649"/>
            <a:chOff x="6402046" y="2951381"/>
            <a:chExt cx="2291098" cy="1258649"/>
          </a:xfrm>
        </p:grpSpPr>
        <p:sp>
          <p:nvSpPr>
            <p:cNvPr id="74" name="Rectangle 73"/>
            <p:cNvSpPr/>
            <p:nvPr/>
          </p:nvSpPr>
          <p:spPr>
            <a:xfrm>
              <a:off x="6402046" y="2951381"/>
              <a:ext cx="2291098" cy="1258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45720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defTabSz="457200">
                <a:spcAft>
                  <a:spcPts val="300"/>
                </a:spcAft>
                <a:buNone/>
              </a:pP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脅威の検出に80日、</a:t>
              </a:r>
              <a:b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解決に120日</a:t>
              </a:r>
            </a:p>
          </p:txBody>
        </p:sp>
        <p:sp>
          <p:nvSpPr>
            <p:cNvPr id="75" name="Rectangle 74"/>
            <p:cNvSpPr>
              <a:spLocks/>
            </p:cNvSpPr>
            <p:nvPr/>
          </p:nvSpPr>
          <p:spPr>
            <a:xfrm>
              <a:off x="6738688" y="3122633"/>
              <a:ext cx="1672401" cy="8802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68553" tIns="34277" rIns="68553" bIns="34277" rtlCol="0" anchor="ctr"/>
            <a:lstStyle/>
            <a:p>
              <a:pPr algn="ctr" defTabSz="342829"/>
              <a:endParaRPr lang="en-US" sz="1400" spc="2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95941" y="1061622"/>
            <a:ext cx="2703323" cy="1368361"/>
            <a:chOff x="6195941" y="1733170"/>
            <a:chExt cx="2703323" cy="1368361"/>
          </a:xfrm>
        </p:grpSpPr>
        <p:sp>
          <p:nvSpPr>
            <p:cNvPr id="73" name="Rectangle 72"/>
            <p:cNvSpPr/>
            <p:nvPr/>
          </p:nvSpPr>
          <p:spPr>
            <a:xfrm>
              <a:off x="6195941" y="2416718"/>
              <a:ext cx="2703323" cy="684813"/>
            </a:xfrm>
            <a:prstGeom prst="rect">
              <a:avLst/>
            </a:prstGeom>
          </p:spPr>
          <p:txBody>
            <a:bodyPr wrap="none" lIns="68589" tIns="34295" rIns="68589" bIns="34295">
              <a:spAutoFit/>
            </a:bodyPr>
            <a:lstStyle/>
            <a:p>
              <a:pPr algn="ctr" defTabSz="457200">
                <a:buNone/>
              </a:pPr>
              <a:r>
                <a:rPr lang="en-US" sz="2000" b="1" i="0">
                  <a:solidFill>
                    <a:srgbClr val="2968A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低リスク＆ </a:t>
              </a:r>
              <a:br>
                <a:rPr lang="en-US" sz="2000" b="1" i="0">
                  <a:solidFill>
                    <a:srgbClr val="2968A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en-US" sz="2000" b="1" i="0">
                  <a:solidFill>
                    <a:srgbClr val="2968A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コンプライアンス順守</a:t>
              </a:r>
            </a:p>
          </p:txBody>
        </p:sp>
        <p:sp>
          <p:nvSpPr>
            <p:cNvPr id="71" name="Freeform 70"/>
            <p:cNvSpPr>
              <a:spLocks noChangeAspect="1"/>
            </p:cNvSpPr>
            <p:nvPr/>
          </p:nvSpPr>
          <p:spPr>
            <a:xfrm>
              <a:off x="7204782" y="1733170"/>
              <a:ext cx="658026" cy="658026"/>
            </a:xfrm>
            <a:custGeom>
              <a:avLst/>
              <a:gdLst>
                <a:gd name="connsiteX0" fmla="*/ 504057 w 1008112"/>
                <a:gd name="connsiteY0" fmla="*/ 483431 h 1008112"/>
                <a:gd name="connsiteX1" fmla="*/ 558573 w 1008112"/>
                <a:gd name="connsiteY1" fmla="*/ 537948 h 1008112"/>
                <a:gd name="connsiteX2" fmla="*/ 542605 w 1008112"/>
                <a:gd name="connsiteY2" fmla="*/ 576497 h 1008112"/>
                <a:gd name="connsiteX3" fmla="*/ 536566 w 1008112"/>
                <a:gd name="connsiteY3" fmla="*/ 580568 h 1008112"/>
                <a:gd name="connsiteX4" fmla="*/ 536766 w 1008112"/>
                <a:gd name="connsiteY4" fmla="*/ 581561 h 1008112"/>
                <a:gd name="connsiteX5" fmla="*/ 536766 w 1008112"/>
                <a:gd name="connsiteY5" fmla="*/ 668787 h 1008112"/>
                <a:gd name="connsiteX6" fmla="*/ 504057 w 1008112"/>
                <a:gd name="connsiteY6" fmla="*/ 701497 h 1008112"/>
                <a:gd name="connsiteX7" fmla="*/ 471347 w 1008112"/>
                <a:gd name="connsiteY7" fmla="*/ 668787 h 1008112"/>
                <a:gd name="connsiteX8" fmla="*/ 471347 w 1008112"/>
                <a:gd name="connsiteY8" fmla="*/ 581561 h 1008112"/>
                <a:gd name="connsiteX9" fmla="*/ 471547 w 1008112"/>
                <a:gd name="connsiteY9" fmla="*/ 580568 h 1008112"/>
                <a:gd name="connsiteX10" fmla="*/ 465508 w 1008112"/>
                <a:gd name="connsiteY10" fmla="*/ 576497 h 1008112"/>
                <a:gd name="connsiteX11" fmla="*/ 449540 w 1008112"/>
                <a:gd name="connsiteY11" fmla="*/ 537948 h 1008112"/>
                <a:gd name="connsiteX12" fmla="*/ 504057 w 1008112"/>
                <a:gd name="connsiteY12" fmla="*/ 483431 h 1008112"/>
                <a:gd name="connsiteX13" fmla="*/ 507781 w 1008112"/>
                <a:gd name="connsiteY13" fmla="*/ 266555 h 1008112"/>
                <a:gd name="connsiteX14" fmla="*/ 624170 w 1008112"/>
                <a:gd name="connsiteY14" fmla="*/ 382944 h 1008112"/>
                <a:gd name="connsiteX15" fmla="*/ 624170 w 1008112"/>
                <a:gd name="connsiteY15" fmla="*/ 440673 h 1008112"/>
                <a:gd name="connsiteX16" fmla="*/ 391392 w 1008112"/>
                <a:gd name="connsiteY16" fmla="*/ 440673 h 1008112"/>
                <a:gd name="connsiteX17" fmla="*/ 391392 w 1008112"/>
                <a:gd name="connsiteY17" fmla="*/ 382944 h 1008112"/>
                <a:gd name="connsiteX18" fmla="*/ 507781 w 1008112"/>
                <a:gd name="connsiteY18" fmla="*/ 266555 h 1008112"/>
                <a:gd name="connsiteX19" fmla="*/ 507781 w 1008112"/>
                <a:gd name="connsiteY19" fmla="*/ 195483 h 1008112"/>
                <a:gd name="connsiteX20" fmla="*/ 320320 w 1008112"/>
                <a:gd name="connsiteY20" fmla="*/ 382944 h 1008112"/>
                <a:gd name="connsiteX21" fmla="*/ 320320 w 1008112"/>
                <a:gd name="connsiteY21" fmla="*/ 440673 h 1008112"/>
                <a:gd name="connsiteX22" fmla="*/ 273578 w 1008112"/>
                <a:gd name="connsiteY22" fmla="*/ 440673 h 1008112"/>
                <a:gd name="connsiteX23" fmla="*/ 273578 w 1008112"/>
                <a:gd name="connsiteY23" fmla="*/ 701430 h 1008112"/>
                <a:gd name="connsiteX24" fmla="*/ 329778 w 1008112"/>
                <a:gd name="connsiteY24" fmla="*/ 757630 h 1008112"/>
                <a:gd name="connsiteX25" fmla="*/ 678334 w 1008112"/>
                <a:gd name="connsiteY25" fmla="*/ 757630 h 1008112"/>
                <a:gd name="connsiteX26" fmla="*/ 734534 w 1008112"/>
                <a:gd name="connsiteY26" fmla="*/ 701430 h 1008112"/>
                <a:gd name="connsiteX27" fmla="*/ 734534 w 1008112"/>
                <a:gd name="connsiteY27" fmla="*/ 440673 h 1008112"/>
                <a:gd name="connsiteX28" fmla="*/ 695242 w 1008112"/>
                <a:gd name="connsiteY28" fmla="*/ 440673 h 1008112"/>
                <a:gd name="connsiteX29" fmla="*/ 695242 w 1008112"/>
                <a:gd name="connsiteY29" fmla="*/ 382944 h 1008112"/>
                <a:gd name="connsiteX30" fmla="*/ 507781 w 1008112"/>
                <a:gd name="connsiteY30" fmla="*/ 195483 h 1008112"/>
                <a:gd name="connsiteX31" fmla="*/ 504056 w 1008112"/>
                <a:gd name="connsiteY31" fmla="*/ 0 h 1008112"/>
                <a:gd name="connsiteX32" fmla="*/ 1008112 w 1008112"/>
                <a:gd name="connsiteY32" fmla="*/ 504056 h 1008112"/>
                <a:gd name="connsiteX33" fmla="*/ 504056 w 1008112"/>
                <a:gd name="connsiteY33" fmla="*/ 1008112 h 1008112"/>
                <a:gd name="connsiteX34" fmla="*/ 0 w 1008112"/>
                <a:gd name="connsiteY34" fmla="*/ 504056 h 1008112"/>
                <a:gd name="connsiteX35" fmla="*/ 504056 w 1008112"/>
                <a:gd name="connsiteY35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08112" h="1008112">
                  <a:moveTo>
                    <a:pt x="504057" y="483431"/>
                  </a:moveTo>
                  <a:cubicBezTo>
                    <a:pt x="534165" y="483431"/>
                    <a:pt x="558573" y="507839"/>
                    <a:pt x="558573" y="537948"/>
                  </a:cubicBezTo>
                  <a:cubicBezTo>
                    <a:pt x="558573" y="553002"/>
                    <a:pt x="552471" y="566631"/>
                    <a:pt x="542605" y="576497"/>
                  </a:cubicBezTo>
                  <a:lnTo>
                    <a:pt x="536566" y="580568"/>
                  </a:lnTo>
                  <a:lnTo>
                    <a:pt x="536766" y="581561"/>
                  </a:lnTo>
                  <a:lnTo>
                    <a:pt x="536766" y="668787"/>
                  </a:lnTo>
                  <a:cubicBezTo>
                    <a:pt x="536766" y="686852"/>
                    <a:pt x="522122" y="701497"/>
                    <a:pt x="504057" y="701497"/>
                  </a:cubicBezTo>
                  <a:cubicBezTo>
                    <a:pt x="485992" y="701497"/>
                    <a:pt x="471347" y="686852"/>
                    <a:pt x="471347" y="668787"/>
                  </a:cubicBezTo>
                  <a:lnTo>
                    <a:pt x="471347" y="581561"/>
                  </a:lnTo>
                  <a:lnTo>
                    <a:pt x="471547" y="580568"/>
                  </a:lnTo>
                  <a:lnTo>
                    <a:pt x="465508" y="576497"/>
                  </a:lnTo>
                  <a:cubicBezTo>
                    <a:pt x="455642" y="566631"/>
                    <a:pt x="449540" y="553002"/>
                    <a:pt x="449540" y="537948"/>
                  </a:cubicBezTo>
                  <a:cubicBezTo>
                    <a:pt x="449540" y="507839"/>
                    <a:pt x="473948" y="483431"/>
                    <a:pt x="504057" y="483431"/>
                  </a:cubicBezTo>
                  <a:close/>
                  <a:moveTo>
                    <a:pt x="507781" y="266555"/>
                  </a:moveTo>
                  <a:cubicBezTo>
                    <a:pt x="572061" y="266555"/>
                    <a:pt x="624170" y="318664"/>
                    <a:pt x="624170" y="382944"/>
                  </a:cubicBezTo>
                  <a:lnTo>
                    <a:pt x="624170" y="440673"/>
                  </a:lnTo>
                  <a:lnTo>
                    <a:pt x="391392" y="440673"/>
                  </a:lnTo>
                  <a:lnTo>
                    <a:pt x="391392" y="382944"/>
                  </a:lnTo>
                  <a:cubicBezTo>
                    <a:pt x="391392" y="318664"/>
                    <a:pt x="443501" y="266555"/>
                    <a:pt x="507781" y="266555"/>
                  </a:cubicBezTo>
                  <a:close/>
                  <a:moveTo>
                    <a:pt x="507781" y="195483"/>
                  </a:moveTo>
                  <a:cubicBezTo>
                    <a:pt x="404250" y="195483"/>
                    <a:pt x="320320" y="279412"/>
                    <a:pt x="320320" y="382944"/>
                  </a:cubicBezTo>
                  <a:lnTo>
                    <a:pt x="320320" y="440673"/>
                  </a:lnTo>
                  <a:lnTo>
                    <a:pt x="273578" y="440673"/>
                  </a:lnTo>
                  <a:lnTo>
                    <a:pt x="273578" y="701430"/>
                  </a:lnTo>
                  <a:cubicBezTo>
                    <a:pt x="273578" y="732469"/>
                    <a:pt x="298739" y="757630"/>
                    <a:pt x="329778" y="757630"/>
                  </a:cubicBezTo>
                  <a:lnTo>
                    <a:pt x="678334" y="757630"/>
                  </a:lnTo>
                  <a:cubicBezTo>
                    <a:pt x="709373" y="757630"/>
                    <a:pt x="734534" y="732469"/>
                    <a:pt x="734534" y="701430"/>
                  </a:cubicBezTo>
                  <a:lnTo>
                    <a:pt x="734534" y="440673"/>
                  </a:lnTo>
                  <a:lnTo>
                    <a:pt x="695242" y="440673"/>
                  </a:lnTo>
                  <a:lnTo>
                    <a:pt x="695242" y="382944"/>
                  </a:lnTo>
                  <a:cubicBezTo>
                    <a:pt x="695242" y="279412"/>
                    <a:pt x="611313" y="195483"/>
                    <a:pt x="507781" y="195483"/>
                  </a:cubicBezTo>
                  <a:close/>
                  <a:moveTo>
                    <a:pt x="504056" y="0"/>
                  </a:moveTo>
                  <a:cubicBezTo>
                    <a:pt x="782438" y="0"/>
                    <a:pt x="1008112" y="225674"/>
                    <a:pt x="1008112" y="504056"/>
                  </a:cubicBezTo>
                  <a:cubicBezTo>
                    <a:pt x="1008112" y="782438"/>
                    <a:pt x="782438" y="1008112"/>
                    <a:pt x="504056" y="1008112"/>
                  </a:cubicBezTo>
                  <a:cubicBezTo>
                    <a:pt x="225674" y="1008112"/>
                    <a:pt x="0" y="782438"/>
                    <a:pt x="0" y="504056"/>
                  </a:cubicBezTo>
                  <a:cubicBezTo>
                    <a:pt x="0" y="225674"/>
                    <a:pt x="225674" y="0"/>
                    <a:pt x="5040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3" name="角丸四角形 32"/>
          <p:cNvSpPr/>
          <p:nvPr/>
        </p:nvSpPr>
        <p:spPr>
          <a:xfrm>
            <a:off x="3658623" y="2494216"/>
            <a:ext cx="1910592" cy="50879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自動化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6606039" y="2494216"/>
            <a:ext cx="1910592" cy="50879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セキュリティ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720689" y="2494216"/>
            <a:ext cx="1910592" cy="50879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稼げる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投資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550" y="3092415"/>
            <a:ext cx="29562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ビジネスアプリ開発</a:t>
            </a:r>
            <a:endParaRPr kumimoji="1" lang="en-US" altLang="ja-JP" sz="1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vs. 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オンプレミス</a:t>
            </a:r>
            <a:endParaRPr kumimoji="1" lang="en-US" altLang="ja-JP" sz="1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持続性・信頼性</a:t>
            </a:r>
            <a:endParaRPr kumimoji="1" lang="ja-JP" altLang="en-US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78804" y="3072674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kumimoji="1"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SDN/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迅速性</a:t>
            </a:r>
            <a:endParaRPr kumimoji="1" lang="en-US" altLang="ja-JP" sz="1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NFV/WAN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仮想化</a:t>
            </a:r>
            <a:endParaRPr kumimoji="1" lang="en-US" altLang="ja-JP" sz="1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SD-LAN/LAN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仮想化</a:t>
            </a:r>
            <a:endParaRPr kumimoji="1" lang="en-US" altLang="ja-JP" sz="1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64328" y="3072674"/>
            <a:ext cx="31005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データ分析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検知</a:t>
            </a:r>
            <a:endParaRPr kumimoji="1" lang="en-US" altLang="ja-JP" sz="1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出入口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エンドデバイス検知</a:t>
            </a:r>
            <a:endParaRPr kumimoji="1" lang="en-US" altLang="ja-JP" sz="1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感染デバイスの無害化</a:t>
            </a:r>
            <a:endParaRPr kumimoji="1" lang="en-US" altLang="ja-JP" sz="1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1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49655" y="26101"/>
            <a:ext cx="8200294" cy="1553726"/>
            <a:chOff x="449655" y="26101"/>
            <a:chExt cx="8200294" cy="1553726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449655" y="447384"/>
              <a:ext cx="2487603" cy="1074210"/>
              <a:chOff x="229527" y="2250784"/>
              <a:chExt cx="2487603" cy="1074210"/>
            </a:xfrm>
          </p:grpSpPr>
          <p:grpSp>
            <p:nvGrpSpPr>
              <p:cNvPr id="17" name="Group 234"/>
              <p:cNvGrpSpPr/>
              <p:nvPr/>
            </p:nvGrpSpPr>
            <p:grpSpPr>
              <a:xfrm>
                <a:off x="319174" y="2477055"/>
                <a:ext cx="1945417" cy="658823"/>
                <a:chOff x="252461" y="2531732"/>
                <a:chExt cx="1945417" cy="881103"/>
              </a:xfrm>
            </p:grpSpPr>
            <p:cxnSp>
              <p:nvCxnSpPr>
                <p:cNvPr id="23" name="Straight Connector 18"/>
                <p:cNvCxnSpPr>
                  <a:endCxn id="20" idx="2"/>
                </p:cNvCxnSpPr>
                <p:nvPr/>
              </p:nvCxnSpPr>
              <p:spPr>
                <a:xfrm flipV="1">
                  <a:off x="833792" y="2781176"/>
                  <a:ext cx="614805" cy="631659"/>
                </a:xfrm>
                <a:prstGeom prst="line">
                  <a:avLst/>
                </a:prstGeom>
                <a:ln w="12700" cmpd="sng">
                  <a:prstDash val="sysDot"/>
                  <a:headEnd type="none" w="sm" len="sm"/>
                  <a:tailEnd type="none" w="sm" len="sm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19"/>
                <p:cNvCxnSpPr>
                  <a:stCxn id="19" idx="0"/>
                  <a:endCxn id="20" idx="2"/>
                </p:cNvCxnSpPr>
                <p:nvPr/>
              </p:nvCxnSpPr>
              <p:spPr>
                <a:xfrm flipH="1" flipV="1">
                  <a:off x="1448597" y="2781179"/>
                  <a:ext cx="580585" cy="482793"/>
                </a:xfrm>
                <a:prstGeom prst="line">
                  <a:avLst/>
                </a:prstGeom>
                <a:ln w="12700" cmpd="sng">
                  <a:prstDash val="sysDot"/>
                  <a:headEnd type="none" w="sm" len="sm"/>
                  <a:tailEnd type="none" w="sm" len="sm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>
                  <a:stCxn id="18" idx="1"/>
                  <a:endCxn id="20" idx="3"/>
                </p:cNvCxnSpPr>
                <p:nvPr/>
              </p:nvCxnSpPr>
              <p:spPr>
                <a:xfrm flipH="1">
                  <a:off x="1781026" y="2531733"/>
                  <a:ext cx="416852" cy="4820"/>
                </a:xfrm>
                <a:prstGeom prst="line">
                  <a:avLst/>
                </a:prstGeom>
                <a:ln w="12700" cmpd="sng">
                  <a:prstDash val="sysDot"/>
                  <a:headEnd type="none" w="sm" len="sm"/>
                  <a:tailEnd type="none" w="sm" len="sm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110"/>
                <p:cNvCxnSpPr>
                  <a:endCxn id="20" idx="1"/>
                </p:cNvCxnSpPr>
                <p:nvPr/>
              </p:nvCxnSpPr>
              <p:spPr>
                <a:xfrm>
                  <a:off x="252461" y="2536549"/>
                  <a:ext cx="863706" cy="0"/>
                </a:xfrm>
                <a:prstGeom prst="line">
                  <a:avLst/>
                </a:prstGeom>
                <a:ln w="12700" cmpd="sng">
                  <a:prstDash val="sysDot"/>
                  <a:headEnd type="none" w="sm" len="sm"/>
                  <a:tailEnd type="none" w="sm" len="sm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Picture 105" descr="C:\Users\ecoffey\AppData\Local\Temp\Rar$DRa0.883\30012_Device_content_engine_unknown_64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4591" y="2250784"/>
                <a:ext cx="452539" cy="452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06" descr="C:\Users\ecoffey\AppData\Local\Temp\Rar$DRa0.547\Wireless LAN Controller\Png\Unknown\Wireless LAN Controller_unknown_25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7739" y="3024568"/>
                <a:ext cx="496311" cy="273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8" descr="C:\Users\ecoffey\AppData\Local\Temp\Rar$DRa0.254\Cisco Icons November\30068_Device_router_with_firewall_3081\Png_256\30068_Device_router_with_firewall_3081_unknown_256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2880" y="2297745"/>
                <a:ext cx="664859" cy="365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9" descr="C:\Users\ecoffey\AppData\Local\Temp\Rar$DRa0.295\30029_Device_firewall_critical_64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27" y="2261684"/>
                <a:ext cx="410204" cy="410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0" descr="C:\Users\ecoffey\AppData\Local\Temp\Rar$DRa0.547\Wireless LAN Controller\Png\Unknown\Wireless LAN Controller_unknown_25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298" y="3051211"/>
                <a:ext cx="496311" cy="273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6821" y="354645"/>
              <a:ext cx="1209541" cy="1225182"/>
            </a:xfrm>
            <a:prstGeom prst="rect">
              <a:avLst/>
            </a:prstGeom>
          </p:spPr>
        </p:pic>
        <p:grpSp>
          <p:nvGrpSpPr>
            <p:cNvPr id="28" name="グループ化 27"/>
            <p:cNvGrpSpPr/>
            <p:nvPr/>
          </p:nvGrpSpPr>
          <p:grpSpPr>
            <a:xfrm>
              <a:off x="6209228" y="618936"/>
              <a:ext cx="2440721" cy="818591"/>
              <a:chOff x="6517691" y="2195784"/>
              <a:chExt cx="2440721" cy="818591"/>
            </a:xfrm>
          </p:grpSpPr>
          <p:sp>
            <p:nvSpPr>
              <p:cNvPr id="29" name="Freeform 113"/>
              <p:cNvSpPr>
                <a:spLocks noEditPoints="1"/>
              </p:cNvSpPr>
              <p:nvPr/>
            </p:nvSpPr>
            <p:spPr bwMode="auto">
              <a:xfrm>
                <a:off x="8608096" y="2347563"/>
                <a:ext cx="350316" cy="57504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11"/>
                  </a:cxn>
                  <a:cxn ang="0">
                    <a:pos x="77" y="341"/>
                  </a:cxn>
                  <a:cxn ang="0">
                    <a:pos x="146" y="411"/>
                  </a:cxn>
                  <a:cxn ang="0">
                    <a:pos x="223" y="9"/>
                  </a:cxn>
                  <a:cxn ang="0">
                    <a:pos x="69" y="317"/>
                  </a:cxn>
                  <a:cxn ang="0">
                    <a:pos x="18" y="282"/>
                  </a:cxn>
                  <a:cxn ang="0">
                    <a:pos x="69" y="317"/>
                  </a:cxn>
                  <a:cxn ang="0">
                    <a:pos x="18" y="222"/>
                  </a:cxn>
                  <a:cxn ang="0">
                    <a:pos x="69" y="257"/>
                  </a:cxn>
                  <a:cxn ang="0">
                    <a:pos x="69" y="197"/>
                  </a:cxn>
                  <a:cxn ang="0">
                    <a:pos x="18" y="163"/>
                  </a:cxn>
                  <a:cxn ang="0">
                    <a:pos x="69" y="197"/>
                  </a:cxn>
                  <a:cxn ang="0">
                    <a:pos x="18" y="137"/>
                  </a:cxn>
                  <a:cxn ang="0">
                    <a:pos x="69" y="103"/>
                  </a:cxn>
                  <a:cxn ang="0">
                    <a:pos x="69" y="77"/>
                  </a:cxn>
                  <a:cxn ang="0">
                    <a:pos x="18" y="43"/>
                  </a:cxn>
                  <a:cxn ang="0">
                    <a:pos x="69" y="77"/>
                  </a:cxn>
                  <a:cxn ang="0">
                    <a:pos x="86" y="317"/>
                  </a:cxn>
                  <a:cxn ang="0">
                    <a:pos x="137" y="282"/>
                  </a:cxn>
                  <a:cxn ang="0">
                    <a:pos x="86" y="257"/>
                  </a:cxn>
                  <a:cxn ang="0">
                    <a:pos x="137" y="222"/>
                  </a:cxn>
                  <a:cxn ang="0">
                    <a:pos x="86" y="257"/>
                  </a:cxn>
                  <a:cxn ang="0">
                    <a:pos x="86" y="197"/>
                  </a:cxn>
                  <a:cxn ang="0">
                    <a:pos x="137" y="163"/>
                  </a:cxn>
                  <a:cxn ang="0">
                    <a:pos x="137" y="137"/>
                  </a:cxn>
                  <a:cxn ang="0">
                    <a:pos x="86" y="103"/>
                  </a:cxn>
                  <a:cxn ang="0">
                    <a:pos x="137" y="137"/>
                  </a:cxn>
                  <a:cxn ang="0">
                    <a:pos x="86" y="77"/>
                  </a:cxn>
                  <a:cxn ang="0">
                    <a:pos x="137" y="43"/>
                  </a:cxn>
                  <a:cxn ang="0">
                    <a:pos x="206" y="317"/>
                  </a:cxn>
                  <a:cxn ang="0">
                    <a:pos x="154" y="282"/>
                  </a:cxn>
                  <a:cxn ang="0">
                    <a:pos x="206" y="317"/>
                  </a:cxn>
                  <a:cxn ang="0">
                    <a:pos x="154" y="222"/>
                  </a:cxn>
                  <a:cxn ang="0">
                    <a:pos x="206" y="257"/>
                  </a:cxn>
                  <a:cxn ang="0">
                    <a:pos x="206" y="197"/>
                  </a:cxn>
                  <a:cxn ang="0">
                    <a:pos x="154" y="163"/>
                  </a:cxn>
                  <a:cxn ang="0">
                    <a:pos x="206" y="197"/>
                  </a:cxn>
                  <a:cxn ang="0">
                    <a:pos x="154" y="137"/>
                  </a:cxn>
                  <a:cxn ang="0">
                    <a:pos x="206" y="103"/>
                  </a:cxn>
                  <a:cxn ang="0">
                    <a:pos x="206" y="77"/>
                  </a:cxn>
                  <a:cxn ang="0">
                    <a:pos x="154" y="43"/>
                  </a:cxn>
                  <a:cxn ang="0">
                    <a:pos x="206" y="77"/>
                  </a:cxn>
                </a:cxnLst>
                <a:rect l="0" t="0" r="r" b="b"/>
                <a:pathLst>
                  <a:path w="223" h="411">
                    <a:moveTo>
                      <a:pt x="21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11"/>
                      <a:pt x="0" y="411"/>
                      <a:pt x="0" y="411"/>
                    </a:cubicBezTo>
                    <a:cubicBezTo>
                      <a:pt x="77" y="411"/>
                      <a:pt x="77" y="411"/>
                      <a:pt x="77" y="411"/>
                    </a:cubicBezTo>
                    <a:cubicBezTo>
                      <a:pt x="77" y="341"/>
                      <a:pt x="77" y="341"/>
                      <a:pt x="77" y="341"/>
                    </a:cubicBezTo>
                    <a:cubicBezTo>
                      <a:pt x="146" y="341"/>
                      <a:pt x="146" y="341"/>
                      <a:pt x="146" y="341"/>
                    </a:cubicBezTo>
                    <a:cubicBezTo>
                      <a:pt x="146" y="411"/>
                      <a:pt x="146" y="411"/>
                      <a:pt x="146" y="411"/>
                    </a:cubicBezTo>
                    <a:cubicBezTo>
                      <a:pt x="223" y="411"/>
                      <a:pt x="223" y="411"/>
                      <a:pt x="223" y="411"/>
                    </a:cubicBezTo>
                    <a:cubicBezTo>
                      <a:pt x="223" y="9"/>
                      <a:pt x="223" y="9"/>
                      <a:pt x="223" y="9"/>
                    </a:cubicBezTo>
                    <a:cubicBezTo>
                      <a:pt x="223" y="4"/>
                      <a:pt x="219" y="0"/>
                      <a:pt x="214" y="0"/>
                    </a:cubicBezTo>
                    <a:close/>
                    <a:moveTo>
                      <a:pt x="69" y="317"/>
                    </a:moveTo>
                    <a:cubicBezTo>
                      <a:pt x="18" y="317"/>
                      <a:pt x="18" y="317"/>
                      <a:pt x="18" y="317"/>
                    </a:cubicBezTo>
                    <a:cubicBezTo>
                      <a:pt x="18" y="282"/>
                      <a:pt x="18" y="282"/>
                      <a:pt x="18" y="282"/>
                    </a:cubicBezTo>
                    <a:cubicBezTo>
                      <a:pt x="69" y="282"/>
                      <a:pt x="69" y="282"/>
                      <a:pt x="69" y="282"/>
                    </a:cubicBezTo>
                    <a:lnTo>
                      <a:pt x="69" y="317"/>
                    </a:lnTo>
                    <a:close/>
                    <a:moveTo>
                      <a:pt x="18" y="257"/>
                    </a:moveTo>
                    <a:cubicBezTo>
                      <a:pt x="18" y="222"/>
                      <a:pt x="18" y="222"/>
                      <a:pt x="18" y="222"/>
                    </a:cubicBezTo>
                    <a:cubicBezTo>
                      <a:pt x="69" y="222"/>
                      <a:pt x="69" y="222"/>
                      <a:pt x="69" y="222"/>
                    </a:cubicBezTo>
                    <a:cubicBezTo>
                      <a:pt x="69" y="257"/>
                      <a:pt x="69" y="257"/>
                      <a:pt x="69" y="257"/>
                    </a:cubicBezTo>
                    <a:lnTo>
                      <a:pt x="18" y="257"/>
                    </a:lnTo>
                    <a:close/>
                    <a:moveTo>
                      <a:pt x="69" y="197"/>
                    </a:move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69" y="163"/>
                      <a:pt x="69" y="163"/>
                      <a:pt x="69" y="163"/>
                    </a:cubicBezTo>
                    <a:lnTo>
                      <a:pt x="69" y="197"/>
                    </a:lnTo>
                    <a:close/>
                    <a:moveTo>
                      <a:pt x="69" y="137"/>
                    </a:move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69" y="103"/>
                      <a:pt x="69" y="103"/>
                      <a:pt x="69" y="103"/>
                    </a:cubicBezTo>
                    <a:lnTo>
                      <a:pt x="69" y="137"/>
                    </a:lnTo>
                    <a:close/>
                    <a:moveTo>
                      <a:pt x="69" y="77"/>
                    </a:move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69" y="43"/>
                      <a:pt x="69" y="43"/>
                      <a:pt x="69" y="43"/>
                    </a:cubicBezTo>
                    <a:lnTo>
                      <a:pt x="69" y="77"/>
                    </a:lnTo>
                    <a:close/>
                    <a:moveTo>
                      <a:pt x="137" y="317"/>
                    </a:moveTo>
                    <a:cubicBezTo>
                      <a:pt x="86" y="317"/>
                      <a:pt x="86" y="317"/>
                      <a:pt x="86" y="317"/>
                    </a:cubicBezTo>
                    <a:cubicBezTo>
                      <a:pt x="86" y="282"/>
                      <a:pt x="86" y="282"/>
                      <a:pt x="86" y="282"/>
                    </a:cubicBezTo>
                    <a:cubicBezTo>
                      <a:pt x="137" y="282"/>
                      <a:pt x="137" y="282"/>
                      <a:pt x="137" y="282"/>
                    </a:cubicBezTo>
                    <a:lnTo>
                      <a:pt x="137" y="317"/>
                    </a:lnTo>
                    <a:close/>
                    <a:moveTo>
                      <a:pt x="86" y="257"/>
                    </a:moveTo>
                    <a:cubicBezTo>
                      <a:pt x="86" y="222"/>
                      <a:pt x="86" y="222"/>
                      <a:pt x="86" y="222"/>
                    </a:cubicBezTo>
                    <a:cubicBezTo>
                      <a:pt x="137" y="222"/>
                      <a:pt x="137" y="222"/>
                      <a:pt x="137" y="222"/>
                    </a:cubicBezTo>
                    <a:cubicBezTo>
                      <a:pt x="137" y="257"/>
                      <a:pt x="137" y="257"/>
                      <a:pt x="137" y="257"/>
                    </a:cubicBezTo>
                    <a:lnTo>
                      <a:pt x="86" y="257"/>
                    </a:lnTo>
                    <a:close/>
                    <a:moveTo>
                      <a:pt x="137" y="197"/>
                    </a:moveTo>
                    <a:cubicBezTo>
                      <a:pt x="86" y="197"/>
                      <a:pt x="86" y="197"/>
                      <a:pt x="86" y="197"/>
                    </a:cubicBezTo>
                    <a:cubicBezTo>
                      <a:pt x="86" y="163"/>
                      <a:pt x="86" y="163"/>
                      <a:pt x="86" y="163"/>
                    </a:cubicBezTo>
                    <a:cubicBezTo>
                      <a:pt x="137" y="163"/>
                      <a:pt x="137" y="163"/>
                      <a:pt x="137" y="163"/>
                    </a:cubicBezTo>
                    <a:lnTo>
                      <a:pt x="137" y="197"/>
                    </a:lnTo>
                    <a:close/>
                    <a:moveTo>
                      <a:pt x="137" y="137"/>
                    </a:moveTo>
                    <a:cubicBezTo>
                      <a:pt x="86" y="137"/>
                      <a:pt x="86" y="137"/>
                      <a:pt x="86" y="137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137" y="103"/>
                      <a:pt x="137" y="103"/>
                      <a:pt x="137" y="103"/>
                    </a:cubicBezTo>
                    <a:lnTo>
                      <a:pt x="137" y="137"/>
                    </a:lnTo>
                    <a:close/>
                    <a:moveTo>
                      <a:pt x="137" y="77"/>
                    </a:moveTo>
                    <a:cubicBezTo>
                      <a:pt x="86" y="77"/>
                      <a:pt x="86" y="77"/>
                      <a:pt x="86" y="77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137" y="43"/>
                      <a:pt x="137" y="43"/>
                      <a:pt x="137" y="43"/>
                    </a:cubicBezTo>
                    <a:lnTo>
                      <a:pt x="137" y="77"/>
                    </a:lnTo>
                    <a:close/>
                    <a:moveTo>
                      <a:pt x="206" y="317"/>
                    </a:moveTo>
                    <a:cubicBezTo>
                      <a:pt x="154" y="317"/>
                      <a:pt x="154" y="317"/>
                      <a:pt x="154" y="317"/>
                    </a:cubicBezTo>
                    <a:cubicBezTo>
                      <a:pt x="154" y="282"/>
                      <a:pt x="154" y="282"/>
                      <a:pt x="154" y="282"/>
                    </a:cubicBezTo>
                    <a:cubicBezTo>
                      <a:pt x="206" y="282"/>
                      <a:pt x="206" y="282"/>
                      <a:pt x="206" y="282"/>
                    </a:cubicBezTo>
                    <a:lnTo>
                      <a:pt x="206" y="317"/>
                    </a:lnTo>
                    <a:close/>
                    <a:moveTo>
                      <a:pt x="154" y="257"/>
                    </a:moveTo>
                    <a:cubicBezTo>
                      <a:pt x="154" y="222"/>
                      <a:pt x="154" y="222"/>
                      <a:pt x="154" y="222"/>
                    </a:cubicBez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6" y="257"/>
                      <a:pt x="206" y="257"/>
                      <a:pt x="206" y="257"/>
                    </a:cubicBezTo>
                    <a:lnTo>
                      <a:pt x="154" y="257"/>
                    </a:lnTo>
                    <a:close/>
                    <a:moveTo>
                      <a:pt x="206" y="197"/>
                    </a:move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4" y="163"/>
                      <a:pt x="154" y="163"/>
                      <a:pt x="154" y="163"/>
                    </a:cubicBezTo>
                    <a:cubicBezTo>
                      <a:pt x="206" y="163"/>
                      <a:pt x="206" y="163"/>
                      <a:pt x="206" y="163"/>
                    </a:cubicBezTo>
                    <a:lnTo>
                      <a:pt x="206" y="197"/>
                    </a:lnTo>
                    <a:close/>
                    <a:moveTo>
                      <a:pt x="206" y="137"/>
                    </a:moveTo>
                    <a:cubicBezTo>
                      <a:pt x="154" y="137"/>
                      <a:pt x="154" y="137"/>
                      <a:pt x="154" y="137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lnTo>
                      <a:pt x="206" y="137"/>
                    </a:lnTo>
                    <a:close/>
                    <a:moveTo>
                      <a:pt x="206" y="77"/>
                    </a:move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206" y="43"/>
                      <a:pt x="206" y="43"/>
                      <a:pt x="206" y="43"/>
                    </a:cubicBezTo>
                    <a:lnTo>
                      <a:pt x="206" y="7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68583" tIns="34292" rIns="68583" bIns="34292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09254"/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30" name="Picture 25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7691" y="2195784"/>
                <a:ext cx="651548" cy="749280"/>
              </a:xfrm>
              <a:prstGeom prst="rect">
                <a:avLst/>
              </a:prstGeom>
            </p:spPr>
          </p:pic>
          <p:pic>
            <p:nvPicPr>
              <p:cNvPr id="31" name="Picture 3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880" y="2195784"/>
                <a:ext cx="818591" cy="818591"/>
              </a:xfrm>
              <a:prstGeom prst="rect">
                <a:avLst/>
              </a:prstGeom>
            </p:spPr>
          </p:pic>
        </p:grpSp>
        <p:sp>
          <p:nvSpPr>
            <p:cNvPr id="32" name="テキスト ボックス 31"/>
            <p:cNvSpPr txBox="1"/>
            <p:nvPr/>
          </p:nvSpPr>
          <p:spPr>
            <a:xfrm>
              <a:off x="801476" y="26101"/>
              <a:ext cx="1980030" cy="4168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tIns="108000" bIns="0" rtlCol="0">
              <a:spAutoFit/>
            </a:bodyPr>
            <a:lstStyle/>
            <a:p>
              <a:pPr algn="ctr"/>
              <a:r>
                <a:rPr kumimoji="1" lang="ja-JP" altLang="en-US" sz="2000" dirty="0">
                  <a:latin typeface="メイリオ"/>
                  <a:ea typeface="メイリオ"/>
                  <a:cs typeface="メイリオ"/>
                </a:rPr>
                <a:t>複数</a:t>
              </a:r>
              <a:r>
                <a:rPr kumimoji="1" lang="ja-JP" altLang="en-US" sz="2000" dirty="0" smtClean="0">
                  <a:latin typeface="メイリオ"/>
                  <a:ea typeface="メイリオ"/>
                  <a:cs typeface="メイリオ"/>
                </a:rPr>
                <a:t>機器の導入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094977" y="30221"/>
              <a:ext cx="954107" cy="4168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tIns="108000" bIns="0" rtlCol="0">
              <a:spAutoFit/>
            </a:bodyPr>
            <a:lstStyle/>
            <a:p>
              <a:pPr algn="ctr"/>
              <a:r>
                <a:rPr kumimoji="1" lang="ja-JP" altLang="en-US" sz="2000" smtClean="0">
                  <a:latin typeface="メイリオ"/>
                  <a:ea typeface="メイリオ"/>
                  <a:cs typeface="メイリオ"/>
                </a:rPr>
                <a:t>管理性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723357" y="38800"/>
              <a:ext cx="1467068" cy="4168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tIns="108000" bIns="0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メイリオ"/>
                  <a:ea typeface="メイリオ"/>
                  <a:cs typeface="メイリオ"/>
                </a:rPr>
                <a:t>運用コスト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14871" y="1885950"/>
            <a:ext cx="8513490" cy="3048000"/>
            <a:chOff x="314871" y="1885950"/>
            <a:chExt cx="8513490" cy="3048000"/>
          </a:xfrm>
        </p:grpSpPr>
        <p:sp>
          <p:nvSpPr>
            <p:cNvPr id="6" name="正方形/長方形 5"/>
            <p:cNvSpPr/>
            <p:nvPr/>
          </p:nvSpPr>
          <p:spPr>
            <a:xfrm>
              <a:off x="314871" y="2548248"/>
              <a:ext cx="4177761" cy="100775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645032" y="2548248"/>
              <a:ext cx="4177761" cy="100775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14871" y="3940080"/>
              <a:ext cx="4177761" cy="99387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650600" y="3940080"/>
              <a:ext cx="4177761" cy="99387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31921" y="2389618"/>
              <a:ext cx="1723549" cy="4168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tIns="108000" bIns="0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メイリオ"/>
                  <a:ea typeface="メイリオ"/>
                  <a:cs typeface="メイリオ"/>
                </a:rPr>
                <a:t>運用コスト増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862087" y="2389618"/>
              <a:ext cx="1723549" cy="4168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tIns="108000" bIns="0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メイリオ"/>
                  <a:ea typeface="メイリオ"/>
                  <a:cs typeface="メイリオ"/>
                </a:rPr>
                <a:t>設備コスト増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97110" y="2848905"/>
              <a:ext cx="3057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Wingdings"/>
                </a:rPr>
                <a:t>複数の専用機器で複雑性が高い</a:t>
              </a:r>
              <a:endParaRPr kumimoji="1" lang="en-US" altLang="ja-JP" sz="16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endParaRPr>
            </a:p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Wingdings"/>
                </a:rPr>
                <a:t>専用機器群の運用管理</a:t>
              </a:r>
              <a:endParaRPr kumimoji="1" lang="en-US" altLang="ja-JP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275449" y="3781450"/>
              <a:ext cx="2236510" cy="4168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tIns="108000" bIns="0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メイリオ"/>
                  <a:ea typeface="メイリオ"/>
                  <a:cs typeface="メイリオ"/>
                </a:rPr>
                <a:t>導入期間の長期化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92699" y="4227483"/>
              <a:ext cx="3212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Wingdings"/>
                </a:rPr>
                <a:t>すぐに利用を開始したい。</a:t>
              </a:r>
              <a:endParaRPr kumimoji="1" lang="en-US" altLang="ja-JP" sz="16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endParaRPr>
            </a:p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Wingdings"/>
                </a:rPr>
                <a:t>機能追加</a:t>
              </a:r>
              <a:r>
                <a:rPr kumimoji="1" lang="en-US" altLang="ja-JP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Wingdings"/>
                </a:rPr>
                <a:t>=</a:t>
              </a:r>
              <a:r>
                <a:rPr kumimoji="1" lang="ja-JP" altLang="en-US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Wingdings"/>
                </a:rPr>
                <a:t>ハードコスト増</a:t>
              </a:r>
              <a:endParaRPr kumimoji="1" lang="en-US" altLang="ja-JP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482945" y="3781450"/>
              <a:ext cx="2492990" cy="4168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tIns="108000" bIns="0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メイリオ"/>
                  <a:ea typeface="メイリオ"/>
                  <a:cs typeface="メイリオ"/>
                </a:rPr>
                <a:t>故障時間の長時間化</a:t>
              </a:r>
              <a:endParaRPr kumimoji="1"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847122" y="4227483"/>
              <a:ext cx="377539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Wingdings"/>
                </a:rPr>
                <a:t>複雑に設定されたネット機器の交換・切分け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Wingdings"/>
                </a:rPr>
                <a:t>MTTR</a:t>
              </a:r>
              <a:r>
                <a:rPr kumimoji="1" lang="ja-JP" altLang="en-US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Wingdings"/>
                </a:rPr>
                <a:t>の長時間化</a:t>
              </a:r>
              <a:endParaRPr kumimoji="1" lang="en-US" altLang="ja-JP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802251" y="2821993"/>
              <a:ext cx="3877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専用装置の導入でコスト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増、スペース増</a:t>
              </a:r>
              <a:endParaRPr kumimoji="1" lang="en-US" altLang="ja-JP" sz="16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  <a:p>
              <a:pPr algn="ctr"/>
              <a:r>
                <a:rPr kumimoji="1" lang="en-US" altLang="ja-JP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1</a:t>
              </a:r>
              <a:r>
                <a:rPr kumimoji="1" lang="ja-JP" altLang="en-US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つのハード、</a:t>
              </a:r>
              <a:r>
                <a:rPr kumimoji="1" lang="en-US" altLang="ja-JP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1</a:t>
              </a:r>
              <a:r>
                <a:rPr kumimoji="1" lang="ja-JP" altLang="en-US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つの機能</a:t>
              </a:r>
              <a:endParaRPr kumimoji="1" lang="en-US" altLang="ja-JP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6" name="下矢印 35"/>
            <p:cNvSpPr/>
            <p:nvPr/>
          </p:nvSpPr>
          <p:spPr>
            <a:xfrm>
              <a:off x="3905250" y="1885950"/>
              <a:ext cx="1403350" cy="414768"/>
            </a:xfrm>
            <a:prstGeom prst="downArrow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727836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766" y="163772"/>
            <a:ext cx="8345488" cy="731837"/>
          </a:xfrm>
        </p:spPr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Enterprise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NFV</a:t>
            </a:r>
            <a:r>
              <a:rPr kumimoji="1" lang="ja-JP" altLang="en-US" dirty="0">
                <a:latin typeface="メイリオ"/>
                <a:ea typeface="メイリオ"/>
                <a:cs typeface="メイリオ"/>
              </a:rPr>
              <a:t>とは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？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40398" y="921053"/>
            <a:ext cx="226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そもそも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NFV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って？</a:t>
            </a:r>
            <a:endParaRPr kumimoji="1" lang="en-US" altLang="ja-JP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40398" y="1290385"/>
            <a:ext cx="606105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en-US" altLang="ja-JP" sz="2800" u="sng" dirty="0">
                <a:latin typeface="メイリオ"/>
                <a:ea typeface="メイリオ"/>
                <a:cs typeface="メイリオ"/>
              </a:rPr>
              <a:t>N</a:t>
            </a:r>
            <a:r>
              <a:rPr kumimoji="1" lang="en-US" altLang="ja-JP" sz="2800" dirty="0">
                <a:latin typeface="メイリオ"/>
                <a:ea typeface="メイリオ"/>
                <a:cs typeface="メイリオ"/>
              </a:rPr>
              <a:t>etwork </a:t>
            </a:r>
            <a:r>
              <a:rPr kumimoji="1" lang="en-US" altLang="ja-JP" sz="2800" u="sng" dirty="0">
                <a:latin typeface="メイリオ"/>
                <a:ea typeface="メイリオ"/>
                <a:cs typeface="メイリオ"/>
              </a:rPr>
              <a:t>F</a:t>
            </a:r>
            <a:r>
              <a:rPr kumimoji="1" lang="en-US" altLang="ja-JP" sz="2800" dirty="0">
                <a:latin typeface="メイリオ"/>
                <a:ea typeface="メイリオ"/>
                <a:cs typeface="メイリオ"/>
              </a:rPr>
              <a:t>unction</a:t>
            </a:r>
            <a:r>
              <a:rPr kumimoji="1" lang="ja-JP" altLang="en-US" sz="2800" dirty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800" u="sng" dirty="0" smtClean="0">
                <a:latin typeface="メイリオ"/>
                <a:ea typeface="メイリオ"/>
                <a:cs typeface="メイリオ"/>
              </a:rPr>
              <a:t>V</a:t>
            </a:r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irtualization</a:t>
            </a:r>
          </a:p>
          <a:p>
            <a:pPr algn="ctr"/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（ネットワーク機能の仮想化）</a:t>
            </a:r>
            <a:endParaRPr kumimoji="1" lang="en-US" altLang="ja-JP" sz="2800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359231" y="2189864"/>
            <a:ext cx="2225831" cy="433770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2935" y="2669065"/>
            <a:ext cx="6755976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/>
                <a:ea typeface="メイリオ"/>
                <a:cs typeface="メイリオ"/>
              </a:rPr>
              <a:t>複数の専用機器で実装していた機能を</a:t>
            </a:r>
            <a:endParaRPr kumimoji="1" lang="en-US" altLang="ja-JP" sz="2000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2000" dirty="0" smtClean="0">
                <a:latin typeface="メイリオ"/>
                <a:ea typeface="メイリオ"/>
                <a:cs typeface="メイリオ"/>
              </a:rPr>
              <a:t>仮想サーバとして</a:t>
            </a:r>
            <a:r>
              <a:rPr kumimoji="1" lang="en-US" altLang="ja-JP" sz="2000" dirty="0">
                <a:latin typeface="メイリオ"/>
                <a:ea typeface="メイリオ"/>
                <a:cs typeface="メイリオ"/>
              </a:rPr>
              <a:t>1</a:t>
            </a:r>
            <a:r>
              <a:rPr kumimoji="1" lang="ja-JP" altLang="en-US" sz="2000" dirty="0">
                <a:latin typeface="メイリオ"/>
                <a:ea typeface="メイリオ"/>
                <a:cs typeface="メイリオ"/>
              </a:rPr>
              <a:t>つのハードウェアで</a:t>
            </a:r>
            <a:r>
              <a:rPr kumimoji="1" lang="ja-JP" altLang="en-US" sz="2000" dirty="0" smtClean="0">
                <a:latin typeface="メイリオ"/>
                <a:ea typeface="メイリオ"/>
                <a:cs typeface="メイリオ"/>
              </a:rPr>
              <a:t>動作させること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49638" y="3461700"/>
            <a:ext cx="394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企業向け（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Enterprise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NFV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）では、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41041" y="3844689"/>
            <a:ext cx="203132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ファイアウォール</a:t>
            </a:r>
            <a:endParaRPr kumimoji="1" lang="en-US" altLang="ja-JP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3934" y="3844689"/>
            <a:ext cx="55672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IPS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237" y="3844689"/>
            <a:ext cx="203132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/>
                <a:ea typeface="メイリオ"/>
                <a:cs typeface="メイリオ"/>
              </a:rPr>
              <a:t>キャッシュサーバ</a:t>
            </a:r>
            <a:endParaRPr kumimoji="1" lang="en-US" altLang="ja-JP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1041" y="4224021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このほか、専用機器で提供されている機能があります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51804" y="3844689"/>
            <a:ext cx="24873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無線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LAN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コントローラ</a:t>
            </a:r>
            <a:endParaRPr kumimoji="1" lang="en-US" altLang="ja-JP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109147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96" y="3505752"/>
            <a:ext cx="750355" cy="33077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b="1246"/>
          <a:stretch/>
        </p:blipFill>
        <p:spPr>
          <a:xfrm>
            <a:off x="381391" y="3517995"/>
            <a:ext cx="466084" cy="30629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91884" y="2463804"/>
            <a:ext cx="1090042" cy="1387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46800" rIns="0" bIns="46800" rtlCol="0">
            <a:spAutoFit/>
          </a:bodyPr>
          <a:lstStyle/>
          <a:p>
            <a:r>
              <a:rPr kumimoji="1" lang="ja-JP" altLang="en-US" sz="1050" dirty="0" smtClean="0">
                <a:latin typeface="メイリオ"/>
                <a:ea typeface="メイリオ"/>
                <a:cs typeface="メイリオ"/>
              </a:rPr>
              <a:t>ファイアウォール</a:t>
            </a:r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0530" y="2463804"/>
            <a:ext cx="842817" cy="1387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46800" rIns="0" bIns="46800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メイリオ"/>
                <a:ea typeface="メイリオ"/>
                <a:cs typeface="メイリオ"/>
              </a:rPr>
              <a:t>ルーティング</a:t>
            </a:r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Enterprise NFV</a:t>
            </a:r>
            <a:br>
              <a:rPr kumimoji="1" lang="en-US" altLang="ja-JP" dirty="0" smtClean="0">
                <a:latin typeface="メイリオ"/>
                <a:ea typeface="メイリオ"/>
                <a:cs typeface="メイリオ"/>
              </a:rPr>
            </a:br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概要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7388" y="1501597"/>
            <a:ext cx="38779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これまでのネットワーク機器・構成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50682" y="1501597"/>
            <a:ext cx="35888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Enterprise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NFV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環境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0531" y="3922338"/>
            <a:ext cx="42897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専用ハードウェア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4555978" y="1501597"/>
            <a:ext cx="0" cy="3146776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右矢印 4"/>
          <p:cNvSpPr/>
          <p:nvPr/>
        </p:nvSpPr>
        <p:spPr>
          <a:xfrm>
            <a:off x="4495755" y="2494095"/>
            <a:ext cx="209292" cy="1328107"/>
          </a:xfrm>
          <a:prstGeom prst="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90020" y="3922338"/>
            <a:ext cx="42483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ネットワーク機能の仮想化環境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506" y="3487437"/>
            <a:ext cx="490509" cy="36740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890" y="3592927"/>
            <a:ext cx="437768" cy="15642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241338" y="2463804"/>
            <a:ext cx="899382" cy="1387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46800" rIns="0" bIns="46800" rtlCol="0">
            <a:spAutoFit/>
          </a:bodyPr>
          <a:lstStyle/>
          <a:p>
            <a:pPr algn="ctr"/>
            <a:r>
              <a:rPr kumimoji="1" lang="en-US" altLang="ja-JP" sz="1050" dirty="0" smtClean="0">
                <a:latin typeface="メイリオ"/>
                <a:ea typeface="メイリオ"/>
                <a:cs typeface="メイリオ"/>
              </a:rPr>
              <a:t>WAN</a:t>
            </a:r>
            <a:r>
              <a:rPr kumimoji="1" lang="ja-JP" altLang="en-US" sz="1050" dirty="0" smtClean="0">
                <a:latin typeface="メイリオ"/>
                <a:ea typeface="メイリオ"/>
                <a:cs typeface="メイリオ"/>
              </a:rPr>
              <a:t>高速化</a:t>
            </a:r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92889" y="2463804"/>
            <a:ext cx="771782" cy="137178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46800" rIns="0" bIns="46800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メイリオ"/>
                <a:ea typeface="メイリオ"/>
                <a:cs typeface="メイリオ"/>
              </a:rPr>
              <a:t>無線</a:t>
            </a:r>
            <a:r>
              <a:rPr kumimoji="1" lang="en-US" altLang="ja-JP" sz="1050" dirty="0" smtClean="0">
                <a:latin typeface="メイリオ"/>
                <a:ea typeface="メイリオ"/>
                <a:cs typeface="メイリオ"/>
              </a:rPr>
              <a:t>LAN</a:t>
            </a:r>
            <a:br>
              <a:rPr kumimoji="1" lang="en-US" altLang="ja-JP" sz="1050" dirty="0" smtClean="0">
                <a:latin typeface="メイリオ"/>
                <a:ea typeface="メイリオ"/>
                <a:cs typeface="メイリオ"/>
              </a:rPr>
            </a:br>
            <a:r>
              <a:rPr kumimoji="1" lang="ja-JP" altLang="en-US" sz="1000" dirty="0" smtClean="0">
                <a:latin typeface="メイリオ"/>
                <a:ea typeface="メイリオ"/>
                <a:cs typeface="メイリオ"/>
              </a:rPr>
              <a:t>コントロ</a:t>
            </a:r>
            <a:endParaRPr kumimoji="1" lang="en-US" altLang="ja-JP" sz="1000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1000" dirty="0" smtClean="0">
                <a:latin typeface="メイリオ"/>
                <a:ea typeface="メイリオ"/>
                <a:cs typeface="メイリオ"/>
              </a:rPr>
              <a:t>ーラ</a:t>
            </a:r>
            <a:endParaRPr kumimoji="1" lang="en-US" altLang="ja-JP" sz="1000" dirty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851" y="3608867"/>
            <a:ext cx="487457" cy="12454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021861" y="2463804"/>
            <a:ext cx="478447" cy="1387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46800" rIns="0" bIns="46800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メイリオ"/>
                <a:ea typeface="メイリオ"/>
                <a:cs typeface="メイリオ"/>
              </a:rPr>
              <a:t>その他</a:t>
            </a:r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pPr algn="ctr"/>
            <a:endParaRPr kumimoji="1" lang="ja-JP" altLang="en-US" sz="1050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27" name="Group 5"/>
          <p:cNvGrpSpPr/>
          <p:nvPr/>
        </p:nvGrpSpPr>
        <p:grpSpPr>
          <a:xfrm>
            <a:off x="454672" y="2778151"/>
            <a:ext cx="319523" cy="319523"/>
            <a:chOff x="985525" y="1947526"/>
            <a:chExt cx="656799" cy="656799"/>
          </a:xfrm>
          <a:noFill/>
        </p:grpSpPr>
        <p:sp>
          <p:nvSpPr>
            <p:cNvPr id="28" name="Oval 3"/>
            <p:cNvSpPr/>
            <p:nvPr/>
          </p:nvSpPr>
          <p:spPr>
            <a:xfrm>
              <a:off x="985525" y="1947526"/>
              <a:ext cx="656799" cy="65679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9" name="Oval 17"/>
            <p:cNvSpPr/>
            <p:nvPr/>
          </p:nvSpPr>
          <p:spPr>
            <a:xfrm>
              <a:off x="1034561" y="1996562"/>
              <a:ext cx="558727" cy="558727"/>
            </a:xfrm>
            <a:custGeom>
              <a:avLst/>
              <a:gdLst/>
              <a:ahLst/>
              <a:cxnLst/>
              <a:rect l="l" t="t" r="r" b="b"/>
              <a:pathLst>
                <a:path w="1373008" h="1373008">
                  <a:moveTo>
                    <a:pt x="686539" y="740055"/>
                  </a:moveTo>
                  <a:cubicBezTo>
                    <a:pt x="666786" y="740214"/>
                    <a:pt x="650903" y="756358"/>
                    <a:pt x="651063" y="776110"/>
                  </a:cubicBezTo>
                  <a:lnTo>
                    <a:pt x="652775" y="987279"/>
                  </a:lnTo>
                  <a:lnTo>
                    <a:pt x="631372" y="966559"/>
                  </a:lnTo>
                  <a:cubicBezTo>
                    <a:pt x="617179" y="952819"/>
                    <a:pt x="594535" y="953187"/>
                    <a:pt x="580796" y="967379"/>
                  </a:cubicBezTo>
                  <a:cubicBezTo>
                    <a:pt x="567056" y="981571"/>
                    <a:pt x="567424" y="1004215"/>
                    <a:pt x="581616" y="1017955"/>
                  </a:cubicBezTo>
                  <a:lnTo>
                    <a:pt x="663890" y="1097602"/>
                  </a:lnTo>
                  <a:lnTo>
                    <a:pt x="671552" y="1102513"/>
                  </a:lnTo>
                  <a:lnTo>
                    <a:pt x="675578" y="1105180"/>
                  </a:lnTo>
                  <a:lnTo>
                    <a:pt x="675833" y="1105257"/>
                  </a:lnTo>
                  <a:lnTo>
                    <a:pt x="675848" y="1105266"/>
                  </a:lnTo>
                  <a:lnTo>
                    <a:pt x="675887" y="1105273"/>
                  </a:lnTo>
                  <a:lnTo>
                    <a:pt x="682308" y="1107210"/>
                  </a:lnTo>
                  <a:cubicBezTo>
                    <a:pt x="684640" y="1107667"/>
                    <a:pt x="687053" y="1107897"/>
                    <a:pt x="689522" y="1107878"/>
                  </a:cubicBezTo>
                  <a:cubicBezTo>
                    <a:pt x="691991" y="1107858"/>
                    <a:pt x="694400" y="1107588"/>
                    <a:pt x="696724" y="1107093"/>
                  </a:cubicBezTo>
                  <a:lnTo>
                    <a:pt x="703113" y="1105053"/>
                  </a:lnTo>
                  <a:lnTo>
                    <a:pt x="703152" y="1105045"/>
                  </a:lnTo>
                  <a:lnTo>
                    <a:pt x="703167" y="1105035"/>
                  </a:lnTo>
                  <a:lnTo>
                    <a:pt x="703421" y="1104954"/>
                  </a:lnTo>
                  <a:lnTo>
                    <a:pt x="707387" y="1102233"/>
                  </a:lnTo>
                  <a:lnTo>
                    <a:pt x="714984" y="1097188"/>
                  </a:lnTo>
                  <a:lnTo>
                    <a:pt x="795956" y="1016217"/>
                  </a:lnTo>
                  <a:cubicBezTo>
                    <a:pt x="809924" y="1002249"/>
                    <a:pt x="809924" y="979603"/>
                    <a:pt x="795956" y="965635"/>
                  </a:cubicBezTo>
                  <a:cubicBezTo>
                    <a:pt x="781988" y="951667"/>
                    <a:pt x="759342" y="951667"/>
                    <a:pt x="745374" y="965635"/>
                  </a:cubicBezTo>
                  <a:lnTo>
                    <a:pt x="724307" y="986700"/>
                  </a:lnTo>
                  <a:lnTo>
                    <a:pt x="722595" y="775531"/>
                  </a:lnTo>
                  <a:cubicBezTo>
                    <a:pt x="722435" y="755778"/>
                    <a:pt x="706292" y="739895"/>
                    <a:pt x="686539" y="740055"/>
                  </a:cubicBezTo>
                  <a:close/>
                  <a:moveTo>
                    <a:pt x="866904" y="568650"/>
                  </a:moveTo>
                  <a:cubicBezTo>
                    <a:pt x="857750" y="568724"/>
                    <a:pt x="848626" y="572291"/>
                    <a:pt x="841699" y="579331"/>
                  </a:cubicBezTo>
                  <a:lnTo>
                    <a:pt x="761387" y="660956"/>
                  </a:lnTo>
                  <a:lnTo>
                    <a:pt x="756414" y="668578"/>
                  </a:lnTo>
                  <a:lnTo>
                    <a:pt x="753714" y="672582"/>
                  </a:lnTo>
                  <a:lnTo>
                    <a:pt x="753636" y="672837"/>
                  </a:lnTo>
                  <a:lnTo>
                    <a:pt x="753626" y="672851"/>
                  </a:lnTo>
                  <a:lnTo>
                    <a:pt x="753619" y="672891"/>
                  </a:lnTo>
                  <a:lnTo>
                    <a:pt x="751631" y="679296"/>
                  </a:lnTo>
                  <a:cubicBezTo>
                    <a:pt x="751154" y="681625"/>
                    <a:pt x="750903" y="684035"/>
                    <a:pt x="750904" y="686505"/>
                  </a:cubicBezTo>
                  <a:cubicBezTo>
                    <a:pt x="750904" y="688973"/>
                    <a:pt x="751154" y="691384"/>
                    <a:pt x="751631" y="693713"/>
                  </a:cubicBezTo>
                  <a:lnTo>
                    <a:pt x="753618" y="700117"/>
                  </a:lnTo>
                  <a:lnTo>
                    <a:pt x="753626" y="700157"/>
                  </a:lnTo>
                  <a:lnTo>
                    <a:pt x="753636" y="700171"/>
                  </a:lnTo>
                  <a:lnTo>
                    <a:pt x="753715" y="700426"/>
                  </a:lnTo>
                  <a:lnTo>
                    <a:pt x="756403" y="704414"/>
                  </a:lnTo>
                  <a:lnTo>
                    <a:pt x="761386" y="712053"/>
                  </a:lnTo>
                  <a:lnTo>
                    <a:pt x="841699" y="793678"/>
                  </a:lnTo>
                  <a:cubicBezTo>
                    <a:pt x="855552" y="807758"/>
                    <a:pt x="878199" y="807942"/>
                    <a:pt x="892279" y="794088"/>
                  </a:cubicBezTo>
                  <a:cubicBezTo>
                    <a:pt x="906360" y="780234"/>
                    <a:pt x="906543" y="757588"/>
                    <a:pt x="892690" y="743507"/>
                  </a:cubicBezTo>
                  <a:lnTo>
                    <a:pt x="871795" y="722271"/>
                  </a:lnTo>
                  <a:lnTo>
                    <a:pt x="1082972" y="722271"/>
                  </a:lnTo>
                  <a:cubicBezTo>
                    <a:pt x="1092849" y="722271"/>
                    <a:pt x="1101790" y="718267"/>
                    <a:pt x="1108263" y="711795"/>
                  </a:cubicBezTo>
                  <a:lnTo>
                    <a:pt x="1118739" y="686504"/>
                  </a:lnTo>
                  <a:lnTo>
                    <a:pt x="1108263" y="661213"/>
                  </a:lnTo>
                  <a:cubicBezTo>
                    <a:pt x="1101790" y="654740"/>
                    <a:pt x="1092849" y="650737"/>
                    <a:pt x="1082972" y="650736"/>
                  </a:cubicBezTo>
                  <a:lnTo>
                    <a:pt x="871796" y="650737"/>
                  </a:lnTo>
                  <a:lnTo>
                    <a:pt x="892690" y="629501"/>
                  </a:lnTo>
                  <a:cubicBezTo>
                    <a:pt x="906543" y="615421"/>
                    <a:pt x="906360" y="592775"/>
                    <a:pt x="892279" y="578920"/>
                  </a:cubicBezTo>
                  <a:cubicBezTo>
                    <a:pt x="885240" y="571994"/>
                    <a:pt x="876058" y="568576"/>
                    <a:pt x="866904" y="568650"/>
                  </a:cubicBezTo>
                  <a:close/>
                  <a:moveTo>
                    <a:pt x="506104" y="568650"/>
                  </a:moveTo>
                  <a:lnTo>
                    <a:pt x="480729" y="578921"/>
                  </a:lnTo>
                  <a:lnTo>
                    <a:pt x="480729" y="578920"/>
                  </a:lnTo>
                  <a:lnTo>
                    <a:pt x="480729" y="578921"/>
                  </a:lnTo>
                  <a:lnTo>
                    <a:pt x="480729" y="578921"/>
                  </a:lnTo>
                  <a:lnTo>
                    <a:pt x="470049" y="604126"/>
                  </a:lnTo>
                  <a:cubicBezTo>
                    <a:pt x="469974" y="613279"/>
                    <a:pt x="473392" y="622461"/>
                    <a:pt x="480318" y="629502"/>
                  </a:cubicBezTo>
                  <a:lnTo>
                    <a:pt x="501213" y="650736"/>
                  </a:lnTo>
                  <a:lnTo>
                    <a:pt x="290036" y="650737"/>
                  </a:lnTo>
                  <a:cubicBezTo>
                    <a:pt x="270283" y="650737"/>
                    <a:pt x="254269" y="666750"/>
                    <a:pt x="254270" y="686504"/>
                  </a:cubicBezTo>
                  <a:cubicBezTo>
                    <a:pt x="254270" y="706258"/>
                    <a:pt x="270283" y="722270"/>
                    <a:pt x="290037" y="722271"/>
                  </a:cubicBezTo>
                  <a:lnTo>
                    <a:pt x="501214" y="722272"/>
                  </a:lnTo>
                  <a:lnTo>
                    <a:pt x="480319" y="743506"/>
                  </a:lnTo>
                  <a:cubicBezTo>
                    <a:pt x="466465" y="757588"/>
                    <a:pt x="466649" y="780234"/>
                    <a:pt x="480729" y="794088"/>
                  </a:cubicBezTo>
                  <a:cubicBezTo>
                    <a:pt x="494810" y="807942"/>
                    <a:pt x="517456" y="807758"/>
                    <a:pt x="531310" y="793677"/>
                  </a:cubicBezTo>
                  <a:lnTo>
                    <a:pt x="611622" y="712053"/>
                  </a:lnTo>
                  <a:lnTo>
                    <a:pt x="616606" y="704414"/>
                  </a:lnTo>
                  <a:lnTo>
                    <a:pt x="619294" y="700426"/>
                  </a:lnTo>
                  <a:lnTo>
                    <a:pt x="619373" y="700172"/>
                  </a:lnTo>
                  <a:lnTo>
                    <a:pt x="619382" y="700157"/>
                  </a:lnTo>
                  <a:lnTo>
                    <a:pt x="619390" y="700117"/>
                  </a:lnTo>
                  <a:lnTo>
                    <a:pt x="621378" y="693713"/>
                  </a:lnTo>
                  <a:cubicBezTo>
                    <a:pt x="621854" y="691384"/>
                    <a:pt x="622104" y="688973"/>
                    <a:pt x="622104" y="686504"/>
                  </a:cubicBezTo>
                  <a:cubicBezTo>
                    <a:pt x="622105" y="684035"/>
                    <a:pt x="621854" y="681624"/>
                    <a:pt x="621377" y="679296"/>
                  </a:cubicBezTo>
                  <a:lnTo>
                    <a:pt x="619390" y="672890"/>
                  </a:lnTo>
                  <a:lnTo>
                    <a:pt x="619382" y="672851"/>
                  </a:lnTo>
                  <a:lnTo>
                    <a:pt x="619373" y="672837"/>
                  </a:lnTo>
                  <a:lnTo>
                    <a:pt x="619294" y="672582"/>
                  </a:lnTo>
                  <a:lnTo>
                    <a:pt x="616594" y="668579"/>
                  </a:lnTo>
                  <a:lnTo>
                    <a:pt x="611621" y="660957"/>
                  </a:lnTo>
                  <a:lnTo>
                    <a:pt x="531311" y="579331"/>
                  </a:lnTo>
                  <a:cubicBezTo>
                    <a:pt x="524383" y="572291"/>
                    <a:pt x="515258" y="568725"/>
                    <a:pt x="506104" y="568650"/>
                  </a:cubicBezTo>
                  <a:close/>
                  <a:moveTo>
                    <a:pt x="689522" y="278119"/>
                  </a:moveTo>
                  <a:cubicBezTo>
                    <a:pt x="687053" y="278099"/>
                    <a:pt x="684640" y="278330"/>
                    <a:pt x="682308" y="278788"/>
                  </a:cubicBezTo>
                  <a:lnTo>
                    <a:pt x="675887" y="280725"/>
                  </a:lnTo>
                  <a:lnTo>
                    <a:pt x="675848" y="280731"/>
                  </a:lnTo>
                  <a:lnTo>
                    <a:pt x="675833" y="280741"/>
                  </a:lnTo>
                  <a:lnTo>
                    <a:pt x="675578" y="280817"/>
                  </a:lnTo>
                  <a:lnTo>
                    <a:pt x="671552" y="283484"/>
                  </a:lnTo>
                  <a:lnTo>
                    <a:pt x="663890" y="288395"/>
                  </a:lnTo>
                  <a:lnTo>
                    <a:pt x="581616" y="368043"/>
                  </a:lnTo>
                  <a:cubicBezTo>
                    <a:pt x="567424" y="381782"/>
                    <a:pt x="567056" y="404426"/>
                    <a:pt x="580796" y="418619"/>
                  </a:cubicBezTo>
                  <a:cubicBezTo>
                    <a:pt x="594536" y="432811"/>
                    <a:pt x="617179" y="433178"/>
                    <a:pt x="631372" y="419439"/>
                  </a:cubicBezTo>
                  <a:lnTo>
                    <a:pt x="652775" y="398717"/>
                  </a:lnTo>
                  <a:lnTo>
                    <a:pt x="651063" y="609886"/>
                  </a:lnTo>
                  <a:cubicBezTo>
                    <a:pt x="650903" y="629639"/>
                    <a:pt x="666786" y="645783"/>
                    <a:pt x="686540" y="645943"/>
                  </a:cubicBezTo>
                  <a:cubicBezTo>
                    <a:pt x="706293" y="646103"/>
                    <a:pt x="722434" y="630220"/>
                    <a:pt x="722595" y="610466"/>
                  </a:cubicBezTo>
                  <a:lnTo>
                    <a:pt x="724308" y="399297"/>
                  </a:lnTo>
                  <a:lnTo>
                    <a:pt x="745373" y="420363"/>
                  </a:lnTo>
                  <a:cubicBezTo>
                    <a:pt x="759341" y="434331"/>
                    <a:pt x="781988" y="434331"/>
                    <a:pt x="795956" y="420363"/>
                  </a:cubicBezTo>
                  <a:cubicBezTo>
                    <a:pt x="809924" y="406395"/>
                    <a:pt x="809924" y="383749"/>
                    <a:pt x="795956" y="369781"/>
                  </a:cubicBezTo>
                  <a:lnTo>
                    <a:pt x="714985" y="288809"/>
                  </a:lnTo>
                  <a:lnTo>
                    <a:pt x="707387" y="283764"/>
                  </a:lnTo>
                  <a:lnTo>
                    <a:pt x="703420" y="281044"/>
                  </a:lnTo>
                  <a:lnTo>
                    <a:pt x="703167" y="280962"/>
                  </a:lnTo>
                  <a:lnTo>
                    <a:pt x="703152" y="280952"/>
                  </a:lnTo>
                  <a:lnTo>
                    <a:pt x="703113" y="280945"/>
                  </a:lnTo>
                  <a:lnTo>
                    <a:pt x="696724" y="278905"/>
                  </a:lnTo>
                  <a:cubicBezTo>
                    <a:pt x="694400" y="278410"/>
                    <a:pt x="691991" y="278139"/>
                    <a:pt x="689522" y="278119"/>
                  </a:cubicBezTo>
                  <a:close/>
                  <a:moveTo>
                    <a:pt x="686504" y="0"/>
                  </a:moveTo>
                  <a:cubicBezTo>
                    <a:pt x="1065650" y="0"/>
                    <a:pt x="1373008" y="307358"/>
                    <a:pt x="1373008" y="686504"/>
                  </a:cubicBezTo>
                  <a:cubicBezTo>
                    <a:pt x="1373008" y="1065650"/>
                    <a:pt x="1065650" y="1373008"/>
                    <a:pt x="686504" y="1373008"/>
                  </a:cubicBezTo>
                  <a:cubicBezTo>
                    <a:pt x="307358" y="1373008"/>
                    <a:pt x="0" y="1065650"/>
                    <a:pt x="0" y="686504"/>
                  </a:cubicBezTo>
                  <a:cubicBezTo>
                    <a:pt x="0" y="307358"/>
                    <a:pt x="307358" y="0"/>
                    <a:pt x="68650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35" name="Group 75"/>
          <p:cNvGrpSpPr/>
          <p:nvPr/>
        </p:nvGrpSpPr>
        <p:grpSpPr>
          <a:xfrm>
            <a:off x="1405702" y="2766501"/>
            <a:ext cx="321343" cy="361503"/>
            <a:chOff x="2597621" y="1938070"/>
            <a:chExt cx="670472" cy="754266"/>
          </a:xfrm>
        </p:grpSpPr>
        <p:grpSp>
          <p:nvGrpSpPr>
            <p:cNvPr id="36" name="Group 32"/>
            <p:cNvGrpSpPr>
              <a:grpSpLocks noChangeAspect="1"/>
            </p:cNvGrpSpPr>
            <p:nvPr/>
          </p:nvGrpSpPr>
          <p:grpSpPr bwMode="auto">
            <a:xfrm>
              <a:off x="2660796" y="1986703"/>
              <a:ext cx="545131" cy="634843"/>
              <a:chOff x="832" y="-148"/>
              <a:chExt cx="2783" cy="3241"/>
            </a:xfrm>
            <a:solidFill>
              <a:schemeClr val="bg1"/>
            </a:solidFill>
          </p:grpSpPr>
          <p:sp>
            <p:nvSpPr>
              <p:cNvPr id="38" name="Freeform 33"/>
              <p:cNvSpPr>
                <a:spLocks noEditPoints="1"/>
              </p:cNvSpPr>
              <p:nvPr/>
            </p:nvSpPr>
            <p:spPr bwMode="auto">
              <a:xfrm>
                <a:off x="1124" y="-148"/>
                <a:ext cx="2199" cy="1657"/>
              </a:xfrm>
              <a:custGeom>
                <a:avLst/>
                <a:gdLst>
                  <a:gd name="T0" fmla="*/ 1602 w 2140"/>
                  <a:gd name="T1" fmla="*/ 1083 h 1596"/>
                  <a:gd name="T2" fmla="*/ 1744 w 2140"/>
                  <a:gd name="T3" fmla="*/ 673 h 1596"/>
                  <a:gd name="T4" fmla="*/ 411 w 2140"/>
                  <a:gd name="T5" fmla="*/ 673 h 1596"/>
                  <a:gd name="T6" fmla="*/ 1450 w 2140"/>
                  <a:gd name="T7" fmla="*/ 1231 h 1596"/>
                  <a:gd name="T8" fmla="*/ 1836 w 2140"/>
                  <a:gd name="T9" fmla="*/ 1562 h 1596"/>
                  <a:gd name="T10" fmla="*/ 1956 w 2140"/>
                  <a:gd name="T11" fmla="*/ 1440 h 1596"/>
                  <a:gd name="T12" fmla="*/ 522 w 2140"/>
                  <a:gd name="T13" fmla="*/ 673 h 1596"/>
                  <a:gd name="T14" fmla="*/ 1632 w 2140"/>
                  <a:gd name="T15" fmla="*/ 673 h 1596"/>
                  <a:gd name="T16" fmla="*/ 1237 w 2140"/>
                  <a:gd name="T17" fmla="*/ 622 h 1596"/>
                  <a:gd name="T18" fmla="*/ 1150 w 2140"/>
                  <a:gd name="T19" fmla="*/ 541 h 1596"/>
                  <a:gd name="T20" fmla="*/ 699 w 2140"/>
                  <a:gd name="T21" fmla="*/ 509 h 1596"/>
                  <a:gd name="T22" fmla="*/ 699 w 2140"/>
                  <a:gd name="T23" fmla="*/ 377 h 1596"/>
                  <a:gd name="T24" fmla="*/ 1150 w 2140"/>
                  <a:gd name="T25" fmla="*/ 340 h 1596"/>
                  <a:gd name="T26" fmla="*/ 1237 w 2140"/>
                  <a:gd name="T27" fmla="*/ 253 h 1596"/>
                  <a:gd name="T28" fmla="*/ 1390 w 2140"/>
                  <a:gd name="T29" fmla="*/ 428 h 1596"/>
                  <a:gd name="T30" fmla="*/ 1237 w 2140"/>
                  <a:gd name="T31" fmla="*/ 622 h 1596"/>
                  <a:gd name="T32" fmla="*/ 765 w 2140"/>
                  <a:gd name="T33" fmla="*/ 878 h 1596"/>
                  <a:gd name="T34" fmla="*/ 919 w 2140"/>
                  <a:gd name="T35" fmla="*/ 702 h 1596"/>
                  <a:gd name="T36" fmla="*/ 1006 w 2140"/>
                  <a:gd name="T37" fmla="*/ 787 h 1596"/>
                  <a:gd name="T38" fmla="*/ 1456 w 2140"/>
                  <a:gd name="T39" fmla="*/ 821 h 1596"/>
                  <a:gd name="T40" fmla="*/ 1456 w 2140"/>
                  <a:gd name="T41" fmla="*/ 949 h 1596"/>
                  <a:gd name="T42" fmla="*/ 1006 w 2140"/>
                  <a:gd name="T43" fmla="*/ 985 h 1596"/>
                  <a:gd name="T44" fmla="*/ 919 w 2140"/>
                  <a:gd name="T45" fmla="*/ 1071 h 1596"/>
                  <a:gd name="T46" fmla="*/ 324 w 2140"/>
                  <a:gd name="T47" fmla="*/ 505 h 1596"/>
                  <a:gd name="T48" fmla="*/ 0 w 2140"/>
                  <a:gd name="T49" fmla="*/ 441 h 1596"/>
                  <a:gd name="T50" fmla="*/ 64 w 2140"/>
                  <a:gd name="T51" fmla="*/ 377 h 1596"/>
                  <a:gd name="T52" fmla="*/ 388 w 2140"/>
                  <a:gd name="T53" fmla="*/ 441 h 1596"/>
                  <a:gd name="T54" fmla="*/ 324 w 2140"/>
                  <a:gd name="T55" fmla="*/ 505 h 1596"/>
                  <a:gd name="T56" fmla="*/ 1816 w 2140"/>
                  <a:gd name="T57" fmla="*/ 949 h 1596"/>
                  <a:gd name="T58" fmla="*/ 1752 w 2140"/>
                  <a:gd name="T59" fmla="*/ 885 h 1596"/>
                  <a:gd name="T60" fmla="*/ 2076 w 2140"/>
                  <a:gd name="T61" fmla="*/ 821 h 1596"/>
                  <a:gd name="T62" fmla="*/ 2140 w 2140"/>
                  <a:gd name="T63" fmla="*/ 885 h 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40" h="1596">
                    <a:moveTo>
                      <a:pt x="1956" y="1440"/>
                    </a:moveTo>
                    <a:cubicBezTo>
                      <a:pt x="1602" y="1083"/>
                      <a:pt x="1602" y="1083"/>
                      <a:pt x="1602" y="1083"/>
                    </a:cubicBezTo>
                    <a:cubicBezTo>
                      <a:pt x="1630" y="1049"/>
                      <a:pt x="1630" y="1049"/>
                      <a:pt x="1630" y="1049"/>
                    </a:cubicBezTo>
                    <a:cubicBezTo>
                      <a:pt x="1702" y="942"/>
                      <a:pt x="1744" y="812"/>
                      <a:pt x="1744" y="673"/>
                    </a:cubicBezTo>
                    <a:cubicBezTo>
                      <a:pt x="1744" y="301"/>
                      <a:pt x="1445" y="0"/>
                      <a:pt x="1077" y="0"/>
                    </a:cubicBezTo>
                    <a:cubicBezTo>
                      <a:pt x="709" y="0"/>
                      <a:pt x="411" y="301"/>
                      <a:pt x="411" y="673"/>
                    </a:cubicBezTo>
                    <a:cubicBezTo>
                      <a:pt x="411" y="1044"/>
                      <a:pt x="709" y="1346"/>
                      <a:pt x="1077" y="1346"/>
                    </a:cubicBezTo>
                    <a:cubicBezTo>
                      <a:pt x="1215" y="1346"/>
                      <a:pt x="1343" y="1303"/>
                      <a:pt x="1450" y="1231"/>
                    </a:cubicBezTo>
                    <a:cubicBezTo>
                      <a:pt x="1481" y="1205"/>
                      <a:pt x="1481" y="1205"/>
                      <a:pt x="1481" y="1205"/>
                    </a:cubicBezTo>
                    <a:cubicBezTo>
                      <a:pt x="1836" y="1562"/>
                      <a:pt x="1836" y="1562"/>
                      <a:pt x="1836" y="1562"/>
                    </a:cubicBezTo>
                    <a:cubicBezTo>
                      <a:pt x="1869" y="1596"/>
                      <a:pt x="1923" y="1596"/>
                      <a:pt x="1956" y="1562"/>
                    </a:cubicBezTo>
                    <a:cubicBezTo>
                      <a:pt x="1989" y="1528"/>
                      <a:pt x="1989" y="1474"/>
                      <a:pt x="1956" y="1440"/>
                    </a:cubicBezTo>
                    <a:close/>
                    <a:moveTo>
                      <a:pt x="1077" y="1233"/>
                    </a:moveTo>
                    <a:cubicBezTo>
                      <a:pt x="770" y="1233"/>
                      <a:pt x="522" y="982"/>
                      <a:pt x="522" y="673"/>
                    </a:cubicBezTo>
                    <a:cubicBezTo>
                      <a:pt x="522" y="363"/>
                      <a:pt x="770" y="112"/>
                      <a:pt x="1077" y="112"/>
                    </a:cubicBezTo>
                    <a:cubicBezTo>
                      <a:pt x="1384" y="112"/>
                      <a:pt x="1632" y="363"/>
                      <a:pt x="1632" y="673"/>
                    </a:cubicBezTo>
                    <a:cubicBezTo>
                      <a:pt x="1632" y="982"/>
                      <a:pt x="1384" y="1233"/>
                      <a:pt x="1077" y="1233"/>
                    </a:cubicBezTo>
                    <a:close/>
                    <a:moveTo>
                      <a:pt x="1237" y="622"/>
                    </a:moveTo>
                    <a:cubicBezTo>
                      <a:pt x="1213" y="647"/>
                      <a:pt x="1175" y="647"/>
                      <a:pt x="1151" y="623"/>
                    </a:cubicBezTo>
                    <a:cubicBezTo>
                      <a:pt x="1127" y="599"/>
                      <a:pt x="1126" y="565"/>
                      <a:pt x="1150" y="541"/>
                    </a:cubicBezTo>
                    <a:cubicBezTo>
                      <a:pt x="1185" y="509"/>
                      <a:pt x="1185" y="509"/>
                      <a:pt x="1185" y="509"/>
                    </a:cubicBezTo>
                    <a:cubicBezTo>
                      <a:pt x="699" y="509"/>
                      <a:pt x="699" y="509"/>
                      <a:pt x="699" y="509"/>
                    </a:cubicBezTo>
                    <a:cubicBezTo>
                      <a:pt x="666" y="509"/>
                      <a:pt x="638" y="477"/>
                      <a:pt x="638" y="443"/>
                    </a:cubicBezTo>
                    <a:cubicBezTo>
                      <a:pt x="638" y="409"/>
                      <a:pt x="666" y="377"/>
                      <a:pt x="699" y="377"/>
                    </a:cubicBezTo>
                    <a:cubicBezTo>
                      <a:pt x="1185" y="377"/>
                      <a:pt x="1185" y="377"/>
                      <a:pt x="1185" y="377"/>
                    </a:cubicBezTo>
                    <a:cubicBezTo>
                      <a:pt x="1185" y="377"/>
                      <a:pt x="1150" y="340"/>
                      <a:pt x="1150" y="340"/>
                    </a:cubicBezTo>
                    <a:cubicBezTo>
                      <a:pt x="1116" y="304"/>
                      <a:pt x="1142" y="234"/>
                      <a:pt x="1194" y="235"/>
                    </a:cubicBezTo>
                    <a:cubicBezTo>
                      <a:pt x="1209" y="235"/>
                      <a:pt x="1225" y="241"/>
                      <a:pt x="1237" y="253"/>
                    </a:cubicBezTo>
                    <a:cubicBezTo>
                      <a:pt x="1259" y="276"/>
                      <a:pt x="1281" y="299"/>
                      <a:pt x="1303" y="321"/>
                    </a:cubicBezTo>
                    <a:cubicBezTo>
                      <a:pt x="1330" y="349"/>
                      <a:pt x="1385" y="388"/>
                      <a:pt x="1390" y="428"/>
                    </a:cubicBezTo>
                    <a:cubicBezTo>
                      <a:pt x="1397" y="475"/>
                      <a:pt x="1342" y="514"/>
                      <a:pt x="1313" y="544"/>
                    </a:cubicBezTo>
                    <a:cubicBezTo>
                      <a:pt x="1288" y="570"/>
                      <a:pt x="1262" y="596"/>
                      <a:pt x="1237" y="622"/>
                    </a:cubicBezTo>
                    <a:close/>
                    <a:moveTo>
                      <a:pt x="842" y="993"/>
                    </a:moveTo>
                    <a:cubicBezTo>
                      <a:pt x="813" y="963"/>
                      <a:pt x="759" y="924"/>
                      <a:pt x="765" y="878"/>
                    </a:cubicBezTo>
                    <a:cubicBezTo>
                      <a:pt x="771" y="837"/>
                      <a:pt x="825" y="799"/>
                      <a:pt x="852" y="771"/>
                    </a:cubicBezTo>
                    <a:cubicBezTo>
                      <a:pt x="875" y="748"/>
                      <a:pt x="897" y="725"/>
                      <a:pt x="919" y="702"/>
                    </a:cubicBezTo>
                    <a:cubicBezTo>
                      <a:pt x="931" y="690"/>
                      <a:pt x="946" y="684"/>
                      <a:pt x="962" y="684"/>
                    </a:cubicBezTo>
                    <a:cubicBezTo>
                      <a:pt x="1013" y="684"/>
                      <a:pt x="1040" y="751"/>
                      <a:pt x="1006" y="787"/>
                    </a:cubicBezTo>
                    <a:cubicBezTo>
                      <a:pt x="1006" y="787"/>
                      <a:pt x="970" y="821"/>
                      <a:pt x="970" y="821"/>
                    </a:cubicBezTo>
                    <a:cubicBezTo>
                      <a:pt x="1456" y="821"/>
                      <a:pt x="1456" y="821"/>
                      <a:pt x="1456" y="821"/>
                    </a:cubicBezTo>
                    <a:cubicBezTo>
                      <a:pt x="1490" y="821"/>
                      <a:pt x="1517" y="851"/>
                      <a:pt x="1517" y="885"/>
                    </a:cubicBezTo>
                    <a:cubicBezTo>
                      <a:pt x="1517" y="919"/>
                      <a:pt x="1490" y="949"/>
                      <a:pt x="1456" y="949"/>
                    </a:cubicBezTo>
                    <a:cubicBezTo>
                      <a:pt x="970" y="949"/>
                      <a:pt x="970" y="949"/>
                      <a:pt x="970" y="949"/>
                    </a:cubicBezTo>
                    <a:cubicBezTo>
                      <a:pt x="1006" y="985"/>
                      <a:pt x="1006" y="985"/>
                      <a:pt x="1006" y="985"/>
                    </a:cubicBezTo>
                    <a:cubicBezTo>
                      <a:pt x="1029" y="1010"/>
                      <a:pt x="1029" y="1048"/>
                      <a:pt x="1005" y="1072"/>
                    </a:cubicBezTo>
                    <a:cubicBezTo>
                      <a:pt x="981" y="1096"/>
                      <a:pt x="942" y="1096"/>
                      <a:pt x="919" y="1071"/>
                    </a:cubicBezTo>
                    <a:cubicBezTo>
                      <a:pt x="893" y="1045"/>
                      <a:pt x="868" y="1019"/>
                      <a:pt x="842" y="993"/>
                    </a:cubicBezTo>
                    <a:close/>
                    <a:moveTo>
                      <a:pt x="324" y="505"/>
                    </a:moveTo>
                    <a:cubicBezTo>
                      <a:pt x="64" y="505"/>
                      <a:pt x="64" y="505"/>
                      <a:pt x="64" y="505"/>
                    </a:cubicBezTo>
                    <a:cubicBezTo>
                      <a:pt x="29" y="505"/>
                      <a:pt x="0" y="476"/>
                      <a:pt x="0" y="441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0" y="406"/>
                      <a:pt x="29" y="377"/>
                      <a:pt x="64" y="377"/>
                    </a:cubicBezTo>
                    <a:cubicBezTo>
                      <a:pt x="324" y="377"/>
                      <a:pt x="324" y="377"/>
                      <a:pt x="324" y="377"/>
                    </a:cubicBezTo>
                    <a:cubicBezTo>
                      <a:pt x="359" y="377"/>
                      <a:pt x="388" y="406"/>
                      <a:pt x="388" y="441"/>
                    </a:cubicBezTo>
                    <a:cubicBezTo>
                      <a:pt x="388" y="441"/>
                      <a:pt x="388" y="441"/>
                      <a:pt x="388" y="441"/>
                    </a:cubicBezTo>
                    <a:cubicBezTo>
                      <a:pt x="388" y="476"/>
                      <a:pt x="359" y="505"/>
                      <a:pt x="324" y="505"/>
                    </a:cubicBezTo>
                    <a:close/>
                    <a:moveTo>
                      <a:pt x="2076" y="949"/>
                    </a:moveTo>
                    <a:cubicBezTo>
                      <a:pt x="1816" y="949"/>
                      <a:pt x="1816" y="949"/>
                      <a:pt x="1816" y="949"/>
                    </a:cubicBezTo>
                    <a:cubicBezTo>
                      <a:pt x="1781" y="949"/>
                      <a:pt x="1752" y="920"/>
                      <a:pt x="1752" y="885"/>
                    </a:cubicBezTo>
                    <a:cubicBezTo>
                      <a:pt x="1752" y="885"/>
                      <a:pt x="1752" y="885"/>
                      <a:pt x="1752" y="885"/>
                    </a:cubicBezTo>
                    <a:cubicBezTo>
                      <a:pt x="1752" y="850"/>
                      <a:pt x="1781" y="821"/>
                      <a:pt x="1816" y="821"/>
                    </a:cubicBezTo>
                    <a:cubicBezTo>
                      <a:pt x="2076" y="821"/>
                      <a:pt x="2076" y="821"/>
                      <a:pt x="2076" y="821"/>
                    </a:cubicBezTo>
                    <a:cubicBezTo>
                      <a:pt x="2111" y="821"/>
                      <a:pt x="2140" y="850"/>
                      <a:pt x="2140" y="885"/>
                    </a:cubicBezTo>
                    <a:cubicBezTo>
                      <a:pt x="2140" y="885"/>
                      <a:pt x="2140" y="885"/>
                      <a:pt x="2140" y="885"/>
                    </a:cubicBezTo>
                    <a:cubicBezTo>
                      <a:pt x="2140" y="920"/>
                      <a:pt x="2111" y="949"/>
                      <a:pt x="2076" y="949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39" name="Freeform 34"/>
              <p:cNvSpPr>
                <a:spLocks noEditPoints="1"/>
              </p:cNvSpPr>
              <p:nvPr/>
            </p:nvSpPr>
            <p:spPr bwMode="auto">
              <a:xfrm>
                <a:off x="832" y="1593"/>
                <a:ext cx="2783" cy="1500"/>
              </a:xfrm>
              <a:custGeom>
                <a:avLst/>
                <a:gdLst>
                  <a:gd name="T0" fmla="*/ 2458 w 2783"/>
                  <a:gd name="T1" fmla="*/ 1458 h 1500"/>
                  <a:gd name="T2" fmla="*/ 2783 w 2783"/>
                  <a:gd name="T3" fmla="*/ 1134 h 1500"/>
                  <a:gd name="T4" fmla="*/ 2783 w 2783"/>
                  <a:gd name="T5" fmla="*/ 769 h 1500"/>
                  <a:gd name="T6" fmla="*/ 2458 w 2783"/>
                  <a:gd name="T7" fmla="*/ 727 h 1500"/>
                  <a:gd name="T8" fmla="*/ 2783 w 2783"/>
                  <a:gd name="T9" fmla="*/ 408 h 1500"/>
                  <a:gd name="T10" fmla="*/ 2783 w 2783"/>
                  <a:gd name="T11" fmla="*/ 0 h 1500"/>
                  <a:gd name="T12" fmla="*/ 0 w 2783"/>
                  <a:gd name="T13" fmla="*/ 42 h 1500"/>
                  <a:gd name="T14" fmla="*/ 0 w 2783"/>
                  <a:gd name="T15" fmla="*/ 408 h 1500"/>
                  <a:gd name="T16" fmla="*/ 362 w 2783"/>
                  <a:gd name="T17" fmla="*/ 727 h 1500"/>
                  <a:gd name="T18" fmla="*/ 0 w 2783"/>
                  <a:gd name="T19" fmla="*/ 769 h 1500"/>
                  <a:gd name="T20" fmla="*/ 0 w 2783"/>
                  <a:gd name="T21" fmla="*/ 1134 h 1500"/>
                  <a:gd name="T22" fmla="*/ 362 w 2783"/>
                  <a:gd name="T23" fmla="*/ 1458 h 1500"/>
                  <a:gd name="T24" fmla="*/ 0 w 2783"/>
                  <a:gd name="T25" fmla="*/ 1500 h 1500"/>
                  <a:gd name="T26" fmla="*/ 407 w 2783"/>
                  <a:gd name="T27" fmla="*/ 1500 h 1500"/>
                  <a:gd name="T28" fmla="*/ 1089 w 2783"/>
                  <a:gd name="T29" fmla="*/ 1500 h 1500"/>
                  <a:gd name="T30" fmla="*/ 1776 w 2783"/>
                  <a:gd name="T31" fmla="*/ 1500 h 1500"/>
                  <a:gd name="T32" fmla="*/ 2458 w 2783"/>
                  <a:gd name="T33" fmla="*/ 1500 h 1500"/>
                  <a:gd name="T34" fmla="*/ 2783 w 2783"/>
                  <a:gd name="T35" fmla="*/ 1458 h 1500"/>
                  <a:gd name="T36" fmla="*/ 2738 w 2783"/>
                  <a:gd name="T37" fmla="*/ 42 h 1500"/>
                  <a:gd name="T38" fmla="*/ 2097 w 2783"/>
                  <a:gd name="T39" fmla="*/ 366 h 1500"/>
                  <a:gd name="T40" fmla="*/ 2417 w 2783"/>
                  <a:gd name="T41" fmla="*/ 408 h 1500"/>
                  <a:gd name="T42" fmla="*/ 1776 w 2783"/>
                  <a:gd name="T43" fmla="*/ 727 h 1500"/>
                  <a:gd name="T44" fmla="*/ 2417 w 2783"/>
                  <a:gd name="T45" fmla="*/ 408 h 1500"/>
                  <a:gd name="T46" fmla="*/ 2055 w 2783"/>
                  <a:gd name="T47" fmla="*/ 42 h 1500"/>
                  <a:gd name="T48" fmla="*/ 1414 w 2783"/>
                  <a:gd name="T49" fmla="*/ 366 h 1500"/>
                  <a:gd name="T50" fmla="*/ 1731 w 2783"/>
                  <a:gd name="T51" fmla="*/ 408 h 1500"/>
                  <a:gd name="T52" fmla="*/ 1089 w 2783"/>
                  <a:gd name="T53" fmla="*/ 727 h 1500"/>
                  <a:gd name="T54" fmla="*/ 1731 w 2783"/>
                  <a:gd name="T55" fmla="*/ 408 h 1500"/>
                  <a:gd name="T56" fmla="*/ 1369 w 2783"/>
                  <a:gd name="T57" fmla="*/ 42 h 1500"/>
                  <a:gd name="T58" fmla="*/ 728 w 2783"/>
                  <a:gd name="T59" fmla="*/ 366 h 1500"/>
                  <a:gd name="T60" fmla="*/ 1048 w 2783"/>
                  <a:gd name="T61" fmla="*/ 408 h 1500"/>
                  <a:gd name="T62" fmla="*/ 407 w 2783"/>
                  <a:gd name="T63" fmla="*/ 727 h 1500"/>
                  <a:gd name="T64" fmla="*/ 1048 w 2783"/>
                  <a:gd name="T65" fmla="*/ 408 h 1500"/>
                  <a:gd name="T66" fmla="*/ 45 w 2783"/>
                  <a:gd name="T67" fmla="*/ 42 h 1500"/>
                  <a:gd name="T68" fmla="*/ 687 w 2783"/>
                  <a:gd name="T69" fmla="*/ 366 h 1500"/>
                  <a:gd name="T70" fmla="*/ 45 w 2783"/>
                  <a:gd name="T71" fmla="*/ 1093 h 1500"/>
                  <a:gd name="T72" fmla="*/ 687 w 2783"/>
                  <a:gd name="T73" fmla="*/ 769 h 1500"/>
                  <a:gd name="T74" fmla="*/ 45 w 2783"/>
                  <a:gd name="T75" fmla="*/ 1093 h 1500"/>
                  <a:gd name="T76" fmla="*/ 407 w 2783"/>
                  <a:gd name="T77" fmla="*/ 1458 h 1500"/>
                  <a:gd name="T78" fmla="*/ 1048 w 2783"/>
                  <a:gd name="T79" fmla="*/ 1134 h 1500"/>
                  <a:gd name="T80" fmla="*/ 728 w 2783"/>
                  <a:gd name="T81" fmla="*/ 1093 h 1500"/>
                  <a:gd name="T82" fmla="*/ 1369 w 2783"/>
                  <a:gd name="T83" fmla="*/ 769 h 1500"/>
                  <a:gd name="T84" fmla="*/ 728 w 2783"/>
                  <a:gd name="T85" fmla="*/ 1093 h 1500"/>
                  <a:gd name="T86" fmla="*/ 1089 w 2783"/>
                  <a:gd name="T87" fmla="*/ 1458 h 1500"/>
                  <a:gd name="T88" fmla="*/ 1731 w 2783"/>
                  <a:gd name="T89" fmla="*/ 1134 h 1500"/>
                  <a:gd name="T90" fmla="*/ 1414 w 2783"/>
                  <a:gd name="T91" fmla="*/ 1093 h 1500"/>
                  <a:gd name="T92" fmla="*/ 2055 w 2783"/>
                  <a:gd name="T93" fmla="*/ 769 h 1500"/>
                  <a:gd name="T94" fmla="*/ 1414 w 2783"/>
                  <a:gd name="T95" fmla="*/ 1093 h 1500"/>
                  <a:gd name="T96" fmla="*/ 1776 w 2783"/>
                  <a:gd name="T97" fmla="*/ 1458 h 1500"/>
                  <a:gd name="T98" fmla="*/ 2417 w 2783"/>
                  <a:gd name="T99" fmla="*/ 1134 h 1500"/>
                  <a:gd name="T100" fmla="*/ 2097 w 2783"/>
                  <a:gd name="T101" fmla="*/ 1093 h 1500"/>
                  <a:gd name="T102" fmla="*/ 2738 w 2783"/>
                  <a:gd name="T103" fmla="*/ 769 h 1500"/>
                  <a:gd name="T104" fmla="*/ 2097 w 2783"/>
                  <a:gd name="T105" fmla="*/ 1093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3" h="1500">
                    <a:moveTo>
                      <a:pt x="2783" y="1458"/>
                    </a:moveTo>
                    <a:lnTo>
                      <a:pt x="2458" y="1458"/>
                    </a:lnTo>
                    <a:lnTo>
                      <a:pt x="2458" y="1134"/>
                    </a:lnTo>
                    <a:lnTo>
                      <a:pt x="2783" y="1134"/>
                    </a:lnTo>
                    <a:lnTo>
                      <a:pt x="2783" y="1093"/>
                    </a:lnTo>
                    <a:lnTo>
                      <a:pt x="2783" y="769"/>
                    </a:lnTo>
                    <a:lnTo>
                      <a:pt x="2783" y="727"/>
                    </a:lnTo>
                    <a:lnTo>
                      <a:pt x="2458" y="727"/>
                    </a:lnTo>
                    <a:lnTo>
                      <a:pt x="2458" y="408"/>
                    </a:lnTo>
                    <a:lnTo>
                      <a:pt x="2783" y="408"/>
                    </a:lnTo>
                    <a:lnTo>
                      <a:pt x="2783" y="366"/>
                    </a:lnTo>
                    <a:lnTo>
                      <a:pt x="2783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366"/>
                    </a:lnTo>
                    <a:lnTo>
                      <a:pt x="0" y="408"/>
                    </a:lnTo>
                    <a:lnTo>
                      <a:pt x="362" y="408"/>
                    </a:lnTo>
                    <a:lnTo>
                      <a:pt x="362" y="727"/>
                    </a:lnTo>
                    <a:lnTo>
                      <a:pt x="0" y="727"/>
                    </a:lnTo>
                    <a:lnTo>
                      <a:pt x="0" y="769"/>
                    </a:lnTo>
                    <a:lnTo>
                      <a:pt x="0" y="1093"/>
                    </a:lnTo>
                    <a:lnTo>
                      <a:pt x="0" y="1134"/>
                    </a:lnTo>
                    <a:lnTo>
                      <a:pt x="362" y="1134"/>
                    </a:lnTo>
                    <a:lnTo>
                      <a:pt x="362" y="1458"/>
                    </a:lnTo>
                    <a:lnTo>
                      <a:pt x="0" y="1458"/>
                    </a:lnTo>
                    <a:lnTo>
                      <a:pt x="0" y="1500"/>
                    </a:lnTo>
                    <a:lnTo>
                      <a:pt x="366" y="1500"/>
                    </a:lnTo>
                    <a:lnTo>
                      <a:pt x="407" y="1500"/>
                    </a:lnTo>
                    <a:lnTo>
                      <a:pt x="1048" y="1500"/>
                    </a:lnTo>
                    <a:lnTo>
                      <a:pt x="1089" y="1500"/>
                    </a:lnTo>
                    <a:lnTo>
                      <a:pt x="1735" y="1500"/>
                    </a:lnTo>
                    <a:lnTo>
                      <a:pt x="1776" y="1500"/>
                    </a:lnTo>
                    <a:lnTo>
                      <a:pt x="2417" y="1500"/>
                    </a:lnTo>
                    <a:lnTo>
                      <a:pt x="2458" y="1500"/>
                    </a:lnTo>
                    <a:lnTo>
                      <a:pt x="2783" y="1500"/>
                    </a:lnTo>
                    <a:lnTo>
                      <a:pt x="2783" y="1458"/>
                    </a:lnTo>
                    <a:close/>
                    <a:moveTo>
                      <a:pt x="2097" y="42"/>
                    </a:moveTo>
                    <a:lnTo>
                      <a:pt x="2738" y="42"/>
                    </a:lnTo>
                    <a:lnTo>
                      <a:pt x="2738" y="366"/>
                    </a:lnTo>
                    <a:lnTo>
                      <a:pt x="2097" y="366"/>
                    </a:lnTo>
                    <a:lnTo>
                      <a:pt x="2097" y="42"/>
                    </a:lnTo>
                    <a:close/>
                    <a:moveTo>
                      <a:pt x="2417" y="408"/>
                    </a:moveTo>
                    <a:lnTo>
                      <a:pt x="2417" y="727"/>
                    </a:lnTo>
                    <a:lnTo>
                      <a:pt x="1776" y="727"/>
                    </a:lnTo>
                    <a:lnTo>
                      <a:pt x="1776" y="408"/>
                    </a:lnTo>
                    <a:lnTo>
                      <a:pt x="2417" y="408"/>
                    </a:lnTo>
                    <a:close/>
                    <a:moveTo>
                      <a:pt x="1414" y="42"/>
                    </a:moveTo>
                    <a:lnTo>
                      <a:pt x="2055" y="42"/>
                    </a:lnTo>
                    <a:lnTo>
                      <a:pt x="2055" y="366"/>
                    </a:lnTo>
                    <a:lnTo>
                      <a:pt x="1414" y="366"/>
                    </a:lnTo>
                    <a:lnTo>
                      <a:pt x="1414" y="42"/>
                    </a:lnTo>
                    <a:close/>
                    <a:moveTo>
                      <a:pt x="1731" y="408"/>
                    </a:moveTo>
                    <a:lnTo>
                      <a:pt x="1731" y="727"/>
                    </a:lnTo>
                    <a:lnTo>
                      <a:pt x="1089" y="727"/>
                    </a:lnTo>
                    <a:lnTo>
                      <a:pt x="1089" y="408"/>
                    </a:lnTo>
                    <a:lnTo>
                      <a:pt x="1731" y="408"/>
                    </a:lnTo>
                    <a:close/>
                    <a:moveTo>
                      <a:pt x="728" y="42"/>
                    </a:moveTo>
                    <a:lnTo>
                      <a:pt x="1369" y="42"/>
                    </a:lnTo>
                    <a:lnTo>
                      <a:pt x="1369" y="366"/>
                    </a:lnTo>
                    <a:lnTo>
                      <a:pt x="728" y="366"/>
                    </a:lnTo>
                    <a:lnTo>
                      <a:pt x="728" y="42"/>
                    </a:lnTo>
                    <a:close/>
                    <a:moveTo>
                      <a:pt x="1048" y="408"/>
                    </a:moveTo>
                    <a:lnTo>
                      <a:pt x="1048" y="727"/>
                    </a:lnTo>
                    <a:lnTo>
                      <a:pt x="407" y="727"/>
                    </a:lnTo>
                    <a:lnTo>
                      <a:pt x="407" y="408"/>
                    </a:lnTo>
                    <a:lnTo>
                      <a:pt x="1048" y="408"/>
                    </a:lnTo>
                    <a:close/>
                    <a:moveTo>
                      <a:pt x="45" y="366"/>
                    </a:moveTo>
                    <a:lnTo>
                      <a:pt x="45" y="42"/>
                    </a:lnTo>
                    <a:lnTo>
                      <a:pt x="687" y="42"/>
                    </a:lnTo>
                    <a:lnTo>
                      <a:pt x="687" y="366"/>
                    </a:lnTo>
                    <a:lnTo>
                      <a:pt x="45" y="366"/>
                    </a:lnTo>
                    <a:close/>
                    <a:moveTo>
                      <a:pt x="45" y="1093"/>
                    </a:moveTo>
                    <a:lnTo>
                      <a:pt x="45" y="769"/>
                    </a:lnTo>
                    <a:lnTo>
                      <a:pt x="687" y="769"/>
                    </a:lnTo>
                    <a:lnTo>
                      <a:pt x="687" y="1093"/>
                    </a:lnTo>
                    <a:lnTo>
                      <a:pt x="45" y="1093"/>
                    </a:lnTo>
                    <a:close/>
                    <a:moveTo>
                      <a:pt x="1048" y="1458"/>
                    </a:moveTo>
                    <a:lnTo>
                      <a:pt x="407" y="1458"/>
                    </a:lnTo>
                    <a:lnTo>
                      <a:pt x="407" y="1134"/>
                    </a:lnTo>
                    <a:lnTo>
                      <a:pt x="1048" y="1134"/>
                    </a:lnTo>
                    <a:lnTo>
                      <a:pt x="1048" y="1458"/>
                    </a:lnTo>
                    <a:close/>
                    <a:moveTo>
                      <a:pt x="728" y="1093"/>
                    </a:moveTo>
                    <a:lnTo>
                      <a:pt x="728" y="769"/>
                    </a:lnTo>
                    <a:lnTo>
                      <a:pt x="1369" y="769"/>
                    </a:lnTo>
                    <a:lnTo>
                      <a:pt x="1369" y="1093"/>
                    </a:lnTo>
                    <a:lnTo>
                      <a:pt x="728" y="1093"/>
                    </a:lnTo>
                    <a:close/>
                    <a:moveTo>
                      <a:pt x="1731" y="1458"/>
                    </a:moveTo>
                    <a:lnTo>
                      <a:pt x="1089" y="1458"/>
                    </a:lnTo>
                    <a:lnTo>
                      <a:pt x="1089" y="1134"/>
                    </a:lnTo>
                    <a:lnTo>
                      <a:pt x="1731" y="1134"/>
                    </a:lnTo>
                    <a:lnTo>
                      <a:pt x="1731" y="1458"/>
                    </a:lnTo>
                    <a:close/>
                    <a:moveTo>
                      <a:pt x="1414" y="1093"/>
                    </a:moveTo>
                    <a:lnTo>
                      <a:pt x="1414" y="769"/>
                    </a:lnTo>
                    <a:lnTo>
                      <a:pt x="2055" y="769"/>
                    </a:lnTo>
                    <a:lnTo>
                      <a:pt x="2055" y="1093"/>
                    </a:lnTo>
                    <a:lnTo>
                      <a:pt x="1414" y="1093"/>
                    </a:lnTo>
                    <a:close/>
                    <a:moveTo>
                      <a:pt x="2417" y="1458"/>
                    </a:moveTo>
                    <a:lnTo>
                      <a:pt x="1776" y="1458"/>
                    </a:lnTo>
                    <a:lnTo>
                      <a:pt x="1776" y="1134"/>
                    </a:lnTo>
                    <a:lnTo>
                      <a:pt x="2417" y="1134"/>
                    </a:lnTo>
                    <a:lnTo>
                      <a:pt x="2417" y="1458"/>
                    </a:lnTo>
                    <a:close/>
                    <a:moveTo>
                      <a:pt x="2097" y="1093"/>
                    </a:moveTo>
                    <a:lnTo>
                      <a:pt x="2097" y="769"/>
                    </a:lnTo>
                    <a:lnTo>
                      <a:pt x="2738" y="769"/>
                    </a:lnTo>
                    <a:lnTo>
                      <a:pt x="2738" y="1093"/>
                    </a:lnTo>
                    <a:lnTo>
                      <a:pt x="2097" y="109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37" name="Rectangle 74"/>
            <p:cNvSpPr/>
            <p:nvPr/>
          </p:nvSpPr>
          <p:spPr>
            <a:xfrm>
              <a:off x="2597621" y="1938070"/>
              <a:ext cx="670472" cy="75426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0" name="Group 73"/>
          <p:cNvGrpSpPr/>
          <p:nvPr/>
        </p:nvGrpSpPr>
        <p:grpSpPr>
          <a:xfrm>
            <a:off x="2501912" y="2778160"/>
            <a:ext cx="425696" cy="312391"/>
            <a:chOff x="4091864" y="1961345"/>
            <a:chExt cx="838276" cy="615156"/>
          </a:xfrm>
        </p:grpSpPr>
        <p:grpSp>
          <p:nvGrpSpPr>
            <p:cNvPr id="41" name="Group 51"/>
            <p:cNvGrpSpPr/>
            <p:nvPr/>
          </p:nvGrpSpPr>
          <p:grpSpPr>
            <a:xfrm>
              <a:off x="4147617" y="2019833"/>
              <a:ext cx="740614" cy="512184"/>
              <a:chOff x="3979863" y="-6350"/>
              <a:chExt cx="1976438" cy="1366838"/>
            </a:xfrm>
            <a:solidFill>
              <a:schemeClr val="bg1"/>
            </a:solidFill>
          </p:grpSpPr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4718051" y="328613"/>
                <a:ext cx="596900" cy="696913"/>
              </a:xfrm>
              <a:custGeom>
                <a:avLst/>
                <a:gdLst>
                  <a:gd name="T0" fmla="*/ 376 w 376"/>
                  <a:gd name="T1" fmla="*/ 219 h 439"/>
                  <a:gd name="T2" fmla="*/ 0 w 376"/>
                  <a:gd name="T3" fmla="*/ 439 h 439"/>
                  <a:gd name="T4" fmla="*/ 0 w 376"/>
                  <a:gd name="T5" fmla="*/ 0 h 439"/>
                  <a:gd name="T6" fmla="*/ 376 w 376"/>
                  <a:gd name="T7" fmla="*/ 2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6" h="439">
                    <a:moveTo>
                      <a:pt x="376" y="219"/>
                    </a:moveTo>
                    <a:lnTo>
                      <a:pt x="0" y="439"/>
                    </a:lnTo>
                    <a:lnTo>
                      <a:pt x="0" y="0"/>
                    </a:lnTo>
                    <a:lnTo>
                      <a:pt x="376" y="21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3979863" y="515938"/>
                <a:ext cx="688975" cy="327025"/>
              </a:xfrm>
              <a:custGeom>
                <a:avLst/>
                <a:gdLst>
                  <a:gd name="T0" fmla="*/ 1508 w 1519"/>
                  <a:gd name="T1" fmla="*/ 337 h 715"/>
                  <a:gd name="T2" fmla="*/ 1357 w 1519"/>
                  <a:gd name="T3" fmla="*/ 151 h 715"/>
                  <a:gd name="T4" fmla="*/ 1242 w 1519"/>
                  <a:gd name="T5" fmla="*/ 33 h 715"/>
                  <a:gd name="T6" fmla="*/ 1167 w 1519"/>
                  <a:gd name="T7" fmla="*/ 1 h 715"/>
                  <a:gd name="T8" fmla="*/ 1091 w 1519"/>
                  <a:gd name="T9" fmla="*/ 184 h 715"/>
                  <a:gd name="T10" fmla="*/ 1153 w 1519"/>
                  <a:gd name="T11" fmla="*/ 249 h 715"/>
                  <a:gd name="T12" fmla="*/ 366 w 1519"/>
                  <a:gd name="T13" fmla="*/ 249 h 715"/>
                  <a:gd name="T14" fmla="*/ 428 w 1519"/>
                  <a:gd name="T15" fmla="*/ 184 h 715"/>
                  <a:gd name="T16" fmla="*/ 352 w 1519"/>
                  <a:gd name="T17" fmla="*/ 2 h 715"/>
                  <a:gd name="T18" fmla="*/ 277 w 1519"/>
                  <a:gd name="T19" fmla="*/ 33 h 715"/>
                  <a:gd name="T20" fmla="*/ 162 w 1519"/>
                  <a:gd name="T21" fmla="*/ 151 h 715"/>
                  <a:gd name="T22" fmla="*/ 11 w 1519"/>
                  <a:gd name="T23" fmla="*/ 337 h 715"/>
                  <a:gd name="T24" fmla="*/ 145 w 1519"/>
                  <a:gd name="T25" fmla="*/ 537 h 715"/>
                  <a:gd name="T26" fmla="*/ 277 w 1519"/>
                  <a:gd name="T27" fmla="*/ 673 h 715"/>
                  <a:gd name="T28" fmla="*/ 427 w 1519"/>
                  <a:gd name="T29" fmla="*/ 674 h 715"/>
                  <a:gd name="T30" fmla="*/ 428 w 1519"/>
                  <a:gd name="T31" fmla="*/ 532 h 715"/>
                  <a:gd name="T32" fmla="*/ 366 w 1519"/>
                  <a:gd name="T33" fmla="*/ 477 h 715"/>
                  <a:gd name="T34" fmla="*/ 1153 w 1519"/>
                  <a:gd name="T35" fmla="*/ 477 h 715"/>
                  <a:gd name="T36" fmla="*/ 1091 w 1519"/>
                  <a:gd name="T37" fmla="*/ 532 h 715"/>
                  <a:gd name="T38" fmla="*/ 1092 w 1519"/>
                  <a:gd name="T39" fmla="*/ 674 h 715"/>
                  <a:gd name="T40" fmla="*/ 1242 w 1519"/>
                  <a:gd name="T41" fmla="*/ 673 h 715"/>
                  <a:gd name="T42" fmla="*/ 1374 w 1519"/>
                  <a:gd name="T43" fmla="*/ 537 h 715"/>
                  <a:gd name="T44" fmla="*/ 1508 w 1519"/>
                  <a:gd name="T45" fmla="*/ 337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19" h="715">
                    <a:moveTo>
                      <a:pt x="1508" y="337"/>
                    </a:moveTo>
                    <a:cubicBezTo>
                      <a:pt x="1498" y="267"/>
                      <a:pt x="1404" y="200"/>
                      <a:pt x="1357" y="151"/>
                    </a:cubicBezTo>
                    <a:cubicBezTo>
                      <a:pt x="1318" y="112"/>
                      <a:pt x="1280" y="72"/>
                      <a:pt x="1242" y="33"/>
                    </a:cubicBezTo>
                    <a:cubicBezTo>
                      <a:pt x="1221" y="12"/>
                      <a:pt x="1194" y="1"/>
                      <a:pt x="1167" y="1"/>
                    </a:cubicBezTo>
                    <a:cubicBezTo>
                      <a:pt x="1078" y="0"/>
                      <a:pt x="1032" y="122"/>
                      <a:pt x="1091" y="184"/>
                    </a:cubicBezTo>
                    <a:cubicBezTo>
                      <a:pt x="1091" y="184"/>
                      <a:pt x="1153" y="249"/>
                      <a:pt x="1153" y="249"/>
                    </a:cubicBezTo>
                    <a:cubicBezTo>
                      <a:pt x="366" y="249"/>
                      <a:pt x="366" y="249"/>
                      <a:pt x="366" y="249"/>
                    </a:cubicBezTo>
                    <a:cubicBezTo>
                      <a:pt x="366" y="249"/>
                      <a:pt x="428" y="184"/>
                      <a:pt x="428" y="184"/>
                    </a:cubicBezTo>
                    <a:cubicBezTo>
                      <a:pt x="487" y="122"/>
                      <a:pt x="441" y="1"/>
                      <a:pt x="352" y="2"/>
                    </a:cubicBezTo>
                    <a:cubicBezTo>
                      <a:pt x="325" y="2"/>
                      <a:pt x="298" y="12"/>
                      <a:pt x="277" y="33"/>
                    </a:cubicBezTo>
                    <a:cubicBezTo>
                      <a:pt x="239" y="73"/>
                      <a:pt x="201" y="112"/>
                      <a:pt x="162" y="151"/>
                    </a:cubicBezTo>
                    <a:cubicBezTo>
                      <a:pt x="115" y="200"/>
                      <a:pt x="21" y="267"/>
                      <a:pt x="11" y="337"/>
                    </a:cubicBezTo>
                    <a:cubicBezTo>
                      <a:pt x="0" y="418"/>
                      <a:pt x="94" y="485"/>
                      <a:pt x="145" y="537"/>
                    </a:cubicBezTo>
                    <a:cubicBezTo>
                      <a:pt x="189" y="582"/>
                      <a:pt x="233" y="627"/>
                      <a:pt x="277" y="673"/>
                    </a:cubicBezTo>
                    <a:cubicBezTo>
                      <a:pt x="318" y="715"/>
                      <a:pt x="385" y="715"/>
                      <a:pt x="427" y="674"/>
                    </a:cubicBezTo>
                    <a:cubicBezTo>
                      <a:pt x="468" y="633"/>
                      <a:pt x="469" y="574"/>
                      <a:pt x="428" y="532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1153" y="477"/>
                      <a:pt x="1153" y="477"/>
                      <a:pt x="1153" y="477"/>
                    </a:cubicBezTo>
                    <a:cubicBezTo>
                      <a:pt x="1091" y="532"/>
                      <a:pt x="1091" y="532"/>
                      <a:pt x="1091" y="532"/>
                    </a:cubicBezTo>
                    <a:cubicBezTo>
                      <a:pt x="1050" y="574"/>
                      <a:pt x="1051" y="633"/>
                      <a:pt x="1092" y="674"/>
                    </a:cubicBezTo>
                    <a:cubicBezTo>
                      <a:pt x="1134" y="715"/>
                      <a:pt x="1201" y="715"/>
                      <a:pt x="1242" y="673"/>
                    </a:cubicBezTo>
                    <a:cubicBezTo>
                      <a:pt x="1286" y="627"/>
                      <a:pt x="1330" y="582"/>
                      <a:pt x="1374" y="537"/>
                    </a:cubicBezTo>
                    <a:cubicBezTo>
                      <a:pt x="1424" y="485"/>
                      <a:pt x="1519" y="418"/>
                      <a:pt x="1508" y="33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5375276" y="515938"/>
                <a:ext cx="581025" cy="327025"/>
              </a:xfrm>
              <a:custGeom>
                <a:avLst/>
                <a:gdLst>
                  <a:gd name="T0" fmla="*/ 1268 w 1279"/>
                  <a:gd name="T1" fmla="*/ 337 h 715"/>
                  <a:gd name="T2" fmla="*/ 1117 w 1279"/>
                  <a:gd name="T3" fmla="*/ 151 h 715"/>
                  <a:gd name="T4" fmla="*/ 1002 w 1279"/>
                  <a:gd name="T5" fmla="*/ 33 h 715"/>
                  <a:gd name="T6" fmla="*/ 927 w 1279"/>
                  <a:gd name="T7" fmla="*/ 1 h 715"/>
                  <a:gd name="T8" fmla="*/ 851 w 1279"/>
                  <a:gd name="T9" fmla="*/ 184 h 715"/>
                  <a:gd name="T10" fmla="*/ 913 w 1279"/>
                  <a:gd name="T11" fmla="*/ 249 h 715"/>
                  <a:gd name="T12" fmla="*/ 366 w 1279"/>
                  <a:gd name="T13" fmla="*/ 249 h 715"/>
                  <a:gd name="T14" fmla="*/ 428 w 1279"/>
                  <a:gd name="T15" fmla="*/ 184 h 715"/>
                  <a:gd name="T16" fmla="*/ 352 w 1279"/>
                  <a:gd name="T17" fmla="*/ 2 h 715"/>
                  <a:gd name="T18" fmla="*/ 277 w 1279"/>
                  <a:gd name="T19" fmla="*/ 33 h 715"/>
                  <a:gd name="T20" fmla="*/ 162 w 1279"/>
                  <a:gd name="T21" fmla="*/ 151 h 715"/>
                  <a:gd name="T22" fmla="*/ 11 w 1279"/>
                  <a:gd name="T23" fmla="*/ 337 h 715"/>
                  <a:gd name="T24" fmla="*/ 145 w 1279"/>
                  <a:gd name="T25" fmla="*/ 537 h 715"/>
                  <a:gd name="T26" fmla="*/ 277 w 1279"/>
                  <a:gd name="T27" fmla="*/ 673 h 715"/>
                  <a:gd name="T28" fmla="*/ 427 w 1279"/>
                  <a:gd name="T29" fmla="*/ 674 h 715"/>
                  <a:gd name="T30" fmla="*/ 428 w 1279"/>
                  <a:gd name="T31" fmla="*/ 532 h 715"/>
                  <a:gd name="T32" fmla="*/ 366 w 1279"/>
                  <a:gd name="T33" fmla="*/ 477 h 715"/>
                  <a:gd name="T34" fmla="*/ 913 w 1279"/>
                  <a:gd name="T35" fmla="*/ 477 h 715"/>
                  <a:gd name="T36" fmla="*/ 851 w 1279"/>
                  <a:gd name="T37" fmla="*/ 532 h 715"/>
                  <a:gd name="T38" fmla="*/ 852 w 1279"/>
                  <a:gd name="T39" fmla="*/ 674 h 715"/>
                  <a:gd name="T40" fmla="*/ 1002 w 1279"/>
                  <a:gd name="T41" fmla="*/ 673 h 715"/>
                  <a:gd name="T42" fmla="*/ 1134 w 1279"/>
                  <a:gd name="T43" fmla="*/ 537 h 715"/>
                  <a:gd name="T44" fmla="*/ 1268 w 1279"/>
                  <a:gd name="T45" fmla="*/ 337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9" h="715">
                    <a:moveTo>
                      <a:pt x="1268" y="337"/>
                    </a:moveTo>
                    <a:cubicBezTo>
                      <a:pt x="1258" y="267"/>
                      <a:pt x="1164" y="200"/>
                      <a:pt x="1117" y="151"/>
                    </a:cubicBezTo>
                    <a:cubicBezTo>
                      <a:pt x="1078" y="112"/>
                      <a:pt x="1040" y="72"/>
                      <a:pt x="1002" y="33"/>
                    </a:cubicBezTo>
                    <a:cubicBezTo>
                      <a:pt x="981" y="12"/>
                      <a:pt x="954" y="1"/>
                      <a:pt x="927" y="1"/>
                    </a:cubicBezTo>
                    <a:cubicBezTo>
                      <a:pt x="838" y="0"/>
                      <a:pt x="792" y="122"/>
                      <a:pt x="851" y="184"/>
                    </a:cubicBezTo>
                    <a:cubicBezTo>
                      <a:pt x="851" y="184"/>
                      <a:pt x="913" y="249"/>
                      <a:pt x="913" y="249"/>
                    </a:cubicBezTo>
                    <a:cubicBezTo>
                      <a:pt x="366" y="249"/>
                      <a:pt x="366" y="249"/>
                      <a:pt x="366" y="249"/>
                    </a:cubicBezTo>
                    <a:cubicBezTo>
                      <a:pt x="366" y="249"/>
                      <a:pt x="428" y="184"/>
                      <a:pt x="428" y="184"/>
                    </a:cubicBezTo>
                    <a:cubicBezTo>
                      <a:pt x="487" y="122"/>
                      <a:pt x="441" y="1"/>
                      <a:pt x="352" y="2"/>
                    </a:cubicBezTo>
                    <a:cubicBezTo>
                      <a:pt x="325" y="2"/>
                      <a:pt x="298" y="12"/>
                      <a:pt x="277" y="33"/>
                    </a:cubicBezTo>
                    <a:cubicBezTo>
                      <a:pt x="239" y="73"/>
                      <a:pt x="201" y="112"/>
                      <a:pt x="162" y="151"/>
                    </a:cubicBezTo>
                    <a:cubicBezTo>
                      <a:pt x="115" y="200"/>
                      <a:pt x="21" y="267"/>
                      <a:pt x="11" y="337"/>
                    </a:cubicBezTo>
                    <a:cubicBezTo>
                      <a:pt x="0" y="418"/>
                      <a:pt x="94" y="485"/>
                      <a:pt x="145" y="537"/>
                    </a:cubicBezTo>
                    <a:cubicBezTo>
                      <a:pt x="189" y="582"/>
                      <a:pt x="233" y="627"/>
                      <a:pt x="277" y="673"/>
                    </a:cubicBezTo>
                    <a:cubicBezTo>
                      <a:pt x="318" y="715"/>
                      <a:pt x="385" y="715"/>
                      <a:pt x="427" y="674"/>
                    </a:cubicBezTo>
                    <a:cubicBezTo>
                      <a:pt x="468" y="633"/>
                      <a:pt x="469" y="574"/>
                      <a:pt x="428" y="532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913" y="477"/>
                      <a:pt x="913" y="477"/>
                      <a:pt x="913" y="477"/>
                    </a:cubicBezTo>
                    <a:cubicBezTo>
                      <a:pt x="851" y="532"/>
                      <a:pt x="851" y="532"/>
                      <a:pt x="851" y="532"/>
                    </a:cubicBezTo>
                    <a:cubicBezTo>
                      <a:pt x="810" y="574"/>
                      <a:pt x="811" y="633"/>
                      <a:pt x="852" y="674"/>
                    </a:cubicBezTo>
                    <a:cubicBezTo>
                      <a:pt x="894" y="715"/>
                      <a:pt x="961" y="715"/>
                      <a:pt x="1002" y="673"/>
                    </a:cubicBezTo>
                    <a:cubicBezTo>
                      <a:pt x="1046" y="627"/>
                      <a:pt x="1090" y="582"/>
                      <a:pt x="1134" y="537"/>
                    </a:cubicBezTo>
                    <a:cubicBezTo>
                      <a:pt x="1184" y="485"/>
                      <a:pt x="1279" y="418"/>
                      <a:pt x="1268" y="33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4003676" y="893763"/>
                <a:ext cx="644525" cy="466725"/>
              </a:xfrm>
              <a:custGeom>
                <a:avLst/>
                <a:gdLst>
                  <a:gd name="T0" fmla="*/ 1377 w 1421"/>
                  <a:gd name="T1" fmla="*/ 173 h 1018"/>
                  <a:gd name="T2" fmla="*/ 1161 w 1421"/>
                  <a:gd name="T3" fmla="*/ 69 h 1018"/>
                  <a:gd name="T4" fmla="*/ 1007 w 1421"/>
                  <a:gd name="T5" fmla="*/ 10 h 1018"/>
                  <a:gd name="T6" fmla="*/ 926 w 1421"/>
                  <a:gd name="T7" fmla="*/ 13 h 1018"/>
                  <a:gd name="T8" fmla="*/ 935 w 1421"/>
                  <a:gd name="T9" fmla="*/ 211 h 1018"/>
                  <a:gd name="T10" fmla="*/ 1018 w 1421"/>
                  <a:gd name="T11" fmla="*/ 244 h 1018"/>
                  <a:gd name="T12" fmla="*/ 305 w 1421"/>
                  <a:gd name="T13" fmla="*/ 576 h 1018"/>
                  <a:gd name="T14" fmla="*/ 334 w 1421"/>
                  <a:gd name="T15" fmla="*/ 491 h 1018"/>
                  <a:gd name="T16" fmla="*/ 187 w 1421"/>
                  <a:gd name="T17" fmla="*/ 358 h 1018"/>
                  <a:gd name="T18" fmla="*/ 133 w 1421"/>
                  <a:gd name="T19" fmla="*/ 418 h 1018"/>
                  <a:gd name="T20" fmla="*/ 79 w 1421"/>
                  <a:gd name="T21" fmla="*/ 574 h 1018"/>
                  <a:gd name="T22" fmla="*/ 21 w 1421"/>
                  <a:gd name="T23" fmla="*/ 806 h 1018"/>
                  <a:gd name="T24" fmla="*/ 226 w 1421"/>
                  <a:gd name="T25" fmla="*/ 930 h 1018"/>
                  <a:gd name="T26" fmla="*/ 404 w 1421"/>
                  <a:gd name="T27" fmla="*/ 998 h 1018"/>
                  <a:gd name="T28" fmla="*/ 540 w 1421"/>
                  <a:gd name="T29" fmla="*/ 936 h 1018"/>
                  <a:gd name="T30" fmla="*/ 480 w 1421"/>
                  <a:gd name="T31" fmla="*/ 806 h 1018"/>
                  <a:gd name="T32" fmla="*/ 401 w 1421"/>
                  <a:gd name="T33" fmla="*/ 783 h 1018"/>
                  <a:gd name="T34" fmla="*/ 1114 w 1421"/>
                  <a:gd name="T35" fmla="*/ 450 h 1018"/>
                  <a:gd name="T36" fmla="*/ 1082 w 1421"/>
                  <a:gd name="T37" fmla="*/ 526 h 1018"/>
                  <a:gd name="T38" fmla="*/ 1143 w 1421"/>
                  <a:gd name="T39" fmla="*/ 654 h 1018"/>
                  <a:gd name="T40" fmla="*/ 1278 w 1421"/>
                  <a:gd name="T41" fmla="*/ 590 h 1018"/>
                  <a:gd name="T42" fmla="*/ 1340 w 1421"/>
                  <a:gd name="T43" fmla="*/ 411 h 1018"/>
                  <a:gd name="T44" fmla="*/ 1377 w 1421"/>
                  <a:gd name="T45" fmla="*/ 173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1" h="1018">
                    <a:moveTo>
                      <a:pt x="1377" y="173"/>
                    </a:moveTo>
                    <a:cubicBezTo>
                      <a:pt x="1339" y="114"/>
                      <a:pt x="1225" y="93"/>
                      <a:pt x="1161" y="69"/>
                    </a:cubicBezTo>
                    <a:cubicBezTo>
                      <a:pt x="1110" y="49"/>
                      <a:pt x="1059" y="30"/>
                      <a:pt x="1007" y="10"/>
                    </a:cubicBezTo>
                    <a:cubicBezTo>
                      <a:pt x="980" y="0"/>
                      <a:pt x="951" y="2"/>
                      <a:pt x="926" y="13"/>
                    </a:cubicBezTo>
                    <a:cubicBezTo>
                      <a:pt x="845" y="50"/>
                      <a:pt x="855" y="180"/>
                      <a:pt x="935" y="211"/>
                    </a:cubicBezTo>
                    <a:cubicBezTo>
                      <a:pt x="935" y="211"/>
                      <a:pt x="1018" y="244"/>
                      <a:pt x="1018" y="244"/>
                    </a:cubicBezTo>
                    <a:cubicBezTo>
                      <a:pt x="305" y="576"/>
                      <a:pt x="305" y="576"/>
                      <a:pt x="305" y="576"/>
                    </a:cubicBezTo>
                    <a:cubicBezTo>
                      <a:pt x="305" y="576"/>
                      <a:pt x="334" y="491"/>
                      <a:pt x="334" y="491"/>
                    </a:cubicBezTo>
                    <a:cubicBezTo>
                      <a:pt x="361" y="410"/>
                      <a:pt x="268" y="319"/>
                      <a:pt x="187" y="358"/>
                    </a:cubicBezTo>
                    <a:cubicBezTo>
                      <a:pt x="163" y="369"/>
                      <a:pt x="143" y="390"/>
                      <a:pt x="133" y="418"/>
                    </a:cubicBezTo>
                    <a:cubicBezTo>
                      <a:pt x="115" y="470"/>
                      <a:pt x="97" y="522"/>
                      <a:pt x="79" y="574"/>
                    </a:cubicBezTo>
                    <a:cubicBezTo>
                      <a:pt x="57" y="638"/>
                      <a:pt x="0" y="738"/>
                      <a:pt x="21" y="806"/>
                    </a:cubicBezTo>
                    <a:cubicBezTo>
                      <a:pt x="45" y="884"/>
                      <a:pt x="159" y="905"/>
                      <a:pt x="226" y="930"/>
                    </a:cubicBezTo>
                    <a:cubicBezTo>
                      <a:pt x="285" y="953"/>
                      <a:pt x="344" y="975"/>
                      <a:pt x="404" y="998"/>
                    </a:cubicBezTo>
                    <a:cubicBezTo>
                      <a:pt x="458" y="1018"/>
                      <a:pt x="519" y="991"/>
                      <a:pt x="540" y="936"/>
                    </a:cubicBezTo>
                    <a:cubicBezTo>
                      <a:pt x="560" y="881"/>
                      <a:pt x="535" y="827"/>
                      <a:pt x="480" y="806"/>
                    </a:cubicBezTo>
                    <a:cubicBezTo>
                      <a:pt x="401" y="783"/>
                      <a:pt x="401" y="783"/>
                      <a:pt x="401" y="783"/>
                    </a:cubicBezTo>
                    <a:cubicBezTo>
                      <a:pt x="1114" y="450"/>
                      <a:pt x="1114" y="450"/>
                      <a:pt x="1114" y="450"/>
                    </a:cubicBezTo>
                    <a:cubicBezTo>
                      <a:pt x="1082" y="526"/>
                      <a:pt x="1082" y="526"/>
                      <a:pt x="1082" y="526"/>
                    </a:cubicBezTo>
                    <a:cubicBezTo>
                      <a:pt x="1062" y="581"/>
                      <a:pt x="1088" y="635"/>
                      <a:pt x="1143" y="654"/>
                    </a:cubicBezTo>
                    <a:cubicBezTo>
                      <a:pt x="1198" y="674"/>
                      <a:pt x="1258" y="646"/>
                      <a:pt x="1278" y="590"/>
                    </a:cubicBezTo>
                    <a:cubicBezTo>
                      <a:pt x="1299" y="530"/>
                      <a:pt x="1319" y="470"/>
                      <a:pt x="1340" y="411"/>
                    </a:cubicBezTo>
                    <a:cubicBezTo>
                      <a:pt x="1364" y="343"/>
                      <a:pt x="1421" y="242"/>
                      <a:pt x="1377" y="173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4003676" y="-6350"/>
                <a:ext cx="644525" cy="466725"/>
              </a:xfrm>
              <a:custGeom>
                <a:avLst/>
                <a:gdLst>
                  <a:gd name="T0" fmla="*/ 1377 w 1421"/>
                  <a:gd name="T1" fmla="*/ 845 h 1018"/>
                  <a:gd name="T2" fmla="*/ 1161 w 1421"/>
                  <a:gd name="T3" fmla="*/ 949 h 1018"/>
                  <a:gd name="T4" fmla="*/ 1007 w 1421"/>
                  <a:gd name="T5" fmla="*/ 1008 h 1018"/>
                  <a:gd name="T6" fmla="*/ 926 w 1421"/>
                  <a:gd name="T7" fmla="*/ 1005 h 1018"/>
                  <a:gd name="T8" fmla="*/ 935 w 1421"/>
                  <a:gd name="T9" fmla="*/ 807 h 1018"/>
                  <a:gd name="T10" fmla="*/ 1018 w 1421"/>
                  <a:gd name="T11" fmla="*/ 774 h 1018"/>
                  <a:gd name="T12" fmla="*/ 305 w 1421"/>
                  <a:gd name="T13" fmla="*/ 442 h 1018"/>
                  <a:gd name="T14" fmla="*/ 334 w 1421"/>
                  <a:gd name="T15" fmla="*/ 527 h 1018"/>
                  <a:gd name="T16" fmla="*/ 187 w 1421"/>
                  <a:gd name="T17" fmla="*/ 660 h 1018"/>
                  <a:gd name="T18" fmla="*/ 133 w 1421"/>
                  <a:gd name="T19" fmla="*/ 600 h 1018"/>
                  <a:gd name="T20" fmla="*/ 79 w 1421"/>
                  <a:gd name="T21" fmla="*/ 444 h 1018"/>
                  <a:gd name="T22" fmla="*/ 21 w 1421"/>
                  <a:gd name="T23" fmla="*/ 212 h 1018"/>
                  <a:gd name="T24" fmla="*/ 226 w 1421"/>
                  <a:gd name="T25" fmla="*/ 88 h 1018"/>
                  <a:gd name="T26" fmla="*/ 404 w 1421"/>
                  <a:gd name="T27" fmla="*/ 20 h 1018"/>
                  <a:gd name="T28" fmla="*/ 540 w 1421"/>
                  <a:gd name="T29" fmla="*/ 82 h 1018"/>
                  <a:gd name="T30" fmla="*/ 480 w 1421"/>
                  <a:gd name="T31" fmla="*/ 212 h 1018"/>
                  <a:gd name="T32" fmla="*/ 401 w 1421"/>
                  <a:gd name="T33" fmla="*/ 235 h 1018"/>
                  <a:gd name="T34" fmla="*/ 1114 w 1421"/>
                  <a:gd name="T35" fmla="*/ 568 h 1018"/>
                  <a:gd name="T36" fmla="*/ 1082 w 1421"/>
                  <a:gd name="T37" fmla="*/ 492 h 1018"/>
                  <a:gd name="T38" fmla="*/ 1143 w 1421"/>
                  <a:gd name="T39" fmla="*/ 364 h 1018"/>
                  <a:gd name="T40" fmla="*/ 1278 w 1421"/>
                  <a:gd name="T41" fmla="*/ 428 h 1018"/>
                  <a:gd name="T42" fmla="*/ 1340 w 1421"/>
                  <a:gd name="T43" fmla="*/ 607 h 1018"/>
                  <a:gd name="T44" fmla="*/ 1377 w 1421"/>
                  <a:gd name="T45" fmla="*/ 845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1" h="1018">
                    <a:moveTo>
                      <a:pt x="1377" y="845"/>
                    </a:moveTo>
                    <a:cubicBezTo>
                      <a:pt x="1339" y="904"/>
                      <a:pt x="1225" y="925"/>
                      <a:pt x="1161" y="949"/>
                    </a:cubicBezTo>
                    <a:cubicBezTo>
                      <a:pt x="1110" y="969"/>
                      <a:pt x="1059" y="988"/>
                      <a:pt x="1007" y="1008"/>
                    </a:cubicBezTo>
                    <a:cubicBezTo>
                      <a:pt x="980" y="1018"/>
                      <a:pt x="951" y="1016"/>
                      <a:pt x="926" y="1005"/>
                    </a:cubicBezTo>
                    <a:cubicBezTo>
                      <a:pt x="845" y="968"/>
                      <a:pt x="855" y="838"/>
                      <a:pt x="935" y="807"/>
                    </a:cubicBezTo>
                    <a:cubicBezTo>
                      <a:pt x="935" y="807"/>
                      <a:pt x="1018" y="774"/>
                      <a:pt x="1018" y="774"/>
                    </a:cubicBezTo>
                    <a:cubicBezTo>
                      <a:pt x="305" y="442"/>
                      <a:pt x="305" y="442"/>
                      <a:pt x="305" y="442"/>
                    </a:cubicBezTo>
                    <a:cubicBezTo>
                      <a:pt x="305" y="442"/>
                      <a:pt x="334" y="527"/>
                      <a:pt x="334" y="527"/>
                    </a:cubicBezTo>
                    <a:cubicBezTo>
                      <a:pt x="361" y="608"/>
                      <a:pt x="268" y="699"/>
                      <a:pt x="187" y="660"/>
                    </a:cubicBezTo>
                    <a:cubicBezTo>
                      <a:pt x="163" y="649"/>
                      <a:pt x="143" y="628"/>
                      <a:pt x="133" y="600"/>
                    </a:cubicBezTo>
                    <a:cubicBezTo>
                      <a:pt x="115" y="548"/>
                      <a:pt x="97" y="496"/>
                      <a:pt x="79" y="444"/>
                    </a:cubicBezTo>
                    <a:cubicBezTo>
                      <a:pt x="57" y="380"/>
                      <a:pt x="0" y="280"/>
                      <a:pt x="21" y="212"/>
                    </a:cubicBezTo>
                    <a:cubicBezTo>
                      <a:pt x="45" y="134"/>
                      <a:pt x="159" y="113"/>
                      <a:pt x="226" y="88"/>
                    </a:cubicBezTo>
                    <a:cubicBezTo>
                      <a:pt x="285" y="65"/>
                      <a:pt x="344" y="43"/>
                      <a:pt x="404" y="20"/>
                    </a:cubicBezTo>
                    <a:cubicBezTo>
                      <a:pt x="458" y="0"/>
                      <a:pt x="519" y="27"/>
                      <a:pt x="540" y="82"/>
                    </a:cubicBezTo>
                    <a:cubicBezTo>
                      <a:pt x="560" y="137"/>
                      <a:pt x="535" y="191"/>
                      <a:pt x="480" y="212"/>
                    </a:cubicBezTo>
                    <a:cubicBezTo>
                      <a:pt x="401" y="235"/>
                      <a:pt x="401" y="235"/>
                      <a:pt x="401" y="235"/>
                    </a:cubicBezTo>
                    <a:cubicBezTo>
                      <a:pt x="1114" y="568"/>
                      <a:pt x="1114" y="568"/>
                      <a:pt x="1114" y="568"/>
                    </a:cubicBezTo>
                    <a:cubicBezTo>
                      <a:pt x="1082" y="492"/>
                      <a:pt x="1082" y="492"/>
                      <a:pt x="1082" y="492"/>
                    </a:cubicBezTo>
                    <a:cubicBezTo>
                      <a:pt x="1062" y="437"/>
                      <a:pt x="1088" y="383"/>
                      <a:pt x="1143" y="364"/>
                    </a:cubicBezTo>
                    <a:cubicBezTo>
                      <a:pt x="1198" y="344"/>
                      <a:pt x="1258" y="372"/>
                      <a:pt x="1278" y="428"/>
                    </a:cubicBezTo>
                    <a:cubicBezTo>
                      <a:pt x="1299" y="488"/>
                      <a:pt x="1319" y="548"/>
                      <a:pt x="1340" y="607"/>
                    </a:cubicBezTo>
                    <a:cubicBezTo>
                      <a:pt x="1364" y="675"/>
                      <a:pt x="1421" y="776"/>
                      <a:pt x="1377" y="845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42" name="Rectangle 72"/>
            <p:cNvSpPr/>
            <p:nvPr/>
          </p:nvSpPr>
          <p:spPr>
            <a:xfrm>
              <a:off x="4091864" y="1961345"/>
              <a:ext cx="838276" cy="615156"/>
            </a:xfrm>
            <a:prstGeom prst="rect">
              <a:avLst/>
            </a:prstGeom>
            <a:noFill/>
            <a:ln w="19050">
              <a:solidFill>
                <a:srgbClr val="676767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8" name="Group 7"/>
          <p:cNvGrpSpPr/>
          <p:nvPr/>
        </p:nvGrpSpPr>
        <p:grpSpPr>
          <a:xfrm>
            <a:off x="3372241" y="2849446"/>
            <a:ext cx="414765" cy="242439"/>
            <a:chOff x="5698156" y="2179435"/>
            <a:chExt cx="855655" cy="347419"/>
          </a:xfrm>
        </p:grpSpPr>
        <p:sp>
          <p:nvSpPr>
            <p:cNvPr id="49" name="Rounded Rectangle 6"/>
            <p:cNvSpPr/>
            <p:nvPr/>
          </p:nvSpPr>
          <p:spPr>
            <a:xfrm>
              <a:off x="5698156" y="2179435"/>
              <a:ext cx="855655" cy="347419"/>
            </a:xfrm>
            <a:prstGeom prst="roundRect">
              <a:avLst/>
            </a:prstGeom>
            <a:noFill/>
            <a:ln w="19050">
              <a:solidFill>
                <a:srgbClr val="676767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0" name="Rounded Rectangle 162"/>
            <p:cNvSpPr/>
            <p:nvPr/>
          </p:nvSpPr>
          <p:spPr>
            <a:xfrm>
              <a:off x="5761330" y="2235599"/>
              <a:ext cx="729306" cy="235090"/>
            </a:xfrm>
            <a:custGeom>
              <a:avLst/>
              <a:gdLst/>
              <a:ahLst/>
              <a:cxnLst/>
              <a:rect l="l" t="t" r="r" b="b"/>
              <a:pathLst>
                <a:path w="1714069" h="552526">
                  <a:moveTo>
                    <a:pt x="1371649" y="173619"/>
                  </a:moveTo>
                  <a:cubicBezTo>
                    <a:pt x="1378593" y="173580"/>
                    <a:pt x="1385488" y="174202"/>
                    <a:pt x="1392232" y="175485"/>
                  </a:cubicBezTo>
                  <a:cubicBezTo>
                    <a:pt x="1398975" y="176767"/>
                    <a:pt x="1405568" y="178712"/>
                    <a:pt x="1411904" y="181317"/>
                  </a:cubicBezTo>
                  <a:cubicBezTo>
                    <a:pt x="1418241" y="183923"/>
                    <a:pt x="1424324" y="187190"/>
                    <a:pt x="1430048" y="191119"/>
                  </a:cubicBezTo>
                  <a:cubicBezTo>
                    <a:pt x="1435772" y="195048"/>
                    <a:pt x="1441139" y="199640"/>
                    <a:pt x="1446046" y="204894"/>
                  </a:cubicBezTo>
                  <a:lnTo>
                    <a:pt x="1446049" y="204898"/>
                  </a:lnTo>
                  <a:lnTo>
                    <a:pt x="1517115" y="281006"/>
                  </a:lnTo>
                  <a:lnTo>
                    <a:pt x="1434687" y="357973"/>
                  </a:lnTo>
                  <a:lnTo>
                    <a:pt x="1434683" y="357977"/>
                  </a:lnTo>
                  <a:cubicBezTo>
                    <a:pt x="1411920" y="379232"/>
                    <a:pt x="1383358" y="389955"/>
                    <a:pt x="1355580" y="390109"/>
                  </a:cubicBezTo>
                  <a:lnTo>
                    <a:pt x="1355579" y="390110"/>
                  </a:lnTo>
                  <a:lnTo>
                    <a:pt x="1355579" y="390109"/>
                  </a:lnTo>
                  <a:cubicBezTo>
                    <a:pt x="1327800" y="390264"/>
                    <a:pt x="1300807" y="379852"/>
                    <a:pt x="1281182" y="358835"/>
                  </a:cubicBezTo>
                  <a:lnTo>
                    <a:pt x="1281178" y="358830"/>
                  </a:lnTo>
                  <a:lnTo>
                    <a:pt x="1210113" y="282722"/>
                  </a:lnTo>
                  <a:lnTo>
                    <a:pt x="1292541" y="205756"/>
                  </a:lnTo>
                  <a:lnTo>
                    <a:pt x="1292544" y="205752"/>
                  </a:lnTo>
                  <a:lnTo>
                    <a:pt x="1292544" y="205753"/>
                  </a:lnTo>
                  <a:cubicBezTo>
                    <a:pt x="1298235" y="200439"/>
                    <a:pt x="1304288" y="195783"/>
                    <a:pt x="1310601" y="191786"/>
                  </a:cubicBezTo>
                  <a:cubicBezTo>
                    <a:pt x="1316914" y="187790"/>
                    <a:pt x="1323487" y="184452"/>
                    <a:pt x="1330215" y="181773"/>
                  </a:cubicBezTo>
                  <a:cubicBezTo>
                    <a:pt x="1336945" y="179095"/>
                    <a:pt x="1343830" y="177076"/>
                    <a:pt x="1350770" y="175716"/>
                  </a:cubicBezTo>
                  <a:cubicBezTo>
                    <a:pt x="1357710" y="174357"/>
                    <a:pt x="1364704" y="173657"/>
                    <a:pt x="1371649" y="173619"/>
                  </a:cubicBezTo>
                  <a:close/>
                  <a:moveTo>
                    <a:pt x="1026780" y="166496"/>
                  </a:moveTo>
                  <a:cubicBezTo>
                    <a:pt x="1033725" y="166457"/>
                    <a:pt x="1040621" y="167079"/>
                    <a:pt x="1047364" y="168362"/>
                  </a:cubicBezTo>
                  <a:cubicBezTo>
                    <a:pt x="1054108" y="169644"/>
                    <a:pt x="1060699" y="171589"/>
                    <a:pt x="1067036" y="174194"/>
                  </a:cubicBezTo>
                  <a:cubicBezTo>
                    <a:pt x="1073373" y="176800"/>
                    <a:pt x="1079455" y="180067"/>
                    <a:pt x="1085180" y="183996"/>
                  </a:cubicBezTo>
                  <a:cubicBezTo>
                    <a:pt x="1090904" y="187925"/>
                    <a:pt x="1096271" y="192517"/>
                    <a:pt x="1101178" y="197772"/>
                  </a:cubicBezTo>
                  <a:lnTo>
                    <a:pt x="1101179" y="197771"/>
                  </a:lnTo>
                  <a:lnTo>
                    <a:pt x="1101181" y="197775"/>
                  </a:lnTo>
                  <a:lnTo>
                    <a:pt x="1172247" y="273884"/>
                  </a:lnTo>
                  <a:lnTo>
                    <a:pt x="1089819" y="350850"/>
                  </a:lnTo>
                  <a:lnTo>
                    <a:pt x="1089815" y="350854"/>
                  </a:lnTo>
                  <a:cubicBezTo>
                    <a:pt x="1067053" y="372108"/>
                    <a:pt x="1038490" y="382832"/>
                    <a:pt x="1010712" y="382986"/>
                  </a:cubicBezTo>
                  <a:lnTo>
                    <a:pt x="1010711" y="382987"/>
                  </a:lnTo>
                  <a:cubicBezTo>
                    <a:pt x="982933" y="383142"/>
                    <a:pt x="955939" y="372729"/>
                    <a:pt x="936313" y="351712"/>
                  </a:cubicBezTo>
                  <a:lnTo>
                    <a:pt x="936310" y="351707"/>
                  </a:lnTo>
                  <a:lnTo>
                    <a:pt x="865245" y="275599"/>
                  </a:lnTo>
                  <a:lnTo>
                    <a:pt x="947673" y="198633"/>
                  </a:lnTo>
                  <a:lnTo>
                    <a:pt x="947676" y="198629"/>
                  </a:lnTo>
                  <a:lnTo>
                    <a:pt x="947677" y="198629"/>
                  </a:lnTo>
                  <a:cubicBezTo>
                    <a:pt x="953367" y="193316"/>
                    <a:pt x="959420" y="188660"/>
                    <a:pt x="965733" y="184663"/>
                  </a:cubicBezTo>
                  <a:cubicBezTo>
                    <a:pt x="972046" y="180667"/>
                    <a:pt x="978618" y="177329"/>
                    <a:pt x="985348" y="174651"/>
                  </a:cubicBezTo>
                  <a:cubicBezTo>
                    <a:pt x="992076" y="171972"/>
                    <a:pt x="998963" y="169952"/>
                    <a:pt x="1005903" y="168593"/>
                  </a:cubicBezTo>
                  <a:cubicBezTo>
                    <a:pt x="1012842" y="167234"/>
                    <a:pt x="1019836" y="166534"/>
                    <a:pt x="1026780" y="166496"/>
                  </a:cubicBezTo>
                  <a:close/>
                  <a:moveTo>
                    <a:pt x="694059" y="159623"/>
                  </a:moveTo>
                  <a:cubicBezTo>
                    <a:pt x="701002" y="159585"/>
                    <a:pt x="707898" y="160206"/>
                    <a:pt x="714642" y="161490"/>
                  </a:cubicBezTo>
                  <a:cubicBezTo>
                    <a:pt x="721385" y="162772"/>
                    <a:pt x="727977" y="164716"/>
                    <a:pt x="734314" y="167321"/>
                  </a:cubicBezTo>
                  <a:cubicBezTo>
                    <a:pt x="740651" y="169927"/>
                    <a:pt x="746733" y="173195"/>
                    <a:pt x="752458" y="177124"/>
                  </a:cubicBezTo>
                  <a:cubicBezTo>
                    <a:pt x="758182" y="181053"/>
                    <a:pt x="763549" y="185644"/>
                    <a:pt x="768456" y="190899"/>
                  </a:cubicBezTo>
                  <a:lnTo>
                    <a:pt x="768459" y="190903"/>
                  </a:lnTo>
                  <a:lnTo>
                    <a:pt x="839524" y="267011"/>
                  </a:lnTo>
                  <a:lnTo>
                    <a:pt x="757097" y="343978"/>
                  </a:lnTo>
                  <a:lnTo>
                    <a:pt x="757093" y="343981"/>
                  </a:lnTo>
                  <a:cubicBezTo>
                    <a:pt x="734330" y="365236"/>
                    <a:pt x="705768" y="375959"/>
                    <a:pt x="677989" y="376115"/>
                  </a:cubicBezTo>
                  <a:lnTo>
                    <a:pt x="677989" y="376114"/>
                  </a:lnTo>
                  <a:cubicBezTo>
                    <a:pt x="650210" y="376270"/>
                    <a:pt x="623217" y="365857"/>
                    <a:pt x="603592" y="344840"/>
                  </a:cubicBezTo>
                  <a:lnTo>
                    <a:pt x="603589" y="344835"/>
                  </a:lnTo>
                  <a:lnTo>
                    <a:pt x="532523" y="268727"/>
                  </a:lnTo>
                  <a:lnTo>
                    <a:pt x="614950" y="191760"/>
                  </a:lnTo>
                  <a:lnTo>
                    <a:pt x="614954" y="191757"/>
                  </a:lnTo>
                  <a:lnTo>
                    <a:pt x="614954" y="191757"/>
                  </a:lnTo>
                  <a:cubicBezTo>
                    <a:pt x="620645" y="186444"/>
                    <a:pt x="626698" y="181788"/>
                    <a:pt x="633011" y="177791"/>
                  </a:cubicBezTo>
                  <a:cubicBezTo>
                    <a:pt x="639324" y="173795"/>
                    <a:pt x="645897" y="170457"/>
                    <a:pt x="652625" y="167778"/>
                  </a:cubicBezTo>
                  <a:cubicBezTo>
                    <a:pt x="659355" y="165100"/>
                    <a:pt x="666240" y="163080"/>
                    <a:pt x="673180" y="161721"/>
                  </a:cubicBezTo>
                  <a:cubicBezTo>
                    <a:pt x="680120" y="160361"/>
                    <a:pt x="687114" y="159662"/>
                    <a:pt x="694059" y="159623"/>
                  </a:cubicBezTo>
                  <a:close/>
                  <a:moveTo>
                    <a:pt x="351293" y="152544"/>
                  </a:moveTo>
                  <a:cubicBezTo>
                    <a:pt x="358238" y="152505"/>
                    <a:pt x="365134" y="153127"/>
                    <a:pt x="371877" y="154410"/>
                  </a:cubicBezTo>
                  <a:cubicBezTo>
                    <a:pt x="378620" y="155692"/>
                    <a:pt x="385212" y="157636"/>
                    <a:pt x="391549" y="160242"/>
                  </a:cubicBezTo>
                  <a:cubicBezTo>
                    <a:pt x="397886" y="162848"/>
                    <a:pt x="403968" y="166115"/>
                    <a:pt x="409693" y="170044"/>
                  </a:cubicBezTo>
                  <a:cubicBezTo>
                    <a:pt x="415417" y="173973"/>
                    <a:pt x="420784" y="178565"/>
                    <a:pt x="425691" y="183820"/>
                  </a:cubicBezTo>
                  <a:lnTo>
                    <a:pt x="425691" y="183819"/>
                  </a:lnTo>
                  <a:lnTo>
                    <a:pt x="425694" y="183823"/>
                  </a:lnTo>
                  <a:lnTo>
                    <a:pt x="496760" y="259932"/>
                  </a:lnTo>
                  <a:lnTo>
                    <a:pt x="414332" y="336898"/>
                  </a:lnTo>
                  <a:lnTo>
                    <a:pt x="414328" y="336902"/>
                  </a:lnTo>
                  <a:cubicBezTo>
                    <a:pt x="391565" y="358156"/>
                    <a:pt x="363002" y="368880"/>
                    <a:pt x="335224" y="369034"/>
                  </a:cubicBezTo>
                  <a:lnTo>
                    <a:pt x="335224" y="369035"/>
                  </a:lnTo>
                  <a:cubicBezTo>
                    <a:pt x="307445" y="369190"/>
                    <a:pt x="280452" y="358777"/>
                    <a:pt x="260826" y="337760"/>
                  </a:cubicBezTo>
                  <a:lnTo>
                    <a:pt x="260823" y="337756"/>
                  </a:lnTo>
                  <a:lnTo>
                    <a:pt x="189758" y="261647"/>
                  </a:lnTo>
                  <a:lnTo>
                    <a:pt x="272186" y="184681"/>
                  </a:lnTo>
                  <a:lnTo>
                    <a:pt x="272189" y="184677"/>
                  </a:lnTo>
                  <a:lnTo>
                    <a:pt x="272189" y="184677"/>
                  </a:lnTo>
                  <a:cubicBezTo>
                    <a:pt x="277880" y="179363"/>
                    <a:pt x="283933" y="174708"/>
                    <a:pt x="290246" y="170711"/>
                  </a:cubicBezTo>
                  <a:cubicBezTo>
                    <a:pt x="296559" y="166715"/>
                    <a:pt x="303131" y="163377"/>
                    <a:pt x="309861" y="160698"/>
                  </a:cubicBezTo>
                  <a:cubicBezTo>
                    <a:pt x="316589" y="158020"/>
                    <a:pt x="323476" y="156001"/>
                    <a:pt x="330415" y="154641"/>
                  </a:cubicBezTo>
                  <a:cubicBezTo>
                    <a:pt x="337355" y="153282"/>
                    <a:pt x="344348" y="152582"/>
                    <a:pt x="351293" y="152544"/>
                  </a:cubicBezTo>
                  <a:close/>
                  <a:moveTo>
                    <a:pt x="358625" y="111256"/>
                  </a:moveTo>
                  <a:cubicBezTo>
                    <a:pt x="348688" y="111051"/>
                    <a:pt x="338705" y="111792"/>
                    <a:pt x="328825" y="113484"/>
                  </a:cubicBezTo>
                  <a:cubicBezTo>
                    <a:pt x="318944" y="115175"/>
                    <a:pt x="309166" y="117817"/>
                    <a:pt x="299637" y="121411"/>
                  </a:cubicBezTo>
                  <a:cubicBezTo>
                    <a:pt x="290108" y="125006"/>
                    <a:pt x="280827" y="129553"/>
                    <a:pt x="271942" y="135056"/>
                  </a:cubicBezTo>
                  <a:cubicBezTo>
                    <a:pt x="263059" y="140558"/>
                    <a:pt x="254571" y="147018"/>
                    <a:pt x="246627" y="154435"/>
                  </a:cubicBezTo>
                  <a:lnTo>
                    <a:pt x="246626" y="154435"/>
                  </a:lnTo>
                  <a:lnTo>
                    <a:pt x="246621" y="154440"/>
                  </a:lnTo>
                  <a:lnTo>
                    <a:pt x="131551" y="261887"/>
                  </a:lnTo>
                  <a:lnTo>
                    <a:pt x="236113" y="373868"/>
                  </a:lnTo>
                  <a:lnTo>
                    <a:pt x="236118" y="373875"/>
                  </a:lnTo>
                  <a:cubicBezTo>
                    <a:pt x="264993" y="404799"/>
                    <a:pt x="304016" y="420769"/>
                    <a:pt x="343764" y="421589"/>
                  </a:cubicBezTo>
                  <a:lnTo>
                    <a:pt x="343765" y="421590"/>
                  </a:lnTo>
                  <a:lnTo>
                    <a:pt x="343765" y="421589"/>
                  </a:lnTo>
                  <a:cubicBezTo>
                    <a:pt x="383512" y="422411"/>
                    <a:pt x="423986" y="408083"/>
                    <a:pt x="455763" y="378411"/>
                  </a:cubicBezTo>
                  <a:lnTo>
                    <a:pt x="455768" y="378406"/>
                  </a:lnTo>
                  <a:lnTo>
                    <a:pt x="517367" y="320888"/>
                  </a:lnTo>
                  <a:lnTo>
                    <a:pt x="573341" y="380833"/>
                  </a:lnTo>
                  <a:lnTo>
                    <a:pt x="573345" y="380839"/>
                  </a:lnTo>
                  <a:cubicBezTo>
                    <a:pt x="602221" y="411763"/>
                    <a:pt x="641243" y="427733"/>
                    <a:pt x="680991" y="428554"/>
                  </a:cubicBezTo>
                  <a:lnTo>
                    <a:pt x="680991" y="428555"/>
                  </a:lnTo>
                  <a:lnTo>
                    <a:pt x="680992" y="428554"/>
                  </a:lnTo>
                  <a:cubicBezTo>
                    <a:pt x="720740" y="429376"/>
                    <a:pt x="761213" y="415047"/>
                    <a:pt x="792991" y="385375"/>
                  </a:cubicBezTo>
                  <a:lnTo>
                    <a:pt x="792995" y="385370"/>
                  </a:lnTo>
                  <a:lnTo>
                    <a:pt x="854594" y="327853"/>
                  </a:lnTo>
                  <a:lnTo>
                    <a:pt x="910567" y="387798"/>
                  </a:lnTo>
                  <a:lnTo>
                    <a:pt x="910572" y="387804"/>
                  </a:lnTo>
                  <a:cubicBezTo>
                    <a:pt x="939448" y="418728"/>
                    <a:pt x="978469" y="434698"/>
                    <a:pt x="1018218" y="435519"/>
                  </a:cubicBezTo>
                  <a:lnTo>
                    <a:pt x="1018219" y="435520"/>
                  </a:lnTo>
                  <a:lnTo>
                    <a:pt x="1018219" y="435519"/>
                  </a:lnTo>
                  <a:cubicBezTo>
                    <a:pt x="1057967" y="436340"/>
                    <a:pt x="1098440" y="422012"/>
                    <a:pt x="1130217" y="392341"/>
                  </a:cubicBezTo>
                  <a:lnTo>
                    <a:pt x="1130222" y="392335"/>
                  </a:lnTo>
                  <a:lnTo>
                    <a:pt x="1191820" y="334818"/>
                  </a:lnTo>
                  <a:lnTo>
                    <a:pt x="1247793" y="394763"/>
                  </a:lnTo>
                  <a:lnTo>
                    <a:pt x="1247799" y="394770"/>
                  </a:lnTo>
                  <a:cubicBezTo>
                    <a:pt x="1276674" y="425694"/>
                    <a:pt x="1315696" y="441664"/>
                    <a:pt x="1355444" y="442484"/>
                  </a:cubicBezTo>
                  <a:lnTo>
                    <a:pt x="1355445" y="442485"/>
                  </a:lnTo>
                  <a:lnTo>
                    <a:pt x="1355445" y="442484"/>
                  </a:lnTo>
                  <a:cubicBezTo>
                    <a:pt x="1395193" y="443306"/>
                    <a:pt x="1435666" y="428978"/>
                    <a:pt x="1467443" y="399306"/>
                  </a:cubicBezTo>
                  <a:lnTo>
                    <a:pt x="1467448" y="399301"/>
                  </a:lnTo>
                  <a:lnTo>
                    <a:pt x="1582518" y="291855"/>
                  </a:lnTo>
                  <a:lnTo>
                    <a:pt x="1477955" y="179873"/>
                  </a:lnTo>
                  <a:lnTo>
                    <a:pt x="1477952" y="179868"/>
                  </a:lnTo>
                  <a:lnTo>
                    <a:pt x="1477951" y="179868"/>
                  </a:lnTo>
                  <a:cubicBezTo>
                    <a:pt x="1470732" y="172136"/>
                    <a:pt x="1462878" y="165339"/>
                    <a:pt x="1454540" y="159481"/>
                  </a:cubicBezTo>
                  <a:cubicBezTo>
                    <a:pt x="1446198" y="153622"/>
                    <a:pt x="1437372" y="148701"/>
                    <a:pt x="1428205" y="144721"/>
                  </a:cubicBezTo>
                  <a:cubicBezTo>
                    <a:pt x="1419039" y="140741"/>
                    <a:pt x="1409532" y="137700"/>
                    <a:pt x="1399833" y="135604"/>
                  </a:cubicBezTo>
                  <a:cubicBezTo>
                    <a:pt x="1390133" y="133508"/>
                    <a:pt x="1380242" y="132356"/>
                    <a:pt x="1370305" y="132151"/>
                  </a:cubicBezTo>
                  <a:cubicBezTo>
                    <a:pt x="1360368" y="131946"/>
                    <a:pt x="1350386" y="132688"/>
                    <a:pt x="1340506" y="134380"/>
                  </a:cubicBezTo>
                  <a:cubicBezTo>
                    <a:pt x="1330625" y="136070"/>
                    <a:pt x="1320846" y="138712"/>
                    <a:pt x="1311317" y="142305"/>
                  </a:cubicBezTo>
                  <a:cubicBezTo>
                    <a:pt x="1301788" y="145900"/>
                    <a:pt x="1292507" y="150448"/>
                    <a:pt x="1283623" y="155951"/>
                  </a:cubicBezTo>
                  <a:cubicBezTo>
                    <a:pt x="1274739" y="161453"/>
                    <a:pt x="1266251" y="167912"/>
                    <a:pt x="1258307" y="175330"/>
                  </a:cubicBezTo>
                  <a:lnTo>
                    <a:pt x="1258306" y="175330"/>
                  </a:lnTo>
                  <a:lnTo>
                    <a:pt x="1258302" y="175335"/>
                  </a:lnTo>
                  <a:lnTo>
                    <a:pt x="1196703" y="232853"/>
                  </a:lnTo>
                  <a:lnTo>
                    <a:pt x="1140729" y="172907"/>
                  </a:lnTo>
                  <a:lnTo>
                    <a:pt x="1140725" y="172902"/>
                  </a:lnTo>
                  <a:lnTo>
                    <a:pt x="1140724" y="172902"/>
                  </a:lnTo>
                  <a:cubicBezTo>
                    <a:pt x="1133506" y="165171"/>
                    <a:pt x="1125652" y="158373"/>
                    <a:pt x="1117313" y="152515"/>
                  </a:cubicBezTo>
                  <a:cubicBezTo>
                    <a:pt x="1108972" y="146657"/>
                    <a:pt x="1100145" y="141736"/>
                    <a:pt x="1090978" y="137755"/>
                  </a:cubicBezTo>
                  <a:cubicBezTo>
                    <a:pt x="1081812" y="133775"/>
                    <a:pt x="1072305" y="130735"/>
                    <a:pt x="1062606" y="128639"/>
                  </a:cubicBezTo>
                  <a:cubicBezTo>
                    <a:pt x="1052907" y="126542"/>
                    <a:pt x="1043015" y="125391"/>
                    <a:pt x="1033078" y="125185"/>
                  </a:cubicBezTo>
                  <a:cubicBezTo>
                    <a:pt x="1023142" y="124981"/>
                    <a:pt x="1013159" y="125722"/>
                    <a:pt x="1003280" y="127414"/>
                  </a:cubicBezTo>
                  <a:cubicBezTo>
                    <a:pt x="993399" y="129106"/>
                    <a:pt x="983620" y="131747"/>
                    <a:pt x="974090" y="135340"/>
                  </a:cubicBezTo>
                  <a:cubicBezTo>
                    <a:pt x="964562" y="138935"/>
                    <a:pt x="955281" y="143482"/>
                    <a:pt x="946397" y="148985"/>
                  </a:cubicBezTo>
                  <a:cubicBezTo>
                    <a:pt x="937512" y="154488"/>
                    <a:pt x="929025" y="160947"/>
                    <a:pt x="921080" y="168365"/>
                  </a:cubicBezTo>
                  <a:lnTo>
                    <a:pt x="921080" y="168365"/>
                  </a:lnTo>
                  <a:lnTo>
                    <a:pt x="921075" y="168370"/>
                  </a:lnTo>
                  <a:lnTo>
                    <a:pt x="859476" y="225888"/>
                  </a:lnTo>
                  <a:lnTo>
                    <a:pt x="803503" y="165942"/>
                  </a:lnTo>
                  <a:lnTo>
                    <a:pt x="803498" y="165936"/>
                  </a:lnTo>
                  <a:lnTo>
                    <a:pt x="803497" y="165937"/>
                  </a:lnTo>
                  <a:cubicBezTo>
                    <a:pt x="796278" y="158206"/>
                    <a:pt x="788425" y="151409"/>
                    <a:pt x="780086" y="145551"/>
                  </a:cubicBezTo>
                  <a:cubicBezTo>
                    <a:pt x="771746" y="139691"/>
                    <a:pt x="762919" y="134770"/>
                    <a:pt x="753751" y="130790"/>
                  </a:cubicBezTo>
                  <a:cubicBezTo>
                    <a:pt x="744585" y="126810"/>
                    <a:pt x="735079" y="123770"/>
                    <a:pt x="725379" y="121674"/>
                  </a:cubicBezTo>
                  <a:cubicBezTo>
                    <a:pt x="715681" y="119579"/>
                    <a:pt x="705789" y="118426"/>
                    <a:pt x="695853" y="118220"/>
                  </a:cubicBezTo>
                  <a:cubicBezTo>
                    <a:pt x="685915" y="118015"/>
                    <a:pt x="675933" y="118757"/>
                    <a:pt x="666052" y="120449"/>
                  </a:cubicBezTo>
                  <a:cubicBezTo>
                    <a:pt x="656172" y="122140"/>
                    <a:pt x="646393" y="124782"/>
                    <a:pt x="636864" y="128375"/>
                  </a:cubicBezTo>
                  <a:cubicBezTo>
                    <a:pt x="627335" y="131970"/>
                    <a:pt x="618054" y="136517"/>
                    <a:pt x="609170" y="142020"/>
                  </a:cubicBezTo>
                  <a:cubicBezTo>
                    <a:pt x="600286" y="147522"/>
                    <a:pt x="591798" y="153982"/>
                    <a:pt x="583854" y="161400"/>
                  </a:cubicBezTo>
                  <a:lnTo>
                    <a:pt x="583853" y="161400"/>
                  </a:lnTo>
                  <a:lnTo>
                    <a:pt x="583848" y="161404"/>
                  </a:lnTo>
                  <a:lnTo>
                    <a:pt x="522249" y="218923"/>
                  </a:lnTo>
                  <a:lnTo>
                    <a:pt x="466275" y="158978"/>
                  </a:lnTo>
                  <a:lnTo>
                    <a:pt x="466271" y="158972"/>
                  </a:lnTo>
                  <a:lnTo>
                    <a:pt x="466270" y="158972"/>
                  </a:lnTo>
                  <a:cubicBezTo>
                    <a:pt x="459051" y="151241"/>
                    <a:pt x="451198" y="144444"/>
                    <a:pt x="442858" y="138586"/>
                  </a:cubicBezTo>
                  <a:cubicBezTo>
                    <a:pt x="434518" y="132727"/>
                    <a:pt x="425691" y="127806"/>
                    <a:pt x="416524" y="123825"/>
                  </a:cubicBezTo>
                  <a:cubicBezTo>
                    <a:pt x="407358" y="119845"/>
                    <a:pt x="397851" y="116805"/>
                    <a:pt x="388152" y="114709"/>
                  </a:cubicBezTo>
                  <a:cubicBezTo>
                    <a:pt x="378453" y="112613"/>
                    <a:pt x="368561" y="111461"/>
                    <a:pt x="358625" y="111256"/>
                  </a:cubicBezTo>
                  <a:close/>
                  <a:moveTo>
                    <a:pt x="87923" y="0"/>
                  </a:moveTo>
                  <a:lnTo>
                    <a:pt x="1626146" y="0"/>
                  </a:lnTo>
                  <a:cubicBezTo>
                    <a:pt x="1674705" y="0"/>
                    <a:pt x="1714069" y="39364"/>
                    <a:pt x="1714069" y="87923"/>
                  </a:cubicBezTo>
                  <a:lnTo>
                    <a:pt x="1714069" y="464603"/>
                  </a:lnTo>
                  <a:cubicBezTo>
                    <a:pt x="1714069" y="513162"/>
                    <a:pt x="1674705" y="552526"/>
                    <a:pt x="1626146" y="552526"/>
                  </a:cubicBezTo>
                  <a:lnTo>
                    <a:pt x="87923" y="552526"/>
                  </a:lnTo>
                  <a:cubicBezTo>
                    <a:pt x="39364" y="552526"/>
                    <a:pt x="0" y="513162"/>
                    <a:pt x="0" y="464603"/>
                  </a:cubicBezTo>
                  <a:lnTo>
                    <a:pt x="0" y="87923"/>
                  </a:lnTo>
                  <a:cubicBezTo>
                    <a:pt x="0" y="39364"/>
                    <a:pt x="39364" y="0"/>
                    <a:pt x="87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67676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51" name="Group 8"/>
          <p:cNvGrpSpPr/>
          <p:nvPr/>
        </p:nvGrpSpPr>
        <p:grpSpPr>
          <a:xfrm>
            <a:off x="4131677" y="2802187"/>
            <a:ext cx="255509" cy="271631"/>
            <a:chOff x="6743700" y="2073275"/>
            <a:chExt cx="578644" cy="615156"/>
          </a:xfrm>
        </p:grpSpPr>
        <p:pic>
          <p:nvPicPr>
            <p:cNvPr id="52" name="Picture 27" descr="server_256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6866" y="2104135"/>
              <a:ext cx="544047" cy="544047"/>
            </a:xfrm>
            <a:prstGeom prst="rect">
              <a:avLst/>
            </a:prstGeom>
            <a:ln>
              <a:solidFill>
                <a:srgbClr val="676767"/>
              </a:solidFill>
            </a:ln>
          </p:spPr>
        </p:pic>
        <p:sp>
          <p:nvSpPr>
            <p:cNvPr id="53" name="Rectangle 1"/>
            <p:cNvSpPr/>
            <p:nvPr/>
          </p:nvSpPr>
          <p:spPr>
            <a:xfrm>
              <a:off x="6743700" y="2073275"/>
              <a:ext cx="578644" cy="615156"/>
            </a:xfrm>
            <a:prstGeom prst="rect">
              <a:avLst/>
            </a:prstGeom>
            <a:noFill/>
            <a:ln w="19050">
              <a:solidFill>
                <a:srgbClr val="676767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54" name="下矢印 53"/>
          <p:cNvSpPr/>
          <p:nvPr/>
        </p:nvSpPr>
        <p:spPr>
          <a:xfrm>
            <a:off x="478709" y="3128004"/>
            <a:ext cx="271448" cy="44828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5" name="下矢印 54"/>
          <p:cNvSpPr/>
          <p:nvPr/>
        </p:nvSpPr>
        <p:spPr>
          <a:xfrm>
            <a:off x="1430649" y="3123273"/>
            <a:ext cx="271448" cy="44828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7" name="下矢印 56"/>
          <p:cNvSpPr/>
          <p:nvPr/>
        </p:nvSpPr>
        <p:spPr>
          <a:xfrm>
            <a:off x="2590083" y="3128004"/>
            <a:ext cx="271448" cy="44828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8" name="下矢印 57"/>
          <p:cNvSpPr/>
          <p:nvPr/>
        </p:nvSpPr>
        <p:spPr>
          <a:xfrm>
            <a:off x="3454640" y="3144645"/>
            <a:ext cx="271448" cy="44828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35674" y="2091281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機能毎に専用ハードウェアを導入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0" name="Picture 42" descr="USD UTAH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756" y="3468332"/>
            <a:ext cx="1385292" cy="353639"/>
          </a:xfrm>
          <a:prstGeom prst="rect">
            <a:avLst/>
          </a:prstGeom>
        </p:spPr>
      </p:pic>
      <p:sp>
        <p:nvSpPr>
          <p:cNvPr id="61" name="Rectangle 25"/>
          <p:cNvSpPr/>
          <p:nvPr/>
        </p:nvSpPr>
        <p:spPr>
          <a:xfrm>
            <a:off x="4705047" y="2463805"/>
            <a:ext cx="4233333" cy="681008"/>
          </a:xfrm>
          <a:prstGeom prst="rect">
            <a:avLst/>
          </a:prstGeom>
          <a:gradFill>
            <a:gsLst>
              <a:gs pos="0">
                <a:srgbClr val="215A9C"/>
              </a:gs>
              <a:gs pos="100000">
                <a:schemeClr val="tx2"/>
              </a:gs>
            </a:gsLst>
            <a:lin ang="16200000" scaled="0"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62" name="Group 5"/>
          <p:cNvGrpSpPr/>
          <p:nvPr/>
        </p:nvGrpSpPr>
        <p:grpSpPr>
          <a:xfrm>
            <a:off x="5078227" y="2761400"/>
            <a:ext cx="295444" cy="295444"/>
            <a:chOff x="985525" y="1947526"/>
            <a:chExt cx="656799" cy="656799"/>
          </a:xfrm>
        </p:grpSpPr>
        <p:sp>
          <p:nvSpPr>
            <p:cNvPr id="63" name="Oval 3"/>
            <p:cNvSpPr/>
            <p:nvPr/>
          </p:nvSpPr>
          <p:spPr>
            <a:xfrm>
              <a:off x="985525" y="1947526"/>
              <a:ext cx="656799" cy="65679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4" name="Oval 17"/>
            <p:cNvSpPr/>
            <p:nvPr/>
          </p:nvSpPr>
          <p:spPr>
            <a:xfrm>
              <a:off x="1034561" y="1996562"/>
              <a:ext cx="558727" cy="558727"/>
            </a:xfrm>
            <a:custGeom>
              <a:avLst/>
              <a:gdLst/>
              <a:ahLst/>
              <a:cxnLst/>
              <a:rect l="l" t="t" r="r" b="b"/>
              <a:pathLst>
                <a:path w="1373008" h="1373008">
                  <a:moveTo>
                    <a:pt x="686539" y="740055"/>
                  </a:moveTo>
                  <a:cubicBezTo>
                    <a:pt x="666786" y="740214"/>
                    <a:pt x="650903" y="756358"/>
                    <a:pt x="651063" y="776110"/>
                  </a:cubicBezTo>
                  <a:lnTo>
                    <a:pt x="652775" y="987279"/>
                  </a:lnTo>
                  <a:lnTo>
                    <a:pt x="631372" y="966559"/>
                  </a:lnTo>
                  <a:cubicBezTo>
                    <a:pt x="617179" y="952819"/>
                    <a:pt x="594535" y="953187"/>
                    <a:pt x="580796" y="967379"/>
                  </a:cubicBezTo>
                  <a:cubicBezTo>
                    <a:pt x="567056" y="981571"/>
                    <a:pt x="567424" y="1004215"/>
                    <a:pt x="581616" y="1017955"/>
                  </a:cubicBezTo>
                  <a:lnTo>
                    <a:pt x="663890" y="1097602"/>
                  </a:lnTo>
                  <a:lnTo>
                    <a:pt x="671552" y="1102513"/>
                  </a:lnTo>
                  <a:lnTo>
                    <a:pt x="675578" y="1105180"/>
                  </a:lnTo>
                  <a:lnTo>
                    <a:pt x="675833" y="1105257"/>
                  </a:lnTo>
                  <a:lnTo>
                    <a:pt x="675848" y="1105266"/>
                  </a:lnTo>
                  <a:lnTo>
                    <a:pt x="675887" y="1105273"/>
                  </a:lnTo>
                  <a:lnTo>
                    <a:pt x="682308" y="1107210"/>
                  </a:lnTo>
                  <a:cubicBezTo>
                    <a:pt x="684640" y="1107667"/>
                    <a:pt x="687053" y="1107897"/>
                    <a:pt x="689522" y="1107878"/>
                  </a:cubicBezTo>
                  <a:cubicBezTo>
                    <a:pt x="691991" y="1107858"/>
                    <a:pt x="694400" y="1107588"/>
                    <a:pt x="696724" y="1107093"/>
                  </a:cubicBezTo>
                  <a:lnTo>
                    <a:pt x="703113" y="1105053"/>
                  </a:lnTo>
                  <a:lnTo>
                    <a:pt x="703152" y="1105045"/>
                  </a:lnTo>
                  <a:lnTo>
                    <a:pt x="703167" y="1105035"/>
                  </a:lnTo>
                  <a:lnTo>
                    <a:pt x="703421" y="1104954"/>
                  </a:lnTo>
                  <a:lnTo>
                    <a:pt x="707387" y="1102233"/>
                  </a:lnTo>
                  <a:lnTo>
                    <a:pt x="714984" y="1097188"/>
                  </a:lnTo>
                  <a:lnTo>
                    <a:pt x="795956" y="1016217"/>
                  </a:lnTo>
                  <a:cubicBezTo>
                    <a:pt x="809924" y="1002249"/>
                    <a:pt x="809924" y="979603"/>
                    <a:pt x="795956" y="965635"/>
                  </a:cubicBezTo>
                  <a:cubicBezTo>
                    <a:pt x="781988" y="951667"/>
                    <a:pt x="759342" y="951667"/>
                    <a:pt x="745374" y="965635"/>
                  </a:cubicBezTo>
                  <a:lnTo>
                    <a:pt x="724307" y="986700"/>
                  </a:lnTo>
                  <a:lnTo>
                    <a:pt x="722595" y="775531"/>
                  </a:lnTo>
                  <a:cubicBezTo>
                    <a:pt x="722435" y="755778"/>
                    <a:pt x="706292" y="739895"/>
                    <a:pt x="686539" y="740055"/>
                  </a:cubicBezTo>
                  <a:close/>
                  <a:moveTo>
                    <a:pt x="866904" y="568650"/>
                  </a:moveTo>
                  <a:cubicBezTo>
                    <a:pt x="857750" y="568724"/>
                    <a:pt x="848626" y="572291"/>
                    <a:pt x="841699" y="579331"/>
                  </a:cubicBezTo>
                  <a:lnTo>
                    <a:pt x="761387" y="660956"/>
                  </a:lnTo>
                  <a:lnTo>
                    <a:pt x="756414" y="668578"/>
                  </a:lnTo>
                  <a:lnTo>
                    <a:pt x="753714" y="672582"/>
                  </a:lnTo>
                  <a:lnTo>
                    <a:pt x="753636" y="672837"/>
                  </a:lnTo>
                  <a:lnTo>
                    <a:pt x="753626" y="672851"/>
                  </a:lnTo>
                  <a:lnTo>
                    <a:pt x="753619" y="672891"/>
                  </a:lnTo>
                  <a:lnTo>
                    <a:pt x="751631" y="679296"/>
                  </a:lnTo>
                  <a:cubicBezTo>
                    <a:pt x="751154" y="681625"/>
                    <a:pt x="750903" y="684035"/>
                    <a:pt x="750904" y="686505"/>
                  </a:cubicBezTo>
                  <a:cubicBezTo>
                    <a:pt x="750904" y="688973"/>
                    <a:pt x="751154" y="691384"/>
                    <a:pt x="751631" y="693713"/>
                  </a:cubicBezTo>
                  <a:lnTo>
                    <a:pt x="753618" y="700117"/>
                  </a:lnTo>
                  <a:lnTo>
                    <a:pt x="753626" y="700157"/>
                  </a:lnTo>
                  <a:lnTo>
                    <a:pt x="753636" y="700171"/>
                  </a:lnTo>
                  <a:lnTo>
                    <a:pt x="753715" y="700426"/>
                  </a:lnTo>
                  <a:lnTo>
                    <a:pt x="756403" y="704414"/>
                  </a:lnTo>
                  <a:lnTo>
                    <a:pt x="761386" y="712053"/>
                  </a:lnTo>
                  <a:lnTo>
                    <a:pt x="841699" y="793678"/>
                  </a:lnTo>
                  <a:cubicBezTo>
                    <a:pt x="855552" y="807758"/>
                    <a:pt x="878199" y="807942"/>
                    <a:pt x="892279" y="794088"/>
                  </a:cubicBezTo>
                  <a:cubicBezTo>
                    <a:pt x="906360" y="780234"/>
                    <a:pt x="906543" y="757588"/>
                    <a:pt x="892690" y="743507"/>
                  </a:cubicBezTo>
                  <a:lnTo>
                    <a:pt x="871795" y="722271"/>
                  </a:lnTo>
                  <a:lnTo>
                    <a:pt x="1082972" y="722271"/>
                  </a:lnTo>
                  <a:cubicBezTo>
                    <a:pt x="1092849" y="722271"/>
                    <a:pt x="1101790" y="718267"/>
                    <a:pt x="1108263" y="711795"/>
                  </a:cubicBezTo>
                  <a:lnTo>
                    <a:pt x="1118739" y="686504"/>
                  </a:lnTo>
                  <a:lnTo>
                    <a:pt x="1108263" y="661213"/>
                  </a:lnTo>
                  <a:cubicBezTo>
                    <a:pt x="1101790" y="654740"/>
                    <a:pt x="1092849" y="650737"/>
                    <a:pt x="1082972" y="650736"/>
                  </a:cubicBezTo>
                  <a:lnTo>
                    <a:pt x="871796" y="650737"/>
                  </a:lnTo>
                  <a:lnTo>
                    <a:pt x="892690" y="629501"/>
                  </a:lnTo>
                  <a:cubicBezTo>
                    <a:pt x="906543" y="615421"/>
                    <a:pt x="906360" y="592775"/>
                    <a:pt x="892279" y="578920"/>
                  </a:cubicBezTo>
                  <a:cubicBezTo>
                    <a:pt x="885240" y="571994"/>
                    <a:pt x="876058" y="568576"/>
                    <a:pt x="866904" y="568650"/>
                  </a:cubicBezTo>
                  <a:close/>
                  <a:moveTo>
                    <a:pt x="506104" y="568650"/>
                  </a:moveTo>
                  <a:lnTo>
                    <a:pt x="480729" y="578921"/>
                  </a:lnTo>
                  <a:lnTo>
                    <a:pt x="480729" y="578920"/>
                  </a:lnTo>
                  <a:lnTo>
                    <a:pt x="480729" y="578921"/>
                  </a:lnTo>
                  <a:lnTo>
                    <a:pt x="480729" y="578921"/>
                  </a:lnTo>
                  <a:lnTo>
                    <a:pt x="470049" y="604126"/>
                  </a:lnTo>
                  <a:cubicBezTo>
                    <a:pt x="469974" y="613279"/>
                    <a:pt x="473392" y="622461"/>
                    <a:pt x="480318" y="629502"/>
                  </a:cubicBezTo>
                  <a:lnTo>
                    <a:pt x="501213" y="650736"/>
                  </a:lnTo>
                  <a:lnTo>
                    <a:pt x="290036" y="650737"/>
                  </a:lnTo>
                  <a:cubicBezTo>
                    <a:pt x="270283" y="650737"/>
                    <a:pt x="254269" y="666750"/>
                    <a:pt x="254270" y="686504"/>
                  </a:cubicBezTo>
                  <a:cubicBezTo>
                    <a:pt x="254270" y="706258"/>
                    <a:pt x="270283" y="722270"/>
                    <a:pt x="290037" y="722271"/>
                  </a:cubicBezTo>
                  <a:lnTo>
                    <a:pt x="501214" y="722272"/>
                  </a:lnTo>
                  <a:lnTo>
                    <a:pt x="480319" y="743506"/>
                  </a:lnTo>
                  <a:cubicBezTo>
                    <a:pt x="466465" y="757588"/>
                    <a:pt x="466649" y="780234"/>
                    <a:pt x="480729" y="794088"/>
                  </a:cubicBezTo>
                  <a:cubicBezTo>
                    <a:pt x="494810" y="807942"/>
                    <a:pt x="517456" y="807758"/>
                    <a:pt x="531310" y="793677"/>
                  </a:cubicBezTo>
                  <a:lnTo>
                    <a:pt x="611622" y="712053"/>
                  </a:lnTo>
                  <a:lnTo>
                    <a:pt x="616606" y="704414"/>
                  </a:lnTo>
                  <a:lnTo>
                    <a:pt x="619294" y="700426"/>
                  </a:lnTo>
                  <a:lnTo>
                    <a:pt x="619373" y="700172"/>
                  </a:lnTo>
                  <a:lnTo>
                    <a:pt x="619382" y="700157"/>
                  </a:lnTo>
                  <a:lnTo>
                    <a:pt x="619390" y="700117"/>
                  </a:lnTo>
                  <a:lnTo>
                    <a:pt x="621378" y="693713"/>
                  </a:lnTo>
                  <a:cubicBezTo>
                    <a:pt x="621854" y="691384"/>
                    <a:pt x="622104" y="688973"/>
                    <a:pt x="622104" y="686504"/>
                  </a:cubicBezTo>
                  <a:cubicBezTo>
                    <a:pt x="622105" y="684035"/>
                    <a:pt x="621854" y="681624"/>
                    <a:pt x="621377" y="679296"/>
                  </a:cubicBezTo>
                  <a:lnTo>
                    <a:pt x="619390" y="672890"/>
                  </a:lnTo>
                  <a:lnTo>
                    <a:pt x="619382" y="672851"/>
                  </a:lnTo>
                  <a:lnTo>
                    <a:pt x="619373" y="672837"/>
                  </a:lnTo>
                  <a:lnTo>
                    <a:pt x="619294" y="672582"/>
                  </a:lnTo>
                  <a:lnTo>
                    <a:pt x="616594" y="668579"/>
                  </a:lnTo>
                  <a:lnTo>
                    <a:pt x="611621" y="660957"/>
                  </a:lnTo>
                  <a:lnTo>
                    <a:pt x="531311" y="579331"/>
                  </a:lnTo>
                  <a:cubicBezTo>
                    <a:pt x="524383" y="572291"/>
                    <a:pt x="515258" y="568725"/>
                    <a:pt x="506104" y="568650"/>
                  </a:cubicBezTo>
                  <a:close/>
                  <a:moveTo>
                    <a:pt x="689522" y="278119"/>
                  </a:moveTo>
                  <a:cubicBezTo>
                    <a:pt x="687053" y="278099"/>
                    <a:pt x="684640" y="278330"/>
                    <a:pt x="682308" y="278788"/>
                  </a:cubicBezTo>
                  <a:lnTo>
                    <a:pt x="675887" y="280725"/>
                  </a:lnTo>
                  <a:lnTo>
                    <a:pt x="675848" y="280731"/>
                  </a:lnTo>
                  <a:lnTo>
                    <a:pt x="675833" y="280741"/>
                  </a:lnTo>
                  <a:lnTo>
                    <a:pt x="675578" y="280817"/>
                  </a:lnTo>
                  <a:lnTo>
                    <a:pt x="671552" y="283484"/>
                  </a:lnTo>
                  <a:lnTo>
                    <a:pt x="663890" y="288395"/>
                  </a:lnTo>
                  <a:lnTo>
                    <a:pt x="581616" y="368043"/>
                  </a:lnTo>
                  <a:cubicBezTo>
                    <a:pt x="567424" y="381782"/>
                    <a:pt x="567056" y="404426"/>
                    <a:pt x="580796" y="418619"/>
                  </a:cubicBezTo>
                  <a:cubicBezTo>
                    <a:pt x="594536" y="432811"/>
                    <a:pt x="617179" y="433178"/>
                    <a:pt x="631372" y="419439"/>
                  </a:cubicBezTo>
                  <a:lnTo>
                    <a:pt x="652775" y="398717"/>
                  </a:lnTo>
                  <a:lnTo>
                    <a:pt x="651063" y="609886"/>
                  </a:lnTo>
                  <a:cubicBezTo>
                    <a:pt x="650903" y="629639"/>
                    <a:pt x="666786" y="645783"/>
                    <a:pt x="686540" y="645943"/>
                  </a:cubicBezTo>
                  <a:cubicBezTo>
                    <a:pt x="706293" y="646103"/>
                    <a:pt x="722434" y="630220"/>
                    <a:pt x="722595" y="610466"/>
                  </a:cubicBezTo>
                  <a:lnTo>
                    <a:pt x="724308" y="399297"/>
                  </a:lnTo>
                  <a:lnTo>
                    <a:pt x="745373" y="420363"/>
                  </a:lnTo>
                  <a:cubicBezTo>
                    <a:pt x="759341" y="434331"/>
                    <a:pt x="781988" y="434331"/>
                    <a:pt x="795956" y="420363"/>
                  </a:cubicBezTo>
                  <a:cubicBezTo>
                    <a:pt x="809924" y="406395"/>
                    <a:pt x="809924" y="383749"/>
                    <a:pt x="795956" y="369781"/>
                  </a:cubicBezTo>
                  <a:lnTo>
                    <a:pt x="714985" y="288809"/>
                  </a:lnTo>
                  <a:lnTo>
                    <a:pt x="707387" y="283764"/>
                  </a:lnTo>
                  <a:lnTo>
                    <a:pt x="703420" y="281044"/>
                  </a:lnTo>
                  <a:lnTo>
                    <a:pt x="703167" y="280962"/>
                  </a:lnTo>
                  <a:lnTo>
                    <a:pt x="703152" y="280952"/>
                  </a:lnTo>
                  <a:lnTo>
                    <a:pt x="703113" y="280945"/>
                  </a:lnTo>
                  <a:lnTo>
                    <a:pt x="696724" y="278905"/>
                  </a:lnTo>
                  <a:cubicBezTo>
                    <a:pt x="694400" y="278410"/>
                    <a:pt x="691991" y="278139"/>
                    <a:pt x="689522" y="278119"/>
                  </a:cubicBezTo>
                  <a:close/>
                  <a:moveTo>
                    <a:pt x="686504" y="0"/>
                  </a:moveTo>
                  <a:cubicBezTo>
                    <a:pt x="1065650" y="0"/>
                    <a:pt x="1373008" y="307358"/>
                    <a:pt x="1373008" y="686504"/>
                  </a:cubicBezTo>
                  <a:cubicBezTo>
                    <a:pt x="1373008" y="1065650"/>
                    <a:pt x="1065650" y="1373008"/>
                    <a:pt x="686504" y="1373008"/>
                  </a:cubicBezTo>
                  <a:cubicBezTo>
                    <a:pt x="307358" y="1373008"/>
                    <a:pt x="0" y="1065650"/>
                    <a:pt x="0" y="686504"/>
                  </a:cubicBezTo>
                  <a:cubicBezTo>
                    <a:pt x="0" y="307358"/>
                    <a:pt x="307358" y="0"/>
                    <a:pt x="6865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65" name="Group 7"/>
          <p:cNvGrpSpPr/>
          <p:nvPr/>
        </p:nvGrpSpPr>
        <p:grpSpPr>
          <a:xfrm>
            <a:off x="7732618" y="2855355"/>
            <a:ext cx="486021" cy="197337"/>
            <a:chOff x="5698156" y="2179435"/>
            <a:chExt cx="855655" cy="347419"/>
          </a:xfrm>
        </p:grpSpPr>
        <p:sp>
          <p:nvSpPr>
            <p:cNvPr id="66" name="Rounded Rectangle 6"/>
            <p:cNvSpPr/>
            <p:nvPr/>
          </p:nvSpPr>
          <p:spPr>
            <a:xfrm>
              <a:off x="5698156" y="2179435"/>
              <a:ext cx="855655" cy="347419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7" name="Rounded Rectangle 162"/>
            <p:cNvSpPr/>
            <p:nvPr/>
          </p:nvSpPr>
          <p:spPr>
            <a:xfrm>
              <a:off x="5761330" y="2235599"/>
              <a:ext cx="729306" cy="235090"/>
            </a:xfrm>
            <a:custGeom>
              <a:avLst/>
              <a:gdLst/>
              <a:ahLst/>
              <a:cxnLst/>
              <a:rect l="l" t="t" r="r" b="b"/>
              <a:pathLst>
                <a:path w="1714069" h="552526">
                  <a:moveTo>
                    <a:pt x="1371649" y="173619"/>
                  </a:moveTo>
                  <a:cubicBezTo>
                    <a:pt x="1378593" y="173580"/>
                    <a:pt x="1385488" y="174202"/>
                    <a:pt x="1392232" y="175485"/>
                  </a:cubicBezTo>
                  <a:cubicBezTo>
                    <a:pt x="1398975" y="176767"/>
                    <a:pt x="1405568" y="178712"/>
                    <a:pt x="1411904" y="181317"/>
                  </a:cubicBezTo>
                  <a:cubicBezTo>
                    <a:pt x="1418241" y="183923"/>
                    <a:pt x="1424324" y="187190"/>
                    <a:pt x="1430048" y="191119"/>
                  </a:cubicBezTo>
                  <a:cubicBezTo>
                    <a:pt x="1435772" y="195048"/>
                    <a:pt x="1441139" y="199640"/>
                    <a:pt x="1446046" y="204894"/>
                  </a:cubicBezTo>
                  <a:lnTo>
                    <a:pt x="1446049" y="204898"/>
                  </a:lnTo>
                  <a:lnTo>
                    <a:pt x="1517115" y="281006"/>
                  </a:lnTo>
                  <a:lnTo>
                    <a:pt x="1434687" y="357973"/>
                  </a:lnTo>
                  <a:lnTo>
                    <a:pt x="1434683" y="357977"/>
                  </a:lnTo>
                  <a:cubicBezTo>
                    <a:pt x="1411920" y="379232"/>
                    <a:pt x="1383358" y="389955"/>
                    <a:pt x="1355580" y="390109"/>
                  </a:cubicBezTo>
                  <a:lnTo>
                    <a:pt x="1355579" y="390110"/>
                  </a:lnTo>
                  <a:lnTo>
                    <a:pt x="1355579" y="390109"/>
                  </a:lnTo>
                  <a:cubicBezTo>
                    <a:pt x="1327800" y="390264"/>
                    <a:pt x="1300807" y="379852"/>
                    <a:pt x="1281182" y="358835"/>
                  </a:cubicBezTo>
                  <a:lnTo>
                    <a:pt x="1281178" y="358830"/>
                  </a:lnTo>
                  <a:lnTo>
                    <a:pt x="1210113" y="282722"/>
                  </a:lnTo>
                  <a:lnTo>
                    <a:pt x="1292541" y="205756"/>
                  </a:lnTo>
                  <a:lnTo>
                    <a:pt x="1292544" y="205752"/>
                  </a:lnTo>
                  <a:lnTo>
                    <a:pt x="1292544" y="205753"/>
                  </a:lnTo>
                  <a:cubicBezTo>
                    <a:pt x="1298235" y="200439"/>
                    <a:pt x="1304288" y="195783"/>
                    <a:pt x="1310601" y="191786"/>
                  </a:cubicBezTo>
                  <a:cubicBezTo>
                    <a:pt x="1316914" y="187790"/>
                    <a:pt x="1323487" y="184452"/>
                    <a:pt x="1330215" y="181773"/>
                  </a:cubicBezTo>
                  <a:cubicBezTo>
                    <a:pt x="1336945" y="179095"/>
                    <a:pt x="1343830" y="177076"/>
                    <a:pt x="1350770" y="175716"/>
                  </a:cubicBezTo>
                  <a:cubicBezTo>
                    <a:pt x="1357710" y="174357"/>
                    <a:pt x="1364704" y="173657"/>
                    <a:pt x="1371649" y="173619"/>
                  </a:cubicBezTo>
                  <a:close/>
                  <a:moveTo>
                    <a:pt x="1026780" y="166496"/>
                  </a:moveTo>
                  <a:cubicBezTo>
                    <a:pt x="1033725" y="166457"/>
                    <a:pt x="1040621" y="167079"/>
                    <a:pt x="1047364" y="168362"/>
                  </a:cubicBezTo>
                  <a:cubicBezTo>
                    <a:pt x="1054108" y="169644"/>
                    <a:pt x="1060699" y="171589"/>
                    <a:pt x="1067036" y="174194"/>
                  </a:cubicBezTo>
                  <a:cubicBezTo>
                    <a:pt x="1073373" y="176800"/>
                    <a:pt x="1079455" y="180067"/>
                    <a:pt x="1085180" y="183996"/>
                  </a:cubicBezTo>
                  <a:cubicBezTo>
                    <a:pt x="1090904" y="187925"/>
                    <a:pt x="1096271" y="192517"/>
                    <a:pt x="1101178" y="197772"/>
                  </a:cubicBezTo>
                  <a:lnTo>
                    <a:pt x="1101179" y="197771"/>
                  </a:lnTo>
                  <a:lnTo>
                    <a:pt x="1101181" y="197775"/>
                  </a:lnTo>
                  <a:lnTo>
                    <a:pt x="1172247" y="273884"/>
                  </a:lnTo>
                  <a:lnTo>
                    <a:pt x="1089819" y="350850"/>
                  </a:lnTo>
                  <a:lnTo>
                    <a:pt x="1089815" y="350854"/>
                  </a:lnTo>
                  <a:cubicBezTo>
                    <a:pt x="1067053" y="372108"/>
                    <a:pt x="1038490" y="382832"/>
                    <a:pt x="1010712" y="382986"/>
                  </a:cubicBezTo>
                  <a:lnTo>
                    <a:pt x="1010711" y="382987"/>
                  </a:lnTo>
                  <a:cubicBezTo>
                    <a:pt x="982933" y="383142"/>
                    <a:pt x="955939" y="372729"/>
                    <a:pt x="936313" y="351712"/>
                  </a:cubicBezTo>
                  <a:lnTo>
                    <a:pt x="936310" y="351707"/>
                  </a:lnTo>
                  <a:lnTo>
                    <a:pt x="865245" y="275599"/>
                  </a:lnTo>
                  <a:lnTo>
                    <a:pt x="947673" y="198633"/>
                  </a:lnTo>
                  <a:lnTo>
                    <a:pt x="947676" y="198629"/>
                  </a:lnTo>
                  <a:lnTo>
                    <a:pt x="947677" y="198629"/>
                  </a:lnTo>
                  <a:cubicBezTo>
                    <a:pt x="953367" y="193316"/>
                    <a:pt x="959420" y="188660"/>
                    <a:pt x="965733" y="184663"/>
                  </a:cubicBezTo>
                  <a:cubicBezTo>
                    <a:pt x="972046" y="180667"/>
                    <a:pt x="978618" y="177329"/>
                    <a:pt x="985348" y="174651"/>
                  </a:cubicBezTo>
                  <a:cubicBezTo>
                    <a:pt x="992076" y="171972"/>
                    <a:pt x="998963" y="169952"/>
                    <a:pt x="1005903" y="168593"/>
                  </a:cubicBezTo>
                  <a:cubicBezTo>
                    <a:pt x="1012842" y="167234"/>
                    <a:pt x="1019836" y="166534"/>
                    <a:pt x="1026780" y="166496"/>
                  </a:cubicBezTo>
                  <a:close/>
                  <a:moveTo>
                    <a:pt x="694059" y="159623"/>
                  </a:moveTo>
                  <a:cubicBezTo>
                    <a:pt x="701002" y="159585"/>
                    <a:pt x="707898" y="160206"/>
                    <a:pt x="714642" y="161490"/>
                  </a:cubicBezTo>
                  <a:cubicBezTo>
                    <a:pt x="721385" y="162772"/>
                    <a:pt x="727977" y="164716"/>
                    <a:pt x="734314" y="167321"/>
                  </a:cubicBezTo>
                  <a:cubicBezTo>
                    <a:pt x="740651" y="169927"/>
                    <a:pt x="746733" y="173195"/>
                    <a:pt x="752458" y="177124"/>
                  </a:cubicBezTo>
                  <a:cubicBezTo>
                    <a:pt x="758182" y="181053"/>
                    <a:pt x="763549" y="185644"/>
                    <a:pt x="768456" y="190899"/>
                  </a:cubicBezTo>
                  <a:lnTo>
                    <a:pt x="768459" y="190903"/>
                  </a:lnTo>
                  <a:lnTo>
                    <a:pt x="839524" y="267011"/>
                  </a:lnTo>
                  <a:lnTo>
                    <a:pt x="757097" y="343978"/>
                  </a:lnTo>
                  <a:lnTo>
                    <a:pt x="757093" y="343981"/>
                  </a:lnTo>
                  <a:cubicBezTo>
                    <a:pt x="734330" y="365236"/>
                    <a:pt x="705768" y="375959"/>
                    <a:pt x="677989" y="376115"/>
                  </a:cubicBezTo>
                  <a:lnTo>
                    <a:pt x="677989" y="376114"/>
                  </a:lnTo>
                  <a:cubicBezTo>
                    <a:pt x="650210" y="376270"/>
                    <a:pt x="623217" y="365857"/>
                    <a:pt x="603592" y="344840"/>
                  </a:cubicBezTo>
                  <a:lnTo>
                    <a:pt x="603589" y="344835"/>
                  </a:lnTo>
                  <a:lnTo>
                    <a:pt x="532523" y="268727"/>
                  </a:lnTo>
                  <a:lnTo>
                    <a:pt x="614950" y="191760"/>
                  </a:lnTo>
                  <a:lnTo>
                    <a:pt x="614954" y="191757"/>
                  </a:lnTo>
                  <a:lnTo>
                    <a:pt x="614954" y="191757"/>
                  </a:lnTo>
                  <a:cubicBezTo>
                    <a:pt x="620645" y="186444"/>
                    <a:pt x="626698" y="181788"/>
                    <a:pt x="633011" y="177791"/>
                  </a:cubicBezTo>
                  <a:cubicBezTo>
                    <a:pt x="639324" y="173795"/>
                    <a:pt x="645897" y="170457"/>
                    <a:pt x="652625" y="167778"/>
                  </a:cubicBezTo>
                  <a:cubicBezTo>
                    <a:pt x="659355" y="165100"/>
                    <a:pt x="666240" y="163080"/>
                    <a:pt x="673180" y="161721"/>
                  </a:cubicBezTo>
                  <a:cubicBezTo>
                    <a:pt x="680120" y="160361"/>
                    <a:pt x="687114" y="159662"/>
                    <a:pt x="694059" y="159623"/>
                  </a:cubicBezTo>
                  <a:close/>
                  <a:moveTo>
                    <a:pt x="351293" y="152544"/>
                  </a:moveTo>
                  <a:cubicBezTo>
                    <a:pt x="358238" y="152505"/>
                    <a:pt x="365134" y="153127"/>
                    <a:pt x="371877" y="154410"/>
                  </a:cubicBezTo>
                  <a:cubicBezTo>
                    <a:pt x="378620" y="155692"/>
                    <a:pt x="385212" y="157636"/>
                    <a:pt x="391549" y="160242"/>
                  </a:cubicBezTo>
                  <a:cubicBezTo>
                    <a:pt x="397886" y="162848"/>
                    <a:pt x="403968" y="166115"/>
                    <a:pt x="409693" y="170044"/>
                  </a:cubicBezTo>
                  <a:cubicBezTo>
                    <a:pt x="415417" y="173973"/>
                    <a:pt x="420784" y="178565"/>
                    <a:pt x="425691" y="183820"/>
                  </a:cubicBezTo>
                  <a:lnTo>
                    <a:pt x="425691" y="183819"/>
                  </a:lnTo>
                  <a:lnTo>
                    <a:pt x="425694" y="183823"/>
                  </a:lnTo>
                  <a:lnTo>
                    <a:pt x="496760" y="259932"/>
                  </a:lnTo>
                  <a:lnTo>
                    <a:pt x="414332" y="336898"/>
                  </a:lnTo>
                  <a:lnTo>
                    <a:pt x="414328" y="336902"/>
                  </a:lnTo>
                  <a:cubicBezTo>
                    <a:pt x="391565" y="358156"/>
                    <a:pt x="363002" y="368880"/>
                    <a:pt x="335224" y="369034"/>
                  </a:cubicBezTo>
                  <a:lnTo>
                    <a:pt x="335224" y="369035"/>
                  </a:lnTo>
                  <a:cubicBezTo>
                    <a:pt x="307445" y="369190"/>
                    <a:pt x="280452" y="358777"/>
                    <a:pt x="260826" y="337760"/>
                  </a:cubicBezTo>
                  <a:lnTo>
                    <a:pt x="260823" y="337756"/>
                  </a:lnTo>
                  <a:lnTo>
                    <a:pt x="189758" y="261647"/>
                  </a:lnTo>
                  <a:lnTo>
                    <a:pt x="272186" y="184681"/>
                  </a:lnTo>
                  <a:lnTo>
                    <a:pt x="272189" y="184677"/>
                  </a:lnTo>
                  <a:lnTo>
                    <a:pt x="272189" y="184677"/>
                  </a:lnTo>
                  <a:cubicBezTo>
                    <a:pt x="277880" y="179363"/>
                    <a:pt x="283933" y="174708"/>
                    <a:pt x="290246" y="170711"/>
                  </a:cubicBezTo>
                  <a:cubicBezTo>
                    <a:pt x="296559" y="166715"/>
                    <a:pt x="303131" y="163377"/>
                    <a:pt x="309861" y="160698"/>
                  </a:cubicBezTo>
                  <a:cubicBezTo>
                    <a:pt x="316589" y="158020"/>
                    <a:pt x="323476" y="156001"/>
                    <a:pt x="330415" y="154641"/>
                  </a:cubicBezTo>
                  <a:cubicBezTo>
                    <a:pt x="337355" y="153282"/>
                    <a:pt x="344348" y="152582"/>
                    <a:pt x="351293" y="152544"/>
                  </a:cubicBezTo>
                  <a:close/>
                  <a:moveTo>
                    <a:pt x="358625" y="111256"/>
                  </a:moveTo>
                  <a:cubicBezTo>
                    <a:pt x="348688" y="111051"/>
                    <a:pt x="338705" y="111792"/>
                    <a:pt x="328825" y="113484"/>
                  </a:cubicBezTo>
                  <a:cubicBezTo>
                    <a:pt x="318944" y="115175"/>
                    <a:pt x="309166" y="117817"/>
                    <a:pt x="299637" y="121411"/>
                  </a:cubicBezTo>
                  <a:cubicBezTo>
                    <a:pt x="290108" y="125006"/>
                    <a:pt x="280827" y="129553"/>
                    <a:pt x="271942" y="135056"/>
                  </a:cubicBezTo>
                  <a:cubicBezTo>
                    <a:pt x="263059" y="140558"/>
                    <a:pt x="254571" y="147018"/>
                    <a:pt x="246627" y="154435"/>
                  </a:cubicBezTo>
                  <a:lnTo>
                    <a:pt x="246626" y="154435"/>
                  </a:lnTo>
                  <a:lnTo>
                    <a:pt x="246621" y="154440"/>
                  </a:lnTo>
                  <a:lnTo>
                    <a:pt x="131551" y="261887"/>
                  </a:lnTo>
                  <a:lnTo>
                    <a:pt x="236113" y="373868"/>
                  </a:lnTo>
                  <a:lnTo>
                    <a:pt x="236118" y="373875"/>
                  </a:lnTo>
                  <a:cubicBezTo>
                    <a:pt x="264993" y="404799"/>
                    <a:pt x="304016" y="420769"/>
                    <a:pt x="343764" y="421589"/>
                  </a:cubicBezTo>
                  <a:lnTo>
                    <a:pt x="343765" y="421590"/>
                  </a:lnTo>
                  <a:lnTo>
                    <a:pt x="343765" y="421589"/>
                  </a:lnTo>
                  <a:cubicBezTo>
                    <a:pt x="383512" y="422411"/>
                    <a:pt x="423986" y="408083"/>
                    <a:pt x="455763" y="378411"/>
                  </a:cubicBezTo>
                  <a:lnTo>
                    <a:pt x="455768" y="378406"/>
                  </a:lnTo>
                  <a:lnTo>
                    <a:pt x="517367" y="320888"/>
                  </a:lnTo>
                  <a:lnTo>
                    <a:pt x="573341" y="380833"/>
                  </a:lnTo>
                  <a:lnTo>
                    <a:pt x="573345" y="380839"/>
                  </a:lnTo>
                  <a:cubicBezTo>
                    <a:pt x="602221" y="411763"/>
                    <a:pt x="641243" y="427733"/>
                    <a:pt x="680991" y="428554"/>
                  </a:cubicBezTo>
                  <a:lnTo>
                    <a:pt x="680991" y="428555"/>
                  </a:lnTo>
                  <a:lnTo>
                    <a:pt x="680992" y="428554"/>
                  </a:lnTo>
                  <a:cubicBezTo>
                    <a:pt x="720740" y="429376"/>
                    <a:pt x="761213" y="415047"/>
                    <a:pt x="792991" y="385375"/>
                  </a:cubicBezTo>
                  <a:lnTo>
                    <a:pt x="792995" y="385370"/>
                  </a:lnTo>
                  <a:lnTo>
                    <a:pt x="854594" y="327853"/>
                  </a:lnTo>
                  <a:lnTo>
                    <a:pt x="910567" y="387798"/>
                  </a:lnTo>
                  <a:lnTo>
                    <a:pt x="910572" y="387804"/>
                  </a:lnTo>
                  <a:cubicBezTo>
                    <a:pt x="939448" y="418728"/>
                    <a:pt x="978469" y="434698"/>
                    <a:pt x="1018218" y="435519"/>
                  </a:cubicBezTo>
                  <a:lnTo>
                    <a:pt x="1018219" y="435520"/>
                  </a:lnTo>
                  <a:lnTo>
                    <a:pt x="1018219" y="435519"/>
                  </a:lnTo>
                  <a:cubicBezTo>
                    <a:pt x="1057967" y="436340"/>
                    <a:pt x="1098440" y="422012"/>
                    <a:pt x="1130217" y="392341"/>
                  </a:cubicBezTo>
                  <a:lnTo>
                    <a:pt x="1130222" y="392335"/>
                  </a:lnTo>
                  <a:lnTo>
                    <a:pt x="1191820" y="334818"/>
                  </a:lnTo>
                  <a:lnTo>
                    <a:pt x="1247793" y="394763"/>
                  </a:lnTo>
                  <a:lnTo>
                    <a:pt x="1247799" y="394770"/>
                  </a:lnTo>
                  <a:cubicBezTo>
                    <a:pt x="1276674" y="425694"/>
                    <a:pt x="1315696" y="441664"/>
                    <a:pt x="1355444" y="442484"/>
                  </a:cubicBezTo>
                  <a:lnTo>
                    <a:pt x="1355445" y="442485"/>
                  </a:lnTo>
                  <a:lnTo>
                    <a:pt x="1355445" y="442484"/>
                  </a:lnTo>
                  <a:cubicBezTo>
                    <a:pt x="1395193" y="443306"/>
                    <a:pt x="1435666" y="428978"/>
                    <a:pt x="1467443" y="399306"/>
                  </a:cubicBezTo>
                  <a:lnTo>
                    <a:pt x="1467448" y="399301"/>
                  </a:lnTo>
                  <a:lnTo>
                    <a:pt x="1582518" y="291855"/>
                  </a:lnTo>
                  <a:lnTo>
                    <a:pt x="1477955" y="179873"/>
                  </a:lnTo>
                  <a:lnTo>
                    <a:pt x="1477952" y="179868"/>
                  </a:lnTo>
                  <a:lnTo>
                    <a:pt x="1477951" y="179868"/>
                  </a:lnTo>
                  <a:cubicBezTo>
                    <a:pt x="1470732" y="172136"/>
                    <a:pt x="1462878" y="165339"/>
                    <a:pt x="1454540" y="159481"/>
                  </a:cubicBezTo>
                  <a:cubicBezTo>
                    <a:pt x="1446198" y="153622"/>
                    <a:pt x="1437372" y="148701"/>
                    <a:pt x="1428205" y="144721"/>
                  </a:cubicBezTo>
                  <a:cubicBezTo>
                    <a:pt x="1419039" y="140741"/>
                    <a:pt x="1409532" y="137700"/>
                    <a:pt x="1399833" y="135604"/>
                  </a:cubicBezTo>
                  <a:cubicBezTo>
                    <a:pt x="1390133" y="133508"/>
                    <a:pt x="1380242" y="132356"/>
                    <a:pt x="1370305" y="132151"/>
                  </a:cubicBezTo>
                  <a:cubicBezTo>
                    <a:pt x="1360368" y="131946"/>
                    <a:pt x="1350386" y="132688"/>
                    <a:pt x="1340506" y="134380"/>
                  </a:cubicBezTo>
                  <a:cubicBezTo>
                    <a:pt x="1330625" y="136070"/>
                    <a:pt x="1320846" y="138712"/>
                    <a:pt x="1311317" y="142305"/>
                  </a:cubicBezTo>
                  <a:cubicBezTo>
                    <a:pt x="1301788" y="145900"/>
                    <a:pt x="1292507" y="150448"/>
                    <a:pt x="1283623" y="155951"/>
                  </a:cubicBezTo>
                  <a:cubicBezTo>
                    <a:pt x="1274739" y="161453"/>
                    <a:pt x="1266251" y="167912"/>
                    <a:pt x="1258307" y="175330"/>
                  </a:cubicBezTo>
                  <a:lnTo>
                    <a:pt x="1258306" y="175330"/>
                  </a:lnTo>
                  <a:lnTo>
                    <a:pt x="1258302" y="175335"/>
                  </a:lnTo>
                  <a:lnTo>
                    <a:pt x="1196703" y="232853"/>
                  </a:lnTo>
                  <a:lnTo>
                    <a:pt x="1140729" y="172907"/>
                  </a:lnTo>
                  <a:lnTo>
                    <a:pt x="1140725" y="172902"/>
                  </a:lnTo>
                  <a:lnTo>
                    <a:pt x="1140724" y="172902"/>
                  </a:lnTo>
                  <a:cubicBezTo>
                    <a:pt x="1133506" y="165171"/>
                    <a:pt x="1125652" y="158373"/>
                    <a:pt x="1117313" y="152515"/>
                  </a:cubicBezTo>
                  <a:cubicBezTo>
                    <a:pt x="1108972" y="146657"/>
                    <a:pt x="1100145" y="141736"/>
                    <a:pt x="1090978" y="137755"/>
                  </a:cubicBezTo>
                  <a:cubicBezTo>
                    <a:pt x="1081812" y="133775"/>
                    <a:pt x="1072305" y="130735"/>
                    <a:pt x="1062606" y="128639"/>
                  </a:cubicBezTo>
                  <a:cubicBezTo>
                    <a:pt x="1052907" y="126542"/>
                    <a:pt x="1043015" y="125391"/>
                    <a:pt x="1033078" y="125185"/>
                  </a:cubicBezTo>
                  <a:cubicBezTo>
                    <a:pt x="1023142" y="124981"/>
                    <a:pt x="1013159" y="125722"/>
                    <a:pt x="1003280" y="127414"/>
                  </a:cubicBezTo>
                  <a:cubicBezTo>
                    <a:pt x="993399" y="129106"/>
                    <a:pt x="983620" y="131747"/>
                    <a:pt x="974090" y="135340"/>
                  </a:cubicBezTo>
                  <a:cubicBezTo>
                    <a:pt x="964562" y="138935"/>
                    <a:pt x="955281" y="143482"/>
                    <a:pt x="946397" y="148985"/>
                  </a:cubicBezTo>
                  <a:cubicBezTo>
                    <a:pt x="937512" y="154488"/>
                    <a:pt x="929025" y="160947"/>
                    <a:pt x="921080" y="168365"/>
                  </a:cubicBezTo>
                  <a:lnTo>
                    <a:pt x="921080" y="168365"/>
                  </a:lnTo>
                  <a:lnTo>
                    <a:pt x="921075" y="168370"/>
                  </a:lnTo>
                  <a:lnTo>
                    <a:pt x="859476" y="225888"/>
                  </a:lnTo>
                  <a:lnTo>
                    <a:pt x="803503" y="165942"/>
                  </a:lnTo>
                  <a:lnTo>
                    <a:pt x="803498" y="165936"/>
                  </a:lnTo>
                  <a:lnTo>
                    <a:pt x="803497" y="165937"/>
                  </a:lnTo>
                  <a:cubicBezTo>
                    <a:pt x="796278" y="158206"/>
                    <a:pt x="788425" y="151409"/>
                    <a:pt x="780086" y="145551"/>
                  </a:cubicBezTo>
                  <a:cubicBezTo>
                    <a:pt x="771746" y="139691"/>
                    <a:pt x="762919" y="134770"/>
                    <a:pt x="753751" y="130790"/>
                  </a:cubicBezTo>
                  <a:cubicBezTo>
                    <a:pt x="744585" y="126810"/>
                    <a:pt x="735079" y="123770"/>
                    <a:pt x="725379" y="121674"/>
                  </a:cubicBezTo>
                  <a:cubicBezTo>
                    <a:pt x="715681" y="119579"/>
                    <a:pt x="705789" y="118426"/>
                    <a:pt x="695853" y="118220"/>
                  </a:cubicBezTo>
                  <a:cubicBezTo>
                    <a:pt x="685915" y="118015"/>
                    <a:pt x="675933" y="118757"/>
                    <a:pt x="666052" y="120449"/>
                  </a:cubicBezTo>
                  <a:cubicBezTo>
                    <a:pt x="656172" y="122140"/>
                    <a:pt x="646393" y="124782"/>
                    <a:pt x="636864" y="128375"/>
                  </a:cubicBezTo>
                  <a:cubicBezTo>
                    <a:pt x="627335" y="131970"/>
                    <a:pt x="618054" y="136517"/>
                    <a:pt x="609170" y="142020"/>
                  </a:cubicBezTo>
                  <a:cubicBezTo>
                    <a:pt x="600286" y="147522"/>
                    <a:pt x="591798" y="153982"/>
                    <a:pt x="583854" y="161400"/>
                  </a:cubicBezTo>
                  <a:lnTo>
                    <a:pt x="583853" y="161400"/>
                  </a:lnTo>
                  <a:lnTo>
                    <a:pt x="583848" y="161404"/>
                  </a:lnTo>
                  <a:lnTo>
                    <a:pt x="522249" y="218923"/>
                  </a:lnTo>
                  <a:lnTo>
                    <a:pt x="466275" y="158978"/>
                  </a:lnTo>
                  <a:lnTo>
                    <a:pt x="466271" y="158972"/>
                  </a:lnTo>
                  <a:lnTo>
                    <a:pt x="466270" y="158972"/>
                  </a:lnTo>
                  <a:cubicBezTo>
                    <a:pt x="459051" y="151241"/>
                    <a:pt x="451198" y="144444"/>
                    <a:pt x="442858" y="138586"/>
                  </a:cubicBezTo>
                  <a:cubicBezTo>
                    <a:pt x="434518" y="132727"/>
                    <a:pt x="425691" y="127806"/>
                    <a:pt x="416524" y="123825"/>
                  </a:cubicBezTo>
                  <a:cubicBezTo>
                    <a:pt x="407358" y="119845"/>
                    <a:pt x="397851" y="116805"/>
                    <a:pt x="388152" y="114709"/>
                  </a:cubicBezTo>
                  <a:cubicBezTo>
                    <a:pt x="378453" y="112613"/>
                    <a:pt x="368561" y="111461"/>
                    <a:pt x="358625" y="111256"/>
                  </a:cubicBezTo>
                  <a:close/>
                  <a:moveTo>
                    <a:pt x="87923" y="0"/>
                  </a:moveTo>
                  <a:lnTo>
                    <a:pt x="1626146" y="0"/>
                  </a:lnTo>
                  <a:cubicBezTo>
                    <a:pt x="1674705" y="0"/>
                    <a:pt x="1714069" y="39364"/>
                    <a:pt x="1714069" y="87923"/>
                  </a:cubicBezTo>
                  <a:lnTo>
                    <a:pt x="1714069" y="464603"/>
                  </a:lnTo>
                  <a:cubicBezTo>
                    <a:pt x="1714069" y="513162"/>
                    <a:pt x="1674705" y="552526"/>
                    <a:pt x="1626146" y="552526"/>
                  </a:cubicBezTo>
                  <a:lnTo>
                    <a:pt x="87923" y="552526"/>
                  </a:lnTo>
                  <a:cubicBezTo>
                    <a:pt x="39364" y="552526"/>
                    <a:pt x="0" y="513162"/>
                    <a:pt x="0" y="464603"/>
                  </a:cubicBezTo>
                  <a:lnTo>
                    <a:pt x="0" y="87923"/>
                  </a:lnTo>
                  <a:cubicBezTo>
                    <a:pt x="0" y="39364"/>
                    <a:pt x="39364" y="0"/>
                    <a:pt x="87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68" name="Group 8"/>
          <p:cNvGrpSpPr/>
          <p:nvPr/>
        </p:nvGrpSpPr>
        <p:grpSpPr>
          <a:xfrm>
            <a:off x="8481824" y="2783856"/>
            <a:ext cx="260288" cy="276712"/>
            <a:chOff x="6743700" y="2073275"/>
            <a:chExt cx="578644" cy="615156"/>
          </a:xfrm>
        </p:grpSpPr>
        <p:pic>
          <p:nvPicPr>
            <p:cNvPr id="69" name="Picture 27" descr="server_256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6866" y="2104135"/>
              <a:ext cx="544047" cy="544047"/>
            </a:xfrm>
            <a:prstGeom prst="rect">
              <a:avLst/>
            </a:prstGeom>
          </p:spPr>
        </p:pic>
        <p:sp>
          <p:nvSpPr>
            <p:cNvPr id="70" name="Rectangle 1"/>
            <p:cNvSpPr/>
            <p:nvPr/>
          </p:nvSpPr>
          <p:spPr>
            <a:xfrm>
              <a:off x="6743700" y="2073275"/>
              <a:ext cx="578644" cy="61515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71" name="Group 73"/>
          <p:cNvGrpSpPr/>
          <p:nvPr/>
        </p:nvGrpSpPr>
        <p:grpSpPr>
          <a:xfrm>
            <a:off x="6934988" y="2756919"/>
            <a:ext cx="406347" cy="298192"/>
            <a:chOff x="4091864" y="1961345"/>
            <a:chExt cx="838276" cy="615156"/>
          </a:xfrm>
        </p:grpSpPr>
        <p:grpSp>
          <p:nvGrpSpPr>
            <p:cNvPr id="72" name="Group 51"/>
            <p:cNvGrpSpPr/>
            <p:nvPr/>
          </p:nvGrpSpPr>
          <p:grpSpPr>
            <a:xfrm>
              <a:off x="4147617" y="2019833"/>
              <a:ext cx="740614" cy="512184"/>
              <a:chOff x="3979863" y="-6350"/>
              <a:chExt cx="1976438" cy="1366838"/>
            </a:xfrm>
            <a:solidFill>
              <a:schemeClr val="bg1"/>
            </a:solidFill>
          </p:grpSpPr>
          <p:sp>
            <p:nvSpPr>
              <p:cNvPr id="74" name="Freeform 18"/>
              <p:cNvSpPr>
                <a:spLocks/>
              </p:cNvSpPr>
              <p:nvPr/>
            </p:nvSpPr>
            <p:spPr bwMode="auto">
              <a:xfrm>
                <a:off x="4718051" y="328613"/>
                <a:ext cx="596900" cy="696913"/>
              </a:xfrm>
              <a:custGeom>
                <a:avLst/>
                <a:gdLst>
                  <a:gd name="T0" fmla="*/ 376 w 376"/>
                  <a:gd name="T1" fmla="*/ 219 h 439"/>
                  <a:gd name="T2" fmla="*/ 0 w 376"/>
                  <a:gd name="T3" fmla="*/ 439 h 439"/>
                  <a:gd name="T4" fmla="*/ 0 w 376"/>
                  <a:gd name="T5" fmla="*/ 0 h 439"/>
                  <a:gd name="T6" fmla="*/ 376 w 376"/>
                  <a:gd name="T7" fmla="*/ 2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6" h="439">
                    <a:moveTo>
                      <a:pt x="376" y="219"/>
                    </a:moveTo>
                    <a:lnTo>
                      <a:pt x="0" y="439"/>
                    </a:lnTo>
                    <a:lnTo>
                      <a:pt x="0" y="0"/>
                    </a:lnTo>
                    <a:lnTo>
                      <a:pt x="376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75" name="Freeform 19"/>
              <p:cNvSpPr>
                <a:spLocks/>
              </p:cNvSpPr>
              <p:nvPr/>
            </p:nvSpPr>
            <p:spPr bwMode="auto">
              <a:xfrm>
                <a:off x="3979863" y="515938"/>
                <a:ext cx="688975" cy="327025"/>
              </a:xfrm>
              <a:custGeom>
                <a:avLst/>
                <a:gdLst>
                  <a:gd name="T0" fmla="*/ 1508 w 1519"/>
                  <a:gd name="T1" fmla="*/ 337 h 715"/>
                  <a:gd name="T2" fmla="*/ 1357 w 1519"/>
                  <a:gd name="T3" fmla="*/ 151 h 715"/>
                  <a:gd name="T4" fmla="*/ 1242 w 1519"/>
                  <a:gd name="T5" fmla="*/ 33 h 715"/>
                  <a:gd name="T6" fmla="*/ 1167 w 1519"/>
                  <a:gd name="T7" fmla="*/ 1 h 715"/>
                  <a:gd name="T8" fmla="*/ 1091 w 1519"/>
                  <a:gd name="T9" fmla="*/ 184 h 715"/>
                  <a:gd name="T10" fmla="*/ 1153 w 1519"/>
                  <a:gd name="T11" fmla="*/ 249 h 715"/>
                  <a:gd name="T12" fmla="*/ 366 w 1519"/>
                  <a:gd name="T13" fmla="*/ 249 h 715"/>
                  <a:gd name="T14" fmla="*/ 428 w 1519"/>
                  <a:gd name="T15" fmla="*/ 184 h 715"/>
                  <a:gd name="T16" fmla="*/ 352 w 1519"/>
                  <a:gd name="T17" fmla="*/ 2 h 715"/>
                  <a:gd name="T18" fmla="*/ 277 w 1519"/>
                  <a:gd name="T19" fmla="*/ 33 h 715"/>
                  <a:gd name="T20" fmla="*/ 162 w 1519"/>
                  <a:gd name="T21" fmla="*/ 151 h 715"/>
                  <a:gd name="T22" fmla="*/ 11 w 1519"/>
                  <a:gd name="T23" fmla="*/ 337 h 715"/>
                  <a:gd name="T24" fmla="*/ 145 w 1519"/>
                  <a:gd name="T25" fmla="*/ 537 h 715"/>
                  <a:gd name="T26" fmla="*/ 277 w 1519"/>
                  <a:gd name="T27" fmla="*/ 673 h 715"/>
                  <a:gd name="T28" fmla="*/ 427 w 1519"/>
                  <a:gd name="T29" fmla="*/ 674 h 715"/>
                  <a:gd name="T30" fmla="*/ 428 w 1519"/>
                  <a:gd name="T31" fmla="*/ 532 h 715"/>
                  <a:gd name="T32" fmla="*/ 366 w 1519"/>
                  <a:gd name="T33" fmla="*/ 477 h 715"/>
                  <a:gd name="T34" fmla="*/ 1153 w 1519"/>
                  <a:gd name="T35" fmla="*/ 477 h 715"/>
                  <a:gd name="T36" fmla="*/ 1091 w 1519"/>
                  <a:gd name="T37" fmla="*/ 532 h 715"/>
                  <a:gd name="T38" fmla="*/ 1092 w 1519"/>
                  <a:gd name="T39" fmla="*/ 674 h 715"/>
                  <a:gd name="T40" fmla="*/ 1242 w 1519"/>
                  <a:gd name="T41" fmla="*/ 673 h 715"/>
                  <a:gd name="T42" fmla="*/ 1374 w 1519"/>
                  <a:gd name="T43" fmla="*/ 537 h 715"/>
                  <a:gd name="T44" fmla="*/ 1508 w 1519"/>
                  <a:gd name="T45" fmla="*/ 337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19" h="715">
                    <a:moveTo>
                      <a:pt x="1508" y="337"/>
                    </a:moveTo>
                    <a:cubicBezTo>
                      <a:pt x="1498" y="267"/>
                      <a:pt x="1404" y="200"/>
                      <a:pt x="1357" y="151"/>
                    </a:cubicBezTo>
                    <a:cubicBezTo>
                      <a:pt x="1318" y="112"/>
                      <a:pt x="1280" y="72"/>
                      <a:pt x="1242" y="33"/>
                    </a:cubicBezTo>
                    <a:cubicBezTo>
                      <a:pt x="1221" y="12"/>
                      <a:pt x="1194" y="1"/>
                      <a:pt x="1167" y="1"/>
                    </a:cubicBezTo>
                    <a:cubicBezTo>
                      <a:pt x="1078" y="0"/>
                      <a:pt x="1032" y="122"/>
                      <a:pt x="1091" y="184"/>
                    </a:cubicBezTo>
                    <a:cubicBezTo>
                      <a:pt x="1091" y="184"/>
                      <a:pt x="1153" y="249"/>
                      <a:pt x="1153" y="249"/>
                    </a:cubicBezTo>
                    <a:cubicBezTo>
                      <a:pt x="366" y="249"/>
                      <a:pt x="366" y="249"/>
                      <a:pt x="366" y="249"/>
                    </a:cubicBezTo>
                    <a:cubicBezTo>
                      <a:pt x="366" y="249"/>
                      <a:pt x="428" y="184"/>
                      <a:pt x="428" y="184"/>
                    </a:cubicBezTo>
                    <a:cubicBezTo>
                      <a:pt x="487" y="122"/>
                      <a:pt x="441" y="1"/>
                      <a:pt x="352" y="2"/>
                    </a:cubicBezTo>
                    <a:cubicBezTo>
                      <a:pt x="325" y="2"/>
                      <a:pt x="298" y="12"/>
                      <a:pt x="277" y="33"/>
                    </a:cubicBezTo>
                    <a:cubicBezTo>
                      <a:pt x="239" y="73"/>
                      <a:pt x="201" y="112"/>
                      <a:pt x="162" y="151"/>
                    </a:cubicBezTo>
                    <a:cubicBezTo>
                      <a:pt x="115" y="200"/>
                      <a:pt x="21" y="267"/>
                      <a:pt x="11" y="337"/>
                    </a:cubicBezTo>
                    <a:cubicBezTo>
                      <a:pt x="0" y="418"/>
                      <a:pt x="94" y="485"/>
                      <a:pt x="145" y="537"/>
                    </a:cubicBezTo>
                    <a:cubicBezTo>
                      <a:pt x="189" y="582"/>
                      <a:pt x="233" y="627"/>
                      <a:pt x="277" y="673"/>
                    </a:cubicBezTo>
                    <a:cubicBezTo>
                      <a:pt x="318" y="715"/>
                      <a:pt x="385" y="715"/>
                      <a:pt x="427" y="674"/>
                    </a:cubicBezTo>
                    <a:cubicBezTo>
                      <a:pt x="468" y="633"/>
                      <a:pt x="469" y="574"/>
                      <a:pt x="428" y="532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1153" y="477"/>
                      <a:pt x="1153" y="477"/>
                      <a:pt x="1153" y="477"/>
                    </a:cubicBezTo>
                    <a:cubicBezTo>
                      <a:pt x="1091" y="532"/>
                      <a:pt x="1091" y="532"/>
                      <a:pt x="1091" y="532"/>
                    </a:cubicBezTo>
                    <a:cubicBezTo>
                      <a:pt x="1050" y="574"/>
                      <a:pt x="1051" y="633"/>
                      <a:pt x="1092" y="674"/>
                    </a:cubicBezTo>
                    <a:cubicBezTo>
                      <a:pt x="1134" y="715"/>
                      <a:pt x="1201" y="715"/>
                      <a:pt x="1242" y="673"/>
                    </a:cubicBezTo>
                    <a:cubicBezTo>
                      <a:pt x="1286" y="627"/>
                      <a:pt x="1330" y="582"/>
                      <a:pt x="1374" y="537"/>
                    </a:cubicBezTo>
                    <a:cubicBezTo>
                      <a:pt x="1424" y="485"/>
                      <a:pt x="1519" y="418"/>
                      <a:pt x="1508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>
                <a:off x="5375276" y="515938"/>
                <a:ext cx="581025" cy="327025"/>
              </a:xfrm>
              <a:custGeom>
                <a:avLst/>
                <a:gdLst>
                  <a:gd name="T0" fmla="*/ 1268 w 1279"/>
                  <a:gd name="T1" fmla="*/ 337 h 715"/>
                  <a:gd name="T2" fmla="*/ 1117 w 1279"/>
                  <a:gd name="T3" fmla="*/ 151 h 715"/>
                  <a:gd name="T4" fmla="*/ 1002 w 1279"/>
                  <a:gd name="T5" fmla="*/ 33 h 715"/>
                  <a:gd name="T6" fmla="*/ 927 w 1279"/>
                  <a:gd name="T7" fmla="*/ 1 h 715"/>
                  <a:gd name="T8" fmla="*/ 851 w 1279"/>
                  <a:gd name="T9" fmla="*/ 184 h 715"/>
                  <a:gd name="T10" fmla="*/ 913 w 1279"/>
                  <a:gd name="T11" fmla="*/ 249 h 715"/>
                  <a:gd name="T12" fmla="*/ 366 w 1279"/>
                  <a:gd name="T13" fmla="*/ 249 h 715"/>
                  <a:gd name="T14" fmla="*/ 428 w 1279"/>
                  <a:gd name="T15" fmla="*/ 184 h 715"/>
                  <a:gd name="T16" fmla="*/ 352 w 1279"/>
                  <a:gd name="T17" fmla="*/ 2 h 715"/>
                  <a:gd name="T18" fmla="*/ 277 w 1279"/>
                  <a:gd name="T19" fmla="*/ 33 h 715"/>
                  <a:gd name="T20" fmla="*/ 162 w 1279"/>
                  <a:gd name="T21" fmla="*/ 151 h 715"/>
                  <a:gd name="T22" fmla="*/ 11 w 1279"/>
                  <a:gd name="T23" fmla="*/ 337 h 715"/>
                  <a:gd name="T24" fmla="*/ 145 w 1279"/>
                  <a:gd name="T25" fmla="*/ 537 h 715"/>
                  <a:gd name="T26" fmla="*/ 277 w 1279"/>
                  <a:gd name="T27" fmla="*/ 673 h 715"/>
                  <a:gd name="T28" fmla="*/ 427 w 1279"/>
                  <a:gd name="T29" fmla="*/ 674 h 715"/>
                  <a:gd name="T30" fmla="*/ 428 w 1279"/>
                  <a:gd name="T31" fmla="*/ 532 h 715"/>
                  <a:gd name="T32" fmla="*/ 366 w 1279"/>
                  <a:gd name="T33" fmla="*/ 477 h 715"/>
                  <a:gd name="T34" fmla="*/ 913 w 1279"/>
                  <a:gd name="T35" fmla="*/ 477 h 715"/>
                  <a:gd name="T36" fmla="*/ 851 w 1279"/>
                  <a:gd name="T37" fmla="*/ 532 h 715"/>
                  <a:gd name="T38" fmla="*/ 852 w 1279"/>
                  <a:gd name="T39" fmla="*/ 674 h 715"/>
                  <a:gd name="T40" fmla="*/ 1002 w 1279"/>
                  <a:gd name="T41" fmla="*/ 673 h 715"/>
                  <a:gd name="T42" fmla="*/ 1134 w 1279"/>
                  <a:gd name="T43" fmla="*/ 537 h 715"/>
                  <a:gd name="T44" fmla="*/ 1268 w 1279"/>
                  <a:gd name="T45" fmla="*/ 337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9" h="715">
                    <a:moveTo>
                      <a:pt x="1268" y="337"/>
                    </a:moveTo>
                    <a:cubicBezTo>
                      <a:pt x="1258" y="267"/>
                      <a:pt x="1164" y="200"/>
                      <a:pt x="1117" y="151"/>
                    </a:cubicBezTo>
                    <a:cubicBezTo>
                      <a:pt x="1078" y="112"/>
                      <a:pt x="1040" y="72"/>
                      <a:pt x="1002" y="33"/>
                    </a:cubicBezTo>
                    <a:cubicBezTo>
                      <a:pt x="981" y="12"/>
                      <a:pt x="954" y="1"/>
                      <a:pt x="927" y="1"/>
                    </a:cubicBezTo>
                    <a:cubicBezTo>
                      <a:pt x="838" y="0"/>
                      <a:pt x="792" y="122"/>
                      <a:pt x="851" y="184"/>
                    </a:cubicBezTo>
                    <a:cubicBezTo>
                      <a:pt x="851" y="184"/>
                      <a:pt x="913" y="249"/>
                      <a:pt x="913" y="249"/>
                    </a:cubicBezTo>
                    <a:cubicBezTo>
                      <a:pt x="366" y="249"/>
                      <a:pt x="366" y="249"/>
                      <a:pt x="366" y="249"/>
                    </a:cubicBezTo>
                    <a:cubicBezTo>
                      <a:pt x="366" y="249"/>
                      <a:pt x="428" y="184"/>
                      <a:pt x="428" y="184"/>
                    </a:cubicBezTo>
                    <a:cubicBezTo>
                      <a:pt x="487" y="122"/>
                      <a:pt x="441" y="1"/>
                      <a:pt x="352" y="2"/>
                    </a:cubicBezTo>
                    <a:cubicBezTo>
                      <a:pt x="325" y="2"/>
                      <a:pt x="298" y="12"/>
                      <a:pt x="277" y="33"/>
                    </a:cubicBezTo>
                    <a:cubicBezTo>
                      <a:pt x="239" y="73"/>
                      <a:pt x="201" y="112"/>
                      <a:pt x="162" y="151"/>
                    </a:cubicBezTo>
                    <a:cubicBezTo>
                      <a:pt x="115" y="200"/>
                      <a:pt x="21" y="267"/>
                      <a:pt x="11" y="337"/>
                    </a:cubicBezTo>
                    <a:cubicBezTo>
                      <a:pt x="0" y="418"/>
                      <a:pt x="94" y="485"/>
                      <a:pt x="145" y="537"/>
                    </a:cubicBezTo>
                    <a:cubicBezTo>
                      <a:pt x="189" y="582"/>
                      <a:pt x="233" y="627"/>
                      <a:pt x="277" y="673"/>
                    </a:cubicBezTo>
                    <a:cubicBezTo>
                      <a:pt x="318" y="715"/>
                      <a:pt x="385" y="715"/>
                      <a:pt x="427" y="674"/>
                    </a:cubicBezTo>
                    <a:cubicBezTo>
                      <a:pt x="468" y="633"/>
                      <a:pt x="469" y="574"/>
                      <a:pt x="428" y="532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913" y="477"/>
                      <a:pt x="913" y="477"/>
                      <a:pt x="913" y="477"/>
                    </a:cubicBezTo>
                    <a:cubicBezTo>
                      <a:pt x="851" y="532"/>
                      <a:pt x="851" y="532"/>
                      <a:pt x="851" y="532"/>
                    </a:cubicBezTo>
                    <a:cubicBezTo>
                      <a:pt x="810" y="574"/>
                      <a:pt x="811" y="633"/>
                      <a:pt x="852" y="674"/>
                    </a:cubicBezTo>
                    <a:cubicBezTo>
                      <a:pt x="894" y="715"/>
                      <a:pt x="961" y="715"/>
                      <a:pt x="1002" y="673"/>
                    </a:cubicBezTo>
                    <a:cubicBezTo>
                      <a:pt x="1046" y="627"/>
                      <a:pt x="1090" y="582"/>
                      <a:pt x="1134" y="537"/>
                    </a:cubicBezTo>
                    <a:cubicBezTo>
                      <a:pt x="1184" y="485"/>
                      <a:pt x="1279" y="418"/>
                      <a:pt x="1268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77" name="Freeform 21"/>
              <p:cNvSpPr>
                <a:spLocks/>
              </p:cNvSpPr>
              <p:nvPr/>
            </p:nvSpPr>
            <p:spPr bwMode="auto">
              <a:xfrm>
                <a:off x="4003676" y="893763"/>
                <a:ext cx="644525" cy="466725"/>
              </a:xfrm>
              <a:custGeom>
                <a:avLst/>
                <a:gdLst>
                  <a:gd name="T0" fmla="*/ 1377 w 1421"/>
                  <a:gd name="T1" fmla="*/ 173 h 1018"/>
                  <a:gd name="T2" fmla="*/ 1161 w 1421"/>
                  <a:gd name="T3" fmla="*/ 69 h 1018"/>
                  <a:gd name="T4" fmla="*/ 1007 w 1421"/>
                  <a:gd name="T5" fmla="*/ 10 h 1018"/>
                  <a:gd name="T6" fmla="*/ 926 w 1421"/>
                  <a:gd name="T7" fmla="*/ 13 h 1018"/>
                  <a:gd name="T8" fmla="*/ 935 w 1421"/>
                  <a:gd name="T9" fmla="*/ 211 h 1018"/>
                  <a:gd name="T10" fmla="*/ 1018 w 1421"/>
                  <a:gd name="T11" fmla="*/ 244 h 1018"/>
                  <a:gd name="T12" fmla="*/ 305 w 1421"/>
                  <a:gd name="T13" fmla="*/ 576 h 1018"/>
                  <a:gd name="T14" fmla="*/ 334 w 1421"/>
                  <a:gd name="T15" fmla="*/ 491 h 1018"/>
                  <a:gd name="T16" fmla="*/ 187 w 1421"/>
                  <a:gd name="T17" fmla="*/ 358 h 1018"/>
                  <a:gd name="T18" fmla="*/ 133 w 1421"/>
                  <a:gd name="T19" fmla="*/ 418 h 1018"/>
                  <a:gd name="T20" fmla="*/ 79 w 1421"/>
                  <a:gd name="T21" fmla="*/ 574 h 1018"/>
                  <a:gd name="T22" fmla="*/ 21 w 1421"/>
                  <a:gd name="T23" fmla="*/ 806 h 1018"/>
                  <a:gd name="T24" fmla="*/ 226 w 1421"/>
                  <a:gd name="T25" fmla="*/ 930 h 1018"/>
                  <a:gd name="T26" fmla="*/ 404 w 1421"/>
                  <a:gd name="T27" fmla="*/ 998 h 1018"/>
                  <a:gd name="T28" fmla="*/ 540 w 1421"/>
                  <a:gd name="T29" fmla="*/ 936 h 1018"/>
                  <a:gd name="T30" fmla="*/ 480 w 1421"/>
                  <a:gd name="T31" fmla="*/ 806 h 1018"/>
                  <a:gd name="T32" fmla="*/ 401 w 1421"/>
                  <a:gd name="T33" fmla="*/ 783 h 1018"/>
                  <a:gd name="T34" fmla="*/ 1114 w 1421"/>
                  <a:gd name="T35" fmla="*/ 450 h 1018"/>
                  <a:gd name="T36" fmla="*/ 1082 w 1421"/>
                  <a:gd name="T37" fmla="*/ 526 h 1018"/>
                  <a:gd name="T38" fmla="*/ 1143 w 1421"/>
                  <a:gd name="T39" fmla="*/ 654 h 1018"/>
                  <a:gd name="T40" fmla="*/ 1278 w 1421"/>
                  <a:gd name="T41" fmla="*/ 590 h 1018"/>
                  <a:gd name="T42" fmla="*/ 1340 w 1421"/>
                  <a:gd name="T43" fmla="*/ 411 h 1018"/>
                  <a:gd name="T44" fmla="*/ 1377 w 1421"/>
                  <a:gd name="T45" fmla="*/ 173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1" h="1018">
                    <a:moveTo>
                      <a:pt x="1377" y="173"/>
                    </a:moveTo>
                    <a:cubicBezTo>
                      <a:pt x="1339" y="114"/>
                      <a:pt x="1225" y="93"/>
                      <a:pt x="1161" y="69"/>
                    </a:cubicBezTo>
                    <a:cubicBezTo>
                      <a:pt x="1110" y="49"/>
                      <a:pt x="1059" y="30"/>
                      <a:pt x="1007" y="10"/>
                    </a:cubicBezTo>
                    <a:cubicBezTo>
                      <a:pt x="980" y="0"/>
                      <a:pt x="951" y="2"/>
                      <a:pt x="926" y="13"/>
                    </a:cubicBezTo>
                    <a:cubicBezTo>
                      <a:pt x="845" y="50"/>
                      <a:pt x="855" y="180"/>
                      <a:pt x="935" y="211"/>
                    </a:cubicBezTo>
                    <a:cubicBezTo>
                      <a:pt x="935" y="211"/>
                      <a:pt x="1018" y="244"/>
                      <a:pt x="1018" y="244"/>
                    </a:cubicBezTo>
                    <a:cubicBezTo>
                      <a:pt x="305" y="576"/>
                      <a:pt x="305" y="576"/>
                      <a:pt x="305" y="576"/>
                    </a:cubicBezTo>
                    <a:cubicBezTo>
                      <a:pt x="305" y="576"/>
                      <a:pt x="334" y="491"/>
                      <a:pt x="334" y="491"/>
                    </a:cubicBezTo>
                    <a:cubicBezTo>
                      <a:pt x="361" y="410"/>
                      <a:pt x="268" y="319"/>
                      <a:pt x="187" y="358"/>
                    </a:cubicBezTo>
                    <a:cubicBezTo>
                      <a:pt x="163" y="369"/>
                      <a:pt x="143" y="390"/>
                      <a:pt x="133" y="418"/>
                    </a:cubicBezTo>
                    <a:cubicBezTo>
                      <a:pt x="115" y="470"/>
                      <a:pt x="97" y="522"/>
                      <a:pt x="79" y="574"/>
                    </a:cubicBezTo>
                    <a:cubicBezTo>
                      <a:pt x="57" y="638"/>
                      <a:pt x="0" y="738"/>
                      <a:pt x="21" y="806"/>
                    </a:cubicBezTo>
                    <a:cubicBezTo>
                      <a:pt x="45" y="884"/>
                      <a:pt x="159" y="905"/>
                      <a:pt x="226" y="930"/>
                    </a:cubicBezTo>
                    <a:cubicBezTo>
                      <a:pt x="285" y="953"/>
                      <a:pt x="344" y="975"/>
                      <a:pt x="404" y="998"/>
                    </a:cubicBezTo>
                    <a:cubicBezTo>
                      <a:pt x="458" y="1018"/>
                      <a:pt x="519" y="991"/>
                      <a:pt x="540" y="936"/>
                    </a:cubicBezTo>
                    <a:cubicBezTo>
                      <a:pt x="560" y="881"/>
                      <a:pt x="535" y="827"/>
                      <a:pt x="480" y="806"/>
                    </a:cubicBezTo>
                    <a:cubicBezTo>
                      <a:pt x="401" y="783"/>
                      <a:pt x="401" y="783"/>
                      <a:pt x="401" y="783"/>
                    </a:cubicBezTo>
                    <a:cubicBezTo>
                      <a:pt x="1114" y="450"/>
                      <a:pt x="1114" y="450"/>
                      <a:pt x="1114" y="450"/>
                    </a:cubicBezTo>
                    <a:cubicBezTo>
                      <a:pt x="1082" y="526"/>
                      <a:pt x="1082" y="526"/>
                      <a:pt x="1082" y="526"/>
                    </a:cubicBezTo>
                    <a:cubicBezTo>
                      <a:pt x="1062" y="581"/>
                      <a:pt x="1088" y="635"/>
                      <a:pt x="1143" y="654"/>
                    </a:cubicBezTo>
                    <a:cubicBezTo>
                      <a:pt x="1198" y="674"/>
                      <a:pt x="1258" y="646"/>
                      <a:pt x="1278" y="590"/>
                    </a:cubicBezTo>
                    <a:cubicBezTo>
                      <a:pt x="1299" y="530"/>
                      <a:pt x="1319" y="470"/>
                      <a:pt x="1340" y="411"/>
                    </a:cubicBezTo>
                    <a:cubicBezTo>
                      <a:pt x="1364" y="343"/>
                      <a:pt x="1421" y="242"/>
                      <a:pt x="1377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78" name="Freeform 22"/>
              <p:cNvSpPr>
                <a:spLocks/>
              </p:cNvSpPr>
              <p:nvPr/>
            </p:nvSpPr>
            <p:spPr bwMode="auto">
              <a:xfrm>
                <a:off x="4003676" y="-6350"/>
                <a:ext cx="644525" cy="466725"/>
              </a:xfrm>
              <a:custGeom>
                <a:avLst/>
                <a:gdLst>
                  <a:gd name="T0" fmla="*/ 1377 w 1421"/>
                  <a:gd name="T1" fmla="*/ 845 h 1018"/>
                  <a:gd name="T2" fmla="*/ 1161 w 1421"/>
                  <a:gd name="T3" fmla="*/ 949 h 1018"/>
                  <a:gd name="T4" fmla="*/ 1007 w 1421"/>
                  <a:gd name="T5" fmla="*/ 1008 h 1018"/>
                  <a:gd name="T6" fmla="*/ 926 w 1421"/>
                  <a:gd name="T7" fmla="*/ 1005 h 1018"/>
                  <a:gd name="T8" fmla="*/ 935 w 1421"/>
                  <a:gd name="T9" fmla="*/ 807 h 1018"/>
                  <a:gd name="T10" fmla="*/ 1018 w 1421"/>
                  <a:gd name="T11" fmla="*/ 774 h 1018"/>
                  <a:gd name="T12" fmla="*/ 305 w 1421"/>
                  <a:gd name="T13" fmla="*/ 442 h 1018"/>
                  <a:gd name="T14" fmla="*/ 334 w 1421"/>
                  <a:gd name="T15" fmla="*/ 527 h 1018"/>
                  <a:gd name="T16" fmla="*/ 187 w 1421"/>
                  <a:gd name="T17" fmla="*/ 660 h 1018"/>
                  <a:gd name="T18" fmla="*/ 133 w 1421"/>
                  <a:gd name="T19" fmla="*/ 600 h 1018"/>
                  <a:gd name="T20" fmla="*/ 79 w 1421"/>
                  <a:gd name="T21" fmla="*/ 444 h 1018"/>
                  <a:gd name="T22" fmla="*/ 21 w 1421"/>
                  <a:gd name="T23" fmla="*/ 212 h 1018"/>
                  <a:gd name="T24" fmla="*/ 226 w 1421"/>
                  <a:gd name="T25" fmla="*/ 88 h 1018"/>
                  <a:gd name="T26" fmla="*/ 404 w 1421"/>
                  <a:gd name="T27" fmla="*/ 20 h 1018"/>
                  <a:gd name="T28" fmla="*/ 540 w 1421"/>
                  <a:gd name="T29" fmla="*/ 82 h 1018"/>
                  <a:gd name="T30" fmla="*/ 480 w 1421"/>
                  <a:gd name="T31" fmla="*/ 212 h 1018"/>
                  <a:gd name="T32" fmla="*/ 401 w 1421"/>
                  <a:gd name="T33" fmla="*/ 235 h 1018"/>
                  <a:gd name="T34" fmla="*/ 1114 w 1421"/>
                  <a:gd name="T35" fmla="*/ 568 h 1018"/>
                  <a:gd name="T36" fmla="*/ 1082 w 1421"/>
                  <a:gd name="T37" fmla="*/ 492 h 1018"/>
                  <a:gd name="T38" fmla="*/ 1143 w 1421"/>
                  <a:gd name="T39" fmla="*/ 364 h 1018"/>
                  <a:gd name="T40" fmla="*/ 1278 w 1421"/>
                  <a:gd name="T41" fmla="*/ 428 h 1018"/>
                  <a:gd name="T42" fmla="*/ 1340 w 1421"/>
                  <a:gd name="T43" fmla="*/ 607 h 1018"/>
                  <a:gd name="T44" fmla="*/ 1377 w 1421"/>
                  <a:gd name="T45" fmla="*/ 845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1" h="1018">
                    <a:moveTo>
                      <a:pt x="1377" y="845"/>
                    </a:moveTo>
                    <a:cubicBezTo>
                      <a:pt x="1339" y="904"/>
                      <a:pt x="1225" y="925"/>
                      <a:pt x="1161" y="949"/>
                    </a:cubicBezTo>
                    <a:cubicBezTo>
                      <a:pt x="1110" y="969"/>
                      <a:pt x="1059" y="988"/>
                      <a:pt x="1007" y="1008"/>
                    </a:cubicBezTo>
                    <a:cubicBezTo>
                      <a:pt x="980" y="1018"/>
                      <a:pt x="951" y="1016"/>
                      <a:pt x="926" y="1005"/>
                    </a:cubicBezTo>
                    <a:cubicBezTo>
                      <a:pt x="845" y="968"/>
                      <a:pt x="855" y="838"/>
                      <a:pt x="935" y="807"/>
                    </a:cubicBezTo>
                    <a:cubicBezTo>
                      <a:pt x="935" y="807"/>
                      <a:pt x="1018" y="774"/>
                      <a:pt x="1018" y="774"/>
                    </a:cubicBezTo>
                    <a:cubicBezTo>
                      <a:pt x="305" y="442"/>
                      <a:pt x="305" y="442"/>
                      <a:pt x="305" y="442"/>
                    </a:cubicBezTo>
                    <a:cubicBezTo>
                      <a:pt x="305" y="442"/>
                      <a:pt x="334" y="527"/>
                      <a:pt x="334" y="527"/>
                    </a:cubicBezTo>
                    <a:cubicBezTo>
                      <a:pt x="361" y="608"/>
                      <a:pt x="268" y="699"/>
                      <a:pt x="187" y="660"/>
                    </a:cubicBezTo>
                    <a:cubicBezTo>
                      <a:pt x="163" y="649"/>
                      <a:pt x="143" y="628"/>
                      <a:pt x="133" y="600"/>
                    </a:cubicBezTo>
                    <a:cubicBezTo>
                      <a:pt x="115" y="548"/>
                      <a:pt x="97" y="496"/>
                      <a:pt x="79" y="444"/>
                    </a:cubicBezTo>
                    <a:cubicBezTo>
                      <a:pt x="57" y="380"/>
                      <a:pt x="0" y="280"/>
                      <a:pt x="21" y="212"/>
                    </a:cubicBezTo>
                    <a:cubicBezTo>
                      <a:pt x="45" y="134"/>
                      <a:pt x="159" y="113"/>
                      <a:pt x="226" y="88"/>
                    </a:cubicBezTo>
                    <a:cubicBezTo>
                      <a:pt x="285" y="65"/>
                      <a:pt x="344" y="43"/>
                      <a:pt x="404" y="20"/>
                    </a:cubicBezTo>
                    <a:cubicBezTo>
                      <a:pt x="458" y="0"/>
                      <a:pt x="519" y="27"/>
                      <a:pt x="540" y="82"/>
                    </a:cubicBezTo>
                    <a:cubicBezTo>
                      <a:pt x="560" y="137"/>
                      <a:pt x="535" y="191"/>
                      <a:pt x="480" y="212"/>
                    </a:cubicBezTo>
                    <a:cubicBezTo>
                      <a:pt x="401" y="235"/>
                      <a:pt x="401" y="235"/>
                      <a:pt x="401" y="235"/>
                    </a:cubicBezTo>
                    <a:cubicBezTo>
                      <a:pt x="1114" y="568"/>
                      <a:pt x="1114" y="568"/>
                      <a:pt x="1114" y="568"/>
                    </a:cubicBezTo>
                    <a:cubicBezTo>
                      <a:pt x="1082" y="492"/>
                      <a:pt x="1082" y="492"/>
                      <a:pt x="1082" y="492"/>
                    </a:cubicBezTo>
                    <a:cubicBezTo>
                      <a:pt x="1062" y="437"/>
                      <a:pt x="1088" y="383"/>
                      <a:pt x="1143" y="364"/>
                    </a:cubicBezTo>
                    <a:cubicBezTo>
                      <a:pt x="1198" y="344"/>
                      <a:pt x="1258" y="372"/>
                      <a:pt x="1278" y="428"/>
                    </a:cubicBezTo>
                    <a:cubicBezTo>
                      <a:pt x="1299" y="488"/>
                      <a:pt x="1319" y="548"/>
                      <a:pt x="1340" y="607"/>
                    </a:cubicBezTo>
                    <a:cubicBezTo>
                      <a:pt x="1364" y="675"/>
                      <a:pt x="1421" y="776"/>
                      <a:pt x="1377" y="8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4091864" y="1961345"/>
              <a:ext cx="838276" cy="61515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79" name="Group 75"/>
          <p:cNvGrpSpPr/>
          <p:nvPr/>
        </p:nvGrpSpPr>
        <p:grpSpPr>
          <a:xfrm>
            <a:off x="5962754" y="2751573"/>
            <a:ext cx="301594" cy="339287"/>
            <a:chOff x="2597621" y="1938070"/>
            <a:chExt cx="670472" cy="754266"/>
          </a:xfrm>
        </p:grpSpPr>
        <p:grpSp>
          <p:nvGrpSpPr>
            <p:cNvPr id="80" name="Group 32"/>
            <p:cNvGrpSpPr>
              <a:grpSpLocks noChangeAspect="1"/>
            </p:cNvGrpSpPr>
            <p:nvPr/>
          </p:nvGrpSpPr>
          <p:grpSpPr bwMode="auto">
            <a:xfrm>
              <a:off x="2660796" y="1986703"/>
              <a:ext cx="545131" cy="634843"/>
              <a:chOff x="832" y="-148"/>
              <a:chExt cx="2783" cy="3241"/>
            </a:xfrm>
            <a:solidFill>
              <a:schemeClr val="bg1"/>
            </a:solidFill>
          </p:grpSpPr>
          <p:sp>
            <p:nvSpPr>
              <p:cNvPr id="82" name="Freeform 33"/>
              <p:cNvSpPr>
                <a:spLocks noEditPoints="1"/>
              </p:cNvSpPr>
              <p:nvPr/>
            </p:nvSpPr>
            <p:spPr bwMode="auto">
              <a:xfrm>
                <a:off x="1124" y="-148"/>
                <a:ext cx="2199" cy="1657"/>
              </a:xfrm>
              <a:custGeom>
                <a:avLst/>
                <a:gdLst>
                  <a:gd name="T0" fmla="*/ 1602 w 2140"/>
                  <a:gd name="T1" fmla="*/ 1083 h 1596"/>
                  <a:gd name="T2" fmla="*/ 1744 w 2140"/>
                  <a:gd name="T3" fmla="*/ 673 h 1596"/>
                  <a:gd name="T4" fmla="*/ 411 w 2140"/>
                  <a:gd name="T5" fmla="*/ 673 h 1596"/>
                  <a:gd name="T6" fmla="*/ 1450 w 2140"/>
                  <a:gd name="T7" fmla="*/ 1231 h 1596"/>
                  <a:gd name="T8" fmla="*/ 1836 w 2140"/>
                  <a:gd name="T9" fmla="*/ 1562 h 1596"/>
                  <a:gd name="T10" fmla="*/ 1956 w 2140"/>
                  <a:gd name="T11" fmla="*/ 1440 h 1596"/>
                  <a:gd name="T12" fmla="*/ 522 w 2140"/>
                  <a:gd name="T13" fmla="*/ 673 h 1596"/>
                  <a:gd name="T14" fmla="*/ 1632 w 2140"/>
                  <a:gd name="T15" fmla="*/ 673 h 1596"/>
                  <a:gd name="T16" fmla="*/ 1237 w 2140"/>
                  <a:gd name="T17" fmla="*/ 622 h 1596"/>
                  <a:gd name="T18" fmla="*/ 1150 w 2140"/>
                  <a:gd name="T19" fmla="*/ 541 h 1596"/>
                  <a:gd name="T20" fmla="*/ 699 w 2140"/>
                  <a:gd name="T21" fmla="*/ 509 h 1596"/>
                  <a:gd name="T22" fmla="*/ 699 w 2140"/>
                  <a:gd name="T23" fmla="*/ 377 h 1596"/>
                  <a:gd name="T24" fmla="*/ 1150 w 2140"/>
                  <a:gd name="T25" fmla="*/ 340 h 1596"/>
                  <a:gd name="T26" fmla="*/ 1237 w 2140"/>
                  <a:gd name="T27" fmla="*/ 253 h 1596"/>
                  <a:gd name="T28" fmla="*/ 1390 w 2140"/>
                  <a:gd name="T29" fmla="*/ 428 h 1596"/>
                  <a:gd name="T30" fmla="*/ 1237 w 2140"/>
                  <a:gd name="T31" fmla="*/ 622 h 1596"/>
                  <a:gd name="T32" fmla="*/ 765 w 2140"/>
                  <a:gd name="T33" fmla="*/ 878 h 1596"/>
                  <a:gd name="T34" fmla="*/ 919 w 2140"/>
                  <a:gd name="T35" fmla="*/ 702 h 1596"/>
                  <a:gd name="T36" fmla="*/ 1006 w 2140"/>
                  <a:gd name="T37" fmla="*/ 787 h 1596"/>
                  <a:gd name="T38" fmla="*/ 1456 w 2140"/>
                  <a:gd name="T39" fmla="*/ 821 h 1596"/>
                  <a:gd name="T40" fmla="*/ 1456 w 2140"/>
                  <a:gd name="T41" fmla="*/ 949 h 1596"/>
                  <a:gd name="T42" fmla="*/ 1006 w 2140"/>
                  <a:gd name="T43" fmla="*/ 985 h 1596"/>
                  <a:gd name="T44" fmla="*/ 919 w 2140"/>
                  <a:gd name="T45" fmla="*/ 1071 h 1596"/>
                  <a:gd name="T46" fmla="*/ 324 w 2140"/>
                  <a:gd name="T47" fmla="*/ 505 h 1596"/>
                  <a:gd name="T48" fmla="*/ 0 w 2140"/>
                  <a:gd name="T49" fmla="*/ 441 h 1596"/>
                  <a:gd name="T50" fmla="*/ 64 w 2140"/>
                  <a:gd name="T51" fmla="*/ 377 h 1596"/>
                  <a:gd name="T52" fmla="*/ 388 w 2140"/>
                  <a:gd name="T53" fmla="*/ 441 h 1596"/>
                  <a:gd name="T54" fmla="*/ 324 w 2140"/>
                  <a:gd name="T55" fmla="*/ 505 h 1596"/>
                  <a:gd name="T56" fmla="*/ 1816 w 2140"/>
                  <a:gd name="T57" fmla="*/ 949 h 1596"/>
                  <a:gd name="T58" fmla="*/ 1752 w 2140"/>
                  <a:gd name="T59" fmla="*/ 885 h 1596"/>
                  <a:gd name="T60" fmla="*/ 2076 w 2140"/>
                  <a:gd name="T61" fmla="*/ 821 h 1596"/>
                  <a:gd name="T62" fmla="*/ 2140 w 2140"/>
                  <a:gd name="T63" fmla="*/ 885 h 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40" h="1596">
                    <a:moveTo>
                      <a:pt x="1956" y="1440"/>
                    </a:moveTo>
                    <a:cubicBezTo>
                      <a:pt x="1602" y="1083"/>
                      <a:pt x="1602" y="1083"/>
                      <a:pt x="1602" y="1083"/>
                    </a:cubicBezTo>
                    <a:cubicBezTo>
                      <a:pt x="1630" y="1049"/>
                      <a:pt x="1630" y="1049"/>
                      <a:pt x="1630" y="1049"/>
                    </a:cubicBezTo>
                    <a:cubicBezTo>
                      <a:pt x="1702" y="942"/>
                      <a:pt x="1744" y="812"/>
                      <a:pt x="1744" y="673"/>
                    </a:cubicBezTo>
                    <a:cubicBezTo>
                      <a:pt x="1744" y="301"/>
                      <a:pt x="1445" y="0"/>
                      <a:pt x="1077" y="0"/>
                    </a:cubicBezTo>
                    <a:cubicBezTo>
                      <a:pt x="709" y="0"/>
                      <a:pt x="411" y="301"/>
                      <a:pt x="411" y="673"/>
                    </a:cubicBezTo>
                    <a:cubicBezTo>
                      <a:pt x="411" y="1044"/>
                      <a:pt x="709" y="1346"/>
                      <a:pt x="1077" y="1346"/>
                    </a:cubicBezTo>
                    <a:cubicBezTo>
                      <a:pt x="1215" y="1346"/>
                      <a:pt x="1343" y="1303"/>
                      <a:pt x="1450" y="1231"/>
                    </a:cubicBezTo>
                    <a:cubicBezTo>
                      <a:pt x="1481" y="1205"/>
                      <a:pt x="1481" y="1205"/>
                      <a:pt x="1481" y="1205"/>
                    </a:cubicBezTo>
                    <a:cubicBezTo>
                      <a:pt x="1836" y="1562"/>
                      <a:pt x="1836" y="1562"/>
                      <a:pt x="1836" y="1562"/>
                    </a:cubicBezTo>
                    <a:cubicBezTo>
                      <a:pt x="1869" y="1596"/>
                      <a:pt x="1923" y="1596"/>
                      <a:pt x="1956" y="1562"/>
                    </a:cubicBezTo>
                    <a:cubicBezTo>
                      <a:pt x="1989" y="1528"/>
                      <a:pt x="1989" y="1474"/>
                      <a:pt x="1956" y="1440"/>
                    </a:cubicBezTo>
                    <a:close/>
                    <a:moveTo>
                      <a:pt x="1077" y="1233"/>
                    </a:moveTo>
                    <a:cubicBezTo>
                      <a:pt x="770" y="1233"/>
                      <a:pt x="522" y="982"/>
                      <a:pt x="522" y="673"/>
                    </a:cubicBezTo>
                    <a:cubicBezTo>
                      <a:pt x="522" y="363"/>
                      <a:pt x="770" y="112"/>
                      <a:pt x="1077" y="112"/>
                    </a:cubicBezTo>
                    <a:cubicBezTo>
                      <a:pt x="1384" y="112"/>
                      <a:pt x="1632" y="363"/>
                      <a:pt x="1632" y="673"/>
                    </a:cubicBezTo>
                    <a:cubicBezTo>
                      <a:pt x="1632" y="982"/>
                      <a:pt x="1384" y="1233"/>
                      <a:pt x="1077" y="1233"/>
                    </a:cubicBezTo>
                    <a:close/>
                    <a:moveTo>
                      <a:pt x="1237" y="622"/>
                    </a:moveTo>
                    <a:cubicBezTo>
                      <a:pt x="1213" y="647"/>
                      <a:pt x="1175" y="647"/>
                      <a:pt x="1151" y="623"/>
                    </a:cubicBezTo>
                    <a:cubicBezTo>
                      <a:pt x="1127" y="599"/>
                      <a:pt x="1126" y="565"/>
                      <a:pt x="1150" y="541"/>
                    </a:cubicBezTo>
                    <a:cubicBezTo>
                      <a:pt x="1185" y="509"/>
                      <a:pt x="1185" y="509"/>
                      <a:pt x="1185" y="509"/>
                    </a:cubicBezTo>
                    <a:cubicBezTo>
                      <a:pt x="699" y="509"/>
                      <a:pt x="699" y="509"/>
                      <a:pt x="699" y="509"/>
                    </a:cubicBezTo>
                    <a:cubicBezTo>
                      <a:pt x="666" y="509"/>
                      <a:pt x="638" y="477"/>
                      <a:pt x="638" y="443"/>
                    </a:cubicBezTo>
                    <a:cubicBezTo>
                      <a:pt x="638" y="409"/>
                      <a:pt x="666" y="377"/>
                      <a:pt x="699" y="377"/>
                    </a:cubicBezTo>
                    <a:cubicBezTo>
                      <a:pt x="1185" y="377"/>
                      <a:pt x="1185" y="377"/>
                      <a:pt x="1185" y="377"/>
                    </a:cubicBezTo>
                    <a:cubicBezTo>
                      <a:pt x="1185" y="377"/>
                      <a:pt x="1150" y="340"/>
                      <a:pt x="1150" y="340"/>
                    </a:cubicBezTo>
                    <a:cubicBezTo>
                      <a:pt x="1116" y="304"/>
                      <a:pt x="1142" y="234"/>
                      <a:pt x="1194" y="235"/>
                    </a:cubicBezTo>
                    <a:cubicBezTo>
                      <a:pt x="1209" y="235"/>
                      <a:pt x="1225" y="241"/>
                      <a:pt x="1237" y="253"/>
                    </a:cubicBezTo>
                    <a:cubicBezTo>
                      <a:pt x="1259" y="276"/>
                      <a:pt x="1281" y="299"/>
                      <a:pt x="1303" y="321"/>
                    </a:cubicBezTo>
                    <a:cubicBezTo>
                      <a:pt x="1330" y="349"/>
                      <a:pt x="1385" y="388"/>
                      <a:pt x="1390" y="428"/>
                    </a:cubicBezTo>
                    <a:cubicBezTo>
                      <a:pt x="1397" y="475"/>
                      <a:pt x="1342" y="514"/>
                      <a:pt x="1313" y="544"/>
                    </a:cubicBezTo>
                    <a:cubicBezTo>
                      <a:pt x="1288" y="570"/>
                      <a:pt x="1262" y="596"/>
                      <a:pt x="1237" y="622"/>
                    </a:cubicBezTo>
                    <a:close/>
                    <a:moveTo>
                      <a:pt x="842" y="993"/>
                    </a:moveTo>
                    <a:cubicBezTo>
                      <a:pt x="813" y="963"/>
                      <a:pt x="759" y="924"/>
                      <a:pt x="765" y="878"/>
                    </a:cubicBezTo>
                    <a:cubicBezTo>
                      <a:pt x="771" y="837"/>
                      <a:pt x="825" y="799"/>
                      <a:pt x="852" y="771"/>
                    </a:cubicBezTo>
                    <a:cubicBezTo>
                      <a:pt x="875" y="748"/>
                      <a:pt x="897" y="725"/>
                      <a:pt x="919" y="702"/>
                    </a:cubicBezTo>
                    <a:cubicBezTo>
                      <a:pt x="931" y="690"/>
                      <a:pt x="946" y="684"/>
                      <a:pt x="962" y="684"/>
                    </a:cubicBezTo>
                    <a:cubicBezTo>
                      <a:pt x="1013" y="684"/>
                      <a:pt x="1040" y="751"/>
                      <a:pt x="1006" y="787"/>
                    </a:cubicBezTo>
                    <a:cubicBezTo>
                      <a:pt x="1006" y="787"/>
                      <a:pt x="970" y="821"/>
                      <a:pt x="970" y="821"/>
                    </a:cubicBezTo>
                    <a:cubicBezTo>
                      <a:pt x="1456" y="821"/>
                      <a:pt x="1456" y="821"/>
                      <a:pt x="1456" y="821"/>
                    </a:cubicBezTo>
                    <a:cubicBezTo>
                      <a:pt x="1490" y="821"/>
                      <a:pt x="1517" y="851"/>
                      <a:pt x="1517" y="885"/>
                    </a:cubicBezTo>
                    <a:cubicBezTo>
                      <a:pt x="1517" y="919"/>
                      <a:pt x="1490" y="949"/>
                      <a:pt x="1456" y="949"/>
                    </a:cubicBezTo>
                    <a:cubicBezTo>
                      <a:pt x="970" y="949"/>
                      <a:pt x="970" y="949"/>
                      <a:pt x="970" y="949"/>
                    </a:cubicBezTo>
                    <a:cubicBezTo>
                      <a:pt x="1006" y="985"/>
                      <a:pt x="1006" y="985"/>
                      <a:pt x="1006" y="985"/>
                    </a:cubicBezTo>
                    <a:cubicBezTo>
                      <a:pt x="1029" y="1010"/>
                      <a:pt x="1029" y="1048"/>
                      <a:pt x="1005" y="1072"/>
                    </a:cubicBezTo>
                    <a:cubicBezTo>
                      <a:pt x="981" y="1096"/>
                      <a:pt x="942" y="1096"/>
                      <a:pt x="919" y="1071"/>
                    </a:cubicBezTo>
                    <a:cubicBezTo>
                      <a:pt x="893" y="1045"/>
                      <a:pt x="868" y="1019"/>
                      <a:pt x="842" y="993"/>
                    </a:cubicBezTo>
                    <a:close/>
                    <a:moveTo>
                      <a:pt x="324" y="505"/>
                    </a:moveTo>
                    <a:cubicBezTo>
                      <a:pt x="64" y="505"/>
                      <a:pt x="64" y="505"/>
                      <a:pt x="64" y="505"/>
                    </a:cubicBezTo>
                    <a:cubicBezTo>
                      <a:pt x="29" y="505"/>
                      <a:pt x="0" y="476"/>
                      <a:pt x="0" y="441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0" y="406"/>
                      <a:pt x="29" y="377"/>
                      <a:pt x="64" y="377"/>
                    </a:cubicBezTo>
                    <a:cubicBezTo>
                      <a:pt x="324" y="377"/>
                      <a:pt x="324" y="377"/>
                      <a:pt x="324" y="377"/>
                    </a:cubicBezTo>
                    <a:cubicBezTo>
                      <a:pt x="359" y="377"/>
                      <a:pt x="388" y="406"/>
                      <a:pt x="388" y="441"/>
                    </a:cubicBezTo>
                    <a:cubicBezTo>
                      <a:pt x="388" y="441"/>
                      <a:pt x="388" y="441"/>
                      <a:pt x="388" y="441"/>
                    </a:cubicBezTo>
                    <a:cubicBezTo>
                      <a:pt x="388" y="476"/>
                      <a:pt x="359" y="505"/>
                      <a:pt x="324" y="505"/>
                    </a:cubicBezTo>
                    <a:close/>
                    <a:moveTo>
                      <a:pt x="2076" y="949"/>
                    </a:moveTo>
                    <a:cubicBezTo>
                      <a:pt x="1816" y="949"/>
                      <a:pt x="1816" y="949"/>
                      <a:pt x="1816" y="949"/>
                    </a:cubicBezTo>
                    <a:cubicBezTo>
                      <a:pt x="1781" y="949"/>
                      <a:pt x="1752" y="920"/>
                      <a:pt x="1752" y="885"/>
                    </a:cubicBezTo>
                    <a:cubicBezTo>
                      <a:pt x="1752" y="885"/>
                      <a:pt x="1752" y="885"/>
                      <a:pt x="1752" y="885"/>
                    </a:cubicBezTo>
                    <a:cubicBezTo>
                      <a:pt x="1752" y="850"/>
                      <a:pt x="1781" y="821"/>
                      <a:pt x="1816" y="821"/>
                    </a:cubicBezTo>
                    <a:cubicBezTo>
                      <a:pt x="2076" y="821"/>
                      <a:pt x="2076" y="821"/>
                      <a:pt x="2076" y="821"/>
                    </a:cubicBezTo>
                    <a:cubicBezTo>
                      <a:pt x="2111" y="821"/>
                      <a:pt x="2140" y="850"/>
                      <a:pt x="2140" y="885"/>
                    </a:cubicBezTo>
                    <a:cubicBezTo>
                      <a:pt x="2140" y="885"/>
                      <a:pt x="2140" y="885"/>
                      <a:pt x="2140" y="885"/>
                    </a:cubicBezTo>
                    <a:cubicBezTo>
                      <a:pt x="2140" y="920"/>
                      <a:pt x="2111" y="949"/>
                      <a:pt x="2076" y="9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83" name="Freeform 34"/>
              <p:cNvSpPr>
                <a:spLocks noEditPoints="1"/>
              </p:cNvSpPr>
              <p:nvPr/>
            </p:nvSpPr>
            <p:spPr bwMode="auto">
              <a:xfrm>
                <a:off x="832" y="1593"/>
                <a:ext cx="2783" cy="1500"/>
              </a:xfrm>
              <a:custGeom>
                <a:avLst/>
                <a:gdLst>
                  <a:gd name="T0" fmla="*/ 2458 w 2783"/>
                  <a:gd name="T1" fmla="*/ 1458 h 1500"/>
                  <a:gd name="T2" fmla="*/ 2783 w 2783"/>
                  <a:gd name="T3" fmla="*/ 1134 h 1500"/>
                  <a:gd name="T4" fmla="*/ 2783 w 2783"/>
                  <a:gd name="T5" fmla="*/ 769 h 1500"/>
                  <a:gd name="T6" fmla="*/ 2458 w 2783"/>
                  <a:gd name="T7" fmla="*/ 727 h 1500"/>
                  <a:gd name="T8" fmla="*/ 2783 w 2783"/>
                  <a:gd name="T9" fmla="*/ 408 h 1500"/>
                  <a:gd name="T10" fmla="*/ 2783 w 2783"/>
                  <a:gd name="T11" fmla="*/ 0 h 1500"/>
                  <a:gd name="T12" fmla="*/ 0 w 2783"/>
                  <a:gd name="T13" fmla="*/ 42 h 1500"/>
                  <a:gd name="T14" fmla="*/ 0 w 2783"/>
                  <a:gd name="T15" fmla="*/ 408 h 1500"/>
                  <a:gd name="T16" fmla="*/ 362 w 2783"/>
                  <a:gd name="T17" fmla="*/ 727 h 1500"/>
                  <a:gd name="T18" fmla="*/ 0 w 2783"/>
                  <a:gd name="T19" fmla="*/ 769 h 1500"/>
                  <a:gd name="T20" fmla="*/ 0 w 2783"/>
                  <a:gd name="T21" fmla="*/ 1134 h 1500"/>
                  <a:gd name="T22" fmla="*/ 362 w 2783"/>
                  <a:gd name="T23" fmla="*/ 1458 h 1500"/>
                  <a:gd name="T24" fmla="*/ 0 w 2783"/>
                  <a:gd name="T25" fmla="*/ 1500 h 1500"/>
                  <a:gd name="T26" fmla="*/ 407 w 2783"/>
                  <a:gd name="T27" fmla="*/ 1500 h 1500"/>
                  <a:gd name="T28" fmla="*/ 1089 w 2783"/>
                  <a:gd name="T29" fmla="*/ 1500 h 1500"/>
                  <a:gd name="T30" fmla="*/ 1776 w 2783"/>
                  <a:gd name="T31" fmla="*/ 1500 h 1500"/>
                  <a:gd name="T32" fmla="*/ 2458 w 2783"/>
                  <a:gd name="T33" fmla="*/ 1500 h 1500"/>
                  <a:gd name="T34" fmla="*/ 2783 w 2783"/>
                  <a:gd name="T35" fmla="*/ 1458 h 1500"/>
                  <a:gd name="T36" fmla="*/ 2738 w 2783"/>
                  <a:gd name="T37" fmla="*/ 42 h 1500"/>
                  <a:gd name="T38" fmla="*/ 2097 w 2783"/>
                  <a:gd name="T39" fmla="*/ 366 h 1500"/>
                  <a:gd name="T40" fmla="*/ 2417 w 2783"/>
                  <a:gd name="T41" fmla="*/ 408 h 1500"/>
                  <a:gd name="T42" fmla="*/ 1776 w 2783"/>
                  <a:gd name="T43" fmla="*/ 727 h 1500"/>
                  <a:gd name="T44" fmla="*/ 2417 w 2783"/>
                  <a:gd name="T45" fmla="*/ 408 h 1500"/>
                  <a:gd name="T46" fmla="*/ 2055 w 2783"/>
                  <a:gd name="T47" fmla="*/ 42 h 1500"/>
                  <a:gd name="T48" fmla="*/ 1414 w 2783"/>
                  <a:gd name="T49" fmla="*/ 366 h 1500"/>
                  <a:gd name="T50" fmla="*/ 1731 w 2783"/>
                  <a:gd name="T51" fmla="*/ 408 h 1500"/>
                  <a:gd name="T52" fmla="*/ 1089 w 2783"/>
                  <a:gd name="T53" fmla="*/ 727 h 1500"/>
                  <a:gd name="T54" fmla="*/ 1731 w 2783"/>
                  <a:gd name="T55" fmla="*/ 408 h 1500"/>
                  <a:gd name="T56" fmla="*/ 1369 w 2783"/>
                  <a:gd name="T57" fmla="*/ 42 h 1500"/>
                  <a:gd name="T58" fmla="*/ 728 w 2783"/>
                  <a:gd name="T59" fmla="*/ 366 h 1500"/>
                  <a:gd name="T60" fmla="*/ 1048 w 2783"/>
                  <a:gd name="T61" fmla="*/ 408 h 1500"/>
                  <a:gd name="T62" fmla="*/ 407 w 2783"/>
                  <a:gd name="T63" fmla="*/ 727 h 1500"/>
                  <a:gd name="T64" fmla="*/ 1048 w 2783"/>
                  <a:gd name="T65" fmla="*/ 408 h 1500"/>
                  <a:gd name="T66" fmla="*/ 45 w 2783"/>
                  <a:gd name="T67" fmla="*/ 42 h 1500"/>
                  <a:gd name="T68" fmla="*/ 687 w 2783"/>
                  <a:gd name="T69" fmla="*/ 366 h 1500"/>
                  <a:gd name="T70" fmla="*/ 45 w 2783"/>
                  <a:gd name="T71" fmla="*/ 1093 h 1500"/>
                  <a:gd name="T72" fmla="*/ 687 w 2783"/>
                  <a:gd name="T73" fmla="*/ 769 h 1500"/>
                  <a:gd name="T74" fmla="*/ 45 w 2783"/>
                  <a:gd name="T75" fmla="*/ 1093 h 1500"/>
                  <a:gd name="T76" fmla="*/ 407 w 2783"/>
                  <a:gd name="T77" fmla="*/ 1458 h 1500"/>
                  <a:gd name="T78" fmla="*/ 1048 w 2783"/>
                  <a:gd name="T79" fmla="*/ 1134 h 1500"/>
                  <a:gd name="T80" fmla="*/ 728 w 2783"/>
                  <a:gd name="T81" fmla="*/ 1093 h 1500"/>
                  <a:gd name="T82" fmla="*/ 1369 w 2783"/>
                  <a:gd name="T83" fmla="*/ 769 h 1500"/>
                  <a:gd name="T84" fmla="*/ 728 w 2783"/>
                  <a:gd name="T85" fmla="*/ 1093 h 1500"/>
                  <a:gd name="T86" fmla="*/ 1089 w 2783"/>
                  <a:gd name="T87" fmla="*/ 1458 h 1500"/>
                  <a:gd name="T88" fmla="*/ 1731 w 2783"/>
                  <a:gd name="T89" fmla="*/ 1134 h 1500"/>
                  <a:gd name="T90" fmla="*/ 1414 w 2783"/>
                  <a:gd name="T91" fmla="*/ 1093 h 1500"/>
                  <a:gd name="T92" fmla="*/ 2055 w 2783"/>
                  <a:gd name="T93" fmla="*/ 769 h 1500"/>
                  <a:gd name="T94" fmla="*/ 1414 w 2783"/>
                  <a:gd name="T95" fmla="*/ 1093 h 1500"/>
                  <a:gd name="T96" fmla="*/ 1776 w 2783"/>
                  <a:gd name="T97" fmla="*/ 1458 h 1500"/>
                  <a:gd name="T98" fmla="*/ 2417 w 2783"/>
                  <a:gd name="T99" fmla="*/ 1134 h 1500"/>
                  <a:gd name="T100" fmla="*/ 2097 w 2783"/>
                  <a:gd name="T101" fmla="*/ 1093 h 1500"/>
                  <a:gd name="T102" fmla="*/ 2738 w 2783"/>
                  <a:gd name="T103" fmla="*/ 769 h 1500"/>
                  <a:gd name="T104" fmla="*/ 2097 w 2783"/>
                  <a:gd name="T105" fmla="*/ 1093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3" h="1500">
                    <a:moveTo>
                      <a:pt x="2783" y="1458"/>
                    </a:moveTo>
                    <a:lnTo>
                      <a:pt x="2458" y="1458"/>
                    </a:lnTo>
                    <a:lnTo>
                      <a:pt x="2458" y="1134"/>
                    </a:lnTo>
                    <a:lnTo>
                      <a:pt x="2783" y="1134"/>
                    </a:lnTo>
                    <a:lnTo>
                      <a:pt x="2783" y="1093"/>
                    </a:lnTo>
                    <a:lnTo>
                      <a:pt x="2783" y="769"/>
                    </a:lnTo>
                    <a:lnTo>
                      <a:pt x="2783" y="727"/>
                    </a:lnTo>
                    <a:lnTo>
                      <a:pt x="2458" y="727"/>
                    </a:lnTo>
                    <a:lnTo>
                      <a:pt x="2458" y="408"/>
                    </a:lnTo>
                    <a:lnTo>
                      <a:pt x="2783" y="408"/>
                    </a:lnTo>
                    <a:lnTo>
                      <a:pt x="2783" y="366"/>
                    </a:lnTo>
                    <a:lnTo>
                      <a:pt x="2783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366"/>
                    </a:lnTo>
                    <a:lnTo>
                      <a:pt x="0" y="408"/>
                    </a:lnTo>
                    <a:lnTo>
                      <a:pt x="362" y="408"/>
                    </a:lnTo>
                    <a:lnTo>
                      <a:pt x="362" y="727"/>
                    </a:lnTo>
                    <a:lnTo>
                      <a:pt x="0" y="727"/>
                    </a:lnTo>
                    <a:lnTo>
                      <a:pt x="0" y="769"/>
                    </a:lnTo>
                    <a:lnTo>
                      <a:pt x="0" y="1093"/>
                    </a:lnTo>
                    <a:lnTo>
                      <a:pt x="0" y="1134"/>
                    </a:lnTo>
                    <a:lnTo>
                      <a:pt x="362" y="1134"/>
                    </a:lnTo>
                    <a:lnTo>
                      <a:pt x="362" y="1458"/>
                    </a:lnTo>
                    <a:lnTo>
                      <a:pt x="0" y="1458"/>
                    </a:lnTo>
                    <a:lnTo>
                      <a:pt x="0" y="1500"/>
                    </a:lnTo>
                    <a:lnTo>
                      <a:pt x="366" y="1500"/>
                    </a:lnTo>
                    <a:lnTo>
                      <a:pt x="407" y="1500"/>
                    </a:lnTo>
                    <a:lnTo>
                      <a:pt x="1048" y="1500"/>
                    </a:lnTo>
                    <a:lnTo>
                      <a:pt x="1089" y="1500"/>
                    </a:lnTo>
                    <a:lnTo>
                      <a:pt x="1735" y="1500"/>
                    </a:lnTo>
                    <a:lnTo>
                      <a:pt x="1776" y="1500"/>
                    </a:lnTo>
                    <a:lnTo>
                      <a:pt x="2417" y="1500"/>
                    </a:lnTo>
                    <a:lnTo>
                      <a:pt x="2458" y="1500"/>
                    </a:lnTo>
                    <a:lnTo>
                      <a:pt x="2783" y="1500"/>
                    </a:lnTo>
                    <a:lnTo>
                      <a:pt x="2783" y="1458"/>
                    </a:lnTo>
                    <a:close/>
                    <a:moveTo>
                      <a:pt x="2097" y="42"/>
                    </a:moveTo>
                    <a:lnTo>
                      <a:pt x="2738" y="42"/>
                    </a:lnTo>
                    <a:lnTo>
                      <a:pt x="2738" y="366"/>
                    </a:lnTo>
                    <a:lnTo>
                      <a:pt x="2097" y="366"/>
                    </a:lnTo>
                    <a:lnTo>
                      <a:pt x="2097" y="42"/>
                    </a:lnTo>
                    <a:close/>
                    <a:moveTo>
                      <a:pt x="2417" y="408"/>
                    </a:moveTo>
                    <a:lnTo>
                      <a:pt x="2417" y="727"/>
                    </a:lnTo>
                    <a:lnTo>
                      <a:pt x="1776" y="727"/>
                    </a:lnTo>
                    <a:lnTo>
                      <a:pt x="1776" y="408"/>
                    </a:lnTo>
                    <a:lnTo>
                      <a:pt x="2417" y="408"/>
                    </a:lnTo>
                    <a:close/>
                    <a:moveTo>
                      <a:pt x="1414" y="42"/>
                    </a:moveTo>
                    <a:lnTo>
                      <a:pt x="2055" y="42"/>
                    </a:lnTo>
                    <a:lnTo>
                      <a:pt x="2055" y="366"/>
                    </a:lnTo>
                    <a:lnTo>
                      <a:pt x="1414" y="366"/>
                    </a:lnTo>
                    <a:lnTo>
                      <a:pt x="1414" y="42"/>
                    </a:lnTo>
                    <a:close/>
                    <a:moveTo>
                      <a:pt x="1731" y="408"/>
                    </a:moveTo>
                    <a:lnTo>
                      <a:pt x="1731" y="727"/>
                    </a:lnTo>
                    <a:lnTo>
                      <a:pt x="1089" y="727"/>
                    </a:lnTo>
                    <a:lnTo>
                      <a:pt x="1089" y="408"/>
                    </a:lnTo>
                    <a:lnTo>
                      <a:pt x="1731" y="408"/>
                    </a:lnTo>
                    <a:close/>
                    <a:moveTo>
                      <a:pt x="728" y="42"/>
                    </a:moveTo>
                    <a:lnTo>
                      <a:pt x="1369" y="42"/>
                    </a:lnTo>
                    <a:lnTo>
                      <a:pt x="1369" y="366"/>
                    </a:lnTo>
                    <a:lnTo>
                      <a:pt x="728" y="366"/>
                    </a:lnTo>
                    <a:lnTo>
                      <a:pt x="728" y="42"/>
                    </a:lnTo>
                    <a:close/>
                    <a:moveTo>
                      <a:pt x="1048" y="408"/>
                    </a:moveTo>
                    <a:lnTo>
                      <a:pt x="1048" y="727"/>
                    </a:lnTo>
                    <a:lnTo>
                      <a:pt x="407" y="727"/>
                    </a:lnTo>
                    <a:lnTo>
                      <a:pt x="407" y="408"/>
                    </a:lnTo>
                    <a:lnTo>
                      <a:pt x="1048" y="408"/>
                    </a:lnTo>
                    <a:close/>
                    <a:moveTo>
                      <a:pt x="45" y="366"/>
                    </a:moveTo>
                    <a:lnTo>
                      <a:pt x="45" y="42"/>
                    </a:lnTo>
                    <a:lnTo>
                      <a:pt x="687" y="42"/>
                    </a:lnTo>
                    <a:lnTo>
                      <a:pt x="687" y="366"/>
                    </a:lnTo>
                    <a:lnTo>
                      <a:pt x="45" y="366"/>
                    </a:lnTo>
                    <a:close/>
                    <a:moveTo>
                      <a:pt x="45" y="1093"/>
                    </a:moveTo>
                    <a:lnTo>
                      <a:pt x="45" y="769"/>
                    </a:lnTo>
                    <a:lnTo>
                      <a:pt x="687" y="769"/>
                    </a:lnTo>
                    <a:lnTo>
                      <a:pt x="687" y="1093"/>
                    </a:lnTo>
                    <a:lnTo>
                      <a:pt x="45" y="1093"/>
                    </a:lnTo>
                    <a:close/>
                    <a:moveTo>
                      <a:pt x="1048" y="1458"/>
                    </a:moveTo>
                    <a:lnTo>
                      <a:pt x="407" y="1458"/>
                    </a:lnTo>
                    <a:lnTo>
                      <a:pt x="407" y="1134"/>
                    </a:lnTo>
                    <a:lnTo>
                      <a:pt x="1048" y="1134"/>
                    </a:lnTo>
                    <a:lnTo>
                      <a:pt x="1048" y="1458"/>
                    </a:lnTo>
                    <a:close/>
                    <a:moveTo>
                      <a:pt x="728" y="1093"/>
                    </a:moveTo>
                    <a:lnTo>
                      <a:pt x="728" y="769"/>
                    </a:lnTo>
                    <a:lnTo>
                      <a:pt x="1369" y="769"/>
                    </a:lnTo>
                    <a:lnTo>
                      <a:pt x="1369" y="1093"/>
                    </a:lnTo>
                    <a:lnTo>
                      <a:pt x="728" y="1093"/>
                    </a:lnTo>
                    <a:close/>
                    <a:moveTo>
                      <a:pt x="1731" y="1458"/>
                    </a:moveTo>
                    <a:lnTo>
                      <a:pt x="1089" y="1458"/>
                    </a:lnTo>
                    <a:lnTo>
                      <a:pt x="1089" y="1134"/>
                    </a:lnTo>
                    <a:lnTo>
                      <a:pt x="1731" y="1134"/>
                    </a:lnTo>
                    <a:lnTo>
                      <a:pt x="1731" y="1458"/>
                    </a:lnTo>
                    <a:close/>
                    <a:moveTo>
                      <a:pt x="1414" y="1093"/>
                    </a:moveTo>
                    <a:lnTo>
                      <a:pt x="1414" y="769"/>
                    </a:lnTo>
                    <a:lnTo>
                      <a:pt x="2055" y="769"/>
                    </a:lnTo>
                    <a:lnTo>
                      <a:pt x="2055" y="1093"/>
                    </a:lnTo>
                    <a:lnTo>
                      <a:pt x="1414" y="1093"/>
                    </a:lnTo>
                    <a:close/>
                    <a:moveTo>
                      <a:pt x="2417" y="1458"/>
                    </a:moveTo>
                    <a:lnTo>
                      <a:pt x="1776" y="1458"/>
                    </a:lnTo>
                    <a:lnTo>
                      <a:pt x="1776" y="1134"/>
                    </a:lnTo>
                    <a:lnTo>
                      <a:pt x="2417" y="1134"/>
                    </a:lnTo>
                    <a:lnTo>
                      <a:pt x="2417" y="1458"/>
                    </a:lnTo>
                    <a:close/>
                    <a:moveTo>
                      <a:pt x="2097" y="1093"/>
                    </a:moveTo>
                    <a:lnTo>
                      <a:pt x="2097" y="769"/>
                    </a:lnTo>
                    <a:lnTo>
                      <a:pt x="2738" y="769"/>
                    </a:lnTo>
                    <a:lnTo>
                      <a:pt x="2738" y="1093"/>
                    </a:lnTo>
                    <a:lnTo>
                      <a:pt x="2097" y="10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81" name="Rectangle 74"/>
            <p:cNvSpPr/>
            <p:nvPr/>
          </p:nvSpPr>
          <p:spPr>
            <a:xfrm>
              <a:off x="2597621" y="1938070"/>
              <a:ext cx="670472" cy="75426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90" name="テキスト ボックス 89"/>
          <p:cNvSpPr txBox="1"/>
          <p:nvPr/>
        </p:nvSpPr>
        <p:spPr>
          <a:xfrm>
            <a:off x="4690019" y="2486673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ルーティング</a:t>
            </a:r>
            <a:endParaRPr kumimoji="1" lang="ja-JP" altLang="en-US" sz="11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577562" y="2484663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ファイアウォール</a:t>
            </a:r>
            <a:endParaRPr kumimoji="1" lang="ja-JP" altLang="en-US" sz="11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721871" y="2491915"/>
            <a:ext cx="944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WAN</a:t>
            </a:r>
            <a:r>
              <a:rPr kumimoji="1" lang="ja-JP" altLang="en-US" sz="11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高速化</a:t>
            </a:r>
            <a:endParaRPr kumimoji="1" lang="ja-JP" altLang="en-US" sz="11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463557" y="2439784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無線</a:t>
            </a:r>
            <a:r>
              <a:rPr kumimoji="1" lang="en-US" altLang="ja-JP" sz="11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LAN</a:t>
            </a:r>
          </a:p>
          <a:p>
            <a:pPr algn="ctr"/>
            <a:r>
              <a:rPr kumimoji="1" lang="ja-JP" altLang="en-US" sz="11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コントローラ</a:t>
            </a:r>
            <a:endParaRPr kumimoji="1" lang="ja-JP" altLang="en-US" sz="11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329450" y="247667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その他</a:t>
            </a:r>
            <a:endParaRPr kumimoji="1" lang="ja-JP" altLang="en-US" sz="11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5" name="二等辺三角形 94"/>
          <p:cNvSpPr/>
          <p:nvPr/>
        </p:nvSpPr>
        <p:spPr>
          <a:xfrm rot="10800000">
            <a:off x="4772495" y="3156907"/>
            <a:ext cx="4165884" cy="330530"/>
          </a:xfrm>
          <a:prstGeom prst="triangle">
            <a:avLst>
              <a:gd name="adj" fmla="val 502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910018" y="2082378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機能を仮想化し、一台のハードに実装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08589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メイリオ"/>
                <a:ea typeface="メイリオ"/>
                <a:cs typeface="メイリオ"/>
              </a:rPr>
              <a:t>Enterprise</a:t>
            </a:r>
            <a:r>
              <a:rPr kumimoji="1" lang="ja-JP" altLang="en-US" dirty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NFV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による導入と効果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4871" y="1608448"/>
            <a:ext cx="4177761" cy="122911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4609" y="1297418"/>
            <a:ext cx="269817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運用コスト低減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45032" y="1608448"/>
            <a:ext cx="4177761" cy="122911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74775" y="1297418"/>
            <a:ext cx="269817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設備コスト低減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753" y="1909105"/>
            <a:ext cx="3877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rPr>
              <a:t>統一ハードウェアでシンプルに運用</a:t>
            </a:r>
            <a:endParaRPr kumimoji="1" lang="en-US" altLang="ja-JP" dirty="0" smtClean="0">
              <a:solidFill>
                <a:schemeClr val="bg1"/>
              </a:solidFill>
              <a:latin typeface="メイリオ"/>
              <a:ea typeface="メイリオ"/>
              <a:cs typeface="メイリオ"/>
              <a:sym typeface="Wingdings"/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rPr>
              <a:t>専用機同様の機能を提供可</a:t>
            </a:r>
            <a:endParaRPr kumimoji="1" lang="en-US" altLang="ja-JP" sz="2400" dirty="0" smtClean="0">
              <a:solidFill>
                <a:schemeClr val="bg1"/>
              </a:solidFill>
              <a:latin typeface="メイリオ"/>
              <a:ea typeface="メイリオ"/>
              <a:cs typeface="メイリオ"/>
              <a:sym typeface="Wingding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4871" y="3330480"/>
            <a:ext cx="4177761" cy="122911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5085" y="3019450"/>
            <a:ext cx="305724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導入期間の短縮化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5499" y="3617883"/>
            <a:ext cx="36471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rPr>
              <a:t>仮想マシンによる導入で工数短縮</a:t>
            </a:r>
            <a:endParaRPr kumimoji="1" lang="en-US" altLang="ja-JP" dirty="0" smtClean="0">
              <a:solidFill>
                <a:schemeClr val="bg1"/>
              </a:solidFill>
              <a:latin typeface="メイリオ"/>
              <a:ea typeface="メイリオ"/>
              <a:cs typeface="メイリオ"/>
              <a:sym typeface="Wingdings"/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rPr>
              <a:t>自動化による工数短縮</a:t>
            </a:r>
            <a:endParaRPr kumimoji="1" lang="en-US" altLang="ja-JP" sz="2400" dirty="0" smtClean="0">
              <a:solidFill>
                <a:schemeClr val="bg1"/>
              </a:solidFill>
              <a:latin typeface="メイリオ"/>
              <a:ea typeface="メイリオ"/>
              <a:cs typeface="メイリオ"/>
              <a:sym typeface="Wingding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50600" y="3330480"/>
            <a:ext cx="4177761" cy="122911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80352" y="3019450"/>
            <a:ext cx="269817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故障時間の短縮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03594" y="3617883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rPr>
              <a:t>仮想マシンの移行で行う交換作業</a:t>
            </a: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rPr>
              <a:t>MTTR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Wingdings"/>
              </a:rPr>
              <a:t>の短縮の実現</a:t>
            </a:r>
            <a:endParaRPr kumimoji="1" lang="en-US" altLang="ja-JP" sz="2400" dirty="0" smtClean="0">
              <a:solidFill>
                <a:schemeClr val="bg1"/>
              </a:solidFill>
              <a:latin typeface="メイリオ"/>
              <a:ea typeface="メイリオ"/>
              <a:cs typeface="メイリオ"/>
              <a:sym typeface="Wingding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1431" y="1909105"/>
            <a:ext cx="4339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統一ハードの導入でコスト・スペース減</a:t>
            </a:r>
            <a:endParaRPr kumimoji="1" lang="en-US" altLang="ja-JP" dirty="0" smtClean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つのハード、複数の機能</a:t>
            </a:r>
            <a:endParaRPr kumimoji="1" lang="en-US" altLang="ja-JP" sz="2400" dirty="0" smtClean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29511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605778" y="3675414"/>
            <a:ext cx="1798779" cy="8914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1600" b="1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12482" y="3189585"/>
            <a:ext cx="1785371" cy="41028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1600" b="1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07889" y="1011567"/>
            <a:ext cx="1794557" cy="79071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1600" b="1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05779" y="1888082"/>
            <a:ext cx="1798777" cy="12224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1600" b="1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766" y="189863"/>
            <a:ext cx="8345488" cy="731837"/>
          </a:xfrm>
        </p:spPr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Enterprise NFV</a:t>
            </a:r>
            <a:br>
              <a:rPr kumimoji="1" lang="en-US" altLang="ja-JP" dirty="0" smtClean="0">
                <a:latin typeface="メイリオ"/>
                <a:ea typeface="メイリオ"/>
                <a:cs typeface="メイリオ"/>
              </a:rPr>
            </a:br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構成要素 </a:t>
            </a:r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(2016</a:t>
            </a:r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年 </a:t>
            </a:r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6</a:t>
            </a:r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月</a:t>
            </a:r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)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4225" y="39518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ハードウェア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2097" y="322545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ハイパーバイザー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097" y="2206935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ネットワーク機能</a:t>
            </a:r>
            <a:endParaRPr kumimoji="1" lang="en-US" altLang="ja-JP" sz="1600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（</a:t>
            </a:r>
            <a:r>
              <a:rPr kumimoji="1" lang="en-US" altLang="ja-JP" sz="1600" dirty="0" smtClean="0">
                <a:latin typeface="メイリオ"/>
                <a:ea typeface="メイリオ"/>
                <a:cs typeface="メイリオ"/>
              </a:rPr>
              <a:t>VNF</a:t>
            </a:r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）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7281" y="122610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コントローラ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97775" y="1427130"/>
            <a:ext cx="6218007" cy="36425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600" b="1" dirty="0" smtClean="0">
                <a:latin typeface="メイリオ"/>
                <a:ea typeface="メイリオ"/>
                <a:cs typeface="メイリオ"/>
              </a:rPr>
              <a:t>Cisco</a:t>
            </a:r>
            <a:r>
              <a:rPr kumimoji="1" lang="ja-JP" altLang="en-US" sz="1600" b="1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1600" b="1" dirty="0" smtClean="0">
                <a:latin typeface="メイリオ"/>
                <a:ea typeface="メイリオ"/>
                <a:cs typeface="メイリオ"/>
              </a:rPr>
              <a:t>APIC-EM</a:t>
            </a:r>
            <a:r>
              <a:rPr kumimoji="1" lang="ja-JP" altLang="en-US" sz="1600" b="1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1600" b="1" dirty="0" smtClean="0">
                <a:latin typeface="メイリオ"/>
                <a:ea typeface="メイリオ"/>
                <a:cs typeface="メイリオ"/>
              </a:rPr>
              <a:t>+ PI 3.x</a:t>
            </a:r>
            <a:endParaRPr kumimoji="1" lang="ja-JP" altLang="en-US" sz="1600" b="1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Rectangle 25"/>
          <p:cNvSpPr/>
          <p:nvPr/>
        </p:nvSpPr>
        <p:spPr>
          <a:xfrm>
            <a:off x="2497774" y="1888082"/>
            <a:ext cx="6218007" cy="1222483"/>
          </a:xfrm>
          <a:prstGeom prst="rect">
            <a:avLst/>
          </a:prstGeom>
          <a:gradFill>
            <a:gsLst>
              <a:gs pos="0">
                <a:srgbClr val="215A9C"/>
              </a:gs>
              <a:gs pos="100000">
                <a:schemeClr val="tx2"/>
              </a:gs>
            </a:gsLst>
            <a:lin ang="16200000" scaled="0"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2885108" y="2023331"/>
            <a:ext cx="565777" cy="565777"/>
            <a:chOff x="985525" y="1947526"/>
            <a:chExt cx="656799" cy="656799"/>
          </a:xfrm>
        </p:grpSpPr>
        <p:sp>
          <p:nvSpPr>
            <p:cNvPr id="10" name="Oval 3"/>
            <p:cNvSpPr/>
            <p:nvPr/>
          </p:nvSpPr>
          <p:spPr>
            <a:xfrm>
              <a:off x="985525" y="1947526"/>
              <a:ext cx="656799" cy="65679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1" name="Oval 17"/>
            <p:cNvSpPr/>
            <p:nvPr/>
          </p:nvSpPr>
          <p:spPr>
            <a:xfrm>
              <a:off x="1034561" y="1996562"/>
              <a:ext cx="558727" cy="558727"/>
            </a:xfrm>
            <a:custGeom>
              <a:avLst/>
              <a:gdLst/>
              <a:ahLst/>
              <a:cxnLst/>
              <a:rect l="l" t="t" r="r" b="b"/>
              <a:pathLst>
                <a:path w="1373008" h="1373008">
                  <a:moveTo>
                    <a:pt x="686539" y="740055"/>
                  </a:moveTo>
                  <a:cubicBezTo>
                    <a:pt x="666786" y="740214"/>
                    <a:pt x="650903" y="756358"/>
                    <a:pt x="651063" y="776110"/>
                  </a:cubicBezTo>
                  <a:lnTo>
                    <a:pt x="652775" y="987279"/>
                  </a:lnTo>
                  <a:lnTo>
                    <a:pt x="631372" y="966559"/>
                  </a:lnTo>
                  <a:cubicBezTo>
                    <a:pt x="617179" y="952819"/>
                    <a:pt x="594535" y="953187"/>
                    <a:pt x="580796" y="967379"/>
                  </a:cubicBezTo>
                  <a:cubicBezTo>
                    <a:pt x="567056" y="981571"/>
                    <a:pt x="567424" y="1004215"/>
                    <a:pt x="581616" y="1017955"/>
                  </a:cubicBezTo>
                  <a:lnTo>
                    <a:pt x="663890" y="1097602"/>
                  </a:lnTo>
                  <a:lnTo>
                    <a:pt x="671552" y="1102513"/>
                  </a:lnTo>
                  <a:lnTo>
                    <a:pt x="675578" y="1105180"/>
                  </a:lnTo>
                  <a:lnTo>
                    <a:pt x="675833" y="1105257"/>
                  </a:lnTo>
                  <a:lnTo>
                    <a:pt x="675848" y="1105266"/>
                  </a:lnTo>
                  <a:lnTo>
                    <a:pt x="675887" y="1105273"/>
                  </a:lnTo>
                  <a:lnTo>
                    <a:pt x="682308" y="1107210"/>
                  </a:lnTo>
                  <a:cubicBezTo>
                    <a:pt x="684640" y="1107667"/>
                    <a:pt x="687053" y="1107897"/>
                    <a:pt x="689522" y="1107878"/>
                  </a:cubicBezTo>
                  <a:cubicBezTo>
                    <a:pt x="691991" y="1107858"/>
                    <a:pt x="694400" y="1107588"/>
                    <a:pt x="696724" y="1107093"/>
                  </a:cubicBezTo>
                  <a:lnTo>
                    <a:pt x="703113" y="1105053"/>
                  </a:lnTo>
                  <a:lnTo>
                    <a:pt x="703152" y="1105045"/>
                  </a:lnTo>
                  <a:lnTo>
                    <a:pt x="703167" y="1105035"/>
                  </a:lnTo>
                  <a:lnTo>
                    <a:pt x="703421" y="1104954"/>
                  </a:lnTo>
                  <a:lnTo>
                    <a:pt x="707387" y="1102233"/>
                  </a:lnTo>
                  <a:lnTo>
                    <a:pt x="714984" y="1097188"/>
                  </a:lnTo>
                  <a:lnTo>
                    <a:pt x="795956" y="1016217"/>
                  </a:lnTo>
                  <a:cubicBezTo>
                    <a:pt x="809924" y="1002249"/>
                    <a:pt x="809924" y="979603"/>
                    <a:pt x="795956" y="965635"/>
                  </a:cubicBezTo>
                  <a:cubicBezTo>
                    <a:pt x="781988" y="951667"/>
                    <a:pt x="759342" y="951667"/>
                    <a:pt x="745374" y="965635"/>
                  </a:cubicBezTo>
                  <a:lnTo>
                    <a:pt x="724307" y="986700"/>
                  </a:lnTo>
                  <a:lnTo>
                    <a:pt x="722595" y="775531"/>
                  </a:lnTo>
                  <a:cubicBezTo>
                    <a:pt x="722435" y="755778"/>
                    <a:pt x="706292" y="739895"/>
                    <a:pt x="686539" y="740055"/>
                  </a:cubicBezTo>
                  <a:close/>
                  <a:moveTo>
                    <a:pt x="866904" y="568650"/>
                  </a:moveTo>
                  <a:cubicBezTo>
                    <a:pt x="857750" y="568724"/>
                    <a:pt x="848626" y="572291"/>
                    <a:pt x="841699" y="579331"/>
                  </a:cubicBezTo>
                  <a:lnTo>
                    <a:pt x="761387" y="660956"/>
                  </a:lnTo>
                  <a:lnTo>
                    <a:pt x="756414" y="668578"/>
                  </a:lnTo>
                  <a:lnTo>
                    <a:pt x="753714" y="672582"/>
                  </a:lnTo>
                  <a:lnTo>
                    <a:pt x="753636" y="672837"/>
                  </a:lnTo>
                  <a:lnTo>
                    <a:pt x="753626" y="672851"/>
                  </a:lnTo>
                  <a:lnTo>
                    <a:pt x="753619" y="672891"/>
                  </a:lnTo>
                  <a:lnTo>
                    <a:pt x="751631" y="679296"/>
                  </a:lnTo>
                  <a:cubicBezTo>
                    <a:pt x="751154" y="681625"/>
                    <a:pt x="750903" y="684035"/>
                    <a:pt x="750904" y="686505"/>
                  </a:cubicBezTo>
                  <a:cubicBezTo>
                    <a:pt x="750904" y="688973"/>
                    <a:pt x="751154" y="691384"/>
                    <a:pt x="751631" y="693713"/>
                  </a:cubicBezTo>
                  <a:lnTo>
                    <a:pt x="753618" y="700117"/>
                  </a:lnTo>
                  <a:lnTo>
                    <a:pt x="753626" y="700157"/>
                  </a:lnTo>
                  <a:lnTo>
                    <a:pt x="753636" y="700171"/>
                  </a:lnTo>
                  <a:lnTo>
                    <a:pt x="753715" y="700426"/>
                  </a:lnTo>
                  <a:lnTo>
                    <a:pt x="756403" y="704414"/>
                  </a:lnTo>
                  <a:lnTo>
                    <a:pt x="761386" y="712053"/>
                  </a:lnTo>
                  <a:lnTo>
                    <a:pt x="841699" y="793678"/>
                  </a:lnTo>
                  <a:cubicBezTo>
                    <a:pt x="855552" y="807758"/>
                    <a:pt x="878199" y="807942"/>
                    <a:pt x="892279" y="794088"/>
                  </a:cubicBezTo>
                  <a:cubicBezTo>
                    <a:pt x="906360" y="780234"/>
                    <a:pt x="906543" y="757588"/>
                    <a:pt x="892690" y="743507"/>
                  </a:cubicBezTo>
                  <a:lnTo>
                    <a:pt x="871795" y="722271"/>
                  </a:lnTo>
                  <a:lnTo>
                    <a:pt x="1082972" y="722271"/>
                  </a:lnTo>
                  <a:cubicBezTo>
                    <a:pt x="1092849" y="722271"/>
                    <a:pt x="1101790" y="718267"/>
                    <a:pt x="1108263" y="711795"/>
                  </a:cubicBezTo>
                  <a:lnTo>
                    <a:pt x="1118739" y="686504"/>
                  </a:lnTo>
                  <a:lnTo>
                    <a:pt x="1108263" y="661213"/>
                  </a:lnTo>
                  <a:cubicBezTo>
                    <a:pt x="1101790" y="654740"/>
                    <a:pt x="1092849" y="650737"/>
                    <a:pt x="1082972" y="650736"/>
                  </a:cubicBezTo>
                  <a:lnTo>
                    <a:pt x="871796" y="650737"/>
                  </a:lnTo>
                  <a:lnTo>
                    <a:pt x="892690" y="629501"/>
                  </a:lnTo>
                  <a:cubicBezTo>
                    <a:pt x="906543" y="615421"/>
                    <a:pt x="906360" y="592775"/>
                    <a:pt x="892279" y="578920"/>
                  </a:cubicBezTo>
                  <a:cubicBezTo>
                    <a:pt x="885240" y="571994"/>
                    <a:pt x="876058" y="568576"/>
                    <a:pt x="866904" y="568650"/>
                  </a:cubicBezTo>
                  <a:close/>
                  <a:moveTo>
                    <a:pt x="506104" y="568650"/>
                  </a:moveTo>
                  <a:lnTo>
                    <a:pt x="480729" y="578921"/>
                  </a:lnTo>
                  <a:lnTo>
                    <a:pt x="480729" y="578920"/>
                  </a:lnTo>
                  <a:lnTo>
                    <a:pt x="480729" y="578921"/>
                  </a:lnTo>
                  <a:lnTo>
                    <a:pt x="480729" y="578921"/>
                  </a:lnTo>
                  <a:lnTo>
                    <a:pt x="470049" y="604126"/>
                  </a:lnTo>
                  <a:cubicBezTo>
                    <a:pt x="469974" y="613279"/>
                    <a:pt x="473392" y="622461"/>
                    <a:pt x="480318" y="629502"/>
                  </a:cubicBezTo>
                  <a:lnTo>
                    <a:pt x="501213" y="650736"/>
                  </a:lnTo>
                  <a:lnTo>
                    <a:pt x="290036" y="650737"/>
                  </a:lnTo>
                  <a:cubicBezTo>
                    <a:pt x="270283" y="650737"/>
                    <a:pt x="254269" y="666750"/>
                    <a:pt x="254270" y="686504"/>
                  </a:cubicBezTo>
                  <a:cubicBezTo>
                    <a:pt x="254270" y="706258"/>
                    <a:pt x="270283" y="722270"/>
                    <a:pt x="290037" y="722271"/>
                  </a:cubicBezTo>
                  <a:lnTo>
                    <a:pt x="501214" y="722272"/>
                  </a:lnTo>
                  <a:lnTo>
                    <a:pt x="480319" y="743506"/>
                  </a:lnTo>
                  <a:cubicBezTo>
                    <a:pt x="466465" y="757588"/>
                    <a:pt x="466649" y="780234"/>
                    <a:pt x="480729" y="794088"/>
                  </a:cubicBezTo>
                  <a:cubicBezTo>
                    <a:pt x="494810" y="807942"/>
                    <a:pt x="517456" y="807758"/>
                    <a:pt x="531310" y="793677"/>
                  </a:cubicBezTo>
                  <a:lnTo>
                    <a:pt x="611622" y="712053"/>
                  </a:lnTo>
                  <a:lnTo>
                    <a:pt x="616606" y="704414"/>
                  </a:lnTo>
                  <a:lnTo>
                    <a:pt x="619294" y="700426"/>
                  </a:lnTo>
                  <a:lnTo>
                    <a:pt x="619373" y="700172"/>
                  </a:lnTo>
                  <a:lnTo>
                    <a:pt x="619382" y="700157"/>
                  </a:lnTo>
                  <a:lnTo>
                    <a:pt x="619390" y="700117"/>
                  </a:lnTo>
                  <a:lnTo>
                    <a:pt x="621378" y="693713"/>
                  </a:lnTo>
                  <a:cubicBezTo>
                    <a:pt x="621854" y="691384"/>
                    <a:pt x="622104" y="688973"/>
                    <a:pt x="622104" y="686504"/>
                  </a:cubicBezTo>
                  <a:cubicBezTo>
                    <a:pt x="622105" y="684035"/>
                    <a:pt x="621854" y="681624"/>
                    <a:pt x="621377" y="679296"/>
                  </a:cubicBezTo>
                  <a:lnTo>
                    <a:pt x="619390" y="672890"/>
                  </a:lnTo>
                  <a:lnTo>
                    <a:pt x="619382" y="672851"/>
                  </a:lnTo>
                  <a:lnTo>
                    <a:pt x="619373" y="672837"/>
                  </a:lnTo>
                  <a:lnTo>
                    <a:pt x="619294" y="672582"/>
                  </a:lnTo>
                  <a:lnTo>
                    <a:pt x="616594" y="668579"/>
                  </a:lnTo>
                  <a:lnTo>
                    <a:pt x="611621" y="660957"/>
                  </a:lnTo>
                  <a:lnTo>
                    <a:pt x="531311" y="579331"/>
                  </a:lnTo>
                  <a:cubicBezTo>
                    <a:pt x="524383" y="572291"/>
                    <a:pt x="515258" y="568725"/>
                    <a:pt x="506104" y="568650"/>
                  </a:cubicBezTo>
                  <a:close/>
                  <a:moveTo>
                    <a:pt x="689522" y="278119"/>
                  </a:moveTo>
                  <a:cubicBezTo>
                    <a:pt x="687053" y="278099"/>
                    <a:pt x="684640" y="278330"/>
                    <a:pt x="682308" y="278788"/>
                  </a:cubicBezTo>
                  <a:lnTo>
                    <a:pt x="675887" y="280725"/>
                  </a:lnTo>
                  <a:lnTo>
                    <a:pt x="675848" y="280731"/>
                  </a:lnTo>
                  <a:lnTo>
                    <a:pt x="675833" y="280741"/>
                  </a:lnTo>
                  <a:lnTo>
                    <a:pt x="675578" y="280817"/>
                  </a:lnTo>
                  <a:lnTo>
                    <a:pt x="671552" y="283484"/>
                  </a:lnTo>
                  <a:lnTo>
                    <a:pt x="663890" y="288395"/>
                  </a:lnTo>
                  <a:lnTo>
                    <a:pt x="581616" y="368043"/>
                  </a:lnTo>
                  <a:cubicBezTo>
                    <a:pt x="567424" y="381782"/>
                    <a:pt x="567056" y="404426"/>
                    <a:pt x="580796" y="418619"/>
                  </a:cubicBezTo>
                  <a:cubicBezTo>
                    <a:pt x="594536" y="432811"/>
                    <a:pt x="617179" y="433178"/>
                    <a:pt x="631372" y="419439"/>
                  </a:cubicBezTo>
                  <a:lnTo>
                    <a:pt x="652775" y="398717"/>
                  </a:lnTo>
                  <a:lnTo>
                    <a:pt x="651063" y="609886"/>
                  </a:lnTo>
                  <a:cubicBezTo>
                    <a:pt x="650903" y="629639"/>
                    <a:pt x="666786" y="645783"/>
                    <a:pt x="686540" y="645943"/>
                  </a:cubicBezTo>
                  <a:cubicBezTo>
                    <a:pt x="706293" y="646103"/>
                    <a:pt x="722434" y="630220"/>
                    <a:pt x="722595" y="610466"/>
                  </a:cubicBezTo>
                  <a:lnTo>
                    <a:pt x="724308" y="399297"/>
                  </a:lnTo>
                  <a:lnTo>
                    <a:pt x="745373" y="420363"/>
                  </a:lnTo>
                  <a:cubicBezTo>
                    <a:pt x="759341" y="434331"/>
                    <a:pt x="781988" y="434331"/>
                    <a:pt x="795956" y="420363"/>
                  </a:cubicBezTo>
                  <a:cubicBezTo>
                    <a:pt x="809924" y="406395"/>
                    <a:pt x="809924" y="383749"/>
                    <a:pt x="795956" y="369781"/>
                  </a:cubicBezTo>
                  <a:lnTo>
                    <a:pt x="714985" y="288809"/>
                  </a:lnTo>
                  <a:lnTo>
                    <a:pt x="707387" y="283764"/>
                  </a:lnTo>
                  <a:lnTo>
                    <a:pt x="703420" y="281044"/>
                  </a:lnTo>
                  <a:lnTo>
                    <a:pt x="703167" y="280962"/>
                  </a:lnTo>
                  <a:lnTo>
                    <a:pt x="703152" y="280952"/>
                  </a:lnTo>
                  <a:lnTo>
                    <a:pt x="703113" y="280945"/>
                  </a:lnTo>
                  <a:lnTo>
                    <a:pt x="696724" y="278905"/>
                  </a:lnTo>
                  <a:cubicBezTo>
                    <a:pt x="694400" y="278410"/>
                    <a:pt x="691991" y="278139"/>
                    <a:pt x="689522" y="278119"/>
                  </a:cubicBezTo>
                  <a:close/>
                  <a:moveTo>
                    <a:pt x="686504" y="0"/>
                  </a:moveTo>
                  <a:cubicBezTo>
                    <a:pt x="1065650" y="0"/>
                    <a:pt x="1373008" y="307358"/>
                    <a:pt x="1373008" y="686504"/>
                  </a:cubicBezTo>
                  <a:cubicBezTo>
                    <a:pt x="1373008" y="1065650"/>
                    <a:pt x="1065650" y="1373008"/>
                    <a:pt x="686504" y="1373008"/>
                  </a:cubicBezTo>
                  <a:cubicBezTo>
                    <a:pt x="307358" y="1373008"/>
                    <a:pt x="0" y="1065650"/>
                    <a:pt x="0" y="686504"/>
                  </a:cubicBezTo>
                  <a:cubicBezTo>
                    <a:pt x="0" y="307358"/>
                    <a:pt x="307358" y="0"/>
                    <a:pt x="6865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6461814" y="2156583"/>
            <a:ext cx="737075" cy="299272"/>
            <a:chOff x="5698156" y="2179435"/>
            <a:chExt cx="855655" cy="347419"/>
          </a:xfrm>
        </p:grpSpPr>
        <p:sp>
          <p:nvSpPr>
            <p:cNvPr id="13" name="Rounded Rectangle 6"/>
            <p:cNvSpPr/>
            <p:nvPr/>
          </p:nvSpPr>
          <p:spPr>
            <a:xfrm>
              <a:off x="5698156" y="2179435"/>
              <a:ext cx="855655" cy="347419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4" name="Rounded Rectangle 162"/>
            <p:cNvSpPr/>
            <p:nvPr/>
          </p:nvSpPr>
          <p:spPr>
            <a:xfrm>
              <a:off x="5761330" y="2235599"/>
              <a:ext cx="729306" cy="235090"/>
            </a:xfrm>
            <a:custGeom>
              <a:avLst/>
              <a:gdLst/>
              <a:ahLst/>
              <a:cxnLst/>
              <a:rect l="l" t="t" r="r" b="b"/>
              <a:pathLst>
                <a:path w="1714069" h="552526">
                  <a:moveTo>
                    <a:pt x="1371649" y="173619"/>
                  </a:moveTo>
                  <a:cubicBezTo>
                    <a:pt x="1378593" y="173580"/>
                    <a:pt x="1385488" y="174202"/>
                    <a:pt x="1392232" y="175485"/>
                  </a:cubicBezTo>
                  <a:cubicBezTo>
                    <a:pt x="1398975" y="176767"/>
                    <a:pt x="1405568" y="178712"/>
                    <a:pt x="1411904" y="181317"/>
                  </a:cubicBezTo>
                  <a:cubicBezTo>
                    <a:pt x="1418241" y="183923"/>
                    <a:pt x="1424324" y="187190"/>
                    <a:pt x="1430048" y="191119"/>
                  </a:cubicBezTo>
                  <a:cubicBezTo>
                    <a:pt x="1435772" y="195048"/>
                    <a:pt x="1441139" y="199640"/>
                    <a:pt x="1446046" y="204894"/>
                  </a:cubicBezTo>
                  <a:lnTo>
                    <a:pt x="1446049" y="204898"/>
                  </a:lnTo>
                  <a:lnTo>
                    <a:pt x="1517115" y="281006"/>
                  </a:lnTo>
                  <a:lnTo>
                    <a:pt x="1434687" y="357973"/>
                  </a:lnTo>
                  <a:lnTo>
                    <a:pt x="1434683" y="357977"/>
                  </a:lnTo>
                  <a:cubicBezTo>
                    <a:pt x="1411920" y="379232"/>
                    <a:pt x="1383358" y="389955"/>
                    <a:pt x="1355580" y="390109"/>
                  </a:cubicBezTo>
                  <a:lnTo>
                    <a:pt x="1355579" y="390110"/>
                  </a:lnTo>
                  <a:lnTo>
                    <a:pt x="1355579" y="390109"/>
                  </a:lnTo>
                  <a:cubicBezTo>
                    <a:pt x="1327800" y="390264"/>
                    <a:pt x="1300807" y="379852"/>
                    <a:pt x="1281182" y="358835"/>
                  </a:cubicBezTo>
                  <a:lnTo>
                    <a:pt x="1281178" y="358830"/>
                  </a:lnTo>
                  <a:lnTo>
                    <a:pt x="1210113" y="282722"/>
                  </a:lnTo>
                  <a:lnTo>
                    <a:pt x="1292541" y="205756"/>
                  </a:lnTo>
                  <a:lnTo>
                    <a:pt x="1292544" y="205752"/>
                  </a:lnTo>
                  <a:lnTo>
                    <a:pt x="1292544" y="205753"/>
                  </a:lnTo>
                  <a:cubicBezTo>
                    <a:pt x="1298235" y="200439"/>
                    <a:pt x="1304288" y="195783"/>
                    <a:pt x="1310601" y="191786"/>
                  </a:cubicBezTo>
                  <a:cubicBezTo>
                    <a:pt x="1316914" y="187790"/>
                    <a:pt x="1323487" y="184452"/>
                    <a:pt x="1330215" y="181773"/>
                  </a:cubicBezTo>
                  <a:cubicBezTo>
                    <a:pt x="1336945" y="179095"/>
                    <a:pt x="1343830" y="177076"/>
                    <a:pt x="1350770" y="175716"/>
                  </a:cubicBezTo>
                  <a:cubicBezTo>
                    <a:pt x="1357710" y="174357"/>
                    <a:pt x="1364704" y="173657"/>
                    <a:pt x="1371649" y="173619"/>
                  </a:cubicBezTo>
                  <a:close/>
                  <a:moveTo>
                    <a:pt x="1026780" y="166496"/>
                  </a:moveTo>
                  <a:cubicBezTo>
                    <a:pt x="1033725" y="166457"/>
                    <a:pt x="1040621" y="167079"/>
                    <a:pt x="1047364" y="168362"/>
                  </a:cubicBezTo>
                  <a:cubicBezTo>
                    <a:pt x="1054108" y="169644"/>
                    <a:pt x="1060699" y="171589"/>
                    <a:pt x="1067036" y="174194"/>
                  </a:cubicBezTo>
                  <a:cubicBezTo>
                    <a:pt x="1073373" y="176800"/>
                    <a:pt x="1079455" y="180067"/>
                    <a:pt x="1085180" y="183996"/>
                  </a:cubicBezTo>
                  <a:cubicBezTo>
                    <a:pt x="1090904" y="187925"/>
                    <a:pt x="1096271" y="192517"/>
                    <a:pt x="1101178" y="197772"/>
                  </a:cubicBezTo>
                  <a:lnTo>
                    <a:pt x="1101179" y="197771"/>
                  </a:lnTo>
                  <a:lnTo>
                    <a:pt x="1101181" y="197775"/>
                  </a:lnTo>
                  <a:lnTo>
                    <a:pt x="1172247" y="273884"/>
                  </a:lnTo>
                  <a:lnTo>
                    <a:pt x="1089819" y="350850"/>
                  </a:lnTo>
                  <a:lnTo>
                    <a:pt x="1089815" y="350854"/>
                  </a:lnTo>
                  <a:cubicBezTo>
                    <a:pt x="1067053" y="372108"/>
                    <a:pt x="1038490" y="382832"/>
                    <a:pt x="1010712" y="382986"/>
                  </a:cubicBezTo>
                  <a:lnTo>
                    <a:pt x="1010711" y="382987"/>
                  </a:lnTo>
                  <a:cubicBezTo>
                    <a:pt x="982933" y="383142"/>
                    <a:pt x="955939" y="372729"/>
                    <a:pt x="936313" y="351712"/>
                  </a:cubicBezTo>
                  <a:lnTo>
                    <a:pt x="936310" y="351707"/>
                  </a:lnTo>
                  <a:lnTo>
                    <a:pt x="865245" y="275599"/>
                  </a:lnTo>
                  <a:lnTo>
                    <a:pt x="947673" y="198633"/>
                  </a:lnTo>
                  <a:lnTo>
                    <a:pt x="947676" y="198629"/>
                  </a:lnTo>
                  <a:lnTo>
                    <a:pt x="947677" y="198629"/>
                  </a:lnTo>
                  <a:cubicBezTo>
                    <a:pt x="953367" y="193316"/>
                    <a:pt x="959420" y="188660"/>
                    <a:pt x="965733" y="184663"/>
                  </a:cubicBezTo>
                  <a:cubicBezTo>
                    <a:pt x="972046" y="180667"/>
                    <a:pt x="978618" y="177329"/>
                    <a:pt x="985348" y="174651"/>
                  </a:cubicBezTo>
                  <a:cubicBezTo>
                    <a:pt x="992076" y="171972"/>
                    <a:pt x="998963" y="169952"/>
                    <a:pt x="1005903" y="168593"/>
                  </a:cubicBezTo>
                  <a:cubicBezTo>
                    <a:pt x="1012842" y="167234"/>
                    <a:pt x="1019836" y="166534"/>
                    <a:pt x="1026780" y="166496"/>
                  </a:cubicBezTo>
                  <a:close/>
                  <a:moveTo>
                    <a:pt x="694059" y="159623"/>
                  </a:moveTo>
                  <a:cubicBezTo>
                    <a:pt x="701002" y="159585"/>
                    <a:pt x="707898" y="160206"/>
                    <a:pt x="714642" y="161490"/>
                  </a:cubicBezTo>
                  <a:cubicBezTo>
                    <a:pt x="721385" y="162772"/>
                    <a:pt x="727977" y="164716"/>
                    <a:pt x="734314" y="167321"/>
                  </a:cubicBezTo>
                  <a:cubicBezTo>
                    <a:pt x="740651" y="169927"/>
                    <a:pt x="746733" y="173195"/>
                    <a:pt x="752458" y="177124"/>
                  </a:cubicBezTo>
                  <a:cubicBezTo>
                    <a:pt x="758182" y="181053"/>
                    <a:pt x="763549" y="185644"/>
                    <a:pt x="768456" y="190899"/>
                  </a:cubicBezTo>
                  <a:lnTo>
                    <a:pt x="768459" y="190903"/>
                  </a:lnTo>
                  <a:lnTo>
                    <a:pt x="839524" y="267011"/>
                  </a:lnTo>
                  <a:lnTo>
                    <a:pt x="757097" y="343978"/>
                  </a:lnTo>
                  <a:lnTo>
                    <a:pt x="757093" y="343981"/>
                  </a:lnTo>
                  <a:cubicBezTo>
                    <a:pt x="734330" y="365236"/>
                    <a:pt x="705768" y="375959"/>
                    <a:pt x="677989" y="376115"/>
                  </a:cubicBezTo>
                  <a:lnTo>
                    <a:pt x="677989" y="376114"/>
                  </a:lnTo>
                  <a:cubicBezTo>
                    <a:pt x="650210" y="376270"/>
                    <a:pt x="623217" y="365857"/>
                    <a:pt x="603592" y="344840"/>
                  </a:cubicBezTo>
                  <a:lnTo>
                    <a:pt x="603589" y="344835"/>
                  </a:lnTo>
                  <a:lnTo>
                    <a:pt x="532523" y="268727"/>
                  </a:lnTo>
                  <a:lnTo>
                    <a:pt x="614950" y="191760"/>
                  </a:lnTo>
                  <a:lnTo>
                    <a:pt x="614954" y="191757"/>
                  </a:lnTo>
                  <a:lnTo>
                    <a:pt x="614954" y="191757"/>
                  </a:lnTo>
                  <a:cubicBezTo>
                    <a:pt x="620645" y="186444"/>
                    <a:pt x="626698" y="181788"/>
                    <a:pt x="633011" y="177791"/>
                  </a:cubicBezTo>
                  <a:cubicBezTo>
                    <a:pt x="639324" y="173795"/>
                    <a:pt x="645897" y="170457"/>
                    <a:pt x="652625" y="167778"/>
                  </a:cubicBezTo>
                  <a:cubicBezTo>
                    <a:pt x="659355" y="165100"/>
                    <a:pt x="666240" y="163080"/>
                    <a:pt x="673180" y="161721"/>
                  </a:cubicBezTo>
                  <a:cubicBezTo>
                    <a:pt x="680120" y="160361"/>
                    <a:pt x="687114" y="159662"/>
                    <a:pt x="694059" y="159623"/>
                  </a:cubicBezTo>
                  <a:close/>
                  <a:moveTo>
                    <a:pt x="351293" y="152544"/>
                  </a:moveTo>
                  <a:cubicBezTo>
                    <a:pt x="358238" y="152505"/>
                    <a:pt x="365134" y="153127"/>
                    <a:pt x="371877" y="154410"/>
                  </a:cubicBezTo>
                  <a:cubicBezTo>
                    <a:pt x="378620" y="155692"/>
                    <a:pt x="385212" y="157636"/>
                    <a:pt x="391549" y="160242"/>
                  </a:cubicBezTo>
                  <a:cubicBezTo>
                    <a:pt x="397886" y="162848"/>
                    <a:pt x="403968" y="166115"/>
                    <a:pt x="409693" y="170044"/>
                  </a:cubicBezTo>
                  <a:cubicBezTo>
                    <a:pt x="415417" y="173973"/>
                    <a:pt x="420784" y="178565"/>
                    <a:pt x="425691" y="183820"/>
                  </a:cubicBezTo>
                  <a:lnTo>
                    <a:pt x="425691" y="183819"/>
                  </a:lnTo>
                  <a:lnTo>
                    <a:pt x="425694" y="183823"/>
                  </a:lnTo>
                  <a:lnTo>
                    <a:pt x="496760" y="259932"/>
                  </a:lnTo>
                  <a:lnTo>
                    <a:pt x="414332" y="336898"/>
                  </a:lnTo>
                  <a:lnTo>
                    <a:pt x="414328" y="336902"/>
                  </a:lnTo>
                  <a:cubicBezTo>
                    <a:pt x="391565" y="358156"/>
                    <a:pt x="363002" y="368880"/>
                    <a:pt x="335224" y="369034"/>
                  </a:cubicBezTo>
                  <a:lnTo>
                    <a:pt x="335224" y="369035"/>
                  </a:lnTo>
                  <a:cubicBezTo>
                    <a:pt x="307445" y="369190"/>
                    <a:pt x="280452" y="358777"/>
                    <a:pt x="260826" y="337760"/>
                  </a:cubicBezTo>
                  <a:lnTo>
                    <a:pt x="260823" y="337756"/>
                  </a:lnTo>
                  <a:lnTo>
                    <a:pt x="189758" y="261647"/>
                  </a:lnTo>
                  <a:lnTo>
                    <a:pt x="272186" y="184681"/>
                  </a:lnTo>
                  <a:lnTo>
                    <a:pt x="272189" y="184677"/>
                  </a:lnTo>
                  <a:lnTo>
                    <a:pt x="272189" y="184677"/>
                  </a:lnTo>
                  <a:cubicBezTo>
                    <a:pt x="277880" y="179363"/>
                    <a:pt x="283933" y="174708"/>
                    <a:pt x="290246" y="170711"/>
                  </a:cubicBezTo>
                  <a:cubicBezTo>
                    <a:pt x="296559" y="166715"/>
                    <a:pt x="303131" y="163377"/>
                    <a:pt x="309861" y="160698"/>
                  </a:cubicBezTo>
                  <a:cubicBezTo>
                    <a:pt x="316589" y="158020"/>
                    <a:pt x="323476" y="156001"/>
                    <a:pt x="330415" y="154641"/>
                  </a:cubicBezTo>
                  <a:cubicBezTo>
                    <a:pt x="337355" y="153282"/>
                    <a:pt x="344348" y="152582"/>
                    <a:pt x="351293" y="152544"/>
                  </a:cubicBezTo>
                  <a:close/>
                  <a:moveTo>
                    <a:pt x="358625" y="111256"/>
                  </a:moveTo>
                  <a:cubicBezTo>
                    <a:pt x="348688" y="111051"/>
                    <a:pt x="338705" y="111792"/>
                    <a:pt x="328825" y="113484"/>
                  </a:cubicBezTo>
                  <a:cubicBezTo>
                    <a:pt x="318944" y="115175"/>
                    <a:pt x="309166" y="117817"/>
                    <a:pt x="299637" y="121411"/>
                  </a:cubicBezTo>
                  <a:cubicBezTo>
                    <a:pt x="290108" y="125006"/>
                    <a:pt x="280827" y="129553"/>
                    <a:pt x="271942" y="135056"/>
                  </a:cubicBezTo>
                  <a:cubicBezTo>
                    <a:pt x="263059" y="140558"/>
                    <a:pt x="254571" y="147018"/>
                    <a:pt x="246627" y="154435"/>
                  </a:cubicBezTo>
                  <a:lnTo>
                    <a:pt x="246626" y="154435"/>
                  </a:lnTo>
                  <a:lnTo>
                    <a:pt x="246621" y="154440"/>
                  </a:lnTo>
                  <a:lnTo>
                    <a:pt x="131551" y="261887"/>
                  </a:lnTo>
                  <a:lnTo>
                    <a:pt x="236113" y="373868"/>
                  </a:lnTo>
                  <a:lnTo>
                    <a:pt x="236118" y="373875"/>
                  </a:lnTo>
                  <a:cubicBezTo>
                    <a:pt x="264993" y="404799"/>
                    <a:pt x="304016" y="420769"/>
                    <a:pt x="343764" y="421589"/>
                  </a:cubicBezTo>
                  <a:lnTo>
                    <a:pt x="343765" y="421590"/>
                  </a:lnTo>
                  <a:lnTo>
                    <a:pt x="343765" y="421589"/>
                  </a:lnTo>
                  <a:cubicBezTo>
                    <a:pt x="383512" y="422411"/>
                    <a:pt x="423986" y="408083"/>
                    <a:pt x="455763" y="378411"/>
                  </a:cubicBezTo>
                  <a:lnTo>
                    <a:pt x="455768" y="378406"/>
                  </a:lnTo>
                  <a:lnTo>
                    <a:pt x="517367" y="320888"/>
                  </a:lnTo>
                  <a:lnTo>
                    <a:pt x="573341" y="380833"/>
                  </a:lnTo>
                  <a:lnTo>
                    <a:pt x="573345" y="380839"/>
                  </a:lnTo>
                  <a:cubicBezTo>
                    <a:pt x="602221" y="411763"/>
                    <a:pt x="641243" y="427733"/>
                    <a:pt x="680991" y="428554"/>
                  </a:cubicBezTo>
                  <a:lnTo>
                    <a:pt x="680991" y="428555"/>
                  </a:lnTo>
                  <a:lnTo>
                    <a:pt x="680992" y="428554"/>
                  </a:lnTo>
                  <a:cubicBezTo>
                    <a:pt x="720740" y="429376"/>
                    <a:pt x="761213" y="415047"/>
                    <a:pt x="792991" y="385375"/>
                  </a:cubicBezTo>
                  <a:lnTo>
                    <a:pt x="792995" y="385370"/>
                  </a:lnTo>
                  <a:lnTo>
                    <a:pt x="854594" y="327853"/>
                  </a:lnTo>
                  <a:lnTo>
                    <a:pt x="910567" y="387798"/>
                  </a:lnTo>
                  <a:lnTo>
                    <a:pt x="910572" y="387804"/>
                  </a:lnTo>
                  <a:cubicBezTo>
                    <a:pt x="939448" y="418728"/>
                    <a:pt x="978469" y="434698"/>
                    <a:pt x="1018218" y="435519"/>
                  </a:cubicBezTo>
                  <a:lnTo>
                    <a:pt x="1018219" y="435520"/>
                  </a:lnTo>
                  <a:lnTo>
                    <a:pt x="1018219" y="435519"/>
                  </a:lnTo>
                  <a:cubicBezTo>
                    <a:pt x="1057967" y="436340"/>
                    <a:pt x="1098440" y="422012"/>
                    <a:pt x="1130217" y="392341"/>
                  </a:cubicBezTo>
                  <a:lnTo>
                    <a:pt x="1130222" y="392335"/>
                  </a:lnTo>
                  <a:lnTo>
                    <a:pt x="1191820" y="334818"/>
                  </a:lnTo>
                  <a:lnTo>
                    <a:pt x="1247793" y="394763"/>
                  </a:lnTo>
                  <a:lnTo>
                    <a:pt x="1247799" y="394770"/>
                  </a:lnTo>
                  <a:cubicBezTo>
                    <a:pt x="1276674" y="425694"/>
                    <a:pt x="1315696" y="441664"/>
                    <a:pt x="1355444" y="442484"/>
                  </a:cubicBezTo>
                  <a:lnTo>
                    <a:pt x="1355445" y="442485"/>
                  </a:lnTo>
                  <a:lnTo>
                    <a:pt x="1355445" y="442484"/>
                  </a:lnTo>
                  <a:cubicBezTo>
                    <a:pt x="1395193" y="443306"/>
                    <a:pt x="1435666" y="428978"/>
                    <a:pt x="1467443" y="399306"/>
                  </a:cubicBezTo>
                  <a:lnTo>
                    <a:pt x="1467448" y="399301"/>
                  </a:lnTo>
                  <a:lnTo>
                    <a:pt x="1582518" y="291855"/>
                  </a:lnTo>
                  <a:lnTo>
                    <a:pt x="1477955" y="179873"/>
                  </a:lnTo>
                  <a:lnTo>
                    <a:pt x="1477952" y="179868"/>
                  </a:lnTo>
                  <a:lnTo>
                    <a:pt x="1477951" y="179868"/>
                  </a:lnTo>
                  <a:cubicBezTo>
                    <a:pt x="1470732" y="172136"/>
                    <a:pt x="1462878" y="165339"/>
                    <a:pt x="1454540" y="159481"/>
                  </a:cubicBezTo>
                  <a:cubicBezTo>
                    <a:pt x="1446198" y="153622"/>
                    <a:pt x="1437372" y="148701"/>
                    <a:pt x="1428205" y="144721"/>
                  </a:cubicBezTo>
                  <a:cubicBezTo>
                    <a:pt x="1419039" y="140741"/>
                    <a:pt x="1409532" y="137700"/>
                    <a:pt x="1399833" y="135604"/>
                  </a:cubicBezTo>
                  <a:cubicBezTo>
                    <a:pt x="1390133" y="133508"/>
                    <a:pt x="1380242" y="132356"/>
                    <a:pt x="1370305" y="132151"/>
                  </a:cubicBezTo>
                  <a:cubicBezTo>
                    <a:pt x="1360368" y="131946"/>
                    <a:pt x="1350386" y="132688"/>
                    <a:pt x="1340506" y="134380"/>
                  </a:cubicBezTo>
                  <a:cubicBezTo>
                    <a:pt x="1330625" y="136070"/>
                    <a:pt x="1320846" y="138712"/>
                    <a:pt x="1311317" y="142305"/>
                  </a:cubicBezTo>
                  <a:cubicBezTo>
                    <a:pt x="1301788" y="145900"/>
                    <a:pt x="1292507" y="150448"/>
                    <a:pt x="1283623" y="155951"/>
                  </a:cubicBezTo>
                  <a:cubicBezTo>
                    <a:pt x="1274739" y="161453"/>
                    <a:pt x="1266251" y="167912"/>
                    <a:pt x="1258307" y="175330"/>
                  </a:cubicBezTo>
                  <a:lnTo>
                    <a:pt x="1258306" y="175330"/>
                  </a:lnTo>
                  <a:lnTo>
                    <a:pt x="1258302" y="175335"/>
                  </a:lnTo>
                  <a:lnTo>
                    <a:pt x="1196703" y="232853"/>
                  </a:lnTo>
                  <a:lnTo>
                    <a:pt x="1140729" y="172907"/>
                  </a:lnTo>
                  <a:lnTo>
                    <a:pt x="1140725" y="172902"/>
                  </a:lnTo>
                  <a:lnTo>
                    <a:pt x="1140724" y="172902"/>
                  </a:lnTo>
                  <a:cubicBezTo>
                    <a:pt x="1133506" y="165171"/>
                    <a:pt x="1125652" y="158373"/>
                    <a:pt x="1117313" y="152515"/>
                  </a:cubicBezTo>
                  <a:cubicBezTo>
                    <a:pt x="1108972" y="146657"/>
                    <a:pt x="1100145" y="141736"/>
                    <a:pt x="1090978" y="137755"/>
                  </a:cubicBezTo>
                  <a:cubicBezTo>
                    <a:pt x="1081812" y="133775"/>
                    <a:pt x="1072305" y="130735"/>
                    <a:pt x="1062606" y="128639"/>
                  </a:cubicBezTo>
                  <a:cubicBezTo>
                    <a:pt x="1052907" y="126542"/>
                    <a:pt x="1043015" y="125391"/>
                    <a:pt x="1033078" y="125185"/>
                  </a:cubicBezTo>
                  <a:cubicBezTo>
                    <a:pt x="1023142" y="124981"/>
                    <a:pt x="1013159" y="125722"/>
                    <a:pt x="1003280" y="127414"/>
                  </a:cubicBezTo>
                  <a:cubicBezTo>
                    <a:pt x="993399" y="129106"/>
                    <a:pt x="983620" y="131747"/>
                    <a:pt x="974090" y="135340"/>
                  </a:cubicBezTo>
                  <a:cubicBezTo>
                    <a:pt x="964562" y="138935"/>
                    <a:pt x="955281" y="143482"/>
                    <a:pt x="946397" y="148985"/>
                  </a:cubicBezTo>
                  <a:cubicBezTo>
                    <a:pt x="937512" y="154488"/>
                    <a:pt x="929025" y="160947"/>
                    <a:pt x="921080" y="168365"/>
                  </a:cubicBezTo>
                  <a:lnTo>
                    <a:pt x="921080" y="168365"/>
                  </a:lnTo>
                  <a:lnTo>
                    <a:pt x="921075" y="168370"/>
                  </a:lnTo>
                  <a:lnTo>
                    <a:pt x="859476" y="225888"/>
                  </a:lnTo>
                  <a:lnTo>
                    <a:pt x="803503" y="165942"/>
                  </a:lnTo>
                  <a:lnTo>
                    <a:pt x="803498" y="165936"/>
                  </a:lnTo>
                  <a:lnTo>
                    <a:pt x="803497" y="165937"/>
                  </a:lnTo>
                  <a:cubicBezTo>
                    <a:pt x="796278" y="158206"/>
                    <a:pt x="788425" y="151409"/>
                    <a:pt x="780086" y="145551"/>
                  </a:cubicBezTo>
                  <a:cubicBezTo>
                    <a:pt x="771746" y="139691"/>
                    <a:pt x="762919" y="134770"/>
                    <a:pt x="753751" y="130790"/>
                  </a:cubicBezTo>
                  <a:cubicBezTo>
                    <a:pt x="744585" y="126810"/>
                    <a:pt x="735079" y="123770"/>
                    <a:pt x="725379" y="121674"/>
                  </a:cubicBezTo>
                  <a:cubicBezTo>
                    <a:pt x="715681" y="119579"/>
                    <a:pt x="705789" y="118426"/>
                    <a:pt x="695853" y="118220"/>
                  </a:cubicBezTo>
                  <a:cubicBezTo>
                    <a:pt x="685915" y="118015"/>
                    <a:pt x="675933" y="118757"/>
                    <a:pt x="666052" y="120449"/>
                  </a:cubicBezTo>
                  <a:cubicBezTo>
                    <a:pt x="656172" y="122140"/>
                    <a:pt x="646393" y="124782"/>
                    <a:pt x="636864" y="128375"/>
                  </a:cubicBezTo>
                  <a:cubicBezTo>
                    <a:pt x="627335" y="131970"/>
                    <a:pt x="618054" y="136517"/>
                    <a:pt x="609170" y="142020"/>
                  </a:cubicBezTo>
                  <a:cubicBezTo>
                    <a:pt x="600286" y="147522"/>
                    <a:pt x="591798" y="153982"/>
                    <a:pt x="583854" y="161400"/>
                  </a:cubicBezTo>
                  <a:lnTo>
                    <a:pt x="583853" y="161400"/>
                  </a:lnTo>
                  <a:lnTo>
                    <a:pt x="583848" y="161404"/>
                  </a:lnTo>
                  <a:lnTo>
                    <a:pt x="522249" y="218923"/>
                  </a:lnTo>
                  <a:lnTo>
                    <a:pt x="466275" y="158978"/>
                  </a:lnTo>
                  <a:lnTo>
                    <a:pt x="466271" y="158972"/>
                  </a:lnTo>
                  <a:lnTo>
                    <a:pt x="466270" y="158972"/>
                  </a:lnTo>
                  <a:cubicBezTo>
                    <a:pt x="459051" y="151241"/>
                    <a:pt x="451198" y="144444"/>
                    <a:pt x="442858" y="138586"/>
                  </a:cubicBezTo>
                  <a:cubicBezTo>
                    <a:pt x="434518" y="132727"/>
                    <a:pt x="425691" y="127806"/>
                    <a:pt x="416524" y="123825"/>
                  </a:cubicBezTo>
                  <a:cubicBezTo>
                    <a:pt x="407358" y="119845"/>
                    <a:pt x="397851" y="116805"/>
                    <a:pt x="388152" y="114709"/>
                  </a:cubicBezTo>
                  <a:cubicBezTo>
                    <a:pt x="378453" y="112613"/>
                    <a:pt x="368561" y="111461"/>
                    <a:pt x="358625" y="111256"/>
                  </a:cubicBezTo>
                  <a:close/>
                  <a:moveTo>
                    <a:pt x="87923" y="0"/>
                  </a:moveTo>
                  <a:lnTo>
                    <a:pt x="1626146" y="0"/>
                  </a:lnTo>
                  <a:cubicBezTo>
                    <a:pt x="1674705" y="0"/>
                    <a:pt x="1714069" y="39364"/>
                    <a:pt x="1714069" y="87923"/>
                  </a:cubicBezTo>
                  <a:lnTo>
                    <a:pt x="1714069" y="464603"/>
                  </a:lnTo>
                  <a:cubicBezTo>
                    <a:pt x="1714069" y="513162"/>
                    <a:pt x="1674705" y="552526"/>
                    <a:pt x="1626146" y="552526"/>
                  </a:cubicBezTo>
                  <a:lnTo>
                    <a:pt x="87923" y="552526"/>
                  </a:lnTo>
                  <a:cubicBezTo>
                    <a:pt x="39364" y="552526"/>
                    <a:pt x="0" y="513162"/>
                    <a:pt x="0" y="464603"/>
                  </a:cubicBezTo>
                  <a:lnTo>
                    <a:pt x="0" y="87923"/>
                  </a:lnTo>
                  <a:cubicBezTo>
                    <a:pt x="0" y="39364"/>
                    <a:pt x="39364" y="0"/>
                    <a:pt x="87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15" name="Group 8"/>
          <p:cNvGrpSpPr/>
          <p:nvPr/>
        </p:nvGrpSpPr>
        <p:grpSpPr>
          <a:xfrm>
            <a:off x="7784453" y="2041267"/>
            <a:ext cx="498453" cy="529905"/>
            <a:chOff x="6743700" y="2073275"/>
            <a:chExt cx="578644" cy="615156"/>
          </a:xfrm>
        </p:grpSpPr>
        <p:pic>
          <p:nvPicPr>
            <p:cNvPr id="16" name="Picture 27" descr="server_256_whit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6866" y="2104135"/>
              <a:ext cx="544047" cy="544047"/>
            </a:xfrm>
            <a:prstGeom prst="rect">
              <a:avLst/>
            </a:prstGeom>
          </p:spPr>
        </p:pic>
        <p:sp>
          <p:nvSpPr>
            <p:cNvPr id="17" name="Rectangle 1"/>
            <p:cNvSpPr/>
            <p:nvPr/>
          </p:nvSpPr>
          <p:spPr>
            <a:xfrm>
              <a:off x="6743700" y="2073275"/>
              <a:ext cx="578644" cy="61515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18" name="Group 73"/>
          <p:cNvGrpSpPr/>
          <p:nvPr/>
        </p:nvGrpSpPr>
        <p:grpSpPr>
          <a:xfrm>
            <a:off x="5175675" y="2097410"/>
            <a:ext cx="569090" cy="417618"/>
            <a:chOff x="4091864" y="1961345"/>
            <a:chExt cx="838276" cy="615156"/>
          </a:xfrm>
        </p:grpSpPr>
        <p:grpSp>
          <p:nvGrpSpPr>
            <p:cNvPr id="19" name="Group 51"/>
            <p:cNvGrpSpPr/>
            <p:nvPr/>
          </p:nvGrpSpPr>
          <p:grpSpPr>
            <a:xfrm>
              <a:off x="4147617" y="2019833"/>
              <a:ext cx="740614" cy="512184"/>
              <a:chOff x="3979863" y="-6350"/>
              <a:chExt cx="1976438" cy="1366838"/>
            </a:xfrm>
            <a:solidFill>
              <a:schemeClr val="bg1"/>
            </a:solidFill>
          </p:grpSpPr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4718051" y="328613"/>
                <a:ext cx="596900" cy="696913"/>
              </a:xfrm>
              <a:custGeom>
                <a:avLst/>
                <a:gdLst>
                  <a:gd name="T0" fmla="*/ 376 w 376"/>
                  <a:gd name="T1" fmla="*/ 219 h 439"/>
                  <a:gd name="T2" fmla="*/ 0 w 376"/>
                  <a:gd name="T3" fmla="*/ 439 h 439"/>
                  <a:gd name="T4" fmla="*/ 0 w 376"/>
                  <a:gd name="T5" fmla="*/ 0 h 439"/>
                  <a:gd name="T6" fmla="*/ 376 w 376"/>
                  <a:gd name="T7" fmla="*/ 2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6" h="439">
                    <a:moveTo>
                      <a:pt x="376" y="219"/>
                    </a:moveTo>
                    <a:lnTo>
                      <a:pt x="0" y="439"/>
                    </a:lnTo>
                    <a:lnTo>
                      <a:pt x="0" y="0"/>
                    </a:lnTo>
                    <a:lnTo>
                      <a:pt x="376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3979863" y="515938"/>
                <a:ext cx="688975" cy="327025"/>
              </a:xfrm>
              <a:custGeom>
                <a:avLst/>
                <a:gdLst>
                  <a:gd name="T0" fmla="*/ 1508 w 1519"/>
                  <a:gd name="T1" fmla="*/ 337 h 715"/>
                  <a:gd name="T2" fmla="*/ 1357 w 1519"/>
                  <a:gd name="T3" fmla="*/ 151 h 715"/>
                  <a:gd name="T4" fmla="*/ 1242 w 1519"/>
                  <a:gd name="T5" fmla="*/ 33 h 715"/>
                  <a:gd name="T6" fmla="*/ 1167 w 1519"/>
                  <a:gd name="T7" fmla="*/ 1 h 715"/>
                  <a:gd name="T8" fmla="*/ 1091 w 1519"/>
                  <a:gd name="T9" fmla="*/ 184 h 715"/>
                  <a:gd name="T10" fmla="*/ 1153 w 1519"/>
                  <a:gd name="T11" fmla="*/ 249 h 715"/>
                  <a:gd name="T12" fmla="*/ 366 w 1519"/>
                  <a:gd name="T13" fmla="*/ 249 h 715"/>
                  <a:gd name="T14" fmla="*/ 428 w 1519"/>
                  <a:gd name="T15" fmla="*/ 184 h 715"/>
                  <a:gd name="T16" fmla="*/ 352 w 1519"/>
                  <a:gd name="T17" fmla="*/ 2 h 715"/>
                  <a:gd name="T18" fmla="*/ 277 w 1519"/>
                  <a:gd name="T19" fmla="*/ 33 h 715"/>
                  <a:gd name="T20" fmla="*/ 162 w 1519"/>
                  <a:gd name="T21" fmla="*/ 151 h 715"/>
                  <a:gd name="T22" fmla="*/ 11 w 1519"/>
                  <a:gd name="T23" fmla="*/ 337 h 715"/>
                  <a:gd name="T24" fmla="*/ 145 w 1519"/>
                  <a:gd name="T25" fmla="*/ 537 h 715"/>
                  <a:gd name="T26" fmla="*/ 277 w 1519"/>
                  <a:gd name="T27" fmla="*/ 673 h 715"/>
                  <a:gd name="T28" fmla="*/ 427 w 1519"/>
                  <a:gd name="T29" fmla="*/ 674 h 715"/>
                  <a:gd name="T30" fmla="*/ 428 w 1519"/>
                  <a:gd name="T31" fmla="*/ 532 h 715"/>
                  <a:gd name="T32" fmla="*/ 366 w 1519"/>
                  <a:gd name="T33" fmla="*/ 477 h 715"/>
                  <a:gd name="T34" fmla="*/ 1153 w 1519"/>
                  <a:gd name="T35" fmla="*/ 477 h 715"/>
                  <a:gd name="T36" fmla="*/ 1091 w 1519"/>
                  <a:gd name="T37" fmla="*/ 532 h 715"/>
                  <a:gd name="T38" fmla="*/ 1092 w 1519"/>
                  <a:gd name="T39" fmla="*/ 674 h 715"/>
                  <a:gd name="T40" fmla="*/ 1242 w 1519"/>
                  <a:gd name="T41" fmla="*/ 673 h 715"/>
                  <a:gd name="T42" fmla="*/ 1374 w 1519"/>
                  <a:gd name="T43" fmla="*/ 537 h 715"/>
                  <a:gd name="T44" fmla="*/ 1508 w 1519"/>
                  <a:gd name="T45" fmla="*/ 337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19" h="715">
                    <a:moveTo>
                      <a:pt x="1508" y="337"/>
                    </a:moveTo>
                    <a:cubicBezTo>
                      <a:pt x="1498" y="267"/>
                      <a:pt x="1404" y="200"/>
                      <a:pt x="1357" y="151"/>
                    </a:cubicBezTo>
                    <a:cubicBezTo>
                      <a:pt x="1318" y="112"/>
                      <a:pt x="1280" y="72"/>
                      <a:pt x="1242" y="33"/>
                    </a:cubicBezTo>
                    <a:cubicBezTo>
                      <a:pt x="1221" y="12"/>
                      <a:pt x="1194" y="1"/>
                      <a:pt x="1167" y="1"/>
                    </a:cubicBezTo>
                    <a:cubicBezTo>
                      <a:pt x="1078" y="0"/>
                      <a:pt x="1032" y="122"/>
                      <a:pt x="1091" y="184"/>
                    </a:cubicBezTo>
                    <a:cubicBezTo>
                      <a:pt x="1091" y="184"/>
                      <a:pt x="1153" y="249"/>
                      <a:pt x="1153" y="249"/>
                    </a:cubicBezTo>
                    <a:cubicBezTo>
                      <a:pt x="366" y="249"/>
                      <a:pt x="366" y="249"/>
                      <a:pt x="366" y="249"/>
                    </a:cubicBezTo>
                    <a:cubicBezTo>
                      <a:pt x="366" y="249"/>
                      <a:pt x="428" y="184"/>
                      <a:pt x="428" y="184"/>
                    </a:cubicBezTo>
                    <a:cubicBezTo>
                      <a:pt x="487" y="122"/>
                      <a:pt x="441" y="1"/>
                      <a:pt x="352" y="2"/>
                    </a:cubicBezTo>
                    <a:cubicBezTo>
                      <a:pt x="325" y="2"/>
                      <a:pt x="298" y="12"/>
                      <a:pt x="277" y="33"/>
                    </a:cubicBezTo>
                    <a:cubicBezTo>
                      <a:pt x="239" y="73"/>
                      <a:pt x="201" y="112"/>
                      <a:pt x="162" y="151"/>
                    </a:cubicBezTo>
                    <a:cubicBezTo>
                      <a:pt x="115" y="200"/>
                      <a:pt x="21" y="267"/>
                      <a:pt x="11" y="337"/>
                    </a:cubicBezTo>
                    <a:cubicBezTo>
                      <a:pt x="0" y="418"/>
                      <a:pt x="94" y="485"/>
                      <a:pt x="145" y="537"/>
                    </a:cubicBezTo>
                    <a:cubicBezTo>
                      <a:pt x="189" y="582"/>
                      <a:pt x="233" y="627"/>
                      <a:pt x="277" y="673"/>
                    </a:cubicBezTo>
                    <a:cubicBezTo>
                      <a:pt x="318" y="715"/>
                      <a:pt x="385" y="715"/>
                      <a:pt x="427" y="674"/>
                    </a:cubicBezTo>
                    <a:cubicBezTo>
                      <a:pt x="468" y="633"/>
                      <a:pt x="469" y="574"/>
                      <a:pt x="428" y="532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1153" y="477"/>
                      <a:pt x="1153" y="477"/>
                      <a:pt x="1153" y="477"/>
                    </a:cubicBezTo>
                    <a:cubicBezTo>
                      <a:pt x="1091" y="532"/>
                      <a:pt x="1091" y="532"/>
                      <a:pt x="1091" y="532"/>
                    </a:cubicBezTo>
                    <a:cubicBezTo>
                      <a:pt x="1050" y="574"/>
                      <a:pt x="1051" y="633"/>
                      <a:pt x="1092" y="674"/>
                    </a:cubicBezTo>
                    <a:cubicBezTo>
                      <a:pt x="1134" y="715"/>
                      <a:pt x="1201" y="715"/>
                      <a:pt x="1242" y="673"/>
                    </a:cubicBezTo>
                    <a:cubicBezTo>
                      <a:pt x="1286" y="627"/>
                      <a:pt x="1330" y="582"/>
                      <a:pt x="1374" y="537"/>
                    </a:cubicBezTo>
                    <a:cubicBezTo>
                      <a:pt x="1424" y="485"/>
                      <a:pt x="1519" y="418"/>
                      <a:pt x="1508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5375276" y="515938"/>
                <a:ext cx="581025" cy="327025"/>
              </a:xfrm>
              <a:custGeom>
                <a:avLst/>
                <a:gdLst>
                  <a:gd name="T0" fmla="*/ 1268 w 1279"/>
                  <a:gd name="T1" fmla="*/ 337 h 715"/>
                  <a:gd name="T2" fmla="*/ 1117 w 1279"/>
                  <a:gd name="T3" fmla="*/ 151 h 715"/>
                  <a:gd name="T4" fmla="*/ 1002 w 1279"/>
                  <a:gd name="T5" fmla="*/ 33 h 715"/>
                  <a:gd name="T6" fmla="*/ 927 w 1279"/>
                  <a:gd name="T7" fmla="*/ 1 h 715"/>
                  <a:gd name="T8" fmla="*/ 851 w 1279"/>
                  <a:gd name="T9" fmla="*/ 184 h 715"/>
                  <a:gd name="T10" fmla="*/ 913 w 1279"/>
                  <a:gd name="T11" fmla="*/ 249 h 715"/>
                  <a:gd name="T12" fmla="*/ 366 w 1279"/>
                  <a:gd name="T13" fmla="*/ 249 h 715"/>
                  <a:gd name="T14" fmla="*/ 428 w 1279"/>
                  <a:gd name="T15" fmla="*/ 184 h 715"/>
                  <a:gd name="T16" fmla="*/ 352 w 1279"/>
                  <a:gd name="T17" fmla="*/ 2 h 715"/>
                  <a:gd name="T18" fmla="*/ 277 w 1279"/>
                  <a:gd name="T19" fmla="*/ 33 h 715"/>
                  <a:gd name="T20" fmla="*/ 162 w 1279"/>
                  <a:gd name="T21" fmla="*/ 151 h 715"/>
                  <a:gd name="T22" fmla="*/ 11 w 1279"/>
                  <a:gd name="T23" fmla="*/ 337 h 715"/>
                  <a:gd name="T24" fmla="*/ 145 w 1279"/>
                  <a:gd name="T25" fmla="*/ 537 h 715"/>
                  <a:gd name="T26" fmla="*/ 277 w 1279"/>
                  <a:gd name="T27" fmla="*/ 673 h 715"/>
                  <a:gd name="T28" fmla="*/ 427 w 1279"/>
                  <a:gd name="T29" fmla="*/ 674 h 715"/>
                  <a:gd name="T30" fmla="*/ 428 w 1279"/>
                  <a:gd name="T31" fmla="*/ 532 h 715"/>
                  <a:gd name="T32" fmla="*/ 366 w 1279"/>
                  <a:gd name="T33" fmla="*/ 477 h 715"/>
                  <a:gd name="T34" fmla="*/ 913 w 1279"/>
                  <a:gd name="T35" fmla="*/ 477 h 715"/>
                  <a:gd name="T36" fmla="*/ 851 w 1279"/>
                  <a:gd name="T37" fmla="*/ 532 h 715"/>
                  <a:gd name="T38" fmla="*/ 852 w 1279"/>
                  <a:gd name="T39" fmla="*/ 674 h 715"/>
                  <a:gd name="T40" fmla="*/ 1002 w 1279"/>
                  <a:gd name="T41" fmla="*/ 673 h 715"/>
                  <a:gd name="T42" fmla="*/ 1134 w 1279"/>
                  <a:gd name="T43" fmla="*/ 537 h 715"/>
                  <a:gd name="T44" fmla="*/ 1268 w 1279"/>
                  <a:gd name="T45" fmla="*/ 337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9" h="715">
                    <a:moveTo>
                      <a:pt x="1268" y="337"/>
                    </a:moveTo>
                    <a:cubicBezTo>
                      <a:pt x="1258" y="267"/>
                      <a:pt x="1164" y="200"/>
                      <a:pt x="1117" y="151"/>
                    </a:cubicBezTo>
                    <a:cubicBezTo>
                      <a:pt x="1078" y="112"/>
                      <a:pt x="1040" y="72"/>
                      <a:pt x="1002" y="33"/>
                    </a:cubicBezTo>
                    <a:cubicBezTo>
                      <a:pt x="981" y="12"/>
                      <a:pt x="954" y="1"/>
                      <a:pt x="927" y="1"/>
                    </a:cubicBezTo>
                    <a:cubicBezTo>
                      <a:pt x="838" y="0"/>
                      <a:pt x="792" y="122"/>
                      <a:pt x="851" y="184"/>
                    </a:cubicBezTo>
                    <a:cubicBezTo>
                      <a:pt x="851" y="184"/>
                      <a:pt x="913" y="249"/>
                      <a:pt x="913" y="249"/>
                    </a:cubicBezTo>
                    <a:cubicBezTo>
                      <a:pt x="366" y="249"/>
                      <a:pt x="366" y="249"/>
                      <a:pt x="366" y="249"/>
                    </a:cubicBezTo>
                    <a:cubicBezTo>
                      <a:pt x="366" y="249"/>
                      <a:pt x="428" y="184"/>
                      <a:pt x="428" y="184"/>
                    </a:cubicBezTo>
                    <a:cubicBezTo>
                      <a:pt x="487" y="122"/>
                      <a:pt x="441" y="1"/>
                      <a:pt x="352" y="2"/>
                    </a:cubicBezTo>
                    <a:cubicBezTo>
                      <a:pt x="325" y="2"/>
                      <a:pt x="298" y="12"/>
                      <a:pt x="277" y="33"/>
                    </a:cubicBezTo>
                    <a:cubicBezTo>
                      <a:pt x="239" y="73"/>
                      <a:pt x="201" y="112"/>
                      <a:pt x="162" y="151"/>
                    </a:cubicBezTo>
                    <a:cubicBezTo>
                      <a:pt x="115" y="200"/>
                      <a:pt x="21" y="267"/>
                      <a:pt x="11" y="337"/>
                    </a:cubicBezTo>
                    <a:cubicBezTo>
                      <a:pt x="0" y="418"/>
                      <a:pt x="94" y="485"/>
                      <a:pt x="145" y="537"/>
                    </a:cubicBezTo>
                    <a:cubicBezTo>
                      <a:pt x="189" y="582"/>
                      <a:pt x="233" y="627"/>
                      <a:pt x="277" y="673"/>
                    </a:cubicBezTo>
                    <a:cubicBezTo>
                      <a:pt x="318" y="715"/>
                      <a:pt x="385" y="715"/>
                      <a:pt x="427" y="674"/>
                    </a:cubicBezTo>
                    <a:cubicBezTo>
                      <a:pt x="468" y="633"/>
                      <a:pt x="469" y="574"/>
                      <a:pt x="428" y="532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913" y="477"/>
                      <a:pt x="913" y="477"/>
                      <a:pt x="913" y="477"/>
                    </a:cubicBezTo>
                    <a:cubicBezTo>
                      <a:pt x="851" y="532"/>
                      <a:pt x="851" y="532"/>
                      <a:pt x="851" y="532"/>
                    </a:cubicBezTo>
                    <a:cubicBezTo>
                      <a:pt x="810" y="574"/>
                      <a:pt x="811" y="633"/>
                      <a:pt x="852" y="674"/>
                    </a:cubicBezTo>
                    <a:cubicBezTo>
                      <a:pt x="894" y="715"/>
                      <a:pt x="961" y="715"/>
                      <a:pt x="1002" y="673"/>
                    </a:cubicBezTo>
                    <a:cubicBezTo>
                      <a:pt x="1046" y="627"/>
                      <a:pt x="1090" y="582"/>
                      <a:pt x="1134" y="537"/>
                    </a:cubicBezTo>
                    <a:cubicBezTo>
                      <a:pt x="1184" y="485"/>
                      <a:pt x="1279" y="418"/>
                      <a:pt x="1268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4003676" y="893763"/>
                <a:ext cx="644525" cy="466725"/>
              </a:xfrm>
              <a:custGeom>
                <a:avLst/>
                <a:gdLst>
                  <a:gd name="T0" fmla="*/ 1377 w 1421"/>
                  <a:gd name="T1" fmla="*/ 173 h 1018"/>
                  <a:gd name="T2" fmla="*/ 1161 w 1421"/>
                  <a:gd name="T3" fmla="*/ 69 h 1018"/>
                  <a:gd name="T4" fmla="*/ 1007 w 1421"/>
                  <a:gd name="T5" fmla="*/ 10 h 1018"/>
                  <a:gd name="T6" fmla="*/ 926 w 1421"/>
                  <a:gd name="T7" fmla="*/ 13 h 1018"/>
                  <a:gd name="T8" fmla="*/ 935 w 1421"/>
                  <a:gd name="T9" fmla="*/ 211 h 1018"/>
                  <a:gd name="T10" fmla="*/ 1018 w 1421"/>
                  <a:gd name="T11" fmla="*/ 244 h 1018"/>
                  <a:gd name="T12" fmla="*/ 305 w 1421"/>
                  <a:gd name="T13" fmla="*/ 576 h 1018"/>
                  <a:gd name="T14" fmla="*/ 334 w 1421"/>
                  <a:gd name="T15" fmla="*/ 491 h 1018"/>
                  <a:gd name="T16" fmla="*/ 187 w 1421"/>
                  <a:gd name="T17" fmla="*/ 358 h 1018"/>
                  <a:gd name="T18" fmla="*/ 133 w 1421"/>
                  <a:gd name="T19" fmla="*/ 418 h 1018"/>
                  <a:gd name="T20" fmla="*/ 79 w 1421"/>
                  <a:gd name="T21" fmla="*/ 574 h 1018"/>
                  <a:gd name="T22" fmla="*/ 21 w 1421"/>
                  <a:gd name="T23" fmla="*/ 806 h 1018"/>
                  <a:gd name="T24" fmla="*/ 226 w 1421"/>
                  <a:gd name="T25" fmla="*/ 930 h 1018"/>
                  <a:gd name="T26" fmla="*/ 404 w 1421"/>
                  <a:gd name="T27" fmla="*/ 998 h 1018"/>
                  <a:gd name="T28" fmla="*/ 540 w 1421"/>
                  <a:gd name="T29" fmla="*/ 936 h 1018"/>
                  <a:gd name="T30" fmla="*/ 480 w 1421"/>
                  <a:gd name="T31" fmla="*/ 806 h 1018"/>
                  <a:gd name="T32" fmla="*/ 401 w 1421"/>
                  <a:gd name="T33" fmla="*/ 783 h 1018"/>
                  <a:gd name="T34" fmla="*/ 1114 w 1421"/>
                  <a:gd name="T35" fmla="*/ 450 h 1018"/>
                  <a:gd name="T36" fmla="*/ 1082 w 1421"/>
                  <a:gd name="T37" fmla="*/ 526 h 1018"/>
                  <a:gd name="T38" fmla="*/ 1143 w 1421"/>
                  <a:gd name="T39" fmla="*/ 654 h 1018"/>
                  <a:gd name="T40" fmla="*/ 1278 w 1421"/>
                  <a:gd name="T41" fmla="*/ 590 h 1018"/>
                  <a:gd name="T42" fmla="*/ 1340 w 1421"/>
                  <a:gd name="T43" fmla="*/ 411 h 1018"/>
                  <a:gd name="T44" fmla="*/ 1377 w 1421"/>
                  <a:gd name="T45" fmla="*/ 173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1" h="1018">
                    <a:moveTo>
                      <a:pt x="1377" y="173"/>
                    </a:moveTo>
                    <a:cubicBezTo>
                      <a:pt x="1339" y="114"/>
                      <a:pt x="1225" y="93"/>
                      <a:pt x="1161" y="69"/>
                    </a:cubicBezTo>
                    <a:cubicBezTo>
                      <a:pt x="1110" y="49"/>
                      <a:pt x="1059" y="30"/>
                      <a:pt x="1007" y="10"/>
                    </a:cubicBezTo>
                    <a:cubicBezTo>
                      <a:pt x="980" y="0"/>
                      <a:pt x="951" y="2"/>
                      <a:pt x="926" y="13"/>
                    </a:cubicBezTo>
                    <a:cubicBezTo>
                      <a:pt x="845" y="50"/>
                      <a:pt x="855" y="180"/>
                      <a:pt x="935" y="211"/>
                    </a:cubicBezTo>
                    <a:cubicBezTo>
                      <a:pt x="935" y="211"/>
                      <a:pt x="1018" y="244"/>
                      <a:pt x="1018" y="244"/>
                    </a:cubicBezTo>
                    <a:cubicBezTo>
                      <a:pt x="305" y="576"/>
                      <a:pt x="305" y="576"/>
                      <a:pt x="305" y="576"/>
                    </a:cubicBezTo>
                    <a:cubicBezTo>
                      <a:pt x="305" y="576"/>
                      <a:pt x="334" y="491"/>
                      <a:pt x="334" y="491"/>
                    </a:cubicBezTo>
                    <a:cubicBezTo>
                      <a:pt x="361" y="410"/>
                      <a:pt x="268" y="319"/>
                      <a:pt x="187" y="358"/>
                    </a:cubicBezTo>
                    <a:cubicBezTo>
                      <a:pt x="163" y="369"/>
                      <a:pt x="143" y="390"/>
                      <a:pt x="133" y="418"/>
                    </a:cubicBezTo>
                    <a:cubicBezTo>
                      <a:pt x="115" y="470"/>
                      <a:pt x="97" y="522"/>
                      <a:pt x="79" y="574"/>
                    </a:cubicBezTo>
                    <a:cubicBezTo>
                      <a:pt x="57" y="638"/>
                      <a:pt x="0" y="738"/>
                      <a:pt x="21" y="806"/>
                    </a:cubicBezTo>
                    <a:cubicBezTo>
                      <a:pt x="45" y="884"/>
                      <a:pt x="159" y="905"/>
                      <a:pt x="226" y="930"/>
                    </a:cubicBezTo>
                    <a:cubicBezTo>
                      <a:pt x="285" y="953"/>
                      <a:pt x="344" y="975"/>
                      <a:pt x="404" y="998"/>
                    </a:cubicBezTo>
                    <a:cubicBezTo>
                      <a:pt x="458" y="1018"/>
                      <a:pt x="519" y="991"/>
                      <a:pt x="540" y="936"/>
                    </a:cubicBezTo>
                    <a:cubicBezTo>
                      <a:pt x="560" y="881"/>
                      <a:pt x="535" y="827"/>
                      <a:pt x="480" y="806"/>
                    </a:cubicBezTo>
                    <a:cubicBezTo>
                      <a:pt x="401" y="783"/>
                      <a:pt x="401" y="783"/>
                      <a:pt x="401" y="783"/>
                    </a:cubicBezTo>
                    <a:cubicBezTo>
                      <a:pt x="1114" y="450"/>
                      <a:pt x="1114" y="450"/>
                      <a:pt x="1114" y="450"/>
                    </a:cubicBezTo>
                    <a:cubicBezTo>
                      <a:pt x="1082" y="526"/>
                      <a:pt x="1082" y="526"/>
                      <a:pt x="1082" y="526"/>
                    </a:cubicBezTo>
                    <a:cubicBezTo>
                      <a:pt x="1062" y="581"/>
                      <a:pt x="1088" y="635"/>
                      <a:pt x="1143" y="654"/>
                    </a:cubicBezTo>
                    <a:cubicBezTo>
                      <a:pt x="1198" y="674"/>
                      <a:pt x="1258" y="646"/>
                      <a:pt x="1278" y="590"/>
                    </a:cubicBezTo>
                    <a:cubicBezTo>
                      <a:pt x="1299" y="530"/>
                      <a:pt x="1319" y="470"/>
                      <a:pt x="1340" y="411"/>
                    </a:cubicBezTo>
                    <a:cubicBezTo>
                      <a:pt x="1364" y="343"/>
                      <a:pt x="1421" y="242"/>
                      <a:pt x="1377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4003676" y="-6350"/>
                <a:ext cx="644525" cy="466725"/>
              </a:xfrm>
              <a:custGeom>
                <a:avLst/>
                <a:gdLst>
                  <a:gd name="T0" fmla="*/ 1377 w 1421"/>
                  <a:gd name="T1" fmla="*/ 845 h 1018"/>
                  <a:gd name="T2" fmla="*/ 1161 w 1421"/>
                  <a:gd name="T3" fmla="*/ 949 h 1018"/>
                  <a:gd name="T4" fmla="*/ 1007 w 1421"/>
                  <a:gd name="T5" fmla="*/ 1008 h 1018"/>
                  <a:gd name="T6" fmla="*/ 926 w 1421"/>
                  <a:gd name="T7" fmla="*/ 1005 h 1018"/>
                  <a:gd name="T8" fmla="*/ 935 w 1421"/>
                  <a:gd name="T9" fmla="*/ 807 h 1018"/>
                  <a:gd name="T10" fmla="*/ 1018 w 1421"/>
                  <a:gd name="T11" fmla="*/ 774 h 1018"/>
                  <a:gd name="T12" fmla="*/ 305 w 1421"/>
                  <a:gd name="T13" fmla="*/ 442 h 1018"/>
                  <a:gd name="T14" fmla="*/ 334 w 1421"/>
                  <a:gd name="T15" fmla="*/ 527 h 1018"/>
                  <a:gd name="T16" fmla="*/ 187 w 1421"/>
                  <a:gd name="T17" fmla="*/ 660 h 1018"/>
                  <a:gd name="T18" fmla="*/ 133 w 1421"/>
                  <a:gd name="T19" fmla="*/ 600 h 1018"/>
                  <a:gd name="T20" fmla="*/ 79 w 1421"/>
                  <a:gd name="T21" fmla="*/ 444 h 1018"/>
                  <a:gd name="T22" fmla="*/ 21 w 1421"/>
                  <a:gd name="T23" fmla="*/ 212 h 1018"/>
                  <a:gd name="T24" fmla="*/ 226 w 1421"/>
                  <a:gd name="T25" fmla="*/ 88 h 1018"/>
                  <a:gd name="T26" fmla="*/ 404 w 1421"/>
                  <a:gd name="T27" fmla="*/ 20 h 1018"/>
                  <a:gd name="T28" fmla="*/ 540 w 1421"/>
                  <a:gd name="T29" fmla="*/ 82 h 1018"/>
                  <a:gd name="T30" fmla="*/ 480 w 1421"/>
                  <a:gd name="T31" fmla="*/ 212 h 1018"/>
                  <a:gd name="T32" fmla="*/ 401 w 1421"/>
                  <a:gd name="T33" fmla="*/ 235 h 1018"/>
                  <a:gd name="T34" fmla="*/ 1114 w 1421"/>
                  <a:gd name="T35" fmla="*/ 568 h 1018"/>
                  <a:gd name="T36" fmla="*/ 1082 w 1421"/>
                  <a:gd name="T37" fmla="*/ 492 h 1018"/>
                  <a:gd name="T38" fmla="*/ 1143 w 1421"/>
                  <a:gd name="T39" fmla="*/ 364 h 1018"/>
                  <a:gd name="T40" fmla="*/ 1278 w 1421"/>
                  <a:gd name="T41" fmla="*/ 428 h 1018"/>
                  <a:gd name="T42" fmla="*/ 1340 w 1421"/>
                  <a:gd name="T43" fmla="*/ 607 h 1018"/>
                  <a:gd name="T44" fmla="*/ 1377 w 1421"/>
                  <a:gd name="T45" fmla="*/ 845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1" h="1018">
                    <a:moveTo>
                      <a:pt x="1377" y="845"/>
                    </a:moveTo>
                    <a:cubicBezTo>
                      <a:pt x="1339" y="904"/>
                      <a:pt x="1225" y="925"/>
                      <a:pt x="1161" y="949"/>
                    </a:cubicBezTo>
                    <a:cubicBezTo>
                      <a:pt x="1110" y="969"/>
                      <a:pt x="1059" y="988"/>
                      <a:pt x="1007" y="1008"/>
                    </a:cubicBezTo>
                    <a:cubicBezTo>
                      <a:pt x="980" y="1018"/>
                      <a:pt x="951" y="1016"/>
                      <a:pt x="926" y="1005"/>
                    </a:cubicBezTo>
                    <a:cubicBezTo>
                      <a:pt x="845" y="968"/>
                      <a:pt x="855" y="838"/>
                      <a:pt x="935" y="807"/>
                    </a:cubicBezTo>
                    <a:cubicBezTo>
                      <a:pt x="935" y="807"/>
                      <a:pt x="1018" y="774"/>
                      <a:pt x="1018" y="774"/>
                    </a:cubicBezTo>
                    <a:cubicBezTo>
                      <a:pt x="305" y="442"/>
                      <a:pt x="305" y="442"/>
                      <a:pt x="305" y="442"/>
                    </a:cubicBezTo>
                    <a:cubicBezTo>
                      <a:pt x="305" y="442"/>
                      <a:pt x="334" y="527"/>
                      <a:pt x="334" y="527"/>
                    </a:cubicBezTo>
                    <a:cubicBezTo>
                      <a:pt x="361" y="608"/>
                      <a:pt x="268" y="699"/>
                      <a:pt x="187" y="660"/>
                    </a:cubicBezTo>
                    <a:cubicBezTo>
                      <a:pt x="163" y="649"/>
                      <a:pt x="143" y="628"/>
                      <a:pt x="133" y="600"/>
                    </a:cubicBezTo>
                    <a:cubicBezTo>
                      <a:pt x="115" y="548"/>
                      <a:pt x="97" y="496"/>
                      <a:pt x="79" y="444"/>
                    </a:cubicBezTo>
                    <a:cubicBezTo>
                      <a:pt x="57" y="380"/>
                      <a:pt x="0" y="280"/>
                      <a:pt x="21" y="212"/>
                    </a:cubicBezTo>
                    <a:cubicBezTo>
                      <a:pt x="45" y="134"/>
                      <a:pt x="159" y="113"/>
                      <a:pt x="226" y="88"/>
                    </a:cubicBezTo>
                    <a:cubicBezTo>
                      <a:pt x="285" y="65"/>
                      <a:pt x="344" y="43"/>
                      <a:pt x="404" y="20"/>
                    </a:cubicBezTo>
                    <a:cubicBezTo>
                      <a:pt x="458" y="0"/>
                      <a:pt x="519" y="27"/>
                      <a:pt x="540" y="82"/>
                    </a:cubicBezTo>
                    <a:cubicBezTo>
                      <a:pt x="560" y="137"/>
                      <a:pt x="535" y="191"/>
                      <a:pt x="480" y="212"/>
                    </a:cubicBezTo>
                    <a:cubicBezTo>
                      <a:pt x="401" y="235"/>
                      <a:pt x="401" y="235"/>
                      <a:pt x="401" y="235"/>
                    </a:cubicBezTo>
                    <a:cubicBezTo>
                      <a:pt x="1114" y="568"/>
                      <a:pt x="1114" y="568"/>
                      <a:pt x="1114" y="568"/>
                    </a:cubicBezTo>
                    <a:cubicBezTo>
                      <a:pt x="1082" y="492"/>
                      <a:pt x="1082" y="492"/>
                      <a:pt x="1082" y="492"/>
                    </a:cubicBezTo>
                    <a:cubicBezTo>
                      <a:pt x="1062" y="437"/>
                      <a:pt x="1088" y="383"/>
                      <a:pt x="1143" y="364"/>
                    </a:cubicBezTo>
                    <a:cubicBezTo>
                      <a:pt x="1198" y="344"/>
                      <a:pt x="1258" y="372"/>
                      <a:pt x="1278" y="428"/>
                    </a:cubicBezTo>
                    <a:cubicBezTo>
                      <a:pt x="1299" y="488"/>
                      <a:pt x="1319" y="548"/>
                      <a:pt x="1340" y="607"/>
                    </a:cubicBezTo>
                    <a:cubicBezTo>
                      <a:pt x="1364" y="675"/>
                      <a:pt x="1421" y="776"/>
                      <a:pt x="1377" y="8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20" name="Rectangle 72"/>
            <p:cNvSpPr/>
            <p:nvPr/>
          </p:nvSpPr>
          <p:spPr>
            <a:xfrm>
              <a:off x="4091864" y="1961345"/>
              <a:ext cx="838276" cy="61515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26" name="Group 75"/>
          <p:cNvGrpSpPr/>
          <p:nvPr/>
        </p:nvGrpSpPr>
        <p:grpSpPr>
          <a:xfrm>
            <a:off x="4023095" y="1981351"/>
            <a:ext cx="577555" cy="649736"/>
            <a:chOff x="2597621" y="1938070"/>
            <a:chExt cx="670472" cy="754266"/>
          </a:xfrm>
        </p:grpSpPr>
        <p:grpSp>
          <p:nvGrpSpPr>
            <p:cNvPr id="27" name="Group 32"/>
            <p:cNvGrpSpPr>
              <a:grpSpLocks noChangeAspect="1"/>
            </p:cNvGrpSpPr>
            <p:nvPr/>
          </p:nvGrpSpPr>
          <p:grpSpPr bwMode="auto">
            <a:xfrm>
              <a:off x="2660796" y="1986703"/>
              <a:ext cx="545131" cy="634843"/>
              <a:chOff x="832" y="-148"/>
              <a:chExt cx="2783" cy="3241"/>
            </a:xfrm>
            <a:solidFill>
              <a:schemeClr val="bg1"/>
            </a:solidFill>
          </p:grpSpPr>
          <p:sp>
            <p:nvSpPr>
              <p:cNvPr id="29" name="Freeform 33"/>
              <p:cNvSpPr>
                <a:spLocks noEditPoints="1"/>
              </p:cNvSpPr>
              <p:nvPr/>
            </p:nvSpPr>
            <p:spPr bwMode="auto">
              <a:xfrm>
                <a:off x="1124" y="-148"/>
                <a:ext cx="2199" cy="1657"/>
              </a:xfrm>
              <a:custGeom>
                <a:avLst/>
                <a:gdLst>
                  <a:gd name="T0" fmla="*/ 1602 w 2140"/>
                  <a:gd name="T1" fmla="*/ 1083 h 1596"/>
                  <a:gd name="T2" fmla="*/ 1744 w 2140"/>
                  <a:gd name="T3" fmla="*/ 673 h 1596"/>
                  <a:gd name="T4" fmla="*/ 411 w 2140"/>
                  <a:gd name="T5" fmla="*/ 673 h 1596"/>
                  <a:gd name="T6" fmla="*/ 1450 w 2140"/>
                  <a:gd name="T7" fmla="*/ 1231 h 1596"/>
                  <a:gd name="T8" fmla="*/ 1836 w 2140"/>
                  <a:gd name="T9" fmla="*/ 1562 h 1596"/>
                  <a:gd name="T10" fmla="*/ 1956 w 2140"/>
                  <a:gd name="T11" fmla="*/ 1440 h 1596"/>
                  <a:gd name="T12" fmla="*/ 522 w 2140"/>
                  <a:gd name="T13" fmla="*/ 673 h 1596"/>
                  <a:gd name="T14" fmla="*/ 1632 w 2140"/>
                  <a:gd name="T15" fmla="*/ 673 h 1596"/>
                  <a:gd name="T16" fmla="*/ 1237 w 2140"/>
                  <a:gd name="T17" fmla="*/ 622 h 1596"/>
                  <a:gd name="T18" fmla="*/ 1150 w 2140"/>
                  <a:gd name="T19" fmla="*/ 541 h 1596"/>
                  <a:gd name="T20" fmla="*/ 699 w 2140"/>
                  <a:gd name="T21" fmla="*/ 509 h 1596"/>
                  <a:gd name="T22" fmla="*/ 699 w 2140"/>
                  <a:gd name="T23" fmla="*/ 377 h 1596"/>
                  <a:gd name="T24" fmla="*/ 1150 w 2140"/>
                  <a:gd name="T25" fmla="*/ 340 h 1596"/>
                  <a:gd name="T26" fmla="*/ 1237 w 2140"/>
                  <a:gd name="T27" fmla="*/ 253 h 1596"/>
                  <a:gd name="T28" fmla="*/ 1390 w 2140"/>
                  <a:gd name="T29" fmla="*/ 428 h 1596"/>
                  <a:gd name="T30" fmla="*/ 1237 w 2140"/>
                  <a:gd name="T31" fmla="*/ 622 h 1596"/>
                  <a:gd name="T32" fmla="*/ 765 w 2140"/>
                  <a:gd name="T33" fmla="*/ 878 h 1596"/>
                  <a:gd name="T34" fmla="*/ 919 w 2140"/>
                  <a:gd name="T35" fmla="*/ 702 h 1596"/>
                  <a:gd name="T36" fmla="*/ 1006 w 2140"/>
                  <a:gd name="T37" fmla="*/ 787 h 1596"/>
                  <a:gd name="T38" fmla="*/ 1456 w 2140"/>
                  <a:gd name="T39" fmla="*/ 821 h 1596"/>
                  <a:gd name="T40" fmla="*/ 1456 w 2140"/>
                  <a:gd name="T41" fmla="*/ 949 h 1596"/>
                  <a:gd name="T42" fmla="*/ 1006 w 2140"/>
                  <a:gd name="T43" fmla="*/ 985 h 1596"/>
                  <a:gd name="T44" fmla="*/ 919 w 2140"/>
                  <a:gd name="T45" fmla="*/ 1071 h 1596"/>
                  <a:gd name="T46" fmla="*/ 324 w 2140"/>
                  <a:gd name="T47" fmla="*/ 505 h 1596"/>
                  <a:gd name="T48" fmla="*/ 0 w 2140"/>
                  <a:gd name="T49" fmla="*/ 441 h 1596"/>
                  <a:gd name="T50" fmla="*/ 64 w 2140"/>
                  <a:gd name="T51" fmla="*/ 377 h 1596"/>
                  <a:gd name="T52" fmla="*/ 388 w 2140"/>
                  <a:gd name="T53" fmla="*/ 441 h 1596"/>
                  <a:gd name="T54" fmla="*/ 324 w 2140"/>
                  <a:gd name="T55" fmla="*/ 505 h 1596"/>
                  <a:gd name="T56" fmla="*/ 1816 w 2140"/>
                  <a:gd name="T57" fmla="*/ 949 h 1596"/>
                  <a:gd name="T58" fmla="*/ 1752 w 2140"/>
                  <a:gd name="T59" fmla="*/ 885 h 1596"/>
                  <a:gd name="T60" fmla="*/ 2076 w 2140"/>
                  <a:gd name="T61" fmla="*/ 821 h 1596"/>
                  <a:gd name="T62" fmla="*/ 2140 w 2140"/>
                  <a:gd name="T63" fmla="*/ 885 h 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40" h="1596">
                    <a:moveTo>
                      <a:pt x="1956" y="1440"/>
                    </a:moveTo>
                    <a:cubicBezTo>
                      <a:pt x="1602" y="1083"/>
                      <a:pt x="1602" y="1083"/>
                      <a:pt x="1602" y="1083"/>
                    </a:cubicBezTo>
                    <a:cubicBezTo>
                      <a:pt x="1630" y="1049"/>
                      <a:pt x="1630" y="1049"/>
                      <a:pt x="1630" y="1049"/>
                    </a:cubicBezTo>
                    <a:cubicBezTo>
                      <a:pt x="1702" y="942"/>
                      <a:pt x="1744" y="812"/>
                      <a:pt x="1744" y="673"/>
                    </a:cubicBezTo>
                    <a:cubicBezTo>
                      <a:pt x="1744" y="301"/>
                      <a:pt x="1445" y="0"/>
                      <a:pt x="1077" y="0"/>
                    </a:cubicBezTo>
                    <a:cubicBezTo>
                      <a:pt x="709" y="0"/>
                      <a:pt x="411" y="301"/>
                      <a:pt x="411" y="673"/>
                    </a:cubicBezTo>
                    <a:cubicBezTo>
                      <a:pt x="411" y="1044"/>
                      <a:pt x="709" y="1346"/>
                      <a:pt x="1077" y="1346"/>
                    </a:cubicBezTo>
                    <a:cubicBezTo>
                      <a:pt x="1215" y="1346"/>
                      <a:pt x="1343" y="1303"/>
                      <a:pt x="1450" y="1231"/>
                    </a:cubicBezTo>
                    <a:cubicBezTo>
                      <a:pt x="1481" y="1205"/>
                      <a:pt x="1481" y="1205"/>
                      <a:pt x="1481" y="1205"/>
                    </a:cubicBezTo>
                    <a:cubicBezTo>
                      <a:pt x="1836" y="1562"/>
                      <a:pt x="1836" y="1562"/>
                      <a:pt x="1836" y="1562"/>
                    </a:cubicBezTo>
                    <a:cubicBezTo>
                      <a:pt x="1869" y="1596"/>
                      <a:pt x="1923" y="1596"/>
                      <a:pt x="1956" y="1562"/>
                    </a:cubicBezTo>
                    <a:cubicBezTo>
                      <a:pt x="1989" y="1528"/>
                      <a:pt x="1989" y="1474"/>
                      <a:pt x="1956" y="1440"/>
                    </a:cubicBezTo>
                    <a:close/>
                    <a:moveTo>
                      <a:pt x="1077" y="1233"/>
                    </a:moveTo>
                    <a:cubicBezTo>
                      <a:pt x="770" y="1233"/>
                      <a:pt x="522" y="982"/>
                      <a:pt x="522" y="673"/>
                    </a:cubicBezTo>
                    <a:cubicBezTo>
                      <a:pt x="522" y="363"/>
                      <a:pt x="770" y="112"/>
                      <a:pt x="1077" y="112"/>
                    </a:cubicBezTo>
                    <a:cubicBezTo>
                      <a:pt x="1384" y="112"/>
                      <a:pt x="1632" y="363"/>
                      <a:pt x="1632" y="673"/>
                    </a:cubicBezTo>
                    <a:cubicBezTo>
                      <a:pt x="1632" y="982"/>
                      <a:pt x="1384" y="1233"/>
                      <a:pt x="1077" y="1233"/>
                    </a:cubicBezTo>
                    <a:close/>
                    <a:moveTo>
                      <a:pt x="1237" y="622"/>
                    </a:moveTo>
                    <a:cubicBezTo>
                      <a:pt x="1213" y="647"/>
                      <a:pt x="1175" y="647"/>
                      <a:pt x="1151" y="623"/>
                    </a:cubicBezTo>
                    <a:cubicBezTo>
                      <a:pt x="1127" y="599"/>
                      <a:pt x="1126" y="565"/>
                      <a:pt x="1150" y="541"/>
                    </a:cubicBezTo>
                    <a:cubicBezTo>
                      <a:pt x="1185" y="509"/>
                      <a:pt x="1185" y="509"/>
                      <a:pt x="1185" y="509"/>
                    </a:cubicBezTo>
                    <a:cubicBezTo>
                      <a:pt x="699" y="509"/>
                      <a:pt x="699" y="509"/>
                      <a:pt x="699" y="509"/>
                    </a:cubicBezTo>
                    <a:cubicBezTo>
                      <a:pt x="666" y="509"/>
                      <a:pt x="638" y="477"/>
                      <a:pt x="638" y="443"/>
                    </a:cubicBezTo>
                    <a:cubicBezTo>
                      <a:pt x="638" y="409"/>
                      <a:pt x="666" y="377"/>
                      <a:pt x="699" y="377"/>
                    </a:cubicBezTo>
                    <a:cubicBezTo>
                      <a:pt x="1185" y="377"/>
                      <a:pt x="1185" y="377"/>
                      <a:pt x="1185" y="377"/>
                    </a:cubicBezTo>
                    <a:cubicBezTo>
                      <a:pt x="1185" y="377"/>
                      <a:pt x="1150" y="340"/>
                      <a:pt x="1150" y="340"/>
                    </a:cubicBezTo>
                    <a:cubicBezTo>
                      <a:pt x="1116" y="304"/>
                      <a:pt x="1142" y="234"/>
                      <a:pt x="1194" y="235"/>
                    </a:cubicBezTo>
                    <a:cubicBezTo>
                      <a:pt x="1209" y="235"/>
                      <a:pt x="1225" y="241"/>
                      <a:pt x="1237" y="253"/>
                    </a:cubicBezTo>
                    <a:cubicBezTo>
                      <a:pt x="1259" y="276"/>
                      <a:pt x="1281" y="299"/>
                      <a:pt x="1303" y="321"/>
                    </a:cubicBezTo>
                    <a:cubicBezTo>
                      <a:pt x="1330" y="349"/>
                      <a:pt x="1385" y="388"/>
                      <a:pt x="1390" y="428"/>
                    </a:cubicBezTo>
                    <a:cubicBezTo>
                      <a:pt x="1397" y="475"/>
                      <a:pt x="1342" y="514"/>
                      <a:pt x="1313" y="544"/>
                    </a:cubicBezTo>
                    <a:cubicBezTo>
                      <a:pt x="1288" y="570"/>
                      <a:pt x="1262" y="596"/>
                      <a:pt x="1237" y="622"/>
                    </a:cubicBezTo>
                    <a:close/>
                    <a:moveTo>
                      <a:pt x="842" y="993"/>
                    </a:moveTo>
                    <a:cubicBezTo>
                      <a:pt x="813" y="963"/>
                      <a:pt x="759" y="924"/>
                      <a:pt x="765" y="878"/>
                    </a:cubicBezTo>
                    <a:cubicBezTo>
                      <a:pt x="771" y="837"/>
                      <a:pt x="825" y="799"/>
                      <a:pt x="852" y="771"/>
                    </a:cubicBezTo>
                    <a:cubicBezTo>
                      <a:pt x="875" y="748"/>
                      <a:pt x="897" y="725"/>
                      <a:pt x="919" y="702"/>
                    </a:cubicBezTo>
                    <a:cubicBezTo>
                      <a:pt x="931" y="690"/>
                      <a:pt x="946" y="684"/>
                      <a:pt x="962" y="684"/>
                    </a:cubicBezTo>
                    <a:cubicBezTo>
                      <a:pt x="1013" y="684"/>
                      <a:pt x="1040" y="751"/>
                      <a:pt x="1006" y="787"/>
                    </a:cubicBezTo>
                    <a:cubicBezTo>
                      <a:pt x="1006" y="787"/>
                      <a:pt x="970" y="821"/>
                      <a:pt x="970" y="821"/>
                    </a:cubicBezTo>
                    <a:cubicBezTo>
                      <a:pt x="1456" y="821"/>
                      <a:pt x="1456" y="821"/>
                      <a:pt x="1456" y="821"/>
                    </a:cubicBezTo>
                    <a:cubicBezTo>
                      <a:pt x="1490" y="821"/>
                      <a:pt x="1517" y="851"/>
                      <a:pt x="1517" y="885"/>
                    </a:cubicBezTo>
                    <a:cubicBezTo>
                      <a:pt x="1517" y="919"/>
                      <a:pt x="1490" y="949"/>
                      <a:pt x="1456" y="949"/>
                    </a:cubicBezTo>
                    <a:cubicBezTo>
                      <a:pt x="970" y="949"/>
                      <a:pt x="970" y="949"/>
                      <a:pt x="970" y="949"/>
                    </a:cubicBezTo>
                    <a:cubicBezTo>
                      <a:pt x="1006" y="985"/>
                      <a:pt x="1006" y="985"/>
                      <a:pt x="1006" y="985"/>
                    </a:cubicBezTo>
                    <a:cubicBezTo>
                      <a:pt x="1029" y="1010"/>
                      <a:pt x="1029" y="1048"/>
                      <a:pt x="1005" y="1072"/>
                    </a:cubicBezTo>
                    <a:cubicBezTo>
                      <a:pt x="981" y="1096"/>
                      <a:pt x="942" y="1096"/>
                      <a:pt x="919" y="1071"/>
                    </a:cubicBezTo>
                    <a:cubicBezTo>
                      <a:pt x="893" y="1045"/>
                      <a:pt x="868" y="1019"/>
                      <a:pt x="842" y="993"/>
                    </a:cubicBezTo>
                    <a:close/>
                    <a:moveTo>
                      <a:pt x="324" y="505"/>
                    </a:moveTo>
                    <a:cubicBezTo>
                      <a:pt x="64" y="505"/>
                      <a:pt x="64" y="505"/>
                      <a:pt x="64" y="505"/>
                    </a:cubicBezTo>
                    <a:cubicBezTo>
                      <a:pt x="29" y="505"/>
                      <a:pt x="0" y="476"/>
                      <a:pt x="0" y="441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0" y="406"/>
                      <a:pt x="29" y="377"/>
                      <a:pt x="64" y="377"/>
                    </a:cubicBezTo>
                    <a:cubicBezTo>
                      <a:pt x="324" y="377"/>
                      <a:pt x="324" y="377"/>
                      <a:pt x="324" y="377"/>
                    </a:cubicBezTo>
                    <a:cubicBezTo>
                      <a:pt x="359" y="377"/>
                      <a:pt x="388" y="406"/>
                      <a:pt x="388" y="441"/>
                    </a:cubicBezTo>
                    <a:cubicBezTo>
                      <a:pt x="388" y="441"/>
                      <a:pt x="388" y="441"/>
                      <a:pt x="388" y="441"/>
                    </a:cubicBezTo>
                    <a:cubicBezTo>
                      <a:pt x="388" y="476"/>
                      <a:pt x="359" y="505"/>
                      <a:pt x="324" y="505"/>
                    </a:cubicBezTo>
                    <a:close/>
                    <a:moveTo>
                      <a:pt x="2076" y="949"/>
                    </a:moveTo>
                    <a:cubicBezTo>
                      <a:pt x="1816" y="949"/>
                      <a:pt x="1816" y="949"/>
                      <a:pt x="1816" y="949"/>
                    </a:cubicBezTo>
                    <a:cubicBezTo>
                      <a:pt x="1781" y="949"/>
                      <a:pt x="1752" y="920"/>
                      <a:pt x="1752" y="885"/>
                    </a:cubicBezTo>
                    <a:cubicBezTo>
                      <a:pt x="1752" y="885"/>
                      <a:pt x="1752" y="885"/>
                      <a:pt x="1752" y="885"/>
                    </a:cubicBezTo>
                    <a:cubicBezTo>
                      <a:pt x="1752" y="850"/>
                      <a:pt x="1781" y="821"/>
                      <a:pt x="1816" y="821"/>
                    </a:cubicBezTo>
                    <a:cubicBezTo>
                      <a:pt x="2076" y="821"/>
                      <a:pt x="2076" y="821"/>
                      <a:pt x="2076" y="821"/>
                    </a:cubicBezTo>
                    <a:cubicBezTo>
                      <a:pt x="2111" y="821"/>
                      <a:pt x="2140" y="850"/>
                      <a:pt x="2140" y="885"/>
                    </a:cubicBezTo>
                    <a:cubicBezTo>
                      <a:pt x="2140" y="885"/>
                      <a:pt x="2140" y="885"/>
                      <a:pt x="2140" y="885"/>
                    </a:cubicBezTo>
                    <a:cubicBezTo>
                      <a:pt x="2140" y="920"/>
                      <a:pt x="2111" y="949"/>
                      <a:pt x="2076" y="9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30" name="Freeform 34"/>
              <p:cNvSpPr>
                <a:spLocks noEditPoints="1"/>
              </p:cNvSpPr>
              <p:nvPr/>
            </p:nvSpPr>
            <p:spPr bwMode="auto">
              <a:xfrm>
                <a:off x="832" y="1593"/>
                <a:ext cx="2783" cy="1500"/>
              </a:xfrm>
              <a:custGeom>
                <a:avLst/>
                <a:gdLst>
                  <a:gd name="T0" fmla="*/ 2458 w 2783"/>
                  <a:gd name="T1" fmla="*/ 1458 h 1500"/>
                  <a:gd name="T2" fmla="*/ 2783 w 2783"/>
                  <a:gd name="T3" fmla="*/ 1134 h 1500"/>
                  <a:gd name="T4" fmla="*/ 2783 w 2783"/>
                  <a:gd name="T5" fmla="*/ 769 h 1500"/>
                  <a:gd name="T6" fmla="*/ 2458 w 2783"/>
                  <a:gd name="T7" fmla="*/ 727 h 1500"/>
                  <a:gd name="T8" fmla="*/ 2783 w 2783"/>
                  <a:gd name="T9" fmla="*/ 408 h 1500"/>
                  <a:gd name="T10" fmla="*/ 2783 w 2783"/>
                  <a:gd name="T11" fmla="*/ 0 h 1500"/>
                  <a:gd name="T12" fmla="*/ 0 w 2783"/>
                  <a:gd name="T13" fmla="*/ 42 h 1500"/>
                  <a:gd name="T14" fmla="*/ 0 w 2783"/>
                  <a:gd name="T15" fmla="*/ 408 h 1500"/>
                  <a:gd name="T16" fmla="*/ 362 w 2783"/>
                  <a:gd name="T17" fmla="*/ 727 h 1500"/>
                  <a:gd name="T18" fmla="*/ 0 w 2783"/>
                  <a:gd name="T19" fmla="*/ 769 h 1500"/>
                  <a:gd name="T20" fmla="*/ 0 w 2783"/>
                  <a:gd name="T21" fmla="*/ 1134 h 1500"/>
                  <a:gd name="T22" fmla="*/ 362 w 2783"/>
                  <a:gd name="T23" fmla="*/ 1458 h 1500"/>
                  <a:gd name="T24" fmla="*/ 0 w 2783"/>
                  <a:gd name="T25" fmla="*/ 1500 h 1500"/>
                  <a:gd name="T26" fmla="*/ 407 w 2783"/>
                  <a:gd name="T27" fmla="*/ 1500 h 1500"/>
                  <a:gd name="T28" fmla="*/ 1089 w 2783"/>
                  <a:gd name="T29" fmla="*/ 1500 h 1500"/>
                  <a:gd name="T30" fmla="*/ 1776 w 2783"/>
                  <a:gd name="T31" fmla="*/ 1500 h 1500"/>
                  <a:gd name="T32" fmla="*/ 2458 w 2783"/>
                  <a:gd name="T33" fmla="*/ 1500 h 1500"/>
                  <a:gd name="T34" fmla="*/ 2783 w 2783"/>
                  <a:gd name="T35" fmla="*/ 1458 h 1500"/>
                  <a:gd name="T36" fmla="*/ 2738 w 2783"/>
                  <a:gd name="T37" fmla="*/ 42 h 1500"/>
                  <a:gd name="T38" fmla="*/ 2097 w 2783"/>
                  <a:gd name="T39" fmla="*/ 366 h 1500"/>
                  <a:gd name="T40" fmla="*/ 2417 w 2783"/>
                  <a:gd name="T41" fmla="*/ 408 h 1500"/>
                  <a:gd name="T42" fmla="*/ 1776 w 2783"/>
                  <a:gd name="T43" fmla="*/ 727 h 1500"/>
                  <a:gd name="T44" fmla="*/ 2417 w 2783"/>
                  <a:gd name="T45" fmla="*/ 408 h 1500"/>
                  <a:gd name="T46" fmla="*/ 2055 w 2783"/>
                  <a:gd name="T47" fmla="*/ 42 h 1500"/>
                  <a:gd name="T48" fmla="*/ 1414 w 2783"/>
                  <a:gd name="T49" fmla="*/ 366 h 1500"/>
                  <a:gd name="T50" fmla="*/ 1731 w 2783"/>
                  <a:gd name="T51" fmla="*/ 408 h 1500"/>
                  <a:gd name="T52" fmla="*/ 1089 w 2783"/>
                  <a:gd name="T53" fmla="*/ 727 h 1500"/>
                  <a:gd name="T54" fmla="*/ 1731 w 2783"/>
                  <a:gd name="T55" fmla="*/ 408 h 1500"/>
                  <a:gd name="T56" fmla="*/ 1369 w 2783"/>
                  <a:gd name="T57" fmla="*/ 42 h 1500"/>
                  <a:gd name="T58" fmla="*/ 728 w 2783"/>
                  <a:gd name="T59" fmla="*/ 366 h 1500"/>
                  <a:gd name="T60" fmla="*/ 1048 w 2783"/>
                  <a:gd name="T61" fmla="*/ 408 h 1500"/>
                  <a:gd name="T62" fmla="*/ 407 w 2783"/>
                  <a:gd name="T63" fmla="*/ 727 h 1500"/>
                  <a:gd name="T64" fmla="*/ 1048 w 2783"/>
                  <a:gd name="T65" fmla="*/ 408 h 1500"/>
                  <a:gd name="T66" fmla="*/ 45 w 2783"/>
                  <a:gd name="T67" fmla="*/ 42 h 1500"/>
                  <a:gd name="T68" fmla="*/ 687 w 2783"/>
                  <a:gd name="T69" fmla="*/ 366 h 1500"/>
                  <a:gd name="T70" fmla="*/ 45 w 2783"/>
                  <a:gd name="T71" fmla="*/ 1093 h 1500"/>
                  <a:gd name="T72" fmla="*/ 687 w 2783"/>
                  <a:gd name="T73" fmla="*/ 769 h 1500"/>
                  <a:gd name="T74" fmla="*/ 45 w 2783"/>
                  <a:gd name="T75" fmla="*/ 1093 h 1500"/>
                  <a:gd name="T76" fmla="*/ 407 w 2783"/>
                  <a:gd name="T77" fmla="*/ 1458 h 1500"/>
                  <a:gd name="T78" fmla="*/ 1048 w 2783"/>
                  <a:gd name="T79" fmla="*/ 1134 h 1500"/>
                  <a:gd name="T80" fmla="*/ 728 w 2783"/>
                  <a:gd name="T81" fmla="*/ 1093 h 1500"/>
                  <a:gd name="T82" fmla="*/ 1369 w 2783"/>
                  <a:gd name="T83" fmla="*/ 769 h 1500"/>
                  <a:gd name="T84" fmla="*/ 728 w 2783"/>
                  <a:gd name="T85" fmla="*/ 1093 h 1500"/>
                  <a:gd name="T86" fmla="*/ 1089 w 2783"/>
                  <a:gd name="T87" fmla="*/ 1458 h 1500"/>
                  <a:gd name="T88" fmla="*/ 1731 w 2783"/>
                  <a:gd name="T89" fmla="*/ 1134 h 1500"/>
                  <a:gd name="T90" fmla="*/ 1414 w 2783"/>
                  <a:gd name="T91" fmla="*/ 1093 h 1500"/>
                  <a:gd name="T92" fmla="*/ 2055 w 2783"/>
                  <a:gd name="T93" fmla="*/ 769 h 1500"/>
                  <a:gd name="T94" fmla="*/ 1414 w 2783"/>
                  <a:gd name="T95" fmla="*/ 1093 h 1500"/>
                  <a:gd name="T96" fmla="*/ 1776 w 2783"/>
                  <a:gd name="T97" fmla="*/ 1458 h 1500"/>
                  <a:gd name="T98" fmla="*/ 2417 w 2783"/>
                  <a:gd name="T99" fmla="*/ 1134 h 1500"/>
                  <a:gd name="T100" fmla="*/ 2097 w 2783"/>
                  <a:gd name="T101" fmla="*/ 1093 h 1500"/>
                  <a:gd name="T102" fmla="*/ 2738 w 2783"/>
                  <a:gd name="T103" fmla="*/ 769 h 1500"/>
                  <a:gd name="T104" fmla="*/ 2097 w 2783"/>
                  <a:gd name="T105" fmla="*/ 1093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3" h="1500">
                    <a:moveTo>
                      <a:pt x="2783" y="1458"/>
                    </a:moveTo>
                    <a:lnTo>
                      <a:pt x="2458" y="1458"/>
                    </a:lnTo>
                    <a:lnTo>
                      <a:pt x="2458" y="1134"/>
                    </a:lnTo>
                    <a:lnTo>
                      <a:pt x="2783" y="1134"/>
                    </a:lnTo>
                    <a:lnTo>
                      <a:pt x="2783" y="1093"/>
                    </a:lnTo>
                    <a:lnTo>
                      <a:pt x="2783" y="769"/>
                    </a:lnTo>
                    <a:lnTo>
                      <a:pt x="2783" y="727"/>
                    </a:lnTo>
                    <a:lnTo>
                      <a:pt x="2458" y="727"/>
                    </a:lnTo>
                    <a:lnTo>
                      <a:pt x="2458" y="408"/>
                    </a:lnTo>
                    <a:lnTo>
                      <a:pt x="2783" y="408"/>
                    </a:lnTo>
                    <a:lnTo>
                      <a:pt x="2783" y="366"/>
                    </a:lnTo>
                    <a:lnTo>
                      <a:pt x="2783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366"/>
                    </a:lnTo>
                    <a:lnTo>
                      <a:pt x="0" y="408"/>
                    </a:lnTo>
                    <a:lnTo>
                      <a:pt x="362" y="408"/>
                    </a:lnTo>
                    <a:lnTo>
                      <a:pt x="362" y="727"/>
                    </a:lnTo>
                    <a:lnTo>
                      <a:pt x="0" y="727"/>
                    </a:lnTo>
                    <a:lnTo>
                      <a:pt x="0" y="769"/>
                    </a:lnTo>
                    <a:lnTo>
                      <a:pt x="0" y="1093"/>
                    </a:lnTo>
                    <a:lnTo>
                      <a:pt x="0" y="1134"/>
                    </a:lnTo>
                    <a:lnTo>
                      <a:pt x="362" y="1134"/>
                    </a:lnTo>
                    <a:lnTo>
                      <a:pt x="362" y="1458"/>
                    </a:lnTo>
                    <a:lnTo>
                      <a:pt x="0" y="1458"/>
                    </a:lnTo>
                    <a:lnTo>
                      <a:pt x="0" y="1500"/>
                    </a:lnTo>
                    <a:lnTo>
                      <a:pt x="366" y="1500"/>
                    </a:lnTo>
                    <a:lnTo>
                      <a:pt x="407" y="1500"/>
                    </a:lnTo>
                    <a:lnTo>
                      <a:pt x="1048" y="1500"/>
                    </a:lnTo>
                    <a:lnTo>
                      <a:pt x="1089" y="1500"/>
                    </a:lnTo>
                    <a:lnTo>
                      <a:pt x="1735" y="1500"/>
                    </a:lnTo>
                    <a:lnTo>
                      <a:pt x="1776" y="1500"/>
                    </a:lnTo>
                    <a:lnTo>
                      <a:pt x="2417" y="1500"/>
                    </a:lnTo>
                    <a:lnTo>
                      <a:pt x="2458" y="1500"/>
                    </a:lnTo>
                    <a:lnTo>
                      <a:pt x="2783" y="1500"/>
                    </a:lnTo>
                    <a:lnTo>
                      <a:pt x="2783" y="1458"/>
                    </a:lnTo>
                    <a:close/>
                    <a:moveTo>
                      <a:pt x="2097" y="42"/>
                    </a:moveTo>
                    <a:lnTo>
                      <a:pt x="2738" y="42"/>
                    </a:lnTo>
                    <a:lnTo>
                      <a:pt x="2738" y="366"/>
                    </a:lnTo>
                    <a:lnTo>
                      <a:pt x="2097" y="366"/>
                    </a:lnTo>
                    <a:lnTo>
                      <a:pt x="2097" y="42"/>
                    </a:lnTo>
                    <a:close/>
                    <a:moveTo>
                      <a:pt x="2417" y="408"/>
                    </a:moveTo>
                    <a:lnTo>
                      <a:pt x="2417" y="727"/>
                    </a:lnTo>
                    <a:lnTo>
                      <a:pt x="1776" y="727"/>
                    </a:lnTo>
                    <a:lnTo>
                      <a:pt x="1776" y="408"/>
                    </a:lnTo>
                    <a:lnTo>
                      <a:pt x="2417" y="408"/>
                    </a:lnTo>
                    <a:close/>
                    <a:moveTo>
                      <a:pt x="1414" y="42"/>
                    </a:moveTo>
                    <a:lnTo>
                      <a:pt x="2055" y="42"/>
                    </a:lnTo>
                    <a:lnTo>
                      <a:pt x="2055" y="366"/>
                    </a:lnTo>
                    <a:lnTo>
                      <a:pt x="1414" y="366"/>
                    </a:lnTo>
                    <a:lnTo>
                      <a:pt x="1414" y="42"/>
                    </a:lnTo>
                    <a:close/>
                    <a:moveTo>
                      <a:pt x="1731" y="408"/>
                    </a:moveTo>
                    <a:lnTo>
                      <a:pt x="1731" y="727"/>
                    </a:lnTo>
                    <a:lnTo>
                      <a:pt x="1089" y="727"/>
                    </a:lnTo>
                    <a:lnTo>
                      <a:pt x="1089" y="408"/>
                    </a:lnTo>
                    <a:lnTo>
                      <a:pt x="1731" y="408"/>
                    </a:lnTo>
                    <a:close/>
                    <a:moveTo>
                      <a:pt x="728" y="42"/>
                    </a:moveTo>
                    <a:lnTo>
                      <a:pt x="1369" y="42"/>
                    </a:lnTo>
                    <a:lnTo>
                      <a:pt x="1369" y="366"/>
                    </a:lnTo>
                    <a:lnTo>
                      <a:pt x="728" y="366"/>
                    </a:lnTo>
                    <a:lnTo>
                      <a:pt x="728" y="42"/>
                    </a:lnTo>
                    <a:close/>
                    <a:moveTo>
                      <a:pt x="1048" y="408"/>
                    </a:moveTo>
                    <a:lnTo>
                      <a:pt x="1048" y="727"/>
                    </a:lnTo>
                    <a:lnTo>
                      <a:pt x="407" y="727"/>
                    </a:lnTo>
                    <a:lnTo>
                      <a:pt x="407" y="408"/>
                    </a:lnTo>
                    <a:lnTo>
                      <a:pt x="1048" y="408"/>
                    </a:lnTo>
                    <a:close/>
                    <a:moveTo>
                      <a:pt x="45" y="366"/>
                    </a:moveTo>
                    <a:lnTo>
                      <a:pt x="45" y="42"/>
                    </a:lnTo>
                    <a:lnTo>
                      <a:pt x="687" y="42"/>
                    </a:lnTo>
                    <a:lnTo>
                      <a:pt x="687" y="366"/>
                    </a:lnTo>
                    <a:lnTo>
                      <a:pt x="45" y="366"/>
                    </a:lnTo>
                    <a:close/>
                    <a:moveTo>
                      <a:pt x="45" y="1093"/>
                    </a:moveTo>
                    <a:lnTo>
                      <a:pt x="45" y="769"/>
                    </a:lnTo>
                    <a:lnTo>
                      <a:pt x="687" y="769"/>
                    </a:lnTo>
                    <a:lnTo>
                      <a:pt x="687" y="1093"/>
                    </a:lnTo>
                    <a:lnTo>
                      <a:pt x="45" y="1093"/>
                    </a:lnTo>
                    <a:close/>
                    <a:moveTo>
                      <a:pt x="1048" y="1458"/>
                    </a:moveTo>
                    <a:lnTo>
                      <a:pt x="407" y="1458"/>
                    </a:lnTo>
                    <a:lnTo>
                      <a:pt x="407" y="1134"/>
                    </a:lnTo>
                    <a:lnTo>
                      <a:pt x="1048" y="1134"/>
                    </a:lnTo>
                    <a:lnTo>
                      <a:pt x="1048" y="1458"/>
                    </a:lnTo>
                    <a:close/>
                    <a:moveTo>
                      <a:pt x="728" y="1093"/>
                    </a:moveTo>
                    <a:lnTo>
                      <a:pt x="728" y="769"/>
                    </a:lnTo>
                    <a:lnTo>
                      <a:pt x="1369" y="769"/>
                    </a:lnTo>
                    <a:lnTo>
                      <a:pt x="1369" y="1093"/>
                    </a:lnTo>
                    <a:lnTo>
                      <a:pt x="728" y="1093"/>
                    </a:lnTo>
                    <a:close/>
                    <a:moveTo>
                      <a:pt x="1731" y="1458"/>
                    </a:moveTo>
                    <a:lnTo>
                      <a:pt x="1089" y="1458"/>
                    </a:lnTo>
                    <a:lnTo>
                      <a:pt x="1089" y="1134"/>
                    </a:lnTo>
                    <a:lnTo>
                      <a:pt x="1731" y="1134"/>
                    </a:lnTo>
                    <a:lnTo>
                      <a:pt x="1731" y="1458"/>
                    </a:lnTo>
                    <a:close/>
                    <a:moveTo>
                      <a:pt x="1414" y="1093"/>
                    </a:moveTo>
                    <a:lnTo>
                      <a:pt x="1414" y="769"/>
                    </a:lnTo>
                    <a:lnTo>
                      <a:pt x="2055" y="769"/>
                    </a:lnTo>
                    <a:lnTo>
                      <a:pt x="2055" y="1093"/>
                    </a:lnTo>
                    <a:lnTo>
                      <a:pt x="1414" y="1093"/>
                    </a:lnTo>
                    <a:close/>
                    <a:moveTo>
                      <a:pt x="2417" y="1458"/>
                    </a:moveTo>
                    <a:lnTo>
                      <a:pt x="1776" y="1458"/>
                    </a:lnTo>
                    <a:lnTo>
                      <a:pt x="1776" y="1134"/>
                    </a:lnTo>
                    <a:lnTo>
                      <a:pt x="2417" y="1134"/>
                    </a:lnTo>
                    <a:lnTo>
                      <a:pt x="2417" y="1458"/>
                    </a:lnTo>
                    <a:close/>
                    <a:moveTo>
                      <a:pt x="2097" y="1093"/>
                    </a:moveTo>
                    <a:lnTo>
                      <a:pt x="2097" y="769"/>
                    </a:lnTo>
                    <a:lnTo>
                      <a:pt x="2738" y="769"/>
                    </a:lnTo>
                    <a:lnTo>
                      <a:pt x="2738" y="1093"/>
                    </a:lnTo>
                    <a:lnTo>
                      <a:pt x="2097" y="10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28" name="Rectangle 74"/>
            <p:cNvSpPr/>
            <p:nvPr/>
          </p:nvSpPr>
          <p:spPr>
            <a:xfrm>
              <a:off x="2597621" y="1938070"/>
              <a:ext cx="670472" cy="75426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31" name="Rounded Rectangle 44"/>
          <p:cNvSpPr/>
          <p:nvPr/>
        </p:nvSpPr>
        <p:spPr>
          <a:xfrm>
            <a:off x="2657356" y="2637034"/>
            <a:ext cx="1015668" cy="3544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2" tIns="43956" rIns="87912" bIns="43956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Virtual Router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lang="en-US" sz="900" b="1" dirty="0" err="1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ISRv</a:t>
            </a:r>
            <a:r>
              <a:rPr lang="en-US" sz="9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)</a:t>
            </a:r>
            <a:endParaRPr lang="en-US" sz="9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2" name="Rounded Rectangle 45"/>
          <p:cNvSpPr/>
          <p:nvPr/>
        </p:nvSpPr>
        <p:spPr>
          <a:xfrm>
            <a:off x="3786245" y="2678914"/>
            <a:ext cx="1064695" cy="3544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2" tIns="43956" rIns="87912" bIns="43956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Virtual Firewall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(ASAv)</a:t>
            </a:r>
          </a:p>
        </p:txBody>
      </p:sp>
      <p:sp>
        <p:nvSpPr>
          <p:cNvPr id="33" name="Rounded Rectangle 46"/>
          <p:cNvSpPr/>
          <p:nvPr/>
        </p:nvSpPr>
        <p:spPr>
          <a:xfrm>
            <a:off x="4992479" y="2637034"/>
            <a:ext cx="1016620" cy="3544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2" tIns="43956" rIns="87912" bIns="43956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 Virtual WAN Optimization (vWAAS)</a:t>
            </a:r>
          </a:p>
        </p:txBody>
      </p:sp>
      <p:sp>
        <p:nvSpPr>
          <p:cNvPr id="34" name="Rounded Rectangle 47"/>
          <p:cNvSpPr/>
          <p:nvPr/>
        </p:nvSpPr>
        <p:spPr>
          <a:xfrm>
            <a:off x="6267736" y="2637034"/>
            <a:ext cx="1091543" cy="3544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2" tIns="43956" rIns="87912" bIns="43956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Virtual Wireless LAN Controller (vWLC)</a:t>
            </a:r>
          </a:p>
        </p:txBody>
      </p:sp>
      <p:sp>
        <p:nvSpPr>
          <p:cNvPr id="35" name="Rounded Rectangle 48"/>
          <p:cNvSpPr/>
          <p:nvPr/>
        </p:nvSpPr>
        <p:spPr>
          <a:xfrm>
            <a:off x="7477356" y="2637034"/>
            <a:ext cx="1091543" cy="3544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2" tIns="43956" rIns="87912" bIns="43956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en-US" sz="900" b="1" baseline="300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rd</a:t>
            </a:r>
            <a:r>
              <a:rPr lang="en-US" sz="9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9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パーティ製</a:t>
            </a:r>
            <a:r>
              <a:rPr lang="en-US" sz="9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VNFs</a:t>
            </a:r>
          </a:p>
        </p:txBody>
      </p:sp>
      <p:sp>
        <p:nvSpPr>
          <p:cNvPr id="39" name="Rectangle 25"/>
          <p:cNvSpPr/>
          <p:nvPr/>
        </p:nvSpPr>
        <p:spPr>
          <a:xfrm>
            <a:off x="2497775" y="3189585"/>
            <a:ext cx="6218006" cy="41028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438979" y="3246731"/>
            <a:ext cx="4424437" cy="38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altLang="ja-JP" sz="1050" b="1" u="sng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N</a:t>
            </a:r>
            <a:r>
              <a:rPr lang="en-US" altLang="ja-JP" sz="105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etwork </a:t>
            </a:r>
            <a:r>
              <a:rPr lang="en-US" altLang="ja-JP" sz="1050" b="1" u="sng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F</a:t>
            </a:r>
            <a:r>
              <a:rPr lang="en-US" altLang="ja-JP" sz="105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unctions </a:t>
            </a:r>
            <a:r>
              <a:rPr lang="en-US" altLang="ja-JP" sz="1050" b="1" u="sng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V</a:t>
            </a:r>
            <a:r>
              <a:rPr lang="en-US" altLang="ja-JP" sz="105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irtualization </a:t>
            </a:r>
            <a:r>
              <a:rPr lang="en-US" altLang="ja-JP" sz="1050" b="1" u="sng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I</a:t>
            </a:r>
            <a:r>
              <a:rPr lang="en-US" altLang="ja-JP" sz="105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nfrastructure </a:t>
            </a:r>
            <a:r>
              <a:rPr lang="en-US" altLang="ja-JP" sz="1050" b="1" u="sng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S</a:t>
            </a:r>
            <a:r>
              <a:rPr lang="en-US" altLang="ja-JP" sz="105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oftware (NFVIS)</a:t>
            </a:r>
          </a:p>
        </p:txBody>
      </p:sp>
      <p:sp>
        <p:nvSpPr>
          <p:cNvPr id="42" name="Rectangle 25"/>
          <p:cNvSpPr/>
          <p:nvPr/>
        </p:nvSpPr>
        <p:spPr>
          <a:xfrm>
            <a:off x="2497774" y="3675414"/>
            <a:ext cx="6218007" cy="89140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87" y="3888872"/>
            <a:ext cx="1722227" cy="526500"/>
          </a:xfrm>
          <a:prstGeom prst="rect">
            <a:avLst/>
          </a:prstGeom>
        </p:spPr>
      </p:pic>
      <p:sp>
        <p:nvSpPr>
          <p:cNvPr id="45" name="TextBox 205"/>
          <p:cNvSpPr txBox="1"/>
          <p:nvPr/>
        </p:nvSpPr>
        <p:spPr>
          <a:xfrm>
            <a:off x="6166357" y="3713536"/>
            <a:ext cx="2141605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Cisco</a:t>
            </a:r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UCS C</a:t>
            </a:r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シリーズ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46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944" y="3990533"/>
            <a:ext cx="1109705" cy="283536"/>
          </a:xfrm>
          <a:prstGeom prst="rect">
            <a:avLst/>
          </a:prstGeom>
        </p:spPr>
      </p:pic>
      <p:sp>
        <p:nvSpPr>
          <p:cNvPr id="47" name="TextBox 205"/>
          <p:cNvSpPr txBox="1"/>
          <p:nvPr/>
        </p:nvSpPr>
        <p:spPr>
          <a:xfrm>
            <a:off x="2939164" y="3713536"/>
            <a:ext cx="1965073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Cisco ISR 4000</a:t>
            </a:r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シリーズ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497775" y="1026326"/>
            <a:ext cx="6218007" cy="36933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Enterprise</a:t>
            </a:r>
            <a:r>
              <a:rPr kumimoji="1" lang="ja-JP" altLang="en-US" dirty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Service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Automation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（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ESA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）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837409" y="428730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ルーター・プラットフォーム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279471" y="427730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サーバー・プラットフォーム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5" name="四角形吹き出し 54"/>
          <p:cNvSpPr/>
          <p:nvPr/>
        </p:nvSpPr>
        <p:spPr>
          <a:xfrm>
            <a:off x="5070139" y="3958872"/>
            <a:ext cx="1074237" cy="467026"/>
          </a:xfrm>
          <a:prstGeom prst="wedgeRectCallout">
            <a:avLst>
              <a:gd name="adj1" fmla="val -108035"/>
              <a:gd name="adj2" fmla="val 10030"/>
            </a:avLst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5"/>
          <a:srcRect l="1695" t="39174" b="2573"/>
          <a:stretch/>
        </p:blipFill>
        <p:spPr>
          <a:xfrm>
            <a:off x="5117065" y="3977577"/>
            <a:ext cx="986245" cy="438321"/>
          </a:xfrm>
          <a:prstGeom prst="rect">
            <a:avLst/>
          </a:prstGeom>
        </p:spPr>
      </p:pic>
      <p:sp>
        <p:nvSpPr>
          <p:cNvPr id="56" name="TextBox 205"/>
          <p:cNvSpPr txBox="1"/>
          <p:nvPr/>
        </p:nvSpPr>
        <p:spPr>
          <a:xfrm>
            <a:off x="4623777" y="3717437"/>
            <a:ext cx="1965073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ja-JP" sz="11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Cisco UCS-E</a:t>
            </a:r>
            <a:r>
              <a:rPr lang="ja-JP" altLang="en-US" sz="11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シリーズ</a:t>
            </a:r>
            <a:endParaRPr lang="en-US" sz="1100" dirty="0">
              <a:solidFill>
                <a:schemeClr val="tx1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1245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 smtClean="0">
                <a:solidFill>
                  <a:srgbClr val="676767">
                    <a:lumMod val="75000"/>
                  </a:srgbClr>
                </a:solidFill>
              </a:rPr>
              <a:t>NFVIS (NFV Infrastructure Software)</a:t>
            </a:r>
            <a:r>
              <a:rPr lang="ja-JP" altLang="en-US" sz="2800" dirty="0" smtClean="0">
                <a:solidFill>
                  <a:srgbClr val="676767">
                    <a:lumMod val="75000"/>
                  </a:srgbClr>
                </a:solidFill>
              </a:rPr>
              <a:t>の役割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24443" y="3317546"/>
            <a:ext cx="5819651" cy="1494268"/>
            <a:chOff x="1829404" y="1558985"/>
            <a:chExt cx="5216896" cy="1494268"/>
          </a:xfrm>
        </p:grpSpPr>
        <p:grpSp>
          <p:nvGrpSpPr>
            <p:cNvPr id="21" name="Group 20"/>
            <p:cNvGrpSpPr/>
            <p:nvPr/>
          </p:nvGrpSpPr>
          <p:grpSpPr>
            <a:xfrm>
              <a:off x="1829404" y="1558985"/>
              <a:ext cx="2573892" cy="1494268"/>
              <a:chOff x="1829404" y="1397654"/>
              <a:chExt cx="2573892" cy="1494268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1829404" y="1759881"/>
                <a:ext cx="2573892" cy="1132041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 rot="10800000" flipV="1">
                <a:off x="1829404" y="1397654"/>
                <a:ext cx="2573892" cy="36107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6A4D7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ja-JP" altLang="en-US" sz="1400" b="1" dirty="0" smtClean="0">
                    <a:solidFill>
                      <a:schemeClr val="bg2"/>
                    </a:solidFill>
                  </a:rPr>
                  <a:t>仮想化の複数コンポーネントを提供</a:t>
                </a:r>
                <a:endParaRPr lang="en-US" sz="1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876672" y="1757700"/>
                <a:ext cx="2479358" cy="1038710"/>
              </a:xfrm>
              <a:prstGeom prst="rect">
                <a:avLst/>
              </a:prstGeom>
            </p:spPr>
            <p:txBody>
              <a:bodyPr wrap="square" lIns="68543" tIns="34272" rIns="68543" bIns="34272">
                <a:spAutoFit/>
              </a:bodyPr>
              <a:lstStyle/>
              <a:p>
                <a:pPr algn="ctr" defTabSz="913377">
                  <a:spcAft>
                    <a:spcPts val="600"/>
                  </a:spcAft>
                </a:pPr>
                <a:r>
                  <a:rPr 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KVM</a:t>
                </a:r>
                <a: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ベースのハイパーバイザ</a:t>
                </a:r>
              </a:p>
              <a:p>
                <a:pPr algn="ctr" defTabSz="913377">
                  <a:spcAft>
                    <a:spcPts val="600"/>
                  </a:spcAft>
                </a:pPr>
                <a:r>
                  <a:rPr 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OS</a:t>
                </a:r>
                <a: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カーネル</a:t>
                </a:r>
                <a:endParaRPr lang="en-US" altLang="ja-JP" sz="1200" kern="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algn="ctr" defTabSz="913377">
                  <a:spcAft>
                    <a:spcPts val="600"/>
                  </a:spcAft>
                </a:pPr>
                <a: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仮想スイッチ</a:t>
                </a:r>
                <a:endParaRPr lang="en-US" altLang="ja-JP" sz="1200" kern="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algn="ctr" defTabSz="913377">
                  <a:spcAft>
                    <a:spcPts val="600"/>
                  </a:spcAft>
                </a:pPr>
                <a:r>
                  <a:rPr 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PnP</a:t>
                </a:r>
                <a: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クライアント など</a:t>
                </a:r>
                <a:endParaRPr lang="en-US" sz="1200" kern="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472408" y="1558985"/>
              <a:ext cx="2573892" cy="1494268"/>
              <a:chOff x="4739108" y="1397654"/>
              <a:chExt cx="2573892" cy="1494268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4739108" y="1759881"/>
                <a:ext cx="2573892" cy="1132041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 rot="10800000" flipV="1">
                <a:off x="4739108" y="1397654"/>
                <a:ext cx="2573892" cy="36107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100000">
                    <a:srgbClr val="215A9C"/>
                  </a:gs>
                  <a:gs pos="0">
                    <a:schemeClr val="tx2"/>
                  </a:gs>
                </a:gsLst>
                <a:lin ang="5400000" scaled="0"/>
              </a:gradFill>
              <a:ln w="22225"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ja-JP" altLang="en-US" sz="1400" b="1" dirty="0" smtClean="0">
                    <a:solidFill>
                      <a:schemeClr val="bg2"/>
                    </a:solidFill>
                  </a:rPr>
                  <a:t>管理 </a:t>
                </a:r>
                <a:r>
                  <a:rPr lang="en-US" altLang="ja-JP" sz="1400" b="1" dirty="0" smtClean="0">
                    <a:solidFill>
                      <a:schemeClr val="bg2"/>
                    </a:solidFill>
                  </a:rPr>
                  <a:t>/ </a:t>
                </a:r>
                <a:r>
                  <a:rPr lang="ja-JP" altLang="en-US" sz="1400" b="1" dirty="0" smtClean="0">
                    <a:solidFill>
                      <a:schemeClr val="bg2"/>
                    </a:solidFill>
                  </a:rPr>
                  <a:t>提供形態</a:t>
                </a:r>
                <a:endParaRPr lang="en-US" sz="1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739110" y="1757700"/>
                <a:ext cx="2573890" cy="700155"/>
              </a:xfrm>
              <a:prstGeom prst="rect">
                <a:avLst/>
              </a:prstGeom>
            </p:spPr>
            <p:txBody>
              <a:bodyPr wrap="square" lIns="68543" tIns="34272" rIns="68543" bIns="34272">
                <a:spAutoFit/>
              </a:bodyPr>
              <a:lstStyle/>
              <a:p>
                <a:pPr algn="ctr" defTabSz="913377">
                  <a:spcAft>
                    <a:spcPts val="600"/>
                  </a:spcAft>
                </a:pPr>
                <a:r>
                  <a:rPr 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Web</a:t>
                </a:r>
                <a: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ベース</a:t>
                </a:r>
                <a:r>
                  <a:rPr lang="en-US" altLang="ja-JP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GUI</a:t>
                </a:r>
                <a: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もしくは</a:t>
                </a:r>
                <a:r>
                  <a:rPr lang="en-US" altLang="ja-JP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ESA</a:t>
                </a:r>
                <a: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など</a:t>
                </a:r>
                <a:b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</a:br>
                <a: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外部サービスからリモート管理</a:t>
                </a:r>
                <a:endParaRPr lang="en-US" altLang="ja-JP" sz="1200" kern="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algn="ctr" defTabSz="913377">
                  <a:spcAft>
                    <a:spcPts val="600"/>
                  </a:spcAft>
                </a:pPr>
                <a:r>
                  <a:rPr 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ISO</a:t>
                </a:r>
                <a:r>
                  <a:rPr lang="ja-JP" altLang="en-US" sz="1200" kern="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パッケージ</a:t>
                </a:r>
                <a:r>
                  <a:rPr lang="ja-JP" altLang="en-US" sz="1200" kern="0" dirty="0" smtClean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による提供</a:t>
                </a:r>
                <a:endParaRPr lang="en-US" sz="1200" kern="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25" name="Rounded Rectangle 8"/>
          <p:cNvSpPr/>
          <p:nvPr/>
        </p:nvSpPr>
        <p:spPr>
          <a:xfrm>
            <a:off x="1764369" y="2457157"/>
            <a:ext cx="5550023" cy="538891"/>
          </a:xfrm>
          <a:prstGeom prst="roundRect">
            <a:avLst/>
          </a:prstGeom>
          <a:solidFill>
            <a:srgbClr val="5783B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NFVIS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46226" y="2542065"/>
            <a:ext cx="868419" cy="36376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API Interface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867319" y="2542065"/>
            <a:ext cx="1096482" cy="36376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Platform Management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46217" y="2542065"/>
            <a:ext cx="944042" cy="36376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Hypervisor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321315" y="2542065"/>
            <a:ext cx="944042" cy="36376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Virtual Switching</a:t>
            </a:r>
          </a:p>
        </p:txBody>
      </p:sp>
      <p:sp>
        <p:nvSpPr>
          <p:cNvPr id="31" name="Cube 47"/>
          <p:cNvSpPr/>
          <p:nvPr/>
        </p:nvSpPr>
        <p:spPr>
          <a:xfrm>
            <a:off x="1750095" y="1235132"/>
            <a:ext cx="530340" cy="279111"/>
          </a:xfrm>
          <a:prstGeom prst="cube">
            <a:avLst>
              <a:gd name="adj" fmla="val 50000"/>
            </a:avLst>
          </a:prstGeom>
          <a:solidFill>
            <a:srgbClr val="36A4D7"/>
          </a:solidFill>
          <a:ln w="9525" cmpd="sng">
            <a:solidFill>
              <a:srgbClr val="2147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sp>
        <p:nvSpPr>
          <p:cNvPr id="32" name="Cube 42"/>
          <p:cNvSpPr/>
          <p:nvPr/>
        </p:nvSpPr>
        <p:spPr>
          <a:xfrm>
            <a:off x="2393977" y="1224069"/>
            <a:ext cx="530340" cy="279111"/>
          </a:xfrm>
          <a:prstGeom prst="cube">
            <a:avLst>
              <a:gd name="adj" fmla="val 50000"/>
            </a:avLst>
          </a:prstGeom>
          <a:solidFill>
            <a:srgbClr val="36A4D7"/>
          </a:solidFill>
          <a:ln w="9525" cmpd="sng">
            <a:solidFill>
              <a:srgbClr val="2147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sp>
        <p:nvSpPr>
          <p:cNvPr id="33" name="Cube 34"/>
          <p:cNvSpPr/>
          <p:nvPr/>
        </p:nvSpPr>
        <p:spPr>
          <a:xfrm>
            <a:off x="3006988" y="1229072"/>
            <a:ext cx="530340" cy="279111"/>
          </a:xfrm>
          <a:prstGeom prst="cube">
            <a:avLst>
              <a:gd name="adj" fmla="val 50000"/>
            </a:avLst>
          </a:prstGeom>
          <a:solidFill>
            <a:srgbClr val="36A4D7"/>
          </a:solidFill>
          <a:ln w="9525" cmpd="sng">
            <a:solidFill>
              <a:srgbClr val="2147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sp>
        <p:nvSpPr>
          <p:cNvPr id="34" name="Cube 2"/>
          <p:cNvSpPr/>
          <p:nvPr/>
        </p:nvSpPr>
        <p:spPr>
          <a:xfrm>
            <a:off x="1443775" y="1222095"/>
            <a:ext cx="2107403" cy="893156"/>
          </a:xfrm>
          <a:prstGeom prst="cube">
            <a:avLst>
              <a:gd name="adj" fmla="val 47222"/>
            </a:avLst>
          </a:prstGeom>
          <a:solidFill>
            <a:schemeClr val="accent4">
              <a:lumMod val="50000"/>
              <a:alpha val="4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grpSp>
        <p:nvGrpSpPr>
          <p:cNvPr id="35" name="Group 4"/>
          <p:cNvGrpSpPr/>
          <p:nvPr/>
        </p:nvGrpSpPr>
        <p:grpSpPr>
          <a:xfrm>
            <a:off x="1443777" y="1759386"/>
            <a:ext cx="1169750" cy="384812"/>
            <a:chOff x="3669389" y="3391204"/>
            <a:chExt cx="848666" cy="384812"/>
          </a:xfrm>
        </p:grpSpPr>
        <p:sp>
          <p:nvSpPr>
            <p:cNvPr id="59" name="Cube 22"/>
            <p:cNvSpPr/>
            <p:nvPr/>
          </p:nvSpPr>
          <p:spPr>
            <a:xfrm>
              <a:off x="3672578" y="3391204"/>
              <a:ext cx="845477" cy="354756"/>
            </a:xfrm>
            <a:prstGeom prst="cube">
              <a:avLst>
                <a:gd name="adj" fmla="val 47222"/>
              </a:avLst>
            </a:prstGeom>
            <a:solidFill>
              <a:schemeClr val="bg2">
                <a:lumMod val="85000"/>
              </a:schemeClr>
            </a:solidFill>
            <a:ln w="9525" cmpd="sng">
              <a:solidFill>
                <a:srgbClr val="21479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smtClean="0"/>
            </a:p>
          </p:txBody>
        </p:sp>
        <p:sp>
          <p:nvSpPr>
            <p:cNvPr id="60" name="TextBox 3"/>
            <p:cNvSpPr txBox="1"/>
            <p:nvPr/>
          </p:nvSpPr>
          <p:spPr>
            <a:xfrm>
              <a:off x="3669389" y="3529795"/>
              <a:ext cx="391428" cy="246221"/>
            </a:xfrm>
            <a:prstGeom prst="rect">
              <a:avLst/>
            </a:prstGeom>
            <a:noFill/>
            <a:ln w="9525" cmpd="sng"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000" dirty="0" smtClean="0"/>
                <a:t>x86</a:t>
              </a:r>
              <a:endParaRPr lang="en-US" sz="1000" dirty="0"/>
            </a:p>
          </p:txBody>
        </p:sp>
      </p:grpSp>
      <p:grpSp>
        <p:nvGrpSpPr>
          <p:cNvPr id="36" name="Group 58"/>
          <p:cNvGrpSpPr/>
          <p:nvPr/>
        </p:nvGrpSpPr>
        <p:grpSpPr>
          <a:xfrm>
            <a:off x="2780458" y="1768285"/>
            <a:ext cx="320914" cy="377246"/>
            <a:chOff x="2676488" y="3246594"/>
            <a:chExt cx="320914" cy="377246"/>
          </a:xfrm>
        </p:grpSpPr>
        <p:pic>
          <p:nvPicPr>
            <p:cNvPr id="56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8972" y="3433340"/>
              <a:ext cx="139700" cy="190500"/>
            </a:xfrm>
            <a:prstGeom prst="rect">
              <a:avLst/>
            </a:prstGeom>
          </p:spPr>
        </p:pic>
        <p:pic>
          <p:nvPicPr>
            <p:cNvPr id="57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702" y="3433340"/>
              <a:ext cx="139700" cy="190500"/>
            </a:xfrm>
            <a:prstGeom prst="rect">
              <a:avLst/>
            </a:prstGeom>
          </p:spPr>
        </p:pic>
        <p:sp>
          <p:nvSpPr>
            <p:cNvPr id="58" name="TextBox 54"/>
            <p:cNvSpPr txBox="1"/>
            <p:nvPr/>
          </p:nvSpPr>
          <p:spPr>
            <a:xfrm>
              <a:off x="2676488" y="3246594"/>
              <a:ext cx="1847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 sz="800" dirty="0"/>
            </a:p>
          </p:txBody>
        </p:sp>
      </p:grpSp>
      <p:sp>
        <p:nvSpPr>
          <p:cNvPr id="39" name="TextBox 17"/>
          <p:cNvSpPr txBox="1"/>
          <p:nvPr/>
        </p:nvSpPr>
        <p:spPr>
          <a:xfrm>
            <a:off x="5154088" y="1434279"/>
            <a:ext cx="976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IWAN</a:t>
            </a:r>
            <a:endParaRPr lang="en-US" sz="2400" dirty="0"/>
          </a:p>
        </p:txBody>
      </p:sp>
      <p:grpSp>
        <p:nvGrpSpPr>
          <p:cNvPr id="40" name="Group 43"/>
          <p:cNvGrpSpPr/>
          <p:nvPr/>
        </p:nvGrpSpPr>
        <p:grpSpPr>
          <a:xfrm>
            <a:off x="1442000" y="1628513"/>
            <a:ext cx="1162734" cy="392380"/>
            <a:chOff x="3672672" y="3477998"/>
            <a:chExt cx="845477" cy="345889"/>
          </a:xfrm>
        </p:grpSpPr>
        <p:sp>
          <p:nvSpPr>
            <p:cNvPr id="54" name="Cube 44"/>
            <p:cNvSpPr/>
            <p:nvPr/>
          </p:nvSpPr>
          <p:spPr>
            <a:xfrm>
              <a:off x="3672672" y="3477998"/>
              <a:ext cx="845477" cy="291200"/>
            </a:xfrm>
            <a:prstGeom prst="cube">
              <a:avLst>
                <a:gd name="adj" fmla="val 47222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mpd="sng">
              <a:solidFill>
                <a:srgbClr val="21479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smtClean="0"/>
            </a:p>
          </p:txBody>
        </p:sp>
        <p:sp>
          <p:nvSpPr>
            <p:cNvPr id="55" name="TextBox 45"/>
            <p:cNvSpPr txBox="1"/>
            <p:nvPr/>
          </p:nvSpPr>
          <p:spPr>
            <a:xfrm>
              <a:off x="3850048" y="3608443"/>
              <a:ext cx="353166" cy="215444"/>
            </a:xfrm>
            <a:prstGeom prst="rect">
              <a:avLst/>
            </a:prstGeom>
            <a:noFill/>
            <a:ln w="9525" cmpd="sng"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800" dirty="0" smtClean="0"/>
                <a:t>NFVIS</a:t>
              </a:r>
              <a:endParaRPr lang="en-US" sz="800" dirty="0"/>
            </a:p>
          </p:txBody>
        </p:sp>
      </p:grpSp>
      <p:grpSp>
        <p:nvGrpSpPr>
          <p:cNvPr id="41" name="Group 32"/>
          <p:cNvGrpSpPr/>
          <p:nvPr/>
        </p:nvGrpSpPr>
        <p:grpSpPr>
          <a:xfrm>
            <a:off x="1413010" y="1552204"/>
            <a:ext cx="1108226" cy="253499"/>
            <a:chOff x="1309040" y="3030513"/>
            <a:chExt cx="1108226" cy="253499"/>
          </a:xfrm>
        </p:grpSpPr>
        <p:grpSp>
          <p:nvGrpSpPr>
            <p:cNvPr id="46" name="Group 46"/>
            <p:cNvGrpSpPr/>
            <p:nvPr/>
          </p:nvGrpSpPr>
          <p:grpSpPr>
            <a:xfrm>
              <a:off x="1309040" y="3030513"/>
              <a:ext cx="428863" cy="253499"/>
              <a:chOff x="3646636" y="3562677"/>
              <a:chExt cx="311846" cy="223465"/>
            </a:xfrm>
          </p:grpSpPr>
          <p:sp>
            <p:nvSpPr>
              <p:cNvPr id="52" name="Cube 49"/>
              <p:cNvSpPr/>
              <p:nvPr/>
            </p:nvSpPr>
            <p:spPr>
              <a:xfrm>
                <a:off x="3672671" y="3562677"/>
                <a:ext cx="285811" cy="206520"/>
              </a:xfrm>
              <a:prstGeom prst="cube">
                <a:avLst>
                  <a:gd name="adj" fmla="val 3142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9525" cmpd="sng">
                <a:solidFill>
                  <a:srgbClr val="21479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smtClean="0"/>
              </a:p>
            </p:txBody>
          </p:sp>
          <p:sp>
            <p:nvSpPr>
              <p:cNvPr id="53" name="TextBox 50"/>
              <p:cNvSpPr txBox="1"/>
              <p:nvPr/>
            </p:nvSpPr>
            <p:spPr>
              <a:xfrm>
                <a:off x="3646636" y="3596224"/>
                <a:ext cx="283479" cy="189918"/>
              </a:xfrm>
              <a:prstGeom prst="rect">
                <a:avLst/>
              </a:prstGeom>
              <a:noFill/>
              <a:ln w="9525" cmpd="sng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800" dirty="0" smtClean="0"/>
                  <a:t>VNF</a:t>
                </a:r>
                <a:endParaRPr lang="en-US" sz="800" dirty="0"/>
              </a:p>
            </p:txBody>
          </p:sp>
        </p:grpSp>
        <p:grpSp>
          <p:nvGrpSpPr>
            <p:cNvPr id="47" name="Group 51"/>
            <p:cNvGrpSpPr/>
            <p:nvPr/>
          </p:nvGrpSpPr>
          <p:grpSpPr>
            <a:xfrm>
              <a:off x="1988403" y="3030513"/>
              <a:ext cx="428863" cy="253499"/>
              <a:chOff x="3646636" y="3562677"/>
              <a:chExt cx="311846" cy="223465"/>
            </a:xfrm>
          </p:grpSpPr>
          <p:sp>
            <p:nvSpPr>
              <p:cNvPr id="50" name="Cube 52"/>
              <p:cNvSpPr/>
              <p:nvPr/>
            </p:nvSpPr>
            <p:spPr>
              <a:xfrm>
                <a:off x="3672671" y="3562677"/>
                <a:ext cx="285811" cy="206520"/>
              </a:xfrm>
              <a:prstGeom prst="cube">
                <a:avLst>
                  <a:gd name="adj" fmla="val 3142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9525" cmpd="sng">
                <a:solidFill>
                  <a:srgbClr val="21479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smtClean="0"/>
              </a:p>
            </p:txBody>
          </p:sp>
          <p:sp>
            <p:nvSpPr>
              <p:cNvPr id="51" name="TextBox 55"/>
              <p:cNvSpPr txBox="1"/>
              <p:nvPr/>
            </p:nvSpPr>
            <p:spPr>
              <a:xfrm>
                <a:off x="3646636" y="3596224"/>
                <a:ext cx="283479" cy="189918"/>
              </a:xfrm>
              <a:prstGeom prst="rect">
                <a:avLst/>
              </a:prstGeom>
              <a:noFill/>
              <a:ln w="9525" cmpd="sng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800" dirty="0" smtClean="0"/>
                  <a:t>VNF</a:t>
                </a:r>
                <a:endParaRPr lang="en-US" sz="800" dirty="0"/>
              </a:p>
            </p:txBody>
          </p:sp>
        </p:grpSp>
        <p:sp>
          <p:nvSpPr>
            <p:cNvPr id="48" name="Oval 28"/>
            <p:cNvSpPr/>
            <p:nvPr/>
          </p:nvSpPr>
          <p:spPr>
            <a:xfrm>
              <a:off x="1766095" y="3137516"/>
              <a:ext cx="78074" cy="689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mpd="sng">
              <a:solidFill>
                <a:srgbClr val="34343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smtClean="0"/>
            </a:p>
          </p:txBody>
        </p:sp>
        <p:sp>
          <p:nvSpPr>
            <p:cNvPr id="49" name="Oval 56"/>
            <p:cNvSpPr/>
            <p:nvPr/>
          </p:nvSpPr>
          <p:spPr>
            <a:xfrm>
              <a:off x="1896520" y="3140520"/>
              <a:ext cx="78074" cy="689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mpd="sng">
              <a:solidFill>
                <a:srgbClr val="34343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smtClean="0"/>
            </a:p>
          </p:txBody>
        </p:sp>
      </p:grpSp>
      <p:grpSp>
        <p:nvGrpSpPr>
          <p:cNvPr id="42" name="Group 62"/>
          <p:cNvGrpSpPr/>
          <p:nvPr/>
        </p:nvGrpSpPr>
        <p:grpSpPr>
          <a:xfrm>
            <a:off x="6498650" y="1034147"/>
            <a:ext cx="1257161" cy="920884"/>
            <a:chOff x="1768571" y="1106681"/>
            <a:chExt cx="1257161" cy="920884"/>
          </a:xfrm>
        </p:grpSpPr>
        <p:pic>
          <p:nvPicPr>
            <p:cNvPr id="44" name="Picture 63"/>
            <p:cNvPicPr>
              <a:picLocks noChangeAspect="1"/>
            </p:cNvPicPr>
            <p:nvPr/>
          </p:nvPicPr>
          <p:blipFill rotWithShape="1">
            <a:blip r:embed="rId4"/>
            <a:srcRect l="9057" t="6246" r="17019"/>
            <a:stretch/>
          </p:blipFill>
          <p:spPr>
            <a:xfrm>
              <a:off x="2170206" y="1510417"/>
              <a:ext cx="407764" cy="517148"/>
            </a:xfrm>
            <a:prstGeom prst="rect">
              <a:avLst/>
            </a:prstGeom>
          </p:spPr>
        </p:pic>
        <p:sp>
          <p:nvSpPr>
            <p:cNvPr id="45" name="TextBox 64"/>
            <p:cNvSpPr txBox="1"/>
            <p:nvPr/>
          </p:nvSpPr>
          <p:spPr>
            <a:xfrm>
              <a:off x="1768571" y="1106681"/>
              <a:ext cx="1257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200" dirty="0" smtClean="0"/>
                <a:t>ESA </a:t>
              </a:r>
              <a:br>
                <a:rPr lang="en-US" sz="1200" dirty="0" smtClean="0"/>
              </a:br>
              <a:r>
                <a:rPr lang="en-US" sz="1200" dirty="0" smtClean="0"/>
                <a:t>/ APICEM / PI</a:t>
              </a:r>
              <a:endParaRPr lang="en-US" sz="1200" dirty="0"/>
            </a:p>
          </p:txBody>
        </p:sp>
      </p:grpSp>
      <p:sp>
        <p:nvSpPr>
          <p:cNvPr id="43" name="Left Arrow 33"/>
          <p:cNvSpPr/>
          <p:nvPr/>
        </p:nvSpPr>
        <p:spPr>
          <a:xfrm>
            <a:off x="3551178" y="1415797"/>
            <a:ext cx="3349107" cy="480147"/>
          </a:xfrm>
          <a:prstGeom prst="lef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cxnSp>
        <p:nvCxnSpPr>
          <p:cNvPr id="5" name="直線矢印コネクタ 4"/>
          <p:cNvCxnSpPr>
            <a:stCxn id="55" idx="3"/>
          </p:cNvCxnSpPr>
          <p:nvPr/>
        </p:nvCxnSpPr>
        <p:spPr>
          <a:xfrm>
            <a:off x="2171623" y="1898692"/>
            <a:ext cx="608835" cy="405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4064000" y="2565131"/>
            <a:ext cx="3709230" cy="79395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0041" y="1283735"/>
            <a:ext cx="5527775" cy="3378922"/>
            <a:chOff x="2590041" y="1283735"/>
            <a:chExt cx="5527775" cy="3378922"/>
          </a:xfrm>
        </p:grpSpPr>
        <p:sp>
          <p:nvSpPr>
            <p:cNvPr id="93" name="Rounded Rectangle 92"/>
            <p:cNvSpPr/>
            <p:nvPr/>
          </p:nvSpPr>
          <p:spPr>
            <a:xfrm>
              <a:off x="3312195" y="3818415"/>
              <a:ext cx="4019214" cy="71270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590041" y="3821500"/>
              <a:ext cx="5183189" cy="7985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590042" y="1283735"/>
              <a:ext cx="5183188" cy="79508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90810" y="2548361"/>
              <a:ext cx="3727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7259" indent="-207259" defTabSz="609585">
                <a:buSzPct val="80000"/>
                <a:buFont typeface="Arial"/>
                <a:buChar char="•"/>
              </a:pPr>
              <a:r>
                <a:rPr lang="ja-JP" altLang="en-US" sz="1600" dirty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拠点</a:t>
              </a: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機器へのゼロタッチ導入</a:t>
              </a:r>
              <a:endParaRPr lang="en-US" sz="1600" dirty="0">
                <a:solidFill>
                  <a:srgbClr val="67676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207259" indent="-207259" defTabSz="609585">
                <a:buSzPct val="80000"/>
                <a:buFont typeface="Arial"/>
                <a:buChar char="•"/>
              </a:pP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ネットワーク機能</a:t>
              </a:r>
              <a:r>
                <a:rPr lang="en-US" altLang="ja-JP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(VNF)</a:t>
              </a: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の自動展開</a:t>
              </a:r>
            </a:p>
            <a:p>
              <a:pPr marL="207259" indent="-207259" defTabSz="609585">
                <a:buSzPct val="80000"/>
                <a:buFont typeface="Arial"/>
                <a:buChar char="•"/>
              </a:pP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ライセンスの適用</a:t>
              </a:r>
              <a:endParaRPr lang="en-US" sz="1600" dirty="0">
                <a:solidFill>
                  <a:srgbClr val="67676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39279" y="3831660"/>
              <a:ext cx="32820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7259" indent="-207259" defTabSz="609585">
                <a:buSzPct val="80000"/>
                <a:buFont typeface="Arial"/>
                <a:buChar char="•"/>
              </a:pP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プロセスの状態確認</a:t>
              </a:r>
              <a:endParaRPr lang="en-US" altLang="ja-JP" sz="1600" dirty="0" smtClean="0">
                <a:solidFill>
                  <a:srgbClr val="67676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207259" indent="-207259" defTabSz="609585">
                <a:buSzPct val="80000"/>
                <a:buFont typeface="Arial"/>
                <a:buChar char="•"/>
              </a:pP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機能負荷に応じたサーバ拡張</a:t>
              </a:r>
            </a:p>
            <a:p>
              <a:pPr marL="207259" indent="-207259" defTabSz="609585">
                <a:buSzPct val="80000"/>
                <a:buFont typeface="Arial"/>
                <a:buChar char="•"/>
              </a:pPr>
              <a:r>
                <a:rPr lang="en-US" altLang="ja-JP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SLA</a:t>
              </a: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管理</a:t>
              </a:r>
              <a:endParaRPr lang="en-US" sz="1600" dirty="0">
                <a:solidFill>
                  <a:srgbClr val="67676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12195" y="1283735"/>
              <a:ext cx="4110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7259" indent="-207259" defTabSz="609585">
                <a:buSzPct val="80000"/>
                <a:buFont typeface="Arial"/>
                <a:buChar char="•"/>
              </a:pP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拠点毎の標準プロファイルの作成</a:t>
              </a:r>
              <a:endParaRPr lang="en-US" sz="1600" dirty="0">
                <a:solidFill>
                  <a:srgbClr val="67676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207259" indent="-207259" defTabSz="609585">
                <a:buSzPct val="80000"/>
                <a:buFont typeface="Arial"/>
                <a:buChar char="•"/>
              </a:pPr>
              <a:r>
                <a:rPr 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Cisco</a:t>
              </a: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による推奨設定値</a:t>
              </a:r>
              <a:endParaRPr lang="en-US" sz="1600" dirty="0">
                <a:solidFill>
                  <a:srgbClr val="67676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207259" indent="-207259" defTabSz="609585">
                <a:buSzPct val="80000"/>
                <a:buFont typeface="Arial"/>
                <a:buChar char="•"/>
              </a:pPr>
              <a:r>
                <a:rPr lang="ja-JP" altLang="en-US" sz="1600" dirty="0" smtClean="0">
                  <a:solidFill>
                    <a:srgbClr val="676767">
                      <a:lumMod val="7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承認プロセス対応</a:t>
              </a:r>
              <a:endParaRPr lang="en-US" sz="1600" dirty="0">
                <a:solidFill>
                  <a:srgbClr val="67676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552241" y="1105969"/>
            <a:ext cx="2616116" cy="3640962"/>
            <a:chOff x="1552241" y="1105969"/>
            <a:chExt cx="2616116" cy="3640962"/>
          </a:xfrm>
          <a:solidFill>
            <a:schemeClr val="bg1"/>
          </a:solidFill>
        </p:grpSpPr>
        <p:sp>
          <p:nvSpPr>
            <p:cNvPr id="106" name="Oval 105"/>
            <p:cNvSpPr/>
            <p:nvPr/>
          </p:nvSpPr>
          <p:spPr>
            <a:xfrm>
              <a:off x="1552241" y="1105969"/>
              <a:ext cx="1608856" cy="16088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559501" y="2120631"/>
              <a:ext cx="1608856" cy="16088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52241" y="3138077"/>
              <a:ext cx="1608856" cy="16088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Enterprise Service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Automation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ESA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NFV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のためのコンテナオーケストレータ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783503" y="4375561"/>
            <a:ext cx="1152798" cy="406419"/>
          </a:xfrm>
          <a:custGeom>
            <a:avLst/>
            <a:gdLst>
              <a:gd name="T0" fmla="*/ 240 w 1341"/>
              <a:gd name="T1" fmla="*/ 346 h 468"/>
              <a:gd name="T2" fmla="*/ 819 w 1341"/>
              <a:gd name="T3" fmla="*/ 437 h 468"/>
              <a:gd name="T4" fmla="*/ 819 w 1341"/>
              <a:gd name="T5" fmla="*/ 437 h 468"/>
              <a:gd name="T6" fmla="*/ 1101 w 1341"/>
              <a:gd name="T7" fmla="*/ 346 h 468"/>
              <a:gd name="T8" fmla="*/ 1341 w 1341"/>
              <a:gd name="T9" fmla="*/ 171 h 468"/>
              <a:gd name="T10" fmla="*/ 1170 w 1341"/>
              <a:gd name="T11" fmla="*/ 0 h 468"/>
              <a:gd name="T12" fmla="*/ 991 w 1341"/>
              <a:gd name="T13" fmla="*/ 130 h 468"/>
              <a:gd name="T14" fmla="*/ 781 w 1341"/>
              <a:gd name="T15" fmla="*/ 198 h 468"/>
              <a:gd name="T16" fmla="*/ 350 w 1341"/>
              <a:gd name="T17" fmla="*/ 130 h 468"/>
              <a:gd name="T18" fmla="*/ 172 w 1341"/>
              <a:gd name="T19" fmla="*/ 0 h 468"/>
              <a:gd name="T20" fmla="*/ 0 w 1341"/>
              <a:gd name="T21" fmla="*/ 171 h 468"/>
              <a:gd name="T22" fmla="*/ 240 w 1341"/>
              <a:gd name="T23" fmla="*/ 34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41" h="468">
                <a:moveTo>
                  <a:pt x="240" y="346"/>
                </a:moveTo>
                <a:cubicBezTo>
                  <a:pt x="420" y="438"/>
                  <a:pt x="623" y="468"/>
                  <a:pt x="819" y="437"/>
                </a:cubicBezTo>
                <a:cubicBezTo>
                  <a:pt x="819" y="437"/>
                  <a:pt x="819" y="437"/>
                  <a:pt x="819" y="437"/>
                </a:cubicBezTo>
                <a:cubicBezTo>
                  <a:pt x="915" y="422"/>
                  <a:pt x="1010" y="392"/>
                  <a:pt x="1101" y="346"/>
                </a:cubicBezTo>
                <a:cubicBezTo>
                  <a:pt x="1192" y="299"/>
                  <a:pt x="1273" y="240"/>
                  <a:pt x="1341" y="171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19" y="51"/>
                  <a:pt x="1059" y="95"/>
                  <a:pt x="991" y="130"/>
                </a:cubicBezTo>
                <a:cubicBezTo>
                  <a:pt x="923" y="164"/>
                  <a:pt x="852" y="187"/>
                  <a:pt x="781" y="198"/>
                </a:cubicBezTo>
                <a:cubicBezTo>
                  <a:pt x="636" y="221"/>
                  <a:pt x="484" y="198"/>
                  <a:pt x="350" y="130"/>
                </a:cubicBezTo>
                <a:cubicBezTo>
                  <a:pt x="286" y="97"/>
                  <a:pt x="225" y="54"/>
                  <a:pt x="172" y="0"/>
                </a:cubicBezTo>
                <a:cubicBezTo>
                  <a:pt x="0" y="171"/>
                  <a:pt x="0" y="171"/>
                  <a:pt x="0" y="171"/>
                </a:cubicBezTo>
                <a:cubicBezTo>
                  <a:pt x="72" y="244"/>
                  <a:pt x="154" y="302"/>
                  <a:pt x="240" y="3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2788899" y="2085301"/>
            <a:ext cx="1152798" cy="406419"/>
          </a:xfrm>
          <a:custGeom>
            <a:avLst/>
            <a:gdLst>
              <a:gd name="T0" fmla="*/ 1101 w 1341"/>
              <a:gd name="T1" fmla="*/ 122 h 468"/>
              <a:gd name="T2" fmla="*/ 522 w 1341"/>
              <a:gd name="T3" fmla="*/ 30 h 468"/>
              <a:gd name="T4" fmla="*/ 522 w 1341"/>
              <a:gd name="T5" fmla="*/ 30 h 468"/>
              <a:gd name="T6" fmla="*/ 240 w 1341"/>
              <a:gd name="T7" fmla="*/ 122 h 468"/>
              <a:gd name="T8" fmla="*/ 0 w 1341"/>
              <a:gd name="T9" fmla="*/ 296 h 468"/>
              <a:gd name="T10" fmla="*/ 171 w 1341"/>
              <a:gd name="T11" fmla="*/ 468 h 468"/>
              <a:gd name="T12" fmla="*/ 350 w 1341"/>
              <a:gd name="T13" fmla="*/ 338 h 468"/>
              <a:gd name="T14" fmla="*/ 560 w 1341"/>
              <a:gd name="T15" fmla="*/ 270 h 468"/>
              <a:gd name="T16" fmla="*/ 991 w 1341"/>
              <a:gd name="T17" fmla="*/ 338 h 468"/>
              <a:gd name="T18" fmla="*/ 1169 w 1341"/>
              <a:gd name="T19" fmla="*/ 468 h 468"/>
              <a:gd name="T20" fmla="*/ 1341 w 1341"/>
              <a:gd name="T21" fmla="*/ 297 h 468"/>
              <a:gd name="T22" fmla="*/ 1101 w 1341"/>
              <a:gd name="T23" fmla="*/ 12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41" h="468">
                <a:moveTo>
                  <a:pt x="1101" y="122"/>
                </a:moveTo>
                <a:cubicBezTo>
                  <a:pt x="921" y="30"/>
                  <a:pt x="718" y="0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426" y="46"/>
                  <a:pt x="331" y="76"/>
                  <a:pt x="240" y="122"/>
                </a:cubicBezTo>
                <a:cubicBezTo>
                  <a:pt x="149" y="169"/>
                  <a:pt x="68" y="228"/>
                  <a:pt x="0" y="296"/>
                </a:cubicBezTo>
                <a:cubicBezTo>
                  <a:pt x="171" y="468"/>
                  <a:pt x="171" y="468"/>
                  <a:pt x="171" y="468"/>
                </a:cubicBezTo>
                <a:cubicBezTo>
                  <a:pt x="222" y="417"/>
                  <a:pt x="282" y="373"/>
                  <a:pt x="350" y="338"/>
                </a:cubicBezTo>
                <a:cubicBezTo>
                  <a:pt x="418" y="304"/>
                  <a:pt x="489" y="281"/>
                  <a:pt x="560" y="270"/>
                </a:cubicBezTo>
                <a:cubicBezTo>
                  <a:pt x="705" y="247"/>
                  <a:pt x="857" y="270"/>
                  <a:pt x="991" y="338"/>
                </a:cubicBezTo>
                <a:cubicBezTo>
                  <a:pt x="1055" y="371"/>
                  <a:pt x="1116" y="414"/>
                  <a:pt x="1169" y="468"/>
                </a:cubicBezTo>
                <a:cubicBezTo>
                  <a:pt x="1341" y="297"/>
                  <a:pt x="1341" y="297"/>
                  <a:pt x="1341" y="297"/>
                </a:cubicBezTo>
                <a:cubicBezTo>
                  <a:pt x="1268" y="224"/>
                  <a:pt x="1187" y="166"/>
                  <a:pt x="1101" y="122"/>
                </a:cubicBezTo>
                <a:close/>
              </a:path>
            </a:pathLst>
          </a:custGeom>
          <a:gradFill>
            <a:gsLst>
              <a:gs pos="61000">
                <a:schemeClr val="accent5"/>
              </a:gs>
              <a:gs pos="10000">
                <a:schemeClr val="accent5"/>
              </a:gs>
            </a:gsLst>
            <a:lin ang="21594000" scaled="0"/>
          </a:gra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Freeform 17"/>
          <p:cNvSpPr>
            <a:spLocks/>
          </p:cNvSpPr>
          <p:nvPr/>
        </p:nvSpPr>
        <p:spPr bwMode="auto">
          <a:xfrm>
            <a:off x="3792587" y="2343466"/>
            <a:ext cx="403011" cy="1164727"/>
          </a:xfrm>
          <a:custGeom>
            <a:avLst/>
            <a:gdLst>
              <a:gd name="T0" fmla="*/ 346 w 469"/>
              <a:gd name="T1" fmla="*/ 1101 h 1341"/>
              <a:gd name="T2" fmla="*/ 438 w 469"/>
              <a:gd name="T3" fmla="*/ 522 h 1341"/>
              <a:gd name="T4" fmla="*/ 438 w 469"/>
              <a:gd name="T5" fmla="*/ 522 h 1341"/>
              <a:gd name="T6" fmla="*/ 346 w 469"/>
              <a:gd name="T7" fmla="*/ 240 h 1341"/>
              <a:gd name="T8" fmla="*/ 172 w 469"/>
              <a:gd name="T9" fmla="*/ 0 h 1341"/>
              <a:gd name="T10" fmla="*/ 0 w 469"/>
              <a:gd name="T11" fmla="*/ 171 h 1341"/>
              <a:gd name="T12" fmla="*/ 130 w 469"/>
              <a:gd name="T13" fmla="*/ 350 h 1341"/>
              <a:gd name="T14" fmla="*/ 199 w 469"/>
              <a:gd name="T15" fmla="*/ 560 h 1341"/>
              <a:gd name="T16" fmla="*/ 130 w 469"/>
              <a:gd name="T17" fmla="*/ 991 h 1341"/>
              <a:gd name="T18" fmla="*/ 0 w 469"/>
              <a:gd name="T19" fmla="*/ 1169 h 1341"/>
              <a:gd name="T20" fmla="*/ 172 w 469"/>
              <a:gd name="T21" fmla="*/ 1341 h 1341"/>
              <a:gd name="T22" fmla="*/ 346 w 469"/>
              <a:gd name="T23" fmla="*/ 1101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9" h="1341">
                <a:moveTo>
                  <a:pt x="346" y="1101"/>
                </a:moveTo>
                <a:cubicBezTo>
                  <a:pt x="438" y="921"/>
                  <a:pt x="469" y="717"/>
                  <a:pt x="438" y="522"/>
                </a:cubicBezTo>
                <a:cubicBezTo>
                  <a:pt x="438" y="522"/>
                  <a:pt x="438" y="522"/>
                  <a:pt x="438" y="522"/>
                </a:cubicBezTo>
                <a:cubicBezTo>
                  <a:pt x="423" y="426"/>
                  <a:pt x="393" y="331"/>
                  <a:pt x="346" y="240"/>
                </a:cubicBezTo>
                <a:cubicBezTo>
                  <a:pt x="300" y="148"/>
                  <a:pt x="241" y="68"/>
                  <a:pt x="172" y="0"/>
                </a:cubicBezTo>
                <a:cubicBezTo>
                  <a:pt x="0" y="171"/>
                  <a:pt x="0" y="171"/>
                  <a:pt x="0" y="171"/>
                </a:cubicBezTo>
                <a:cubicBezTo>
                  <a:pt x="51" y="222"/>
                  <a:pt x="96" y="282"/>
                  <a:pt x="130" y="350"/>
                </a:cubicBezTo>
                <a:cubicBezTo>
                  <a:pt x="165" y="418"/>
                  <a:pt x="187" y="488"/>
                  <a:pt x="199" y="560"/>
                </a:cubicBezTo>
                <a:cubicBezTo>
                  <a:pt x="221" y="705"/>
                  <a:pt x="199" y="857"/>
                  <a:pt x="130" y="991"/>
                </a:cubicBezTo>
                <a:cubicBezTo>
                  <a:pt x="98" y="1055"/>
                  <a:pt x="54" y="1115"/>
                  <a:pt x="0" y="1169"/>
                </a:cubicBezTo>
                <a:cubicBezTo>
                  <a:pt x="172" y="1341"/>
                  <a:pt x="172" y="1341"/>
                  <a:pt x="172" y="1341"/>
                </a:cubicBezTo>
                <a:cubicBezTo>
                  <a:pt x="244" y="1268"/>
                  <a:pt x="302" y="1187"/>
                  <a:pt x="346" y="11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Freeform 20"/>
          <p:cNvSpPr>
            <a:spLocks/>
          </p:cNvSpPr>
          <p:nvPr/>
        </p:nvSpPr>
        <p:spPr bwMode="auto">
          <a:xfrm>
            <a:off x="1783503" y="1073150"/>
            <a:ext cx="1152798" cy="406419"/>
          </a:xfrm>
          <a:custGeom>
            <a:avLst/>
            <a:gdLst>
              <a:gd name="T0" fmla="*/ 1101 w 1341"/>
              <a:gd name="T1" fmla="*/ 122 h 468"/>
              <a:gd name="T2" fmla="*/ 522 w 1341"/>
              <a:gd name="T3" fmla="*/ 31 h 468"/>
              <a:gd name="T4" fmla="*/ 522 w 1341"/>
              <a:gd name="T5" fmla="*/ 31 h 468"/>
              <a:gd name="T6" fmla="*/ 240 w 1341"/>
              <a:gd name="T7" fmla="*/ 123 h 468"/>
              <a:gd name="T8" fmla="*/ 0 w 1341"/>
              <a:gd name="T9" fmla="*/ 297 h 468"/>
              <a:gd name="T10" fmla="*/ 172 w 1341"/>
              <a:gd name="T11" fmla="*/ 468 h 468"/>
              <a:gd name="T12" fmla="*/ 350 w 1341"/>
              <a:gd name="T13" fmla="*/ 339 h 468"/>
              <a:gd name="T14" fmla="*/ 560 w 1341"/>
              <a:gd name="T15" fmla="*/ 270 h 468"/>
              <a:gd name="T16" fmla="*/ 991 w 1341"/>
              <a:gd name="T17" fmla="*/ 338 h 468"/>
              <a:gd name="T18" fmla="*/ 1170 w 1341"/>
              <a:gd name="T19" fmla="*/ 468 h 468"/>
              <a:gd name="T20" fmla="*/ 1341 w 1341"/>
              <a:gd name="T21" fmla="*/ 297 h 468"/>
              <a:gd name="T22" fmla="*/ 1101 w 1341"/>
              <a:gd name="T23" fmla="*/ 12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41" h="468">
                <a:moveTo>
                  <a:pt x="1101" y="122"/>
                </a:moveTo>
                <a:cubicBezTo>
                  <a:pt x="921" y="31"/>
                  <a:pt x="718" y="0"/>
                  <a:pt x="522" y="31"/>
                </a:cubicBezTo>
                <a:cubicBezTo>
                  <a:pt x="522" y="31"/>
                  <a:pt x="522" y="31"/>
                  <a:pt x="522" y="31"/>
                </a:cubicBezTo>
                <a:cubicBezTo>
                  <a:pt x="426" y="46"/>
                  <a:pt x="331" y="76"/>
                  <a:pt x="240" y="123"/>
                </a:cubicBezTo>
                <a:cubicBezTo>
                  <a:pt x="149" y="169"/>
                  <a:pt x="69" y="228"/>
                  <a:pt x="0" y="297"/>
                </a:cubicBezTo>
                <a:cubicBezTo>
                  <a:pt x="172" y="468"/>
                  <a:pt x="172" y="468"/>
                  <a:pt x="172" y="468"/>
                </a:cubicBezTo>
                <a:cubicBezTo>
                  <a:pt x="223" y="417"/>
                  <a:pt x="282" y="373"/>
                  <a:pt x="350" y="339"/>
                </a:cubicBezTo>
                <a:cubicBezTo>
                  <a:pt x="418" y="304"/>
                  <a:pt x="489" y="282"/>
                  <a:pt x="560" y="270"/>
                </a:cubicBezTo>
                <a:cubicBezTo>
                  <a:pt x="706" y="247"/>
                  <a:pt x="857" y="270"/>
                  <a:pt x="991" y="338"/>
                </a:cubicBezTo>
                <a:cubicBezTo>
                  <a:pt x="1056" y="371"/>
                  <a:pt x="1116" y="414"/>
                  <a:pt x="1170" y="468"/>
                </a:cubicBezTo>
                <a:cubicBezTo>
                  <a:pt x="1341" y="297"/>
                  <a:pt x="1341" y="297"/>
                  <a:pt x="1341" y="297"/>
                </a:cubicBezTo>
                <a:cubicBezTo>
                  <a:pt x="1269" y="225"/>
                  <a:pt x="1188" y="166"/>
                  <a:pt x="1101" y="1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1783503" y="2342614"/>
            <a:ext cx="1152798" cy="407271"/>
          </a:xfrm>
          <a:custGeom>
            <a:avLst/>
            <a:gdLst>
              <a:gd name="T0" fmla="*/ 240 w 1341"/>
              <a:gd name="T1" fmla="*/ 346 h 469"/>
              <a:gd name="T2" fmla="*/ 819 w 1341"/>
              <a:gd name="T3" fmla="*/ 438 h 469"/>
              <a:gd name="T4" fmla="*/ 819 w 1341"/>
              <a:gd name="T5" fmla="*/ 438 h 469"/>
              <a:gd name="T6" fmla="*/ 1101 w 1341"/>
              <a:gd name="T7" fmla="*/ 346 h 469"/>
              <a:gd name="T8" fmla="*/ 1341 w 1341"/>
              <a:gd name="T9" fmla="*/ 172 h 469"/>
              <a:gd name="T10" fmla="*/ 1170 w 1341"/>
              <a:gd name="T11" fmla="*/ 0 h 469"/>
              <a:gd name="T12" fmla="*/ 991 w 1341"/>
              <a:gd name="T13" fmla="*/ 130 h 469"/>
              <a:gd name="T14" fmla="*/ 781 w 1341"/>
              <a:gd name="T15" fmla="*/ 199 h 469"/>
              <a:gd name="T16" fmla="*/ 350 w 1341"/>
              <a:gd name="T17" fmla="*/ 130 h 469"/>
              <a:gd name="T18" fmla="*/ 172 w 1341"/>
              <a:gd name="T19" fmla="*/ 1 h 469"/>
              <a:gd name="T20" fmla="*/ 0 w 1341"/>
              <a:gd name="T21" fmla="*/ 172 h 469"/>
              <a:gd name="T22" fmla="*/ 240 w 1341"/>
              <a:gd name="T23" fmla="*/ 34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41" h="469">
                <a:moveTo>
                  <a:pt x="240" y="346"/>
                </a:moveTo>
                <a:cubicBezTo>
                  <a:pt x="420" y="438"/>
                  <a:pt x="623" y="469"/>
                  <a:pt x="819" y="438"/>
                </a:cubicBezTo>
                <a:cubicBezTo>
                  <a:pt x="819" y="438"/>
                  <a:pt x="819" y="438"/>
                  <a:pt x="819" y="438"/>
                </a:cubicBezTo>
                <a:cubicBezTo>
                  <a:pt x="915" y="423"/>
                  <a:pt x="1010" y="393"/>
                  <a:pt x="1101" y="346"/>
                </a:cubicBezTo>
                <a:cubicBezTo>
                  <a:pt x="1192" y="300"/>
                  <a:pt x="1273" y="241"/>
                  <a:pt x="1341" y="172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19" y="52"/>
                  <a:pt x="1059" y="96"/>
                  <a:pt x="991" y="130"/>
                </a:cubicBezTo>
                <a:cubicBezTo>
                  <a:pt x="923" y="165"/>
                  <a:pt x="852" y="187"/>
                  <a:pt x="781" y="199"/>
                </a:cubicBezTo>
                <a:cubicBezTo>
                  <a:pt x="635" y="221"/>
                  <a:pt x="484" y="199"/>
                  <a:pt x="350" y="130"/>
                </a:cubicBezTo>
                <a:cubicBezTo>
                  <a:pt x="286" y="98"/>
                  <a:pt x="225" y="54"/>
                  <a:pt x="172" y="1"/>
                </a:cubicBezTo>
                <a:cubicBezTo>
                  <a:pt x="0" y="172"/>
                  <a:pt x="0" y="172"/>
                  <a:pt x="0" y="172"/>
                </a:cubicBezTo>
                <a:cubicBezTo>
                  <a:pt x="72" y="244"/>
                  <a:pt x="154" y="302"/>
                  <a:pt x="240" y="346"/>
                </a:cubicBezTo>
                <a:close/>
              </a:path>
            </a:pathLst>
          </a:custGeom>
          <a:gradFill>
            <a:gsLst>
              <a:gs pos="61000">
                <a:schemeClr val="accent5"/>
              </a:gs>
              <a:gs pos="20000">
                <a:schemeClr val="accent4"/>
              </a:gs>
            </a:gsLst>
            <a:lin ang="21594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Freeform 18"/>
          <p:cNvSpPr>
            <a:spLocks/>
          </p:cNvSpPr>
          <p:nvPr/>
        </p:nvSpPr>
        <p:spPr bwMode="auto">
          <a:xfrm>
            <a:off x="1527893" y="1326993"/>
            <a:ext cx="403011" cy="1164727"/>
          </a:xfrm>
          <a:custGeom>
            <a:avLst/>
            <a:gdLst>
              <a:gd name="T0" fmla="*/ 123 w 469"/>
              <a:gd name="T1" fmla="*/ 240 h 1341"/>
              <a:gd name="T2" fmla="*/ 31 w 469"/>
              <a:gd name="T3" fmla="*/ 819 h 1341"/>
              <a:gd name="T4" fmla="*/ 31 w 469"/>
              <a:gd name="T5" fmla="*/ 819 h 1341"/>
              <a:gd name="T6" fmla="*/ 123 w 469"/>
              <a:gd name="T7" fmla="*/ 1101 h 1341"/>
              <a:gd name="T8" fmla="*/ 297 w 469"/>
              <a:gd name="T9" fmla="*/ 1341 h 1341"/>
              <a:gd name="T10" fmla="*/ 469 w 469"/>
              <a:gd name="T11" fmla="*/ 1170 h 1341"/>
              <a:gd name="T12" fmla="*/ 339 w 469"/>
              <a:gd name="T13" fmla="*/ 991 h 1341"/>
              <a:gd name="T14" fmla="*/ 270 w 469"/>
              <a:gd name="T15" fmla="*/ 781 h 1341"/>
              <a:gd name="T16" fmla="*/ 339 w 469"/>
              <a:gd name="T17" fmla="*/ 350 h 1341"/>
              <a:gd name="T18" fmla="*/ 469 w 469"/>
              <a:gd name="T19" fmla="*/ 171 h 1341"/>
              <a:gd name="T20" fmla="*/ 297 w 469"/>
              <a:gd name="T21" fmla="*/ 0 h 1341"/>
              <a:gd name="T22" fmla="*/ 123 w 469"/>
              <a:gd name="T23" fmla="*/ 240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9" h="1341">
                <a:moveTo>
                  <a:pt x="123" y="240"/>
                </a:moveTo>
                <a:cubicBezTo>
                  <a:pt x="31" y="420"/>
                  <a:pt x="0" y="623"/>
                  <a:pt x="31" y="819"/>
                </a:cubicBezTo>
                <a:cubicBezTo>
                  <a:pt x="31" y="819"/>
                  <a:pt x="31" y="819"/>
                  <a:pt x="31" y="819"/>
                </a:cubicBezTo>
                <a:cubicBezTo>
                  <a:pt x="46" y="915"/>
                  <a:pt x="76" y="1010"/>
                  <a:pt x="123" y="1101"/>
                </a:cubicBezTo>
                <a:cubicBezTo>
                  <a:pt x="169" y="1192"/>
                  <a:pt x="228" y="1272"/>
                  <a:pt x="297" y="1341"/>
                </a:cubicBezTo>
                <a:cubicBezTo>
                  <a:pt x="469" y="1170"/>
                  <a:pt x="469" y="1170"/>
                  <a:pt x="469" y="1170"/>
                </a:cubicBezTo>
                <a:cubicBezTo>
                  <a:pt x="417" y="1118"/>
                  <a:pt x="373" y="1059"/>
                  <a:pt x="339" y="991"/>
                </a:cubicBezTo>
                <a:cubicBezTo>
                  <a:pt x="304" y="923"/>
                  <a:pt x="282" y="852"/>
                  <a:pt x="270" y="781"/>
                </a:cubicBezTo>
                <a:cubicBezTo>
                  <a:pt x="248" y="635"/>
                  <a:pt x="270" y="484"/>
                  <a:pt x="339" y="350"/>
                </a:cubicBezTo>
                <a:cubicBezTo>
                  <a:pt x="371" y="286"/>
                  <a:pt x="415" y="225"/>
                  <a:pt x="469" y="171"/>
                </a:cubicBezTo>
                <a:cubicBezTo>
                  <a:pt x="297" y="0"/>
                  <a:pt x="297" y="0"/>
                  <a:pt x="297" y="0"/>
                </a:cubicBezTo>
                <a:cubicBezTo>
                  <a:pt x="225" y="72"/>
                  <a:pt x="167" y="153"/>
                  <a:pt x="123" y="2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527893" y="3359089"/>
            <a:ext cx="403012" cy="1165578"/>
          </a:xfrm>
          <a:custGeom>
            <a:avLst/>
            <a:gdLst>
              <a:gd name="T0" fmla="*/ 123 w 469"/>
              <a:gd name="T1" fmla="*/ 1101 h 1341"/>
              <a:gd name="T2" fmla="*/ 31 w 469"/>
              <a:gd name="T3" fmla="*/ 523 h 1341"/>
              <a:gd name="T4" fmla="*/ 31 w 469"/>
              <a:gd name="T5" fmla="*/ 523 h 1341"/>
              <a:gd name="T6" fmla="*/ 123 w 469"/>
              <a:gd name="T7" fmla="*/ 240 h 1341"/>
              <a:gd name="T8" fmla="*/ 297 w 469"/>
              <a:gd name="T9" fmla="*/ 0 h 1341"/>
              <a:gd name="T10" fmla="*/ 469 w 469"/>
              <a:gd name="T11" fmla="*/ 172 h 1341"/>
              <a:gd name="T12" fmla="*/ 339 w 469"/>
              <a:gd name="T13" fmla="*/ 350 h 1341"/>
              <a:gd name="T14" fmla="*/ 271 w 469"/>
              <a:gd name="T15" fmla="*/ 560 h 1341"/>
              <a:gd name="T16" fmla="*/ 339 w 469"/>
              <a:gd name="T17" fmla="*/ 991 h 1341"/>
              <a:gd name="T18" fmla="*/ 469 w 469"/>
              <a:gd name="T19" fmla="*/ 1170 h 1341"/>
              <a:gd name="T20" fmla="*/ 297 w 469"/>
              <a:gd name="T21" fmla="*/ 1341 h 1341"/>
              <a:gd name="T22" fmla="*/ 123 w 469"/>
              <a:gd name="T23" fmla="*/ 1101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9" h="1341">
                <a:moveTo>
                  <a:pt x="123" y="1101"/>
                </a:moveTo>
                <a:cubicBezTo>
                  <a:pt x="31" y="921"/>
                  <a:pt x="0" y="718"/>
                  <a:pt x="31" y="523"/>
                </a:cubicBezTo>
                <a:cubicBezTo>
                  <a:pt x="31" y="523"/>
                  <a:pt x="31" y="523"/>
                  <a:pt x="31" y="523"/>
                </a:cubicBezTo>
                <a:cubicBezTo>
                  <a:pt x="46" y="427"/>
                  <a:pt x="76" y="331"/>
                  <a:pt x="123" y="240"/>
                </a:cubicBezTo>
                <a:cubicBezTo>
                  <a:pt x="169" y="149"/>
                  <a:pt x="228" y="69"/>
                  <a:pt x="297" y="0"/>
                </a:cubicBezTo>
                <a:cubicBezTo>
                  <a:pt x="469" y="172"/>
                  <a:pt x="469" y="172"/>
                  <a:pt x="469" y="172"/>
                </a:cubicBezTo>
                <a:cubicBezTo>
                  <a:pt x="418" y="223"/>
                  <a:pt x="373" y="283"/>
                  <a:pt x="339" y="350"/>
                </a:cubicBezTo>
                <a:cubicBezTo>
                  <a:pt x="304" y="418"/>
                  <a:pt x="282" y="489"/>
                  <a:pt x="271" y="560"/>
                </a:cubicBezTo>
                <a:cubicBezTo>
                  <a:pt x="248" y="706"/>
                  <a:pt x="270" y="857"/>
                  <a:pt x="339" y="991"/>
                </a:cubicBezTo>
                <a:cubicBezTo>
                  <a:pt x="371" y="1056"/>
                  <a:pt x="415" y="1116"/>
                  <a:pt x="469" y="1170"/>
                </a:cubicBezTo>
                <a:cubicBezTo>
                  <a:pt x="297" y="1341"/>
                  <a:pt x="297" y="1341"/>
                  <a:pt x="297" y="1341"/>
                </a:cubicBezTo>
                <a:cubicBezTo>
                  <a:pt x="225" y="1269"/>
                  <a:pt x="167" y="1188"/>
                  <a:pt x="123" y="11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Freeform 19"/>
          <p:cNvSpPr>
            <a:spLocks/>
          </p:cNvSpPr>
          <p:nvPr/>
        </p:nvSpPr>
        <p:spPr bwMode="auto">
          <a:xfrm>
            <a:off x="2936300" y="3359088"/>
            <a:ext cx="1005396" cy="406419"/>
          </a:xfrm>
          <a:custGeom>
            <a:avLst/>
            <a:gdLst>
              <a:gd name="T0" fmla="*/ 0 w 1170"/>
              <a:gd name="T1" fmla="*/ 0 h 468"/>
              <a:gd name="T2" fmla="*/ 175 w 1170"/>
              <a:gd name="T3" fmla="*/ 240 h 468"/>
              <a:gd name="T4" fmla="*/ 243 w 1170"/>
              <a:gd name="T5" fmla="*/ 414 h 468"/>
              <a:gd name="T6" fmla="*/ 351 w 1170"/>
              <a:gd name="T7" fmla="*/ 438 h 468"/>
              <a:gd name="T8" fmla="*/ 351 w 1170"/>
              <a:gd name="T9" fmla="*/ 438 h 468"/>
              <a:gd name="T10" fmla="*/ 930 w 1170"/>
              <a:gd name="T11" fmla="*/ 346 h 468"/>
              <a:gd name="T12" fmla="*/ 1170 w 1170"/>
              <a:gd name="T13" fmla="*/ 172 h 468"/>
              <a:gd name="T14" fmla="*/ 998 w 1170"/>
              <a:gd name="T15" fmla="*/ 0 h 468"/>
              <a:gd name="T16" fmla="*/ 820 w 1170"/>
              <a:gd name="T17" fmla="*/ 130 h 468"/>
              <a:gd name="T18" fmla="*/ 389 w 1170"/>
              <a:gd name="T19" fmla="*/ 198 h 468"/>
              <a:gd name="T20" fmla="*/ 179 w 1170"/>
              <a:gd name="T21" fmla="*/ 130 h 468"/>
              <a:gd name="T22" fmla="*/ 0 w 1170"/>
              <a:gd name="T23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70" h="468">
                <a:moveTo>
                  <a:pt x="0" y="0"/>
                </a:moveTo>
                <a:cubicBezTo>
                  <a:pt x="69" y="69"/>
                  <a:pt x="128" y="149"/>
                  <a:pt x="175" y="240"/>
                </a:cubicBezTo>
                <a:cubicBezTo>
                  <a:pt x="203" y="297"/>
                  <a:pt x="226" y="355"/>
                  <a:pt x="243" y="414"/>
                </a:cubicBezTo>
                <a:cubicBezTo>
                  <a:pt x="278" y="424"/>
                  <a:pt x="315" y="432"/>
                  <a:pt x="351" y="438"/>
                </a:cubicBezTo>
                <a:cubicBezTo>
                  <a:pt x="351" y="438"/>
                  <a:pt x="351" y="438"/>
                  <a:pt x="351" y="438"/>
                </a:cubicBezTo>
                <a:cubicBezTo>
                  <a:pt x="547" y="468"/>
                  <a:pt x="750" y="438"/>
                  <a:pt x="930" y="346"/>
                </a:cubicBezTo>
                <a:cubicBezTo>
                  <a:pt x="1016" y="302"/>
                  <a:pt x="1098" y="244"/>
                  <a:pt x="1170" y="172"/>
                </a:cubicBezTo>
                <a:cubicBezTo>
                  <a:pt x="998" y="0"/>
                  <a:pt x="998" y="0"/>
                  <a:pt x="998" y="0"/>
                </a:cubicBezTo>
                <a:cubicBezTo>
                  <a:pt x="945" y="54"/>
                  <a:pt x="884" y="97"/>
                  <a:pt x="820" y="130"/>
                </a:cubicBezTo>
                <a:cubicBezTo>
                  <a:pt x="686" y="198"/>
                  <a:pt x="535" y="221"/>
                  <a:pt x="389" y="198"/>
                </a:cubicBezTo>
                <a:cubicBezTo>
                  <a:pt x="318" y="187"/>
                  <a:pt x="247" y="164"/>
                  <a:pt x="179" y="130"/>
                </a:cubicBezTo>
                <a:cubicBezTo>
                  <a:pt x="111" y="95"/>
                  <a:pt x="51" y="51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2788899" y="3359088"/>
            <a:ext cx="403011" cy="1165579"/>
          </a:xfrm>
          <a:custGeom>
            <a:avLst/>
            <a:gdLst>
              <a:gd name="T0" fmla="*/ 346 w 468"/>
              <a:gd name="T1" fmla="*/ 1101 h 1341"/>
              <a:gd name="T2" fmla="*/ 437 w 468"/>
              <a:gd name="T3" fmla="*/ 522 h 1341"/>
              <a:gd name="T4" fmla="*/ 437 w 468"/>
              <a:gd name="T5" fmla="*/ 522 h 1341"/>
              <a:gd name="T6" fmla="*/ 346 w 468"/>
              <a:gd name="T7" fmla="*/ 240 h 1341"/>
              <a:gd name="T8" fmla="*/ 171 w 468"/>
              <a:gd name="T9" fmla="*/ 0 h 1341"/>
              <a:gd name="T10" fmla="*/ 0 w 468"/>
              <a:gd name="T11" fmla="*/ 172 h 1341"/>
              <a:gd name="T12" fmla="*/ 129 w 468"/>
              <a:gd name="T13" fmla="*/ 350 h 1341"/>
              <a:gd name="T14" fmla="*/ 198 w 468"/>
              <a:gd name="T15" fmla="*/ 560 h 1341"/>
              <a:gd name="T16" fmla="*/ 130 w 468"/>
              <a:gd name="T17" fmla="*/ 991 h 1341"/>
              <a:gd name="T18" fmla="*/ 0 w 468"/>
              <a:gd name="T19" fmla="*/ 1170 h 1341"/>
              <a:gd name="T20" fmla="*/ 171 w 468"/>
              <a:gd name="T21" fmla="*/ 1341 h 1341"/>
              <a:gd name="T22" fmla="*/ 346 w 468"/>
              <a:gd name="T23" fmla="*/ 1101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" h="1341">
                <a:moveTo>
                  <a:pt x="346" y="1101"/>
                </a:moveTo>
                <a:cubicBezTo>
                  <a:pt x="438" y="921"/>
                  <a:pt x="468" y="718"/>
                  <a:pt x="437" y="522"/>
                </a:cubicBezTo>
                <a:cubicBezTo>
                  <a:pt x="437" y="522"/>
                  <a:pt x="437" y="522"/>
                  <a:pt x="437" y="522"/>
                </a:cubicBezTo>
                <a:cubicBezTo>
                  <a:pt x="422" y="427"/>
                  <a:pt x="392" y="331"/>
                  <a:pt x="346" y="240"/>
                </a:cubicBezTo>
                <a:cubicBezTo>
                  <a:pt x="299" y="149"/>
                  <a:pt x="240" y="69"/>
                  <a:pt x="17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51" y="223"/>
                  <a:pt x="95" y="282"/>
                  <a:pt x="129" y="350"/>
                </a:cubicBezTo>
                <a:cubicBezTo>
                  <a:pt x="164" y="418"/>
                  <a:pt x="187" y="489"/>
                  <a:pt x="198" y="560"/>
                </a:cubicBezTo>
                <a:cubicBezTo>
                  <a:pt x="221" y="706"/>
                  <a:pt x="198" y="857"/>
                  <a:pt x="130" y="991"/>
                </a:cubicBezTo>
                <a:cubicBezTo>
                  <a:pt x="97" y="1056"/>
                  <a:pt x="54" y="1116"/>
                  <a:pt x="0" y="1170"/>
                </a:cubicBezTo>
                <a:cubicBezTo>
                  <a:pt x="171" y="1341"/>
                  <a:pt x="171" y="1341"/>
                  <a:pt x="171" y="1341"/>
                </a:cubicBezTo>
                <a:cubicBezTo>
                  <a:pt x="244" y="1269"/>
                  <a:pt x="302" y="1188"/>
                  <a:pt x="346" y="11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Freeform 14"/>
          <p:cNvSpPr>
            <a:spLocks/>
          </p:cNvSpPr>
          <p:nvPr/>
        </p:nvSpPr>
        <p:spPr bwMode="auto">
          <a:xfrm>
            <a:off x="1783503" y="3100922"/>
            <a:ext cx="1005396" cy="407271"/>
          </a:xfrm>
          <a:custGeom>
            <a:avLst/>
            <a:gdLst>
              <a:gd name="T0" fmla="*/ 1170 w 1170"/>
              <a:gd name="T1" fmla="*/ 469 h 469"/>
              <a:gd name="T2" fmla="*/ 995 w 1170"/>
              <a:gd name="T3" fmla="*/ 228 h 469"/>
              <a:gd name="T4" fmla="*/ 927 w 1170"/>
              <a:gd name="T5" fmla="*/ 55 h 469"/>
              <a:gd name="T6" fmla="*/ 819 w 1170"/>
              <a:gd name="T7" fmla="*/ 31 h 469"/>
              <a:gd name="T8" fmla="*/ 819 w 1170"/>
              <a:gd name="T9" fmla="*/ 31 h 469"/>
              <a:gd name="T10" fmla="*/ 240 w 1170"/>
              <a:gd name="T11" fmla="*/ 123 h 469"/>
              <a:gd name="T12" fmla="*/ 0 w 1170"/>
              <a:gd name="T13" fmla="*/ 297 h 469"/>
              <a:gd name="T14" fmla="*/ 172 w 1170"/>
              <a:gd name="T15" fmla="*/ 469 h 469"/>
              <a:gd name="T16" fmla="*/ 350 w 1170"/>
              <a:gd name="T17" fmla="*/ 339 h 469"/>
              <a:gd name="T18" fmla="*/ 781 w 1170"/>
              <a:gd name="T19" fmla="*/ 271 h 469"/>
              <a:gd name="T20" fmla="*/ 991 w 1170"/>
              <a:gd name="T21" fmla="*/ 339 h 469"/>
              <a:gd name="T22" fmla="*/ 1170 w 1170"/>
              <a:gd name="T23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70" h="469">
                <a:moveTo>
                  <a:pt x="1170" y="469"/>
                </a:moveTo>
                <a:cubicBezTo>
                  <a:pt x="1101" y="400"/>
                  <a:pt x="1042" y="320"/>
                  <a:pt x="995" y="228"/>
                </a:cubicBezTo>
                <a:cubicBezTo>
                  <a:pt x="967" y="172"/>
                  <a:pt x="944" y="114"/>
                  <a:pt x="927" y="55"/>
                </a:cubicBezTo>
                <a:cubicBezTo>
                  <a:pt x="892" y="45"/>
                  <a:pt x="855" y="37"/>
                  <a:pt x="819" y="31"/>
                </a:cubicBezTo>
                <a:cubicBezTo>
                  <a:pt x="819" y="31"/>
                  <a:pt x="819" y="31"/>
                  <a:pt x="819" y="31"/>
                </a:cubicBezTo>
                <a:cubicBezTo>
                  <a:pt x="623" y="0"/>
                  <a:pt x="420" y="31"/>
                  <a:pt x="240" y="123"/>
                </a:cubicBezTo>
                <a:cubicBezTo>
                  <a:pt x="154" y="167"/>
                  <a:pt x="72" y="225"/>
                  <a:pt x="0" y="297"/>
                </a:cubicBezTo>
                <a:cubicBezTo>
                  <a:pt x="172" y="469"/>
                  <a:pt x="172" y="469"/>
                  <a:pt x="172" y="469"/>
                </a:cubicBezTo>
                <a:cubicBezTo>
                  <a:pt x="225" y="415"/>
                  <a:pt x="286" y="372"/>
                  <a:pt x="350" y="339"/>
                </a:cubicBezTo>
                <a:cubicBezTo>
                  <a:pt x="484" y="270"/>
                  <a:pt x="635" y="248"/>
                  <a:pt x="781" y="271"/>
                </a:cubicBezTo>
                <a:cubicBezTo>
                  <a:pt x="852" y="282"/>
                  <a:pt x="923" y="304"/>
                  <a:pt x="991" y="339"/>
                </a:cubicBezTo>
                <a:cubicBezTo>
                  <a:pt x="1059" y="374"/>
                  <a:pt x="1119" y="418"/>
                  <a:pt x="1170" y="469"/>
                </a:cubicBezTo>
                <a:close/>
              </a:path>
            </a:pathLst>
          </a:custGeom>
          <a:gradFill>
            <a:gsLst>
              <a:gs pos="17000">
                <a:schemeClr val="accent6"/>
              </a:gs>
              <a:gs pos="76000">
                <a:schemeClr val="accent5"/>
              </a:gs>
            </a:gsLst>
            <a:lin ang="21594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2788899" y="1326993"/>
            <a:ext cx="403011" cy="1164727"/>
          </a:xfrm>
          <a:custGeom>
            <a:avLst/>
            <a:gdLst>
              <a:gd name="T0" fmla="*/ 346 w 468"/>
              <a:gd name="T1" fmla="*/ 240 h 1341"/>
              <a:gd name="T2" fmla="*/ 437 w 468"/>
              <a:gd name="T3" fmla="*/ 819 h 1341"/>
              <a:gd name="T4" fmla="*/ 437 w 468"/>
              <a:gd name="T5" fmla="*/ 819 h 1341"/>
              <a:gd name="T6" fmla="*/ 345 w 468"/>
              <a:gd name="T7" fmla="*/ 1101 h 1341"/>
              <a:gd name="T8" fmla="*/ 171 w 468"/>
              <a:gd name="T9" fmla="*/ 1341 h 1341"/>
              <a:gd name="T10" fmla="*/ 0 w 468"/>
              <a:gd name="T11" fmla="*/ 1170 h 1341"/>
              <a:gd name="T12" fmla="*/ 129 w 468"/>
              <a:gd name="T13" fmla="*/ 991 h 1341"/>
              <a:gd name="T14" fmla="*/ 198 w 468"/>
              <a:gd name="T15" fmla="*/ 781 h 1341"/>
              <a:gd name="T16" fmla="*/ 130 w 468"/>
              <a:gd name="T17" fmla="*/ 350 h 1341"/>
              <a:gd name="T18" fmla="*/ 0 w 468"/>
              <a:gd name="T19" fmla="*/ 171 h 1341"/>
              <a:gd name="T20" fmla="*/ 171 w 468"/>
              <a:gd name="T21" fmla="*/ 0 h 1341"/>
              <a:gd name="T22" fmla="*/ 346 w 468"/>
              <a:gd name="T23" fmla="*/ 240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" h="1341">
                <a:moveTo>
                  <a:pt x="346" y="240"/>
                </a:moveTo>
                <a:cubicBezTo>
                  <a:pt x="437" y="420"/>
                  <a:pt x="468" y="623"/>
                  <a:pt x="437" y="819"/>
                </a:cubicBezTo>
                <a:cubicBezTo>
                  <a:pt x="437" y="819"/>
                  <a:pt x="437" y="819"/>
                  <a:pt x="437" y="819"/>
                </a:cubicBezTo>
                <a:cubicBezTo>
                  <a:pt x="422" y="915"/>
                  <a:pt x="392" y="1010"/>
                  <a:pt x="345" y="1101"/>
                </a:cubicBezTo>
                <a:cubicBezTo>
                  <a:pt x="299" y="1192"/>
                  <a:pt x="240" y="1272"/>
                  <a:pt x="171" y="1341"/>
                </a:cubicBezTo>
                <a:cubicBezTo>
                  <a:pt x="0" y="1170"/>
                  <a:pt x="0" y="1170"/>
                  <a:pt x="0" y="1170"/>
                </a:cubicBezTo>
                <a:cubicBezTo>
                  <a:pt x="51" y="1118"/>
                  <a:pt x="95" y="1059"/>
                  <a:pt x="129" y="991"/>
                </a:cubicBezTo>
                <a:cubicBezTo>
                  <a:pt x="164" y="923"/>
                  <a:pt x="186" y="852"/>
                  <a:pt x="198" y="781"/>
                </a:cubicBezTo>
                <a:cubicBezTo>
                  <a:pt x="221" y="635"/>
                  <a:pt x="198" y="484"/>
                  <a:pt x="130" y="350"/>
                </a:cubicBezTo>
                <a:cubicBezTo>
                  <a:pt x="97" y="285"/>
                  <a:pt x="54" y="225"/>
                  <a:pt x="0" y="171"/>
                </a:cubicBezTo>
                <a:cubicBezTo>
                  <a:pt x="171" y="0"/>
                  <a:pt x="171" y="0"/>
                  <a:pt x="171" y="0"/>
                </a:cubicBezTo>
                <a:cubicBezTo>
                  <a:pt x="243" y="72"/>
                  <a:pt x="302" y="153"/>
                  <a:pt x="346" y="2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Block Arc 68"/>
          <p:cNvSpPr/>
          <p:nvPr/>
        </p:nvSpPr>
        <p:spPr>
          <a:xfrm rot="10800000" flipH="1">
            <a:off x="2541395" y="2114839"/>
            <a:ext cx="1621126" cy="1621126"/>
          </a:xfrm>
          <a:prstGeom prst="blockArc">
            <a:avLst>
              <a:gd name="adj1" fmla="val 7916559"/>
              <a:gd name="adj2" fmla="val 13851253"/>
              <a:gd name="adj3" fmla="val 13009"/>
            </a:avLst>
          </a:prstGeom>
          <a:gradFill>
            <a:gsLst>
              <a:gs pos="29000">
                <a:schemeClr val="accent6"/>
              </a:gs>
              <a:gs pos="66000">
                <a:schemeClr val="accent4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Rectangle 69"/>
          <p:cNvSpPr/>
          <p:nvPr/>
        </p:nvSpPr>
        <p:spPr>
          <a:xfrm rot="3042673">
            <a:off x="2586082" y="2216391"/>
            <a:ext cx="1409941" cy="153393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7938" algn="ctr"/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適用</a:t>
            </a:r>
            <a:endParaRPr 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671507" y="1218185"/>
            <a:ext cx="1382067" cy="1390878"/>
          </a:xfrm>
          <a:prstGeom prst="rect">
            <a:avLst/>
          </a:prstGeom>
          <a:noFill/>
        </p:spPr>
        <p:txBody>
          <a:bodyPr wrap="square" anchor="t">
            <a:prstTxWarp prst="textArchUp">
              <a:avLst/>
            </a:prstTxWarp>
            <a:spAutoFit/>
          </a:bodyPr>
          <a:lstStyle/>
          <a:p>
            <a:pPr marL="7938" algn="ctr"/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設計</a:t>
            </a:r>
            <a:endParaRPr 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78938" y="2960470"/>
            <a:ext cx="1557521" cy="1723058"/>
          </a:xfrm>
          <a:prstGeom prst="rect">
            <a:avLst/>
          </a:prstGeom>
          <a:noFill/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marL="7938" algn="ctr"/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</a:t>
            </a:r>
            <a:endParaRPr 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734384" y="1288112"/>
            <a:ext cx="1244570" cy="124456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741644" y="2302774"/>
            <a:ext cx="1244570" cy="124456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734384" y="3320220"/>
            <a:ext cx="1244570" cy="124456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173" y="1369863"/>
            <a:ext cx="1078992" cy="1078992"/>
          </a:xfrm>
          <a:prstGeom prst="ellipse">
            <a:avLst/>
          </a:prstGeom>
          <a:noFill/>
          <a:ln w="127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46" name="Picture 45" descr="Screen Shot 2016-01-21 at 10.44.25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433" y="2378460"/>
            <a:ext cx="1078992" cy="1082164"/>
          </a:xfrm>
          <a:prstGeom prst="ellipse">
            <a:avLst/>
          </a:prstGeom>
          <a:noFill/>
          <a:ln w="127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173" y="3406331"/>
            <a:ext cx="1078992" cy="1078992"/>
          </a:xfrm>
          <a:prstGeom prst="ellipse">
            <a:avLst/>
          </a:prstGeom>
          <a:noFill/>
          <a:ln w="127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8873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1956329" y="1728913"/>
            <a:ext cx="7031736" cy="3152924"/>
            <a:chOff x="1810512" y="1014984"/>
            <a:chExt cx="7370064" cy="361073"/>
          </a:xfrm>
          <a:solidFill>
            <a:schemeClr val="bg1">
              <a:lumMod val="95000"/>
            </a:schemeClr>
          </a:solidFill>
        </p:grpSpPr>
        <p:sp>
          <p:nvSpPr>
            <p:cNvPr id="101" name="Rectangle 100"/>
            <p:cNvSpPr/>
            <p:nvPr/>
          </p:nvSpPr>
          <p:spPr>
            <a:xfrm>
              <a:off x="1810512" y="1014984"/>
              <a:ext cx="2441448" cy="36107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74820" y="1014984"/>
              <a:ext cx="2441448" cy="36107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39128" y="1014984"/>
              <a:ext cx="2441448" cy="36107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66" y="220870"/>
            <a:ext cx="8345488" cy="731837"/>
          </a:xfrm>
        </p:spPr>
        <p:txBody>
          <a:bodyPr/>
          <a:lstStyle/>
          <a:p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Enterprise Service Automation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ESA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）機能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/>
            </a:r>
            <a:b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</a:b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コマンドライン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  <a:sym typeface="Wingdings"/>
              </a:rPr>
              <a:t>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  <a:sym typeface="Wingdings"/>
              </a:rPr>
              <a:t>GUI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  <a:sym typeface="Wingdings"/>
              </a:rPr>
              <a:t>を利用した自動化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5657" y="1815466"/>
            <a:ext cx="1167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メイリオ"/>
                <a:ea typeface="メイリオ"/>
                <a:cs typeface="メイリオ"/>
              </a:rPr>
              <a:t>APIC-EM with Enterprise Service Automation</a:t>
            </a:r>
            <a:endParaRPr 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2807" y="1870671"/>
            <a:ext cx="1685077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100" dirty="0" err="1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vRouter</a:t>
            </a:r>
            <a:endParaRPr lang="en-US" sz="1100" dirty="0" smtClean="0">
              <a:solidFill>
                <a:schemeClr val="tx1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100" dirty="0" err="1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vFirewall</a:t>
            </a:r>
            <a:endParaRPr lang="en-US" sz="1100" dirty="0">
              <a:solidFill>
                <a:schemeClr val="tx1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100" dirty="0" err="1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vWAN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 Optimization</a:t>
            </a:r>
          </a:p>
          <a:p>
            <a:pPr marL="171450" indent="-1714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100" dirty="0" err="1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vWLAN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 Controller</a:t>
            </a:r>
          </a:p>
          <a:p>
            <a:pPr marL="171450" indent="-1714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en-US" sz="1100" baseline="30000" dirty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rd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 party 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services</a:t>
            </a:r>
            <a:endParaRPr lang="en-US" sz="1100" dirty="0">
              <a:solidFill>
                <a:schemeClr val="tx1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25107" y="1870671"/>
            <a:ext cx="1556836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ISR/UCS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E-Series</a:t>
            </a:r>
          </a:p>
          <a:p>
            <a:pPr marL="171450" indent="-1714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UCS 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C-Series</a:t>
            </a:r>
            <a:endParaRPr lang="en-US" sz="1100" dirty="0">
              <a:solidFill>
                <a:schemeClr val="tx1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X86 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Server</a:t>
            </a:r>
            <a:endParaRPr lang="en-US" sz="1100" dirty="0">
              <a:solidFill>
                <a:schemeClr val="tx1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37554" y="1255966"/>
            <a:ext cx="1981979" cy="523220"/>
            <a:chOff x="1811804" y="953516"/>
            <a:chExt cx="1981979" cy="523220"/>
          </a:xfrm>
        </p:grpSpPr>
        <p:sp>
          <p:nvSpPr>
            <p:cNvPr id="54" name="Rectangle 53"/>
            <p:cNvSpPr/>
            <p:nvPr/>
          </p:nvSpPr>
          <p:spPr>
            <a:xfrm>
              <a:off x="2172826" y="953516"/>
              <a:ext cx="162095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ja-JP" altLang="en-US" sz="1400" dirty="0" smtClean="0">
                  <a:solidFill>
                    <a:schemeClr val="accent5"/>
                  </a:solidFill>
                  <a:latin typeface="メイリオ"/>
                  <a:ea typeface="メイリオ"/>
                  <a:cs typeface="メイリオ"/>
                </a:rPr>
                <a:t>ネットワーク機能</a:t>
              </a:r>
              <a:r>
                <a:rPr lang="en-US" altLang="ja-JP" sz="1400" dirty="0" smtClean="0">
                  <a:solidFill>
                    <a:schemeClr val="accent5"/>
                  </a:solidFill>
                  <a:latin typeface="メイリオ"/>
                  <a:ea typeface="メイリオ"/>
                  <a:cs typeface="メイリオ"/>
                </a:rPr>
                <a:t/>
              </a:r>
              <a:br>
                <a:rPr lang="en-US" altLang="ja-JP" sz="1400" dirty="0" smtClean="0">
                  <a:solidFill>
                    <a:schemeClr val="accent5"/>
                  </a:solidFill>
                  <a:latin typeface="メイリオ"/>
                  <a:ea typeface="メイリオ"/>
                  <a:cs typeface="メイリオ"/>
                </a:rPr>
              </a:br>
              <a:r>
                <a:rPr lang="ja-JP" altLang="en-US" sz="1400" dirty="0" smtClean="0">
                  <a:solidFill>
                    <a:schemeClr val="accent5"/>
                  </a:solidFill>
                  <a:latin typeface="メイリオ"/>
                  <a:ea typeface="メイリオ"/>
                  <a:cs typeface="メイリオ"/>
                </a:rPr>
                <a:t>を選択</a:t>
              </a:r>
              <a:endParaRPr lang="en-US" sz="1400" dirty="0">
                <a:solidFill>
                  <a:schemeClr val="accent5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877104" y="1041436"/>
              <a:ext cx="314408" cy="3144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11804" y="1060632"/>
              <a:ext cx="449450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127" fontAlgn="base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1</a:t>
              </a:r>
              <a:endParaRPr lang="en-US" sz="16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69274" y="1246822"/>
            <a:ext cx="2283413" cy="523220"/>
            <a:chOff x="4234964" y="944372"/>
            <a:chExt cx="2283413" cy="523220"/>
          </a:xfrm>
        </p:grpSpPr>
        <p:sp>
          <p:nvSpPr>
            <p:cNvPr id="58" name="Rectangle 57"/>
            <p:cNvSpPr/>
            <p:nvPr/>
          </p:nvSpPr>
          <p:spPr>
            <a:xfrm>
              <a:off x="4614633" y="944372"/>
              <a:ext cx="190374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ja-JP" altLang="en-US" sz="1400" dirty="0" smtClean="0">
                  <a:solidFill>
                    <a:schemeClr val="accent5"/>
                  </a:solidFill>
                  <a:latin typeface="メイリオ"/>
                  <a:ea typeface="メイリオ"/>
                  <a:cs typeface="メイリオ"/>
                </a:rPr>
                <a:t>プラットフォーム</a:t>
              </a:r>
              <a:r>
                <a:rPr lang="en-US" altLang="ja-JP" sz="1400" dirty="0" smtClean="0">
                  <a:solidFill>
                    <a:schemeClr val="accent5"/>
                  </a:solidFill>
                  <a:latin typeface="メイリオ"/>
                  <a:ea typeface="メイリオ"/>
                  <a:cs typeface="メイリオ"/>
                </a:rPr>
                <a:t/>
              </a:r>
              <a:br>
                <a:rPr lang="en-US" altLang="ja-JP" sz="1400" dirty="0" smtClean="0">
                  <a:solidFill>
                    <a:schemeClr val="accent5"/>
                  </a:solidFill>
                  <a:latin typeface="メイリオ"/>
                  <a:ea typeface="メイリオ"/>
                  <a:cs typeface="メイリオ"/>
                </a:rPr>
              </a:br>
              <a:r>
                <a:rPr lang="ja-JP" altLang="en-US" sz="1400" dirty="0" smtClean="0">
                  <a:solidFill>
                    <a:schemeClr val="accent5"/>
                  </a:solidFill>
                  <a:latin typeface="メイリオ"/>
                  <a:ea typeface="メイリオ"/>
                  <a:cs typeface="メイリオ"/>
                </a:rPr>
                <a:t>を選択</a:t>
              </a:r>
              <a:endParaRPr lang="en-US" sz="1400" dirty="0">
                <a:solidFill>
                  <a:schemeClr val="accent5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300264" y="1032292"/>
              <a:ext cx="314408" cy="3144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34964" y="1051488"/>
              <a:ext cx="449450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127" fontAlgn="base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2</a:t>
              </a:r>
              <a:endParaRPr lang="en-US" sz="16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28426" y="1334742"/>
            <a:ext cx="2426060" cy="327578"/>
            <a:chOff x="6639836" y="1032292"/>
            <a:chExt cx="2426060" cy="327578"/>
          </a:xfrm>
        </p:grpSpPr>
        <p:sp>
          <p:nvSpPr>
            <p:cNvPr id="62" name="Rectangle 61"/>
            <p:cNvSpPr/>
            <p:nvPr/>
          </p:nvSpPr>
          <p:spPr>
            <a:xfrm>
              <a:off x="7011223" y="1052093"/>
              <a:ext cx="2054673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ja-JP" altLang="en-US" sz="1400" dirty="0" smtClean="0">
                  <a:solidFill>
                    <a:schemeClr val="accent5"/>
                  </a:solidFill>
                  <a:latin typeface="メイリオ"/>
                  <a:ea typeface="メイリオ"/>
                  <a:cs typeface="メイリオ"/>
                </a:rPr>
                <a:t>ポリシーの展開と設定</a:t>
              </a:r>
              <a:endParaRPr lang="en-US" sz="1400" dirty="0">
                <a:solidFill>
                  <a:schemeClr val="accent5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705136" y="1032292"/>
              <a:ext cx="314408" cy="3144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39836" y="1051488"/>
              <a:ext cx="449450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127" fontAlgn="base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3</a:t>
              </a:r>
              <a:endParaRPr lang="en-US" sz="16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67668" y="2763371"/>
            <a:ext cx="1737360" cy="623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127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accent5"/>
                </a:solidFill>
                <a:latin typeface="メイリオ"/>
                <a:ea typeface="メイリオ"/>
                <a:cs typeface="メイリオ"/>
              </a:rPr>
              <a:t>IT</a:t>
            </a:r>
            <a:r>
              <a:rPr lang="ja-JP" altLang="en-US" sz="2000" b="1" dirty="0" smtClean="0">
                <a:solidFill>
                  <a:schemeClr val="accent5"/>
                </a:solidFill>
                <a:latin typeface="メイリオ"/>
                <a:ea typeface="メイリオ"/>
                <a:cs typeface="メイリオ"/>
              </a:rPr>
              <a:t>の迅速な展開を実現</a:t>
            </a:r>
            <a:endParaRPr lang="en-US" sz="2000" b="1" dirty="0">
              <a:solidFill>
                <a:schemeClr val="accent5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00681" y="2180716"/>
            <a:ext cx="671334" cy="593287"/>
            <a:chOff x="2190750" y="1204913"/>
            <a:chExt cx="4765676" cy="4211637"/>
          </a:xfrm>
          <a:solidFill>
            <a:schemeClr val="accent4"/>
          </a:solidFill>
        </p:grpSpPr>
        <p:sp>
          <p:nvSpPr>
            <p:cNvPr id="94" name="Freeform 47"/>
            <p:cNvSpPr>
              <a:spLocks noEditPoints="1"/>
            </p:cNvSpPr>
            <p:nvPr/>
          </p:nvSpPr>
          <p:spPr bwMode="auto">
            <a:xfrm>
              <a:off x="2932113" y="1290638"/>
              <a:ext cx="3281363" cy="4125912"/>
            </a:xfrm>
            <a:custGeom>
              <a:avLst/>
              <a:gdLst>
                <a:gd name="T0" fmla="*/ 875 w 875"/>
                <a:gd name="T1" fmla="*/ 598 h 1100"/>
                <a:gd name="T2" fmla="*/ 481 w 875"/>
                <a:gd name="T3" fmla="*/ 163 h 1100"/>
                <a:gd name="T4" fmla="*/ 481 w 875"/>
                <a:gd name="T5" fmla="*/ 44 h 1100"/>
                <a:gd name="T6" fmla="*/ 437 w 875"/>
                <a:gd name="T7" fmla="*/ 0 h 1100"/>
                <a:gd name="T8" fmla="*/ 393 w 875"/>
                <a:gd name="T9" fmla="*/ 44 h 1100"/>
                <a:gd name="T10" fmla="*/ 393 w 875"/>
                <a:gd name="T11" fmla="*/ 163 h 1100"/>
                <a:gd name="T12" fmla="*/ 0 w 875"/>
                <a:gd name="T13" fmla="*/ 598 h 1100"/>
                <a:gd name="T14" fmla="*/ 158 w 875"/>
                <a:gd name="T15" fmla="*/ 935 h 1100"/>
                <a:gd name="T16" fmla="*/ 95 w 875"/>
                <a:gd name="T17" fmla="*/ 1025 h 1100"/>
                <a:gd name="T18" fmla="*/ 106 w 875"/>
                <a:gd name="T19" fmla="*/ 1086 h 1100"/>
                <a:gd name="T20" fmla="*/ 167 w 875"/>
                <a:gd name="T21" fmla="*/ 1075 h 1100"/>
                <a:gd name="T22" fmla="*/ 231 w 875"/>
                <a:gd name="T23" fmla="*/ 984 h 1100"/>
                <a:gd name="T24" fmla="*/ 438 w 875"/>
                <a:gd name="T25" fmla="*/ 1036 h 1100"/>
                <a:gd name="T26" fmla="*/ 648 w 875"/>
                <a:gd name="T27" fmla="*/ 982 h 1100"/>
                <a:gd name="T28" fmla="*/ 708 w 875"/>
                <a:gd name="T29" fmla="*/ 1068 h 1100"/>
                <a:gd name="T30" fmla="*/ 769 w 875"/>
                <a:gd name="T31" fmla="*/ 1078 h 1100"/>
                <a:gd name="T32" fmla="*/ 780 w 875"/>
                <a:gd name="T33" fmla="*/ 1017 h 1100"/>
                <a:gd name="T34" fmla="*/ 720 w 875"/>
                <a:gd name="T35" fmla="*/ 932 h 1100"/>
                <a:gd name="T36" fmla="*/ 875 w 875"/>
                <a:gd name="T37" fmla="*/ 598 h 1100"/>
                <a:gd name="T38" fmla="*/ 88 w 875"/>
                <a:gd name="T39" fmla="*/ 598 h 1100"/>
                <a:gd name="T40" fmla="*/ 438 w 875"/>
                <a:gd name="T41" fmla="*/ 248 h 1100"/>
                <a:gd name="T42" fmla="*/ 788 w 875"/>
                <a:gd name="T43" fmla="*/ 598 h 1100"/>
                <a:gd name="T44" fmla="*/ 438 w 875"/>
                <a:gd name="T45" fmla="*/ 948 h 1100"/>
                <a:gd name="T46" fmla="*/ 88 w 875"/>
                <a:gd name="T47" fmla="*/ 598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5" h="1100">
                  <a:moveTo>
                    <a:pt x="875" y="598"/>
                  </a:moveTo>
                  <a:cubicBezTo>
                    <a:pt x="875" y="371"/>
                    <a:pt x="701" y="185"/>
                    <a:pt x="481" y="163"/>
                  </a:cubicBezTo>
                  <a:cubicBezTo>
                    <a:pt x="481" y="44"/>
                    <a:pt x="481" y="44"/>
                    <a:pt x="481" y="44"/>
                  </a:cubicBezTo>
                  <a:cubicBezTo>
                    <a:pt x="481" y="20"/>
                    <a:pt x="461" y="0"/>
                    <a:pt x="437" y="0"/>
                  </a:cubicBezTo>
                  <a:cubicBezTo>
                    <a:pt x="413" y="0"/>
                    <a:pt x="393" y="20"/>
                    <a:pt x="393" y="44"/>
                  </a:cubicBezTo>
                  <a:cubicBezTo>
                    <a:pt x="393" y="163"/>
                    <a:pt x="393" y="163"/>
                    <a:pt x="393" y="163"/>
                  </a:cubicBezTo>
                  <a:cubicBezTo>
                    <a:pt x="173" y="185"/>
                    <a:pt x="0" y="371"/>
                    <a:pt x="0" y="598"/>
                  </a:cubicBezTo>
                  <a:cubicBezTo>
                    <a:pt x="0" y="734"/>
                    <a:pt x="61" y="855"/>
                    <a:pt x="158" y="935"/>
                  </a:cubicBezTo>
                  <a:cubicBezTo>
                    <a:pt x="95" y="1025"/>
                    <a:pt x="95" y="1025"/>
                    <a:pt x="95" y="1025"/>
                  </a:cubicBezTo>
                  <a:cubicBezTo>
                    <a:pt x="81" y="1045"/>
                    <a:pt x="86" y="1072"/>
                    <a:pt x="106" y="1086"/>
                  </a:cubicBezTo>
                  <a:cubicBezTo>
                    <a:pt x="126" y="1100"/>
                    <a:pt x="153" y="1095"/>
                    <a:pt x="167" y="1075"/>
                  </a:cubicBezTo>
                  <a:cubicBezTo>
                    <a:pt x="231" y="984"/>
                    <a:pt x="231" y="984"/>
                    <a:pt x="231" y="984"/>
                  </a:cubicBezTo>
                  <a:cubicBezTo>
                    <a:pt x="292" y="1017"/>
                    <a:pt x="363" y="1036"/>
                    <a:pt x="438" y="1036"/>
                  </a:cubicBezTo>
                  <a:cubicBezTo>
                    <a:pt x="514" y="1036"/>
                    <a:pt x="586" y="1016"/>
                    <a:pt x="648" y="982"/>
                  </a:cubicBezTo>
                  <a:cubicBezTo>
                    <a:pt x="708" y="1068"/>
                    <a:pt x="708" y="1068"/>
                    <a:pt x="708" y="1068"/>
                  </a:cubicBezTo>
                  <a:cubicBezTo>
                    <a:pt x="722" y="1087"/>
                    <a:pt x="749" y="1092"/>
                    <a:pt x="769" y="1078"/>
                  </a:cubicBezTo>
                  <a:cubicBezTo>
                    <a:pt x="789" y="1064"/>
                    <a:pt x="793" y="1037"/>
                    <a:pt x="780" y="1017"/>
                  </a:cubicBezTo>
                  <a:cubicBezTo>
                    <a:pt x="720" y="932"/>
                    <a:pt x="720" y="932"/>
                    <a:pt x="720" y="932"/>
                  </a:cubicBezTo>
                  <a:cubicBezTo>
                    <a:pt x="815" y="852"/>
                    <a:pt x="875" y="732"/>
                    <a:pt x="875" y="598"/>
                  </a:cubicBezTo>
                  <a:close/>
                  <a:moveTo>
                    <a:pt x="88" y="598"/>
                  </a:moveTo>
                  <a:cubicBezTo>
                    <a:pt x="88" y="405"/>
                    <a:pt x="244" y="248"/>
                    <a:pt x="438" y="248"/>
                  </a:cubicBezTo>
                  <a:cubicBezTo>
                    <a:pt x="631" y="248"/>
                    <a:pt x="788" y="405"/>
                    <a:pt x="788" y="598"/>
                  </a:cubicBezTo>
                  <a:cubicBezTo>
                    <a:pt x="788" y="792"/>
                    <a:pt x="631" y="948"/>
                    <a:pt x="438" y="948"/>
                  </a:cubicBezTo>
                  <a:cubicBezTo>
                    <a:pt x="244" y="948"/>
                    <a:pt x="88" y="792"/>
                    <a:pt x="88" y="5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2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76767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2190750" y="1204913"/>
              <a:ext cx="1585913" cy="1585912"/>
            </a:xfrm>
            <a:custGeom>
              <a:avLst/>
              <a:gdLst>
                <a:gd name="T0" fmla="*/ 92 w 423"/>
                <a:gd name="T1" fmla="*/ 92 h 423"/>
                <a:gd name="T2" fmla="*/ 92 w 423"/>
                <a:gd name="T3" fmla="*/ 423 h 423"/>
                <a:gd name="T4" fmla="*/ 423 w 423"/>
                <a:gd name="T5" fmla="*/ 92 h 423"/>
                <a:gd name="T6" fmla="*/ 92 w 423"/>
                <a:gd name="T7" fmla="*/ 9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423">
                  <a:moveTo>
                    <a:pt x="92" y="92"/>
                  </a:moveTo>
                  <a:cubicBezTo>
                    <a:pt x="0" y="183"/>
                    <a:pt x="0" y="332"/>
                    <a:pt x="92" y="423"/>
                  </a:cubicBezTo>
                  <a:cubicBezTo>
                    <a:pt x="423" y="92"/>
                    <a:pt x="423" y="92"/>
                    <a:pt x="423" y="92"/>
                  </a:cubicBezTo>
                  <a:cubicBezTo>
                    <a:pt x="332" y="0"/>
                    <a:pt x="183" y="0"/>
                    <a:pt x="92" y="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2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76767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5370513" y="1204913"/>
              <a:ext cx="1585913" cy="1585912"/>
            </a:xfrm>
            <a:custGeom>
              <a:avLst/>
              <a:gdLst>
                <a:gd name="T0" fmla="*/ 331 w 423"/>
                <a:gd name="T1" fmla="*/ 92 h 423"/>
                <a:gd name="T2" fmla="*/ 0 w 423"/>
                <a:gd name="T3" fmla="*/ 92 h 423"/>
                <a:gd name="T4" fmla="*/ 331 w 423"/>
                <a:gd name="T5" fmla="*/ 423 h 423"/>
                <a:gd name="T6" fmla="*/ 331 w 423"/>
                <a:gd name="T7" fmla="*/ 9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423">
                  <a:moveTo>
                    <a:pt x="331" y="92"/>
                  </a:moveTo>
                  <a:cubicBezTo>
                    <a:pt x="240" y="0"/>
                    <a:pt x="91" y="0"/>
                    <a:pt x="0" y="92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423" y="332"/>
                    <a:pt x="423" y="183"/>
                    <a:pt x="331" y="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2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76767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7" name="Freeform 50"/>
            <p:cNvSpPr>
              <a:spLocks/>
            </p:cNvSpPr>
            <p:nvPr/>
          </p:nvSpPr>
          <p:spPr bwMode="auto">
            <a:xfrm>
              <a:off x="3967163" y="2614613"/>
              <a:ext cx="1579563" cy="1114425"/>
            </a:xfrm>
            <a:custGeom>
              <a:avLst/>
              <a:gdLst>
                <a:gd name="T0" fmla="*/ 404 w 421"/>
                <a:gd name="T1" fmla="*/ 17 h 297"/>
                <a:gd name="T2" fmla="*/ 342 w 421"/>
                <a:gd name="T3" fmla="*/ 17 h 297"/>
                <a:gd name="T4" fmla="*/ 172 w 421"/>
                <a:gd name="T5" fmla="*/ 188 h 297"/>
                <a:gd name="T6" fmla="*/ 79 w 421"/>
                <a:gd name="T7" fmla="*/ 95 h 297"/>
                <a:gd name="T8" fmla="*/ 17 w 421"/>
                <a:gd name="T9" fmla="*/ 95 h 297"/>
                <a:gd name="T10" fmla="*/ 17 w 421"/>
                <a:gd name="T11" fmla="*/ 157 h 297"/>
                <a:gd name="T12" fmla="*/ 141 w 421"/>
                <a:gd name="T13" fmla="*/ 280 h 297"/>
                <a:gd name="T14" fmla="*/ 203 w 421"/>
                <a:gd name="T15" fmla="*/ 280 h 297"/>
                <a:gd name="T16" fmla="*/ 404 w 421"/>
                <a:gd name="T17" fmla="*/ 79 h 297"/>
                <a:gd name="T18" fmla="*/ 404 w 421"/>
                <a:gd name="T19" fmla="*/ 1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297">
                  <a:moveTo>
                    <a:pt x="404" y="17"/>
                  </a:moveTo>
                  <a:cubicBezTo>
                    <a:pt x="387" y="0"/>
                    <a:pt x="359" y="0"/>
                    <a:pt x="342" y="17"/>
                  </a:cubicBezTo>
                  <a:cubicBezTo>
                    <a:pt x="172" y="188"/>
                    <a:pt x="172" y="188"/>
                    <a:pt x="172" y="188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62" y="78"/>
                    <a:pt x="34" y="78"/>
                    <a:pt x="17" y="95"/>
                  </a:cubicBezTo>
                  <a:cubicBezTo>
                    <a:pt x="0" y="112"/>
                    <a:pt x="0" y="140"/>
                    <a:pt x="17" y="157"/>
                  </a:cubicBezTo>
                  <a:cubicBezTo>
                    <a:pt x="141" y="280"/>
                    <a:pt x="141" y="280"/>
                    <a:pt x="141" y="280"/>
                  </a:cubicBezTo>
                  <a:cubicBezTo>
                    <a:pt x="158" y="297"/>
                    <a:pt x="185" y="297"/>
                    <a:pt x="203" y="280"/>
                  </a:cubicBezTo>
                  <a:cubicBezTo>
                    <a:pt x="404" y="79"/>
                    <a:pt x="404" y="79"/>
                    <a:pt x="404" y="79"/>
                  </a:cubicBezTo>
                  <a:cubicBezTo>
                    <a:pt x="421" y="62"/>
                    <a:pt x="421" y="34"/>
                    <a:pt x="404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2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76767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926805" y="1923113"/>
            <a:ext cx="603754" cy="603754"/>
            <a:chOff x="1045308" y="1592089"/>
            <a:chExt cx="2743200" cy="2743200"/>
          </a:xfrm>
        </p:grpSpPr>
        <p:sp>
          <p:nvSpPr>
            <p:cNvPr id="117" name="Rounded Rectangle 116"/>
            <p:cNvSpPr/>
            <p:nvPr/>
          </p:nvSpPr>
          <p:spPr>
            <a:xfrm rot="2700000">
              <a:off x="1045308" y="1592089"/>
              <a:ext cx="2743200" cy="2743200"/>
            </a:xfrm>
            <a:prstGeom prst="roundRect">
              <a:avLst>
                <a:gd name="adj" fmla="val 8077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676767"/>
                  </a:solidFill>
                </a:ln>
                <a:solidFill>
                  <a:schemeClr val="tx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 rot="2700000">
              <a:off x="1328288" y="1866410"/>
              <a:ext cx="2194558" cy="2194558"/>
            </a:xfrm>
            <a:prstGeom prst="roundRect">
              <a:avLst>
                <a:gd name="adj" fmla="val 5947"/>
              </a:avLst>
            </a:prstGeom>
            <a:solidFill>
              <a:schemeClr val="bg1">
                <a:lumMod val="50000"/>
              </a:schemeClr>
            </a:solidFill>
            <a:ln w="412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 dirty="0">
                <a:ln>
                  <a:solidFill>
                    <a:srgbClr val="676767"/>
                  </a:solidFill>
                </a:ln>
                <a:solidFill>
                  <a:srgbClr val="E7E6E6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grpSp>
          <p:nvGrpSpPr>
            <p:cNvPr id="119" name="Group 5"/>
            <p:cNvGrpSpPr>
              <a:grpSpLocks noChangeAspect="1"/>
            </p:cNvGrpSpPr>
            <p:nvPr/>
          </p:nvGrpSpPr>
          <p:grpSpPr bwMode="auto">
            <a:xfrm>
              <a:off x="1739045" y="2451921"/>
              <a:ext cx="1355726" cy="1023536"/>
              <a:chOff x="2175" y="1088"/>
              <a:chExt cx="1408" cy="1063"/>
            </a:xfrm>
          </p:grpSpPr>
          <p:sp>
            <p:nvSpPr>
              <p:cNvPr id="120" name="Freeform 6"/>
              <p:cNvSpPr>
                <a:spLocks noEditPoints="1"/>
              </p:cNvSpPr>
              <p:nvPr/>
            </p:nvSpPr>
            <p:spPr bwMode="auto">
              <a:xfrm>
                <a:off x="2175" y="1095"/>
                <a:ext cx="435" cy="432"/>
              </a:xfrm>
              <a:custGeom>
                <a:avLst/>
                <a:gdLst>
                  <a:gd name="T0" fmla="*/ 435 w 435"/>
                  <a:gd name="T1" fmla="*/ 432 h 432"/>
                  <a:gd name="T2" fmla="*/ 340 w 435"/>
                  <a:gd name="T3" fmla="*/ 432 h 432"/>
                  <a:gd name="T4" fmla="*/ 302 w 435"/>
                  <a:gd name="T5" fmla="*/ 336 h 432"/>
                  <a:gd name="T6" fmla="*/ 130 w 435"/>
                  <a:gd name="T7" fmla="*/ 336 h 432"/>
                  <a:gd name="T8" fmla="*/ 95 w 435"/>
                  <a:gd name="T9" fmla="*/ 432 h 432"/>
                  <a:gd name="T10" fmla="*/ 0 w 435"/>
                  <a:gd name="T11" fmla="*/ 432 h 432"/>
                  <a:gd name="T12" fmla="*/ 170 w 435"/>
                  <a:gd name="T13" fmla="*/ 0 h 432"/>
                  <a:gd name="T14" fmla="*/ 262 w 435"/>
                  <a:gd name="T15" fmla="*/ 0 h 432"/>
                  <a:gd name="T16" fmla="*/ 435 w 435"/>
                  <a:gd name="T17" fmla="*/ 432 h 432"/>
                  <a:gd name="T18" fmla="*/ 274 w 435"/>
                  <a:gd name="T19" fmla="*/ 262 h 432"/>
                  <a:gd name="T20" fmla="*/ 215 w 435"/>
                  <a:gd name="T21" fmla="*/ 102 h 432"/>
                  <a:gd name="T22" fmla="*/ 156 w 435"/>
                  <a:gd name="T23" fmla="*/ 262 h 432"/>
                  <a:gd name="T24" fmla="*/ 274 w 435"/>
                  <a:gd name="T25" fmla="*/ 26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5" h="432">
                    <a:moveTo>
                      <a:pt x="435" y="432"/>
                    </a:moveTo>
                    <a:lnTo>
                      <a:pt x="340" y="432"/>
                    </a:lnTo>
                    <a:lnTo>
                      <a:pt x="302" y="336"/>
                    </a:lnTo>
                    <a:lnTo>
                      <a:pt x="130" y="336"/>
                    </a:lnTo>
                    <a:lnTo>
                      <a:pt x="95" y="432"/>
                    </a:lnTo>
                    <a:lnTo>
                      <a:pt x="0" y="432"/>
                    </a:lnTo>
                    <a:lnTo>
                      <a:pt x="170" y="0"/>
                    </a:lnTo>
                    <a:lnTo>
                      <a:pt x="262" y="0"/>
                    </a:lnTo>
                    <a:lnTo>
                      <a:pt x="435" y="432"/>
                    </a:lnTo>
                    <a:close/>
                    <a:moveTo>
                      <a:pt x="274" y="262"/>
                    </a:moveTo>
                    <a:lnTo>
                      <a:pt x="215" y="102"/>
                    </a:lnTo>
                    <a:lnTo>
                      <a:pt x="156" y="262"/>
                    </a:lnTo>
                    <a:lnTo>
                      <a:pt x="274" y="2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>
                    <a:solidFill>
                      <a:srgbClr val="676767"/>
                    </a:solidFill>
                  </a:ln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21" name="Freeform 7"/>
              <p:cNvSpPr>
                <a:spLocks noEditPoints="1"/>
              </p:cNvSpPr>
              <p:nvPr/>
            </p:nvSpPr>
            <p:spPr bwMode="auto">
              <a:xfrm>
                <a:off x="2645" y="1095"/>
                <a:ext cx="331" cy="432"/>
              </a:xfrm>
              <a:custGeom>
                <a:avLst/>
                <a:gdLst>
                  <a:gd name="T0" fmla="*/ 0 w 140"/>
                  <a:gd name="T1" fmla="*/ 183 h 183"/>
                  <a:gd name="T2" fmla="*/ 0 w 140"/>
                  <a:gd name="T3" fmla="*/ 0 h 183"/>
                  <a:gd name="T4" fmla="*/ 59 w 140"/>
                  <a:gd name="T5" fmla="*/ 0 h 183"/>
                  <a:gd name="T6" fmla="*/ 103 w 140"/>
                  <a:gd name="T7" fmla="*/ 3 h 183"/>
                  <a:gd name="T8" fmla="*/ 130 w 140"/>
                  <a:gd name="T9" fmla="*/ 21 h 183"/>
                  <a:gd name="T10" fmla="*/ 140 w 140"/>
                  <a:gd name="T11" fmla="*/ 56 h 183"/>
                  <a:gd name="T12" fmla="*/ 134 w 140"/>
                  <a:gd name="T13" fmla="*/ 85 h 183"/>
                  <a:gd name="T14" fmla="*/ 119 w 140"/>
                  <a:gd name="T15" fmla="*/ 103 h 183"/>
                  <a:gd name="T16" fmla="*/ 99 w 140"/>
                  <a:gd name="T17" fmla="*/ 112 h 183"/>
                  <a:gd name="T18" fmla="*/ 61 w 140"/>
                  <a:gd name="T19" fmla="*/ 114 h 183"/>
                  <a:gd name="T20" fmla="*/ 37 w 140"/>
                  <a:gd name="T21" fmla="*/ 114 h 183"/>
                  <a:gd name="T22" fmla="*/ 37 w 140"/>
                  <a:gd name="T23" fmla="*/ 183 h 183"/>
                  <a:gd name="T24" fmla="*/ 0 w 140"/>
                  <a:gd name="T25" fmla="*/ 183 h 183"/>
                  <a:gd name="T26" fmla="*/ 37 w 140"/>
                  <a:gd name="T27" fmla="*/ 31 h 183"/>
                  <a:gd name="T28" fmla="*/ 37 w 140"/>
                  <a:gd name="T29" fmla="*/ 83 h 183"/>
                  <a:gd name="T30" fmla="*/ 57 w 140"/>
                  <a:gd name="T31" fmla="*/ 83 h 183"/>
                  <a:gd name="T32" fmla="*/ 86 w 140"/>
                  <a:gd name="T33" fmla="*/ 80 h 183"/>
                  <a:gd name="T34" fmla="*/ 98 w 140"/>
                  <a:gd name="T35" fmla="*/ 71 h 183"/>
                  <a:gd name="T36" fmla="*/ 102 w 140"/>
                  <a:gd name="T37" fmla="*/ 57 h 183"/>
                  <a:gd name="T38" fmla="*/ 96 w 140"/>
                  <a:gd name="T39" fmla="*/ 41 h 183"/>
                  <a:gd name="T40" fmla="*/ 81 w 140"/>
                  <a:gd name="T41" fmla="*/ 32 h 183"/>
                  <a:gd name="T42" fmla="*/ 55 w 140"/>
                  <a:gd name="T43" fmla="*/ 31 h 183"/>
                  <a:gd name="T44" fmla="*/ 37 w 140"/>
                  <a:gd name="T45" fmla="*/ 3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83">
                    <a:moveTo>
                      <a:pt x="0" y="18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82" y="0"/>
                      <a:pt x="97" y="1"/>
                      <a:pt x="103" y="3"/>
                    </a:cubicBezTo>
                    <a:cubicBezTo>
                      <a:pt x="114" y="6"/>
                      <a:pt x="123" y="12"/>
                      <a:pt x="130" y="21"/>
                    </a:cubicBezTo>
                    <a:cubicBezTo>
                      <a:pt x="137" y="30"/>
                      <a:pt x="140" y="42"/>
                      <a:pt x="140" y="56"/>
                    </a:cubicBezTo>
                    <a:cubicBezTo>
                      <a:pt x="140" y="68"/>
                      <a:pt x="138" y="77"/>
                      <a:pt x="134" y="85"/>
                    </a:cubicBezTo>
                    <a:cubicBezTo>
                      <a:pt x="130" y="93"/>
                      <a:pt x="125" y="99"/>
                      <a:pt x="119" y="103"/>
                    </a:cubicBezTo>
                    <a:cubicBezTo>
                      <a:pt x="112" y="107"/>
                      <a:pt x="106" y="110"/>
                      <a:pt x="99" y="112"/>
                    </a:cubicBezTo>
                    <a:cubicBezTo>
                      <a:pt x="91" y="113"/>
                      <a:pt x="78" y="114"/>
                      <a:pt x="61" y="114"/>
                    </a:cubicBezTo>
                    <a:cubicBezTo>
                      <a:pt x="37" y="114"/>
                      <a:pt x="37" y="114"/>
                      <a:pt x="37" y="114"/>
                    </a:cubicBezTo>
                    <a:cubicBezTo>
                      <a:pt x="37" y="183"/>
                      <a:pt x="37" y="183"/>
                      <a:pt x="37" y="183"/>
                    </a:cubicBezTo>
                    <a:lnTo>
                      <a:pt x="0" y="183"/>
                    </a:lnTo>
                    <a:close/>
                    <a:moveTo>
                      <a:pt x="37" y="31"/>
                    </a:moveTo>
                    <a:cubicBezTo>
                      <a:pt x="37" y="83"/>
                      <a:pt x="37" y="83"/>
                      <a:pt x="37" y="83"/>
                    </a:cubicBezTo>
                    <a:cubicBezTo>
                      <a:pt x="57" y="83"/>
                      <a:pt x="57" y="83"/>
                      <a:pt x="57" y="83"/>
                    </a:cubicBezTo>
                    <a:cubicBezTo>
                      <a:pt x="72" y="83"/>
                      <a:pt x="82" y="82"/>
                      <a:pt x="86" y="80"/>
                    </a:cubicBezTo>
                    <a:cubicBezTo>
                      <a:pt x="91" y="78"/>
                      <a:pt x="95" y="75"/>
                      <a:pt x="98" y="71"/>
                    </a:cubicBezTo>
                    <a:cubicBezTo>
                      <a:pt x="101" y="67"/>
                      <a:pt x="102" y="62"/>
                      <a:pt x="102" y="57"/>
                    </a:cubicBezTo>
                    <a:cubicBezTo>
                      <a:pt x="102" y="50"/>
                      <a:pt x="100" y="45"/>
                      <a:pt x="96" y="41"/>
                    </a:cubicBezTo>
                    <a:cubicBezTo>
                      <a:pt x="92" y="36"/>
                      <a:pt x="87" y="33"/>
                      <a:pt x="81" y="32"/>
                    </a:cubicBezTo>
                    <a:cubicBezTo>
                      <a:pt x="77" y="32"/>
                      <a:pt x="68" y="31"/>
                      <a:pt x="55" y="31"/>
                    </a:cubicBezTo>
                    <a:lnTo>
                      <a:pt x="37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>
                    <a:solidFill>
                      <a:srgbClr val="676767"/>
                    </a:solidFill>
                  </a:ln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22" name="Rectangle 8"/>
              <p:cNvSpPr>
                <a:spLocks noChangeArrowheads="1"/>
              </p:cNvSpPr>
              <p:nvPr/>
            </p:nvSpPr>
            <p:spPr bwMode="auto">
              <a:xfrm>
                <a:off x="3049" y="1095"/>
                <a:ext cx="87" cy="4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>
                    <a:solidFill>
                      <a:srgbClr val="676767"/>
                    </a:solidFill>
                  </a:ln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23" name="Freeform 9"/>
              <p:cNvSpPr>
                <a:spLocks/>
              </p:cNvSpPr>
              <p:nvPr/>
            </p:nvSpPr>
            <p:spPr bwMode="auto">
              <a:xfrm>
                <a:off x="3205" y="1088"/>
                <a:ext cx="378" cy="447"/>
              </a:xfrm>
              <a:custGeom>
                <a:avLst/>
                <a:gdLst>
                  <a:gd name="T0" fmla="*/ 124 w 160"/>
                  <a:gd name="T1" fmla="*/ 119 h 189"/>
                  <a:gd name="T2" fmla="*/ 160 w 160"/>
                  <a:gd name="T3" fmla="*/ 130 h 189"/>
                  <a:gd name="T4" fmla="*/ 132 w 160"/>
                  <a:gd name="T5" fmla="*/ 175 h 189"/>
                  <a:gd name="T6" fmla="*/ 84 w 160"/>
                  <a:gd name="T7" fmla="*/ 189 h 189"/>
                  <a:gd name="T8" fmla="*/ 24 w 160"/>
                  <a:gd name="T9" fmla="*/ 164 h 189"/>
                  <a:gd name="T10" fmla="*/ 0 w 160"/>
                  <a:gd name="T11" fmla="*/ 96 h 189"/>
                  <a:gd name="T12" fmla="*/ 24 w 160"/>
                  <a:gd name="T13" fmla="*/ 25 h 189"/>
                  <a:gd name="T14" fmla="*/ 86 w 160"/>
                  <a:gd name="T15" fmla="*/ 0 h 189"/>
                  <a:gd name="T16" fmla="*/ 140 w 160"/>
                  <a:gd name="T17" fmla="*/ 20 h 189"/>
                  <a:gd name="T18" fmla="*/ 159 w 160"/>
                  <a:gd name="T19" fmla="*/ 54 h 189"/>
                  <a:gd name="T20" fmla="*/ 123 w 160"/>
                  <a:gd name="T21" fmla="*/ 62 h 189"/>
                  <a:gd name="T22" fmla="*/ 109 w 160"/>
                  <a:gd name="T23" fmla="*/ 40 h 189"/>
                  <a:gd name="T24" fmla="*/ 84 w 160"/>
                  <a:gd name="T25" fmla="*/ 32 h 189"/>
                  <a:gd name="T26" fmla="*/ 51 w 160"/>
                  <a:gd name="T27" fmla="*/ 46 h 189"/>
                  <a:gd name="T28" fmla="*/ 38 w 160"/>
                  <a:gd name="T29" fmla="*/ 94 h 189"/>
                  <a:gd name="T30" fmla="*/ 51 w 160"/>
                  <a:gd name="T31" fmla="*/ 143 h 189"/>
                  <a:gd name="T32" fmla="*/ 83 w 160"/>
                  <a:gd name="T33" fmla="*/ 158 h 189"/>
                  <a:gd name="T34" fmla="*/ 109 w 160"/>
                  <a:gd name="T35" fmla="*/ 148 h 189"/>
                  <a:gd name="T36" fmla="*/ 124 w 160"/>
                  <a:gd name="T37" fmla="*/ 1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189">
                    <a:moveTo>
                      <a:pt x="124" y="119"/>
                    </a:move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54" y="150"/>
                      <a:pt x="145" y="165"/>
                      <a:pt x="132" y="175"/>
                    </a:cubicBezTo>
                    <a:cubicBezTo>
                      <a:pt x="119" y="185"/>
                      <a:pt x="103" y="189"/>
                      <a:pt x="84" y="189"/>
                    </a:cubicBezTo>
                    <a:cubicBezTo>
                      <a:pt x="59" y="189"/>
                      <a:pt x="39" y="181"/>
                      <a:pt x="24" y="164"/>
                    </a:cubicBezTo>
                    <a:cubicBezTo>
                      <a:pt x="8" y="148"/>
                      <a:pt x="0" y="125"/>
                      <a:pt x="0" y="96"/>
                    </a:cubicBezTo>
                    <a:cubicBezTo>
                      <a:pt x="0" y="66"/>
                      <a:pt x="8" y="42"/>
                      <a:pt x="24" y="25"/>
                    </a:cubicBezTo>
                    <a:cubicBezTo>
                      <a:pt x="39" y="8"/>
                      <a:pt x="60" y="0"/>
                      <a:pt x="86" y="0"/>
                    </a:cubicBezTo>
                    <a:cubicBezTo>
                      <a:pt x="108" y="0"/>
                      <a:pt x="126" y="7"/>
                      <a:pt x="140" y="20"/>
                    </a:cubicBezTo>
                    <a:cubicBezTo>
                      <a:pt x="149" y="28"/>
                      <a:pt x="155" y="39"/>
                      <a:pt x="159" y="54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0" y="53"/>
                      <a:pt x="116" y="45"/>
                      <a:pt x="109" y="40"/>
                    </a:cubicBezTo>
                    <a:cubicBezTo>
                      <a:pt x="102" y="34"/>
                      <a:pt x="94" y="32"/>
                      <a:pt x="84" y="32"/>
                    </a:cubicBezTo>
                    <a:cubicBezTo>
                      <a:pt x="70" y="32"/>
                      <a:pt x="59" y="37"/>
                      <a:pt x="51" y="46"/>
                    </a:cubicBezTo>
                    <a:cubicBezTo>
                      <a:pt x="42" y="56"/>
                      <a:pt x="38" y="72"/>
                      <a:pt x="38" y="94"/>
                    </a:cubicBezTo>
                    <a:cubicBezTo>
                      <a:pt x="38" y="117"/>
                      <a:pt x="42" y="133"/>
                      <a:pt x="51" y="143"/>
                    </a:cubicBezTo>
                    <a:cubicBezTo>
                      <a:pt x="59" y="153"/>
                      <a:pt x="70" y="158"/>
                      <a:pt x="83" y="158"/>
                    </a:cubicBezTo>
                    <a:cubicBezTo>
                      <a:pt x="93" y="158"/>
                      <a:pt x="101" y="155"/>
                      <a:pt x="109" y="148"/>
                    </a:cubicBezTo>
                    <a:cubicBezTo>
                      <a:pt x="116" y="142"/>
                      <a:pt x="121" y="132"/>
                      <a:pt x="124" y="1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>
                    <a:solidFill>
                      <a:srgbClr val="676767"/>
                    </a:solidFill>
                  </a:ln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24" name="Freeform 10"/>
              <p:cNvSpPr>
                <a:spLocks/>
              </p:cNvSpPr>
              <p:nvPr/>
            </p:nvSpPr>
            <p:spPr bwMode="auto">
              <a:xfrm>
                <a:off x="2484" y="1719"/>
                <a:ext cx="329" cy="432"/>
              </a:xfrm>
              <a:custGeom>
                <a:avLst/>
                <a:gdLst>
                  <a:gd name="T0" fmla="*/ 0 w 329"/>
                  <a:gd name="T1" fmla="*/ 432 h 432"/>
                  <a:gd name="T2" fmla="*/ 0 w 329"/>
                  <a:gd name="T3" fmla="*/ 0 h 432"/>
                  <a:gd name="T4" fmla="*/ 322 w 329"/>
                  <a:gd name="T5" fmla="*/ 0 h 432"/>
                  <a:gd name="T6" fmla="*/ 322 w 329"/>
                  <a:gd name="T7" fmla="*/ 73 h 432"/>
                  <a:gd name="T8" fmla="*/ 88 w 329"/>
                  <a:gd name="T9" fmla="*/ 73 h 432"/>
                  <a:gd name="T10" fmla="*/ 88 w 329"/>
                  <a:gd name="T11" fmla="*/ 168 h 432"/>
                  <a:gd name="T12" fmla="*/ 305 w 329"/>
                  <a:gd name="T13" fmla="*/ 168 h 432"/>
                  <a:gd name="T14" fmla="*/ 305 w 329"/>
                  <a:gd name="T15" fmla="*/ 241 h 432"/>
                  <a:gd name="T16" fmla="*/ 88 w 329"/>
                  <a:gd name="T17" fmla="*/ 241 h 432"/>
                  <a:gd name="T18" fmla="*/ 88 w 329"/>
                  <a:gd name="T19" fmla="*/ 359 h 432"/>
                  <a:gd name="T20" fmla="*/ 329 w 329"/>
                  <a:gd name="T21" fmla="*/ 359 h 432"/>
                  <a:gd name="T22" fmla="*/ 329 w 329"/>
                  <a:gd name="T23" fmla="*/ 432 h 432"/>
                  <a:gd name="T24" fmla="*/ 0 w 329"/>
                  <a:gd name="T2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9" h="432">
                    <a:moveTo>
                      <a:pt x="0" y="432"/>
                    </a:moveTo>
                    <a:lnTo>
                      <a:pt x="0" y="0"/>
                    </a:lnTo>
                    <a:lnTo>
                      <a:pt x="322" y="0"/>
                    </a:lnTo>
                    <a:lnTo>
                      <a:pt x="322" y="73"/>
                    </a:lnTo>
                    <a:lnTo>
                      <a:pt x="88" y="73"/>
                    </a:lnTo>
                    <a:lnTo>
                      <a:pt x="88" y="168"/>
                    </a:lnTo>
                    <a:lnTo>
                      <a:pt x="305" y="168"/>
                    </a:lnTo>
                    <a:lnTo>
                      <a:pt x="305" y="241"/>
                    </a:lnTo>
                    <a:lnTo>
                      <a:pt x="88" y="241"/>
                    </a:lnTo>
                    <a:lnTo>
                      <a:pt x="88" y="359"/>
                    </a:lnTo>
                    <a:lnTo>
                      <a:pt x="329" y="359"/>
                    </a:lnTo>
                    <a:lnTo>
                      <a:pt x="329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>
                    <a:solidFill>
                      <a:srgbClr val="676767"/>
                    </a:solidFill>
                  </a:ln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25" name="Freeform 11"/>
              <p:cNvSpPr>
                <a:spLocks/>
              </p:cNvSpPr>
              <p:nvPr/>
            </p:nvSpPr>
            <p:spPr bwMode="auto">
              <a:xfrm>
                <a:off x="2888" y="1719"/>
                <a:ext cx="418" cy="432"/>
              </a:xfrm>
              <a:custGeom>
                <a:avLst/>
                <a:gdLst>
                  <a:gd name="T0" fmla="*/ 0 w 418"/>
                  <a:gd name="T1" fmla="*/ 432 h 432"/>
                  <a:gd name="T2" fmla="*/ 0 w 418"/>
                  <a:gd name="T3" fmla="*/ 0 h 432"/>
                  <a:gd name="T4" fmla="*/ 133 w 418"/>
                  <a:gd name="T5" fmla="*/ 0 h 432"/>
                  <a:gd name="T6" fmla="*/ 210 w 418"/>
                  <a:gd name="T7" fmla="*/ 295 h 432"/>
                  <a:gd name="T8" fmla="*/ 288 w 418"/>
                  <a:gd name="T9" fmla="*/ 0 h 432"/>
                  <a:gd name="T10" fmla="*/ 418 w 418"/>
                  <a:gd name="T11" fmla="*/ 0 h 432"/>
                  <a:gd name="T12" fmla="*/ 418 w 418"/>
                  <a:gd name="T13" fmla="*/ 432 h 432"/>
                  <a:gd name="T14" fmla="*/ 338 w 418"/>
                  <a:gd name="T15" fmla="*/ 432 h 432"/>
                  <a:gd name="T16" fmla="*/ 338 w 418"/>
                  <a:gd name="T17" fmla="*/ 92 h 432"/>
                  <a:gd name="T18" fmla="*/ 251 w 418"/>
                  <a:gd name="T19" fmla="*/ 432 h 432"/>
                  <a:gd name="T20" fmla="*/ 168 w 418"/>
                  <a:gd name="T21" fmla="*/ 432 h 432"/>
                  <a:gd name="T22" fmla="*/ 83 w 418"/>
                  <a:gd name="T23" fmla="*/ 92 h 432"/>
                  <a:gd name="T24" fmla="*/ 83 w 418"/>
                  <a:gd name="T25" fmla="*/ 432 h 432"/>
                  <a:gd name="T26" fmla="*/ 0 w 418"/>
                  <a:gd name="T27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8" h="432">
                    <a:moveTo>
                      <a:pt x="0" y="432"/>
                    </a:moveTo>
                    <a:lnTo>
                      <a:pt x="0" y="0"/>
                    </a:lnTo>
                    <a:lnTo>
                      <a:pt x="133" y="0"/>
                    </a:lnTo>
                    <a:lnTo>
                      <a:pt x="210" y="295"/>
                    </a:lnTo>
                    <a:lnTo>
                      <a:pt x="288" y="0"/>
                    </a:lnTo>
                    <a:lnTo>
                      <a:pt x="418" y="0"/>
                    </a:lnTo>
                    <a:lnTo>
                      <a:pt x="418" y="432"/>
                    </a:lnTo>
                    <a:lnTo>
                      <a:pt x="338" y="432"/>
                    </a:lnTo>
                    <a:lnTo>
                      <a:pt x="338" y="92"/>
                    </a:lnTo>
                    <a:lnTo>
                      <a:pt x="251" y="432"/>
                    </a:lnTo>
                    <a:lnTo>
                      <a:pt x="168" y="432"/>
                    </a:lnTo>
                    <a:lnTo>
                      <a:pt x="83" y="92"/>
                    </a:lnTo>
                    <a:lnTo>
                      <a:pt x="83" y="43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>
                    <a:solidFill>
                      <a:srgbClr val="676767"/>
                    </a:solidFill>
                  </a:ln>
                  <a:latin typeface="メイリオ"/>
                  <a:ea typeface="メイリオ"/>
                  <a:cs typeface="メイリオ"/>
                </a:endParaRPr>
              </a:p>
            </p:txBody>
          </p:sp>
        </p:grpSp>
      </p:grpSp>
      <p:sp>
        <p:nvSpPr>
          <p:cNvPr id="68" name="Rounded Rectangle 113"/>
          <p:cNvSpPr/>
          <p:nvPr/>
        </p:nvSpPr>
        <p:spPr>
          <a:xfrm rot="18900000">
            <a:off x="2203750" y="2220938"/>
            <a:ext cx="122860" cy="72060"/>
          </a:xfrm>
          <a:custGeom>
            <a:avLst/>
            <a:gdLst/>
            <a:ahLst/>
            <a:cxnLst/>
            <a:rect l="l" t="t" r="r" b="b"/>
            <a:pathLst>
              <a:path w="777241" h="455868">
                <a:moveTo>
                  <a:pt x="751279" y="301140"/>
                </a:moveTo>
                <a:cubicBezTo>
                  <a:pt x="767320" y="317180"/>
                  <a:pt x="777241" y="339341"/>
                  <a:pt x="777241" y="363818"/>
                </a:cubicBezTo>
                <a:cubicBezTo>
                  <a:pt x="777241" y="412773"/>
                  <a:pt x="737555" y="452459"/>
                  <a:pt x="688600" y="452459"/>
                </a:cubicBezTo>
                <a:lnTo>
                  <a:pt x="106526" y="452458"/>
                </a:lnTo>
                <a:lnTo>
                  <a:pt x="89636" y="455868"/>
                </a:lnTo>
                <a:lnTo>
                  <a:pt x="89637" y="455867"/>
                </a:lnTo>
                <a:cubicBezTo>
                  <a:pt x="52921" y="455867"/>
                  <a:pt x="21418" y="433544"/>
                  <a:pt x="7962" y="401729"/>
                </a:cubicBezTo>
                <a:lnTo>
                  <a:pt x="7405" y="398971"/>
                </a:lnTo>
                <a:lnTo>
                  <a:pt x="6966" y="398320"/>
                </a:lnTo>
                <a:cubicBezTo>
                  <a:pt x="2481" y="387715"/>
                  <a:pt x="0" y="376056"/>
                  <a:pt x="0" y="363817"/>
                </a:cubicBezTo>
                <a:lnTo>
                  <a:pt x="2" y="363818"/>
                </a:lnTo>
                <a:lnTo>
                  <a:pt x="996" y="358892"/>
                </a:lnTo>
                <a:lnTo>
                  <a:pt x="996" y="88641"/>
                </a:lnTo>
                <a:cubicBezTo>
                  <a:pt x="996" y="39686"/>
                  <a:pt x="40682" y="0"/>
                  <a:pt x="89637" y="0"/>
                </a:cubicBezTo>
                <a:cubicBezTo>
                  <a:pt x="138592" y="0"/>
                  <a:pt x="178278" y="39686"/>
                  <a:pt x="178278" y="88641"/>
                </a:cubicBezTo>
                <a:lnTo>
                  <a:pt x="178277" y="275177"/>
                </a:lnTo>
                <a:lnTo>
                  <a:pt x="688601" y="275177"/>
                </a:lnTo>
                <a:cubicBezTo>
                  <a:pt x="713078" y="275178"/>
                  <a:pt x="735238" y="285099"/>
                  <a:pt x="751279" y="301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9" name="Rounded Rectangle 113"/>
          <p:cNvSpPr/>
          <p:nvPr/>
        </p:nvSpPr>
        <p:spPr>
          <a:xfrm rot="18900000">
            <a:off x="2203750" y="1919138"/>
            <a:ext cx="122860" cy="72060"/>
          </a:xfrm>
          <a:custGeom>
            <a:avLst/>
            <a:gdLst/>
            <a:ahLst/>
            <a:cxnLst/>
            <a:rect l="l" t="t" r="r" b="b"/>
            <a:pathLst>
              <a:path w="777241" h="455868">
                <a:moveTo>
                  <a:pt x="751279" y="301140"/>
                </a:moveTo>
                <a:cubicBezTo>
                  <a:pt x="767320" y="317180"/>
                  <a:pt x="777241" y="339341"/>
                  <a:pt x="777241" y="363818"/>
                </a:cubicBezTo>
                <a:cubicBezTo>
                  <a:pt x="777241" y="412773"/>
                  <a:pt x="737555" y="452459"/>
                  <a:pt x="688600" y="452459"/>
                </a:cubicBezTo>
                <a:lnTo>
                  <a:pt x="106526" y="452458"/>
                </a:lnTo>
                <a:lnTo>
                  <a:pt x="89636" y="455868"/>
                </a:lnTo>
                <a:lnTo>
                  <a:pt x="89637" y="455867"/>
                </a:lnTo>
                <a:cubicBezTo>
                  <a:pt x="52921" y="455867"/>
                  <a:pt x="21418" y="433544"/>
                  <a:pt x="7962" y="401729"/>
                </a:cubicBezTo>
                <a:lnTo>
                  <a:pt x="7405" y="398971"/>
                </a:lnTo>
                <a:lnTo>
                  <a:pt x="6966" y="398320"/>
                </a:lnTo>
                <a:cubicBezTo>
                  <a:pt x="2481" y="387715"/>
                  <a:pt x="0" y="376056"/>
                  <a:pt x="0" y="363817"/>
                </a:cubicBezTo>
                <a:lnTo>
                  <a:pt x="2" y="363818"/>
                </a:lnTo>
                <a:lnTo>
                  <a:pt x="996" y="358892"/>
                </a:lnTo>
                <a:lnTo>
                  <a:pt x="996" y="88641"/>
                </a:lnTo>
                <a:cubicBezTo>
                  <a:pt x="996" y="39686"/>
                  <a:pt x="40682" y="0"/>
                  <a:pt x="89637" y="0"/>
                </a:cubicBezTo>
                <a:cubicBezTo>
                  <a:pt x="138592" y="0"/>
                  <a:pt x="178278" y="39686"/>
                  <a:pt x="178278" y="88641"/>
                </a:cubicBezTo>
                <a:lnTo>
                  <a:pt x="178277" y="275177"/>
                </a:lnTo>
                <a:lnTo>
                  <a:pt x="688601" y="275177"/>
                </a:lnTo>
                <a:cubicBezTo>
                  <a:pt x="713078" y="275178"/>
                  <a:pt x="735238" y="285099"/>
                  <a:pt x="751279" y="301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0" name="Rounded Rectangle 113"/>
          <p:cNvSpPr/>
          <p:nvPr/>
        </p:nvSpPr>
        <p:spPr>
          <a:xfrm rot="18900000">
            <a:off x="2203750" y="3109026"/>
            <a:ext cx="122860" cy="72060"/>
          </a:xfrm>
          <a:custGeom>
            <a:avLst/>
            <a:gdLst/>
            <a:ahLst/>
            <a:cxnLst/>
            <a:rect l="l" t="t" r="r" b="b"/>
            <a:pathLst>
              <a:path w="777241" h="455868">
                <a:moveTo>
                  <a:pt x="751279" y="301140"/>
                </a:moveTo>
                <a:cubicBezTo>
                  <a:pt x="767320" y="317180"/>
                  <a:pt x="777241" y="339341"/>
                  <a:pt x="777241" y="363818"/>
                </a:cubicBezTo>
                <a:cubicBezTo>
                  <a:pt x="777241" y="412773"/>
                  <a:pt x="737555" y="452459"/>
                  <a:pt x="688600" y="452459"/>
                </a:cubicBezTo>
                <a:lnTo>
                  <a:pt x="106526" y="452458"/>
                </a:lnTo>
                <a:lnTo>
                  <a:pt x="89636" y="455868"/>
                </a:lnTo>
                <a:lnTo>
                  <a:pt x="89637" y="455867"/>
                </a:lnTo>
                <a:cubicBezTo>
                  <a:pt x="52921" y="455867"/>
                  <a:pt x="21418" y="433544"/>
                  <a:pt x="7962" y="401729"/>
                </a:cubicBezTo>
                <a:lnTo>
                  <a:pt x="7405" y="398971"/>
                </a:lnTo>
                <a:lnTo>
                  <a:pt x="6966" y="398320"/>
                </a:lnTo>
                <a:cubicBezTo>
                  <a:pt x="2481" y="387715"/>
                  <a:pt x="0" y="376056"/>
                  <a:pt x="0" y="363817"/>
                </a:cubicBezTo>
                <a:lnTo>
                  <a:pt x="2" y="363818"/>
                </a:lnTo>
                <a:lnTo>
                  <a:pt x="996" y="358892"/>
                </a:lnTo>
                <a:lnTo>
                  <a:pt x="996" y="88641"/>
                </a:lnTo>
                <a:cubicBezTo>
                  <a:pt x="996" y="39686"/>
                  <a:pt x="40682" y="0"/>
                  <a:pt x="89637" y="0"/>
                </a:cubicBezTo>
                <a:cubicBezTo>
                  <a:pt x="138592" y="0"/>
                  <a:pt x="178278" y="39686"/>
                  <a:pt x="178278" y="88641"/>
                </a:cubicBezTo>
                <a:lnTo>
                  <a:pt x="178277" y="275177"/>
                </a:lnTo>
                <a:lnTo>
                  <a:pt x="688601" y="275177"/>
                </a:lnTo>
                <a:cubicBezTo>
                  <a:pt x="713078" y="275178"/>
                  <a:pt x="735238" y="285099"/>
                  <a:pt x="751279" y="301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8" name="Rounded Rectangle 113"/>
          <p:cNvSpPr/>
          <p:nvPr/>
        </p:nvSpPr>
        <p:spPr>
          <a:xfrm rot="18900000">
            <a:off x="4549932" y="2223050"/>
            <a:ext cx="122860" cy="72060"/>
          </a:xfrm>
          <a:custGeom>
            <a:avLst/>
            <a:gdLst/>
            <a:ahLst/>
            <a:cxnLst/>
            <a:rect l="l" t="t" r="r" b="b"/>
            <a:pathLst>
              <a:path w="777241" h="455868">
                <a:moveTo>
                  <a:pt x="751279" y="301140"/>
                </a:moveTo>
                <a:cubicBezTo>
                  <a:pt x="767320" y="317180"/>
                  <a:pt x="777241" y="339341"/>
                  <a:pt x="777241" y="363818"/>
                </a:cubicBezTo>
                <a:cubicBezTo>
                  <a:pt x="777241" y="412773"/>
                  <a:pt x="737555" y="452459"/>
                  <a:pt x="688600" y="452459"/>
                </a:cubicBezTo>
                <a:lnTo>
                  <a:pt x="106526" y="452458"/>
                </a:lnTo>
                <a:lnTo>
                  <a:pt x="89636" y="455868"/>
                </a:lnTo>
                <a:lnTo>
                  <a:pt x="89637" y="455867"/>
                </a:lnTo>
                <a:cubicBezTo>
                  <a:pt x="52921" y="455867"/>
                  <a:pt x="21418" y="433544"/>
                  <a:pt x="7962" y="401729"/>
                </a:cubicBezTo>
                <a:lnTo>
                  <a:pt x="7405" y="398971"/>
                </a:lnTo>
                <a:lnTo>
                  <a:pt x="6966" y="398320"/>
                </a:lnTo>
                <a:cubicBezTo>
                  <a:pt x="2481" y="387715"/>
                  <a:pt x="0" y="376056"/>
                  <a:pt x="0" y="363817"/>
                </a:cubicBezTo>
                <a:lnTo>
                  <a:pt x="2" y="363818"/>
                </a:lnTo>
                <a:lnTo>
                  <a:pt x="996" y="358892"/>
                </a:lnTo>
                <a:lnTo>
                  <a:pt x="996" y="88641"/>
                </a:lnTo>
                <a:cubicBezTo>
                  <a:pt x="996" y="39686"/>
                  <a:pt x="40682" y="0"/>
                  <a:pt x="89637" y="0"/>
                </a:cubicBezTo>
                <a:cubicBezTo>
                  <a:pt x="138592" y="0"/>
                  <a:pt x="178278" y="39686"/>
                  <a:pt x="178278" y="88641"/>
                </a:cubicBezTo>
                <a:lnTo>
                  <a:pt x="178277" y="275177"/>
                </a:lnTo>
                <a:lnTo>
                  <a:pt x="688601" y="275177"/>
                </a:lnTo>
                <a:cubicBezTo>
                  <a:pt x="713078" y="275178"/>
                  <a:pt x="735238" y="285099"/>
                  <a:pt x="751279" y="301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0" y="4386234"/>
            <a:ext cx="9144000" cy="77723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14794"/>
              </a:gs>
              <a:gs pos="100000">
                <a:srgbClr val="32B2DF"/>
              </a:gs>
            </a:gsLst>
            <a:lin ang="246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6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53330" y="4509601"/>
            <a:ext cx="28024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複数のプラットフォームを</a:t>
            </a:r>
            <a:endParaRPr lang="en-US" altLang="ja-JP" sz="1600" dirty="0" smtClean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選択可</a:t>
            </a:r>
            <a:endParaRPr lang="en-US" altLang="ja-JP" sz="1600" dirty="0" smtClean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6931" y="460124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エラスティック環境</a:t>
            </a:r>
            <a:endParaRPr lang="en-US" sz="16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26174" y="4601245"/>
            <a:ext cx="222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迅速に設定を展開</a:t>
            </a:r>
            <a:endParaRPr lang="en-US" sz="1600" dirty="0" smtClean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34838" y="2819716"/>
            <a:ext cx="2174100" cy="1256974"/>
            <a:chOff x="6734838" y="2777171"/>
            <a:chExt cx="2174100" cy="1256974"/>
          </a:xfrm>
        </p:grpSpPr>
        <p:grpSp>
          <p:nvGrpSpPr>
            <p:cNvPr id="3" name="Group 2"/>
            <p:cNvGrpSpPr/>
            <p:nvPr/>
          </p:nvGrpSpPr>
          <p:grpSpPr>
            <a:xfrm>
              <a:off x="6734838" y="2777171"/>
              <a:ext cx="2174100" cy="1256974"/>
              <a:chOff x="6835775" y="2786272"/>
              <a:chExt cx="2174100" cy="1256974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35775" y="2786272"/>
                <a:ext cx="1339850" cy="125697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74850" y="2786272"/>
                <a:ext cx="835025" cy="1256974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66" name="Rectangle 65"/>
            <p:cNvSpPr/>
            <p:nvPr/>
          </p:nvSpPr>
          <p:spPr>
            <a:xfrm>
              <a:off x="6734838" y="2782617"/>
              <a:ext cx="2174100" cy="125152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651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 rot="10800000">
            <a:off x="0" y="2024615"/>
            <a:ext cx="9144000" cy="3118887"/>
          </a:xfrm>
          <a:prstGeom prst="rect">
            <a:avLst/>
          </a:prstGeom>
          <a:gradFill>
            <a:gsLst>
              <a:gs pos="22000">
                <a:schemeClr val="bg1">
                  <a:alpha val="8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9144000" cy="3617118"/>
          </a:xfrm>
          <a:prstGeom prst="rect">
            <a:avLst/>
          </a:prstGeom>
          <a:gradFill>
            <a:gsLst>
              <a:gs pos="22000">
                <a:schemeClr val="bg1">
                  <a:alpha val="8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400050"/>
            <a:ext cx="8345488" cy="731837"/>
          </a:xfrm>
        </p:spPr>
        <p:txBody>
          <a:bodyPr anchor="t"/>
          <a:lstStyle/>
          <a:p>
            <a:pPr algn="l" defTabSz="685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>
                <a:solidFill>
                  <a:srgbClr val="676767">
                    <a:lumMod val="75000"/>
                  </a:srgbClr>
                </a:solidFill>
                <a:latin typeface="Arial"/>
                <a:ea typeface="ＭＳ Ｐゴシック"/>
              </a:rPr>
              <a:t>デジタル化の加速に求められる要件</a:t>
            </a:r>
            <a:endParaRPr lang="en-US" sz="2400" b="0" i="0" dirty="0">
              <a:solidFill>
                <a:srgbClr val="676767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438471" y="1578075"/>
            <a:ext cx="2530176" cy="2530175"/>
          </a:xfrm>
          <a:prstGeom prst="roundRect">
            <a:avLst>
              <a:gd name="adj" fmla="val 50000"/>
            </a:avLst>
          </a:prstGeom>
          <a:solidFill>
            <a:schemeClr val="bg1">
              <a:alpha val="65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3716" y="2949378"/>
            <a:ext cx="2199699" cy="1258649"/>
            <a:chOff x="603710" y="2949375"/>
            <a:chExt cx="2199699" cy="1258649"/>
          </a:xfrm>
        </p:grpSpPr>
        <p:sp>
          <p:nvSpPr>
            <p:cNvPr id="38" name="Rectangle 37"/>
            <p:cNvSpPr/>
            <p:nvPr/>
          </p:nvSpPr>
          <p:spPr>
            <a:xfrm>
              <a:off x="603710" y="2949375"/>
              <a:ext cx="2199699" cy="1258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45720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defTabSz="457200">
                <a:spcAft>
                  <a:spcPts val="300"/>
                </a:spcAft>
                <a:buNone/>
              </a:pP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成功するデジタル</a:t>
              </a:r>
              <a:b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</a:b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プロジェクトは30%のみ</a:t>
              </a:r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>
            <a:xfrm>
              <a:off x="841901" y="3124068"/>
              <a:ext cx="1672401" cy="88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68553" tIns="34277" rIns="68553" bIns="34277" rtlCol="0" anchor="ctr"/>
            <a:lstStyle/>
            <a:p>
              <a:pPr algn="ctr" defTabSz="342829"/>
              <a:endParaRPr lang="en-US" sz="1400" spc="2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6034" y="1733219"/>
            <a:ext cx="1435071" cy="1368545"/>
            <a:chOff x="986029" y="1733218"/>
            <a:chExt cx="1435071" cy="1368545"/>
          </a:xfrm>
        </p:grpSpPr>
        <p:sp>
          <p:nvSpPr>
            <p:cNvPr id="35" name="Rectangle 34"/>
            <p:cNvSpPr/>
            <p:nvPr/>
          </p:nvSpPr>
          <p:spPr>
            <a:xfrm>
              <a:off x="986029" y="2416950"/>
              <a:ext cx="1435071" cy="684813"/>
            </a:xfrm>
            <a:prstGeom prst="rect">
              <a:avLst/>
            </a:prstGeom>
          </p:spPr>
          <p:txBody>
            <a:bodyPr wrap="none" lIns="68589" tIns="34295" rIns="68589" bIns="34295">
              <a:spAutoFit/>
            </a:bodyPr>
            <a:lstStyle/>
            <a:p>
              <a:pPr algn="ctr" defTabSz="457200">
                <a:buNone/>
              </a:pPr>
              <a:r>
                <a:rPr lang="en-US" sz="2000" b="1" i="0">
                  <a:solidFill>
                    <a:srgbClr val="2968AF"/>
                  </a:solidFill>
                  <a:latin typeface="Arial"/>
                  <a:ea typeface="ＭＳ Ｐゴシック"/>
                  <a:cs typeface="CiscoSans ExtraLight"/>
                </a:rPr>
                <a:t>より迅速な</a:t>
              </a:r>
              <a:br>
                <a:rPr lang="en-US" sz="2000" b="1" i="0">
                  <a:solidFill>
                    <a:srgbClr val="2968AF"/>
                  </a:solidFill>
                  <a:latin typeface="Arial"/>
                  <a:ea typeface="ＭＳ Ｐゴシック"/>
                  <a:cs typeface="CiscoSans ExtraLight"/>
                </a:rPr>
              </a:br>
              <a:r>
                <a:rPr lang="en-US" sz="2000" b="1" i="0">
                  <a:solidFill>
                    <a:srgbClr val="2968AF"/>
                  </a:solidFill>
                  <a:latin typeface="Arial"/>
                  <a:ea typeface="ＭＳ Ｐゴシック"/>
                  <a:cs typeface="CiscoSans ExtraLight"/>
                </a:rPr>
                <a:t>イノベーション</a:t>
              </a:r>
            </a:p>
          </p:txBody>
        </p:sp>
        <p:sp>
          <p:nvSpPr>
            <p:cNvPr id="30" name="Oval 35"/>
            <p:cNvSpPr>
              <a:spLocks noChangeAspect="1"/>
            </p:cNvSpPr>
            <p:nvPr/>
          </p:nvSpPr>
          <p:spPr>
            <a:xfrm>
              <a:off x="1360746" y="1733218"/>
              <a:ext cx="658026" cy="657694"/>
            </a:xfrm>
            <a:custGeom>
              <a:avLst/>
              <a:gdLst/>
              <a:ahLst/>
              <a:cxnLst/>
              <a:rect l="l" t="t" r="r" b="b"/>
              <a:pathLst>
                <a:path w="2370666" h="2369471">
                  <a:moveTo>
                    <a:pt x="1927291" y="1267877"/>
                  </a:moveTo>
                  <a:cubicBezTo>
                    <a:pt x="1979896" y="1267877"/>
                    <a:pt x="2022541" y="1310522"/>
                    <a:pt x="2022541" y="1363127"/>
                  </a:cubicBezTo>
                  <a:cubicBezTo>
                    <a:pt x="2022541" y="1415732"/>
                    <a:pt x="1979896" y="1458377"/>
                    <a:pt x="1927291" y="1458377"/>
                  </a:cubicBezTo>
                  <a:cubicBezTo>
                    <a:pt x="1874686" y="1458377"/>
                    <a:pt x="1832041" y="1415732"/>
                    <a:pt x="1832041" y="1363127"/>
                  </a:cubicBezTo>
                  <a:cubicBezTo>
                    <a:pt x="1832041" y="1310522"/>
                    <a:pt x="1874686" y="1267877"/>
                    <a:pt x="1927291" y="1267877"/>
                  </a:cubicBezTo>
                  <a:close/>
                  <a:moveTo>
                    <a:pt x="347133" y="1155697"/>
                  </a:moveTo>
                  <a:cubicBezTo>
                    <a:pt x="399738" y="1155697"/>
                    <a:pt x="442383" y="1198342"/>
                    <a:pt x="442383" y="1250947"/>
                  </a:cubicBezTo>
                  <a:cubicBezTo>
                    <a:pt x="442383" y="1303552"/>
                    <a:pt x="399738" y="1346197"/>
                    <a:pt x="347133" y="1346197"/>
                  </a:cubicBezTo>
                  <a:cubicBezTo>
                    <a:pt x="294528" y="1346197"/>
                    <a:pt x="251883" y="1303552"/>
                    <a:pt x="251883" y="1250947"/>
                  </a:cubicBezTo>
                  <a:cubicBezTo>
                    <a:pt x="251883" y="1198342"/>
                    <a:pt x="294528" y="1155697"/>
                    <a:pt x="347133" y="1155697"/>
                  </a:cubicBezTo>
                  <a:close/>
                  <a:moveTo>
                    <a:pt x="18452" y="983338"/>
                  </a:moveTo>
                  <a:lnTo>
                    <a:pt x="862698" y="983338"/>
                  </a:lnTo>
                  <a:cubicBezTo>
                    <a:pt x="933814" y="983338"/>
                    <a:pt x="991465" y="1040989"/>
                    <a:pt x="991465" y="1112105"/>
                  </a:cubicBezTo>
                  <a:lnTo>
                    <a:pt x="991465" y="2353455"/>
                  </a:lnTo>
                  <a:lnTo>
                    <a:pt x="946447" y="2346584"/>
                  </a:lnTo>
                  <a:lnTo>
                    <a:pt x="937943" y="2344398"/>
                  </a:lnTo>
                  <a:lnTo>
                    <a:pt x="937943" y="1375478"/>
                  </a:lnTo>
                  <a:cubicBezTo>
                    <a:pt x="937943" y="1263446"/>
                    <a:pt x="847124" y="1172627"/>
                    <a:pt x="735092" y="1172627"/>
                  </a:cubicBezTo>
                  <a:lnTo>
                    <a:pt x="521498" y="1172627"/>
                  </a:lnTo>
                  <a:lnTo>
                    <a:pt x="521498" y="1175069"/>
                  </a:lnTo>
                  <a:lnTo>
                    <a:pt x="481837" y="1116243"/>
                  </a:lnTo>
                  <a:cubicBezTo>
                    <a:pt x="447363" y="1081770"/>
                    <a:pt x="399738" y="1060447"/>
                    <a:pt x="347133" y="1060447"/>
                  </a:cubicBezTo>
                  <a:cubicBezTo>
                    <a:pt x="241923" y="1060447"/>
                    <a:pt x="156633" y="1145737"/>
                    <a:pt x="156633" y="1250947"/>
                  </a:cubicBezTo>
                  <a:cubicBezTo>
                    <a:pt x="156633" y="1356157"/>
                    <a:pt x="241923" y="1441447"/>
                    <a:pt x="347133" y="1441447"/>
                  </a:cubicBezTo>
                  <a:cubicBezTo>
                    <a:pt x="426041" y="1441447"/>
                    <a:pt x="493743" y="1393472"/>
                    <a:pt x="522663" y="1325098"/>
                  </a:cubicBezTo>
                  <a:lnTo>
                    <a:pt x="532448" y="1293577"/>
                  </a:lnTo>
                  <a:lnTo>
                    <a:pt x="688525" y="1293577"/>
                  </a:lnTo>
                  <a:cubicBezTo>
                    <a:pt x="759641" y="1293577"/>
                    <a:pt x="817292" y="1351228"/>
                    <a:pt x="817292" y="1422344"/>
                  </a:cubicBezTo>
                  <a:lnTo>
                    <a:pt x="817292" y="2311681"/>
                  </a:lnTo>
                  <a:lnTo>
                    <a:pt x="723948" y="2277517"/>
                  </a:lnTo>
                  <a:cubicBezTo>
                    <a:pt x="298514" y="2097573"/>
                    <a:pt x="0" y="1676314"/>
                    <a:pt x="0" y="1185333"/>
                  </a:cubicBezTo>
                  <a:cubicBezTo>
                    <a:pt x="0" y="1144418"/>
                    <a:pt x="2073" y="1103987"/>
                    <a:pt x="6120" y="1064140"/>
                  </a:cubicBezTo>
                  <a:close/>
                  <a:moveTo>
                    <a:pt x="1930399" y="670982"/>
                  </a:moveTo>
                  <a:cubicBezTo>
                    <a:pt x="1983004" y="670982"/>
                    <a:pt x="2025649" y="713627"/>
                    <a:pt x="2025649" y="766232"/>
                  </a:cubicBezTo>
                  <a:cubicBezTo>
                    <a:pt x="2025649" y="818837"/>
                    <a:pt x="1983004" y="861482"/>
                    <a:pt x="1930399" y="861482"/>
                  </a:cubicBezTo>
                  <a:cubicBezTo>
                    <a:pt x="1877794" y="861482"/>
                    <a:pt x="1835149" y="818837"/>
                    <a:pt x="1835149" y="766232"/>
                  </a:cubicBezTo>
                  <a:cubicBezTo>
                    <a:pt x="1835149" y="713627"/>
                    <a:pt x="1877794" y="670982"/>
                    <a:pt x="1930399" y="670982"/>
                  </a:cubicBezTo>
                  <a:close/>
                  <a:moveTo>
                    <a:pt x="666750" y="518582"/>
                  </a:moveTo>
                  <a:cubicBezTo>
                    <a:pt x="719355" y="518582"/>
                    <a:pt x="762000" y="561227"/>
                    <a:pt x="762000" y="613832"/>
                  </a:cubicBezTo>
                  <a:cubicBezTo>
                    <a:pt x="762000" y="666437"/>
                    <a:pt x="719355" y="709082"/>
                    <a:pt x="666750" y="709082"/>
                  </a:cubicBezTo>
                  <a:cubicBezTo>
                    <a:pt x="614145" y="709082"/>
                    <a:pt x="571500" y="666437"/>
                    <a:pt x="571500" y="613832"/>
                  </a:cubicBezTo>
                  <a:cubicBezTo>
                    <a:pt x="571500" y="561227"/>
                    <a:pt x="614145" y="518582"/>
                    <a:pt x="666750" y="518582"/>
                  </a:cubicBezTo>
                  <a:close/>
                  <a:moveTo>
                    <a:pt x="1185333" y="0"/>
                  </a:moveTo>
                  <a:cubicBezTo>
                    <a:pt x="1226248" y="0"/>
                    <a:pt x="1266679" y="2073"/>
                    <a:pt x="1306527" y="6120"/>
                  </a:cubicBezTo>
                  <a:lnTo>
                    <a:pt x="1333499" y="10236"/>
                  </a:lnTo>
                  <a:lnTo>
                    <a:pt x="1333499" y="601481"/>
                  </a:lnTo>
                  <a:cubicBezTo>
                    <a:pt x="1333499" y="713513"/>
                    <a:pt x="1424318" y="804332"/>
                    <a:pt x="1536350" y="804332"/>
                  </a:cubicBezTo>
                  <a:lnTo>
                    <a:pt x="1743740" y="804332"/>
                  </a:lnTo>
                  <a:lnTo>
                    <a:pt x="1743769" y="804624"/>
                  </a:lnTo>
                  <a:cubicBezTo>
                    <a:pt x="1761533" y="891432"/>
                    <a:pt x="1838340" y="956732"/>
                    <a:pt x="1930399" y="956732"/>
                  </a:cubicBezTo>
                  <a:cubicBezTo>
                    <a:pt x="2035609" y="956732"/>
                    <a:pt x="2120899" y="871442"/>
                    <a:pt x="2120899" y="766232"/>
                  </a:cubicBezTo>
                  <a:cubicBezTo>
                    <a:pt x="2120899" y="661022"/>
                    <a:pt x="2035609" y="575732"/>
                    <a:pt x="1930399" y="575732"/>
                  </a:cubicBezTo>
                  <a:cubicBezTo>
                    <a:pt x="1877794" y="575732"/>
                    <a:pt x="1830169" y="597055"/>
                    <a:pt x="1795695" y="631528"/>
                  </a:cubicBezTo>
                  <a:lnTo>
                    <a:pt x="1760734" y="683382"/>
                  </a:lnTo>
                  <a:lnTo>
                    <a:pt x="1582917" y="683382"/>
                  </a:lnTo>
                  <a:cubicBezTo>
                    <a:pt x="1511801" y="683382"/>
                    <a:pt x="1454150" y="625731"/>
                    <a:pt x="1454150" y="554615"/>
                  </a:cubicBezTo>
                  <a:lnTo>
                    <a:pt x="1454150" y="31778"/>
                  </a:lnTo>
                  <a:lnTo>
                    <a:pt x="1537815" y="53290"/>
                  </a:lnTo>
                  <a:cubicBezTo>
                    <a:pt x="2020327" y="203367"/>
                    <a:pt x="2370666" y="653437"/>
                    <a:pt x="2370666" y="1185333"/>
                  </a:cubicBezTo>
                  <a:cubicBezTo>
                    <a:pt x="2370666" y="1722343"/>
                    <a:pt x="2013557" y="2175947"/>
                    <a:pt x="1523860" y="2321622"/>
                  </a:cubicBezTo>
                  <a:lnTo>
                    <a:pt x="1451042" y="2339622"/>
                  </a:lnTo>
                  <a:lnTo>
                    <a:pt x="1451042" y="1558419"/>
                  </a:lnTo>
                  <a:cubicBezTo>
                    <a:pt x="1451042" y="1487303"/>
                    <a:pt x="1508693" y="1429652"/>
                    <a:pt x="1579809" y="1429652"/>
                  </a:cubicBezTo>
                  <a:lnTo>
                    <a:pt x="1749394" y="1429652"/>
                  </a:lnTo>
                  <a:lnTo>
                    <a:pt x="1751761" y="1437278"/>
                  </a:lnTo>
                  <a:cubicBezTo>
                    <a:pt x="1780681" y="1505651"/>
                    <a:pt x="1848384" y="1553627"/>
                    <a:pt x="1927291" y="1553627"/>
                  </a:cubicBezTo>
                  <a:cubicBezTo>
                    <a:pt x="2032501" y="1553627"/>
                    <a:pt x="2117791" y="1468337"/>
                    <a:pt x="2117791" y="1363127"/>
                  </a:cubicBezTo>
                  <a:cubicBezTo>
                    <a:pt x="2117791" y="1257917"/>
                    <a:pt x="2032501" y="1172627"/>
                    <a:pt x="1927291" y="1172627"/>
                  </a:cubicBezTo>
                  <a:cubicBezTo>
                    <a:pt x="1848384" y="1172627"/>
                    <a:pt x="1780681" y="1220602"/>
                    <a:pt x="1751761" y="1288976"/>
                  </a:cubicBezTo>
                  <a:lnTo>
                    <a:pt x="1745638" y="1308702"/>
                  </a:lnTo>
                  <a:lnTo>
                    <a:pt x="1533242" y="1308702"/>
                  </a:lnTo>
                  <a:cubicBezTo>
                    <a:pt x="1421210" y="1308702"/>
                    <a:pt x="1330391" y="1399521"/>
                    <a:pt x="1330391" y="1511553"/>
                  </a:cubicBezTo>
                  <a:lnTo>
                    <a:pt x="1330391" y="2360981"/>
                  </a:lnTo>
                  <a:lnTo>
                    <a:pt x="1306527" y="2364547"/>
                  </a:lnTo>
                  <a:lnTo>
                    <a:pt x="1282313" y="2365769"/>
                  </a:lnTo>
                  <a:lnTo>
                    <a:pt x="1282313" y="766487"/>
                  </a:lnTo>
                  <a:cubicBezTo>
                    <a:pt x="1282313" y="654455"/>
                    <a:pt x="1191494" y="563636"/>
                    <a:pt x="1079462" y="563636"/>
                  </a:cubicBezTo>
                  <a:lnTo>
                    <a:pt x="849715" y="563636"/>
                  </a:lnTo>
                  <a:lnTo>
                    <a:pt x="842279" y="539681"/>
                  </a:lnTo>
                  <a:cubicBezTo>
                    <a:pt x="813360" y="471308"/>
                    <a:pt x="745657" y="423332"/>
                    <a:pt x="666750" y="423332"/>
                  </a:cubicBezTo>
                  <a:cubicBezTo>
                    <a:pt x="561540" y="423332"/>
                    <a:pt x="476250" y="508622"/>
                    <a:pt x="476250" y="613832"/>
                  </a:cubicBezTo>
                  <a:cubicBezTo>
                    <a:pt x="476250" y="719042"/>
                    <a:pt x="561540" y="804332"/>
                    <a:pt x="666750" y="804332"/>
                  </a:cubicBezTo>
                  <a:cubicBezTo>
                    <a:pt x="745657" y="804332"/>
                    <a:pt x="813360" y="756356"/>
                    <a:pt x="842279" y="687983"/>
                  </a:cubicBezTo>
                  <a:lnTo>
                    <a:pt x="843334" y="684586"/>
                  </a:lnTo>
                  <a:lnTo>
                    <a:pt x="1032895" y="684586"/>
                  </a:lnTo>
                  <a:cubicBezTo>
                    <a:pt x="1104011" y="684586"/>
                    <a:pt x="1161662" y="742237"/>
                    <a:pt x="1161662" y="813353"/>
                  </a:cubicBezTo>
                  <a:lnTo>
                    <a:pt x="1161662" y="2369471"/>
                  </a:lnTo>
                  <a:lnTo>
                    <a:pt x="1112116" y="2366969"/>
                  </a:lnTo>
                  <a:lnTo>
                    <a:pt x="1112116" y="1065239"/>
                  </a:lnTo>
                  <a:cubicBezTo>
                    <a:pt x="1112116" y="953207"/>
                    <a:pt x="1021297" y="862388"/>
                    <a:pt x="909265" y="862388"/>
                  </a:cubicBezTo>
                  <a:lnTo>
                    <a:pt x="97884" y="862388"/>
                  </a:lnTo>
                  <a:cubicBezTo>
                    <a:pt x="83880" y="862388"/>
                    <a:pt x="70208" y="863807"/>
                    <a:pt x="57003" y="866509"/>
                  </a:cubicBezTo>
                  <a:lnTo>
                    <a:pt x="43564" y="870681"/>
                  </a:lnTo>
                  <a:lnTo>
                    <a:pt x="53290" y="832851"/>
                  </a:lnTo>
                  <a:cubicBezTo>
                    <a:pt x="203367" y="350340"/>
                    <a:pt x="653437" y="0"/>
                    <a:pt x="118533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ounded Rectangle 48"/>
          <p:cNvSpPr>
            <a:spLocks noChangeAspect="1"/>
          </p:cNvSpPr>
          <p:nvPr/>
        </p:nvSpPr>
        <p:spPr>
          <a:xfrm>
            <a:off x="3360489" y="1578110"/>
            <a:ext cx="2530176" cy="2530176"/>
          </a:xfrm>
          <a:prstGeom prst="roundRect">
            <a:avLst>
              <a:gd name="adj" fmla="val 50000"/>
            </a:avLst>
          </a:prstGeom>
          <a:solidFill>
            <a:schemeClr val="bg1">
              <a:alpha val="65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3152" y="2951384"/>
            <a:ext cx="2404850" cy="1258649"/>
            <a:chOff x="3423152" y="2951381"/>
            <a:chExt cx="2404850" cy="1258649"/>
          </a:xfrm>
        </p:grpSpPr>
        <p:sp>
          <p:nvSpPr>
            <p:cNvPr id="54" name="Rectangle 53"/>
            <p:cNvSpPr/>
            <p:nvPr/>
          </p:nvSpPr>
          <p:spPr>
            <a:xfrm>
              <a:off x="3423152" y="2951381"/>
              <a:ext cx="2404850" cy="1258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45720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defTabSz="457200">
                <a:spcAft>
                  <a:spcPts val="300"/>
                </a:spcAft>
                <a:buNone/>
              </a:pP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運用コストは</a:t>
              </a:r>
              <a:b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</a:b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設備投資の2～3倍</a:t>
              </a:r>
            </a:p>
          </p:txBody>
        </p:sp>
        <p:sp>
          <p:nvSpPr>
            <p:cNvPr id="55" name="Rectangle 54"/>
            <p:cNvSpPr>
              <a:spLocks/>
            </p:cNvSpPr>
            <p:nvPr/>
          </p:nvSpPr>
          <p:spPr>
            <a:xfrm>
              <a:off x="3796011" y="3123743"/>
              <a:ext cx="1672401" cy="88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68553" tIns="34277" rIns="68553" bIns="34277" rtlCol="0" anchor="ctr"/>
            <a:lstStyle/>
            <a:p>
              <a:pPr algn="ctr" defTabSz="342829"/>
              <a:endParaRPr lang="en-US" sz="1400" spc="2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29178" y="1735228"/>
            <a:ext cx="1792817" cy="1366708"/>
            <a:chOff x="3729173" y="1735225"/>
            <a:chExt cx="1792817" cy="1366708"/>
          </a:xfrm>
        </p:grpSpPr>
        <p:sp>
          <p:nvSpPr>
            <p:cNvPr id="52" name="Rectangle 51"/>
            <p:cNvSpPr/>
            <p:nvPr/>
          </p:nvSpPr>
          <p:spPr>
            <a:xfrm>
              <a:off x="3729173" y="2417120"/>
              <a:ext cx="1792817" cy="684813"/>
            </a:xfrm>
            <a:prstGeom prst="rect">
              <a:avLst/>
            </a:prstGeom>
          </p:spPr>
          <p:txBody>
            <a:bodyPr wrap="none" lIns="68589" tIns="34295" rIns="68589" bIns="34295">
              <a:spAutoFit/>
            </a:bodyPr>
            <a:lstStyle/>
            <a:p>
              <a:pPr algn="ctr" defTabSz="457200">
                <a:buNone/>
              </a:pPr>
              <a:r>
                <a:rPr lang="en-US" sz="2000" b="1" i="0">
                  <a:solidFill>
                    <a:srgbClr val="2968AF"/>
                  </a:solidFill>
                  <a:latin typeface="Arial"/>
                  <a:ea typeface="ＭＳ Ｐゴシック"/>
                  <a:cs typeface="CiscoSans ExtraLight"/>
                </a:rPr>
                <a:t>コストと複雑さの削減</a:t>
              </a:r>
            </a:p>
          </p:txBody>
        </p:sp>
        <p:sp>
          <p:nvSpPr>
            <p:cNvPr id="46" name="Freeform 11"/>
            <p:cNvSpPr>
              <a:spLocks noChangeAspect="1" noEditPoints="1"/>
            </p:cNvSpPr>
            <p:nvPr/>
          </p:nvSpPr>
          <p:spPr bwMode="auto">
            <a:xfrm>
              <a:off x="4303111" y="1735225"/>
              <a:ext cx="644932" cy="644540"/>
            </a:xfrm>
            <a:custGeom>
              <a:avLst/>
              <a:gdLst/>
              <a:ahLst/>
              <a:cxnLst>
                <a:cxn ang="0">
                  <a:pos x="495" y="3"/>
                </a:cxn>
                <a:cxn ang="0">
                  <a:pos x="327" y="146"/>
                </a:cxn>
                <a:cxn ang="0">
                  <a:pos x="425" y="182"/>
                </a:cxn>
                <a:cxn ang="0">
                  <a:pos x="746" y="183"/>
                </a:cxn>
                <a:cxn ang="0">
                  <a:pos x="558" y="0"/>
                </a:cxn>
                <a:cxn ang="0">
                  <a:pos x="1036" y="320"/>
                </a:cxn>
                <a:cxn ang="0">
                  <a:pos x="1011" y="232"/>
                </a:cxn>
                <a:cxn ang="0">
                  <a:pos x="985" y="371"/>
                </a:cxn>
                <a:cxn ang="0">
                  <a:pos x="564" y="805"/>
                </a:cxn>
                <a:cxn ang="0">
                  <a:pos x="857" y="835"/>
                </a:cxn>
                <a:cxn ang="0">
                  <a:pos x="1093" y="401"/>
                </a:cxn>
                <a:cxn ang="0">
                  <a:pos x="985" y="371"/>
                </a:cxn>
                <a:cxn ang="0">
                  <a:pos x="958" y="364"/>
                </a:cxn>
                <a:cxn ang="0">
                  <a:pos x="796" y="259"/>
                </a:cxn>
                <a:cxn ang="0">
                  <a:pos x="553" y="783"/>
                </a:cxn>
                <a:cxn ang="0">
                  <a:pos x="515" y="768"/>
                </a:cxn>
                <a:cxn ang="0">
                  <a:pos x="731" y="281"/>
                </a:cxn>
                <a:cxn ang="0">
                  <a:pos x="425" y="206"/>
                </a:cxn>
                <a:cxn ang="0">
                  <a:pos x="327" y="249"/>
                </a:cxn>
                <a:cxn ang="0">
                  <a:pos x="148" y="602"/>
                </a:cxn>
                <a:cxn ang="0">
                  <a:pos x="225" y="701"/>
                </a:cxn>
                <a:cxn ang="0">
                  <a:pos x="945" y="288"/>
                </a:cxn>
                <a:cxn ang="0">
                  <a:pos x="986" y="200"/>
                </a:cxn>
                <a:cxn ang="0">
                  <a:pos x="769" y="186"/>
                </a:cxn>
                <a:cxn ang="0">
                  <a:pos x="883" y="890"/>
                </a:cxn>
                <a:cxn ang="0">
                  <a:pos x="1037" y="841"/>
                </a:cxn>
                <a:cxn ang="0">
                  <a:pos x="865" y="873"/>
                </a:cxn>
                <a:cxn ang="0">
                  <a:pos x="561" y="840"/>
                </a:cxn>
                <a:cxn ang="0">
                  <a:pos x="369" y="1005"/>
                </a:cxn>
                <a:cxn ang="0">
                  <a:pos x="807" y="931"/>
                </a:cxn>
                <a:cxn ang="0">
                  <a:pos x="948" y="813"/>
                </a:cxn>
                <a:cxn ang="0">
                  <a:pos x="1115" y="557"/>
                </a:cxn>
                <a:cxn ang="0">
                  <a:pos x="463" y="819"/>
                </a:cxn>
                <a:cxn ang="0">
                  <a:pos x="127" y="698"/>
                </a:cxn>
                <a:cxn ang="0">
                  <a:pos x="142" y="929"/>
                </a:cxn>
                <a:cxn ang="0">
                  <a:pos x="74" y="647"/>
                </a:cxn>
                <a:cxn ang="0">
                  <a:pos x="0" y="557"/>
                </a:cxn>
                <a:cxn ang="0">
                  <a:pos x="74" y="647"/>
                </a:cxn>
                <a:cxn ang="0">
                  <a:pos x="182" y="430"/>
                </a:cxn>
                <a:cxn ang="0">
                  <a:pos x="93" y="250"/>
                </a:cxn>
                <a:cxn ang="0">
                  <a:pos x="125" y="596"/>
                </a:cxn>
                <a:cxn ang="0">
                  <a:pos x="462" y="856"/>
                </a:cxn>
                <a:cxn ang="0">
                  <a:pos x="353" y="987"/>
                </a:cxn>
              </a:cxnLst>
              <a:rect l="0" t="0" r="r" b="b"/>
              <a:pathLst>
                <a:path w="1115" h="1114">
                  <a:moveTo>
                    <a:pt x="327" y="146"/>
                  </a:moveTo>
                  <a:cubicBezTo>
                    <a:pt x="335" y="146"/>
                    <a:pt x="342" y="148"/>
                    <a:pt x="348" y="151"/>
                  </a:cubicBezTo>
                  <a:cubicBezTo>
                    <a:pt x="394" y="94"/>
                    <a:pt x="443" y="44"/>
                    <a:pt x="495" y="3"/>
                  </a:cubicBezTo>
                  <a:cubicBezTo>
                    <a:pt x="340" y="21"/>
                    <a:pt x="204" y="101"/>
                    <a:pt x="114" y="219"/>
                  </a:cubicBezTo>
                  <a:cubicBezTo>
                    <a:pt x="166" y="206"/>
                    <a:pt x="221" y="197"/>
                    <a:pt x="277" y="190"/>
                  </a:cubicBezTo>
                  <a:cubicBezTo>
                    <a:pt x="280" y="165"/>
                    <a:pt x="301" y="146"/>
                    <a:pt x="327" y="146"/>
                  </a:cubicBezTo>
                  <a:close/>
                  <a:moveTo>
                    <a:pt x="367" y="165"/>
                  </a:moveTo>
                  <a:cubicBezTo>
                    <a:pt x="371" y="170"/>
                    <a:pt x="374" y="176"/>
                    <a:pt x="376" y="183"/>
                  </a:cubicBezTo>
                  <a:cubicBezTo>
                    <a:pt x="392" y="182"/>
                    <a:pt x="409" y="182"/>
                    <a:pt x="425" y="182"/>
                  </a:cubicBezTo>
                  <a:cubicBezTo>
                    <a:pt x="445" y="182"/>
                    <a:pt x="464" y="182"/>
                    <a:pt x="484" y="183"/>
                  </a:cubicBezTo>
                  <a:cubicBezTo>
                    <a:pt x="560" y="186"/>
                    <a:pt x="635" y="196"/>
                    <a:pt x="705" y="211"/>
                  </a:cubicBezTo>
                  <a:cubicBezTo>
                    <a:pt x="713" y="196"/>
                    <a:pt x="728" y="185"/>
                    <a:pt x="746" y="183"/>
                  </a:cubicBezTo>
                  <a:cubicBezTo>
                    <a:pt x="750" y="145"/>
                    <a:pt x="752" y="108"/>
                    <a:pt x="752" y="72"/>
                  </a:cubicBezTo>
                  <a:cubicBezTo>
                    <a:pt x="752" y="59"/>
                    <a:pt x="751" y="47"/>
                    <a:pt x="751" y="34"/>
                  </a:cubicBezTo>
                  <a:cubicBezTo>
                    <a:pt x="691" y="12"/>
                    <a:pt x="626" y="0"/>
                    <a:pt x="558" y="0"/>
                  </a:cubicBezTo>
                  <a:cubicBezTo>
                    <a:pt x="551" y="0"/>
                    <a:pt x="545" y="0"/>
                    <a:pt x="539" y="0"/>
                  </a:cubicBezTo>
                  <a:cubicBezTo>
                    <a:pt x="478" y="44"/>
                    <a:pt x="420" y="99"/>
                    <a:pt x="367" y="165"/>
                  </a:cubicBezTo>
                  <a:close/>
                  <a:moveTo>
                    <a:pt x="1036" y="320"/>
                  </a:moveTo>
                  <a:cubicBezTo>
                    <a:pt x="1036" y="325"/>
                    <a:pt x="1035" y="329"/>
                    <a:pt x="1034" y="333"/>
                  </a:cubicBezTo>
                  <a:cubicBezTo>
                    <a:pt x="1050" y="341"/>
                    <a:pt x="1064" y="350"/>
                    <a:pt x="1079" y="359"/>
                  </a:cubicBezTo>
                  <a:cubicBezTo>
                    <a:pt x="1062" y="314"/>
                    <a:pt x="1038" y="271"/>
                    <a:pt x="1011" y="232"/>
                  </a:cubicBezTo>
                  <a:cubicBezTo>
                    <a:pt x="1010" y="246"/>
                    <a:pt x="1009" y="260"/>
                    <a:pt x="1007" y="274"/>
                  </a:cubicBezTo>
                  <a:cubicBezTo>
                    <a:pt x="1024" y="282"/>
                    <a:pt x="1036" y="300"/>
                    <a:pt x="1036" y="320"/>
                  </a:cubicBezTo>
                  <a:close/>
                  <a:moveTo>
                    <a:pt x="985" y="371"/>
                  </a:moveTo>
                  <a:cubicBezTo>
                    <a:pt x="983" y="371"/>
                    <a:pt x="982" y="371"/>
                    <a:pt x="981" y="371"/>
                  </a:cubicBezTo>
                  <a:cubicBezTo>
                    <a:pt x="955" y="437"/>
                    <a:pt x="914" y="504"/>
                    <a:pt x="860" y="567"/>
                  </a:cubicBezTo>
                  <a:cubicBezTo>
                    <a:pt x="784" y="655"/>
                    <a:pt x="683" y="737"/>
                    <a:pt x="564" y="805"/>
                  </a:cubicBezTo>
                  <a:cubicBezTo>
                    <a:pt x="565" y="808"/>
                    <a:pt x="566" y="812"/>
                    <a:pt x="566" y="817"/>
                  </a:cubicBezTo>
                  <a:cubicBezTo>
                    <a:pt x="641" y="829"/>
                    <a:pt x="720" y="836"/>
                    <a:pt x="802" y="836"/>
                  </a:cubicBezTo>
                  <a:cubicBezTo>
                    <a:pt x="821" y="836"/>
                    <a:pt x="839" y="836"/>
                    <a:pt x="857" y="835"/>
                  </a:cubicBezTo>
                  <a:cubicBezTo>
                    <a:pt x="862" y="811"/>
                    <a:pt x="883" y="793"/>
                    <a:pt x="908" y="793"/>
                  </a:cubicBezTo>
                  <a:cubicBezTo>
                    <a:pt x="915" y="793"/>
                    <a:pt x="923" y="795"/>
                    <a:pt x="930" y="798"/>
                  </a:cubicBezTo>
                  <a:cubicBezTo>
                    <a:pt x="1025" y="673"/>
                    <a:pt x="1081" y="533"/>
                    <a:pt x="1093" y="401"/>
                  </a:cubicBezTo>
                  <a:cubicBezTo>
                    <a:pt x="1092" y="399"/>
                    <a:pt x="1092" y="398"/>
                    <a:pt x="1091" y="396"/>
                  </a:cubicBezTo>
                  <a:cubicBezTo>
                    <a:pt x="1070" y="381"/>
                    <a:pt x="1047" y="367"/>
                    <a:pt x="1023" y="354"/>
                  </a:cubicBezTo>
                  <a:cubicBezTo>
                    <a:pt x="1014" y="365"/>
                    <a:pt x="1000" y="371"/>
                    <a:pt x="985" y="371"/>
                  </a:cubicBezTo>
                  <a:close/>
                  <a:moveTo>
                    <a:pt x="553" y="783"/>
                  </a:moveTo>
                  <a:cubicBezTo>
                    <a:pt x="670" y="717"/>
                    <a:pt x="768" y="637"/>
                    <a:pt x="841" y="552"/>
                  </a:cubicBezTo>
                  <a:cubicBezTo>
                    <a:pt x="894" y="490"/>
                    <a:pt x="933" y="426"/>
                    <a:pt x="958" y="364"/>
                  </a:cubicBezTo>
                  <a:cubicBezTo>
                    <a:pt x="943" y="355"/>
                    <a:pt x="934" y="339"/>
                    <a:pt x="934" y="320"/>
                  </a:cubicBezTo>
                  <a:cubicBezTo>
                    <a:pt x="934" y="317"/>
                    <a:pt x="934" y="313"/>
                    <a:pt x="935" y="310"/>
                  </a:cubicBezTo>
                  <a:cubicBezTo>
                    <a:pt x="891" y="290"/>
                    <a:pt x="844" y="273"/>
                    <a:pt x="796" y="259"/>
                  </a:cubicBezTo>
                  <a:cubicBezTo>
                    <a:pt x="788" y="274"/>
                    <a:pt x="772" y="284"/>
                    <a:pt x="754" y="285"/>
                  </a:cubicBezTo>
                  <a:cubicBezTo>
                    <a:pt x="737" y="377"/>
                    <a:pt x="708" y="473"/>
                    <a:pt x="667" y="569"/>
                  </a:cubicBezTo>
                  <a:cubicBezTo>
                    <a:pt x="634" y="646"/>
                    <a:pt x="596" y="718"/>
                    <a:pt x="553" y="783"/>
                  </a:cubicBezTo>
                  <a:close/>
                  <a:moveTo>
                    <a:pt x="225" y="701"/>
                  </a:moveTo>
                  <a:cubicBezTo>
                    <a:pt x="295" y="740"/>
                    <a:pt x="377" y="773"/>
                    <a:pt x="469" y="796"/>
                  </a:cubicBezTo>
                  <a:cubicBezTo>
                    <a:pt x="477" y="779"/>
                    <a:pt x="495" y="768"/>
                    <a:pt x="515" y="768"/>
                  </a:cubicBezTo>
                  <a:cubicBezTo>
                    <a:pt x="521" y="768"/>
                    <a:pt x="527" y="769"/>
                    <a:pt x="532" y="771"/>
                  </a:cubicBezTo>
                  <a:cubicBezTo>
                    <a:pt x="574" y="707"/>
                    <a:pt x="612" y="636"/>
                    <a:pt x="645" y="559"/>
                  </a:cubicBezTo>
                  <a:cubicBezTo>
                    <a:pt x="685" y="465"/>
                    <a:pt x="713" y="371"/>
                    <a:pt x="731" y="281"/>
                  </a:cubicBezTo>
                  <a:cubicBezTo>
                    <a:pt x="713" y="273"/>
                    <a:pt x="700" y="255"/>
                    <a:pt x="700" y="234"/>
                  </a:cubicBezTo>
                  <a:cubicBezTo>
                    <a:pt x="631" y="220"/>
                    <a:pt x="558" y="210"/>
                    <a:pt x="483" y="207"/>
                  </a:cubicBezTo>
                  <a:cubicBezTo>
                    <a:pt x="464" y="206"/>
                    <a:pt x="444" y="206"/>
                    <a:pt x="425" y="206"/>
                  </a:cubicBezTo>
                  <a:cubicBezTo>
                    <a:pt x="425" y="206"/>
                    <a:pt x="425" y="206"/>
                    <a:pt x="425" y="206"/>
                  </a:cubicBezTo>
                  <a:cubicBezTo>
                    <a:pt x="409" y="206"/>
                    <a:pt x="393" y="206"/>
                    <a:pt x="378" y="207"/>
                  </a:cubicBezTo>
                  <a:cubicBezTo>
                    <a:pt x="373" y="231"/>
                    <a:pt x="352" y="249"/>
                    <a:pt x="327" y="249"/>
                  </a:cubicBezTo>
                  <a:cubicBezTo>
                    <a:pt x="321" y="249"/>
                    <a:pt x="314" y="247"/>
                    <a:pt x="309" y="245"/>
                  </a:cubicBezTo>
                  <a:cubicBezTo>
                    <a:pt x="270" y="304"/>
                    <a:pt x="234" y="369"/>
                    <a:pt x="204" y="439"/>
                  </a:cubicBezTo>
                  <a:cubicBezTo>
                    <a:pt x="181" y="493"/>
                    <a:pt x="163" y="548"/>
                    <a:pt x="148" y="602"/>
                  </a:cubicBezTo>
                  <a:cubicBezTo>
                    <a:pt x="165" y="610"/>
                    <a:pt x="176" y="627"/>
                    <a:pt x="176" y="647"/>
                  </a:cubicBezTo>
                  <a:cubicBezTo>
                    <a:pt x="176" y="654"/>
                    <a:pt x="174" y="661"/>
                    <a:pt x="172" y="667"/>
                  </a:cubicBezTo>
                  <a:cubicBezTo>
                    <a:pt x="189" y="679"/>
                    <a:pt x="206" y="690"/>
                    <a:pt x="225" y="701"/>
                  </a:cubicBezTo>
                  <a:close/>
                  <a:moveTo>
                    <a:pt x="802" y="234"/>
                  </a:moveTo>
                  <a:cubicBezTo>
                    <a:pt x="802" y="235"/>
                    <a:pt x="802" y="235"/>
                    <a:pt x="802" y="236"/>
                  </a:cubicBezTo>
                  <a:cubicBezTo>
                    <a:pt x="852" y="250"/>
                    <a:pt x="900" y="268"/>
                    <a:pt x="945" y="288"/>
                  </a:cubicBezTo>
                  <a:cubicBezTo>
                    <a:pt x="954" y="277"/>
                    <a:pt x="968" y="270"/>
                    <a:pt x="983" y="269"/>
                  </a:cubicBezTo>
                  <a:cubicBezTo>
                    <a:pt x="986" y="253"/>
                    <a:pt x="987" y="237"/>
                    <a:pt x="987" y="221"/>
                  </a:cubicBezTo>
                  <a:cubicBezTo>
                    <a:pt x="987" y="214"/>
                    <a:pt x="986" y="207"/>
                    <a:pt x="986" y="200"/>
                  </a:cubicBezTo>
                  <a:cubicBezTo>
                    <a:pt x="930" y="133"/>
                    <a:pt x="857" y="79"/>
                    <a:pt x="775" y="44"/>
                  </a:cubicBezTo>
                  <a:cubicBezTo>
                    <a:pt x="776" y="53"/>
                    <a:pt x="776" y="63"/>
                    <a:pt x="776" y="72"/>
                  </a:cubicBezTo>
                  <a:cubicBezTo>
                    <a:pt x="776" y="109"/>
                    <a:pt x="774" y="147"/>
                    <a:pt x="769" y="186"/>
                  </a:cubicBezTo>
                  <a:cubicBezTo>
                    <a:pt x="789" y="194"/>
                    <a:pt x="802" y="212"/>
                    <a:pt x="802" y="234"/>
                  </a:cubicBezTo>
                  <a:close/>
                  <a:moveTo>
                    <a:pt x="908" y="896"/>
                  </a:moveTo>
                  <a:cubicBezTo>
                    <a:pt x="899" y="896"/>
                    <a:pt x="890" y="894"/>
                    <a:pt x="883" y="890"/>
                  </a:cubicBezTo>
                  <a:cubicBezTo>
                    <a:pt x="864" y="910"/>
                    <a:pt x="844" y="929"/>
                    <a:pt x="822" y="948"/>
                  </a:cubicBezTo>
                  <a:cubicBezTo>
                    <a:pt x="741" y="1021"/>
                    <a:pt x="652" y="1076"/>
                    <a:pt x="560" y="1114"/>
                  </a:cubicBezTo>
                  <a:cubicBezTo>
                    <a:pt x="763" y="1113"/>
                    <a:pt x="940" y="1004"/>
                    <a:pt x="1037" y="841"/>
                  </a:cubicBezTo>
                  <a:cubicBezTo>
                    <a:pt x="1011" y="846"/>
                    <a:pt x="985" y="849"/>
                    <a:pt x="958" y="852"/>
                  </a:cubicBezTo>
                  <a:cubicBezTo>
                    <a:pt x="955" y="877"/>
                    <a:pt x="933" y="896"/>
                    <a:pt x="908" y="896"/>
                  </a:cubicBezTo>
                  <a:close/>
                  <a:moveTo>
                    <a:pt x="865" y="873"/>
                  </a:moveTo>
                  <a:cubicBezTo>
                    <a:pt x="862" y="869"/>
                    <a:pt x="860" y="864"/>
                    <a:pt x="859" y="859"/>
                  </a:cubicBezTo>
                  <a:cubicBezTo>
                    <a:pt x="840" y="860"/>
                    <a:pt x="821" y="860"/>
                    <a:pt x="802" y="860"/>
                  </a:cubicBezTo>
                  <a:cubicBezTo>
                    <a:pt x="718" y="860"/>
                    <a:pt x="638" y="853"/>
                    <a:pt x="561" y="840"/>
                  </a:cubicBezTo>
                  <a:cubicBezTo>
                    <a:pt x="553" y="858"/>
                    <a:pt x="535" y="870"/>
                    <a:pt x="515" y="870"/>
                  </a:cubicBezTo>
                  <a:cubicBezTo>
                    <a:pt x="508" y="870"/>
                    <a:pt x="501" y="869"/>
                    <a:pt x="495" y="866"/>
                  </a:cubicBezTo>
                  <a:cubicBezTo>
                    <a:pt x="455" y="918"/>
                    <a:pt x="413" y="965"/>
                    <a:pt x="369" y="1005"/>
                  </a:cubicBezTo>
                  <a:cubicBezTo>
                    <a:pt x="349" y="1023"/>
                    <a:pt x="329" y="1040"/>
                    <a:pt x="309" y="1056"/>
                  </a:cubicBezTo>
                  <a:cubicBezTo>
                    <a:pt x="367" y="1085"/>
                    <a:pt x="432" y="1104"/>
                    <a:pt x="500" y="1111"/>
                  </a:cubicBezTo>
                  <a:cubicBezTo>
                    <a:pt x="607" y="1075"/>
                    <a:pt x="712" y="1015"/>
                    <a:pt x="807" y="931"/>
                  </a:cubicBezTo>
                  <a:cubicBezTo>
                    <a:pt x="827" y="912"/>
                    <a:pt x="847" y="893"/>
                    <a:pt x="865" y="873"/>
                  </a:cubicBezTo>
                  <a:close/>
                  <a:moveTo>
                    <a:pt x="1108" y="467"/>
                  </a:moveTo>
                  <a:cubicBezTo>
                    <a:pt x="1085" y="585"/>
                    <a:pt x="1031" y="705"/>
                    <a:pt x="948" y="813"/>
                  </a:cubicBezTo>
                  <a:cubicBezTo>
                    <a:pt x="952" y="818"/>
                    <a:pt x="954" y="823"/>
                    <a:pt x="956" y="828"/>
                  </a:cubicBezTo>
                  <a:cubicBezTo>
                    <a:pt x="989" y="824"/>
                    <a:pt x="1021" y="820"/>
                    <a:pt x="1052" y="814"/>
                  </a:cubicBezTo>
                  <a:cubicBezTo>
                    <a:pt x="1092" y="737"/>
                    <a:pt x="1115" y="650"/>
                    <a:pt x="1115" y="557"/>
                  </a:cubicBezTo>
                  <a:cubicBezTo>
                    <a:pt x="1115" y="526"/>
                    <a:pt x="1112" y="496"/>
                    <a:pt x="1108" y="467"/>
                  </a:cubicBezTo>
                  <a:close/>
                  <a:moveTo>
                    <a:pt x="464" y="829"/>
                  </a:moveTo>
                  <a:cubicBezTo>
                    <a:pt x="464" y="826"/>
                    <a:pt x="464" y="823"/>
                    <a:pt x="463" y="819"/>
                  </a:cubicBezTo>
                  <a:cubicBezTo>
                    <a:pt x="370" y="796"/>
                    <a:pt x="285" y="762"/>
                    <a:pt x="213" y="722"/>
                  </a:cubicBezTo>
                  <a:cubicBezTo>
                    <a:pt x="194" y="711"/>
                    <a:pt x="175" y="699"/>
                    <a:pt x="157" y="687"/>
                  </a:cubicBezTo>
                  <a:cubicBezTo>
                    <a:pt x="149" y="693"/>
                    <a:pt x="138" y="698"/>
                    <a:pt x="127" y="698"/>
                  </a:cubicBezTo>
                  <a:cubicBezTo>
                    <a:pt x="117" y="757"/>
                    <a:pt x="111" y="815"/>
                    <a:pt x="111" y="871"/>
                  </a:cubicBezTo>
                  <a:cubicBezTo>
                    <a:pt x="111" y="878"/>
                    <a:pt x="111" y="884"/>
                    <a:pt x="112" y="891"/>
                  </a:cubicBezTo>
                  <a:cubicBezTo>
                    <a:pt x="121" y="904"/>
                    <a:pt x="132" y="917"/>
                    <a:pt x="142" y="929"/>
                  </a:cubicBezTo>
                  <a:cubicBezTo>
                    <a:pt x="242" y="913"/>
                    <a:pt x="348" y="882"/>
                    <a:pt x="452" y="834"/>
                  </a:cubicBezTo>
                  <a:cubicBezTo>
                    <a:pt x="456" y="832"/>
                    <a:pt x="460" y="831"/>
                    <a:pt x="464" y="829"/>
                  </a:cubicBezTo>
                  <a:close/>
                  <a:moveTo>
                    <a:pt x="74" y="647"/>
                  </a:moveTo>
                  <a:cubicBezTo>
                    <a:pt x="74" y="638"/>
                    <a:pt x="76" y="630"/>
                    <a:pt x="80" y="623"/>
                  </a:cubicBezTo>
                  <a:cubicBezTo>
                    <a:pt x="47" y="591"/>
                    <a:pt x="21" y="556"/>
                    <a:pt x="1" y="520"/>
                  </a:cubicBezTo>
                  <a:cubicBezTo>
                    <a:pt x="1" y="532"/>
                    <a:pt x="0" y="544"/>
                    <a:pt x="0" y="557"/>
                  </a:cubicBezTo>
                  <a:cubicBezTo>
                    <a:pt x="0" y="667"/>
                    <a:pt x="32" y="770"/>
                    <a:pt x="88" y="857"/>
                  </a:cubicBezTo>
                  <a:cubicBezTo>
                    <a:pt x="88" y="804"/>
                    <a:pt x="94" y="749"/>
                    <a:pt x="103" y="694"/>
                  </a:cubicBezTo>
                  <a:cubicBezTo>
                    <a:pt x="86" y="685"/>
                    <a:pt x="74" y="668"/>
                    <a:pt x="74" y="647"/>
                  </a:cubicBezTo>
                  <a:close/>
                  <a:moveTo>
                    <a:pt x="125" y="596"/>
                  </a:moveTo>
                  <a:cubicBezTo>
                    <a:pt x="125" y="596"/>
                    <a:pt x="125" y="596"/>
                    <a:pt x="125" y="596"/>
                  </a:cubicBezTo>
                  <a:cubicBezTo>
                    <a:pt x="140" y="541"/>
                    <a:pt x="159" y="485"/>
                    <a:pt x="182" y="430"/>
                  </a:cubicBezTo>
                  <a:cubicBezTo>
                    <a:pt x="213" y="358"/>
                    <a:pt x="249" y="292"/>
                    <a:pt x="289" y="232"/>
                  </a:cubicBezTo>
                  <a:cubicBezTo>
                    <a:pt x="285" y="227"/>
                    <a:pt x="281" y="221"/>
                    <a:pt x="279" y="214"/>
                  </a:cubicBezTo>
                  <a:cubicBezTo>
                    <a:pt x="214" y="221"/>
                    <a:pt x="152" y="233"/>
                    <a:pt x="93" y="250"/>
                  </a:cubicBezTo>
                  <a:cubicBezTo>
                    <a:pt x="49" y="315"/>
                    <a:pt x="19" y="391"/>
                    <a:pt x="7" y="472"/>
                  </a:cubicBezTo>
                  <a:cubicBezTo>
                    <a:pt x="24" y="519"/>
                    <a:pt x="54" y="564"/>
                    <a:pt x="96" y="605"/>
                  </a:cubicBezTo>
                  <a:cubicBezTo>
                    <a:pt x="104" y="599"/>
                    <a:pt x="114" y="596"/>
                    <a:pt x="125" y="596"/>
                  </a:cubicBezTo>
                  <a:close/>
                  <a:moveTo>
                    <a:pt x="476" y="852"/>
                  </a:moveTo>
                  <a:cubicBezTo>
                    <a:pt x="475" y="852"/>
                    <a:pt x="475" y="851"/>
                    <a:pt x="474" y="851"/>
                  </a:cubicBezTo>
                  <a:cubicBezTo>
                    <a:pt x="470" y="852"/>
                    <a:pt x="466" y="854"/>
                    <a:pt x="462" y="856"/>
                  </a:cubicBezTo>
                  <a:cubicBezTo>
                    <a:pt x="361" y="902"/>
                    <a:pt x="260" y="933"/>
                    <a:pt x="162" y="950"/>
                  </a:cubicBezTo>
                  <a:cubicBezTo>
                    <a:pt x="198" y="986"/>
                    <a:pt x="240" y="1018"/>
                    <a:pt x="285" y="1043"/>
                  </a:cubicBezTo>
                  <a:cubicBezTo>
                    <a:pt x="308" y="1027"/>
                    <a:pt x="331" y="1008"/>
                    <a:pt x="353" y="987"/>
                  </a:cubicBezTo>
                  <a:cubicBezTo>
                    <a:pt x="395" y="948"/>
                    <a:pt x="437" y="903"/>
                    <a:pt x="476" y="8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513584">
                <a:defRPr/>
              </a:pPr>
              <a:endParaRPr lang="en-US" sz="800" kern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72" name="Rounded Rectangle 71"/>
          <p:cNvSpPr>
            <a:spLocks noChangeAspect="1"/>
          </p:cNvSpPr>
          <p:nvPr/>
        </p:nvSpPr>
        <p:spPr>
          <a:xfrm>
            <a:off x="6282507" y="1578117"/>
            <a:ext cx="2530176" cy="2530175"/>
          </a:xfrm>
          <a:prstGeom prst="roundRect">
            <a:avLst>
              <a:gd name="adj" fmla="val 50000"/>
            </a:avLst>
          </a:prstGeom>
          <a:solidFill>
            <a:schemeClr val="bg1">
              <a:alpha val="65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02046" y="2951384"/>
            <a:ext cx="2291098" cy="1258649"/>
            <a:chOff x="6402046" y="2951381"/>
            <a:chExt cx="2291098" cy="1258649"/>
          </a:xfrm>
        </p:grpSpPr>
        <p:sp>
          <p:nvSpPr>
            <p:cNvPr id="74" name="Rectangle 73"/>
            <p:cNvSpPr/>
            <p:nvPr/>
          </p:nvSpPr>
          <p:spPr>
            <a:xfrm>
              <a:off x="6402046" y="2951381"/>
              <a:ext cx="2291098" cy="1258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45720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defTabSz="457200">
                <a:spcAft>
                  <a:spcPts val="300"/>
                </a:spcAft>
                <a:buNone/>
              </a:pP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脅威の検出に80日、</a:t>
              </a:r>
              <a:b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</a:br>
              <a:r>
                <a:rPr lang="en-US" sz="14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解決に120日</a:t>
              </a:r>
            </a:p>
          </p:txBody>
        </p:sp>
        <p:sp>
          <p:nvSpPr>
            <p:cNvPr id="75" name="Rectangle 74"/>
            <p:cNvSpPr>
              <a:spLocks/>
            </p:cNvSpPr>
            <p:nvPr/>
          </p:nvSpPr>
          <p:spPr>
            <a:xfrm>
              <a:off x="6738688" y="3122633"/>
              <a:ext cx="1672401" cy="8802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68553" tIns="34277" rIns="68553" bIns="34277" rtlCol="0" anchor="ctr"/>
            <a:lstStyle/>
            <a:p>
              <a:pPr algn="ctr" defTabSz="342829"/>
              <a:endParaRPr lang="en-US" sz="1400" spc="2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23680" y="1733172"/>
            <a:ext cx="2247844" cy="1368361"/>
            <a:chOff x="6423680" y="1733170"/>
            <a:chExt cx="2247844" cy="1368361"/>
          </a:xfrm>
        </p:grpSpPr>
        <p:sp>
          <p:nvSpPr>
            <p:cNvPr id="73" name="Rectangle 72"/>
            <p:cNvSpPr/>
            <p:nvPr/>
          </p:nvSpPr>
          <p:spPr>
            <a:xfrm>
              <a:off x="6423680" y="2416718"/>
              <a:ext cx="2247844" cy="684813"/>
            </a:xfrm>
            <a:prstGeom prst="rect">
              <a:avLst/>
            </a:prstGeom>
          </p:spPr>
          <p:txBody>
            <a:bodyPr wrap="none" lIns="68589" tIns="34295" rIns="68589" bIns="34295">
              <a:spAutoFit/>
            </a:bodyPr>
            <a:lstStyle/>
            <a:p>
              <a:pPr algn="ctr" defTabSz="457200">
                <a:buNone/>
              </a:pPr>
              <a:r>
                <a:rPr lang="en-US" sz="2000" b="1" i="0">
                  <a:solidFill>
                    <a:srgbClr val="2968AF"/>
                  </a:solidFill>
                  <a:latin typeface="Arial"/>
                  <a:ea typeface="ＭＳ Ｐゴシック"/>
                  <a:cs typeface="CiscoSans ExtraLight"/>
                </a:rPr>
                <a:t>低リスク＆ </a:t>
              </a:r>
              <a:br>
                <a:rPr lang="en-US" sz="2000" b="1" i="0">
                  <a:solidFill>
                    <a:srgbClr val="2968AF"/>
                  </a:solidFill>
                  <a:latin typeface="Arial"/>
                  <a:ea typeface="ＭＳ Ｐゴシック"/>
                  <a:cs typeface="CiscoSans ExtraLight"/>
                </a:rPr>
              </a:br>
              <a:r>
                <a:rPr lang="en-US" sz="2000" b="1" i="0">
                  <a:solidFill>
                    <a:srgbClr val="2968AF"/>
                  </a:solidFill>
                  <a:latin typeface="Arial"/>
                  <a:ea typeface="ＭＳ Ｐゴシック"/>
                  <a:cs typeface="CiscoSans ExtraLight"/>
                </a:rPr>
                <a:t>コンプライアンス順守</a:t>
              </a:r>
            </a:p>
          </p:txBody>
        </p:sp>
        <p:sp>
          <p:nvSpPr>
            <p:cNvPr id="71" name="Freeform 70"/>
            <p:cNvSpPr>
              <a:spLocks noChangeAspect="1"/>
            </p:cNvSpPr>
            <p:nvPr/>
          </p:nvSpPr>
          <p:spPr>
            <a:xfrm>
              <a:off x="7204782" y="1733170"/>
              <a:ext cx="658026" cy="658026"/>
            </a:xfrm>
            <a:custGeom>
              <a:avLst/>
              <a:gdLst>
                <a:gd name="connsiteX0" fmla="*/ 504057 w 1008112"/>
                <a:gd name="connsiteY0" fmla="*/ 483431 h 1008112"/>
                <a:gd name="connsiteX1" fmla="*/ 558573 w 1008112"/>
                <a:gd name="connsiteY1" fmla="*/ 537948 h 1008112"/>
                <a:gd name="connsiteX2" fmla="*/ 542605 w 1008112"/>
                <a:gd name="connsiteY2" fmla="*/ 576497 h 1008112"/>
                <a:gd name="connsiteX3" fmla="*/ 536566 w 1008112"/>
                <a:gd name="connsiteY3" fmla="*/ 580568 h 1008112"/>
                <a:gd name="connsiteX4" fmla="*/ 536766 w 1008112"/>
                <a:gd name="connsiteY4" fmla="*/ 581561 h 1008112"/>
                <a:gd name="connsiteX5" fmla="*/ 536766 w 1008112"/>
                <a:gd name="connsiteY5" fmla="*/ 668787 h 1008112"/>
                <a:gd name="connsiteX6" fmla="*/ 504057 w 1008112"/>
                <a:gd name="connsiteY6" fmla="*/ 701497 h 1008112"/>
                <a:gd name="connsiteX7" fmla="*/ 471347 w 1008112"/>
                <a:gd name="connsiteY7" fmla="*/ 668787 h 1008112"/>
                <a:gd name="connsiteX8" fmla="*/ 471347 w 1008112"/>
                <a:gd name="connsiteY8" fmla="*/ 581561 h 1008112"/>
                <a:gd name="connsiteX9" fmla="*/ 471547 w 1008112"/>
                <a:gd name="connsiteY9" fmla="*/ 580568 h 1008112"/>
                <a:gd name="connsiteX10" fmla="*/ 465508 w 1008112"/>
                <a:gd name="connsiteY10" fmla="*/ 576497 h 1008112"/>
                <a:gd name="connsiteX11" fmla="*/ 449540 w 1008112"/>
                <a:gd name="connsiteY11" fmla="*/ 537948 h 1008112"/>
                <a:gd name="connsiteX12" fmla="*/ 504057 w 1008112"/>
                <a:gd name="connsiteY12" fmla="*/ 483431 h 1008112"/>
                <a:gd name="connsiteX13" fmla="*/ 507781 w 1008112"/>
                <a:gd name="connsiteY13" fmla="*/ 266555 h 1008112"/>
                <a:gd name="connsiteX14" fmla="*/ 624170 w 1008112"/>
                <a:gd name="connsiteY14" fmla="*/ 382944 h 1008112"/>
                <a:gd name="connsiteX15" fmla="*/ 624170 w 1008112"/>
                <a:gd name="connsiteY15" fmla="*/ 440673 h 1008112"/>
                <a:gd name="connsiteX16" fmla="*/ 391392 w 1008112"/>
                <a:gd name="connsiteY16" fmla="*/ 440673 h 1008112"/>
                <a:gd name="connsiteX17" fmla="*/ 391392 w 1008112"/>
                <a:gd name="connsiteY17" fmla="*/ 382944 h 1008112"/>
                <a:gd name="connsiteX18" fmla="*/ 507781 w 1008112"/>
                <a:gd name="connsiteY18" fmla="*/ 266555 h 1008112"/>
                <a:gd name="connsiteX19" fmla="*/ 507781 w 1008112"/>
                <a:gd name="connsiteY19" fmla="*/ 195483 h 1008112"/>
                <a:gd name="connsiteX20" fmla="*/ 320320 w 1008112"/>
                <a:gd name="connsiteY20" fmla="*/ 382944 h 1008112"/>
                <a:gd name="connsiteX21" fmla="*/ 320320 w 1008112"/>
                <a:gd name="connsiteY21" fmla="*/ 440673 h 1008112"/>
                <a:gd name="connsiteX22" fmla="*/ 273578 w 1008112"/>
                <a:gd name="connsiteY22" fmla="*/ 440673 h 1008112"/>
                <a:gd name="connsiteX23" fmla="*/ 273578 w 1008112"/>
                <a:gd name="connsiteY23" fmla="*/ 701430 h 1008112"/>
                <a:gd name="connsiteX24" fmla="*/ 329778 w 1008112"/>
                <a:gd name="connsiteY24" fmla="*/ 757630 h 1008112"/>
                <a:gd name="connsiteX25" fmla="*/ 678334 w 1008112"/>
                <a:gd name="connsiteY25" fmla="*/ 757630 h 1008112"/>
                <a:gd name="connsiteX26" fmla="*/ 734534 w 1008112"/>
                <a:gd name="connsiteY26" fmla="*/ 701430 h 1008112"/>
                <a:gd name="connsiteX27" fmla="*/ 734534 w 1008112"/>
                <a:gd name="connsiteY27" fmla="*/ 440673 h 1008112"/>
                <a:gd name="connsiteX28" fmla="*/ 695242 w 1008112"/>
                <a:gd name="connsiteY28" fmla="*/ 440673 h 1008112"/>
                <a:gd name="connsiteX29" fmla="*/ 695242 w 1008112"/>
                <a:gd name="connsiteY29" fmla="*/ 382944 h 1008112"/>
                <a:gd name="connsiteX30" fmla="*/ 507781 w 1008112"/>
                <a:gd name="connsiteY30" fmla="*/ 195483 h 1008112"/>
                <a:gd name="connsiteX31" fmla="*/ 504056 w 1008112"/>
                <a:gd name="connsiteY31" fmla="*/ 0 h 1008112"/>
                <a:gd name="connsiteX32" fmla="*/ 1008112 w 1008112"/>
                <a:gd name="connsiteY32" fmla="*/ 504056 h 1008112"/>
                <a:gd name="connsiteX33" fmla="*/ 504056 w 1008112"/>
                <a:gd name="connsiteY33" fmla="*/ 1008112 h 1008112"/>
                <a:gd name="connsiteX34" fmla="*/ 0 w 1008112"/>
                <a:gd name="connsiteY34" fmla="*/ 504056 h 1008112"/>
                <a:gd name="connsiteX35" fmla="*/ 504056 w 1008112"/>
                <a:gd name="connsiteY35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08112" h="1008112">
                  <a:moveTo>
                    <a:pt x="504057" y="483431"/>
                  </a:moveTo>
                  <a:cubicBezTo>
                    <a:pt x="534165" y="483431"/>
                    <a:pt x="558573" y="507839"/>
                    <a:pt x="558573" y="537948"/>
                  </a:cubicBezTo>
                  <a:cubicBezTo>
                    <a:pt x="558573" y="553002"/>
                    <a:pt x="552471" y="566631"/>
                    <a:pt x="542605" y="576497"/>
                  </a:cubicBezTo>
                  <a:lnTo>
                    <a:pt x="536566" y="580568"/>
                  </a:lnTo>
                  <a:lnTo>
                    <a:pt x="536766" y="581561"/>
                  </a:lnTo>
                  <a:lnTo>
                    <a:pt x="536766" y="668787"/>
                  </a:lnTo>
                  <a:cubicBezTo>
                    <a:pt x="536766" y="686852"/>
                    <a:pt x="522122" y="701497"/>
                    <a:pt x="504057" y="701497"/>
                  </a:cubicBezTo>
                  <a:cubicBezTo>
                    <a:pt x="485992" y="701497"/>
                    <a:pt x="471347" y="686852"/>
                    <a:pt x="471347" y="668787"/>
                  </a:cubicBezTo>
                  <a:lnTo>
                    <a:pt x="471347" y="581561"/>
                  </a:lnTo>
                  <a:lnTo>
                    <a:pt x="471547" y="580568"/>
                  </a:lnTo>
                  <a:lnTo>
                    <a:pt x="465508" y="576497"/>
                  </a:lnTo>
                  <a:cubicBezTo>
                    <a:pt x="455642" y="566631"/>
                    <a:pt x="449540" y="553002"/>
                    <a:pt x="449540" y="537948"/>
                  </a:cubicBezTo>
                  <a:cubicBezTo>
                    <a:pt x="449540" y="507839"/>
                    <a:pt x="473948" y="483431"/>
                    <a:pt x="504057" y="483431"/>
                  </a:cubicBezTo>
                  <a:close/>
                  <a:moveTo>
                    <a:pt x="507781" y="266555"/>
                  </a:moveTo>
                  <a:cubicBezTo>
                    <a:pt x="572061" y="266555"/>
                    <a:pt x="624170" y="318664"/>
                    <a:pt x="624170" y="382944"/>
                  </a:cubicBezTo>
                  <a:lnTo>
                    <a:pt x="624170" y="440673"/>
                  </a:lnTo>
                  <a:lnTo>
                    <a:pt x="391392" y="440673"/>
                  </a:lnTo>
                  <a:lnTo>
                    <a:pt x="391392" y="382944"/>
                  </a:lnTo>
                  <a:cubicBezTo>
                    <a:pt x="391392" y="318664"/>
                    <a:pt x="443501" y="266555"/>
                    <a:pt x="507781" y="266555"/>
                  </a:cubicBezTo>
                  <a:close/>
                  <a:moveTo>
                    <a:pt x="507781" y="195483"/>
                  </a:moveTo>
                  <a:cubicBezTo>
                    <a:pt x="404250" y="195483"/>
                    <a:pt x="320320" y="279412"/>
                    <a:pt x="320320" y="382944"/>
                  </a:cubicBezTo>
                  <a:lnTo>
                    <a:pt x="320320" y="440673"/>
                  </a:lnTo>
                  <a:lnTo>
                    <a:pt x="273578" y="440673"/>
                  </a:lnTo>
                  <a:lnTo>
                    <a:pt x="273578" y="701430"/>
                  </a:lnTo>
                  <a:cubicBezTo>
                    <a:pt x="273578" y="732469"/>
                    <a:pt x="298739" y="757630"/>
                    <a:pt x="329778" y="757630"/>
                  </a:cubicBezTo>
                  <a:lnTo>
                    <a:pt x="678334" y="757630"/>
                  </a:lnTo>
                  <a:cubicBezTo>
                    <a:pt x="709373" y="757630"/>
                    <a:pt x="734534" y="732469"/>
                    <a:pt x="734534" y="701430"/>
                  </a:cubicBezTo>
                  <a:lnTo>
                    <a:pt x="734534" y="440673"/>
                  </a:lnTo>
                  <a:lnTo>
                    <a:pt x="695242" y="440673"/>
                  </a:lnTo>
                  <a:lnTo>
                    <a:pt x="695242" y="382944"/>
                  </a:lnTo>
                  <a:cubicBezTo>
                    <a:pt x="695242" y="279412"/>
                    <a:pt x="611313" y="195483"/>
                    <a:pt x="507781" y="195483"/>
                  </a:cubicBezTo>
                  <a:close/>
                  <a:moveTo>
                    <a:pt x="504056" y="0"/>
                  </a:moveTo>
                  <a:cubicBezTo>
                    <a:pt x="782438" y="0"/>
                    <a:pt x="1008112" y="225674"/>
                    <a:pt x="1008112" y="504056"/>
                  </a:cubicBezTo>
                  <a:cubicBezTo>
                    <a:pt x="1008112" y="782438"/>
                    <a:pt x="782438" y="1008112"/>
                    <a:pt x="504056" y="1008112"/>
                  </a:cubicBezTo>
                  <a:cubicBezTo>
                    <a:pt x="225674" y="1008112"/>
                    <a:pt x="0" y="782438"/>
                    <a:pt x="0" y="504056"/>
                  </a:cubicBezTo>
                  <a:cubicBezTo>
                    <a:pt x="0" y="225674"/>
                    <a:pt x="225674" y="0"/>
                    <a:pt x="5040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3849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9" grpId="0" animBg="1"/>
      <p:bldP spid="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505910" y="1314163"/>
            <a:ext cx="8277344" cy="1556037"/>
          </a:xfrm>
        </p:spPr>
        <p:txBody>
          <a:bodyPr/>
          <a:lstStyle/>
          <a:p>
            <a:pPr marL="57136" indent="0">
              <a:buNone/>
            </a:pPr>
            <a:r>
              <a:rPr kumimoji="1" lang="en-US" altLang="ja-JP" dirty="0" smtClean="0">
                <a:hlinkClick r:id="rId2"/>
              </a:rPr>
              <a:t>www.cisco.com/go/enfv</a:t>
            </a:r>
            <a:endParaRPr kumimoji="1" lang="ja-JP" altLang="en-US" dirty="0" smtClean="0">
              <a:hlinkClick r:id="rId2"/>
            </a:endParaRPr>
          </a:p>
          <a:p>
            <a:pPr marL="57136" indent="0">
              <a:buNone/>
            </a:pPr>
            <a:r>
              <a:rPr kumimoji="1" lang="ja-JP" altLang="en-US" dirty="0" smtClean="0"/>
              <a:t>もしくは</a:t>
            </a:r>
            <a:endParaRPr kumimoji="1" lang="ja-JP" altLang="en-US" dirty="0">
              <a:hlinkClick r:id="rId2"/>
            </a:endParaRPr>
          </a:p>
          <a:p>
            <a:pPr marL="57136" indent="0">
              <a:buNone/>
            </a:pPr>
            <a:r>
              <a:rPr kumimoji="1" lang="en-US" altLang="ja-JP" dirty="0" smtClean="0">
                <a:hlinkClick r:id="rId2"/>
              </a:rPr>
              <a:t>https</a:t>
            </a:r>
            <a:r>
              <a:rPr kumimoji="1" lang="en-US" altLang="ja-JP" dirty="0">
                <a:hlinkClick r:id="rId2"/>
              </a:rPr>
              <a:t>://</a:t>
            </a:r>
            <a:r>
              <a:rPr kumimoji="1" lang="en-US" altLang="ja-JP" dirty="0" smtClean="0">
                <a:hlinkClick r:id="rId2"/>
              </a:rPr>
              <a:t>www.cisco.com/c/en/us/solutions/enterprise-networks/enterprise-network-functions-virtualization-nfv/index.html</a:t>
            </a:r>
            <a:endParaRPr kumimoji="1" lang="ja-JP" altLang="en-US" dirty="0" smtClean="0"/>
          </a:p>
          <a:p>
            <a:pPr marL="57136" indent="0">
              <a:buNone/>
            </a:pPr>
            <a:endParaRPr kumimoji="1" lang="ja-JP" altLang="en-US" dirty="0"/>
          </a:p>
          <a:p>
            <a:pPr marL="57136" indent="0">
              <a:buNone/>
            </a:pPr>
            <a:endParaRPr kumimoji="1" lang="ja-JP" altLang="en-US" dirty="0" smtClean="0"/>
          </a:p>
          <a:p>
            <a:pPr marL="57136" indent="0" algn="ctr">
              <a:buNone/>
            </a:pPr>
            <a:r>
              <a:rPr kumimoji="1" lang="ja-JP" altLang="en-US" dirty="0" smtClean="0"/>
              <a:t>実機デモは</a:t>
            </a:r>
            <a:r>
              <a:rPr kumimoji="1" lang="en-US" altLang="ja-JP" dirty="0" smtClean="0"/>
              <a:t>EN-4</a:t>
            </a:r>
            <a:r>
              <a:rPr kumimoji="1" lang="ja-JP" altLang="en-US" dirty="0" smtClean="0"/>
              <a:t>セッションで実施します</a:t>
            </a:r>
          </a:p>
          <a:p>
            <a:pPr marL="57136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デモビデオ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7674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Enterprise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NFV</a:t>
            </a:r>
            <a:br>
              <a:rPr kumimoji="1" lang="en-US" altLang="ja-JP" dirty="0" smtClean="0">
                <a:latin typeface="メイリオ"/>
                <a:ea typeface="メイリオ"/>
                <a:cs typeface="メイリオ"/>
              </a:rPr>
            </a:b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導入効果（例）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534" y="1802945"/>
            <a:ext cx="5242430" cy="203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4" name="Picture 42" descr="USD UTA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74" y="2219142"/>
            <a:ext cx="949862" cy="242482"/>
          </a:xfrm>
          <a:prstGeom prst="rect">
            <a:avLst/>
          </a:prstGeom>
        </p:spPr>
      </p:pic>
      <p:pic>
        <p:nvPicPr>
          <p:cNvPr id="5" name="Picture 42" descr="USD UTA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374" y="2194952"/>
            <a:ext cx="949862" cy="242482"/>
          </a:xfrm>
          <a:prstGeom prst="rect">
            <a:avLst/>
          </a:prstGeom>
        </p:spPr>
      </p:pic>
      <p:sp>
        <p:nvSpPr>
          <p:cNvPr id="8" name="Rectangle 25"/>
          <p:cNvSpPr/>
          <p:nvPr/>
        </p:nvSpPr>
        <p:spPr>
          <a:xfrm>
            <a:off x="948402" y="1546433"/>
            <a:ext cx="2878483" cy="510507"/>
          </a:xfrm>
          <a:prstGeom prst="rect">
            <a:avLst/>
          </a:prstGeom>
          <a:gradFill>
            <a:gsLst>
              <a:gs pos="0">
                <a:srgbClr val="215A9C"/>
              </a:gs>
              <a:gs pos="100000">
                <a:schemeClr val="tx2"/>
              </a:gs>
            </a:gsLst>
            <a:lin ang="16200000" scaled="0"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64" name="図形グループ 63"/>
          <p:cNvGrpSpPr/>
          <p:nvPr/>
        </p:nvGrpSpPr>
        <p:grpSpPr>
          <a:xfrm>
            <a:off x="948403" y="1513003"/>
            <a:ext cx="2929778" cy="519747"/>
            <a:chOff x="556894" y="1436611"/>
            <a:chExt cx="2929778" cy="519747"/>
          </a:xfrm>
        </p:grpSpPr>
        <p:grpSp>
          <p:nvGrpSpPr>
            <p:cNvPr id="9" name="Group 5"/>
            <p:cNvGrpSpPr/>
            <p:nvPr/>
          </p:nvGrpSpPr>
          <p:grpSpPr>
            <a:xfrm>
              <a:off x="758342" y="1682971"/>
              <a:ext cx="273387" cy="273387"/>
              <a:chOff x="985525" y="1947526"/>
              <a:chExt cx="656799" cy="656799"/>
            </a:xfrm>
          </p:grpSpPr>
          <p:sp>
            <p:nvSpPr>
              <p:cNvPr id="10" name="Oval 3"/>
              <p:cNvSpPr/>
              <p:nvPr/>
            </p:nvSpPr>
            <p:spPr>
              <a:xfrm>
                <a:off x="985525" y="1947526"/>
                <a:ext cx="656799" cy="65679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1" name="Oval 17"/>
              <p:cNvSpPr/>
              <p:nvPr/>
            </p:nvSpPr>
            <p:spPr>
              <a:xfrm>
                <a:off x="1034561" y="1996562"/>
                <a:ext cx="558727" cy="558727"/>
              </a:xfrm>
              <a:custGeom>
                <a:avLst/>
                <a:gdLst/>
                <a:ahLst/>
                <a:cxnLst/>
                <a:rect l="l" t="t" r="r" b="b"/>
                <a:pathLst>
                  <a:path w="1373008" h="1373008">
                    <a:moveTo>
                      <a:pt x="686539" y="740055"/>
                    </a:moveTo>
                    <a:cubicBezTo>
                      <a:pt x="666786" y="740214"/>
                      <a:pt x="650903" y="756358"/>
                      <a:pt x="651063" y="776110"/>
                    </a:cubicBezTo>
                    <a:lnTo>
                      <a:pt x="652775" y="987279"/>
                    </a:lnTo>
                    <a:lnTo>
                      <a:pt x="631372" y="966559"/>
                    </a:lnTo>
                    <a:cubicBezTo>
                      <a:pt x="617179" y="952819"/>
                      <a:pt x="594535" y="953187"/>
                      <a:pt x="580796" y="967379"/>
                    </a:cubicBezTo>
                    <a:cubicBezTo>
                      <a:pt x="567056" y="981571"/>
                      <a:pt x="567424" y="1004215"/>
                      <a:pt x="581616" y="1017955"/>
                    </a:cubicBezTo>
                    <a:lnTo>
                      <a:pt x="663890" y="1097602"/>
                    </a:lnTo>
                    <a:lnTo>
                      <a:pt x="671552" y="1102513"/>
                    </a:lnTo>
                    <a:lnTo>
                      <a:pt x="675578" y="1105180"/>
                    </a:lnTo>
                    <a:lnTo>
                      <a:pt x="675833" y="1105257"/>
                    </a:lnTo>
                    <a:lnTo>
                      <a:pt x="675848" y="1105266"/>
                    </a:lnTo>
                    <a:lnTo>
                      <a:pt x="675887" y="1105273"/>
                    </a:lnTo>
                    <a:lnTo>
                      <a:pt x="682308" y="1107210"/>
                    </a:lnTo>
                    <a:cubicBezTo>
                      <a:pt x="684640" y="1107667"/>
                      <a:pt x="687053" y="1107897"/>
                      <a:pt x="689522" y="1107878"/>
                    </a:cubicBezTo>
                    <a:cubicBezTo>
                      <a:pt x="691991" y="1107858"/>
                      <a:pt x="694400" y="1107588"/>
                      <a:pt x="696724" y="1107093"/>
                    </a:cubicBezTo>
                    <a:lnTo>
                      <a:pt x="703113" y="1105053"/>
                    </a:lnTo>
                    <a:lnTo>
                      <a:pt x="703152" y="1105045"/>
                    </a:lnTo>
                    <a:lnTo>
                      <a:pt x="703167" y="1105035"/>
                    </a:lnTo>
                    <a:lnTo>
                      <a:pt x="703421" y="1104954"/>
                    </a:lnTo>
                    <a:lnTo>
                      <a:pt x="707387" y="1102233"/>
                    </a:lnTo>
                    <a:lnTo>
                      <a:pt x="714984" y="1097188"/>
                    </a:lnTo>
                    <a:lnTo>
                      <a:pt x="795956" y="1016217"/>
                    </a:lnTo>
                    <a:cubicBezTo>
                      <a:pt x="809924" y="1002249"/>
                      <a:pt x="809924" y="979603"/>
                      <a:pt x="795956" y="965635"/>
                    </a:cubicBezTo>
                    <a:cubicBezTo>
                      <a:pt x="781988" y="951667"/>
                      <a:pt x="759342" y="951667"/>
                      <a:pt x="745374" y="965635"/>
                    </a:cubicBezTo>
                    <a:lnTo>
                      <a:pt x="724307" y="986700"/>
                    </a:lnTo>
                    <a:lnTo>
                      <a:pt x="722595" y="775531"/>
                    </a:lnTo>
                    <a:cubicBezTo>
                      <a:pt x="722435" y="755778"/>
                      <a:pt x="706292" y="739895"/>
                      <a:pt x="686539" y="740055"/>
                    </a:cubicBezTo>
                    <a:close/>
                    <a:moveTo>
                      <a:pt x="866904" y="568650"/>
                    </a:moveTo>
                    <a:cubicBezTo>
                      <a:pt x="857750" y="568724"/>
                      <a:pt x="848626" y="572291"/>
                      <a:pt x="841699" y="579331"/>
                    </a:cubicBezTo>
                    <a:lnTo>
                      <a:pt x="761387" y="660956"/>
                    </a:lnTo>
                    <a:lnTo>
                      <a:pt x="756414" y="668578"/>
                    </a:lnTo>
                    <a:lnTo>
                      <a:pt x="753714" y="672582"/>
                    </a:lnTo>
                    <a:lnTo>
                      <a:pt x="753636" y="672837"/>
                    </a:lnTo>
                    <a:lnTo>
                      <a:pt x="753626" y="672851"/>
                    </a:lnTo>
                    <a:lnTo>
                      <a:pt x="753619" y="672891"/>
                    </a:lnTo>
                    <a:lnTo>
                      <a:pt x="751631" y="679296"/>
                    </a:lnTo>
                    <a:cubicBezTo>
                      <a:pt x="751154" y="681625"/>
                      <a:pt x="750903" y="684035"/>
                      <a:pt x="750904" y="686505"/>
                    </a:cubicBezTo>
                    <a:cubicBezTo>
                      <a:pt x="750904" y="688973"/>
                      <a:pt x="751154" y="691384"/>
                      <a:pt x="751631" y="693713"/>
                    </a:cubicBezTo>
                    <a:lnTo>
                      <a:pt x="753618" y="700117"/>
                    </a:lnTo>
                    <a:lnTo>
                      <a:pt x="753626" y="700157"/>
                    </a:lnTo>
                    <a:lnTo>
                      <a:pt x="753636" y="700171"/>
                    </a:lnTo>
                    <a:lnTo>
                      <a:pt x="753715" y="700426"/>
                    </a:lnTo>
                    <a:lnTo>
                      <a:pt x="756403" y="704414"/>
                    </a:lnTo>
                    <a:lnTo>
                      <a:pt x="761386" y="712053"/>
                    </a:lnTo>
                    <a:lnTo>
                      <a:pt x="841699" y="793678"/>
                    </a:lnTo>
                    <a:cubicBezTo>
                      <a:pt x="855552" y="807758"/>
                      <a:pt x="878199" y="807942"/>
                      <a:pt x="892279" y="794088"/>
                    </a:cubicBezTo>
                    <a:cubicBezTo>
                      <a:pt x="906360" y="780234"/>
                      <a:pt x="906543" y="757588"/>
                      <a:pt x="892690" y="743507"/>
                    </a:cubicBezTo>
                    <a:lnTo>
                      <a:pt x="871795" y="722271"/>
                    </a:lnTo>
                    <a:lnTo>
                      <a:pt x="1082972" y="722271"/>
                    </a:lnTo>
                    <a:cubicBezTo>
                      <a:pt x="1092849" y="722271"/>
                      <a:pt x="1101790" y="718267"/>
                      <a:pt x="1108263" y="711795"/>
                    </a:cubicBezTo>
                    <a:lnTo>
                      <a:pt x="1118739" y="686504"/>
                    </a:lnTo>
                    <a:lnTo>
                      <a:pt x="1108263" y="661213"/>
                    </a:lnTo>
                    <a:cubicBezTo>
                      <a:pt x="1101790" y="654740"/>
                      <a:pt x="1092849" y="650737"/>
                      <a:pt x="1082972" y="650736"/>
                    </a:cubicBezTo>
                    <a:lnTo>
                      <a:pt x="871796" y="650737"/>
                    </a:lnTo>
                    <a:lnTo>
                      <a:pt x="892690" y="629501"/>
                    </a:lnTo>
                    <a:cubicBezTo>
                      <a:pt x="906543" y="615421"/>
                      <a:pt x="906360" y="592775"/>
                      <a:pt x="892279" y="578920"/>
                    </a:cubicBezTo>
                    <a:cubicBezTo>
                      <a:pt x="885240" y="571994"/>
                      <a:pt x="876058" y="568576"/>
                      <a:pt x="866904" y="568650"/>
                    </a:cubicBezTo>
                    <a:close/>
                    <a:moveTo>
                      <a:pt x="506104" y="568650"/>
                    </a:moveTo>
                    <a:lnTo>
                      <a:pt x="480729" y="578921"/>
                    </a:lnTo>
                    <a:lnTo>
                      <a:pt x="480729" y="578920"/>
                    </a:lnTo>
                    <a:lnTo>
                      <a:pt x="480729" y="578921"/>
                    </a:lnTo>
                    <a:lnTo>
                      <a:pt x="480729" y="578921"/>
                    </a:lnTo>
                    <a:lnTo>
                      <a:pt x="470049" y="604126"/>
                    </a:lnTo>
                    <a:cubicBezTo>
                      <a:pt x="469974" y="613279"/>
                      <a:pt x="473392" y="622461"/>
                      <a:pt x="480318" y="629502"/>
                    </a:cubicBezTo>
                    <a:lnTo>
                      <a:pt x="501213" y="650736"/>
                    </a:lnTo>
                    <a:lnTo>
                      <a:pt x="290036" y="650737"/>
                    </a:lnTo>
                    <a:cubicBezTo>
                      <a:pt x="270283" y="650737"/>
                      <a:pt x="254269" y="666750"/>
                      <a:pt x="254270" y="686504"/>
                    </a:cubicBezTo>
                    <a:cubicBezTo>
                      <a:pt x="254270" y="706258"/>
                      <a:pt x="270283" y="722270"/>
                      <a:pt x="290037" y="722271"/>
                    </a:cubicBezTo>
                    <a:lnTo>
                      <a:pt x="501214" y="722272"/>
                    </a:lnTo>
                    <a:lnTo>
                      <a:pt x="480319" y="743506"/>
                    </a:lnTo>
                    <a:cubicBezTo>
                      <a:pt x="466465" y="757588"/>
                      <a:pt x="466649" y="780234"/>
                      <a:pt x="480729" y="794088"/>
                    </a:cubicBezTo>
                    <a:cubicBezTo>
                      <a:pt x="494810" y="807942"/>
                      <a:pt x="517456" y="807758"/>
                      <a:pt x="531310" y="793677"/>
                    </a:cubicBezTo>
                    <a:lnTo>
                      <a:pt x="611622" y="712053"/>
                    </a:lnTo>
                    <a:lnTo>
                      <a:pt x="616606" y="704414"/>
                    </a:lnTo>
                    <a:lnTo>
                      <a:pt x="619294" y="700426"/>
                    </a:lnTo>
                    <a:lnTo>
                      <a:pt x="619373" y="700172"/>
                    </a:lnTo>
                    <a:lnTo>
                      <a:pt x="619382" y="700157"/>
                    </a:lnTo>
                    <a:lnTo>
                      <a:pt x="619390" y="700117"/>
                    </a:lnTo>
                    <a:lnTo>
                      <a:pt x="621378" y="693713"/>
                    </a:lnTo>
                    <a:cubicBezTo>
                      <a:pt x="621854" y="691384"/>
                      <a:pt x="622104" y="688973"/>
                      <a:pt x="622104" y="686504"/>
                    </a:cubicBezTo>
                    <a:cubicBezTo>
                      <a:pt x="622105" y="684035"/>
                      <a:pt x="621854" y="681624"/>
                      <a:pt x="621377" y="679296"/>
                    </a:cubicBezTo>
                    <a:lnTo>
                      <a:pt x="619390" y="672890"/>
                    </a:lnTo>
                    <a:lnTo>
                      <a:pt x="619382" y="672851"/>
                    </a:lnTo>
                    <a:lnTo>
                      <a:pt x="619373" y="672837"/>
                    </a:lnTo>
                    <a:lnTo>
                      <a:pt x="619294" y="672582"/>
                    </a:lnTo>
                    <a:lnTo>
                      <a:pt x="616594" y="668579"/>
                    </a:lnTo>
                    <a:lnTo>
                      <a:pt x="611621" y="660957"/>
                    </a:lnTo>
                    <a:lnTo>
                      <a:pt x="531311" y="579331"/>
                    </a:lnTo>
                    <a:cubicBezTo>
                      <a:pt x="524383" y="572291"/>
                      <a:pt x="515258" y="568725"/>
                      <a:pt x="506104" y="568650"/>
                    </a:cubicBezTo>
                    <a:close/>
                    <a:moveTo>
                      <a:pt x="689522" y="278119"/>
                    </a:moveTo>
                    <a:cubicBezTo>
                      <a:pt x="687053" y="278099"/>
                      <a:pt x="684640" y="278330"/>
                      <a:pt x="682308" y="278788"/>
                    </a:cubicBezTo>
                    <a:lnTo>
                      <a:pt x="675887" y="280725"/>
                    </a:lnTo>
                    <a:lnTo>
                      <a:pt x="675848" y="280731"/>
                    </a:lnTo>
                    <a:lnTo>
                      <a:pt x="675833" y="280741"/>
                    </a:lnTo>
                    <a:lnTo>
                      <a:pt x="675578" y="280817"/>
                    </a:lnTo>
                    <a:lnTo>
                      <a:pt x="671552" y="283484"/>
                    </a:lnTo>
                    <a:lnTo>
                      <a:pt x="663890" y="288395"/>
                    </a:lnTo>
                    <a:lnTo>
                      <a:pt x="581616" y="368043"/>
                    </a:lnTo>
                    <a:cubicBezTo>
                      <a:pt x="567424" y="381782"/>
                      <a:pt x="567056" y="404426"/>
                      <a:pt x="580796" y="418619"/>
                    </a:cubicBezTo>
                    <a:cubicBezTo>
                      <a:pt x="594536" y="432811"/>
                      <a:pt x="617179" y="433178"/>
                      <a:pt x="631372" y="419439"/>
                    </a:cubicBezTo>
                    <a:lnTo>
                      <a:pt x="652775" y="398717"/>
                    </a:lnTo>
                    <a:lnTo>
                      <a:pt x="651063" y="609886"/>
                    </a:lnTo>
                    <a:cubicBezTo>
                      <a:pt x="650903" y="629639"/>
                      <a:pt x="666786" y="645783"/>
                      <a:pt x="686540" y="645943"/>
                    </a:cubicBezTo>
                    <a:cubicBezTo>
                      <a:pt x="706293" y="646103"/>
                      <a:pt x="722434" y="630220"/>
                      <a:pt x="722595" y="610466"/>
                    </a:cubicBezTo>
                    <a:lnTo>
                      <a:pt x="724308" y="399297"/>
                    </a:lnTo>
                    <a:lnTo>
                      <a:pt x="745373" y="420363"/>
                    </a:lnTo>
                    <a:cubicBezTo>
                      <a:pt x="759341" y="434331"/>
                      <a:pt x="781988" y="434331"/>
                      <a:pt x="795956" y="420363"/>
                    </a:cubicBezTo>
                    <a:cubicBezTo>
                      <a:pt x="809924" y="406395"/>
                      <a:pt x="809924" y="383749"/>
                      <a:pt x="795956" y="369781"/>
                    </a:cubicBezTo>
                    <a:lnTo>
                      <a:pt x="714985" y="288809"/>
                    </a:lnTo>
                    <a:lnTo>
                      <a:pt x="707387" y="283764"/>
                    </a:lnTo>
                    <a:lnTo>
                      <a:pt x="703420" y="281044"/>
                    </a:lnTo>
                    <a:lnTo>
                      <a:pt x="703167" y="280962"/>
                    </a:lnTo>
                    <a:lnTo>
                      <a:pt x="703152" y="280952"/>
                    </a:lnTo>
                    <a:lnTo>
                      <a:pt x="703113" y="280945"/>
                    </a:lnTo>
                    <a:lnTo>
                      <a:pt x="696724" y="278905"/>
                    </a:lnTo>
                    <a:cubicBezTo>
                      <a:pt x="694400" y="278410"/>
                      <a:pt x="691991" y="278139"/>
                      <a:pt x="689522" y="278119"/>
                    </a:cubicBezTo>
                    <a:close/>
                    <a:moveTo>
                      <a:pt x="686504" y="0"/>
                    </a:moveTo>
                    <a:cubicBezTo>
                      <a:pt x="1065650" y="0"/>
                      <a:pt x="1373008" y="307358"/>
                      <a:pt x="1373008" y="686504"/>
                    </a:cubicBezTo>
                    <a:cubicBezTo>
                      <a:pt x="1373008" y="1065650"/>
                      <a:pt x="1065650" y="1373008"/>
                      <a:pt x="686504" y="1373008"/>
                    </a:cubicBezTo>
                    <a:cubicBezTo>
                      <a:pt x="307358" y="1373008"/>
                      <a:pt x="0" y="1065650"/>
                      <a:pt x="0" y="686504"/>
                    </a:cubicBezTo>
                    <a:cubicBezTo>
                      <a:pt x="0" y="307358"/>
                      <a:pt x="307358" y="0"/>
                      <a:pt x="6865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12" name="Group 7"/>
            <p:cNvGrpSpPr/>
            <p:nvPr/>
          </p:nvGrpSpPr>
          <p:grpSpPr>
            <a:xfrm>
              <a:off x="2892950" y="1765344"/>
              <a:ext cx="387871" cy="157486"/>
              <a:chOff x="5698156" y="2179435"/>
              <a:chExt cx="855655" cy="347419"/>
            </a:xfrm>
          </p:grpSpPr>
          <p:sp>
            <p:nvSpPr>
              <p:cNvPr id="13" name="Rounded Rectangle 6"/>
              <p:cNvSpPr/>
              <p:nvPr/>
            </p:nvSpPr>
            <p:spPr>
              <a:xfrm>
                <a:off x="5698156" y="2179435"/>
                <a:ext cx="855655" cy="347419"/>
              </a:xfrm>
              <a:prstGeom prst="round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4" name="Rounded Rectangle 162"/>
              <p:cNvSpPr/>
              <p:nvPr/>
            </p:nvSpPr>
            <p:spPr>
              <a:xfrm>
                <a:off x="5761330" y="2235599"/>
                <a:ext cx="729306" cy="235090"/>
              </a:xfrm>
              <a:custGeom>
                <a:avLst/>
                <a:gdLst/>
                <a:ahLst/>
                <a:cxnLst/>
                <a:rect l="l" t="t" r="r" b="b"/>
                <a:pathLst>
                  <a:path w="1714069" h="552526">
                    <a:moveTo>
                      <a:pt x="1371649" y="173619"/>
                    </a:moveTo>
                    <a:cubicBezTo>
                      <a:pt x="1378593" y="173580"/>
                      <a:pt x="1385488" y="174202"/>
                      <a:pt x="1392232" y="175485"/>
                    </a:cubicBezTo>
                    <a:cubicBezTo>
                      <a:pt x="1398975" y="176767"/>
                      <a:pt x="1405568" y="178712"/>
                      <a:pt x="1411904" y="181317"/>
                    </a:cubicBezTo>
                    <a:cubicBezTo>
                      <a:pt x="1418241" y="183923"/>
                      <a:pt x="1424324" y="187190"/>
                      <a:pt x="1430048" y="191119"/>
                    </a:cubicBezTo>
                    <a:cubicBezTo>
                      <a:pt x="1435772" y="195048"/>
                      <a:pt x="1441139" y="199640"/>
                      <a:pt x="1446046" y="204894"/>
                    </a:cubicBezTo>
                    <a:lnTo>
                      <a:pt x="1446049" y="204898"/>
                    </a:lnTo>
                    <a:lnTo>
                      <a:pt x="1517115" y="281006"/>
                    </a:lnTo>
                    <a:lnTo>
                      <a:pt x="1434687" y="357973"/>
                    </a:lnTo>
                    <a:lnTo>
                      <a:pt x="1434683" y="357977"/>
                    </a:lnTo>
                    <a:cubicBezTo>
                      <a:pt x="1411920" y="379232"/>
                      <a:pt x="1383358" y="389955"/>
                      <a:pt x="1355580" y="390109"/>
                    </a:cubicBezTo>
                    <a:lnTo>
                      <a:pt x="1355579" y="390110"/>
                    </a:lnTo>
                    <a:lnTo>
                      <a:pt x="1355579" y="390109"/>
                    </a:lnTo>
                    <a:cubicBezTo>
                      <a:pt x="1327800" y="390264"/>
                      <a:pt x="1300807" y="379852"/>
                      <a:pt x="1281182" y="358835"/>
                    </a:cubicBezTo>
                    <a:lnTo>
                      <a:pt x="1281178" y="358830"/>
                    </a:lnTo>
                    <a:lnTo>
                      <a:pt x="1210113" y="282722"/>
                    </a:lnTo>
                    <a:lnTo>
                      <a:pt x="1292541" y="205756"/>
                    </a:lnTo>
                    <a:lnTo>
                      <a:pt x="1292544" y="205752"/>
                    </a:lnTo>
                    <a:lnTo>
                      <a:pt x="1292544" y="205753"/>
                    </a:lnTo>
                    <a:cubicBezTo>
                      <a:pt x="1298235" y="200439"/>
                      <a:pt x="1304288" y="195783"/>
                      <a:pt x="1310601" y="191786"/>
                    </a:cubicBezTo>
                    <a:cubicBezTo>
                      <a:pt x="1316914" y="187790"/>
                      <a:pt x="1323487" y="184452"/>
                      <a:pt x="1330215" y="181773"/>
                    </a:cubicBezTo>
                    <a:cubicBezTo>
                      <a:pt x="1336945" y="179095"/>
                      <a:pt x="1343830" y="177076"/>
                      <a:pt x="1350770" y="175716"/>
                    </a:cubicBezTo>
                    <a:cubicBezTo>
                      <a:pt x="1357710" y="174357"/>
                      <a:pt x="1364704" y="173657"/>
                      <a:pt x="1371649" y="173619"/>
                    </a:cubicBezTo>
                    <a:close/>
                    <a:moveTo>
                      <a:pt x="1026780" y="166496"/>
                    </a:moveTo>
                    <a:cubicBezTo>
                      <a:pt x="1033725" y="166457"/>
                      <a:pt x="1040621" y="167079"/>
                      <a:pt x="1047364" y="168362"/>
                    </a:cubicBezTo>
                    <a:cubicBezTo>
                      <a:pt x="1054108" y="169644"/>
                      <a:pt x="1060699" y="171589"/>
                      <a:pt x="1067036" y="174194"/>
                    </a:cubicBezTo>
                    <a:cubicBezTo>
                      <a:pt x="1073373" y="176800"/>
                      <a:pt x="1079455" y="180067"/>
                      <a:pt x="1085180" y="183996"/>
                    </a:cubicBezTo>
                    <a:cubicBezTo>
                      <a:pt x="1090904" y="187925"/>
                      <a:pt x="1096271" y="192517"/>
                      <a:pt x="1101178" y="197772"/>
                    </a:cubicBezTo>
                    <a:lnTo>
                      <a:pt x="1101179" y="197771"/>
                    </a:lnTo>
                    <a:lnTo>
                      <a:pt x="1101181" y="197775"/>
                    </a:lnTo>
                    <a:lnTo>
                      <a:pt x="1172247" y="273884"/>
                    </a:lnTo>
                    <a:lnTo>
                      <a:pt x="1089819" y="350850"/>
                    </a:lnTo>
                    <a:lnTo>
                      <a:pt x="1089815" y="350854"/>
                    </a:lnTo>
                    <a:cubicBezTo>
                      <a:pt x="1067053" y="372108"/>
                      <a:pt x="1038490" y="382832"/>
                      <a:pt x="1010712" y="382986"/>
                    </a:cubicBezTo>
                    <a:lnTo>
                      <a:pt x="1010711" y="382987"/>
                    </a:lnTo>
                    <a:cubicBezTo>
                      <a:pt x="982933" y="383142"/>
                      <a:pt x="955939" y="372729"/>
                      <a:pt x="936313" y="351712"/>
                    </a:cubicBezTo>
                    <a:lnTo>
                      <a:pt x="936310" y="351707"/>
                    </a:lnTo>
                    <a:lnTo>
                      <a:pt x="865245" y="275599"/>
                    </a:lnTo>
                    <a:lnTo>
                      <a:pt x="947673" y="198633"/>
                    </a:lnTo>
                    <a:lnTo>
                      <a:pt x="947676" y="198629"/>
                    </a:lnTo>
                    <a:lnTo>
                      <a:pt x="947677" y="198629"/>
                    </a:lnTo>
                    <a:cubicBezTo>
                      <a:pt x="953367" y="193316"/>
                      <a:pt x="959420" y="188660"/>
                      <a:pt x="965733" y="184663"/>
                    </a:cubicBezTo>
                    <a:cubicBezTo>
                      <a:pt x="972046" y="180667"/>
                      <a:pt x="978618" y="177329"/>
                      <a:pt x="985348" y="174651"/>
                    </a:cubicBezTo>
                    <a:cubicBezTo>
                      <a:pt x="992076" y="171972"/>
                      <a:pt x="998963" y="169952"/>
                      <a:pt x="1005903" y="168593"/>
                    </a:cubicBezTo>
                    <a:cubicBezTo>
                      <a:pt x="1012842" y="167234"/>
                      <a:pt x="1019836" y="166534"/>
                      <a:pt x="1026780" y="166496"/>
                    </a:cubicBezTo>
                    <a:close/>
                    <a:moveTo>
                      <a:pt x="694059" y="159623"/>
                    </a:moveTo>
                    <a:cubicBezTo>
                      <a:pt x="701002" y="159585"/>
                      <a:pt x="707898" y="160206"/>
                      <a:pt x="714642" y="161490"/>
                    </a:cubicBezTo>
                    <a:cubicBezTo>
                      <a:pt x="721385" y="162772"/>
                      <a:pt x="727977" y="164716"/>
                      <a:pt x="734314" y="167321"/>
                    </a:cubicBezTo>
                    <a:cubicBezTo>
                      <a:pt x="740651" y="169927"/>
                      <a:pt x="746733" y="173195"/>
                      <a:pt x="752458" y="177124"/>
                    </a:cubicBezTo>
                    <a:cubicBezTo>
                      <a:pt x="758182" y="181053"/>
                      <a:pt x="763549" y="185644"/>
                      <a:pt x="768456" y="190899"/>
                    </a:cubicBezTo>
                    <a:lnTo>
                      <a:pt x="768459" y="190903"/>
                    </a:lnTo>
                    <a:lnTo>
                      <a:pt x="839524" y="267011"/>
                    </a:lnTo>
                    <a:lnTo>
                      <a:pt x="757097" y="343978"/>
                    </a:lnTo>
                    <a:lnTo>
                      <a:pt x="757093" y="343981"/>
                    </a:lnTo>
                    <a:cubicBezTo>
                      <a:pt x="734330" y="365236"/>
                      <a:pt x="705768" y="375959"/>
                      <a:pt x="677989" y="376115"/>
                    </a:cubicBezTo>
                    <a:lnTo>
                      <a:pt x="677989" y="376114"/>
                    </a:lnTo>
                    <a:cubicBezTo>
                      <a:pt x="650210" y="376270"/>
                      <a:pt x="623217" y="365857"/>
                      <a:pt x="603592" y="344840"/>
                    </a:cubicBezTo>
                    <a:lnTo>
                      <a:pt x="603589" y="344835"/>
                    </a:lnTo>
                    <a:lnTo>
                      <a:pt x="532523" y="268727"/>
                    </a:lnTo>
                    <a:lnTo>
                      <a:pt x="614950" y="191760"/>
                    </a:lnTo>
                    <a:lnTo>
                      <a:pt x="614954" y="191757"/>
                    </a:lnTo>
                    <a:lnTo>
                      <a:pt x="614954" y="191757"/>
                    </a:lnTo>
                    <a:cubicBezTo>
                      <a:pt x="620645" y="186444"/>
                      <a:pt x="626698" y="181788"/>
                      <a:pt x="633011" y="177791"/>
                    </a:cubicBezTo>
                    <a:cubicBezTo>
                      <a:pt x="639324" y="173795"/>
                      <a:pt x="645897" y="170457"/>
                      <a:pt x="652625" y="167778"/>
                    </a:cubicBezTo>
                    <a:cubicBezTo>
                      <a:pt x="659355" y="165100"/>
                      <a:pt x="666240" y="163080"/>
                      <a:pt x="673180" y="161721"/>
                    </a:cubicBezTo>
                    <a:cubicBezTo>
                      <a:pt x="680120" y="160361"/>
                      <a:pt x="687114" y="159662"/>
                      <a:pt x="694059" y="159623"/>
                    </a:cubicBezTo>
                    <a:close/>
                    <a:moveTo>
                      <a:pt x="351293" y="152544"/>
                    </a:moveTo>
                    <a:cubicBezTo>
                      <a:pt x="358238" y="152505"/>
                      <a:pt x="365134" y="153127"/>
                      <a:pt x="371877" y="154410"/>
                    </a:cubicBezTo>
                    <a:cubicBezTo>
                      <a:pt x="378620" y="155692"/>
                      <a:pt x="385212" y="157636"/>
                      <a:pt x="391549" y="160242"/>
                    </a:cubicBezTo>
                    <a:cubicBezTo>
                      <a:pt x="397886" y="162848"/>
                      <a:pt x="403968" y="166115"/>
                      <a:pt x="409693" y="170044"/>
                    </a:cubicBezTo>
                    <a:cubicBezTo>
                      <a:pt x="415417" y="173973"/>
                      <a:pt x="420784" y="178565"/>
                      <a:pt x="425691" y="183820"/>
                    </a:cubicBezTo>
                    <a:lnTo>
                      <a:pt x="425691" y="183819"/>
                    </a:lnTo>
                    <a:lnTo>
                      <a:pt x="425694" y="183823"/>
                    </a:lnTo>
                    <a:lnTo>
                      <a:pt x="496760" y="259932"/>
                    </a:lnTo>
                    <a:lnTo>
                      <a:pt x="414332" y="336898"/>
                    </a:lnTo>
                    <a:lnTo>
                      <a:pt x="414328" y="336902"/>
                    </a:lnTo>
                    <a:cubicBezTo>
                      <a:pt x="391565" y="358156"/>
                      <a:pt x="363002" y="368880"/>
                      <a:pt x="335224" y="369034"/>
                    </a:cubicBezTo>
                    <a:lnTo>
                      <a:pt x="335224" y="369035"/>
                    </a:lnTo>
                    <a:cubicBezTo>
                      <a:pt x="307445" y="369190"/>
                      <a:pt x="280452" y="358777"/>
                      <a:pt x="260826" y="337760"/>
                    </a:cubicBezTo>
                    <a:lnTo>
                      <a:pt x="260823" y="337756"/>
                    </a:lnTo>
                    <a:lnTo>
                      <a:pt x="189758" y="261647"/>
                    </a:lnTo>
                    <a:lnTo>
                      <a:pt x="272186" y="184681"/>
                    </a:lnTo>
                    <a:lnTo>
                      <a:pt x="272189" y="184677"/>
                    </a:lnTo>
                    <a:lnTo>
                      <a:pt x="272189" y="184677"/>
                    </a:lnTo>
                    <a:cubicBezTo>
                      <a:pt x="277880" y="179363"/>
                      <a:pt x="283933" y="174708"/>
                      <a:pt x="290246" y="170711"/>
                    </a:cubicBezTo>
                    <a:cubicBezTo>
                      <a:pt x="296559" y="166715"/>
                      <a:pt x="303131" y="163377"/>
                      <a:pt x="309861" y="160698"/>
                    </a:cubicBezTo>
                    <a:cubicBezTo>
                      <a:pt x="316589" y="158020"/>
                      <a:pt x="323476" y="156001"/>
                      <a:pt x="330415" y="154641"/>
                    </a:cubicBezTo>
                    <a:cubicBezTo>
                      <a:pt x="337355" y="153282"/>
                      <a:pt x="344348" y="152582"/>
                      <a:pt x="351293" y="152544"/>
                    </a:cubicBezTo>
                    <a:close/>
                    <a:moveTo>
                      <a:pt x="358625" y="111256"/>
                    </a:moveTo>
                    <a:cubicBezTo>
                      <a:pt x="348688" y="111051"/>
                      <a:pt x="338705" y="111792"/>
                      <a:pt x="328825" y="113484"/>
                    </a:cubicBezTo>
                    <a:cubicBezTo>
                      <a:pt x="318944" y="115175"/>
                      <a:pt x="309166" y="117817"/>
                      <a:pt x="299637" y="121411"/>
                    </a:cubicBezTo>
                    <a:cubicBezTo>
                      <a:pt x="290108" y="125006"/>
                      <a:pt x="280827" y="129553"/>
                      <a:pt x="271942" y="135056"/>
                    </a:cubicBezTo>
                    <a:cubicBezTo>
                      <a:pt x="263059" y="140558"/>
                      <a:pt x="254571" y="147018"/>
                      <a:pt x="246627" y="154435"/>
                    </a:cubicBezTo>
                    <a:lnTo>
                      <a:pt x="246626" y="154435"/>
                    </a:lnTo>
                    <a:lnTo>
                      <a:pt x="246621" y="154440"/>
                    </a:lnTo>
                    <a:lnTo>
                      <a:pt x="131551" y="261887"/>
                    </a:lnTo>
                    <a:lnTo>
                      <a:pt x="236113" y="373868"/>
                    </a:lnTo>
                    <a:lnTo>
                      <a:pt x="236118" y="373875"/>
                    </a:lnTo>
                    <a:cubicBezTo>
                      <a:pt x="264993" y="404799"/>
                      <a:pt x="304016" y="420769"/>
                      <a:pt x="343764" y="421589"/>
                    </a:cubicBezTo>
                    <a:lnTo>
                      <a:pt x="343765" y="421590"/>
                    </a:lnTo>
                    <a:lnTo>
                      <a:pt x="343765" y="421589"/>
                    </a:lnTo>
                    <a:cubicBezTo>
                      <a:pt x="383512" y="422411"/>
                      <a:pt x="423986" y="408083"/>
                      <a:pt x="455763" y="378411"/>
                    </a:cubicBezTo>
                    <a:lnTo>
                      <a:pt x="455768" y="378406"/>
                    </a:lnTo>
                    <a:lnTo>
                      <a:pt x="517367" y="320888"/>
                    </a:lnTo>
                    <a:lnTo>
                      <a:pt x="573341" y="380833"/>
                    </a:lnTo>
                    <a:lnTo>
                      <a:pt x="573345" y="380839"/>
                    </a:lnTo>
                    <a:cubicBezTo>
                      <a:pt x="602221" y="411763"/>
                      <a:pt x="641243" y="427733"/>
                      <a:pt x="680991" y="428554"/>
                    </a:cubicBezTo>
                    <a:lnTo>
                      <a:pt x="680991" y="428555"/>
                    </a:lnTo>
                    <a:lnTo>
                      <a:pt x="680992" y="428554"/>
                    </a:lnTo>
                    <a:cubicBezTo>
                      <a:pt x="720740" y="429376"/>
                      <a:pt x="761213" y="415047"/>
                      <a:pt x="792991" y="385375"/>
                    </a:cubicBezTo>
                    <a:lnTo>
                      <a:pt x="792995" y="385370"/>
                    </a:lnTo>
                    <a:lnTo>
                      <a:pt x="854594" y="327853"/>
                    </a:lnTo>
                    <a:lnTo>
                      <a:pt x="910567" y="387798"/>
                    </a:lnTo>
                    <a:lnTo>
                      <a:pt x="910572" y="387804"/>
                    </a:lnTo>
                    <a:cubicBezTo>
                      <a:pt x="939448" y="418728"/>
                      <a:pt x="978469" y="434698"/>
                      <a:pt x="1018218" y="435519"/>
                    </a:cubicBezTo>
                    <a:lnTo>
                      <a:pt x="1018219" y="435520"/>
                    </a:lnTo>
                    <a:lnTo>
                      <a:pt x="1018219" y="435519"/>
                    </a:lnTo>
                    <a:cubicBezTo>
                      <a:pt x="1057967" y="436340"/>
                      <a:pt x="1098440" y="422012"/>
                      <a:pt x="1130217" y="392341"/>
                    </a:cubicBezTo>
                    <a:lnTo>
                      <a:pt x="1130222" y="392335"/>
                    </a:lnTo>
                    <a:lnTo>
                      <a:pt x="1191820" y="334818"/>
                    </a:lnTo>
                    <a:lnTo>
                      <a:pt x="1247793" y="394763"/>
                    </a:lnTo>
                    <a:lnTo>
                      <a:pt x="1247799" y="394770"/>
                    </a:lnTo>
                    <a:cubicBezTo>
                      <a:pt x="1276674" y="425694"/>
                      <a:pt x="1315696" y="441664"/>
                      <a:pt x="1355444" y="442484"/>
                    </a:cubicBezTo>
                    <a:lnTo>
                      <a:pt x="1355445" y="442485"/>
                    </a:lnTo>
                    <a:lnTo>
                      <a:pt x="1355445" y="442484"/>
                    </a:lnTo>
                    <a:cubicBezTo>
                      <a:pt x="1395193" y="443306"/>
                      <a:pt x="1435666" y="428978"/>
                      <a:pt x="1467443" y="399306"/>
                    </a:cubicBezTo>
                    <a:lnTo>
                      <a:pt x="1467448" y="399301"/>
                    </a:lnTo>
                    <a:lnTo>
                      <a:pt x="1582518" y="291855"/>
                    </a:lnTo>
                    <a:lnTo>
                      <a:pt x="1477955" y="179873"/>
                    </a:lnTo>
                    <a:lnTo>
                      <a:pt x="1477952" y="179868"/>
                    </a:lnTo>
                    <a:lnTo>
                      <a:pt x="1477951" y="179868"/>
                    </a:lnTo>
                    <a:cubicBezTo>
                      <a:pt x="1470732" y="172136"/>
                      <a:pt x="1462878" y="165339"/>
                      <a:pt x="1454540" y="159481"/>
                    </a:cubicBezTo>
                    <a:cubicBezTo>
                      <a:pt x="1446198" y="153622"/>
                      <a:pt x="1437372" y="148701"/>
                      <a:pt x="1428205" y="144721"/>
                    </a:cubicBezTo>
                    <a:cubicBezTo>
                      <a:pt x="1419039" y="140741"/>
                      <a:pt x="1409532" y="137700"/>
                      <a:pt x="1399833" y="135604"/>
                    </a:cubicBezTo>
                    <a:cubicBezTo>
                      <a:pt x="1390133" y="133508"/>
                      <a:pt x="1380242" y="132356"/>
                      <a:pt x="1370305" y="132151"/>
                    </a:cubicBezTo>
                    <a:cubicBezTo>
                      <a:pt x="1360368" y="131946"/>
                      <a:pt x="1350386" y="132688"/>
                      <a:pt x="1340506" y="134380"/>
                    </a:cubicBezTo>
                    <a:cubicBezTo>
                      <a:pt x="1330625" y="136070"/>
                      <a:pt x="1320846" y="138712"/>
                      <a:pt x="1311317" y="142305"/>
                    </a:cubicBezTo>
                    <a:cubicBezTo>
                      <a:pt x="1301788" y="145900"/>
                      <a:pt x="1292507" y="150448"/>
                      <a:pt x="1283623" y="155951"/>
                    </a:cubicBezTo>
                    <a:cubicBezTo>
                      <a:pt x="1274739" y="161453"/>
                      <a:pt x="1266251" y="167912"/>
                      <a:pt x="1258307" y="175330"/>
                    </a:cubicBezTo>
                    <a:lnTo>
                      <a:pt x="1258306" y="175330"/>
                    </a:lnTo>
                    <a:lnTo>
                      <a:pt x="1258302" y="175335"/>
                    </a:lnTo>
                    <a:lnTo>
                      <a:pt x="1196703" y="232853"/>
                    </a:lnTo>
                    <a:lnTo>
                      <a:pt x="1140729" y="172907"/>
                    </a:lnTo>
                    <a:lnTo>
                      <a:pt x="1140725" y="172902"/>
                    </a:lnTo>
                    <a:lnTo>
                      <a:pt x="1140724" y="172902"/>
                    </a:lnTo>
                    <a:cubicBezTo>
                      <a:pt x="1133506" y="165171"/>
                      <a:pt x="1125652" y="158373"/>
                      <a:pt x="1117313" y="152515"/>
                    </a:cubicBezTo>
                    <a:cubicBezTo>
                      <a:pt x="1108972" y="146657"/>
                      <a:pt x="1100145" y="141736"/>
                      <a:pt x="1090978" y="137755"/>
                    </a:cubicBezTo>
                    <a:cubicBezTo>
                      <a:pt x="1081812" y="133775"/>
                      <a:pt x="1072305" y="130735"/>
                      <a:pt x="1062606" y="128639"/>
                    </a:cubicBezTo>
                    <a:cubicBezTo>
                      <a:pt x="1052907" y="126542"/>
                      <a:pt x="1043015" y="125391"/>
                      <a:pt x="1033078" y="125185"/>
                    </a:cubicBezTo>
                    <a:cubicBezTo>
                      <a:pt x="1023142" y="124981"/>
                      <a:pt x="1013159" y="125722"/>
                      <a:pt x="1003280" y="127414"/>
                    </a:cubicBezTo>
                    <a:cubicBezTo>
                      <a:pt x="993399" y="129106"/>
                      <a:pt x="983620" y="131747"/>
                      <a:pt x="974090" y="135340"/>
                    </a:cubicBezTo>
                    <a:cubicBezTo>
                      <a:pt x="964562" y="138935"/>
                      <a:pt x="955281" y="143482"/>
                      <a:pt x="946397" y="148985"/>
                    </a:cubicBezTo>
                    <a:cubicBezTo>
                      <a:pt x="937512" y="154488"/>
                      <a:pt x="929025" y="160947"/>
                      <a:pt x="921080" y="168365"/>
                    </a:cubicBezTo>
                    <a:lnTo>
                      <a:pt x="921080" y="168365"/>
                    </a:lnTo>
                    <a:lnTo>
                      <a:pt x="921075" y="168370"/>
                    </a:lnTo>
                    <a:lnTo>
                      <a:pt x="859476" y="225888"/>
                    </a:lnTo>
                    <a:lnTo>
                      <a:pt x="803503" y="165942"/>
                    </a:lnTo>
                    <a:lnTo>
                      <a:pt x="803498" y="165936"/>
                    </a:lnTo>
                    <a:lnTo>
                      <a:pt x="803497" y="165937"/>
                    </a:lnTo>
                    <a:cubicBezTo>
                      <a:pt x="796278" y="158206"/>
                      <a:pt x="788425" y="151409"/>
                      <a:pt x="780086" y="145551"/>
                    </a:cubicBezTo>
                    <a:cubicBezTo>
                      <a:pt x="771746" y="139691"/>
                      <a:pt x="762919" y="134770"/>
                      <a:pt x="753751" y="130790"/>
                    </a:cubicBezTo>
                    <a:cubicBezTo>
                      <a:pt x="744585" y="126810"/>
                      <a:pt x="735079" y="123770"/>
                      <a:pt x="725379" y="121674"/>
                    </a:cubicBezTo>
                    <a:cubicBezTo>
                      <a:pt x="715681" y="119579"/>
                      <a:pt x="705789" y="118426"/>
                      <a:pt x="695853" y="118220"/>
                    </a:cubicBezTo>
                    <a:cubicBezTo>
                      <a:pt x="685915" y="118015"/>
                      <a:pt x="675933" y="118757"/>
                      <a:pt x="666052" y="120449"/>
                    </a:cubicBezTo>
                    <a:cubicBezTo>
                      <a:pt x="656172" y="122140"/>
                      <a:pt x="646393" y="124782"/>
                      <a:pt x="636864" y="128375"/>
                    </a:cubicBezTo>
                    <a:cubicBezTo>
                      <a:pt x="627335" y="131970"/>
                      <a:pt x="618054" y="136517"/>
                      <a:pt x="609170" y="142020"/>
                    </a:cubicBezTo>
                    <a:cubicBezTo>
                      <a:pt x="600286" y="147522"/>
                      <a:pt x="591798" y="153982"/>
                      <a:pt x="583854" y="161400"/>
                    </a:cubicBezTo>
                    <a:lnTo>
                      <a:pt x="583853" y="161400"/>
                    </a:lnTo>
                    <a:lnTo>
                      <a:pt x="583848" y="161404"/>
                    </a:lnTo>
                    <a:lnTo>
                      <a:pt x="522249" y="218923"/>
                    </a:lnTo>
                    <a:lnTo>
                      <a:pt x="466275" y="158978"/>
                    </a:lnTo>
                    <a:lnTo>
                      <a:pt x="466271" y="158972"/>
                    </a:lnTo>
                    <a:lnTo>
                      <a:pt x="466270" y="158972"/>
                    </a:lnTo>
                    <a:cubicBezTo>
                      <a:pt x="459051" y="151241"/>
                      <a:pt x="451198" y="144444"/>
                      <a:pt x="442858" y="138586"/>
                    </a:cubicBezTo>
                    <a:cubicBezTo>
                      <a:pt x="434518" y="132727"/>
                      <a:pt x="425691" y="127806"/>
                      <a:pt x="416524" y="123825"/>
                    </a:cubicBezTo>
                    <a:cubicBezTo>
                      <a:pt x="407358" y="119845"/>
                      <a:pt x="397851" y="116805"/>
                      <a:pt x="388152" y="114709"/>
                    </a:cubicBezTo>
                    <a:cubicBezTo>
                      <a:pt x="378453" y="112613"/>
                      <a:pt x="368561" y="111461"/>
                      <a:pt x="358625" y="111256"/>
                    </a:cubicBezTo>
                    <a:close/>
                    <a:moveTo>
                      <a:pt x="87923" y="0"/>
                    </a:moveTo>
                    <a:lnTo>
                      <a:pt x="1626146" y="0"/>
                    </a:lnTo>
                    <a:cubicBezTo>
                      <a:pt x="1674705" y="0"/>
                      <a:pt x="1714069" y="39364"/>
                      <a:pt x="1714069" y="87923"/>
                    </a:cubicBezTo>
                    <a:lnTo>
                      <a:pt x="1714069" y="464603"/>
                    </a:lnTo>
                    <a:cubicBezTo>
                      <a:pt x="1714069" y="513162"/>
                      <a:pt x="1674705" y="552526"/>
                      <a:pt x="1626146" y="552526"/>
                    </a:cubicBezTo>
                    <a:lnTo>
                      <a:pt x="87923" y="552526"/>
                    </a:lnTo>
                    <a:cubicBezTo>
                      <a:pt x="39364" y="552526"/>
                      <a:pt x="0" y="513162"/>
                      <a:pt x="0" y="464603"/>
                    </a:cubicBezTo>
                    <a:lnTo>
                      <a:pt x="0" y="87923"/>
                    </a:lnTo>
                    <a:cubicBezTo>
                      <a:pt x="0" y="39364"/>
                      <a:pt x="39364" y="0"/>
                      <a:pt x="879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18" name="Group 73"/>
            <p:cNvGrpSpPr/>
            <p:nvPr/>
          </p:nvGrpSpPr>
          <p:grpSpPr>
            <a:xfrm>
              <a:off x="2218790" y="1668662"/>
              <a:ext cx="351213" cy="257733"/>
              <a:chOff x="4091864" y="1961345"/>
              <a:chExt cx="838276" cy="615156"/>
            </a:xfrm>
          </p:grpSpPr>
          <p:grpSp>
            <p:nvGrpSpPr>
              <p:cNvPr id="19" name="Group 51"/>
              <p:cNvGrpSpPr/>
              <p:nvPr/>
            </p:nvGrpSpPr>
            <p:grpSpPr>
              <a:xfrm>
                <a:off x="4147617" y="2019833"/>
                <a:ext cx="740614" cy="512184"/>
                <a:chOff x="3979863" y="-6350"/>
                <a:chExt cx="1976438" cy="1366838"/>
              </a:xfrm>
              <a:solidFill>
                <a:schemeClr val="bg1"/>
              </a:solidFill>
            </p:grpSpPr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>
                  <a:off x="4718051" y="328613"/>
                  <a:ext cx="596900" cy="696913"/>
                </a:xfrm>
                <a:custGeom>
                  <a:avLst/>
                  <a:gdLst>
                    <a:gd name="T0" fmla="*/ 376 w 376"/>
                    <a:gd name="T1" fmla="*/ 219 h 439"/>
                    <a:gd name="T2" fmla="*/ 0 w 376"/>
                    <a:gd name="T3" fmla="*/ 439 h 439"/>
                    <a:gd name="T4" fmla="*/ 0 w 376"/>
                    <a:gd name="T5" fmla="*/ 0 h 439"/>
                    <a:gd name="T6" fmla="*/ 376 w 376"/>
                    <a:gd name="T7" fmla="*/ 219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6" h="439">
                      <a:moveTo>
                        <a:pt x="376" y="219"/>
                      </a:moveTo>
                      <a:lnTo>
                        <a:pt x="0" y="439"/>
                      </a:lnTo>
                      <a:lnTo>
                        <a:pt x="0" y="0"/>
                      </a:lnTo>
                      <a:lnTo>
                        <a:pt x="376" y="2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22" name="Freeform 19"/>
                <p:cNvSpPr>
                  <a:spLocks/>
                </p:cNvSpPr>
                <p:nvPr/>
              </p:nvSpPr>
              <p:spPr bwMode="auto">
                <a:xfrm>
                  <a:off x="3979863" y="515938"/>
                  <a:ext cx="688975" cy="327025"/>
                </a:xfrm>
                <a:custGeom>
                  <a:avLst/>
                  <a:gdLst>
                    <a:gd name="T0" fmla="*/ 1508 w 1519"/>
                    <a:gd name="T1" fmla="*/ 337 h 715"/>
                    <a:gd name="T2" fmla="*/ 1357 w 1519"/>
                    <a:gd name="T3" fmla="*/ 151 h 715"/>
                    <a:gd name="T4" fmla="*/ 1242 w 1519"/>
                    <a:gd name="T5" fmla="*/ 33 h 715"/>
                    <a:gd name="T6" fmla="*/ 1167 w 1519"/>
                    <a:gd name="T7" fmla="*/ 1 h 715"/>
                    <a:gd name="T8" fmla="*/ 1091 w 1519"/>
                    <a:gd name="T9" fmla="*/ 184 h 715"/>
                    <a:gd name="T10" fmla="*/ 1153 w 1519"/>
                    <a:gd name="T11" fmla="*/ 249 h 715"/>
                    <a:gd name="T12" fmla="*/ 366 w 1519"/>
                    <a:gd name="T13" fmla="*/ 249 h 715"/>
                    <a:gd name="T14" fmla="*/ 428 w 1519"/>
                    <a:gd name="T15" fmla="*/ 184 h 715"/>
                    <a:gd name="T16" fmla="*/ 352 w 1519"/>
                    <a:gd name="T17" fmla="*/ 2 h 715"/>
                    <a:gd name="T18" fmla="*/ 277 w 1519"/>
                    <a:gd name="T19" fmla="*/ 33 h 715"/>
                    <a:gd name="T20" fmla="*/ 162 w 1519"/>
                    <a:gd name="T21" fmla="*/ 151 h 715"/>
                    <a:gd name="T22" fmla="*/ 11 w 1519"/>
                    <a:gd name="T23" fmla="*/ 337 h 715"/>
                    <a:gd name="T24" fmla="*/ 145 w 1519"/>
                    <a:gd name="T25" fmla="*/ 537 h 715"/>
                    <a:gd name="T26" fmla="*/ 277 w 1519"/>
                    <a:gd name="T27" fmla="*/ 673 h 715"/>
                    <a:gd name="T28" fmla="*/ 427 w 1519"/>
                    <a:gd name="T29" fmla="*/ 674 h 715"/>
                    <a:gd name="T30" fmla="*/ 428 w 1519"/>
                    <a:gd name="T31" fmla="*/ 532 h 715"/>
                    <a:gd name="T32" fmla="*/ 366 w 1519"/>
                    <a:gd name="T33" fmla="*/ 477 h 715"/>
                    <a:gd name="T34" fmla="*/ 1153 w 1519"/>
                    <a:gd name="T35" fmla="*/ 477 h 715"/>
                    <a:gd name="T36" fmla="*/ 1091 w 1519"/>
                    <a:gd name="T37" fmla="*/ 532 h 715"/>
                    <a:gd name="T38" fmla="*/ 1092 w 1519"/>
                    <a:gd name="T39" fmla="*/ 674 h 715"/>
                    <a:gd name="T40" fmla="*/ 1242 w 1519"/>
                    <a:gd name="T41" fmla="*/ 673 h 715"/>
                    <a:gd name="T42" fmla="*/ 1374 w 1519"/>
                    <a:gd name="T43" fmla="*/ 537 h 715"/>
                    <a:gd name="T44" fmla="*/ 1508 w 1519"/>
                    <a:gd name="T45" fmla="*/ 337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19" h="715">
                      <a:moveTo>
                        <a:pt x="1508" y="337"/>
                      </a:moveTo>
                      <a:cubicBezTo>
                        <a:pt x="1498" y="267"/>
                        <a:pt x="1404" y="200"/>
                        <a:pt x="1357" y="151"/>
                      </a:cubicBezTo>
                      <a:cubicBezTo>
                        <a:pt x="1318" y="112"/>
                        <a:pt x="1280" y="72"/>
                        <a:pt x="1242" y="33"/>
                      </a:cubicBezTo>
                      <a:cubicBezTo>
                        <a:pt x="1221" y="12"/>
                        <a:pt x="1194" y="1"/>
                        <a:pt x="1167" y="1"/>
                      </a:cubicBezTo>
                      <a:cubicBezTo>
                        <a:pt x="1078" y="0"/>
                        <a:pt x="1032" y="122"/>
                        <a:pt x="1091" y="184"/>
                      </a:cubicBezTo>
                      <a:cubicBezTo>
                        <a:pt x="1091" y="184"/>
                        <a:pt x="1153" y="249"/>
                        <a:pt x="1153" y="249"/>
                      </a:cubicBezTo>
                      <a:cubicBezTo>
                        <a:pt x="366" y="249"/>
                        <a:pt x="366" y="249"/>
                        <a:pt x="366" y="249"/>
                      </a:cubicBezTo>
                      <a:cubicBezTo>
                        <a:pt x="366" y="249"/>
                        <a:pt x="428" y="184"/>
                        <a:pt x="428" y="184"/>
                      </a:cubicBezTo>
                      <a:cubicBezTo>
                        <a:pt x="487" y="122"/>
                        <a:pt x="441" y="1"/>
                        <a:pt x="352" y="2"/>
                      </a:cubicBezTo>
                      <a:cubicBezTo>
                        <a:pt x="325" y="2"/>
                        <a:pt x="298" y="12"/>
                        <a:pt x="277" y="33"/>
                      </a:cubicBezTo>
                      <a:cubicBezTo>
                        <a:pt x="239" y="73"/>
                        <a:pt x="201" y="112"/>
                        <a:pt x="162" y="151"/>
                      </a:cubicBezTo>
                      <a:cubicBezTo>
                        <a:pt x="115" y="200"/>
                        <a:pt x="21" y="267"/>
                        <a:pt x="11" y="337"/>
                      </a:cubicBezTo>
                      <a:cubicBezTo>
                        <a:pt x="0" y="418"/>
                        <a:pt x="94" y="485"/>
                        <a:pt x="145" y="537"/>
                      </a:cubicBezTo>
                      <a:cubicBezTo>
                        <a:pt x="189" y="582"/>
                        <a:pt x="233" y="627"/>
                        <a:pt x="277" y="673"/>
                      </a:cubicBezTo>
                      <a:cubicBezTo>
                        <a:pt x="318" y="715"/>
                        <a:pt x="385" y="715"/>
                        <a:pt x="427" y="674"/>
                      </a:cubicBezTo>
                      <a:cubicBezTo>
                        <a:pt x="468" y="633"/>
                        <a:pt x="469" y="574"/>
                        <a:pt x="428" y="532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1153" y="477"/>
                        <a:pt x="1153" y="477"/>
                        <a:pt x="1153" y="477"/>
                      </a:cubicBezTo>
                      <a:cubicBezTo>
                        <a:pt x="1091" y="532"/>
                        <a:pt x="1091" y="532"/>
                        <a:pt x="1091" y="532"/>
                      </a:cubicBezTo>
                      <a:cubicBezTo>
                        <a:pt x="1050" y="574"/>
                        <a:pt x="1051" y="633"/>
                        <a:pt x="1092" y="674"/>
                      </a:cubicBezTo>
                      <a:cubicBezTo>
                        <a:pt x="1134" y="715"/>
                        <a:pt x="1201" y="715"/>
                        <a:pt x="1242" y="673"/>
                      </a:cubicBezTo>
                      <a:cubicBezTo>
                        <a:pt x="1286" y="627"/>
                        <a:pt x="1330" y="582"/>
                        <a:pt x="1374" y="537"/>
                      </a:cubicBezTo>
                      <a:cubicBezTo>
                        <a:pt x="1424" y="485"/>
                        <a:pt x="1519" y="418"/>
                        <a:pt x="1508" y="3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5375276" y="515938"/>
                  <a:ext cx="581025" cy="327025"/>
                </a:xfrm>
                <a:custGeom>
                  <a:avLst/>
                  <a:gdLst>
                    <a:gd name="T0" fmla="*/ 1268 w 1279"/>
                    <a:gd name="T1" fmla="*/ 337 h 715"/>
                    <a:gd name="T2" fmla="*/ 1117 w 1279"/>
                    <a:gd name="T3" fmla="*/ 151 h 715"/>
                    <a:gd name="T4" fmla="*/ 1002 w 1279"/>
                    <a:gd name="T5" fmla="*/ 33 h 715"/>
                    <a:gd name="T6" fmla="*/ 927 w 1279"/>
                    <a:gd name="T7" fmla="*/ 1 h 715"/>
                    <a:gd name="T8" fmla="*/ 851 w 1279"/>
                    <a:gd name="T9" fmla="*/ 184 h 715"/>
                    <a:gd name="T10" fmla="*/ 913 w 1279"/>
                    <a:gd name="T11" fmla="*/ 249 h 715"/>
                    <a:gd name="T12" fmla="*/ 366 w 1279"/>
                    <a:gd name="T13" fmla="*/ 249 h 715"/>
                    <a:gd name="T14" fmla="*/ 428 w 1279"/>
                    <a:gd name="T15" fmla="*/ 184 h 715"/>
                    <a:gd name="T16" fmla="*/ 352 w 1279"/>
                    <a:gd name="T17" fmla="*/ 2 h 715"/>
                    <a:gd name="T18" fmla="*/ 277 w 1279"/>
                    <a:gd name="T19" fmla="*/ 33 h 715"/>
                    <a:gd name="T20" fmla="*/ 162 w 1279"/>
                    <a:gd name="T21" fmla="*/ 151 h 715"/>
                    <a:gd name="T22" fmla="*/ 11 w 1279"/>
                    <a:gd name="T23" fmla="*/ 337 h 715"/>
                    <a:gd name="T24" fmla="*/ 145 w 1279"/>
                    <a:gd name="T25" fmla="*/ 537 h 715"/>
                    <a:gd name="T26" fmla="*/ 277 w 1279"/>
                    <a:gd name="T27" fmla="*/ 673 h 715"/>
                    <a:gd name="T28" fmla="*/ 427 w 1279"/>
                    <a:gd name="T29" fmla="*/ 674 h 715"/>
                    <a:gd name="T30" fmla="*/ 428 w 1279"/>
                    <a:gd name="T31" fmla="*/ 532 h 715"/>
                    <a:gd name="T32" fmla="*/ 366 w 1279"/>
                    <a:gd name="T33" fmla="*/ 477 h 715"/>
                    <a:gd name="T34" fmla="*/ 913 w 1279"/>
                    <a:gd name="T35" fmla="*/ 477 h 715"/>
                    <a:gd name="T36" fmla="*/ 851 w 1279"/>
                    <a:gd name="T37" fmla="*/ 532 h 715"/>
                    <a:gd name="T38" fmla="*/ 852 w 1279"/>
                    <a:gd name="T39" fmla="*/ 674 h 715"/>
                    <a:gd name="T40" fmla="*/ 1002 w 1279"/>
                    <a:gd name="T41" fmla="*/ 673 h 715"/>
                    <a:gd name="T42" fmla="*/ 1134 w 1279"/>
                    <a:gd name="T43" fmla="*/ 537 h 715"/>
                    <a:gd name="T44" fmla="*/ 1268 w 1279"/>
                    <a:gd name="T45" fmla="*/ 337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79" h="715">
                      <a:moveTo>
                        <a:pt x="1268" y="337"/>
                      </a:moveTo>
                      <a:cubicBezTo>
                        <a:pt x="1258" y="267"/>
                        <a:pt x="1164" y="200"/>
                        <a:pt x="1117" y="151"/>
                      </a:cubicBezTo>
                      <a:cubicBezTo>
                        <a:pt x="1078" y="112"/>
                        <a:pt x="1040" y="72"/>
                        <a:pt x="1002" y="33"/>
                      </a:cubicBezTo>
                      <a:cubicBezTo>
                        <a:pt x="981" y="12"/>
                        <a:pt x="954" y="1"/>
                        <a:pt x="927" y="1"/>
                      </a:cubicBezTo>
                      <a:cubicBezTo>
                        <a:pt x="838" y="0"/>
                        <a:pt x="792" y="122"/>
                        <a:pt x="851" y="184"/>
                      </a:cubicBezTo>
                      <a:cubicBezTo>
                        <a:pt x="851" y="184"/>
                        <a:pt x="913" y="249"/>
                        <a:pt x="913" y="249"/>
                      </a:cubicBezTo>
                      <a:cubicBezTo>
                        <a:pt x="366" y="249"/>
                        <a:pt x="366" y="249"/>
                        <a:pt x="366" y="249"/>
                      </a:cubicBezTo>
                      <a:cubicBezTo>
                        <a:pt x="366" y="249"/>
                        <a:pt x="428" y="184"/>
                        <a:pt x="428" y="184"/>
                      </a:cubicBezTo>
                      <a:cubicBezTo>
                        <a:pt x="487" y="122"/>
                        <a:pt x="441" y="1"/>
                        <a:pt x="352" y="2"/>
                      </a:cubicBezTo>
                      <a:cubicBezTo>
                        <a:pt x="325" y="2"/>
                        <a:pt x="298" y="12"/>
                        <a:pt x="277" y="33"/>
                      </a:cubicBezTo>
                      <a:cubicBezTo>
                        <a:pt x="239" y="73"/>
                        <a:pt x="201" y="112"/>
                        <a:pt x="162" y="151"/>
                      </a:cubicBezTo>
                      <a:cubicBezTo>
                        <a:pt x="115" y="200"/>
                        <a:pt x="21" y="267"/>
                        <a:pt x="11" y="337"/>
                      </a:cubicBezTo>
                      <a:cubicBezTo>
                        <a:pt x="0" y="418"/>
                        <a:pt x="94" y="485"/>
                        <a:pt x="145" y="537"/>
                      </a:cubicBezTo>
                      <a:cubicBezTo>
                        <a:pt x="189" y="582"/>
                        <a:pt x="233" y="627"/>
                        <a:pt x="277" y="673"/>
                      </a:cubicBezTo>
                      <a:cubicBezTo>
                        <a:pt x="318" y="715"/>
                        <a:pt x="385" y="715"/>
                        <a:pt x="427" y="674"/>
                      </a:cubicBezTo>
                      <a:cubicBezTo>
                        <a:pt x="468" y="633"/>
                        <a:pt x="469" y="574"/>
                        <a:pt x="428" y="532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913" y="477"/>
                        <a:pt x="913" y="477"/>
                        <a:pt x="913" y="477"/>
                      </a:cubicBezTo>
                      <a:cubicBezTo>
                        <a:pt x="851" y="532"/>
                        <a:pt x="851" y="532"/>
                        <a:pt x="851" y="532"/>
                      </a:cubicBezTo>
                      <a:cubicBezTo>
                        <a:pt x="810" y="574"/>
                        <a:pt x="811" y="633"/>
                        <a:pt x="852" y="674"/>
                      </a:cubicBezTo>
                      <a:cubicBezTo>
                        <a:pt x="894" y="715"/>
                        <a:pt x="961" y="715"/>
                        <a:pt x="1002" y="673"/>
                      </a:cubicBezTo>
                      <a:cubicBezTo>
                        <a:pt x="1046" y="627"/>
                        <a:pt x="1090" y="582"/>
                        <a:pt x="1134" y="537"/>
                      </a:cubicBezTo>
                      <a:cubicBezTo>
                        <a:pt x="1184" y="485"/>
                        <a:pt x="1279" y="418"/>
                        <a:pt x="1268" y="3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4003676" y="893763"/>
                  <a:ext cx="644525" cy="466725"/>
                </a:xfrm>
                <a:custGeom>
                  <a:avLst/>
                  <a:gdLst>
                    <a:gd name="T0" fmla="*/ 1377 w 1421"/>
                    <a:gd name="T1" fmla="*/ 173 h 1018"/>
                    <a:gd name="T2" fmla="*/ 1161 w 1421"/>
                    <a:gd name="T3" fmla="*/ 69 h 1018"/>
                    <a:gd name="T4" fmla="*/ 1007 w 1421"/>
                    <a:gd name="T5" fmla="*/ 10 h 1018"/>
                    <a:gd name="T6" fmla="*/ 926 w 1421"/>
                    <a:gd name="T7" fmla="*/ 13 h 1018"/>
                    <a:gd name="T8" fmla="*/ 935 w 1421"/>
                    <a:gd name="T9" fmla="*/ 211 h 1018"/>
                    <a:gd name="T10" fmla="*/ 1018 w 1421"/>
                    <a:gd name="T11" fmla="*/ 244 h 1018"/>
                    <a:gd name="T12" fmla="*/ 305 w 1421"/>
                    <a:gd name="T13" fmla="*/ 576 h 1018"/>
                    <a:gd name="T14" fmla="*/ 334 w 1421"/>
                    <a:gd name="T15" fmla="*/ 491 h 1018"/>
                    <a:gd name="T16" fmla="*/ 187 w 1421"/>
                    <a:gd name="T17" fmla="*/ 358 h 1018"/>
                    <a:gd name="T18" fmla="*/ 133 w 1421"/>
                    <a:gd name="T19" fmla="*/ 418 h 1018"/>
                    <a:gd name="T20" fmla="*/ 79 w 1421"/>
                    <a:gd name="T21" fmla="*/ 574 h 1018"/>
                    <a:gd name="T22" fmla="*/ 21 w 1421"/>
                    <a:gd name="T23" fmla="*/ 806 h 1018"/>
                    <a:gd name="T24" fmla="*/ 226 w 1421"/>
                    <a:gd name="T25" fmla="*/ 930 h 1018"/>
                    <a:gd name="T26" fmla="*/ 404 w 1421"/>
                    <a:gd name="T27" fmla="*/ 998 h 1018"/>
                    <a:gd name="T28" fmla="*/ 540 w 1421"/>
                    <a:gd name="T29" fmla="*/ 936 h 1018"/>
                    <a:gd name="T30" fmla="*/ 480 w 1421"/>
                    <a:gd name="T31" fmla="*/ 806 h 1018"/>
                    <a:gd name="T32" fmla="*/ 401 w 1421"/>
                    <a:gd name="T33" fmla="*/ 783 h 1018"/>
                    <a:gd name="T34" fmla="*/ 1114 w 1421"/>
                    <a:gd name="T35" fmla="*/ 450 h 1018"/>
                    <a:gd name="T36" fmla="*/ 1082 w 1421"/>
                    <a:gd name="T37" fmla="*/ 526 h 1018"/>
                    <a:gd name="T38" fmla="*/ 1143 w 1421"/>
                    <a:gd name="T39" fmla="*/ 654 h 1018"/>
                    <a:gd name="T40" fmla="*/ 1278 w 1421"/>
                    <a:gd name="T41" fmla="*/ 590 h 1018"/>
                    <a:gd name="T42" fmla="*/ 1340 w 1421"/>
                    <a:gd name="T43" fmla="*/ 411 h 1018"/>
                    <a:gd name="T44" fmla="*/ 1377 w 1421"/>
                    <a:gd name="T45" fmla="*/ 173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1" h="1018">
                      <a:moveTo>
                        <a:pt x="1377" y="173"/>
                      </a:moveTo>
                      <a:cubicBezTo>
                        <a:pt x="1339" y="114"/>
                        <a:pt x="1225" y="93"/>
                        <a:pt x="1161" y="69"/>
                      </a:cubicBezTo>
                      <a:cubicBezTo>
                        <a:pt x="1110" y="49"/>
                        <a:pt x="1059" y="30"/>
                        <a:pt x="1007" y="10"/>
                      </a:cubicBezTo>
                      <a:cubicBezTo>
                        <a:pt x="980" y="0"/>
                        <a:pt x="951" y="2"/>
                        <a:pt x="926" y="13"/>
                      </a:cubicBezTo>
                      <a:cubicBezTo>
                        <a:pt x="845" y="50"/>
                        <a:pt x="855" y="180"/>
                        <a:pt x="935" y="211"/>
                      </a:cubicBezTo>
                      <a:cubicBezTo>
                        <a:pt x="935" y="211"/>
                        <a:pt x="1018" y="244"/>
                        <a:pt x="1018" y="244"/>
                      </a:cubicBezTo>
                      <a:cubicBezTo>
                        <a:pt x="305" y="576"/>
                        <a:pt x="305" y="576"/>
                        <a:pt x="305" y="576"/>
                      </a:cubicBezTo>
                      <a:cubicBezTo>
                        <a:pt x="305" y="576"/>
                        <a:pt x="334" y="491"/>
                        <a:pt x="334" y="491"/>
                      </a:cubicBezTo>
                      <a:cubicBezTo>
                        <a:pt x="361" y="410"/>
                        <a:pt x="268" y="319"/>
                        <a:pt x="187" y="358"/>
                      </a:cubicBezTo>
                      <a:cubicBezTo>
                        <a:pt x="163" y="369"/>
                        <a:pt x="143" y="390"/>
                        <a:pt x="133" y="418"/>
                      </a:cubicBezTo>
                      <a:cubicBezTo>
                        <a:pt x="115" y="470"/>
                        <a:pt x="97" y="522"/>
                        <a:pt x="79" y="574"/>
                      </a:cubicBezTo>
                      <a:cubicBezTo>
                        <a:pt x="57" y="638"/>
                        <a:pt x="0" y="738"/>
                        <a:pt x="21" y="806"/>
                      </a:cubicBezTo>
                      <a:cubicBezTo>
                        <a:pt x="45" y="884"/>
                        <a:pt x="159" y="905"/>
                        <a:pt x="226" y="930"/>
                      </a:cubicBezTo>
                      <a:cubicBezTo>
                        <a:pt x="285" y="953"/>
                        <a:pt x="344" y="975"/>
                        <a:pt x="404" y="998"/>
                      </a:cubicBezTo>
                      <a:cubicBezTo>
                        <a:pt x="458" y="1018"/>
                        <a:pt x="519" y="991"/>
                        <a:pt x="540" y="936"/>
                      </a:cubicBezTo>
                      <a:cubicBezTo>
                        <a:pt x="560" y="881"/>
                        <a:pt x="535" y="827"/>
                        <a:pt x="480" y="806"/>
                      </a:cubicBezTo>
                      <a:cubicBezTo>
                        <a:pt x="401" y="783"/>
                        <a:pt x="401" y="783"/>
                        <a:pt x="401" y="783"/>
                      </a:cubicBezTo>
                      <a:cubicBezTo>
                        <a:pt x="1114" y="450"/>
                        <a:pt x="1114" y="450"/>
                        <a:pt x="1114" y="450"/>
                      </a:cubicBezTo>
                      <a:cubicBezTo>
                        <a:pt x="1082" y="526"/>
                        <a:pt x="1082" y="526"/>
                        <a:pt x="1082" y="526"/>
                      </a:cubicBezTo>
                      <a:cubicBezTo>
                        <a:pt x="1062" y="581"/>
                        <a:pt x="1088" y="635"/>
                        <a:pt x="1143" y="654"/>
                      </a:cubicBezTo>
                      <a:cubicBezTo>
                        <a:pt x="1198" y="674"/>
                        <a:pt x="1258" y="646"/>
                        <a:pt x="1278" y="590"/>
                      </a:cubicBezTo>
                      <a:cubicBezTo>
                        <a:pt x="1299" y="530"/>
                        <a:pt x="1319" y="470"/>
                        <a:pt x="1340" y="411"/>
                      </a:cubicBezTo>
                      <a:cubicBezTo>
                        <a:pt x="1364" y="343"/>
                        <a:pt x="1421" y="242"/>
                        <a:pt x="1377" y="1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25" name="Freeform 22"/>
                <p:cNvSpPr>
                  <a:spLocks/>
                </p:cNvSpPr>
                <p:nvPr/>
              </p:nvSpPr>
              <p:spPr bwMode="auto">
                <a:xfrm>
                  <a:off x="4003676" y="-6350"/>
                  <a:ext cx="644525" cy="466725"/>
                </a:xfrm>
                <a:custGeom>
                  <a:avLst/>
                  <a:gdLst>
                    <a:gd name="T0" fmla="*/ 1377 w 1421"/>
                    <a:gd name="T1" fmla="*/ 845 h 1018"/>
                    <a:gd name="T2" fmla="*/ 1161 w 1421"/>
                    <a:gd name="T3" fmla="*/ 949 h 1018"/>
                    <a:gd name="T4" fmla="*/ 1007 w 1421"/>
                    <a:gd name="T5" fmla="*/ 1008 h 1018"/>
                    <a:gd name="T6" fmla="*/ 926 w 1421"/>
                    <a:gd name="T7" fmla="*/ 1005 h 1018"/>
                    <a:gd name="T8" fmla="*/ 935 w 1421"/>
                    <a:gd name="T9" fmla="*/ 807 h 1018"/>
                    <a:gd name="T10" fmla="*/ 1018 w 1421"/>
                    <a:gd name="T11" fmla="*/ 774 h 1018"/>
                    <a:gd name="T12" fmla="*/ 305 w 1421"/>
                    <a:gd name="T13" fmla="*/ 442 h 1018"/>
                    <a:gd name="T14" fmla="*/ 334 w 1421"/>
                    <a:gd name="T15" fmla="*/ 527 h 1018"/>
                    <a:gd name="T16" fmla="*/ 187 w 1421"/>
                    <a:gd name="T17" fmla="*/ 660 h 1018"/>
                    <a:gd name="T18" fmla="*/ 133 w 1421"/>
                    <a:gd name="T19" fmla="*/ 600 h 1018"/>
                    <a:gd name="T20" fmla="*/ 79 w 1421"/>
                    <a:gd name="T21" fmla="*/ 444 h 1018"/>
                    <a:gd name="T22" fmla="*/ 21 w 1421"/>
                    <a:gd name="T23" fmla="*/ 212 h 1018"/>
                    <a:gd name="T24" fmla="*/ 226 w 1421"/>
                    <a:gd name="T25" fmla="*/ 88 h 1018"/>
                    <a:gd name="T26" fmla="*/ 404 w 1421"/>
                    <a:gd name="T27" fmla="*/ 20 h 1018"/>
                    <a:gd name="T28" fmla="*/ 540 w 1421"/>
                    <a:gd name="T29" fmla="*/ 82 h 1018"/>
                    <a:gd name="T30" fmla="*/ 480 w 1421"/>
                    <a:gd name="T31" fmla="*/ 212 h 1018"/>
                    <a:gd name="T32" fmla="*/ 401 w 1421"/>
                    <a:gd name="T33" fmla="*/ 235 h 1018"/>
                    <a:gd name="T34" fmla="*/ 1114 w 1421"/>
                    <a:gd name="T35" fmla="*/ 568 h 1018"/>
                    <a:gd name="T36" fmla="*/ 1082 w 1421"/>
                    <a:gd name="T37" fmla="*/ 492 h 1018"/>
                    <a:gd name="T38" fmla="*/ 1143 w 1421"/>
                    <a:gd name="T39" fmla="*/ 364 h 1018"/>
                    <a:gd name="T40" fmla="*/ 1278 w 1421"/>
                    <a:gd name="T41" fmla="*/ 428 h 1018"/>
                    <a:gd name="T42" fmla="*/ 1340 w 1421"/>
                    <a:gd name="T43" fmla="*/ 607 h 1018"/>
                    <a:gd name="T44" fmla="*/ 1377 w 1421"/>
                    <a:gd name="T45" fmla="*/ 845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1" h="1018">
                      <a:moveTo>
                        <a:pt x="1377" y="845"/>
                      </a:moveTo>
                      <a:cubicBezTo>
                        <a:pt x="1339" y="904"/>
                        <a:pt x="1225" y="925"/>
                        <a:pt x="1161" y="949"/>
                      </a:cubicBezTo>
                      <a:cubicBezTo>
                        <a:pt x="1110" y="969"/>
                        <a:pt x="1059" y="988"/>
                        <a:pt x="1007" y="1008"/>
                      </a:cubicBezTo>
                      <a:cubicBezTo>
                        <a:pt x="980" y="1018"/>
                        <a:pt x="951" y="1016"/>
                        <a:pt x="926" y="1005"/>
                      </a:cubicBezTo>
                      <a:cubicBezTo>
                        <a:pt x="845" y="968"/>
                        <a:pt x="855" y="838"/>
                        <a:pt x="935" y="807"/>
                      </a:cubicBezTo>
                      <a:cubicBezTo>
                        <a:pt x="935" y="807"/>
                        <a:pt x="1018" y="774"/>
                        <a:pt x="1018" y="774"/>
                      </a:cubicBezTo>
                      <a:cubicBezTo>
                        <a:pt x="305" y="442"/>
                        <a:pt x="305" y="442"/>
                        <a:pt x="305" y="442"/>
                      </a:cubicBezTo>
                      <a:cubicBezTo>
                        <a:pt x="305" y="442"/>
                        <a:pt x="334" y="527"/>
                        <a:pt x="334" y="527"/>
                      </a:cubicBezTo>
                      <a:cubicBezTo>
                        <a:pt x="361" y="608"/>
                        <a:pt x="268" y="699"/>
                        <a:pt x="187" y="660"/>
                      </a:cubicBezTo>
                      <a:cubicBezTo>
                        <a:pt x="163" y="649"/>
                        <a:pt x="143" y="628"/>
                        <a:pt x="133" y="600"/>
                      </a:cubicBezTo>
                      <a:cubicBezTo>
                        <a:pt x="115" y="548"/>
                        <a:pt x="97" y="496"/>
                        <a:pt x="79" y="444"/>
                      </a:cubicBezTo>
                      <a:cubicBezTo>
                        <a:pt x="57" y="380"/>
                        <a:pt x="0" y="280"/>
                        <a:pt x="21" y="212"/>
                      </a:cubicBezTo>
                      <a:cubicBezTo>
                        <a:pt x="45" y="134"/>
                        <a:pt x="159" y="113"/>
                        <a:pt x="226" y="88"/>
                      </a:cubicBezTo>
                      <a:cubicBezTo>
                        <a:pt x="285" y="65"/>
                        <a:pt x="344" y="43"/>
                        <a:pt x="404" y="20"/>
                      </a:cubicBezTo>
                      <a:cubicBezTo>
                        <a:pt x="458" y="0"/>
                        <a:pt x="519" y="27"/>
                        <a:pt x="540" y="82"/>
                      </a:cubicBezTo>
                      <a:cubicBezTo>
                        <a:pt x="560" y="137"/>
                        <a:pt x="535" y="191"/>
                        <a:pt x="480" y="212"/>
                      </a:cubicBezTo>
                      <a:cubicBezTo>
                        <a:pt x="401" y="235"/>
                        <a:pt x="401" y="235"/>
                        <a:pt x="401" y="235"/>
                      </a:cubicBezTo>
                      <a:cubicBezTo>
                        <a:pt x="1114" y="568"/>
                        <a:pt x="1114" y="568"/>
                        <a:pt x="1114" y="568"/>
                      </a:cubicBezTo>
                      <a:cubicBezTo>
                        <a:pt x="1082" y="492"/>
                        <a:pt x="1082" y="492"/>
                        <a:pt x="1082" y="492"/>
                      </a:cubicBezTo>
                      <a:cubicBezTo>
                        <a:pt x="1062" y="437"/>
                        <a:pt x="1088" y="383"/>
                        <a:pt x="1143" y="364"/>
                      </a:cubicBezTo>
                      <a:cubicBezTo>
                        <a:pt x="1198" y="344"/>
                        <a:pt x="1258" y="372"/>
                        <a:pt x="1278" y="428"/>
                      </a:cubicBezTo>
                      <a:cubicBezTo>
                        <a:pt x="1299" y="488"/>
                        <a:pt x="1319" y="548"/>
                        <a:pt x="1340" y="607"/>
                      </a:cubicBezTo>
                      <a:cubicBezTo>
                        <a:pt x="1364" y="675"/>
                        <a:pt x="1421" y="776"/>
                        <a:pt x="1377" y="8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sp>
            <p:nvSpPr>
              <p:cNvPr id="20" name="Rectangle 72"/>
              <p:cNvSpPr/>
              <p:nvPr/>
            </p:nvSpPr>
            <p:spPr>
              <a:xfrm>
                <a:off x="4091864" y="1961345"/>
                <a:ext cx="838276" cy="61515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26" name="Group 75"/>
            <p:cNvGrpSpPr/>
            <p:nvPr/>
          </p:nvGrpSpPr>
          <p:grpSpPr>
            <a:xfrm>
              <a:off x="1491727" y="1673684"/>
              <a:ext cx="247902" cy="278885"/>
              <a:chOff x="2597621" y="1938070"/>
              <a:chExt cx="670472" cy="754266"/>
            </a:xfrm>
          </p:grpSpPr>
          <p:grpSp>
            <p:nvGrpSpPr>
              <p:cNvPr id="27" name="Group 32"/>
              <p:cNvGrpSpPr>
                <a:grpSpLocks noChangeAspect="1"/>
              </p:cNvGrpSpPr>
              <p:nvPr/>
            </p:nvGrpSpPr>
            <p:grpSpPr bwMode="auto">
              <a:xfrm>
                <a:off x="2660796" y="1986703"/>
                <a:ext cx="545131" cy="634843"/>
                <a:chOff x="832" y="-148"/>
                <a:chExt cx="2783" cy="3241"/>
              </a:xfrm>
              <a:solidFill>
                <a:schemeClr val="bg1"/>
              </a:solidFill>
            </p:grpSpPr>
            <p:sp>
              <p:nvSpPr>
                <p:cNvPr id="29" name="Freeform 33"/>
                <p:cNvSpPr>
                  <a:spLocks noEditPoints="1"/>
                </p:cNvSpPr>
                <p:nvPr/>
              </p:nvSpPr>
              <p:spPr bwMode="auto">
                <a:xfrm>
                  <a:off x="1124" y="-148"/>
                  <a:ext cx="2199" cy="1657"/>
                </a:xfrm>
                <a:custGeom>
                  <a:avLst/>
                  <a:gdLst>
                    <a:gd name="T0" fmla="*/ 1602 w 2140"/>
                    <a:gd name="T1" fmla="*/ 1083 h 1596"/>
                    <a:gd name="T2" fmla="*/ 1744 w 2140"/>
                    <a:gd name="T3" fmla="*/ 673 h 1596"/>
                    <a:gd name="T4" fmla="*/ 411 w 2140"/>
                    <a:gd name="T5" fmla="*/ 673 h 1596"/>
                    <a:gd name="T6" fmla="*/ 1450 w 2140"/>
                    <a:gd name="T7" fmla="*/ 1231 h 1596"/>
                    <a:gd name="T8" fmla="*/ 1836 w 2140"/>
                    <a:gd name="T9" fmla="*/ 1562 h 1596"/>
                    <a:gd name="T10" fmla="*/ 1956 w 2140"/>
                    <a:gd name="T11" fmla="*/ 1440 h 1596"/>
                    <a:gd name="T12" fmla="*/ 522 w 2140"/>
                    <a:gd name="T13" fmla="*/ 673 h 1596"/>
                    <a:gd name="T14" fmla="*/ 1632 w 2140"/>
                    <a:gd name="T15" fmla="*/ 673 h 1596"/>
                    <a:gd name="T16" fmla="*/ 1237 w 2140"/>
                    <a:gd name="T17" fmla="*/ 622 h 1596"/>
                    <a:gd name="T18" fmla="*/ 1150 w 2140"/>
                    <a:gd name="T19" fmla="*/ 541 h 1596"/>
                    <a:gd name="T20" fmla="*/ 699 w 2140"/>
                    <a:gd name="T21" fmla="*/ 509 h 1596"/>
                    <a:gd name="T22" fmla="*/ 699 w 2140"/>
                    <a:gd name="T23" fmla="*/ 377 h 1596"/>
                    <a:gd name="T24" fmla="*/ 1150 w 2140"/>
                    <a:gd name="T25" fmla="*/ 340 h 1596"/>
                    <a:gd name="T26" fmla="*/ 1237 w 2140"/>
                    <a:gd name="T27" fmla="*/ 253 h 1596"/>
                    <a:gd name="T28" fmla="*/ 1390 w 2140"/>
                    <a:gd name="T29" fmla="*/ 428 h 1596"/>
                    <a:gd name="T30" fmla="*/ 1237 w 2140"/>
                    <a:gd name="T31" fmla="*/ 622 h 1596"/>
                    <a:gd name="T32" fmla="*/ 765 w 2140"/>
                    <a:gd name="T33" fmla="*/ 878 h 1596"/>
                    <a:gd name="T34" fmla="*/ 919 w 2140"/>
                    <a:gd name="T35" fmla="*/ 702 h 1596"/>
                    <a:gd name="T36" fmla="*/ 1006 w 2140"/>
                    <a:gd name="T37" fmla="*/ 787 h 1596"/>
                    <a:gd name="T38" fmla="*/ 1456 w 2140"/>
                    <a:gd name="T39" fmla="*/ 821 h 1596"/>
                    <a:gd name="T40" fmla="*/ 1456 w 2140"/>
                    <a:gd name="T41" fmla="*/ 949 h 1596"/>
                    <a:gd name="T42" fmla="*/ 1006 w 2140"/>
                    <a:gd name="T43" fmla="*/ 985 h 1596"/>
                    <a:gd name="T44" fmla="*/ 919 w 2140"/>
                    <a:gd name="T45" fmla="*/ 1071 h 1596"/>
                    <a:gd name="T46" fmla="*/ 324 w 2140"/>
                    <a:gd name="T47" fmla="*/ 505 h 1596"/>
                    <a:gd name="T48" fmla="*/ 0 w 2140"/>
                    <a:gd name="T49" fmla="*/ 441 h 1596"/>
                    <a:gd name="T50" fmla="*/ 64 w 2140"/>
                    <a:gd name="T51" fmla="*/ 377 h 1596"/>
                    <a:gd name="T52" fmla="*/ 388 w 2140"/>
                    <a:gd name="T53" fmla="*/ 441 h 1596"/>
                    <a:gd name="T54" fmla="*/ 324 w 2140"/>
                    <a:gd name="T55" fmla="*/ 505 h 1596"/>
                    <a:gd name="T56" fmla="*/ 1816 w 2140"/>
                    <a:gd name="T57" fmla="*/ 949 h 1596"/>
                    <a:gd name="T58" fmla="*/ 1752 w 2140"/>
                    <a:gd name="T59" fmla="*/ 885 h 1596"/>
                    <a:gd name="T60" fmla="*/ 2076 w 2140"/>
                    <a:gd name="T61" fmla="*/ 821 h 1596"/>
                    <a:gd name="T62" fmla="*/ 2140 w 2140"/>
                    <a:gd name="T63" fmla="*/ 885 h 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40" h="1596">
                      <a:moveTo>
                        <a:pt x="1956" y="1440"/>
                      </a:moveTo>
                      <a:cubicBezTo>
                        <a:pt x="1602" y="1083"/>
                        <a:pt x="1602" y="1083"/>
                        <a:pt x="1602" y="1083"/>
                      </a:cubicBezTo>
                      <a:cubicBezTo>
                        <a:pt x="1630" y="1049"/>
                        <a:pt x="1630" y="1049"/>
                        <a:pt x="1630" y="1049"/>
                      </a:cubicBezTo>
                      <a:cubicBezTo>
                        <a:pt x="1702" y="942"/>
                        <a:pt x="1744" y="812"/>
                        <a:pt x="1744" y="673"/>
                      </a:cubicBezTo>
                      <a:cubicBezTo>
                        <a:pt x="1744" y="301"/>
                        <a:pt x="1445" y="0"/>
                        <a:pt x="1077" y="0"/>
                      </a:cubicBezTo>
                      <a:cubicBezTo>
                        <a:pt x="709" y="0"/>
                        <a:pt x="411" y="301"/>
                        <a:pt x="411" y="673"/>
                      </a:cubicBezTo>
                      <a:cubicBezTo>
                        <a:pt x="411" y="1044"/>
                        <a:pt x="709" y="1346"/>
                        <a:pt x="1077" y="1346"/>
                      </a:cubicBezTo>
                      <a:cubicBezTo>
                        <a:pt x="1215" y="1346"/>
                        <a:pt x="1343" y="1303"/>
                        <a:pt x="1450" y="1231"/>
                      </a:cubicBezTo>
                      <a:cubicBezTo>
                        <a:pt x="1481" y="1205"/>
                        <a:pt x="1481" y="1205"/>
                        <a:pt x="1481" y="1205"/>
                      </a:cubicBezTo>
                      <a:cubicBezTo>
                        <a:pt x="1836" y="1562"/>
                        <a:pt x="1836" y="1562"/>
                        <a:pt x="1836" y="1562"/>
                      </a:cubicBezTo>
                      <a:cubicBezTo>
                        <a:pt x="1869" y="1596"/>
                        <a:pt x="1923" y="1596"/>
                        <a:pt x="1956" y="1562"/>
                      </a:cubicBezTo>
                      <a:cubicBezTo>
                        <a:pt x="1989" y="1528"/>
                        <a:pt x="1989" y="1474"/>
                        <a:pt x="1956" y="1440"/>
                      </a:cubicBezTo>
                      <a:close/>
                      <a:moveTo>
                        <a:pt x="1077" y="1233"/>
                      </a:moveTo>
                      <a:cubicBezTo>
                        <a:pt x="770" y="1233"/>
                        <a:pt x="522" y="982"/>
                        <a:pt x="522" y="673"/>
                      </a:cubicBezTo>
                      <a:cubicBezTo>
                        <a:pt x="522" y="363"/>
                        <a:pt x="770" y="112"/>
                        <a:pt x="1077" y="112"/>
                      </a:cubicBezTo>
                      <a:cubicBezTo>
                        <a:pt x="1384" y="112"/>
                        <a:pt x="1632" y="363"/>
                        <a:pt x="1632" y="673"/>
                      </a:cubicBezTo>
                      <a:cubicBezTo>
                        <a:pt x="1632" y="982"/>
                        <a:pt x="1384" y="1233"/>
                        <a:pt x="1077" y="1233"/>
                      </a:cubicBezTo>
                      <a:close/>
                      <a:moveTo>
                        <a:pt x="1237" y="622"/>
                      </a:moveTo>
                      <a:cubicBezTo>
                        <a:pt x="1213" y="647"/>
                        <a:pt x="1175" y="647"/>
                        <a:pt x="1151" y="623"/>
                      </a:cubicBezTo>
                      <a:cubicBezTo>
                        <a:pt x="1127" y="599"/>
                        <a:pt x="1126" y="565"/>
                        <a:pt x="1150" y="541"/>
                      </a:cubicBezTo>
                      <a:cubicBezTo>
                        <a:pt x="1185" y="509"/>
                        <a:pt x="1185" y="509"/>
                        <a:pt x="1185" y="509"/>
                      </a:cubicBezTo>
                      <a:cubicBezTo>
                        <a:pt x="699" y="509"/>
                        <a:pt x="699" y="509"/>
                        <a:pt x="699" y="509"/>
                      </a:cubicBezTo>
                      <a:cubicBezTo>
                        <a:pt x="666" y="509"/>
                        <a:pt x="638" y="477"/>
                        <a:pt x="638" y="443"/>
                      </a:cubicBezTo>
                      <a:cubicBezTo>
                        <a:pt x="638" y="409"/>
                        <a:pt x="666" y="377"/>
                        <a:pt x="699" y="377"/>
                      </a:cubicBezTo>
                      <a:cubicBezTo>
                        <a:pt x="1185" y="377"/>
                        <a:pt x="1185" y="377"/>
                        <a:pt x="1185" y="377"/>
                      </a:cubicBezTo>
                      <a:cubicBezTo>
                        <a:pt x="1185" y="377"/>
                        <a:pt x="1150" y="340"/>
                        <a:pt x="1150" y="340"/>
                      </a:cubicBezTo>
                      <a:cubicBezTo>
                        <a:pt x="1116" y="304"/>
                        <a:pt x="1142" y="234"/>
                        <a:pt x="1194" y="235"/>
                      </a:cubicBezTo>
                      <a:cubicBezTo>
                        <a:pt x="1209" y="235"/>
                        <a:pt x="1225" y="241"/>
                        <a:pt x="1237" y="253"/>
                      </a:cubicBezTo>
                      <a:cubicBezTo>
                        <a:pt x="1259" y="276"/>
                        <a:pt x="1281" y="299"/>
                        <a:pt x="1303" y="321"/>
                      </a:cubicBezTo>
                      <a:cubicBezTo>
                        <a:pt x="1330" y="349"/>
                        <a:pt x="1385" y="388"/>
                        <a:pt x="1390" y="428"/>
                      </a:cubicBezTo>
                      <a:cubicBezTo>
                        <a:pt x="1397" y="475"/>
                        <a:pt x="1342" y="514"/>
                        <a:pt x="1313" y="544"/>
                      </a:cubicBezTo>
                      <a:cubicBezTo>
                        <a:pt x="1288" y="570"/>
                        <a:pt x="1262" y="596"/>
                        <a:pt x="1237" y="622"/>
                      </a:cubicBezTo>
                      <a:close/>
                      <a:moveTo>
                        <a:pt x="842" y="993"/>
                      </a:moveTo>
                      <a:cubicBezTo>
                        <a:pt x="813" y="963"/>
                        <a:pt x="759" y="924"/>
                        <a:pt x="765" y="878"/>
                      </a:cubicBezTo>
                      <a:cubicBezTo>
                        <a:pt x="771" y="837"/>
                        <a:pt x="825" y="799"/>
                        <a:pt x="852" y="771"/>
                      </a:cubicBezTo>
                      <a:cubicBezTo>
                        <a:pt x="875" y="748"/>
                        <a:pt x="897" y="725"/>
                        <a:pt x="919" y="702"/>
                      </a:cubicBezTo>
                      <a:cubicBezTo>
                        <a:pt x="931" y="690"/>
                        <a:pt x="946" y="684"/>
                        <a:pt x="962" y="684"/>
                      </a:cubicBezTo>
                      <a:cubicBezTo>
                        <a:pt x="1013" y="684"/>
                        <a:pt x="1040" y="751"/>
                        <a:pt x="1006" y="787"/>
                      </a:cubicBezTo>
                      <a:cubicBezTo>
                        <a:pt x="1006" y="787"/>
                        <a:pt x="970" y="821"/>
                        <a:pt x="970" y="821"/>
                      </a:cubicBezTo>
                      <a:cubicBezTo>
                        <a:pt x="1456" y="821"/>
                        <a:pt x="1456" y="821"/>
                        <a:pt x="1456" y="821"/>
                      </a:cubicBezTo>
                      <a:cubicBezTo>
                        <a:pt x="1490" y="821"/>
                        <a:pt x="1517" y="851"/>
                        <a:pt x="1517" y="885"/>
                      </a:cubicBezTo>
                      <a:cubicBezTo>
                        <a:pt x="1517" y="919"/>
                        <a:pt x="1490" y="949"/>
                        <a:pt x="1456" y="949"/>
                      </a:cubicBezTo>
                      <a:cubicBezTo>
                        <a:pt x="970" y="949"/>
                        <a:pt x="970" y="949"/>
                        <a:pt x="970" y="949"/>
                      </a:cubicBezTo>
                      <a:cubicBezTo>
                        <a:pt x="1006" y="985"/>
                        <a:pt x="1006" y="985"/>
                        <a:pt x="1006" y="985"/>
                      </a:cubicBezTo>
                      <a:cubicBezTo>
                        <a:pt x="1029" y="1010"/>
                        <a:pt x="1029" y="1048"/>
                        <a:pt x="1005" y="1072"/>
                      </a:cubicBezTo>
                      <a:cubicBezTo>
                        <a:pt x="981" y="1096"/>
                        <a:pt x="942" y="1096"/>
                        <a:pt x="919" y="1071"/>
                      </a:cubicBezTo>
                      <a:cubicBezTo>
                        <a:pt x="893" y="1045"/>
                        <a:pt x="868" y="1019"/>
                        <a:pt x="842" y="993"/>
                      </a:cubicBezTo>
                      <a:close/>
                      <a:moveTo>
                        <a:pt x="324" y="505"/>
                      </a:moveTo>
                      <a:cubicBezTo>
                        <a:pt x="64" y="505"/>
                        <a:pt x="64" y="505"/>
                        <a:pt x="64" y="505"/>
                      </a:cubicBezTo>
                      <a:cubicBezTo>
                        <a:pt x="29" y="505"/>
                        <a:pt x="0" y="476"/>
                        <a:pt x="0" y="441"/>
                      </a:cubicBezTo>
                      <a:cubicBezTo>
                        <a:pt x="0" y="441"/>
                        <a:pt x="0" y="441"/>
                        <a:pt x="0" y="441"/>
                      </a:cubicBezTo>
                      <a:cubicBezTo>
                        <a:pt x="0" y="406"/>
                        <a:pt x="29" y="377"/>
                        <a:pt x="64" y="377"/>
                      </a:cubicBezTo>
                      <a:cubicBezTo>
                        <a:pt x="324" y="377"/>
                        <a:pt x="324" y="377"/>
                        <a:pt x="324" y="377"/>
                      </a:cubicBezTo>
                      <a:cubicBezTo>
                        <a:pt x="359" y="377"/>
                        <a:pt x="388" y="406"/>
                        <a:pt x="388" y="441"/>
                      </a:cubicBezTo>
                      <a:cubicBezTo>
                        <a:pt x="388" y="441"/>
                        <a:pt x="388" y="441"/>
                        <a:pt x="388" y="441"/>
                      </a:cubicBezTo>
                      <a:cubicBezTo>
                        <a:pt x="388" y="476"/>
                        <a:pt x="359" y="505"/>
                        <a:pt x="324" y="505"/>
                      </a:cubicBezTo>
                      <a:close/>
                      <a:moveTo>
                        <a:pt x="2076" y="949"/>
                      </a:moveTo>
                      <a:cubicBezTo>
                        <a:pt x="1816" y="949"/>
                        <a:pt x="1816" y="949"/>
                        <a:pt x="1816" y="949"/>
                      </a:cubicBezTo>
                      <a:cubicBezTo>
                        <a:pt x="1781" y="949"/>
                        <a:pt x="1752" y="920"/>
                        <a:pt x="1752" y="885"/>
                      </a:cubicBezTo>
                      <a:cubicBezTo>
                        <a:pt x="1752" y="885"/>
                        <a:pt x="1752" y="885"/>
                        <a:pt x="1752" y="885"/>
                      </a:cubicBezTo>
                      <a:cubicBezTo>
                        <a:pt x="1752" y="850"/>
                        <a:pt x="1781" y="821"/>
                        <a:pt x="1816" y="821"/>
                      </a:cubicBezTo>
                      <a:cubicBezTo>
                        <a:pt x="2076" y="821"/>
                        <a:pt x="2076" y="821"/>
                        <a:pt x="2076" y="821"/>
                      </a:cubicBezTo>
                      <a:cubicBezTo>
                        <a:pt x="2111" y="821"/>
                        <a:pt x="2140" y="850"/>
                        <a:pt x="2140" y="885"/>
                      </a:cubicBezTo>
                      <a:cubicBezTo>
                        <a:pt x="2140" y="885"/>
                        <a:pt x="2140" y="885"/>
                        <a:pt x="2140" y="885"/>
                      </a:cubicBezTo>
                      <a:cubicBezTo>
                        <a:pt x="2140" y="920"/>
                        <a:pt x="2111" y="949"/>
                        <a:pt x="2076" y="9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30" name="Freeform 34"/>
                <p:cNvSpPr>
                  <a:spLocks noEditPoints="1"/>
                </p:cNvSpPr>
                <p:nvPr/>
              </p:nvSpPr>
              <p:spPr bwMode="auto">
                <a:xfrm>
                  <a:off x="832" y="1593"/>
                  <a:ext cx="2783" cy="1500"/>
                </a:xfrm>
                <a:custGeom>
                  <a:avLst/>
                  <a:gdLst>
                    <a:gd name="T0" fmla="*/ 2458 w 2783"/>
                    <a:gd name="T1" fmla="*/ 1458 h 1500"/>
                    <a:gd name="T2" fmla="*/ 2783 w 2783"/>
                    <a:gd name="T3" fmla="*/ 1134 h 1500"/>
                    <a:gd name="T4" fmla="*/ 2783 w 2783"/>
                    <a:gd name="T5" fmla="*/ 769 h 1500"/>
                    <a:gd name="T6" fmla="*/ 2458 w 2783"/>
                    <a:gd name="T7" fmla="*/ 727 h 1500"/>
                    <a:gd name="T8" fmla="*/ 2783 w 2783"/>
                    <a:gd name="T9" fmla="*/ 408 h 1500"/>
                    <a:gd name="T10" fmla="*/ 2783 w 2783"/>
                    <a:gd name="T11" fmla="*/ 0 h 1500"/>
                    <a:gd name="T12" fmla="*/ 0 w 2783"/>
                    <a:gd name="T13" fmla="*/ 42 h 1500"/>
                    <a:gd name="T14" fmla="*/ 0 w 2783"/>
                    <a:gd name="T15" fmla="*/ 408 h 1500"/>
                    <a:gd name="T16" fmla="*/ 362 w 2783"/>
                    <a:gd name="T17" fmla="*/ 727 h 1500"/>
                    <a:gd name="T18" fmla="*/ 0 w 2783"/>
                    <a:gd name="T19" fmla="*/ 769 h 1500"/>
                    <a:gd name="T20" fmla="*/ 0 w 2783"/>
                    <a:gd name="T21" fmla="*/ 1134 h 1500"/>
                    <a:gd name="T22" fmla="*/ 362 w 2783"/>
                    <a:gd name="T23" fmla="*/ 1458 h 1500"/>
                    <a:gd name="T24" fmla="*/ 0 w 2783"/>
                    <a:gd name="T25" fmla="*/ 1500 h 1500"/>
                    <a:gd name="T26" fmla="*/ 407 w 2783"/>
                    <a:gd name="T27" fmla="*/ 1500 h 1500"/>
                    <a:gd name="T28" fmla="*/ 1089 w 2783"/>
                    <a:gd name="T29" fmla="*/ 1500 h 1500"/>
                    <a:gd name="T30" fmla="*/ 1776 w 2783"/>
                    <a:gd name="T31" fmla="*/ 1500 h 1500"/>
                    <a:gd name="T32" fmla="*/ 2458 w 2783"/>
                    <a:gd name="T33" fmla="*/ 1500 h 1500"/>
                    <a:gd name="T34" fmla="*/ 2783 w 2783"/>
                    <a:gd name="T35" fmla="*/ 1458 h 1500"/>
                    <a:gd name="T36" fmla="*/ 2738 w 2783"/>
                    <a:gd name="T37" fmla="*/ 42 h 1500"/>
                    <a:gd name="T38" fmla="*/ 2097 w 2783"/>
                    <a:gd name="T39" fmla="*/ 366 h 1500"/>
                    <a:gd name="T40" fmla="*/ 2417 w 2783"/>
                    <a:gd name="T41" fmla="*/ 408 h 1500"/>
                    <a:gd name="T42" fmla="*/ 1776 w 2783"/>
                    <a:gd name="T43" fmla="*/ 727 h 1500"/>
                    <a:gd name="T44" fmla="*/ 2417 w 2783"/>
                    <a:gd name="T45" fmla="*/ 408 h 1500"/>
                    <a:gd name="T46" fmla="*/ 2055 w 2783"/>
                    <a:gd name="T47" fmla="*/ 42 h 1500"/>
                    <a:gd name="T48" fmla="*/ 1414 w 2783"/>
                    <a:gd name="T49" fmla="*/ 366 h 1500"/>
                    <a:gd name="T50" fmla="*/ 1731 w 2783"/>
                    <a:gd name="T51" fmla="*/ 408 h 1500"/>
                    <a:gd name="T52" fmla="*/ 1089 w 2783"/>
                    <a:gd name="T53" fmla="*/ 727 h 1500"/>
                    <a:gd name="T54" fmla="*/ 1731 w 2783"/>
                    <a:gd name="T55" fmla="*/ 408 h 1500"/>
                    <a:gd name="T56" fmla="*/ 1369 w 2783"/>
                    <a:gd name="T57" fmla="*/ 42 h 1500"/>
                    <a:gd name="T58" fmla="*/ 728 w 2783"/>
                    <a:gd name="T59" fmla="*/ 366 h 1500"/>
                    <a:gd name="T60" fmla="*/ 1048 w 2783"/>
                    <a:gd name="T61" fmla="*/ 408 h 1500"/>
                    <a:gd name="T62" fmla="*/ 407 w 2783"/>
                    <a:gd name="T63" fmla="*/ 727 h 1500"/>
                    <a:gd name="T64" fmla="*/ 1048 w 2783"/>
                    <a:gd name="T65" fmla="*/ 408 h 1500"/>
                    <a:gd name="T66" fmla="*/ 45 w 2783"/>
                    <a:gd name="T67" fmla="*/ 42 h 1500"/>
                    <a:gd name="T68" fmla="*/ 687 w 2783"/>
                    <a:gd name="T69" fmla="*/ 366 h 1500"/>
                    <a:gd name="T70" fmla="*/ 45 w 2783"/>
                    <a:gd name="T71" fmla="*/ 1093 h 1500"/>
                    <a:gd name="T72" fmla="*/ 687 w 2783"/>
                    <a:gd name="T73" fmla="*/ 769 h 1500"/>
                    <a:gd name="T74" fmla="*/ 45 w 2783"/>
                    <a:gd name="T75" fmla="*/ 1093 h 1500"/>
                    <a:gd name="T76" fmla="*/ 407 w 2783"/>
                    <a:gd name="T77" fmla="*/ 1458 h 1500"/>
                    <a:gd name="T78" fmla="*/ 1048 w 2783"/>
                    <a:gd name="T79" fmla="*/ 1134 h 1500"/>
                    <a:gd name="T80" fmla="*/ 728 w 2783"/>
                    <a:gd name="T81" fmla="*/ 1093 h 1500"/>
                    <a:gd name="T82" fmla="*/ 1369 w 2783"/>
                    <a:gd name="T83" fmla="*/ 769 h 1500"/>
                    <a:gd name="T84" fmla="*/ 728 w 2783"/>
                    <a:gd name="T85" fmla="*/ 1093 h 1500"/>
                    <a:gd name="T86" fmla="*/ 1089 w 2783"/>
                    <a:gd name="T87" fmla="*/ 1458 h 1500"/>
                    <a:gd name="T88" fmla="*/ 1731 w 2783"/>
                    <a:gd name="T89" fmla="*/ 1134 h 1500"/>
                    <a:gd name="T90" fmla="*/ 1414 w 2783"/>
                    <a:gd name="T91" fmla="*/ 1093 h 1500"/>
                    <a:gd name="T92" fmla="*/ 2055 w 2783"/>
                    <a:gd name="T93" fmla="*/ 769 h 1500"/>
                    <a:gd name="T94" fmla="*/ 1414 w 2783"/>
                    <a:gd name="T95" fmla="*/ 1093 h 1500"/>
                    <a:gd name="T96" fmla="*/ 1776 w 2783"/>
                    <a:gd name="T97" fmla="*/ 1458 h 1500"/>
                    <a:gd name="T98" fmla="*/ 2417 w 2783"/>
                    <a:gd name="T99" fmla="*/ 1134 h 1500"/>
                    <a:gd name="T100" fmla="*/ 2097 w 2783"/>
                    <a:gd name="T101" fmla="*/ 1093 h 1500"/>
                    <a:gd name="T102" fmla="*/ 2738 w 2783"/>
                    <a:gd name="T103" fmla="*/ 769 h 1500"/>
                    <a:gd name="T104" fmla="*/ 2097 w 2783"/>
                    <a:gd name="T105" fmla="*/ 1093 h 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83" h="1500">
                      <a:moveTo>
                        <a:pt x="2783" y="1458"/>
                      </a:moveTo>
                      <a:lnTo>
                        <a:pt x="2458" y="1458"/>
                      </a:lnTo>
                      <a:lnTo>
                        <a:pt x="2458" y="1134"/>
                      </a:lnTo>
                      <a:lnTo>
                        <a:pt x="2783" y="1134"/>
                      </a:lnTo>
                      <a:lnTo>
                        <a:pt x="2783" y="1093"/>
                      </a:lnTo>
                      <a:lnTo>
                        <a:pt x="2783" y="769"/>
                      </a:lnTo>
                      <a:lnTo>
                        <a:pt x="2783" y="727"/>
                      </a:lnTo>
                      <a:lnTo>
                        <a:pt x="2458" y="727"/>
                      </a:lnTo>
                      <a:lnTo>
                        <a:pt x="2458" y="408"/>
                      </a:lnTo>
                      <a:lnTo>
                        <a:pt x="2783" y="408"/>
                      </a:lnTo>
                      <a:lnTo>
                        <a:pt x="2783" y="366"/>
                      </a:lnTo>
                      <a:lnTo>
                        <a:pt x="2783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0" y="366"/>
                      </a:lnTo>
                      <a:lnTo>
                        <a:pt x="0" y="408"/>
                      </a:lnTo>
                      <a:lnTo>
                        <a:pt x="362" y="408"/>
                      </a:lnTo>
                      <a:lnTo>
                        <a:pt x="362" y="727"/>
                      </a:lnTo>
                      <a:lnTo>
                        <a:pt x="0" y="727"/>
                      </a:lnTo>
                      <a:lnTo>
                        <a:pt x="0" y="769"/>
                      </a:lnTo>
                      <a:lnTo>
                        <a:pt x="0" y="1093"/>
                      </a:lnTo>
                      <a:lnTo>
                        <a:pt x="0" y="1134"/>
                      </a:lnTo>
                      <a:lnTo>
                        <a:pt x="362" y="1134"/>
                      </a:lnTo>
                      <a:lnTo>
                        <a:pt x="362" y="1458"/>
                      </a:lnTo>
                      <a:lnTo>
                        <a:pt x="0" y="1458"/>
                      </a:lnTo>
                      <a:lnTo>
                        <a:pt x="0" y="1500"/>
                      </a:lnTo>
                      <a:lnTo>
                        <a:pt x="366" y="1500"/>
                      </a:lnTo>
                      <a:lnTo>
                        <a:pt x="407" y="1500"/>
                      </a:lnTo>
                      <a:lnTo>
                        <a:pt x="1048" y="1500"/>
                      </a:lnTo>
                      <a:lnTo>
                        <a:pt x="1089" y="1500"/>
                      </a:lnTo>
                      <a:lnTo>
                        <a:pt x="1735" y="1500"/>
                      </a:lnTo>
                      <a:lnTo>
                        <a:pt x="1776" y="1500"/>
                      </a:lnTo>
                      <a:lnTo>
                        <a:pt x="2417" y="1500"/>
                      </a:lnTo>
                      <a:lnTo>
                        <a:pt x="2458" y="1500"/>
                      </a:lnTo>
                      <a:lnTo>
                        <a:pt x="2783" y="1500"/>
                      </a:lnTo>
                      <a:lnTo>
                        <a:pt x="2783" y="1458"/>
                      </a:lnTo>
                      <a:close/>
                      <a:moveTo>
                        <a:pt x="2097" y="42"/>
                      </a:moveTo>
                      <a:lnTo>
                        <a:pt x="2738" y="42"/>
                      </a:lnTo>
                      <a:lnTo>
                        <a:pt x="2738" y="366"/>
                      </a:lnTo>
                      <a:lnTo>
                        <a:pt x="2097" y="366"/>
                      </a:lnTo>
                      <a:lnTo>
                        <a:pt x="2097" y="42"/>
                      </a:lnTo>
                      <a:close/>
                      <a:moveTo>
                        <a:pt x="2417" y="408"/>
                      </a:moveTo>
                      <a:lnTo>
                        <a:pt x="2417" y="727"/>
                      </a:lnTo>
                      <a:lnTo>
                        <a:pt x="1776" y="727"/>
                      </a:lnTo>
                      <a:lnTo>
                        <a:pt x="1776" y="408"/>
                      </a:lnTo>
                      <a:lnTo>
                        <a:pt x="2417" y="408"/>
                      </a:lnTo>
                      <a:close/>
                      <a:moveTo>
                        <a:pt x="1414" y="42"/>
                      </a:moveTo>
                      <a:lnTo>
                        <a:pt x="2055" y="42"/>
                      </a:lnTo>
                      <a:lnTo>
                        <a:pt x="2055" y="366"/>
                      </a:lnTo>
                      <a:lnTo>
                        <a:pt x="1414" y="366"/>
                      </a:lnTo>
                      <a:lnTo>
                        <a:pt x="1414" y="42"/>
                      </a:lnTo>
                      <a:close/>
                      <a:moveTo>
                        <a:pt x="1731" y="408"/>
                      </a:moveTo>
                      <a:lnTo>
                        <a:pt x="1731" y="727"/>
                      </a:lnTo>
                      <a:lnTo>
                        <a:pt x="1089" y="727"/>
                      </a:lnTo>
                      <a:lnTo>
                        <a:pt x="1089" y="408"/>
                      </a:lnTo>
                      <a:lnTo>
                        <a:pt x="1731" y="408"/>
                      </a:lnTo>
                      <a:close/>
                      <a:moveTo>
                        <a:pt x="728" y="42"/>
                      </a:moveTo>
                      <a:lnTo>
                        <a:pt x="1369" y="42"/>
                      </a:lnTo>
                      <a:lnTo>
                        <a:pt x="1369" y="366"/>
                      </a:lnTo>
                      <a:lnTo>
                        <a:pt x="728" y="366"/>
                      </a:lnTo>
                      <a:lnTo>
                        <a:pt x="728" y="42"/>
                      </a:lnTo>
                      <a:close/>
                      <a:moveTo>
                        <a:pt x="1048" y="408"/>
                      </a:moveTo>
                      <a:lnTo>
                        <a:pt x="1048" y="727"/>
                      </a:lnTo>
                      <a:lnTo>
                        <a:pt x="407" y="727"/>
                      </a:lnTo>
                      <a:lnTo>
                        <a:pt x="407" y="408"/>
                      </a:lnTo>
                      <a:lnTo>
                        <a:pt x="1048" y="408"/>
                      </a:lnTo>
                      <a:close/>
                      <a:moveTo>
                        <a:pt x="45" y="366"/>
                      </a:moveTo>
                      <a:lnTo>
                        <a:pt x="45" y="42"/>
                      </a:lnTo>
                      <a:lnTo>
                        <a:pt x="687" y="42"/>
                      </a:lnTo>
                      <a:lnTo>
                        <a:pt x="687" y="366"/>
                      </a:lnTo>
                      <a:lnTo>
                        <a:pt x="45" y="366"/>
                      </a:lnTo>
                      <a:close/>
                      <a:moveTo>
                        <a:pt x="45" y="1093"/>
                      </a:moveTo>
                      <a:lnTo>
                        <a:pt x="45" y="769"/>
                      </a:lnTo>
                      <a:lnTo>
                        <a:pt x="687" y="769"/>
                      </a:lnTo>
                      <a:lnTo>
                        <a:pt x="687" y="1093"/>
                      </a:lnTo>
                      <a:lnTo>
                        <a:pt x="45" y="1093"/>
                      </a:lnTo>
                      <a:close/>
                      <a:moveTo>
                        <a:pt x="1048" y="1458"/>
                      </a:moveTo>
                      <a:lnTo>
                        <a:pt x="407" y="1458"/>
                      </a:lnTo>
                      <a:lnTo>
                        <a:pt x="407" y="1134"/>
                      </a:lnTo>
                      <a:lnTo>
                        <a:pt x="1048" y="1134"/>
                      </a:lnTo>
                      <a:lnTo>
                        <a:pt x="1048" y="1458"/>
                      </a:lnTo>
                      <a:close/>
                      <a:moveTo>
                        <a:pt x="728" y="1093"/>
                      </a:moveTo>
                      <a:lnTo>
                        <a:pt x="728" y="769"/>
                      </a:lnTo>
                      <a:lnTo>
                        <a:pt x="1369" y="769"/>
                      </a:lnTo>
                      <a:lnTo>
                        <a:pt x="1369" y="1093"/>
                      </a:lnTo>
                      <a:lnTo>
                        <a:pt x="728" y="1093"/>
                      </a:lnTo>
                      <a:close/>
                      <a:moveTo>
                        <a:pt x="1731" y="1458"/>
                      </a:moveTo>
                      <a:lnTo>
                        <a:pt x="1089" y="1458"/>
                      </a:lnTo>
                      <a:lnTo>
                        <a:pt x="1089" y="1134"/>
                      </a:lnTo>
                      <a:lnTo>
                        <a:pt x="1731" y="1134"/>
                      </a:lnTo>
                      <a:lnTo>
                        <a:pt x="1731" y="1458"/>
                      </a:lnTo>
                      <a:close/>
                      <a:moveTo>
                        <a:pt x="1414" y="1093"/>
                      </a:moveTo>
                      <a:lnTo>
                        <a:pt x="1414" y="769"/>
                      </a:lnTo>
                      <a:lnTo>
                        <a:pt x="2055" y="769"/>
                      </a:lnTo>
                      <a:lnTo>
                        <a:pt x="2055" y="1093"/>
                      </a:lnTo>
                      <a:lnTo>
                        <a:pt x="1414" y="1093"/>
                      </a:lnTo>
                      <a:close/>
                      <a:moveTo>
                        <a:pt x="2417" y="1458"/>
                      </a:moveTo>
                      <a:lnTo>
                        <a:pt x="1776" y="1458"/>
                      </a:lnTo>
                      <a:lnTo>
                        <a:pt x="1776" y="1134"/>
                      </a:lnTo>
                      <a:lnTo>
                        <a:pt x="2417" y="1134"/>
                      </a:lnTo>
                      <a:lnTo>
                        <a:pt x="2417" y="1458"/>
                      </a:lnTo>
                      <a:close/>
                      <a:moveTo>
                        <a:pt x="2097" y="1093"/>
                      </a:moveTo>
                      <a:lnTo>
                        <a:pt x="2097" y="769"/>
                      </a:lnTo>
                      <a:lnTo>
                        <a:pt x="2738" y="769"/>
                      </a:lnTo>
                      <a:lnTo>
                        <a:pt x="2738" y="1093"/>
                      </a:lnTo>
                      <a:lnTo>
                        <a:pt x="2097" y="10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sp>
            <p:nvSpPr>
              <p:cNvPr id="28" name="Rectangle 74"/>
              <p:cNvSpPr/>
              <p:nvPr/>
            </p:nvSpPr>
            <p:spPr>
              <a:xfrm>
                <a:off x="2597621" y="1938070"/>
                <a:ext cx="670472" cy="75426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556894" y="1458719"/>
              <a:ext cx="8002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ルーティング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185107" y="1454614"/>
              <a:ext cx="10054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ファイアウォール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037991" y="1449771"/>
              <a:ext cx="738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WAN</a:t>
              </a:r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高速化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686453" y="1436611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無線</a:t>
              </a:r>
              <a:r>
                <a:rPr kumimoji="1" lang="en-US" altLang="ja-JP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LAN</a:t>
              </a:r>
            </a:p>
            <a:p>
              <a:pPr algn="ctr"/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コントローラ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36" name="二等辺三角形 35"/>
          <p:cNvSpPr/>
          <p:nvPr/>
        </p:nvSpPr>
        <p:spPr>
          <a:xfrm rot="10800000">
            <a:off x="951139" y="2066314"/>
            <a:ext cx="2875745" cy="175125"/>
          </a:xfrm>
          <a:prstGeom prst="triangle">
            <a:avLst>
              <a:gd name="adj" fmla="val 502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7" name="Rectangle 25"/>
          <p:cNvSpPr/>
          <p:nvPr/>
        </p:nvSpPr>
        <p:spPr>
          <a:xfrm>
            <a:off x="4039695" y="1534338"/>
            <a:ext cx="2878483" cy="510507"/>
          </a:xfrm>
          <a:prstGeom prst="rect">
            <a:avLst/>
          </a:prstGeom>
          <a:gradFill>
            <a:gsLst>
              <a:gs pos="0">
                <a:srgbClr val="215A9C"/>
              </a:gs>
              <a:gs pos="100000">
                <a:schemeClr val="tx2"/>
              </a:gs>
            </a:gsLst>
            <a:lin ang="16200000" scaled="0"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8" name="二等辺三角形 37"/>
          <p:cNvSpPr/>
          <p:nvPr/>
        </p:nvSpPr>
        <p:spPr>
          <a:xfrm rot="10800000">
            <a:off x="4042432" y="2054219"/>
            <a:ext cx="2875745" cy="175125"/>
          </a:xfrm>
          <a:prstGeom prst="triangle">
            <a:avLst>
              <a:gd name="adj" fmla="val 502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65" name="図形グループ 64"/>
          <p:cNvGrpSpPr/>
          <p:nvPr/>
        </p:nvGrpSpPr>
        <p:grpSpPr>
          <a:xfrm>
            <a:off x="4030337" y="1496193"/>
            <a:ext cx="2929778" cy="519747"/>
            <a:chOff x="556894" y="1436611"/>
            <a:chExt cx="2929778" cy="519747"/>
          </a:xfrm>
        </p:grpSpPr>
        <p:grpSp>
          <p:nvGrpSpPr>
            <p:cNvPr id="66" name="Group 5"/>
            <p:cNvGrpSpPr/>
            <p:nvPr/>
          </p:nvGrpSpPr>
          <p:grpSpPr>
            <a:xfrm>
              <a:off x="758342" y="1682971"/>
              <a:ext cx="273387" cy="273387"/>
              <a:chOff x="985525" y="1947526"/>
              <a:chExt cx="656799" cy="656799"/>
            </a:xfrm>
          </p:grpSpPr>
          <p:sp>
            <p:nvSpPr>
              <p:cNvPr id="87" name="Oval 3"/>
              <p:cNvSpPr/>
              <p:nvPr/>
            </p:nvSpPr>
            <p:spPr>
              <a:xfrm>
                <a:off x="985525" y="1947526"/>
                <a:ext cx="656799" cy="65679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88" name="Oval 17"/>
              <p:cNvSpPr/>
              <p:nvPr/>
            </p:nvSpPr>
            <p:spPr>
              <a:xfrm>
                <a:off x="1034561" y="1996562"/>
                <a:ext cx="558727" cy="558727"/>
              </a:xfrm>
              <a:custGeom>
                <a:avLst/>
                <a:gdLst/>
                <a:ahLst/>
                <a:cxnLst/>
                <a:rect l="l" t="t" r="r" b="b"/>
                <a:pathLst>
                  <a:path w="1373008" h="1373008">
                    <a:moveTo>
                      <a:pt x="686539" y="740055"/>
                    </a:moveTo>
                    <a:cubicBezTo>
                      <a:pt x="666786" y="740214"/>
                      <a:pt x="650903" y="756358"/>
                      <a:pt x="651063" y="776110"/>
                    </a:cubicBezTo>
                    <a:lnTo>
                      <a:pt x="652775" y="987279"/>
                    </a:lnTo>
                    <a:lnTo>
                      <a:pt x="631372" y="966559"/>
                    </a:lnTo>
                    <a:cubicBezTo>
                      <a:pt x="617179" y="952819"/>
                      <a:pt x="594535" y="953187"/>
                      <a:pt x="580796" y="967379"/>
                    </a:cubicBezTo>
                    <a:cubicBezTo>
                      <a:pt x="567056" y="981571"/>
                      <a:pt x="567424" y="1004215"/>
                      <a:pt x="581616" y="1017955"/>
                    </a:cubicBezTo>
                    <a:lnTo>
                      <a:pt x="663890" y="1097602"/>
                    </a:lnTo>
                    <a:lnTo>
                      <a:pt x="671552" y="1102513"/>
                    </a:lnTo>
                    <a:lnTo>
                      <a:pt x="675578" y="1105180"/>
                    </a:lnTo>
                    <a:lnTo>
                      <a:pt x="675833" y="1105257"/>
                    </a:lnTo>
                    <a:lnTo>
                      <a:pt x="675848" y="1105266"/>
                    </a:lnTo>
                    <a:lnTo>
                      <a:pt x="675887" y="1105273"/>
                    </a:lnTo>
                    <a:lnTo>
                      <a:pt x="682308" y="1107210"/>
                    </a:lnTo>
                    <a:cubicBezTo>
                      <a:pt x="684640" y="1107667"/>
                      <a:pt x="687053" y="1107897"/>
                      <a:pt x="689522" y="1107878"/>
                    </a:cubicBezTo>
                    <a:cubicBezTo>
                      <a:pt x="691991" y="1107858"/>
                      <a:pt x="694400" y="1107588"/>
                      <a:pt x="696724" y="1107093"/>
                    </a:cubicBezTo>
                    <a:lnTo>
                      <a:pt x="703113" y="1105053"/>
                    </a:lnTo>
                    <a:lnTo>
                      <a:pt x="703152" y="1105045"/>
                    </a:lnTo>
                    <a:lnTo>
                      <a:pt x="703167" y="1105035"/>
                    </a:lnTo>
                    <a:lnTo>
                      <a:pt x="703421" y="1104954"/>
                    </a:lnTo>
                    <a:lnTo>
                      <a:pt x="707387" y="1102233"/>
                    </a:lnTo>
                    <a:lnTo>
                      <a:pt x="714984" y="1097188"/>
                    </a:lnTo>
                    <a:lnTo>
                      <a:pt x="795956" y="1016217"/>
                    </a:lnTo>
                    <a:cubicBezTo>
                      <a:pt x="809924" y="1002249"/>
                      <a:pt x="809924" y="979603"/>
                      <a:pt x="795956" y="965635"/>
                    </a:cubicBezTo>
                    <a:cubicBezTo>
                      <a:pt x="781988" y="951667"/>
                      <a:pt x="759342" y="951667"/>
                      <a:pt x="745374" y="965635"/>
                    </a:cubicBezTo>
                    <a:lnTo>
                      <a:pt x="724307" y="986700"/>
                    </a:lnTo>
                    <a:lnTo>
                      <a:pt x="722595" y="775531"/>
                    </a:lnTo>
                    <a:cubicBezTo>
                      <a:pt x="722435" y="755778"/>
                      <a:pt x="706292" y="739895"/>
                      <a:pt x="686539" y="740055"/>
                    </a:cubicBezTo>
                    <a:close/>
                    <a:moveTo>
                      <a:pt x="866904" y="568650"/>
                    </a:moveTo>
                    <a:cubicBezTo>
                      <a:pt x="857750" y="568724"/>
                      <a:pt x="848626" y="572291"/>
                      <a:pt x="841699" y="579331"/>
                    </a:cubicBezTo>
                    <a:lnTo>
                      <a:pt x="761387" y="660956"/>
                    </a:lnTo>
                    <a:lnTo>
                      <a:pt x="756414" y="668578"/>
                    </a:lnTo>
                    <a:lnTo>
                      <a:pt x="753714" y="672582"/>
                    </a:lnTo>
                    <a:lnTo>
                      <a:pt x="753636" y="672837"/>
                    </a:lnTo>
                    <a:lnTo>
                      <a:pt x="753626" y="672851"/>
                    </a:lnTo>
                    <a:lnTo>
                      <a:pt x="753619" y="672891"/>
                    </a:lnTo>
                    <a:lnTo>
                      <a:pt x="751631" y="679296"/>
                    </a:lnTo>
                    <a:cubicBezTo>
                      <a:pt x="751154" y="681625"/>
                      <a:pt x="750903" y="684035"/>
                      <a:pt x="750904" y="686505"/>
                    </a:cubicBezTo>
                    <a:cubicBezTo>
                      <a:pt x="750904" y="688973"/>
                      <a:pt x="751154" y="691384"/>
                      <a:pt x="751631" y="693713"/>
                    </a:cubicBezTo>
                    <a:lnTo>
                      <a:pt x="753618" y="700117"/>
                    </a:lnTo>
                    <a:lnTo>
                      <a:pt x="753626" y="700157"/>
                    </a:lnTo>
                    <a:lnTo>
                      <a:pt x="753636" y="700171"/>
                    </a:lnTo>
                    <a:lnTo>
                      <a:pt x="753715" y="700426"/>
                    </a:lnTo>
                    <a:lnTo>
                      <a:pt x="756403" y="704414"/>
                    </a:lnTo>
                    <a:lnTo>
                      <a:pt x="761386" y="712053"/>
                    </a:lnTo>
                    <a:lnTo>
                      <a:pt x="841699" y="793678"/>
                    </a:lnTo>
                    <a:cubicBezTo>
                      <a:pt x="855552" y="807758"/>
                      <a:pt x="878199" y="807942"/>
                      <a:pt x="892279" y="794088"/>
                    </a:cubicBezTo>
                    <a:cubicBezTo>
                      <a:pt x="906360" y="780234"/>
                      <a:pt x="906543" y="757588"/>
                      <a:pt x="892690" y="743507"/>
                    </a:cubicBezTo>
                    <a:lnTo>
                      <a:pt x="871795" y="722271"/>
                    </a:lnTo>
                    <a:lnTo>
                      <a:pt x="1082972" y="722271"/>
                    </a:lnTo>
                    <a:cubicBezTo>
                      <a:pt x="1092849" y="722271"/>
                      <a:pt x="1101790" y="718267"/>
                      <a:pt x="1108263" y="711795"/>
                    </a:cubicBezTo>
                    <a:lnTo>
                      <a:pt x="1118739" y="686504"/>
                    </a:lnTo>
                    <a:lnTo>
                      <a:pt x="1108263" y="661213"/>
                    </a:lnTo>
                    <a:cubicBezTo>
                      <a:pt x="1101790" y="654740"/>
                      <a:pt x="1092849" y="650737"/>
                      <a:pt x="1082972" y="650736"/>
                    </a:cubicBezTo>
                    <a:lnTo>
                      <a:pt x="871796" y="650737"/>
                    </a:lnTo>
                    <a:lnTo>
                      <a:pt x="892690" y="629501"/>
                    </a:lnTo>
                    <a:cubicBezTo>
                      <a:pt x="906543" y="615421"/>
                      <a:pt x="906360" y="592775"/>
                      <a:pt x="892279" y="578920"/>
                    </a:cubicBezTo>
                    <a:cubicBezTo>
                      <a:pt x="885240" y="571994"/>
                      <a:pt x="876058" y="568576"/>
                      <a:pt x="866904" y="568650"/>
                    </a:cubicBezTo>
                    <a:close/>
                    <a:moveTo>
                      <a:pt x="506104" y="568650"/>
                    </a:moveTo>
                    <a:lnTo>
                      <a:pt x="480729" y="578921"/>
                    </a:lnTo>
                    <a:lnTo>
                      <a:pt x="480729" y="578920"/>
                    </a:lnTo>
                    <a:lnTo>
                      <a:pt x="480729" y="578921"/>
                    </a:lnTo>
                    <a:lnTo>
                      <a:pt x="480729" y="578921"/>
                    </a:lnTo>
                    <a:lnTo>
                      <a:pt x="470049" y="604126"/>
                    </a:lnTo>
                    <a:cubicBezTo>
                      <a:pt x="469974" y="613279"/>
                      <a:pt x="473392" y="622461"/>
                      <a:pt x="480318" y="629502"/>
                    </a:cubicBezTo>
                    <a:lnTo>
                      <a:pt x="501213" y="650736"/>
                    </a:lnTo>
                    <a:lnTo>
                      <a:pt x="290036" y="650737"/>
                    </a:lnTo>
                    <a:cubicBezTo>
                      <a:pt x="270283" y="650737"/>
                      <a:pt x="254269" y="666750"/>
                      <a:pt x="254270" y="686504"/>
                    </a:cubicBezTo>
                    <a:cubicBezTo>
                      <a:pt x="254270" y="706258"/>
                      <a:pt x="270283" y="722270"/>
                      <a:pt x="290037" y="722271"/>
                    </a:cubicBezTo>
                    <a:lnTo>
                      <a:pt x="501214" y="722272"/>
                    </a:lnTo>
                    <a:lnTo>
                      <a:pt x="480319" y="743506"/>
                    </a:lnTo>
                    <a:cubicBezTo>
                      <a:pt x="466465" y="757588"/>
                      <a:pt x="466649" y="780234"/>
                      <a:pt x="480729" y="794088"/>
                    </a:cubicBezTo>
                    <a:cubicBezTo>
                      <a:pt x="494810" y="807942"/>
                      <a:pt x="517456" y="807758"/>
                      <a:pt x="531310" y="793677"/>
                    </a:cubicBezTo>
                    <a:lnTo>
                      <a:pt x="611622" y="712053"/>
                    </a:lnTo>
                    <a:lnTo>
                      <a:pt x="616606" y="704414"/>
                    </a:lnTo>
                    <a:lnTo>
                      <a:pt x="619294" y="700426"/>
                    </a:lnTo>
                    <a:lnTo>
                      <a:pt x="619373" y="700172"/>
                    </a:lnTo>
                    <a:lnTo>
                      <a:pt x="619382" y="700157"/>
                    </a:lnTo>
                    <a:lnTo>
                      <a:pt x="619390" y="700117"/>
                    </a:lnTo>
                    <a:lnTo>
                      <a:pt x="621378" y="693713"/>
                    </a:lnTo>
                    <a:cubicBezTo>
                      <a:pt x="621854" y="691384"/>
                      <a:pt x="622104" y="688973"/>
                      <a:pt x="622104" y="686504"/>
                    </a:cubicBezTo>
                    <a:cubicBezTo>
                      <a:pt x="622105" y="684035"/>
                      <a:pt x="621854" y="681624"/>
                      <a:pt x="621377" y="679296"/>
                    </a:cubicBezTo>
                    <a:lnTo>
                      <a:pt x="619390" y="672890"/>
                    </a:lnTo>
                    <a:lnTo>
                      <a:pt x="619382" y="672851"/>
                    </a:lnTo>
                    <a:lnTo>
                      <a:pt x="619373" y="672837"/>
                    </a:lnTo>
                    <a:lnTo>
                      <a:pt x="619294" y="672582"/>
                    </a:lnTo>
                    <a:lnTo>
                      <a:pt x="616594" y="668579"/>
                    </a:lnTo>
                    <a:lnTo>
                      <a:pt x="611621" y="660957"/>
                    </a:lnTo>
                    <a:lnTo>
                      <a:pt x="531311" y="579331"/>
                    </a:lnTo>
                    <a:cubicBezTo>
                      <a:pt x="524383" y="572291"/>
                      <a:pt x="515258" y="568725"/>
                      <a:pt x="506104" y="568650"/>
                    </a:cubicBezTo>
                    <a:close/>
                    <a:moveTo>
                      <a:pt x="689522" y="278119"/>
                    </a:moveTo>
                    <a:cubicBezTo>
                      <a:pt x="687053" y="278099"/>
                      <a:pt x="684640" y="278330"/>
                      <a:pt x="682308" y="278788"/>
                    </a:cubicBezTo>
                    <a:lnTo>
                      <a:pt x="675887" y="280725"/>
                    </a:lnTo>
                    <a:lnTo>
                      <a:pt x="675848" y="280731"/>
                    </a:lnTo>
                    <a:lnTo>
                      <a:pt x="675833" y="280741"/>
                    </a:lnTo>
                    <a:lnTo>
                      <a:pt x="675578" y="280817"/>
                    </a:lnTo>
                    <a:lnTo>
                      <a:pt x="671552" y="283484"/>
                    </a:lnTo>
                    <a:lnTo>
                      <a:pt x="663890" y="288395"/>
                    </a:lnTo>
                    <a:lnTo>
                      <a:pt x="581616" y="368043"/>
                    </a:lnTo>
                    <a:cubicBezTo>
                      <a:pt x="567424" y="381782"/>
                      <a:pt x="567056" y="404426"/>
                      <a:pt x="580796" y="418619"/>
                    </a:cubicBezTo>
                    <a:cubicBezTo>
                      <a:pt x="594536" y="432811"/>
                      <a:pt x="617179" y="433178"/>
                      <a:pt x="631372" y="419439"/>
                    </a:cubicBezTo>
                    <a:lnTo>
                      <a:pt x="652775" y="398717"/>
                    </a:lnTo>
                    <a:lnTo>
                      <a:pt x="651063" y="609886"/>
                    </a:lnTo>
                    <a:cubicBezTo>
                      <a:pt x="650903" y="629639"/>
                      <a:pt x="666786" y="645783"/>
                      <a:pt x="686540" y="645943"/>
                    </a:cubicBezTo>
                    <a:cubicBezTo>
                      <a:pt x="706293" y="646103"/>
                      <a:pt x="722434" y="630220"/>
                      <a:pt x="722595" y="610466"/>
                    </a:cubicBezTo>
                    <a:lnTo>
                      <a:pt x="724308" y="399297"/>
                    </a:lnTo>
                    <a:lnTo>
                      <a:pt x="745373" y="420363"/>
                    </a:lnTo>
                    <a:cubicBezTo>
                      <a:pt x="759341" y="434331"/>
                      <a:pt x="781988" y="434331"/>
                      <a:pt x="795956" y="420363"/>
                    </a:cubicBezTo>
                    <a:cubicBezTo>
                      <a:pt x="809924" y="406395"/>
                      <a:pt x="809924" y="383749"/>
                      <a:pt x="795956" y="369781"/>
                    </a:cubicBezTo>
                    <a:lnTo>
                      <a:pt x="714985" y="288809"/>
                    </a:lnTo>
                    <a:lnTo>
                      <a:pt x="707387" y="283764"/>
                    </a:lnTo>
                    <a:lnTo>
                      <a:pt x="703420" y="281044"/>
                    </a:lnTo>
                    <a:lnTo>
                      <a:pt x="703167" y="280962"/>
                    </a:lnTo>
                    <a:lnTo>
                      <a:pt x="703152" y="280952"/>
                    </a:lnTo>
                    <a:lnTo>
                      <a:pt x="703113" y="280945"/>
                    </a:lnTo>
                    <a:lnTo>
                      <a:pt x="696724" y="278905"/>
                    </a:lnTo>
                    <a:cubicBezTo>
                      <a:pt x="694400" y="278410"/>
                      <a:pt x="691991" y="278139"/>
                      <a:pt x="689522" y="278119"/>
                    </a:cubicBezTo>
                    <a:close/>
                    <a:moveTo>
                      <a:pt x="686504" y="0"/>
                    </a:moveTo>
                    <a:cubicBezTo>
                      <a:pt x="1065650" y="0"/>
                      <a:pt x="1373008" y="307358"/>
                      <a:pt x="1373008" y="686504"/>
                    </a:cubicBezTo>
                    <a:cubicBezTo>
                      <a:pt x="1373008" y="1065650"/>
                      <a:pt x="1065650" y="1373008"/>
                      <a:pt x="686504" y="1373008"/>
                    </a:cubicBezTo>
                    <a:cubicBezTo>
                      <a:pt x="307358" y="1373008"/>
                      <a:pt x="0" y="1065650"/>
                      <a:pt x="0" y="686504"/>
                    </a:cubicBezTo>
                    <a:cubicBezTo>
                      <a:pt x="0" y="307358"/>
                      <a:pt x="307358" y="0"/>
                      <a:pt x="6865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67" name="Group 7"/>
            <p:cNvGrpSpPr/>
            <p:nvPr/>
          </p:nvGrpSpPr>
          <p:grpSpPr>
            <a:xfrm>
              <a:off x="2892950" y="1765344"/>
              <a:ext cx="387871" cy="157486"/>
              <a:chOff x="5698156" y="2179435"/>
              <a:chExt cx="855655" cy="347419"/>
            </a:xfrm>
          </p:grpSpPr>
          <p:sp>
            <p:nvSpPr>
              <p:cNvPr id="85" name="Rounded Rectangle 6"/>
              <p:cNvSpPr/>
              <p:nvPr/>
            </p:nvSpPr>
            <p:spPr>
              <a:xfrm>
                <a:off x="5698156" y="2179435"/>
                <a:ext cx="855655" cy="347419"/>
              </a:xfrm>
              <a:prstGeom prst="round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86" name="Rounded Rectangle 162"/>
              <p:cNvSpPr/>
              <p:nvPr/>
            </p:nvSpPr>
            <p:spPr>
              <a:xfrm>
                <a:off x="5761330" y="2235599"/>
                <a:ext cx="729306" cy="235090"/>
              </a:xfrm>
              <a:custGeom>
                <a:avLst/>
                <a:gdLst/>
                <a:ahLst/>
                <a:cxnLst/>
                <a:rect l="l" t="t" r="r" b="b"/>
                <a:pathLst>
                  <a:path w="1714069" h="552526">
                    <a:moveTo>
                      <a:pt x="1371649" y="173619"/>
                    </a:moveTo>
                    <a:cubicBezTo>
                      <a:pt x="1378593" y="173580"/>
                      <a:pt x="1385488" y="174202"/>
                      <a:pt x="1392232" y="175485"/>
                    </a:cubicBezTo>
                    <a:cubicBezTo>
                      <a:pt x="1398975" y="176767"/>
                      <a:pt x="1405568" y="178712"/>
                      <a:pt x="1411904" y="181317"/>
                    </a:cubicBezTo>
                    <a:cubicBezTo>
                      <a:pt x="1418241" y="183923"/>
                      <a:pt x="1424324" y="187190"/>
                      <a:pt x="1430048" y="191119"/>
                    </a:cubicBezTo>
                    <a:cubicBezTo>
                      <a:pt x="1435772" y="195048"/>
                      <a:pt x="1441139" y="199640"/>
                      <a:pt x="1446046" y="204894"/>
                    </a:cubicBezTo>
                    <a:lnTo>
                      <a:pt x="1446049" y="204898"/>
                    </a:lnTo>
                    <a:lnTo>
                      <a:pt x="1517115" y="281006"/>
                    </a:lnTo>
                    <a:lnTo>
                      <a:pt x="1434687" y="357973"/>
                    </a:lnTo>
                    <a:lnTo>
                      <a:pt x="1434683" y="357977"/>
                    </a:lnTo>
                    <a:cubicBezTo>
                      <a:pt x="1411920" y="379232"/>
                      <a:pt x="1383358" y="389955"/>
                      <a:pt x="1355580" y="390109"/>
                    </a:cubicBezTo>
                    <a:lnTo>
                      <a:pt x="1355579" y="390110"/>
                    </a:lnTo>
                    <a:lnTo>
                      <a:pt x="1355579" y="390109"/>
                    </a:lnTo>
                    <a:cubicBezTo>
                      <a:pt x="1327800" y="390264"/>
                      <a:pt x="1300807" y="379852"/>
                      <a:pt x="1281182" y="358835"/>
                    </a:cubicBezTo>
                    <a:lnTo>
                      <a:pt x="1281178" y="358830"/>
                    </a:lnTo>
                    <a:lnTo>
                      <a:pt x="1210113" y="282722"/>
                    </a:lnTo>
                    <a:lnTo>
                      <a:pt x="1292541" y="205756"/>
                    </a:lnTo>
                    <a:lnTo>
                      <a:pt x="1292544" y="205752"/>
                    </a:lnTo>
                    <a:lnTo>
                      <a:pt x="1292544" y="205753"/>
                    </a:lnTo>
                    <a:cubicBezTo>
                      <a:pt x="1298235" y="200439"/>
                      <a:pt x="1304288" y="195783"/>
                      <a:pt x="1310601" y="191786"/>
                    </a:cubicBezTo>
                    <a:cubicBezTo>
                      <a:pt x="1316914" y="187790"/>
                      <a:pt x="1323487" y="184452"/>
                      <a:pt x="1330215" y="181773"/>
                    </a:cubicBezTo>
                    <a:cubicBezTo>
                      <a:pt x="1336945" y="179095"/>
                      <a:pt x="1343830" y="177076"/>
                      <a:pt x="1350770" y="175716"/>
                    </a:cubicBezTo>
                    <a:cubicBezTo>
                      <a:pt x="1357710" y="174357"/>
                      <a:pt x="1364704" y="173657"/>
                      <a:pt x="1371649" y="173619"/>
                    </a:cubicBezTo>
                    <a:close/>
                    <a:moveTo>
                      <a:pt x="1026780" y="166496"/>
                    </a:moveTo>
                    <a:cubicBezTo>
                      <a:pt x="1033725" y="166457"/>
                      <a:pt x="1040621" y="167079"/>
                      <a:pt x="1047364" y="168362"/>
                    </a:cubicBezTo>
                    <a:cubicBezTo>
                      <a:pt x="1054108" y="169644"/>
                      <a:pt x="1060699" y="171589"/>
                      <a:pt x="1067036" y="174194"/>
                    </a:cubicBezTo>
                    <a:cubicBezTo>
                      <a:pt x="1073373" y="176800"/>
                      <a:pt x="1079455" y="180067"/>
                      <a:pt x="1085180" y="183996"/>
                    </a:cubicBezTo>
                    <a:cubicBezTo>
                      <a:pt x="1090904" y="187925"/>
                      <a:pt x="1096271" y="192517"/>
                      <a:pt x="1101178" y="197772"/>
                    </a:cubicBezTo>
                    <a:lnTo>
                      <a:pt x="1101179" y="197771"/>
                    </a:lnTo>
                    <a:lnTo>
                      <a:pt x="1101181" y="197775"/>
                    </a:lnTo>
                    <a:lnTo>
                      <a:pt x="1172247" y="273884"/>
                    </a:lnTo>
                    <a:lnTo>
                      <a:pt x="1089819" y="350850"/>
                    </a:lnTo>
                    <a:lnTo>
                      <a:pt x="1089815" y="350854"/>
                    </a:lnTo>
                    <a:cubicBezTo>
                      <a:pt x="1067053" y="372108"/>
                      <a:pt x="1038490" y="382832"/>
                      <a:pt x="1010712" y="382986"/>
                    </a:cubicBezTo>
                    <a:lnTo>
                      <a:pt x="1010711" y="382987"/>
                    </a:lnTo>
                    <a:cubicBezTo>
                      <a:pt x="982933" y="383142"/>
                      <a:pt x="955939" y="372729"/>
                      <a:pt x="936313" y="351712"/>
                    </a:cubicBezTo>
                    <a:lnTo>
                      <a:pt x="936310" y="351707"/>
                    </a:lnTo>
                    <a:lnTo>
                      <a:pt x="865245" y="275599"/>
                    </a:lnTo>
                    <a:lnTo>
                      <a:pt x="947673" y="198633"/>
                    </a:lnTo>
                    <a:lnTo>
                      <a:pt x="947676" y="198629"/>
                    </a:lnTo>
                    <a:lnTo>
                      <a:pt x="947677" y="198629"/>
                    </a:lnTo>
                    <a:cubicBezTo>
                      <a:pt x="953367" y="193316"/>
                      <a:pt x="959420" y="188660"/>
                      <a:pt x="965733" y="184663"/>
                    </a:cubicBezTo>
                    <a:cubicBezTo>
                      <a:pt x="972046" y="180667"/>
                      <a:pt x="978618" y="177329"/>
                      <a:pt x="985348" y="174651"/>
                    </a:cubicBezTo>
                    <a:cubicBezTo>
                      <a:pt x="992076" y="171972"/>
                      <a:pt x="998963" y="169952"/>
                      <a:pt x="1005903" y="168593"/>
                    </a:cubicBezTo>
                    <a:cubicBezTo>
                      <a:pt x="1012842" y="167234"/>
                      <a:pt x="1019836" y="166534"/>
                      <a:pt x="1026780" y="166496"/>
                    </a:cubicBezTo>
                    <a:close/>
                    <a:moveTo>
                      <a:pt x="694059" y="159623"/>
                    </a:moveTo>
                    <a:cubicBezTo>
                      <a:pt x="701002" y="159585"/>
                      <a:pt x="707898" y="160206"/>
                      <a:pt x="714642" y="161490"/>
                    </a:cubicBezTo>
                    <a:cubicBezTo>
                      <a:pt x="721385" y="162772"/>
                      <a:pt x="727977" y="164716"/>
                      <a:pt x="734314" y="167321"/>
                    </a:cubicBezTo>
                    <a:cubicBezTo>
                      <a:pt x="740651" y="169927"/>
                      <a:pt x="746733" y="173195"/>
                      <a:pt x="752458" y="177124"/>
                    </a:cubicBezTo>
                    <a:cubicBezTo>
                      <a:pt x="758182" y="181053"/>
                      <a:pt x="763549" y="185644"/>
                      <a:pt x="768456" y="190899"/>
                    </a:cubicBezTo>
                    <a:lnTo>
                      <a:pt x="768459" y="190903"/>
                    </a:lnTo>
                    <a:lnTo>
                      <a:pt x="839524" y="267011"/>
                    </a:lnTo>
                    <a:lnTo>
                      <a:pt x="757097" y="343978"/>
                    </a:lnTo>
                    <a:lnTo>
                      <a:pt x="757093" y="343981"/>
                    </a:lnTo>
                    <a:cubicBezTo>
                      <a:pt x="734330" y="365236"/>
                      <a:pt x="705768" y="375959"/>
                      <a:pt x="677989" y="376115"/>
                    </a:cubicBezTo>
                    <a:lnTo>
                      <a:pt x="677989" y="376114"/>
                    </a:lnTo>
                    <a:cubicBezTo>
                      <a:pt x="650210" y="376270"/>
                      <a:pt x="623217" y="365857"/>
                      <a:pt x="603592" y="344840"/>
                    </a:cubicBezTo>
                    <a:lnTo>
                      <a:pt x="603589" y="344835"/>
                    </a:lnTo>
                    <a:lnTo>
                      <a:pt x="532523" y="268727"/>
                    </a:lnTo>
                    <a:lnTo>
                      <a:pt x="614950" y="191760"/>
                    </a:lnTo>
                    <a:lnTo>
                      <a:pt x="614954" y="191757"/>
                    </a:lnTo>
                    <a:lnTo>
                      <a:pt x="614954" y="191757"/>
                    </a:lnTo>
                    <a:cubicBezTo>
                      <a:pt x="620645" y="186444"/>
                      <a:pt x="626698" y="181788"/>
                      <a:pt x="633011" y="177791"/>
                    </a:cubicBezTo>
                    <a:cubicBezTo>
                      <a:pt x="639324" y="173795"/>
                      <a:pt x="645897" y="170457"/>
                      <a:pt x="652625" y="167778"/>
                    </a:cubicBezTo>
                    <a:cubicBezTo>
                      <a:pt x="659355" y="165100"/>
                      <a:pt x="666240" y="163080"/>
                      <a:pt x="673180" y="161721"/>
                    </a:cubicBezTo>
                    <a:cubicBezTo>
                      <a:pt x="680120" y="160361"/>
                      <a:pt x="687114" y="159662"/>
                      <a:pt x="694059" y="159623"/>
                    </a:cubicBezTo>
                    <a:close/>
                    <a:moveTo>
                      <a:pt x="351293" y="152544"/>
                    </a:moveTo>
                    <a:cubicBezTo>
                      <a:pt x="358238" y="152505"/>
                      <a:pt x="365134" y="153127"/>
                      <a:pt x="371877" y="154410"/>
                    </a:cubicBezTo>
                    <a:cubicBezTo>
                      <a:pt x="378620" y="155692"/>
                      <a:pt x="385212" y="157636"/>
                      <a:pt x="391549" y="160242"/>
                    </a:cubicBezTo>
                    <a:cubicBezTo>
                      <a:pt x="397886" y="162848"/>
                      <a:pt x="403968" y="166115"/>
                      <a:pt x="409693" y="170044"/>
                    </a:cubicBezTo>
                    <a:cubicBezTo>
                      <a:pt x="415417" y="173973"/>
                      <a:pt x="420784" y="178565"/>
                      <a:pt x="425691" y="183820"/>
                    </a:cubicBezTo>
                    <a:lnTo>
                      <a:pt x="425691" y="183819"/>
                    </a:lnTo>
                    <a:lnTo>
                      <a:pt x="425694" y="183823"/>
                    </a:lnTo>
                    <a:lnTo>
                      <a:pt x="496760" y="259932"/>
                    </a:lnTo>
                    <a:lnTo>
                      <a:pt x="414332" y="336898"/>
                    </a:lnTo>
                    <a:lnTo>
                      <a:pt x="414328" y="336902"/>
                    </a:lnTo>
                    <a:cubicBezTo>
                      <a:pt x="391565" y="358156"/>
                      <a:pt x="363002" y="368880"/>
                      <a:pt x="335224" y="369034"/>
                    </a:cubicBezTo>
                    <a:lnTo>
                      <a:pt x="335224" y="369035"/>
                    </a:lnTo>
                    <a:cubicBezTo>
                      <a:pt x="307445" y="369190"/>
                      <a:pt x="280452" y="358777"/>
                      <a:pt x="260826" y="337760"/>
                    </a:cubicBezTo>
                    <a:lnTo>
                      <a:pt x="260823" y="337756"/>
                    </a:lnTo>
                    <a:lnTo>
                      <a:pt x="189758" y="261647"/>
                    </a:lnTo>
                    <a:lnTo>
                      <a:pt x="272186" y="184681"/>
                    </a:lnTo>
                    <a:lnTo>
                      <a:pt x="272189" y="184677"/>
                    </a:lnTo>
                    <a:lnTo>
                      <a:pt x="272189" y="184677"/>
                    </a:lnTo>
                    <a:cubicBezTo>
                      <a:pt x="277880" y="179363"/>
                      <a:pt x="283933" y="174708"/>
                      <a:pt x="290246" y="170711"/>
                    </a:cubicBezTo>
                    <a:cubicBezTo>
                      <a:pt x="296559" y="166715"/>
                      <a:pt x="303131" y="163377"/>
                      <a:pt x="309861" y="160698"/>
                    </a:cubicBezTo>
                    <a:cubicBezTo>
                      <a:pt x="316589" y="158020"/>
                      <a:pt x="323476" y="156001"/>
                      <a:pt x="330415" y="154641"/>
                    </a:cubicBezTo>
                    <a:cubicBezTo>
                      <a:pt x="337355" y="153282"/>
                      <a:pt x="344348" y="152582"/>
                      <a:pt x="351293" y="152544"/>
                    </a:cubicBezTo>
                    <a:close/>
                    <a:moveTo>
                      <a:pt x="358625" y="111256"/>
                    </a:moveTo>
                    <a:cubicBezTo>
                      <a:pt x="348688" y="111051"/>
                      <a:pt x="338705" y="111792"/>
                      <a:pt x="328825" y="113484"/>
                    </a:cubicBezTo>
                    <a:cubicBezTo>
                      <a:pt x="318944" y="115175"/>
                      <a:pt x="309166" y="117817"/>
                      <a:pt x="299637" y="121411"/>
                    </a:cubicBezTo>
                    <a:cubicBezTo>
                      <a:pt x="290108" y="125006"/>
                      <a:pt x="280827" y="129553"/>
                      <a:pt x="271942" y="135056"/>
                    </a:cubicBezTo>
                    <a:cubicBezTo>
                      <a:pt x="263059" y="140558"/>
                      <a:pt x="254571" y="147018"/>
                      <a:pt x="246627" y="154435"/>
                    </a:cubicBezTo>
                    <a:lnTo>
                      <a:pt x="246626" y="154435"/>
                    </a:lnTo>
                    <a:lnTo>
                      <a:pt x="246621" y="154440"/>
                    </a:lnTo>
                    <a:lnTo>
                      <a:pt x="131551" y="261887"/>
                    </a:lnTo>
                    <a:lnTo>
                      <a:pt x="236113" y="373868"/>
                    </a:lnTo>
                    <a:lnTo>
                      <a:pt x="236118" y="373875"/>
                    </a:lnTo>
                    <a:cubicBezTo>
                      <a:pt x="264993" y="404799"/>
                      <a:pt x="304016" y="420769"/>
                      <a:pt x="343764" y="421589"/>
                    </a:cubicBezTo>
                    <a:lnTo>
                      <a:pt x="343765" y="421590"/>
                    </a:lnTo>
                    <a:lnTo>
                      <a:pt x="343765" y="421589"/>
                    </a:lnTo>
                    <a:cubicBezTo>
                      <a:pt x="383512" y="422411"/>
                      <a:pt x="423986" y="408083"/>
                      <a:pt x="455763" y="378411"/>
                    </a:cubicBezTo>
                    <a:lnTo>
                      <a:pt x="455768" y="378406"/>
                    </a:lnTo>
                    <a:lnTo>
                      <a:pt x="517367" y="320888"/>
                    </a:lnTo>
                    <a:lnTo>
                      <a:pt x="573341" y="380833"/>
                    </a:lnTo>
                    <a:lnTo>
                      <a:pt x="573345" y="380839"/>
                    </a:lnTo>
                    <a:cubicBezTo>
                      <a:pt x="602221" y="411763"/>
                      <a:pt x="641243" y="427733"/>
                      <a:pt x="680991" y="428554"/>
                    </a:cubicBezTo>
                    <a:lnTo>
                      <a:pt x="680991" y="428555"/>
                    </a:lnTo>
                    <a:lnTo>
                      <a:pt x="680992" y="428554"/>
                    </a:lnTo>
                    <a:cubicBezTo>
                      <a:pt x="720740" y="429376"/>
                      <a:pt x="761213" y="415047"/>
                      <a:pt x="792991" y="385375"/>
                    </a:cubicBezTo>
                    <a:lnTo>
                      <a:pt x="792995" y="385370"/>
                    </a:lnTo>
                    <a:lnTo>
                      <a:pt x="854594" y="327853"/>
                    </a:lnTo>
                    <a:lnTo>
                      <a:pt x="910567" y="387798"/>
                    </a:lnTo>
                    <a:lnTo>
                      <a:pt x="910572" y="387804"/>
                    </a:lnTo>
                    <a:cubicBezTo>
                      <a:pt x="939448" y="418728"/>
                      <a:pt x="978469" y="434698"/>
                      <a:pt x="1018218" y="435519"/>
                    </a:cubicBezTo>
                    <a:lnTo>
                      <a:pt x="1018219" y="435520"/>
                    </a:lnTo>
                    <a:lnTo>
                      <a:pt x="1018219" y="435519"/>
                    </a:lnTo>
                    <a:cubicBezTo>
                      <a:pt x="1057967" y="436340"/>
                      <a:pt x="1098440" y="422012"/>
                      <a:pt x="1130217" y="392341"/>
                    </a:cubicBezTo>
                    <a:lnTo>
                      <a:pt x="1130222" y="392335"/>
                    </a:lnTo>
                    <a:lnTo>
                      <a:pt x="1191820" y="334818"/>
                    </a:lnTo>
                    <a:lnTo>
                      <a:pt x="1247793" y="394763"/>
                    </a:lnTo>
                    <a:lnTo>
                      <a:pt x="1247799" y="394770"/>
                    </a:lnTo>
                    <a:cubicBezTo>
                      <a:pt x="1276674" y="425694"/>
                      <a:pt x="1315696" y="441664"/>
                      <a:pt x="1355444" y="442484"/>
                    </a:cubicBezTo>
                    <a:lnTo>
                      <a:pt x="1355445" y="442485"/>
                    </a:lnTo>
                    <a:lnTo>
                      <a:pt x="1355445" y="442484"/>
                    </a:lnTo>
                    <a:cubicBezTo>
                      <a:pt x="1395193" y="443306"/>
                      <a:pt x="1435666" y="428978"/>
                      <a:pt x="1467443" y="399306"/>
                    </a:cubicBezTo>
                    <a:lnTo>
                      <a:pt x="1467448" y="399301"/>
                    </a:lnTo>
                    <a:lnTo>
                      <a:pt x="1582518" y="291855"/>
                    </a:lnTo>
                    <a:lnTo>
                      <a:pt x="1477955" y="179873"/>
                    </a:lnTo>
                    <a:lnTo>
                      <a:pt x="1477952" y="179868"/>
                    </a:lnTo>
                    <a:lnTo>
                      <a:pt x="1477951" y="179868"/>
                    </a:lnTo>
                    <a:cubicBezTo>
                      <a:pt x="1470732" y="172136"/>
                      <a:pt x="1462878" y="165339"/>
                      <a:pt x="1454540" y="159481"/>
                    </a:cubicBezTo>
                    <a:cubicBezTo>
                      <a:pt x="1446198" y="153622"/>
                      <a:pt x="1437372" y="148701"/>
                      <a:pt x="1428205" y="144721"/>
                    </a:cubicBezTo>
                    <a:cubicBezTo>
                      <a:pt x="1419039" y="140741"/>
                      <a:pt x="1409532" y="137700"/>
                      <a:pt x="1399833" y="135604"/>
                    </a:cubicBezTo>
                    <a:cubicBezTo>
                      <a:pt x="1390133" y="133508"/>
                      <a:pt x="1380242" y="132356"/>
                      <a:pt x="1370305" y="132151"/>
                    </a:cubicBezTo>
                    <a:cubicBezTo>
                      <a:pt x="1360368" y="131946"/>
                      <a:pt x="1350386" y="132688"/>
                      <a:pt x="1340506" y="134380"/>
                    </a:cubicBezTo>
                    <a:cubicBezTo>
                      <a:pt x="1330625" y="136070"/>
                      <a:pt x="1320846" y="138712"/>
                      <a:pt x="1311317" y="142305"/>
                    </a:cubicBezTo>
                    <a:cubicBezTo>
                      <a:pt x="1301788" y="145900"/>
                      <a:pt x="1292507" y="150448"/>
                      <a:pt x="1283623" y="155951"/>
                    </a:cubicBezTo>
                    <a:cubicBezTo>
                      <a:pt x="1274739" y="161453"/>
                      <a:pt x="1266251" y="167912"/>
                      <a:pt x="1258307" y="175330"/>
                    </a:cubicBezTo>
                    <a:lnTo>
                      <a:pt x="1258306" y="175330"/>
                    </a:lnTo>
                    <a:lnTo>
                      <a:pt x="1258302" y="175335"/>
                    </a:lnTo>
                    <a:lnTo>
                      <a:pt x="1196703" y="232853"/>
                    </a:lnTo>
                    <a:lnTo>
                      <a:pt x="1140729" y="172907"/>
                    </a:lnTo>
                    <a:lnTo>
                      <a:pt x="1140725" y="172902"/>
                    </a:lnTo>
                    <a:lnTo>
                      <a:pt x="1140724" y="172902"/>
                    </a:lnTo>
                    <a:cubicBezTo>
                      <a:pt x="1133506" y="165171"/>
                      <a:pt x="1125652" y="158373"/>
                      <a:pt x="1117313" y="152515"/>
                    </a:cubicBezTo>
                    <a:cubicBezTo>
                      <a:pt x="1108972" y="146657"/>
                      <a:pt x="1100145" y="141736"/>
                      <a:pt x="1090978" y="137755"/>
                    </a:cubicBezTo>
                    <a:cubicBezTo>
                      <a:pt x="1081812" y="133775"/>
                      <a:pt x="1072305" y="130735"/>
                      <a:pt x="1062606" y="128639"/>
                    </a:cubicBezTo>
                    <a:cubicBezTo>
                      <a:pt x="1052907" y="126542"/>
                      <a:pt x="1043015" y="125391"/>
                      <a:pt x="1033078" y="125185"/>
                    </a:cubicBezTo>
                    <a:cubicBezTo>
                      <a:pt x="1023142" y="124981"/>
                      <a:pt x="1013159" y="125722"/>
                      <a:pt x="1003280" y="127414"/>
                    </a:cubicBezTo>
                    <a:cubicBezTo>
                      <a:pt x="993399" y="129106"/>
                      <a:pt x="983620" y="131747"/>
                      <a:pt x="974090" y="135340"/>
                    </a:cubicBezTo>
                    <a:cubicBezTo>
                      <a:pt x="964562" y="138935"/>
                      <a:pt x="955281" y="143482"/>
                      <a:pt x="946397" y="148985"/>
                    </a:cubicBezTo>
                    <a:cubicBezTo>
                      <a:pt x="937512" y="154488"/>
                      <a:pt x="929025" y="160947"/>
                      <a:pt x="921080" y="168365"/>
                    </a:cubicBezTo>
                    <a:lnTo>
                      <a:pt x="921080" y="168365"/>
                    </a:lnTo>
                    <a:lnTo>
                      <a:pt x="921075" y="168370"/>
                    </a:lnTo>
                    <a:lnTo>
                      <a:pt x="859476" y="225888"/>
                    </a:lnTo>
                    <a:lnTo>
                      <a:pt x="803503" y="165942"/>
                    </a:lnTo>
                    <a:lnTo>
                      <a:pt x="803498" y="165936"/>
                    </a:lnTo>
                    <a:lnTo>
                      <a:pt x="803497" y="165937"/>
                    </a:lnTo>
                    <a:cubicBezTo>
                      <a:pt x="796278" y="158206"/>
                      <a:pt x="788425" y="151409"/>
                      <a:pt x="780086" y="145551"/>
                    </a:cubicBezTo>
                    <a:cubicBezTo>
                      <a:pt x="771746" y="139691"/>
                      <a:pt x="762919" y="134770"/>
                      <a:pt x="753751" y="130790"/>
                    </a:cubicBezTo>
                    <a:cubicBezTo>
                      <a:pt x="744585" y="126810"/>
                      <a:pt x="735079" y="123770"/>
                      <a:pt x="725379" y="121674"/>
                    </a:cubicBezTo>
                    <a:cubicBezTo>
                      <a:pt x="715681" y="119579"/>
                      <a:pt x="705789" y="118426"/>
                      <a:pt x="695853" y="118220"/>
                    </a:cubicBezTo>
                    <a:cubicBezTo>
                      <a:pt x="685915" y="118015"/>
                      <a:pt x="675933" y="118757"/>
                      <a:pt x="666052" y="120449"/>
                    </a:cubicBezTo>
                    <a:cubicBezTo>
                      <a:pt x="656172" y="122140"/>
                      <a:pt x="646393" y="124782"/>
                      <a:pt x="636864" y="128375"/>
                    </a:cubicBezTo>
                    <a:cubicBezTo>
                      <a:pt x="627335" y="131970"/>
                      <a:pt x="618054" y="136517"/>
                      <a:pt x="609170" y="142020"/>
                    </a:cubicBezTo>
                    <a:cubicBezTo>
                      <a:pt x="600286" y="147522"/>
                      <a:pt x="591798" y="153982"/>
                      <a:pt x="583854" y="161400"/>
                    </a:cubicBezTo>
                    <a:lnTo>
                      <a:pt x="583853" y="161400"/>
                    </a:lnTo>
                    <a:lnTo>
                      <a:pt x="583848" y="161404"/>
                    </a:lnTo>
                    <a:lnTo>
                      <a:pt x="522249" y="218923"/>
                    </a:lnTo>
                    <a:lnTo>
                      <a:pt x="466275" y="158978"/>
                    </a:lnTo>
                    <a:lnTo>
                      <a:pt x="466271" y="158972"/>
                    </a:lnTo>
                    <a:lnTo>
                      <a:pt x="466270" y="158972"/>
                    </a:lnTo>
                    <a:cubicBezTo>
                      <a:pt x="459051" y="151241"/>
                      <a:pt x="451198" y="144444"/>
                      <a:pt x="442858" y="138586"/>
                    </a:cubicBezTo>
                    <a:cubicBezTo>
                      <a:pt x="434518" y="132727"/>
                      <a:pt x="425691" y="127806"/>
                      <a:pt x="416524" y="123825"/>
                    </a:cubicBezTo>
                    <a:cubicBezTo>
                      <a:pt x="407358" y="119845"/>
                      <a:pt x="397851" y="116805"/>
                      <a:pt x="388152" y="114709"/>
                    </a:cubicBezTo>
                    <a:cubicBezTo>
                      <a:pt x="378453" y="112613"/>
                      <a:pt x="368561" y="111461"/>
                      <a:pt x="358625" y="111256"/>
                    </a:cubicBezTo>
                    <a:close/>
                    <a:moveTo>
                      <a:pt x="87923" y="0"/>
                    </a:moveTo>
                    <a:lnTo>
                      <a:pt x="1626146" y="0"/>
                    </a:lnTo>
                    <a:cubicBezTo>
                      <a:pt x="1674705" y="0"/>
                      <a:pt x="1714069" y="39364"/>
                      <a:pt x="1714069" y="87923"/>
                    </a:cubicBezTo>
                    <a:lnTo>
                      <a:pt x="1714069" y="464603"/>
                    </a:lnTo>
                    <a:cubicBezTo>
                      <a:pt x="1714069" y="513162"/>
                      <a:pt x="1674705" y="552526"/>
                      <a:pt x="1626146" y="552526"/>
                    </a:cubicBezTo>
                    <a:lnTo>
                      <a:pt x="87923" y="552526"/>
                    </a:lnTo>
                    <a:cubicBezTo>
                      <a:pt x="39364" y="552526"/>
                      <a:pt x="0" y="513162"/>
                      <a:pt x="0" y="464603"/>
                    </a:cubicBezTo>
                    <a:lnTo>
                      <a:pt x="0" y="87923"/>
                    </a:lnTo>
                    <a:cubicBezTo>
                      <a:pt x="0" y="39364"/>
                      <a:pt x="39364" y="0"/>
                      <a:pt x="879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68" name="Group 73"/>
            <p:cNvGrpSpPr/>
            <p:nvPr/>
          </p:nvGrpSpPr>
          <p:grpSpPr>
            <a:xfrm>
              <a:off x="2218790" y="1668662"/>
              <a:ext cx="351213" cy="257733"/>
              <a:chOff x="4091864" y="1961345"/>
              <a:chExt cx="838276" cy="615156"/>
            </a:xfrm>
          </p:grpSpPr>
          <p:grpSp>
            <p:nvGrpSpPr>
              <p:cNvPr id="78" name="Group 51"/>
              <p:cNvGrpSpPr/>
              <p:nvPr/>
            </p:nvGrpSpPr>
            <p:grpSpPr>
              <a:xfrm>
                <a:off x="4147617" y="2019833"/>
                <a:ext cx="740614" cy="512184"/>
                <a:chOff x="3979863" y="-6350"/>
                <a:chExt cx="1976438" cy="1366838"/>
              </a:xfrm>
              <a:solidFill>
                <a:schemeClr val="bg1"/>
              </a:solidFill>
            </p:grpSpPr>
            <p:sp>
              <p:nvSpPr>
                <p:cNvPr id="80" name="Freeform 18"/>
                <p:cNvSpPr>
                  <a:spLocks/>
                </p:cNvSpPr>
                <p:nvPr/>
              </p:nvSpPr>
              <p:spPr bwMode="auto">
                <a:xfrm>
                  <a:off x="4718051" y="328613"/>
                  <a:ext cx="596900" cy="696913"/>
                </a:xfrm>
                <a:custGeom>
                  <a:avLst/>
                  <a:gdLst>
                    <a:gd name="T0" fmla="*/ 376 w 376"/>
                    <a:gd name="T1" fmla="*/ 219 h 439"/>
                    <a:gd name="T2" fmla="*/ 0 w 376"/>
                    <a:gd name="T3" fmla="*/ 439 h 439"/>
                    <a:gd name="T4" fmla="*/ 0 w 376"/>
                    <a:gd name="T5" fmla="*/ 0 h 439"/>
                    <a:gd name="T6" fmla="*/ 376 w 376"/>
                    <a:gd name="T7" fmla="*/ 219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6" h="439">
                      <a:moveTo>
                        <a:pt x="376" y="219"/>
                      </a:moveTo>
                      <a:lnTo>
                        <a:pt x="0" y="439"/>
                      </a:lnTo>
                      <a:lnTo>
                        <a:pt x="0" y="0"/>
                      </a:lnTo>
                      <a:lnTo>
                        <a:pt x="376" y="2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81" name="Freeform 19"/>
                <p:cNvSpPr>
                  <a:spLocks/>
                </p:cNvSpPr>
                <p:nvPr/>
              </p:nvSpPr>
              <p:spPr bwMode="auto">
                <a:xfrm>
                  <a:off x="3979863" y="515938"/>
                  <a:ext cx="688975" cy="327025"/>
                </a:xfrm>
                <a:custGeom>
                  <a:avLst/>
                  <a:gdLst>
                    <a:gd name="T0" fmla="*/ 1508 w 1519"/>
                    <a:gd name="T1" fmla="*/ 337 h 715"/>
                    <a:gd name="T2" fmla="*/ 1357 w 1519"/>
                    <a:gd name="T3" fmla="*/ 151 h 715"/>
                    <a:gd name="T4" fmla="*/ 1242 w 1519"/>
                    <a:gd name="T5" fmla="*/ 33 h 715"/>
                    <a:gd name="T6" fmla="*/ 1167 w 1519"/>
                    <a:gd name="T7" fmla="*/ 1 h 715"/>
                    <a:gd name="T8" fmla="*/ 1091 w 1519"/>
                    <a:gd name="T9" fmla="*/ 184 h 715"/>
                    <a:gd name="T10" fmla="*/ 1153 w 1519"/>
                    <a:gd name="T11" fmla="*/ 249 h 715"/>
                    <a:gd name="T12" fmla="*/ 366 w 1519"/>
                    <a:gd name="T13" fmla="*/ 249 h 715"/>
                    <a:gd name="T14" fmla="*/ 428 w 1519"/>
                    <a:gd name="T15" fmla="*/ 184 h 715"/>
                    <a:gd name="T16" fmla="*/ 352 w 1519"/>
                    <a:gd name="T17" fmla="*/ 2 h 715"/>
                    <a:gd name="T18" fmla="*/ 277 w 1519"/>
                    <a:gd name="T19" fmla="*/ 33 h 715"/>
                    <a:gd name="T20" fmla="*/ 162 w 1519"/>
                    <a:gd name="T21" fmla="*/ 151 h 715"/>
                    <a:gd name="T22" fmla="*/ 11 w 1519"/>
                    <a:gd name="T23" fmla="*/ 337 h 715"/>
                    <a:gd name="T24" fmla="*/ 145 w 1519"/>
                    <a:gd name="T25" fmla="*/ 537 h 715"/>
                    <a:gd name="T26" fmla="*/ 277 w 1519"/>
                    <a:gd name="T27" fmla="*/ 673 h 715"/>
                    <a:gd name="T28" fmla="*/ 427 w 1519"/>
                    <a:gd name="T29" fmla="*/ 674 h 715"/>
                    <a:gd name="T30" fmla="*/ 428 w 1519"/>
                    <a:gd name="T31" fmla="*/ 532 h 715"/>
                    <a:gd name="T32" fmla="*/ 366 w 1519"/>
                    <a:gd name="T33" fmla="*/ 477 h 715"/>
                    <a:gd name="T34" fmla="*/ 1153 w 1519"/>
                    <a:gd name="T35" fmla="*/ 477 h 715"/>
                    <a:gd name="T36" fmla="*/ 1091 w 1519"/>
                    <a:gd name="T37" fmla="*/ 532 h 715"/>
                    <a:gd name="T38" fmla="*/ 1092 w 1519"/>
                    <a:gd name="T39" fmla="*/ 674 h 715"/>
                    <a:gd name="T40" fmla="*/ 1242 w 1519"/>
                    <a:gd name="T41" fmla="*/ 673 h 715"/>
                    <a:gd name="T42" fmla="*/ 1374 w 1519"/>
                    <a:gd name="T43" fmla="*/ 537 h 715"/>
                    <a:gd name="T44" fmla="*/ 1508 w 1519"/>
                    <a:gd name="T45" fmla="*/ 337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19" h="715">
                      <a:moveTo>
                        <a:pt x="1508" y="337"/>
                      </a:moveTo>
                      <a:cubicBezTo>
                        <a:pt x="1498" y="267"/>
                        <a:pt x="1404" y="200"/>
                        <a:pt x="1357" y="151"/>
                      </a:cubicBezTo>
                      <a:cubicBezTo>
                        <a:pt x="1318" y="112"/>
                        <a:pt x="1280" y="72"/>
                        <a:pt x="1242" y="33"/>
                      </a:cubicBezTo>
                      <a:cubicBezTo>
                        <a:pt x="1221" y="12"/>
                        <a:pt x="1194" y="1"/>
                        <a:pt x="1167" y="1"/>
                      </a:cubicBezTo>
                      <a:cubicBezTo>
                        <a:pt x="1078" y="0"/>
                        <a:pt x="1032" y="122"/>
                        <a:pt x="1091" y="184"/>
                      </a:cubicBezTo>
                      <a:cubicBezTo>
                        <a:pt x="1091" y="184"/>
                        <a:pt x="1153" y="249"/>
                        <a:pt x="1153" y="249"/>
                      </a:cubicBezTo>
                      <a:cubicBezTo>
                        <a:pt x="366" y="249"/>
                        <a:pt x="366" y="249"/>
                        <a:pt x="366" y="249"/>
                      </a:cubicBezTo>
                      <a:cubicBezTo>
                        <a:pt x="366" y="249"/>
                        <a:pt x="428" y="184"/>
                        <a:pt x="428" y="184"/>
                      </a:cubicBezTo>
                      <a:cubicBezTo>
                        <a:pt x="487" y="122"/>
                        <a:pt x="441" y="1"/>
                        <a:pt x="352" y="2"/>
                      </a:cubicBezTo>
                      <a:cubicBezTo>
                        <a:pt x="325" y="2"/>
                        <a:pt x="298" y="12"/>
                        <a:pt x="277" y="33"/>
                      </a:cubicBezTo>
                      <a:cubicBezTo>
                        <a:pt x="239" y="73"/>
                        <a:pt x="201" y="112"/>
                        <a:pt x="162" y="151"/>
                      </a:cubicBezTo>
                      <a:cubicBezTo>
                        <a:pt x="115" y="200"/>
                        <a:pt x="21" y="267"/>
                        <a:pt x="11" y="337"/>
                      </a:cubicBezTo>
                      <a:cubicBezTo>
                        <a:pt x="0" y="418"/>
                        <a:pt x="94" y="485"/>
                        <a:pt x="145" y="537"/>
                      </a:cubicBezTo>
                      <a:cubicBezTo>
                        <a:pt x="189" y="582"/>
                        <a:pt x="233" y="627"/>
                        <a:pt x="277" y="673"/>
                      </a:cubicBezTo>
                      <a:cubicBezTo>
                        <a:pt x="318" y="715"/>
                        <a:pt x="385" y="715"/>
                        <a:pt x="427" y="674"/>
                      </a:cubicBezTo>
                      <a:cubicBezTo>
                        <a:pt x="468" y="633"/>
                        <a:pt x="469" y="574"/>
                        <a:pt x="428" y="532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1153" y="477"/>
                        <a:pt x="1153" y="477"/>
                        <a:pt x="1153" y="477"/>
                      </a:cubicBezTo>
                      <a:cubicBezTo>
                        <a:pt x="1091" y="532"/>
                        <a:pt x="1091" y="532"/>
                        <a:pt x="1091" y="532"/>
                      </a:cubicBezTo>
                      <a:cubicBezTo>
                        <a:pt x="1050" y="574"/>
                        <a:pt x="1051" y="633"/>
                        <a:pt x="1092" y="674"/>
                      </a:cubicBezTo>
                      <a:cubicBezTo>
                        <a:pt x="1134" y="715"/>
                        <a:pt x="1201" y="715"/>
                        <a:pt x="1242" y="673"/>
                      </a:cubicBezTo>
                      <a:cubicBezTo>
                        <a:pt x="1286" y="627"/>
                        <a:pt x="1330" y="582"/>
                        <a:pt x="1374" y="537"/>
                      </a:cubicBezTo>
                      <a:cubicBezTo>
                        <a:pt x="1424" y="485"/>
                        <a:pt x="1519" y="418"/>
                        <a:pt x="1508" y="3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82" name="Freeform 20"/>
                <p:cNvSpPr>
                  <a:spLocks/>
                </p:cNvSpPr>
                <p:nvPr/>
              </p:nvSpPr>
              <p:spPr bwMode="auto">
                <a:xfrm>
                  <a:off x="5375276" y="515938"/>
                  <a:ext cx="581025" cy="327025"/>
                </a:xfrm>
                <a:custGeom>
                  <a:avLst/>
                  <a:gdLst>
                    <a:gd name="T0" fmla="*/ 1268 w 1279"/>
                    <a:gd name="T1" fmla="*/ 337 h 715"/>
                    <a:gd name="T2" fmla="*/ 1117 w 1279"/>
                    <a:gd name="T3" fmla="*/ 151 h 715"/>
                    <a:gd name="T4" fmla="*/ 1002 w 1279"/>
                    <a:gd name="T5" fmla="*/ 33 h 715"/>
                    <a:gd name="T6" fmla="*/ 927 w 1279"/>
                    <a:gd name="T7" fmla="*/ 1 h 715"/>
                    <a:gd name="T8" fmla="*/ 851 w 1279"/>
                    <a:gd name="T9" fmla="*/ 184 h 715"/>
                    <a:gd name="T10" fmla="*/ 913 w 1279"/>
                    <a:gd name="T11" fmla="*/ 249 h 715"/>
                    <a:gd name="T12" fmla="*/ 366 w 1279"/>
                    <a:gd name="T13" fmla="*/ 249 h 715"/>
                    <a:gd name="T14" fmla="*/ 428 w 1279"/>
                    <a:gd name="T15" fmla="*/ 184 h 715"/>
                    <a:gd name="T16" fmla="*/ 352 w 1279"/>
                    <a:gd name="T17" fmla="*/ 2 h 715"/>
                    <a:gd name="T18" fmla="*/ 277 w 1279"/>
                    <a:gd name="T19" fmla="*/ 33 h 715"/>
                    <a:gd name="T20" fmla="*/ 162 w 1279"/>
                    <a:gd name="T21" fmla="*/ 151 h 715"/>
                    <a:gd name="T22" fmla="*/ 11 w 1279"/>
                    <a:gd name="T23" fmla="*/ 337 h 715"/>
                    <a:gd name="T24" fmla="*/ 145 w 1279"/>
                    <a:gd name="T25" fmla="*/ 537 h 715"/>
                    <a:gd name="T26" fmla="*/ 277 w 1279"/>
                    <a:gd name="T27" fmla="*/ 673 h 715"/>
                    <a:gd name="T28" fmla="*/ 427 w 1279"/>
                    <a:gd name="T29" fmla="*/ 674 h 715"/>
                    <a:gd name="T30" fmla="*/ 428 w 1279"/>
                    <a:gd name="T31" fmla="*/ 532 h 715"/>
                    <a:gd name="T32" fmla="*/ 366 w 1279"/>
                    <a:gd name="T33" fmla="*/ 477 h 715"/>
                    <a:gd name="T34" fmla="*/ 913 w 1279"/>
                    <a:gd name="T35" fmla="*/ 477 h 715"/>
                    <a:gd name="T36" fmla="*/ 851 w 1279"/>
                    <a:gd name="T37" fmla="*/ 532 h 715"/>
                    <a:gd name="T38" fmla="*/ 852 w 1279"/>
                    <a:gd name="T39" fmla="*/ 674 h 715"/>
                    <a:gd name="T40" fmla="*/ 1002 w 1279"/>
                    <a:gd name="T41" fmla="*/ 673 h 715"/>
                    <a:gd name="T42" fmla="*/ 1134 w 1279"/>
                    <a:gd name="T43" fmla="*/ 537 h 715"/>
                    <a:gd name="T44" fmla="*/ 1268 w 1279"/>
                    <a:gd name="T45" fmla="*/ 337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79" h="715">
                      <a:moveTo>
                        <a:pt x="1268" y="337"/>
                      </a:moveTo>
                      <a:cubicBezTo>
                        <a:pt x="1258" y="267"/>
                        <a:pt x="1164" y="200"/>
                        <a:pt x="1117" y="151"/>
                      </a:cubicBezTo>
                      <a:cubicBezTo>
                        <a:pt x="1078" y="112"/>
                        <a:pt x="1040" y="72"/>
                        <a:pt x="1002" y="33"/>
                      </a:cubicBezTo>
                      <a:cubicBezTo>
                        <a:pt x="981" y="12"/>
                        <a:pt x="954" y="1"/>
                        <a:pt x="927" y="1"/>
                      </a:cubicBezTo>
                      <a:cubicBezTo>
                        <a:pt x="838" y="0"/>
                        <a:pt x="792" y="122"/>
                        <a:pt x="851" y="184"/>
                      </a:cubicBezTo>
                      <a:cubicBezTo>
                        <a:pt x="851" y="184"/>
                        <a:pt x="913" y="249"/>
                        <a:pt x="913" y="249"/>
                      </a:cubicBezTo>
                      <a:cubicBezTo>
                        <a:pt x="366" y="249"/>
                        <a:pt x="366" y="249"/>
                        <a:pt x="366" y="249"/>
                      </a:cubicBezTo>
                      <a:cubicBezTo>
                        <a:pt x="366" y="249"/>
                        <a:pt x="428" y="184"/>
                        <a:pt x="428" y="184"/>
                      </a:cubicBezTo>
                      <a:cubicBezTo>
                        <a:pt x="487" y="122"/>
                        <a:pt x="441" y="1"/>
                        <a:pt x="352" y="2"/>
                      </a:cubicBezTo>
                      <a:cubicBezTo>
                        <a:pt x="325" y="2"/>
                        <a:pt x="298" y="12"/>
                        <a:pt x="277" y="33"/>
                      </a:cubicBezTo>
                      <a:cubicBezTo>
                        <a:pt x="239" y="73"/>
                        <a:pt x="201" y="112"/>
                        <a:pt x="162" y="151"/>
                      </a:cubicBezTo>
                      <a:cubicBezTo>
                        <a:pt x="115" y="200"/>
                        <a:pt x="21" y="267"/>
                        <a:pt x="11" y="337"/>
                      </a:cubicBezTo>
                      <a:cubicBezTo>
                        <a:pt x="0" y="418"/>
                        <a:pt x="94" y="485"/>
                        <a:pt x="145" y="537"/>
                      </a:cubicBezTo>
                      <a:cubicBezTo>
                        <a:pt x="189" y="582"/>
                        <a:pt x="233" y="627"/>
                        <a:pt x="277" y="673"/>
                      </a:cubicBezTo>
                      <a:cubicBezTo>
                        <a:pt x="318" y="715"/>
                        <a:pt x="385" y="715"/>
                        <a:pt x="427" y="674"/>
                      </a:cubicBezTo>
                      <a:cubicBezTo>
                        <a:pt x="468" y="633"/>
                        <a:pt x="469" y="574"/>
                        <a:pt x="428" y="532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913" y="477"/>
                        <a:pt x="913" y="477"/>
                        <a:pt x="913" y="477"/>
                      </a:cubicBezTo>
                      <a:cubicBezTo>
                        <a:pt x="851" y="532"/>
                        <a:pt x="851" y="532"/>
                        <a:pt x="851" y="532"/>
                      </a:cubicBezTo>
                      <a:cubicBezTo>
                        <a:pt x="810" y="574"/>
                        <a:pt x="811" y="633"/>
                        <a:pt x="852" y="674"/>
                      </a:cubicBezTo>
                      <a:cubicBezTo>
                        <a:pt x="894" y="715"/>
                        <a:pt x="961" y="715"/>
                        <a:pt x="1002" y="673"/>
                      </a:cubicBezTo>
                      <a:cubicBezTo>
                        <a:pt x="1046" y="627"/>
                        <a:pt x="1090" y="582"/>
                        <a:pt x="1134" y="537"/>
                      </a:cubicBezTo>
                      <a:cubicBezTo>
                        <a:pt x="1184" y="485"/>
                        <a:pt x="1279" y="418"/>
                        <a:pt x="1268" y="3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83" name="Freeform 21"/>
                <p:cNvSpPr>
                  <a:spLocks/>
                </p:cNvSpPr>
                <p:nvPr/>
              </p:nvSpPr>
              <p:spPr bwMode="auto">
                <a:xfrm>
                  <a:off x="4003676" y="893763"/>
                  <a:ext cx="644525" cy="466725"/>
                </a:xfrm>
                <a:custGeom>
                  <a:avLst/>
                  <a:gdLst>
                    <a:gd name="T0" fmla="*/ 1377 w 1421"/>
                    <a:gd name="T1" fmla="*/ 173 h 1018"/>
                    <a:gd name="T2" fmla="*/ 1161 w 1421"/>
                    <a:gd name="T3" fmla="*/ 69 h 1018"/>
                    <a:gd name="T4" fmla="*/ 1007 w 1421"/>
                    <a:gd name="T5" fmla="*/ 10 h 1018"/>
                    <a:gd name="T6" fmla="*/ 926 w 1421"/>
                    <a:gd name="T7" fmla="*/ 13 h 1018"/>
                    <a:gd name="T8" fmla="*/ 935 w 1421"/>
                    <a:gd name="T9" fmla="*/ 211 h 1018"/>
                    <a:gd name="T10" fmla="*/ 1018 w 1421"/>
                    <a:gd name="T11" fmla="*/ 244 h 1018"/>
                    <a:gd name="T12" fmla="*/ 305 w 1421"/>
                    <a:gd name="T13" fmla="*/ 576 h 1018"/>
                    <a:gd name="T14" fmla="*/ 334 w 1421"/>
                    <a:gd name="T15" fmla="*/ 491 h 1018"/>
                    <a:gd name="T16" fmla="*/ 187 w 1421"/>
                    <a:gd name="T17" fmla="*/ 358 h 1018"/>
                    <a:gd name="T18" fmla="*/ 133 w 1421"/>
                    <a:gd name="T19" fmla="*/ 418 h 1018"/>
                    <a:gd name="T20" fmla="*/ 79 w 1421"/>
                    <a:gd name="T21" fmla="*/ 574 h 1018"/>
                    <a:gd name="T22" fmla="*/ 21 w 1421"/>
                    <a:gd name="T23" fmla="*/ 806 h 1018"/>
                    <a:gd name="T24" fmla="*/ 226 w 1421"/>
                    <a:gd name="T25" fmla="*/ 930 h 1018"/>
                    <a:gd name="T26" fmla="*/ 404 w 1421"/>
                    <a:gd name="T27" fmla="*/ 998 h 1018"/>
                    <a:gd name="T28" fmla="*/ 540 w 1421"/>
                    <a:gd name="T29" fmla="*/ 936 h 1018"/>
                    <a:gd name="T30" fmla="*/ 480 w 1421"/>
                    <a:gd name="T31" fmla="*/ 806 h 1018"/>
                    <a:gd name="T32" fmla="*/ 401 w 1421"/>
                    <a:gd name="T33" fmla="*/ 783 h 1018"/>
                    <a:gd name="T34" fmla="*/ 1114 w 1421"/>
                    <a:gd name="T35" fmla="*/ 450 h 1018"/>
                    <a:gd name="T36" fmla="*/ 1082 w 1421"/>
                    <a:gd name="T37" fmla="*/ 526 h 1018"/>
                    <a:gd name="T38" fmla="*/ 1143 w 1421"/>
                    <a:gd name="T39" fmla="*/ 654 h 1018"/>
                    <a:gd name="T40" fmla="*/ 1278 w 1421"/>
                    <a:gd name="T41" fmla="*/ 590 h 1018"/>
                    <a:gd name="T42" fmla="*/ 1340 w 1421"/>
                    <a:gd name="T43" fmla="*/ 411 h 1018"/>
                    <a:gd name="T44" fmla="*/ 1377 w 1421"/>
                    <a:gd name="T45" fmla="*/ 173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1" h="1018">
                      <a:moveTo>
                        <a:pt x="1377" y="173"/>
                      </a:moveTo>
                      <a:cubicBezTo>
                        <a:pt x="1339" y="114"/>
                        <a:pt x="1225" y="93"/>
                        <a:pt x="1161" y="69"/>
                      </a:cubicBezTo>
                      <a:cubicBezTo>
                        <a:pt x="1110" y="49"/>
                        <a:pt x="1059" y="30"/>
                        <a:pt x="1007" y="10"/>
                      </a:cubicBezTo>
                      <a:cubicBezTo>
                        <a:pt x="980" y="0"/>
                        <a:pt x="951" y="2"/>
                        <a:pt x="926" y="13"/>
                      </a:cubicBezTo>
                      <a:cubicBezTo>
                        <a:pt x="845" y="50"/>
                        <a:pt x="855" y="180"/>
                        <a:pt x="935" y="211"/>
                      </a:cubicBezTo>
                      <a:cubicBezTo>
                        <a:pt x="935" y="211"/>
                        <a:pt x="1018" y="244"/>
                        <a:pt x="1018" y="244"/>
                      </a:cubicBezTo>
                      <a:cubicBezTo>
                        <a:pt x="305" y="576"/>
                        <a:pt x="305" y="576"/>
                        <a:pt x="305" y="576"/>
                      </a:cubicBezTo>
                      <a:cubicBezTo>
                        <a:pt x="305" y="576"/>
                        <a:pt x="334" y="491"/>
                        <a:pt x="334" y="491"/>
                      </a:cubicBezTo>
                      <a:cubicBezTo>
                        <a:pt x="361" y="410"/>
                        <a:pt x="268" y="319"/>
                        <a:pt x="187" y="358"/>
                      </a:cubicBezTo>
                      <a:cubicBezTo>
                        <a:pt x="163" y="369"/>
                        <a:pt x="143" y="390"/>
                        <a:pt x="133" y="418"/>
                      </a:cubicBezTo>
                      <a:cubicBezTo>
                        <a:pt x="115" y="470"/>
                        <a:pt x="97" y="522"/>
                        <a:pt x="79" y="574"/>
                      </a:cubicBezTo>
                      <a:cubicBezTo>
                        <a:pt x="57" y="638"/>
                        <a:pt x="0" y="738"/>
                        <a:pt x="21" y="806"/>
                      </a:cubicBezTo>
                      <a:cubicBezTo>
                        <a:pt x="45" y="884"/>
                        <a:pt x="159" y="905"/>
                        <a:pt x="226" y="930"/>
                      </a:cubicBezTo>
                      <a:cubicBezTo>
                        <a:pt x="285" y="953"/>
                        <a:pt x="344" y="975"/>
                        <a:pt x="404" y="998"/>
                      </a:cubicBezTo>
                      <a:cubicBezTo>
                        <a:pt x="458" y="1018"/>
                        <a:pt x="519" y="991"/>
                        <a:pt x="540" y="936"/>
                      </a:cubicBezTo>
                      <a:cubicBezTo>
                        <a:pt x="560" y="881"/>
                        <a:pt x="535" y="827"/>
                        <a:pt x="480" y="806"/>
                      </a:cubicBezTo>
                      <a:cubicBezTo>
                        <a:pt x="401" y="783"/>
                        <a:pt x="401" y="783"/>
                        <a:pt x="401" y="783"/>
                      </a:cubicBezTo>
                      <a:cubicBezTo>
                        <a:pt x="1114" y="450"/>
                        <a:pt x="1114" y="450"/>
                        <a:pt x="1114" y="450"/>
                      </a:cubicBezTo>
                      <a:cubicBezTo>
                        <a:pt x="1082" y="526"/>
                        <a:pt x="1082" y="526"/>
                        <a:pt x="1082" y="526"/>
                      </a:cubicBezTo>
                      <a:cubicBezTo>
                        <a:pt x="1062" y="581"/>
                        <a:pt x="1088" y="635"/>
                        <a:pt x="1143" y="654"/>
                      </a:cubicBezTo>
                      <a:cubicBezTo>
                        <a:pt x="1198" y="674"/>
                        <a:pt x="1258" y="646"/>
                        <a:pt x="1278" y="590"/>
                      </a:cubicBezTo>
                      <a:cubicBezTo>
                        <a:pt x="1299" y="530"/>
                        <a:pt x="1319" y="470"/>
                        <a:pt x="1340" y="411"/>
                      </a:cubicBezTo>
                      <a:cubicBezTo>
                        <a:pt x="1364" y="343"/>
                        <a:pt x="1421" y="242"/>
                        <a:pt x="1377" y="1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84" name="Freeform 22"/>
                <p:cNvSpPr>
                  <a:spLocks/>
                </p:cNvSpPr>
                <p:nvPr/>
              </p:nvSpPr>
              <p:spPr bwMode="auto">
                <a:xfrm>
                  <a:off x="4003676" y="-6350"/>
                  <a:ext cx="644525" cy="466725"/>
                </a:xfrm>
                <a:custGeom>
                  <a:avLst/>
                  <a:gdLst>
                    <a:gd name="T0" fmla="*/ 1377 w 1421"/>
                    <a:gd name="T1" fmla="*/ 845 h 1018"/>
                    <a:gd name="T2" fmla="*/ 1161 w 1421"/>
                    <a:gd name="T3" fmla="*/ 949 h 1018"/>
                    <a:gd name="T4" fmla="*/ 1007 w 1421"/>
                    <a:gd name="T5" fmla="*/ 1008 h 1018"/>
                    <a:gd name="T6" fmla="*/ 926 w 1421"/>
                    <a:gd name="T7" fmla="*/ 1005 h 1018"/>
                    <a:gd name="T8" fmla="*/ 935 w 1421"/>
                    <a:gd name="T9" fmla="*/ 807 h 1018"/>
                    <a:gd name="T10" fmla="*/ 1018 w 1421"/>
                    <a:gd name="T11" fmla="*/ 774 h 1018"/>
                    <a:gd name="T12" fmla="*/ 305 w 1421"/>
                    <a:gd name="T13" fmla="*/ 442 h 1018"/>
                    <a:gd name="T14" fmla="*/ 334 w 1421"/>
                    <a:gd name="T15" fmla="*/ 527 h 1018"/>
                    <a:gd name="T16" fmla="*/ 187 w 1421"/>
                    <a:gd name="T17" fmla="*/ 660 h 1018"/>
                    <a:gd name="T18" fmla="*/ 133 w 1421"/>
                    <a:gd name="T19" fmla="*/ 600 h 1018"/>
                    <a:gd name="T20" fmla="*/ 79 w 1421"/>
                    <a:gd name="T21" fmla="*/ 444 h 1018"/>
                    <a:gd name="T22" fmla="*/ 21 w 1421"/>
                    <a:gd name="T23" fmla="*/ 212 h 1018"/>
                    <a:gd name="T24" fmla="*/ 226 w 1421"/>
                    <a:gd name="T25" fmla="*/ 88 h 1018"/>
                    <a:gd name="T26" fmla="*/ 404 w 1421"/>
                    <a:gd name="T27" fmla="*/ 20 h 1018"/>
                    <a:gd name="T28" fmla="*/ 540 w 1421"/>
                    <a:gd name="T29" fmla="*/ 82 h 1018"/>
                    <a:gd name="T30" fmla="*/ 480 w 1421"/>
                    <a:gd name="T31" fmla="*/ 212 h 1018"/>
                    <a:gd name="T32" fmla="*/ 401 w 1421"/>
                    <a:gd name="T33" fmla="*/ 235 h 1018"/>
                    <a:gd name="T34" fmla="*/ 1114 w 1421"/>
                    <a:gd name="T35" fmla="*/ 568 h 1018"/>
                    <a:gd name="T36" fmla="*/ 1082 w 1421"/>
                    <a:gd name="T37" fmla="*/ 492 h 1018"/>
                    <a:gd name="T38" fmla="*/ 1143 w 1421"/>
                    <a:gd name="T39" fmla="*/ 364 h 1018"/>
                    <a:gd name="T40" fmla="*/ 1278 w 1421"/>
                    <a:gd name="T41" fmla="*/ 428 h 1018"/>
                    <a:gd name="T42" fmla="*/ 1340 w 1421"/>
                    <a:gd name="T43" fmla="*/ 607 h 1018"/>
                    <a:gd name="T44" fmla="*/ 1377 w 1421"/>
                    <a:gd name="T45" fmla="*/ 845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1" h="1018">
                      <a:moveTo>
                        <a:pt x="1377" y="845"/>
                      </a:moveTo>
                      <a:cubicBezTo>
                        <a:pt x="1339" y="904"/>
                        <a:pt x="1225" y="925"/>
                        <a:pt x="1161" y="949"/>
                      </a:cubicBezTo>
                      <a:cubicBezTo>
                        <a:pt x="1110" y="969"/>
                        <a:pt x="1059" y="988"/>
                        <a:pt x="1007" y="1008"/>
                      </a:cubicBezTo>
                      <a:cubicBezTo>
                        <a:pt x="980" y="1018"/>
                        <a:pt x="951" y="1016"/>
                        <a:pt x="926" y="1005"/>
                      </a:cubicBezTo>
                      <a:cubicBezTo>
                        <a:pt x="845" y="968"/>
                        <a:pt x="855" y="838"/>
                        <a:pt x="935" y="807"/>
                      </a:cubicBezTo>
                      <a:cubicBezTo>
                        <a:pt x="935" y="807"/>
                        <a:pt x="1018" y="774"/>
                        <a:pt x="1018" y="774"/>
                      </a:cubicBezTo>
                      <a:cubicBezTo>
                        <a:pt x="305" y="442"/>
                        <a:pt x="305" y="442"/>
                        <a:pt x="305" y="442"/>
                      </a:cubicBezTo>
                      <a:cubicBezTo>
                        <a:pt x="305" y="442"/>
                        <a:pt x="334" y="527"/>
                        <a:pt x="334" y="527"/>
                      </a:cubicBezTo>
                      <a:cubicBezTo>
                        <a:pt x="361" y="608"/>
                        <a:pt x="268" y="699"/>
                        <a:pt x="187" y="660"/>
                      </a:cubicBezTo>
                      <a:cubicBezTo>
                        <a:pt x="163" y="649"/>
                        <a:pt x="143" y="628"/>
                        <a:pt x="133" y="600"/>
                      </a:cubicBezTo>
                      <a:cubicBezTo>
                        <a:pt x="115" y="548"/>
                        <a:pt x="97" y="496"/>
                        <a:pt x="79" y="444"/>
                      </a:cubicBezTo>
                      <a:cubicBezTo>
                        <a:pt x="57" y="380"/>
                        <a:pt x="0" y="280"/>
                        <a:pt x="21" y="212"/>
                      </a:cubicBezTo>
                      <a:cubicBezTo>
                        <a:pt x="45" y="134"/>
                        <a:pt x="159" y="113"/>
                        <a:pt x="226" y="88"/>
                      </a:cubicBezTo>
                      <a:cubicBezTo>
                        <a:pt x="285" y="65"/>
                        <a:pt x="344" y="43"/>
                        <a:pt x="404" y="20"/>
                      </a:cubicBezTo>
                      <a:cubicBezTo>
                        <a:pt x="458" y="0"/>
                        <a:pt x="519" y="27"/>
                        <a:pt x="540" y="82"/>
                      </a:cubicBezTo>
                      <a:cubicBezTo>
                        <a:pt x="560" y="137"/>
                        <a:pt x="535" y="191"/>
                        <a:pt x="480" y="212"/>
                      </a:cubicBezTo>
                      <a:cubicBezTo>
                        <a:pt x="401" y="235"/>
                        <a:pt x="401" y="235"/>
                        <a:pt x="401" y="235"/>
                      </a:cubicBezTo>
                      <a:cubicBezTo>
                        <a:pt x="1114" y="568"/>
                        <a:pt x="1114" y="568"/>
                        <a:pt x="1114" y="568"/>
                      </a:cubicBezTo>
                      <a:cubicBezTo>
                        <a:pt x="1082" y="492"/>
                        <a:pt x="1082" y="492"/>
                        <a:pt x="1082" y="492"/>
                      </a:cubicBezTo>
                      <a:cubicBezTo>
                        <a:pt x="1062" y="437"/>
                        <a:pt x="1088" y="383"/>
                        <a:pt x="1143" y="364"/>
                      </a:cubicBezTo>
                      <a:cubicBezTo>
                        <a:pt x="1198" y="344"/>
                        <a:pt x="1258" y="372"/>
                        <a:pt x="1278" y="428"/>
                      </a:cubicBezTo>
                      <a:cubicBezTo>
                        <a:pt x="1299" y="488"/>
                        <a:pt x="1319" y="548"/>
                        <a:pt x="1340" y="607"/>
                      </a:cubicBezTo>
                      <a:cubicBezTo>
                        <a:pt x="1364" y="675"/>
                        <a:pt x="1421" y="776"/>
                        <a:pt x="1377" y="8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sp>
            <p:nvSpPr>
              <p:cNvPr id="79" name="Rectangle 72"/>
              <p:cNvSpPr/>
              <p:nvPr/>
            </p:nvSpPr>
            <p:spPr>
              <a:xfrm>
                <a:off x="4091864" y="1961345"/>
                <a:ext cx="838276" cy="61515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69" name="Group 75"/>
            <p:cNvGrpSpPr/>
            <p:nvPr/>
          </p:nvGrpSpPr>
          <p:grpSpPr>
            <a:xfrm>
              <a:off x="1491727" y="1673684"/>
              <a:ext cx="247902" cy="278885"/>
              <a:chOff x="2597621" y="1938070"/>
              <a:chExt cx="670472" cy="754266"/>
            </a:xfrm>
          </p:grpSpPr>
          <p:grpSp>
            <p:nvGrpSpPr>
              <p:cNvPr id="74" name="Group 32"/>
              <p:cNvGrpSpPr>
                <a:grpSpLocks noChangeAspect="1"/>
              </p:cNvGrpSpPr>
              <p:nvPr/>
            </p:nvGrpSpPr>
            <p:grpSpPr bwMode="auto">
              <a:xfrm>
                <a:off x="2660796" y="1986703"/>
                <a:ext cx="545131" cy="634843"/>
                <a:chOff x="832" y="-148"/>
                <a:chExt cx="2783" cy="3241"/>
              </a:xfrm>
              <a:solidFill>
                <a:schemeClr val="bg1"/>
              </a:solidFill>
            </p:grpSpPr>
            <p:sp>
              <p:nvSpPr>
                <p:cNvPr id="76" name="Freeform 33"/>
                <p:cNvSpPr>
                  <a:spLocks noEditPoints="1"/>
                </p:cNvSpPr>
                <p:nvPr/>
              </p:nvSpPr>
              <p:spPr bwMode="auto">
                <a:xfrm>
                  <a:off x="1124" y="-148"/>
                  <a:ext cx="2199" cy="1657"/>
                </a:xfrm>
                <a:custGeom>
                  <a:avLst/>
                  <a:gdLst>
                    <a:gd name="T0" fmla="*/ 1602 w 2140"/>
                    <a:gd name="T1" fmla="*/ 1083 h 1596"/>
                    <a:gd name="T2" fmla="*/ 1744 w 2140"/>
                    <a:gd name="T3" fmla="*/ 673 h 1596"/>
                    <a:gd name="T4" fmla="*/ 411 w 2140"/>
                    <a:gd name="T5" fmla="*/ 673 h 1596"/>
                    <a:gd name="T6" fmla="*/ 1450 w 2140"/>
                    <a:gd name="T7" fmla="*/ 1231 h 1596"/>
                    <a:gd name="T8" fmla="*/ 1836 w 2140"/>
                    <a:gd name="T9" fmla="*/ 1562 h 1596"/>
                    <a:gd name="T10" fmla="*/ 1956 w 2140"/>
                    <a:gd name="T11" fmla="*/ 1440 h 1596"/>
                    <a:gd name="T12" fmla="*/ 522 w 2140"/>
                    <a:gd name="T13" fmla="*/ 673 h 1596"/>
                    <a:gd name="T14" fmla="*/ 1632 w 2140"/>
                    <a:gd name="T15" fmla="*/ 673 h 1596"/>
                    <a:gd name="T16" fmla="*/ 1237 w 2140"/>
                    <a:gd name="T17" fmla="*/ 622 h 1596"/>
                    <a:gd name="T18" fmla="*/ 1150 w 2140"/>
                    <a:gd name="T19" fmla="*/ 541 h 1596"/>
                    <a:gd name="T20" fmla="*/ 699 w 2140"/>
                    <a:gd name="T21" fmla="*/ 509 h 1596"/>
                    <a:gd name="T22" fmla="*/ 699 w 2140"/>
                    <a:gd name="T23" fmla="*/ 377 h 1596"/>
                    <a:gd name="T24" fmla="*/ 1150 w 2140"/>
                    <a:gd name="T25" fmla="*/ 340 h 1596"/>
                    <a:gd name="T26" fmla="*/ 1237 w 2140"/>
                    <a:gd name="T27" fmla="*/ 253 h 1596"/>
                    <a:gd name="T28" fmla="*/ 1390 w 2140"/>
                    <a:gd name="T29" fmla="*/ 428 h 1596"/>
                    <a:gd name="T30" fmla="*/ 1237 w 2140"/>
                    <a:gd name="T31" fmla="*/ 622 h 1596"/>
                    <a:gd name="T32" fmla="*/ 765 w 2140"/>
                    <a:gd name="T33" fmla="*/ 878 h 1596"/>
                    <a:gd name="T34" fmla="*/ 919 w 2140"/>
                    <a:gd name="T35" fmla="*/ 702 h 1596"/>
                    <a:gd name="T36" fmla="*/ 1006 w 2140"/>
                    <a:gd name="T37" fmla="*/ 787 h 1596"/>
                    <a:gd name="T38" fmla="*/ 1456 w 2140"/>
                    <a:gd name="T39" fmla="*/ 821 h 1596"/>
                    <a:gd name="T40" fmla="*/ 1456 w 2140"/>
                    <a:gd name="T41" fmla="*/ 949 h 1596"/>
                    <a:gd name="T42" fmla="*/ 1006 w 2140"/>
                    <a:gd name="T43" fmla="*/ 985 h 1596"/>
                    <a:gd name="T44" fmla="*/ 919 w 2140"/>
                    <a:gd name="T45" fmla="*/ 1071 h 1596"/>
                    <a:gd name="T46" fmla="*/ 324 w 2140"/>
                    <a:gd name="T47" fmla="*/ 505 h 1596"/>
                    <a:gd name="T48" fmla="*/ 0 w 2140"/>
                    <a:gd name="T49" fmla="*/ 441 h 1596"/>
                    <a:gd name="T50" fmla="*/ 64 w 2140"/>
                    <a:gd name="T51" fmla="*/ 377 h 1596"/>
                    <a:gd name="T52" fmla="*/ 388 w 2140"/>
                    <a:gd name="T53" fmla="*/ 441 h 1596"/>
                    <a:gd name="T54" fmla="*/ 324 w 2140"/>
                    <a:gd name="T55" fmla="*/ 505 h 1596"/>
                    <a:gd name="T56" fmla="*/ 1816 w 2140"/>
                    <a:gd name="T57" fmla="*/ 949 h 1596"/>
                    <a:gd name="T58" fmla="*/ 1752 w 2140"/>
                    <a:gd name="T59" fmla="*/ 885 h 1596"/>
                    <a:gd name="T60" fmla="*/ 2076 w 2140"/>
                    <a:gd name="T61" fmla="*/ 821 h 1596"/>
                    <a:gd name="T62" fmla="*/ 2140 w 2140"/>
                    <a:gd name="T63" fmla="*/ 885 h 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40" h="1596">
                      <a:moveTo>
                        <a:pt x="1956" y="1440"/>
                      </a:moveTo>
                      <a:cubicBezTo>
                        <a:pt x="1602" y="1083"/>
                        <a:pt x="1602" y="1083"/>
                        <a:pt x="1602" y="1083"/>
                      </a:cubicBezTo>
                      <a:cubicBezTo>
                        <a:pt x="1630" y="1049"/>
                        <a:pt x="1630" y="1049"/>
                        <a:pt x="1630" y="1049"/>
                      </a:cubicBezTo>
                      <a:cubicBezTo>
                        <a:pt x="1702" y="942"/>
                        <a:pt x="1744" y="812"/>
                        <a:pt x="1744" y="673"/>
                      </a:cubicBezTo>
                      <a:cubicBezTo>
                        <a:pt x="1744" y="301"/>
                        <a:pt x="1445" y="0"/>
                        <a:pt x="1077" y="0"/>
                      </a:cubicBezTo>
                      <a:cubicBezTo>
                        <a:pt x="709" y="0"/>
                        <a:pt x="411" y="301"/>
                        <a:pt x="411" y="673"/>
                      </a:cubicBezTo>
                      <a:cubicBezTo>
                        <a:pt x="411" y="1044"/>
                        <a:pt x="709" y="1346"/>
                        <a:pt x="1077" y="1346"/>
                      </a:cubicBezTo>
                      <a:cubicBezTo>
                        <a:pt x="1215" y="1346"/>
                        <a:pt x="1343" y="1303"/>
                        <a:pt x="1450" y="1231"/>
                      </a:cubicBezTo>
                      <a:cubicBezTo>
                        <a:pt x="1481" y="1205"/>
                        <a:pt x="1481" y="1205"/>
                        <a:pt x="1481" y="1205"/>
                      </a:cubicBezTo>
                      <a:cubicBezTo>
                        <a:pt x="1836" y="1562"/>
                        <a:pt x="1836" y="1562"/>
                        <a:pt x="1836" y="1562"/>
                      </a:cubicBezTo>
                      <a:cubicBezTo>
                        <a:pt x="1869" y="1596"/>
                        <a:pt x="1923" y="1596"/>
                        <a:pt x="1956" y="1562"/>
                      </a:cubicBezTo>
                      <a:cubicBezTo>
                        <a:pt x="1989" y="1528"/>
                        <a:pt x="1989" y="1474"/>
                        <a:pt x="1956" y="1440"/>
                      </a:cubicBezTo>
                      <a:close/>
                      <a:moveTo>
                        <a:pt x="1077" y="1233"/>
                      </a:moveTo>
                      <a:cubicBezTo>
                        <a:pt x="770" y="1233"/>
                        <a:pt x="522" y="982"/>
                        <a:pt x="522" y="673"/>
                      </a:cubicBezTo>
                      <a:cubicBezTo>
                        <a:pt x="522" y="363"/>
                        <a:pt x="770" y="112"/>
                        <a:pt x="1077" y="112"/>
                      </a:cubicBezTo>
                      <a:cubicBezTo>
                        <a:pt x="1384" y="112"/>
                        <a:pt x="1632" y="363"/>
                        <a:pt x="1632" y="673"/>
                      </a:cubicBezTo>
                      <a:cubicBezTo>
                        <a:pt x="1632" y="982"/>
                        <a:pt x="1384" y="1233"/>
                        <a:pt x="1077" y="1233"/>
                      </a:cubicBezTo>
                      <a:close/>
                      <a:moveTo>
                        <a:pt x="1237" y="622"/>
                      </a:moveTo>
                      <a:cubicBezTo>
                        <a:pt x="1213" y="647"/>
                        <a:pt x="1175" y="647"/>
                        <a:pt x="1151" y="623"/>
                      </a:cubicBezTo>
                      <a:cubicBezTo>
                        <a:pt x="1127" y="599"/>
                        <a:pt x="1126" y="565"/>
                        <a:pt x="1150" y="541"/>
                      </a:cubicBezTo>
                      <a:cubicBezTo>
                        <a:pt x="1185" y="509"/>
                        <a:pt x="1185" y="509"/>
                        <a:pt x="1185" y="509"/>
                      </a:cubicBezTo>
                      <a:cubicBezTo>
                        <a:pt x="699" y="509"/>
                        <a:pt x="699" y="509"/>
                        <a:pt x="699" y="509"/>
                      </a:cubicBezTo>
                      <a:cubicBezTo>
                        <a:pt x="666" y="509"/>
                        <a:pt x="638" y="477"/>
                        <a:pt x="638" y="443"/>
                      </a:cubicBezTo>
                      <a:cubicBezTo>
                        <a:pt x="638" y="409"/>
                        <a:pt x="666" y="377"/>
                        <a:pt x="699" y="377"/>
                      </a:cubicBezTo>
                      <a:cubicBezTo>
                        <a:pt x="1185" y="377"/>
                        <a:pt x="1185" y="377"/>
                        <a:pt x="1185" y="377"/>
                      </a:cubicBezTo>
                      <a:cubicBezTo>
                        <a:pt x="1185" y="377"/>
                        <a:pt x="1150" y="340"/>
                        <a:pt x="1150" y="340"/>
                      </a:cubicBezTo>
                      <a:cubicBezTo>
                        <a:pt x="1116" y="304"/>
                        <a:pt x="1142" y="234"/>
                        <a:pt x="1194" y="235"/>
                      </a:cubicBezTo>
                      <a:cubicBezTo>
                        <a:pt x="1209" y="235"/>
                        <a:pt x="1225" y="241"/>
                        <a:pt x="1237" y="253"/>
                      </a:cubicBezTo>
                      <a:cubicBezTo>
                        <a:pt x="1259" y="276"/>
                        <a:pt x="1281" y="299"/>
                        <a:pt x="1303" y="321"/>
                      </a:cubicBezTo>
                      <a:cubicBezTo>
                        <a:pt x="1330" y="349"/>
                        <a:pt x="1385" y="388"/>
                        <a:pt x="1390" y="428"/>
                      </a:cubicBezTo>
                      <a:cubicBezTo>
                        <a:pt x="1397" y="475"/>
                        <a:pt x="1342" y="514"/>
                        <a:pt x="1313" y="544"/>
                      </a:cubicBezTo>
                      <a:cubicBezTo>
                        <a:pt x="1288" y="570"/>
                        <a:pt x="1262" y="596"/>
                        <a:pt x="1237" y="622"/>
                      </a:cubicBezTo>
                      <a:close/>
                      <a:moveTo>
                        <a:pt x="842" y="993"/>
                      </a:moveTo>
                      <a:cubicBezTo>
                        <a:pt x="813" y="963"/>
                        <a:pt x="759" y="924"/>
                        <a:pt x="765" y="878"/>
                      </a:cubicBezTo>
                      <a:cubicBezTo>
                        <a:pt x="771" y="837"/>
                        <a:pt x="825" y="799"/>
                        <a:pt x="852" y="771"/>
                      </a:cubicBezTo>
                      <a:cubicBezTo>
                        <a:pt x="875" y="748"/>
                        <a:pt x="897" y="725"/>
                        <a:pt x="919" y="702"/>
                      </a:cubicBezTo>
                      <a:cubicBezTo>
                        <a:pt x="931" y="690"/>
                        <a:pt x="946" y="684"/>
                        <a:pt x="962" y="684"/>
                      </a:cubicBezTo>
                      <a:cubicBezTo>
                        <a:pt x="1013" y="684"/>
                        <a:pt x="1040" y="751"/>
                        <a:pt x="1006" y="787"/>
                      </a:cubicBezTo>
                      <a:cubicBezTo>
                        <a:pt x="1006" y="787"/>
                        <a:pt x="970" y="821"/>
                        <a:pt x="970" y="821"/>
                      </a:cubicBezTo>
                      <a:cubicBezTo>
                        <a:pt x="1456" y="821"/>
                        <a:pt x="1456" y="821"/>
                        <a:pt x="1456" y="821"/>
                      </a:cubicBezTo>
                      <a:cubicBezTo>
                        <a:pt x="1490" y="821"/>
                        <a:pt x="1517" y="851"/>
                        <a:pt x="1517" y="885"/>
                      </a:cubicBezTo>
                      <a:cubicBezTo>
                        <a:pt x="1517" y="919"/>
                        <a:pt x="1490" y="949"/>
                        <a:pt x="1456" y="949"/>
                      </a:cubicBezTo>
                      <a:cubicBezTo>
                        <a:pt x="970" y="949"/>
                        <a:pt x="970" y="949"/>
                        <a:pt x="970" y="949"/>
                      </a:cubicBezTo>
                      <a:cubicBezTo>
                        <a:pt x="1006" y="985"/>
                        <a:pt x="1006" y="985"/>
                        <a:pt x="1006" y="985"/>
                      </a:cubicBezTo>
                      <a:cubicBezTo>
                        <a:pt x="1029" y="1010"/>
                        <a:pt x="1029" y="1048"/>
                        <a:pt x="1005" y="1072"/>
                      </a:cubicBezTo>
                      <a:cubicBezTo>
                        <a:pt x="981" y="1096"/>
                        <a:pt x="942" y="1096"/>
                        <a:pt x="919" y="1071"/>
                      </a:cubicBezTo>
                      <a:cubicBezTo>
                        <a:pt x="893" y="1045"/>
                        <a:pt x="868" y="1019"/>
                        <a:pt x="842" y="993"/>
                      </a:cubicBezTo>
                      <a:close/>
                      <a:moveTo>
                        <a:pt x="324" y="505"/>
                      </a:moveTo>
                      <a:cubicBezTo>
                        <a:pt x="64" y="505"/>
                        <a:pt x="64" y="505"/>
                        <a:pt x="64" y="505"/>
                      </a:cubicBezTo>
                      <a:cubicBezTo>
                        <a:pt x="29" y="505"/>
                        <a:pt x="0" y="476"/>
                        <a:pt x="0" y="441"/>
                      </a:cubicBezTo>
                      <a:cubicBezTo>
                        <a:pt x="0" y="441"/>
                        <a:pt x="0" y="441"/>
                        <a:pt x="0" y="441"/>
                      </a:cubicBezTo>
                      <a:cubicBezTo>
                        <a:pt x="0" y="406"/>
                        <a:pt x="29" y="377"/>
                        <a:pt x="64" y="377"/>
                      </a:cubicBezTo>
                      <a:cubicBezTo>
                        <a:pt x="324" y="377"/>
                        <a:pt x="324" y="377"/>
                        <a:pt x="324" y="377"/>
                      </a:cubicBezTo>
                      <a:cubicBezTo>
                        <a:pt x="359" y="377"/>
                        <a:pt x="388" y="406"/>
                        <a:pt x="388" y="441"/>
                      </a:cubicBezTo>
                      <a:cubicBezTo>
                        <a:pt x="388" y="441"/>
                        <a:pt x="388" y="441"/>
                        <a:pt x="388" y="441"/>
                      </a:cubicBezTo>
                      <a:cubicBezTo>
                        <a:pt x="388" y="476"/>
                        <a:pt x="359" y="505"/>
                        <a:pt x="324" y="505"/>
                      </a:cubicBezTo>
                      <a:close/>
                      <a:moveTo>
                        <a:pt x="2076" y="949"/>
                      </a:moveTo>
                      <a:cubicBezTo>
                        <a:pt x="1816" y="949"/>
                        <a:pt x="1816" y="949"/>
                        <a:pt x="1816" y="949"/>
                      </a:cubicBezTo>
                      <a:cubicBezTo>
                        <a:pt x="1781" y="949"/>
                        <a:pt x="1752" y="920"/>
                        <a:pt x="1752" y="885"/>
                      </a:cubicBezTo>
                      <a:cubicBezTo>
                        <a:pt x="1752" y="885"/>
                        <a:pt x="1752" y="885"/>
                        <a:pt x="1752" y="885"/>
                      </a:cubicBezTo>
                      <a:cubicBezTo>
                        <a:pt x="1752" y="850"/>
                        <a:pt x="1781" y="821"/>
                        <a:pt x="1816" y="821"/>
                      </a:cubicBezTo>
                      <a:cubicBezTo>
                        <a:pt x="2076" y="821"/>
                        <a:pt x="2076" y="821"/>
                        <a:pt x="2076" y="821"/>
                      </a:cubicBezTo>
                      <a:cubicBezTo>
                        <a:pt x="2111" y="821"/>
                        <a:pt x="2140" y="850"/>
                        <a:pt x="2140" y="885"/>
                      </a:cubicBezTo>
                      <a:cubicBezTo>
                        <a:pt x="2140" y="885"/>
                        <a:pt x="2140" y="885"/>
                        <a:pt x="2140" y="885"/>
                      </a:cubicBezTo>
                      <a:cubicBezTo>
                        <a:pt x="2140" y="920"/>
                        <a:pt x="2111" y="949"/>
                        <a:pt x="2076" y="9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77" name="Freeform 34"/>
                <p:cNvSpPr>
                  <a:spLocks noEditPoints="1"/>
                </p:cNvSpPr>
                <p:nvPr/>
              </p:nvSpPr>
              <p:spPr bwMode="auto">
                <a:xfrm>
                  <a:off x="832" y="1593"/>
                  <a:ext cx="2783" cy="1500"/>
                </a:xfrm>
                <a:custGeom>
                  <a:avLst/>
                  <a:gdLst>
                    <a:gd name="T0" fmla="*/ 2458 w 2783"/>
                    <a:gd name="T1" fmla="*/ 1458 h 1500"/>
                    <a:gd name="T2" fmla="*/ 2783 w 2783"/>
                    <a:gd name="T3" fmla="*/ 1134 h 1500"/>
                    <a:gd name="T4" fmla="*/ 2783 w 2783"/>
                    <a:gd name="T5" fmla="*/ 769 h 1500"/>
                    <a:gd name="T6" fmla="*/ 2458 w 2783"/>
                    <a:gd name="T7" fmla="*/ 727 h 1500"/>
                    <a:gd name="T8" fmla="*/ 2783 w 2783"/>
                    <a:gd name="T9" fmla="*/ 408 h 1500"/>
                    <a:gd name="T10" fmla="*/ 2783 w 2783"/>
                    <a:gd name="T11" fmla="*/ 0 h 1500"/>
                    <a:gd name="T12" fmla="*/ 0 w 2783"/>
                    <a:gd name="T13" fmla="*/ 42 h 1500"/>
                    <a:gd name="T14" fmla="*/ 0 w 2783"/>
                    <a:gd name="T15" fmla="*/ 408 h 1500"/>
                    <a:gd name="T16" fmla="*/ 362 w 2783"/>
                    <a:gd name="T17" fmla="*/ 727 h 1500"/>
                    <a:gd name="T18" fmla="*/ 0 w 2783"/>
                    <a:gd name="T19" fmla="*/ 769 h 1500"/>
                    <a:gd name="T20" fmla="*/ 0 w 2783"/>
                    <a:gd name="T21" fmla="*/ 1134 h 1500"/>
                    <a:gd name="T22" fmla="*/ 362 w 2783"/>
                    <a:gd name="T23" fmla="*/ 1458 h 1500"/>
                    <a:gd name="T24" fmla="*/ 0 w 2783"/>
                    <a:gd name="T25" fmla="*/ 1500 h 1500"/>
                    <a:gd name="T26" fmla="*/ 407 w 2783"/>
                    <a:gd name="T27" fmla="*/ 1500 h 1500"/>
                    <a:gd name="T28" fmla="*/ 1089 w 2783"/>
                    <a:gd name="T29" fmla="*/ 1500 h 1500"/>
                    <a:gd name="T30" fmla="*/ 1776 w 2783"/>
                    <a:gd name="T31" fmla="*/ 1500 h 1500"/>
                    <a:gd name="T32" fmla="*/ 2458 w 2783"/>
                    <a:gd name="T33" fmla="*/ 1500 h 1500"/>
                    <a:gd name="T34" fmla="*/ 2783 w 2783"/>
                    <a:gd name="T35" fmla="*/ 1458 h 1500"/>
                    <a:gd name="T36" fmla="*/ 2738 w 2783"/>
                    <a:gd name="T37" fmla="*/ 42 h 1500"/>
                    <a:gd name="T38" fmla="*/ 2097 w 2783"/>
                    <a:gd name="T39" fmla="*/ 366 h 1500"/>
                    <a:gd name="T40" fmla="*/ 2417 w 2783"/>
                    <a:gd name="T41" fmla="*/ 408 h 1500"/>
                    <a:gd name="T42" fmla="*/ 1776 w 2783"/>
                    <a:gd name="T43" fmla="*/ 727 h 1500"/>
                    <a:gd name="T44" fmla="*/ 2417 w 2783"/>
                    <a:gd name="T45" fmla="*/ 408 h 1500"/>
                    <a:gd name="T46" fmla="*/ 2055 w 2783"/>
                    <a:gd name="T47" fmla="*/ 42 h 1500"/>
                    <a:gd name="T48" fmla="*/ 1414 w 2783"/>
                    <a:gd name="T49" fmla="*/ 366 h 1500"/>
                    <a:gd name="T50" fmla="*/ 1731 w 2783"/>
                    <a:gd name="T51" fmla="*/ 408 h 1500"/>
                    <a:gd name="T52" fmla="*/ 1089 w 2783"/>
                    <a:gd name="T53" fmla="*/ 727 h 1500"/>
                    <a:gd name="T54" fmla="*/ 1731 w 2783"/>
                    <a:gd name="T55" fmla="*/ 408 h 1500"/>
                    <a:gd name="T56" fmla="*/ 1369 w 2783"/>
                    <a:gd name="T57" fmla="*/ 42 h 1500"/>
                    <a:gd name="T58" fmla="*/ 728 w 2783"/>
                    <a:gd name="T59" fmla="*/ 366 h 1500"/>
                    <a:gd name="T60" fmla="*/ 1048 w 2783"/>
                    <a:gd name="T61" fmla="*/ 408 h 1500"/>
                    <a:gd name="T62" fmla="*/ 407 w 2783"/>
                    <a:gd name="T63" fmla="*/ 727 h 1500"/>
                    <a:gd name="T64" fmla="*/ 1048 w 2783"/>
                    <a:gd name="T65" fmla="*/ 408 h 1500"/>
                    <a:gd name="T66" fmla="*/ 45 w 2783"/>
                    <a:gd name="T67" fmla="*/ 42 h 1500"/>
                    <a:gd name="T68" fmla="*/ 687 w 2783"/>
                    <a:gd name="T69" fmla="*/ 366 h 1500"/>
                    <a:gd name="T70" fmla="*/ 45 w 2783"/>
                    <a:gd name="T71" fmla="*/ 1093 h 1500"/>
                    <a:gd name="T72" fmla="*/ 687 w 2783"/>
                    <a:gd name="T73" fmla="*/ 769 h 1500"/>
                    <a:gd name="T74" fmla="*/ 45 w 2783"/>
                    <a:gd name="T75" fmla="*/ 1093 h 1500"/>
                    <a:gd name="T76" fmla="*/ 407 w 2783"/>
                    <a:gd name="T77" fmla="*/ 1458 h 1500"/>
                    <a:gd name="T78" fmla="*/ 1048 w 2783"/>
                    <a:gd name="T79" fmla="*/ 1134 h 1500"/>
                    <a:gd name="T80" fmla="*/ 728 w 2783"/>
                    <a:gd name="T81" fmla="*/ 1093 h 1500"/>
                    <a:gd name="T82" fmla="*/ 1369 w 2783"/>
                    <a:gd name="T83" fmla="*/ 769 h 1500"/>
                    <a:gd name="T84" fmla="*/ 728 w 2783"/>
                    <a:gd name="T85" fmla="*/ 1093 h 1500"/>
                    <a:gd name="T86" fmla="*/ 1089 w 2783"/>
                    <a:gd name="T87" fmla="*/ 1458 h 1500"/>
                    <a:gd name="T88" fmla="*/ 1731 w 2783"/>
                    <a:gd name="T89" fmla="*/ 1134 h 1500"/>
                    <a:gd name="T90" fmla="*/ 1414 w 2783"/>
                    <a:gd name="T91" fmla="*/ 1093 h 1500"/>
                    <a:gd name="T92" fmla="*/ 2055 w 2783"/>
                    <a:gd name="T93" fmla="*/ 769 h 1500"/>
                    <a:gd name="T94" fmla="*/ 1414 w 2783"/>
                    <a:gd name="T95" fmla="*/ 1093 h 1500"/>
                    <a:gd name="T96" fmla="*/ 1776 w 2783"/>
                    <a:gd name="T97" fmla="*/ 1458 h 1500"/>
                    <a:gd name="T98" fmla="*/ 2417 w 2783"/>
                    <a:gd name="T99" fmla="*/ 1134 h 1500"/>
                    <a:gd name="T100" fmla="*/ 2097 w 2783"/>
                    <a:gd name="T101" fmla="*/ 1093 h 1500"/>
                    <a:gd name="T102" fmla="*/ 2738 w 2783"/>
                    <a:gd name="T103" fmla="*/ 769 h 1500"/>
                    <a:gd name="T104" fmla="*/ 2097 w 2783"/>
                    <a:gd name="T105" fmla="*/ 1093 h 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83" h="1500">
                      <a:moveTo>
                        <a:pt x="2783" y="1458"/>
                      </a:moveTo>
                      <a:lnTo>
                        <a:pt x="2458" y="1458"/>
                      </a:lnTo>
                      <a:lnTo>
                        <a:pt x="2458" y="1134"/>
                      </a:lnTo>
                      <a:lnTo>
                        <a:pt x="2783" y="1134"/>
                      </a:lnTo>
                      <a:lnTo>
                        <a:pt x="2783" y="1093"/>
                      </a:lnTo>
                      <a:lnTo>
                        <a:pt x="2783" y="769"/>
                      </a:lnTo>
                      <a:lnTo>
                        <a:pt x="2783" y="727"/>
                      </a:lnTo>
                      <a:lnTo>
                        <a:pt x="2458" y="727"/>
                      </a:lnTo>
                      <a:lnTo>
                        <a:pt x="2458" y="408"/>
                      </a:lnTo>
                      <a:lnTo>
                        <a:pt x="2783" y="408"/>
                      </a:lnTo>
                      <a:lnTo>
                        <a:pt x="2783" y="366"/>
                      </a:lnTo>
                      <a:lnTo>
                        <a:pt x="2783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0" y="366"/>
                      </a:lnTo>
                      <a:lnTo>
                        <a:pt x="0" y="408"/>
                      </a:lnTo>
                      <a:lnTo>
                        <a:pt x="362" y="408"/>
                      </a:lnTo>
                      <a:lnTo>
                        <a:pt x="362" y="727"/>
                      </a:lnTo>
                      <a:lnTo>
                        <a:pt x="0" y="727"/>
                      </a:lnTo>
                      <a:lnTo>
                        <a:pt x="0" y="769"/>
                      </a:lnTo>
                      <a:lnTo>
                        <a:pt x="0" y="1093"/>
                      </a:lnTo>
                      <a:lnTo>
                        <a:pt x="0" y="1134"/>
                      </a:lnTo>
                      <a:lnTo>
                        <a:pt x="362" y="1134"/>
                      </a:lnTo>
                      <a:lnTo>
                        <a:pt x="362" y="1458"/>
                      </a:lnTo>
                      <a:lnTo>
                        <a:pt x="0" y="1458"/>
                      </a:lnTo>
                      <a:lnTo>
                        <a:pt x="0" y="1500"/>
                      </a:lnTo>
                      <a:lnTo>
                        <a:pt x="366" y="1500"/>
                      </a:lnTo>
                      <a:lnTo>
                        <a:pt x="407" y="1500"/>
                      </a:lnTo>
                      <a:lnTo>
                        <a:pt x="1048" y="1500"/>
                      </a:lnTo>
                      <a:lnTo>
                        <a:pt x="1089" y="1500"/>
                      </a:lnTo>
                      <a:lnTo>
                        <a:pt x="1735" y="1500"/>
                      </a:lnTo>
                      <a:lnTo>
                        <a:pt x="1776" y="1500"/>
                      </a:lnTo>
                      <a:lnTo>
                        <a:pt x="2417" y="1500"/>
                      </a:lnTo>
                      <a:lnTo>
                        <a:pt x="2458" y="1500"/>
                      </a:lnTo>
                      <a:lnTo>
                        <a:pt x="2783" y="1500"/>
                      </a:lnTo>
                      <a:lnTo>
                        <a:pt x="2783" y="1458"/>
                      </a:lnTo>
                      <a:close/>
                      <a:moveTo>
                        <a:pt x="2097" y="42"/>
                      </a:moveTo>
                      <a:lnTo>
                        <a:pt x="2738" y="42"/>
                      </a:lnTo>
                      <a:lnTo>
                        <a:pt x="2738" y="366"/>
                      </a:lnTo>
                      <a:lnTo>
                        <a:pt x="2097" y="366"/>
                      </a:lnTo>
                      <a:lnTo>
                        <a:pt x="2097" y="42"/>
                      </a:lnTo>
                      <a:close/>
                      <a:moveTo>
                        <a:pt x="2417" y="408"/>
                      </a:moveTo>
                      <a:lnTo>
                        <a:pt x="2417" y="727"/>
                      </a:lnTo>
                      <a:lnTo>
                        <a:pt x="1776" y="727"/>
                      </a:lnTo>
                      <a:lnTo>
                        <a:pt x="1776" y="408"/>
                      </a:lnTo>
                      <a:lnTo>
                        <a:pt x="2417" y="408"/>
                      </a:lnTo>
                      <a:close/>
                      <a:moveTo>
                        <a:pt x="1414" y="42"/>
                      </a:moveTo>
                      <a:lnTo>
                        <a:pt x="2055" y="42"/>
                      </a:lnTo>
                      <a:lnTo>
                        <a:pt x="2055" y="366"/>
                      </a:lnTo>
                      <a:lnTo>
                        <a:pt x="1414" y="366"/>
                      </a:lnTo>
                      <a:lnTo>
                        <a:pt x="1414" y="42"/>
                      </a:lnTo>
                      <a:close/>
                      <a:moveTo>
                        <a:pt x="1731" y="408"/>
                      </a:moveTo>
                      <a:lnTo>
                        <a:pt x="1731" y="727"/>
                      </a:lnTo>
                      <a:lnTo>
                        <a:pt x="1089" y="727"/>
                      </a:lnTo>
                      <a:lnTo>
                        <a:pt x="1089" y="408"/>
                      </a:lnTo>
                      <a:lnTo>
                        <a:pt x="1731" y="408"/>
                      </a:lnTo>
                      <a:close/>
                      <a:moveTo>
                        <a:pt x="728" y="42"/>
                      </a:moveTo>
                      <a:lnTo>
                        <a:pt x="1369" y="42"/>
                      </a:lnTo>
                      <a:lnTo>
                        <a:pt x="1369" y="366"/>
                      </a:lnTo>
                      <a:lnTo>
                        <a:pt x="728" y="366"/>
                      </a:lnTo>
                      <a:lnTo>
                        <a:pt x="728" y="42"/>
                      </a:lnTo>
                      <a:close/>
                      <a:moveTo>
                        <a:pt x="1048" y="408"/>
                      </a:moveTo>
                      <a:lnTo>
                        <a:pt x="1048" y="727"/>
                      </a:lnTo>
                      <a:lnTo>
                        <a:pt x="407" y="727"/>
                      </a:lnTo>
                      <a:lnTo>
                        <a:pt x="407" y="408"/>
                      </a:lnTo>
                      <a:lnTo>
                        <a:pt x="1048" y="408"/>
                      </a:lnTo>
                      <a:close/>
                      <a:moveTo>
                        <a:pt x="45" y="366"/>
                      </a:moveTo>
                      <a:lnTo>
                        <a:pt x="45" y="42"/>
                      </a:lnTo>
                      <a:lnTo>
                        <a:pt x="687" y="42"/>
                      </a:lnTo>
                      <a:lnTo>
                        <a:pt x="687" y="366"/>
                      </a:lnTo>
                      <a:lnTo>
                        <a:pt x="45" y="366"/>
                      </a:lnTo>
                      <a:close/>
                      <a:moveTo>
                        <a:pt x="45" y="1093"/>
                      </a:moveTo>
                      <a:lnTo>
                        <a:pt x="45" y="769"/>
                      </a:lnTo>
                      <a:lnTo>
                        <a:pt x="687" y="769"/>
                      </a:lnTo>
                      <a:lnTo>
                        <a:pt x="687" y="1093"/>
                      </a:lnTo>
                      <a:lnTo>
                        <a:pt x="45" y="1093"/>
                      </a:lnTo>
                      <a:close/>
                      <a:moveTo>
                        <a:pt x="1048" y="1458"/>
                      </a:moveTo>
                      <a:lnTo>
                        <a:pt x="407" y="1458"/>
                      </a:lnTo>
                      <a:lnTo>
                        <a:pt x="407" y="1134"/>
                      </a:lnTo>
                      <a:lnTo>
                        <a:pt x="1048" y="1134"/>
                      </a:lnTo>
                      <a:lnTo>
                        <a:pt x="1048" y="1458"/>
                      </a:lnTo>
                      <a:close/>
                      <a:moveTo>
                        <a:pt x="728" y="1093"/>
                      </a:moveTo>
                      <a:lnTo>
                        <a:pt x="728" y="769"/>
                      </a:lnTo>
                      <a:lnTo>
                        <a:pt x="1369" y="769"/>
                      </a:lnTo>
                      <a:lnTo>
                        <a:pt x="1369" y="1093"/>
                      </a:lnTo>
                      <a:lnTo>
                        <a:pt x="728" y="1093"/>
                      </a:lnTo>
                      <a:close/>
                      <a:moveTo>
                        <a:pt x="1731" y="1458"/>
                      </a:moveTo>
                      <a:lnTo>
                        <a:pt x="1089" y="1458"/>
                      </a:lnTo>
                      <a:lnTo>
                        <a:pt x="1089" y="1134"/>
                      </a:lnTo>
                      <a:lnTo>
                        <a:pt x="1731" y="1134"/>
                      </a:lnTo>
                      <a:lnTo>
                        <a:pt x="1731" y="1458"/>
                      </a:lnTo>
                      <a:close/>
                      <a:moveTo>
                        <a:pt x="1414" y="1093"/>
                      </a:moveTo>
                      <a:lnTo>
                        <a:pt x="1414" y="769"/>
                      </a:lnTo>
                      <a:lnTo>
                        <a:pt x="2055" y="769"/>
                      </a:lnTo>
                      <a:lnTo>
                        <a:pt x="2055" y="1093"/>
                      </a:lnTo>
                      <a:lnTo>
                        <a:pt x="1414" y="1093"/>
                      </a:lnTo>
                      <a:close/>
                      <a:moveTo>
                        <a:pt x="2417" y="1458"/>
                      </a:moveTo>
                      <a:lnTo>
                        <a:pt x="1776" y="1458"/>
                      </a:lnTo>
                      <a:lnTo>
                        <a:pt x="1776" y="1134"/>
                      </a:lnTo>
                      <a:lnTo>
                        <a:pt x="2417" y="1134"/>
                      </a:lnTo>
                      <a:lnTo>
                        <a:pt x="2417" y="1458"/>
                      </a:lnTo>
                      <a:close/>
                      <a:moveTo>
                        <a:pt x="2097" y="1093"/>
                      </a:moveTo>
                      <a:lnTo>
                        <a:pt x="2097" y="769"/>
                      </a:lnTo>
                      <a:lnTo>
                        <a:pt x="2738" y="769"/>
                      </a:lnTo>
                      <a:lnTo>
                        <a:pt x="2738" y="1093"/>
                      </a:lnTo>
                      <a:lnTo>
                        <a:pt x="2097" y="10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2597621" y="1938070"/>
                <a:ext cx="670472" cy="75426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556894" y="1458719"/>
              <a:ext cx="8002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ルーティング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1185107" y="1454614"/>
              <a:ext cx="10054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ファイアウォール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2037991" y="1449771"/>
              <a:ext cx="738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WAN</a:t>
              </a:r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高速化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686453" y="1436611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無線</a:t>
              </a:r>
              <a:r>
                <a:rPr kumimoji="1" lang="en-US" altLang="ja-JP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LAN</a:t>
              </a:r>
            </a:p>
            <a:p>
              <a:pPr algn="ctr"/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コントローラ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90" name="右矢印 89"/>
          <p:cNvSpPr/>
          <p:nvPr/>
        </p:nvSpPr>
        <p:spPr>
          <a:xfrm>
            <a:off x="2943953" y="2241440"/>
            <a:ext cx="2044575" cy="195994"/>
          </a:xfrm>
          <a:prstGeom prst="rightArrow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92" name="図形グループ 91"/>
          <p:cNvGrpSpPr/>
          <p:nvPr/>
        </p:nvGrpSpPr>
        <p:grpSpPr>
          <a:xfrm>
            <a:off x="1812219" y="2112757"/>
            <a:ext cx="1210588" cy="663231"/>
            <a:chOff x="1420710" y="2036365"/>
            <a:chExt cx="1210588" cy="663231"/>
          </a:xfrm>
        </p:grpSpPr>
        <p:sp>
          <p:nvSpPr>
            <p:cNvPr id="89" name="乗算記号 88"/>
            <p:cNvSpPr/>
            <p:nvPr/>
          </p:nvSpPr>
          <p:spPr>
            <a:xfrm>
              <a:off x="1743665" y="2036365"/>
              <a:ext cx="506259" cy="46982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1420710" y="2361042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latin typeface="メイリオ"/>
                  <a:ea typeface="メイリオ"/>
                  <a:cs typeface="メイリオ"/>
                </a:rPr>
                <a:t>ハード故障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3028868" y="1104531"/>
            <a:ext cx="203132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✔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故障時間の短縮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103" name="図形グループ 102"/>
          <p:cNvGrpSpPr/>
          <p:nvPr/>
        </p:nvGrpSpPr>
        <p:grpSpPr>
          <a:xfrm>
            <a:off x="762501" y="2717471"/>
            <a:ext cx="1720560" cy="1205207"/>
            <a:chOff x="370992" y="2641079"/>
            <a:chExt cx="1720560" cy="1205207"/>
          </a:xfrm>
        </p:grpSpPr>
        <p:sp>
          <p:nvSpPr>
            <p:cNvPr id="95" name="正方形/長方形 94"/>
            <p:cNvSpPr/>
            <p:nvPr/>
          </p:nvSpPr>
          <p:spPr>
            <a:xfrm>
              <a:off x="1067289" y="3237950"/>
              <a:ext cx="1024263" cy="60833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メイリオ"/>
                <a:ea typeface="メイリオ"/>
                <a:cs typeface="メイリオ"/>
              </a:endParaRPr>
            </a:p>
          </p:txBody>
        </p:sp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952" y="3062568"/>
              <a:ext cx="529052" cy="541816"/>
            </a:xfrm>
            <a:prstGeom prst="rect">
              <a:avLst/>
            </a:prstGeom>
          </p:spPr>
        </p:pic>
        <p:sp>
          <p:nvSpPr>
            <p:cNvPr id="99" name="テキスト ボックス 98"/>
            <p:cNvSpPr txBox="1"/>
            <p:nvPr/>
          </p:nvSpPr>
          <p:spPr>
            <a:xfrm>
              <a:off x="370992" y="2641079"/>
              <a:ext cx="1441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メイリオ"/>
                  <a:ea typeface="メイリオ"/>
                  <a:cs typeface="メイリオ"/>
                </a:rPr>
                <a:t>新設</a:t>
              </a:r>
              <a:endParaRPr kumimoji="1" lang="en-US" altLang="ja-JP" sz="1400" dirty="0" smtClean="0">
                <a:latin typeface="メイリオ"/>
                <a:ea typeface="メイリオ"/>
                <a:cs typeface="メイリオ"/>
              </a:endParaRPr>
            </a:p>
            <a:p>
              <a:r>
                <a:rPr kumimoji="1" lang="ja-JP" altLang="en-US" sz="1400" dirty="0" smtClean="0">
                  <a:latin typeface="メイリオ"/>
                  <a:ea typeface="メイリオ"/>
                  <a:cs typeface="メイリオ"/>
                </a:rPr>
                <a:t>工場・オフィス</a:t>
              </a:r>
              <a:endParaRPr kumimoji="1" lang="ja-JP" altLang="en-US" sz="1400" dirty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00" name="テキスト ボックス 99"/>
          <p:cNvSpPr txBox="1"/>
          <p:nvPr/>
        </p:nvSpPr>
        <p:spPr>
          <a:xfrm>
            <a:off x="1210773" y="4289918"/>
            <a:ext cx="26778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✔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自動化による工数短縮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102" name="図形グループ 101"/>
          <p:cNvGrpSpPr/>
          <p:nvPr/>
        </p:nvGrpSpPr>
        <p:grpSpPr>
          <a:xfrm>
            <a:off x="1906506" y="3117581"/>
            <a:ext cx="2123155" cy="338554"/>
            <a:chOff x="1514997" y="3041189"/>
            <a:chExt cx="2123155" cy="338554"/>
          </a:xfrm>
        </p:grpSpPr>
        <p:pic>
          <p:nvPicPr>
            <p:cNvPr id="6" name="Picture 42" descr="USD UTAH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997" y="3093148"/>
              <a:ext cx="949862" cy="242482"/>
            </a:xfrm>
            <a:prstGeom prst="rect">
              <a:avLst/>
            </a:prstGeom>
          </p:spPr>
        </p:pic>
        <p:sp>
          <p:nvSpPr>
            <p:cNvPr id="101" name="テキスト ボックス 100"/>
            <p:cNvSpPr txBox="1"/>
            <p:nvPr/>
          </p:nvSpPr>
          <p:spPr>
            <a:xfrm>
              <a:off x="2427564" y="3041189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latin typeface="メイリオ"/>
                  <a:ea typeface="メイリオ"/>
                  <a:cs typeface="メイリオ"/>
                </a:rPr>
                <a:t>新設ルータ</a:t>
              </a:r>
              <a:endParaRPr kumimoji="1" lang="ja-JP" altLang="en-US" sz="16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98" name="図形グループ 97"/>
          <p:cNvGrpSpPr/>
          <p:nvPr/>
        </p:nvGrpSpPr>
        <p:grpSpPr>
          <a:xfrm>
            <a:off x="1023522" y="3366300"/>
            <a:ext cx="2958005" cy="863143"/>
            <a:chOff x="556893" y="3140038"/>
            <a:chExt cx="2958005" cy="863143"/>
          </a:xfrm>
        </p:grpSpPr>
        <p:sp>
          <p:nvSpPr>
            <p:cNvPr id="39" name="Rectangle 25"/>
            <p:cNvSpPr/>
            <p:nvPr/>
          </p:nvSpPr>
          <p:spPr>
            <a:xfrm>
              <a:off x="585119" y="3492674"/>
              <a:ext cx="2878483" cy="510507"/>
            </a:xfrm>
            <a:prstGeom prst="rect">
              <a:avLst/>
            </a:prstGeom>
            <a:gradFill>
              <a:gsLst>
                <a:gs pos="0">
                  <a:srgbClr val="215A9C"/>
                </a:gs>
                <a:gs pos="100000">
                  <a:schemeClr val="tx2"/>
                </a:gs>
              </a:gsLst>
              <a:lin ang="162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メイリオ"/>
                <a:ea typeface="メイリオ"/>
                <a:cs typeface="メイリオ"/>
              </a:endParaRPr>
            </a:p>
          </p:txBody>
        </p:sp>
        <p:grpSp>
          <p:nvGrpSpPr>
            <p:cNvPr id="40" name="Group 5"/>
            <p:cNvGrpSpPr/>
            <p:nvPr/>
          </p:nvGrpSpPr>
          <p:grpSpPr>
            <a:xfrm>
              <a:off x="786568" y="3705604"/>
              <a:ext cx="273387" cy="273387"/>
              <a:chOff x="985525" y="1947526"/>
              <a:chExt cx="656799" cy="656799"/>
            </a:xfrm>
          </p:grpSpPr>
          <p:sp>
            <p:nvSpPr>
              <p:cNvPr id="41" name="Oval 3"/>
              <p:cNvSpPr/>
              <p:nvPr/>
            </p:nvSpPr>
            <p:spPr>
              <a:xfrm>
                <a:off x="985525" y="1947526"/>
                <a:ext cx="656799" cy="65679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42" name="Oval 17"/>
              <p:cNvSpPr/>
              <p:nvPr/>
            </p:nvSpPr>
            <p:spPr>
              <a:xfrm>
                <a:off x="1034561" y="1996562"/>
                <a:ext cx="558727" cy="558727"/>
              </a:xfrm>
              <a:custGeom>
                <a:avLst/>
                <a:gdLst/>
                <a:ahLst/>
                <a:cxnLst/>
                <a:rect l="l" t="t" r="r" b="b"/>
                <a:pathLst>
                  <a:path w="1373008" h="1373008">
                    <a:moveTo>
                      <a:pt x="686539" y="740055"/>
                    </a:moveTo>
                    <a:cubicBezTo>
                      <a:pt x="666786" y="740214"/>
                      <a:pt x="650903" y="756358"/>
                      <a:pt x="651063" y="776110"/>
                    </a:cubicBezTo>
                    <a:lnTo>
                      <a:pt x="652775" y="987279"/>
                    </a:lnTo>
                    <a:lnTo>
                      <a:pt x="631372" y="966559"/>
                    </a:lnTo>
                    <a:cubicBezTo>
                      <a:pt x="617179" y="952819"/>
                      <a:pt x="594535" y="953187"/>
                      <a:pt x="580796" y="967379"/>
                    </a:cubicBezTo>
                    <a:cubicBezTo>
                      <a:pt x="567056" y="981571"/>
                      <a:pt x="567424" y="1004215"/>
                      <a:pt x="581616" y="1017955"/>
                    </a:cubicBezTo>
                    <a:lnTo>
                      <a:pt x="663890" y="1097602"/>
                    </a:lnTo>
                    <a:lnTo>
                      <a:pt x="671552" y="1102513"/>
                    </a:lnTo>
                    <a:lnTo>
                      <a:pt x="675578" y="1105180"/>
                    </a:lnTo>
                    <a:lnTo>
                      <a:pt x="675833" y="1105257"/>
                    </a:lnTo>
                    <a:lnTo>
                      <a:pt x="675848" y="1105266"/>
                    </a:lnTo>
                    <a:lnTo>
                      <a:pt x="675887" y="1105273"/>
                    </a:lnTo>
                    <a:lnTo>
                      <a:pt x="682308" y="1107210"/>
                    </a:lnTo>
                    <a:cubicBezTo>
                      <a:pt x="684640" y="1107667"/>
                      <a:pt x="687053" y="1107897"/>
                      <a:pt x="689522" y="1107878"/>
                    </a:cubicBezTo>
                    <a:cubicBezTo>
                      <a:pt x="691991" y="1107858"/>
                      <a:pt x="694400" y="1107588"/>
                      <a:pt x="696724" y="1107093"/>
                    </a:cubicBezTo>
                    <a:lnTo>
                      <a:pt x="703113" y="1105053"/>
                    </a:lnTo>
                    <a:lnTo>
                      <a:pt x="703152" y="1105045"/>
                    </a:lnTo>
                    <a:lnTo>
                      <a:pt x="703167" y="1105035"/>
                    </a:lnTo>
                    <a:lnTo>
                      <a:pt x="703421" y="1104954"/>
                    </a:lnTo>
                    <a:lnTo>
                      <a:pt x="707387" y="1102233"/>
                    </a:lnTo>
                    <a:lnTo>
                      <a:pt x="714984" y="1097188"/>
                    </a:lnTo>
                    <a:lnTo>
                      <a:pt x="795956" y="1016217"/>
                    </a:lnTo>
                    <a:cubicBezTo>
                      <a:pt x="809924" y="1002249"/>
                      <a:pt x="809924" y="979603"/>
                      <a:pt x="795956" y="965635"/>
                    </a:cubicBezTo>
                    <a:cubicBezTo>
                      <a:pt x="781988" y="951667"/>
                      <a:pt x="759342" y="951667"/>
                      <a:pt x="745374" y="965635"/>
                    </a:cubicBezTo>
                    <a:lnTo>
                      <a:pt x="724307" y="986700"/>
                    </a:lnTo>
                    <a:lnTo>
                      <a:pt x="722595" y="775531"/>
                    </a:lnTo>
                    <a:cubicBezTo>
                      <a:pt x="722435" y="755778"/>
                      <a:pt x="706292" y="739895"/>
                      <a:pt x="686539" y="740055"/>
                    </a:cubicBezTo>
                    <a:close/>
                    <a:moveTo>
                      <a:pt x="866904" y="568650"/>
                    </a:moveTo>
                    <a:cubicBezTo>
                      <a:pt x="857750" y="568724"/>
                      <a:pt x="848626" y="572291"/>
                      <a:pt x="841699" y="579331"/>
                    </a:cubicBezTo>
                    <a:lnTo>
                      <a:pt x="761387" y="660956"/>
                    </a:lnTo>
                    <a:lnTo>
                      <a:pt x="756414" y="668578"/>
                    </a:lnTo>
                    <a:lnTo>
                      <a:pt x="753714" y="672582"/>
                    </a:lnTo>
                    <a:lnTo>
                      <a:pt x="753636" y="672837"/>
                    </a:lnTo>
                    <a:lnTo>
                      <a:pt x="753626" y="672851"/>
                    </a:lnTo>
                    <a:lnTo>
                      <a:pt x="753619" y="672891"/>
                    </a:lnTo>
                    <a:lnTo>
                      <a:pt x="751631" y="679296"/>
                    </a:lnTo>
                    <a:cubicBezTo>
                      <a:pt x="751154" y="681625"/>
                      <a:pt x="750903" y="684035"/>
                      <a:pt x="750904" y="686505"/>
                    </a:cubicBezTo>
                    <a:cubicBezTo>
                      <a:pt x="750904" y="688973"/>
                      <a:pt x="751154" y="691384"/>
                      <a:pt x="751631" y="693713"/>
                    </a:cubicBezTo>
                    <a:lnTo>
                      <a:pt x="753618" y="700117"/>
                    </a:lnTo>
                    <a:lnTo>
                      <a:pt x="753626" y="700157"/>
                    </a:lnTo>
                    <a:lnTo>
                      <a:pt x="753636" y="700171"/>
                    </a:lnTo>
                    <a:lnTo>
                      <a:pt x="753715" y="700426"/>
                    </a:lnTo>
                    <a:lnTo>
                      <a:pt x="756403" y="704414"/>
                    </a:lnTo>
                    <a:lnTo>
                      <a:pt x="761386" y="712053"/>
                    </a:lnTo>
                    <a:lnTo>
                      <a:pt x="841699" y="793678"/>
                    </a:lnTo>
                    <a:cubicBezTo>
                      <a:pt x="855552" y="807758"/>
                      <a:pt x="878199" y="807942"/>
                      <a:pt x="892279" y="794088"/>
                    </a:cubicBezTo>
                    <a:cubicBezTo>
                      <a:pt x="906360" y="780234"/>
                      <a:pt x="906543" y="757588"/>
                      <a:pt x="892690" y="743507"/>
                    </a:cubicBezTo>
                    <a:lnTo>
                      <a:pt x="871795" y="722271"/>
                    </a:lnTo>
                    <a:lnTo>
                      <a:pt x="1082972" y="722271"/>
                    </a:lnTo>
                    <a:cubicBezTo>
                      <a:pt x="1092849" y="722271"/>
                      <a:pt x="1101790" y="718267"/>
                      <a:pt x="1108263" y="711795"/>
                    </a:cubicBezTo>
                    <a:lnTo>
                      <a:pt x="1118739" y="686504"/>
                    </a:lnTo>
                    <a:lnTo>
                      <a:pt x="1108263" y="661213"/>
                    </a:lnTo>
                    <a:cubicBezTo>
                      <a:pt x="1101790" y="654740"/>
                      <a:pt x="1092849" y="650737"/>
                      <a:pt x="1082972" y="650736"/>
                    </a:cubicBezTo>
                    <a:lnTo>
                      <a:pt x="871796" y="650737"/>
                    </a:lnTo>
                    <a:lnTo>
                      <a:pt x="892690" y="629501"/>
                    </a:lnTo>
                    <a:cubicBezTo>
                      <a:pt x="906543" y="615421"/>
                      <a:pt x="906360" y="592775"/>
                      <a:pt x="892279" y="578920"/>
                    </a:cubicBezTo>
                    <a:cubicBezTo>
                      <a:pt x="885240" y="571994"/>
                      <a:pt x="876058" y="568576"/>
                      <a:pt x="866904" y="568650"/>
                    </a:cubicBezTo>
                    <a:close/>
                    <a:moveTo>
                      <a:pt x="506104" y="568650"/>
                    </a:moveTo>
                    <a:lnTo>
                      <a:pt x="480729" y="578921"/>
                    </a:lnTo>
                    <a:lnTo>
                      <a:pt x="480729" y="578920"/>
                    </a:lnTo>
                    <a:lnTo>
                      <a:pt x="480729" y="578921"/>
                    </a:lnTo>
                    <a:lnTo>
                      <a:pt x="480729" y="578921"/>
                    </a:lnTo>
                    <a:lnTo>
                      <a:pt x="470049" y="604126"/>
                    </a:lnTo>
                    <a:cubicBezTo>
                      <a:pt x="469974" y="613279"/>
                      <a:pt x="473392" y="622461"/>
                      <a:pt x="480318" y="629502"/>
                    </a:cubicBezTo>
                    <a:lnTo>
                      <a:pt x="501213" y="650736"/>
                    </a:lnTo>
                    <a:lnTo>
                      <a:pt x="290036" y="650737"/>
                    </a:lnTo>
                    <a:cubicBezTo>
                      <a:pt x="270283" y="650737"/>
                      <a:pt x="254269" y="666750"/>
                      <a:pt x="254270" y="686504"/>
                    </a:cubicBezTo>
                    <a:cubicBezTo>
                      <a:pt x="254270" y="706258"/>
                      <a:pt x="270283" y="722270"/>
                      <a:pt x="290037" y="722271"/>
                    </a:cubicBezTo>
                    <a:lnTo>
                      <a:pt x="501214" y="722272"/>
                    </a:lnTo>
                    <a:lnTo>
                      <a:pt x="480319" y="743506"/>
                    </a:lnTo>
                    <a:cubicBezTo>
                      <a:pt x="466465" y="757588"/>
                      <a:pt x="466649" y="780234"/>
                      <a:pt x="480729" y="794088"/>
                    </a:cubicBezTo>
                    <a:cubicBezTo>
                      <a:pt x="494810" y="807942"/>
                      <a:pt x="517456" y="807758"/>
                      <a:pt x="531310" y="793677"/>
                    </a:cubicBezTo>
                    <a:lnTo>
                      <a:pt x="611622" y="712053"/>
                    </a:lnTo>
                    <a:lnTo>
                      <a:pt x="616606" y="704414"/>
                    </a:lnTo>
                    <a:lnTo>
                      <a:pt x="619294" y="700426"/>
                    </a:lnTo>
                    <a:lnTo>
                      <a:pt x="619373" y="700172"/>
                    </a:lnTo>
                    <a:lnTo>
                      <a:pt x="619382" y="700157"/>
                    </a:lnTo>
                    <a:lnTo>
                      <a:pt x="619390" y="700117"/>
                    </a:lnTo>
                    <a:lnTo>
                      <a:pt x="621378" y="693713"/>
                    </a:lnTo>
                    <a:cubicBezTo>
                      <a:pt x="621854" y="691384"/>
                      <a:pt x="622104" y="688973"/>
                      <a:pt x="622104" y="686504"/>
                    </a:cubicBezTo>
                    <a:cubicBezTo>
                      <a:pt x="622105" y="684035"/>
                      <a:pt x="621854" y="681624"/>
                      <a:pt x="621377" y="679296"/>
                    </a:cubicBezTo>
                    <a:lnTo>
                      <a:pt x="619390" y="672890"/>
                    </a:lnTo>
                    <a:lnTo>
                      <a:pt x="619382" y="672851"/>
                    </a:lnTo>
                    <a:lnTo>
                      <a:pt x="619373" y="672837"/>
                    </a:lnTo>
                    <a:lnTo>
                      <a:pt x="619294" y="672582"/>
                    </a:lnTo>
                    <a:lnTo>
                      <a:pt x="616594" y="668579"/>
                    </a:lnTo>
                    <a:lnTo>
                      <a:pt x="611621" y="660957"/>
                    </a:lnTo>
                    <a:lnTo>
                      <a:pt x="531311" y="579331"/>
                    </a:lnTo>
                    <a:cubicBezTo>
                      <a:pt x="524383" y="572291"/>
                      <a:pt x="515258" y="568725"/>
                      <a:pt x="506104" y="568650"/>
                    </a:cubicBezTo>
                    <a:close/>
                    <a:moveTo>
                      <a:pt x="689522" y="278119"/>
                    </a:moveTo>
                    <a:cubicBezTo>
                      <a:pt x="687053" y="278099"/>
                      <a:pt x="684640" y="278330"/>
                      <a:pt x="682308" y="278788"/>
                    </a:cubicBezTo>
                    <a:lnTo>
                      <a:pt x="675887" y="280725"/>
                    </a:lnTo>
                    <a:lnTo>
                      <a:pt x="675848" y="280731"/>
                    </a:lnTo>
                    <a:lnTo>
                      <a:pt x="675833" y="280741"/>
                    </a:lnTo>
                    <a:lnTo>
                      <a:pt x="675578" y="280817"/>
                    </a:lnTo>
                    <a:lnTo>
                      <a:pt x="671552" y="283484"/>
                    </a:lnTo>
                    <a:lnTo>
                      <a:pt x="663890" y="288395"/>
                    </a:lnTo>
                    <a:lnTo>
                      <a:pt x="581616" y="368043"/>
                    </a:lnTo>
                    <a:cubicBezTo>
                      <a:pt x="567424" y="381782"/>
                      <a:pt x="567056" y="404426"/>
                      <a:pt x="580796" y="418619"/>
                    </a:cubicBezTo>
                    <a:cubicBezTo>
                      <a:pt x="594536" y="432811"/>
                      <a:pt x="617179" y="433178"/>
                      <a:pt x="631372" y="419439"/>
                    </a:cubicBezTo>
                    <a:lnTo>
                      <a:pt x="652775" y="398717"/>
                    </a:lnTo>
                    <a:lnTo>
                      <a:pt x="651063" y="609886"/>
                    </a:lnTo>
                    <a:cubicBezTo>
                      <a:pt x="650903" y="629639"/>
                      <a:pt x="666786" y="645783"/>
                      <a:pt x="686540" y="645943"/>
                    </a:cubicBezTo>
                    <a:cubicBezTo>
                      <a:pt x="706293" y="646103"/>
                      <a:pt x="722434" y="630220"/>
                      <a:pt x="722595" y="610466"/>
                    </a:cubicBezTo>
                    <a:lnTo>
                      <a:pt x="724308" y="399297"/>
                    </a:lnTo>
                    <a:lnTo>
                      <a:pt x="745373" y="420363"/>
                    </a:lnTo>
                    <a:cubicBezTo>
                      <a:pt x="759341" y="434331"/>
                      <a:pt x="781988" y="434331"/>
                      <a:pt x="795956" y="420363"/>
                    </a:cubicBezTo>
                    <a:cubicBezTo>
                      <a:pt x="809924" y="406395"/>
                      <a:pt x="809924" y="383749"/>
                      <a:pt x="795956" y="369781"/>
                    </a:cubicBezTo>
                    <a:lnTo>
                      <a:pt x="714985" y="288809"/>
                    </a:lnTo>
                    <a:lnTo>
                      <a:pt x="707387" y="283764"/>
                    </a:lnTo>
                    <a:lnTo>
                      <a:pt x="703420" y="281044"/>
                    </a:lnTo>
                    <a:lnTo>
                      <a:pt x="703167" y="280962"/>
                    </a:lnTo>
                    <a:lnTo>
                      <a:pt x="703152" y="280952"/>
                    </a:lnTo>
                    <a:lnTo>
                      <a:pt x="703113" y="280945"/>
                    </a:lnTo>
                    <a:lnTo>
                      <a:pt x="696724" y="278905"/>
                    </a:lnTo>
                    <a:cubicBezTo>
                      <a:pt x="694400" y="278410"/>
                      <a:pt x="691991" y="278139"/>
                      <a:pt x="689522" y="278119"/>
                    </a:cubicBezTo>
                    <a:close/>
                    <a:moveTo>
                      <a:pt x="686504" y="0"/>
                    </a:moveTo>
                    <a:cubicBezTo>
                      <a:pt x="1065650" y="0"/>
                      <a:pt x="1373008" y="307358"/>
                      <a:pt x="1373008" y="686504"/>
                    </a:cubicBezTo>
                    <a:cubicBezTo>
                      <a:pt x="1373008" y="1065650"/>
                      <a:pt x="1065650" y="1373008"/>
                      <a:pt x="686504" y="1373008"/>
                    </a:cubicBezTo>
                    <a:cubicBezTo>
                      <a:pt x="307358" y="1373008"/>
                      <a:pt x="0" y="1065650"/>
                      <a:pt x="0" y="686504"/>
                    </a:cubicBezTo>
                    <a:cubicBezTo>
                      <a:pt x="0" y="307358"/>
                      <a:pt x="307358" y="0"/>
                      <a:pt x="6865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43" name="Group 7"/>
            <p:cNvGrpSpPr/>
            <p:nvPr/>
          </p:nvGrpSpPr>
          <p:grpSpPr>
            <a:xfrm>
              <a:off x="2921176" y="3787977"/>
              <a:ext cx="387871" cy="157486"/>
              <a:chOff x="5698156" y="2179435"/>
              <a:chExt cx="855655" cy="347419"/>
            </a:xfrm>
          </p:grpSpPr>
          <p:sp>
            <p:nvSpPr>
              <p:cNvPr id="44" name="Rounded Rectangle 6"/>
              <p:cNvSpPr/>
              <p:nvPr/>
            </p:nvSpPr>
            <p:spPr>
              <a:xfrm>
                <a:off x="5698156" y="2179435"/>
                <a:ext cx="855655" cy="347419"/>
              </a:xfrm>
              <a:prstGeom prst="round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45" name="Rounded Rectangle 162"/>
              <p:cNvSpPr/>
              <p:nvPr/>
            </p:nvSpPr>
            <p:spPr>
              <a:xfrm>
                <a:off x="5761330" y="2235599"/>
                <a:ext cx="729306" cy="235090"/>
              </a:xfrm>
              <a:custGeom>
                <a:avLst/>
                <a:gdLst/>
                <a:ahLst/>
                <a:cxnLst/>
                <a:rect l="l" t="t" r="r" b="b"/>
                <a:pathLst>
                  <a:path w="1714069" h="552526">
                    <a:moveTo>
                      <a:pt x="1371649" y="173619"/>
                    </a:moveTo>
                    <a:cubicBezTo>
                      <a:pt x="1378593" y="173580"/>
                      <a:pt x="1385488" y="174202"/>
                      <a:pt x="1392232" y="175485"/>
                    </a:cubicBezTo>
                    <a:cubicBezTo>
                      <a:pt x="1398975" y="176767"/>
                      <a:pt x="1405568" y="178712"/>
                      <a:pt x="1411904" y="181317"/>
                    </a:cubicBezTo>
                    <a:cubicBezTo>
                      <a:pt x="1418241" y="183923"/>
                      <a:pt x="1424324" y="187190"/>
                      <a:pt x="1430048" y="191119"/>
                    </a:cubicBezTo>
                    <a:cubicBezTo>
                      <a:pt x="1435772" y="195048"/>
                      <a:pt x="1441139" y="199640"/>
                      <a:pt x="1446046" y="204894"/>
                    </a:cubicBezTo>
                    <a:lnTo>
                      <a:pt x="1446049" y="204898"/>
                    </a:lnTo>
                    <a:lnTo>
                      <a:pt x="1517115" y="281006"/>
                    </a:lnTo>
                    <a:lnTo>
                      <a:pt x="1434687" y="357973"/>
                    </a:lnTo>
                    <a:lnTo>
                      <a:pt x="1434683" y="357977"/>
                    </a:lnTo>
                    <a:cubicBezTo>
                      <a:pt x="1411920" y="379232"/>
                      <a:pt x="1383358" y="389955"/>
                      <a:pt x="1355580" y="390109"/>
                    </a:cubicBezTo>
                    <a:lnTo>
                      <a:pt x="1355579" y="390110"/>
                    </a:lnTo>
                    <a:lnTo>
                      <a:pt x="1355579" y="390109"/>
                    </a:lnTo>
                    <a:cubicBezTo>
                      <a:pt x="1327800" y="390264"/>
                      <a:pt x="1300807" y="379852"/>
                      <a:pt x="1281182" y="358835"/>
                    </a:cubicBezTo>
                    <a:lnTo>
                      <a:pt x="1281178" y="358830"/>
                    </a:lnTo>
                    <a:lnTo>
                      <a:pt x="1210113" y="282722"/>
                    </a:lnTo>
                    <a:lnTo>
                      <a:pt x="1292541" y="205756"/>
                    </a:lnTo>
                    <a:lnTo>
                      <a:pt x="1292544" y="205752"/>
                    </a:lnTo>
                    <a:lnTo>
                      <a:pt x="1292544" y="205753"/>
                    </a:lnTo>
                    <a:cubicBezTo>
                      <a:pt x="1298235" y="200439"/>
                      <a:pt x="1304288" y="195783"/>
                      <a:pt x="1310601" y="191786"/>
                    </a:cubicBezTo>
                    <a:cubicBezTo>
                      <a:pt x="1316914" y="187790"/>
                      <a:pt x="1323487" y="184452"/>
                      <a:pt x="1330215" y="181773"/>
                    </a:cubicBezTo>
                    <a:cubicBezTo>
                      <a:pt x="1336945" y="179095"/>
                      <a:pt x="1343830" y="177076"/>
                      <a:pt x="1350770" y="175716"/>
                    </a:cubicBezTo>
                    <a:cubicBezTo>
                      <a:pt x="1357710" y="174357"/>
                      <a:pt x="1364704" y="173657"/>
                      <a:pt x="1371649" y="173619"/>
                    </a:cubicBezTo>
                    <a:close/>
                    <a:moveTo>
                      <a:pt x="1026780" y="166496"/>
                    </a:moveTo>
                    <a:cubicBezTo>
                      <a:pt x="1033725" y="166457"/>
                      <a:pt x="1040621" y="167079"/>
                      <a:pt x="1047364" y="168362"/>
                    </a:cubicBezTo>
                    <a:cubicBezTo>
                      <a:pt x="1054108" y="169644"/>
                      <a:pt x="1060699" y="171589"/>
                      <a:pt x="1067036" y="174194"/>
                    </a:cubicBezTo>
                    <a:cubicBezTo>
                      <a:pt x="1073373" y="176800"/>
                      <a:pt x="1079455" y="180067"/>
                      <a:pt x="1085180" y="183996"/>
                    </a:cubicBezTo>
                    <a:cubicBezTo>
                      <a:pt x="1090904" y="187925"/>
                      <a:pt x="1096271" y="192517"/>
                      <a:pt x="1101178" y="197772"/>
                    </a:cubicBezTo>
                    <a:lnTo>
                      <a:pt x="1101179" y="197771"/>
                    </a:lnTo>
                    <a:lnTo>
                      <a:pt x="1101181" y="197775"/>
                    </a:lnTo>
                    <a:lnTo>
                      <a:pt x="1172247" y="273884"/>
                    </a:lnTo>
                    <a:lnTo>
                      <a:pt x="1089819" y="350850"/>
                    </a:lnTo>
                    <a:lnTo>
                      <a:pt x="1089815" y="350854"/>
                    </a:lnTo>
                    <a:cubicBezTo>
                      <a:pt x="1067053" y="372108"/>
                      <a:pt x="1038490" y="382832"/>
                      <a:pt x="1010712" y="382986"/>
                    </a:cubicBezTo>
                    <a:lnTo>
                      <a:pt x="1010711" y="382987"/>
                    </a:lnTo>
                    <a:cubicBezTo>
                      <a:pt x="982933" y="383142"/>
                      <a:pt x="955939" y="372729"/>
                      <a:pt x="936313" y="351712"/>
                    </a:cubicBezTo>
                    <a:lnTo>
                      <a:pt x="936310" y="351707"/>
                    </a:lnTo>
                    <a:lnTo>
                      <a:pt x="865245" y="275599"/>
                    </a:lnTo>
                    <a:lnTo>
                      <a:pt x="947673" y="198633"/>
                    </a:lnTo>
                    <a:lnTo>
                      <a:pt x="947676" y="198629"/>
                    </a:lnTo>
                    <a:lnTo>
                      <a:pt x="947677" y="198629"/>
                    </a:lnTo>
                    <a:cubicBezTo>
                      <a:pt x="953367" y="193316"/>
                      <a:pt x="959420" y="188660"/>
                      <a:pt x="965733" y="184663"/>
                    </a:cubicBezTo>
                    <a:cubicBezTo>
                      <a:pt x="972046" y="180667"/>
                      <a:pt x="978618" y="177329"/>
                      <a:pt x="985348" y="174651"/>
                    </a:cubicBezTo>
                    <a:cubicBezTo>
                      <a:pt x="992076" y="171972"/>
                      <a:pt x="998963" y="169952"/>
                      <a:pt x="1005903" y="168593"/>
                    </a:cubicBezTo>
                    <a:cubicBezTo>
                      <a:pt x="1012842" y="167234"/>
                      <a:pt x="1019836" y="166534"/>
                      <a:pt x="1026780" y="166496"/>
                    </a:cubicBezTo>
                    <a:close/>
                    <a:moveTo>
                      <a:pt x="694059" y="159623"/>
                    </a:moveTo>
                    <a:cubicBezTo>
                      <a:pt x="701002" y="159585"/>
                      <a:pt x="707898" y="160206"/>
                      <a:pt x="714642" y="161490"/>
                    </a:cubicBezTo>
                    <a:cubicBezTo>
                      <a:pt x="721385" y="162772"/>
                      <a:pt x="727977" y="164716"/>
                      <a:pt x="734314" y="167321"/>
                    </a:cubicBezTo>
                    <a:cubicBezTo>
                      <a:pt x="740651" y="169927"/>
                      <a:pt x="746733" y="173195"/>
                      <a:pt x="752458" y="177124"/>
                    </a:cubicBezTo>
                    <a:cubicBezTo>
                      <a:pt x="758182" y="181053"/>
                      <a:pt x="763549" y="185644"/>
                      <a:pt x="768456" y="190899"/>
                    </a:cubicBezTo>
                    <a:lnTo>
                      <a:pt x="768459" y="190903"/>
                    </a:lnTo>
                    <a:lnTo>
                      <a:pt x="839524" y="267011"/>
                    </a:lnTo>
                    <a:lnTo>
                      <a:pt x="757097" y="343978"/>
                    </a:lnTo>
                    <a:lnTo>
                      <a:pt x="757093" y="343981"/>
                    </a:lnTo>
                    <a:cubicBezTo>
                      <a:pt x="734330" y="365236"/>
                      <a:pt x="705768" y="375959"/>
                      <a:pt x="677989" y="376115"/>
                    </a:cubicBezTo>
                    <a:lnTo>
                      <a:pt x="677989" y="376114"/>
                    </a:lnTo>
                    <a:cubicBezTo>
                      <a:pt x="650210" y="376270"/>
                      <a:pt x="623217" y="365857"/>
                      <a:pt x="603592" y="344840"/>
                    </a:cubicBezTo>
                    <a:lnTo>
                      <a:pt x="603589" y="344835"/>
                    </a:lnTo>
                    <a:lnTo>
                      <a:pt x="532523" y="268727"/>
                    </a:lnTo>
                    <a:lnTo>
                      <a:pt x="614950" y="191760"/>
                    </a:lnTo>
                    <a:lnTo>
                      <a:pt x="614954" y="191757"/>
                    </a:lnTo>
                    <a:lnTo>
                      <a:pt x="614954" y="191757"/>
                    </a:lnTo>
                    <a:cubicBezTo>
                      <a:pt x="620645" y="186444"/>
                      <a:pt x="626698" y="181788"/>
                      <a:pt x="633011" y="177791"/>
                    </a:cubicBezTo>
                    <a:cubicBezTo>
                      <a:pt x="639324" y="173795"/>
                      <a:pt x="645897" y="170457"/>
                      <a:pt x="652625" y="167778"/>
                    </a:cubicBezTo>
                    <a:cubicBezTo>
                      <a:pt x="659355" y="165100"/>
                      <a:pt x="666240" y="163080"/>
                      <a:pt x="673180" y="161721"/>
                    </a:cubicBezTo>
                    <a:cubicBezTo>
                      <a:pt x="680120" y="160361"/>
                      <a:pt x="687114" y="159662"/>
                      <a:pt x="694059" y="159623"/>
                    </a:cubicBezTo>
                    <a:close/>
                    <a:moveTo>
                      <a:pt x="351293" y="152544"/>
                    </a:moveTo>
                    <a:cubicBezTo>
                      <a:pt x="358238" y="152505"/>
                      <a:pt x="365134" y="153127"/>
                      <a:pt x="371877" y="154410"/>
                    </a:cubicBezTo>
                    <a:cubicBezTo>
                      <a:pt x="378620" y="155692"/>
                      <a:pt x="385212" y="157636"/>
                      <a:pt x="391549" y="160242"/>
                    </a:cubicBezTo>
                    <a:cubicBezTo>
                      <a:pt x="397886" y="162848"/>
                      <a:pt x="403968" y="166115"/>
                      <a:pt x="409693" y="170044"/>
                    </a:cubicBezTo>
                    <a:cubicBezTo>
                      <a:pt x="415417" y="173973"/>
                      <a:pt x="420784" y="178565"/>
                      <a:pt x="425691" y="183820"/>
                    </a:cubicBezTo>
                    <a:lnTo>
                      <a:pt x="425691" y="183819"/>
                    </a:lnTo>
                    <a:lnTo>
                      <a:pt x="425694" y="183823"/>
                    </a:lnTo>
                    <a:lnTo>
                      <a:pt x="496760" y="259932"/>
                    </a:lnTo>
                    <a:lnTo>
                      <a:pt x="414332" y="336898"/>
                    </a:lnTo>
                    <a:lnTo>
                      <a:pt x="414328" y="336902"/>
                    </a:lnTo>
                    <a:cubicBezTo>
                      <a:pt x="391565" y="358156"/>
                      <a:pt x="363002" y="368880"/>
                      <a:pt x="335224" y="369034"/>
                    </a:cubicBezTo>
                    <a:lnTo>
                      <a:pt x="335224" y="369035"/>
                    </a:lnTo>
                    <a:cubicBezTo>
                      <a:pt x="307445" y="369190"/>
                      <a:pt x="280452" y="358777"/>
                      <a:pt x="260826" y="337760"/>
                    </a:cubicBezTo>
                    <a:lnTo>
                      <a:pt x="260823" y="337756"/>
                    </a:lnTo>
                    <a:lnTo>
                      <a:pt x="189758" y="261647"/>
                    </a:lnTo>
                    <a:lnTo>
                      <a:pt x="272186" y="184681"/>
                    </a:lnTo>
                    <a:lnTo>
                      <a:pt x="272189" y="184677"/>
                    </a:lnTo>
                    <a:lnTo>
                      <a:pt x="272189" y="184677"/>
                    </a:lnTo>
                    <a:cubicBezTo>
                      <a:pt x="277880" y="179363"/>
                      <a:pt x="283933" y="174708"/>
                      <a:pt x="290246" y="170711"/>
                    </a:cubicBezTo>
                    <a:cubicBezTo>
                      <a:pt x="296559" y="166715"/>
                      <a:pt x="303131" y="163377"/>
                      <a:pt x="309861" y="160698"/>
                    </a:cubicBezTo>
                    <a:cubicBezTo>
                      <a:pt x="316589" y="158020"/>
                      <a:pt x="323476" y="156001"/>
                      <a:pt x="330415" y="154641"/>
                    </a:cubicBezTo>
                    <a:cubicBezTo>
                      <a:pt x="337355" y="153282"/>
                      <a:pt x="344348" y="152582"/>
                      <a:pt x="351293" y="152544"/>
                    </a:cubicBezTo>
                    <a:close/>
                    <a:moveTo>
                      <a:pt x="358625" y="111256"/>
                    </a:moveTo>
                    <a:cubicBezTo>
                      <a:pt x="348688" y="111051"/>
                      <a:pt x="338705" y="111792"/>
                      <a:pt x="328825" y="113484"/>
                    </a:cubicBezTo>
                    <a:cubicBezTo>
                      <a:pt x="318944" y="115175"/>
                      <a:pt x="309166" y="117817"/>
                      <a:pt x="299637" y="121411"/>
                    </a:cubicBezTo>
                    <a:cubicBezTo>
                      <a:pt x="290108" y="125006"/>
                      <a:pt x="280827" y="129553"/>
                      <a:pt x="271942" y="135056"/>
                    </a:cubicBezTo>
                    <a:cubicBezTo>
                      <a:pt x="263059" y="140558"/>
                      <a:pt x="254571" y="147018"/>
                      <a:pt x="246627" y="154435"/>
                    </a:cubicBezTo>
                    <a:lnTo>
                      <a:pt x="246626" y="154435"/>
                    </a:lnTo>
                    <a:lnTo>
                      <a:pt x="246621" y="154440"/>
                    </a:lnTo>
                    <a:lnTo>
                      <a:pt x="131551" y="261887"/>
                    </a:lnTo>
                    <a:lnTo>
                      <a:pt x="236113" y="373868"/>
                    </a:lnTo>
                    <a:lnTo>
                      <a:pt x="236118" y="373875"/>
                    </a:lnTo>
                    <a:cubicBezTo>
                      <a:pt x="264993" y="404799"/>
                      <a:pt x="304016" y="420769"/>
                      <a:pt x="343764" y="421589"/>
                    </a:cubicBezTo>
                    <a:lnTo>
                      <a:pt x="343765" y="421590"/>
                    </a:lnTo>
                    <a:lnTo>
                      <a:pt x="343765" y="421589"/>
                    </a:lnTo>
                    <a:cubicBezTo>
                      <a:pt x="383512" y="422411"/>
                      <a:pt x="423986" y="408083"/>
                      <a:pt x="455763" y="378411"/>
                    </a:cubicBezTo>
                    <a:lnTo>
                      <a:pt x="455768" y="378406"/>
                    </a:lnTo>
                    <a:lnTo>
                      <a:pt x="517367" y="320888"/>
                    </a:lnTo>
                    <a:lnTo>
                      <a:pt x="573341" y="380833"/>
                    </a:lnTo>
                    <a:lnTo>
                      <a:pt x="573345" y="380839"/>
                    </a:lnTo>
                    <a:cubicBezTo>
                      <a:pt x="602221" y="411763"/>
                      <a:pt x="641243" y="427733"/>
                      <a:pt x="680991" y="428554"/>
                    </a:cubicBezTo>
                    <a:lnTo>
                      <a:pt x="680991" y="428555"/>
                    </a:lnTo>
                    <a:lnTo>
                      <a:pt x="680992" y="428554"/>
                    </a:lnTo>
                    <a:cubicBezTo>
                      <a:pt x="720740" y="429376"/>
                      <a:pt x="761213" y="415047"/>
                      <a:pt x="792991" y="385375"/>
                    </a:cubicBezTo>
                    <a:lnTo>
                      <a:pt x="792995" y="385370"/>
                    </a:lnTo>
                    <a:lnTo>
                      <a:pt x="854594" y="327853"/>
                    </a:lnTo>
                    <a:lnTo>
                      <a:pt x="910567" y="387798"/>
                    </a:lnTo>
                    <a:lnTo>
                      <a:pt x="910572" y="387804"/>
                    </a:lnTo>
                    <a:cubicBezTo>
                      <a:pt x="939448" y="418728"/>
                      <a:pt x="978469" y="434698"/>
                      <a:pt x="1018218" y="435519"/>
                    </a:cubicBezTo>
                    <a:lnTo>
                      <a:pt x="1018219" y="435520"/>
                    </a:lnTo>
                    <a:lnTo>
                      <a:pt x="1018219" y="435519"/>
                    </a:lnTo>
                    <a:cubicBezTo>
                      <a:pt x="1057967" y="436340"/>
                      <a:pt x="1098440" y="422012"/>
                      <a:pt x="1130217" y="392341"/>
                    </a:cubicBezTo>
                    <a:lnTo>
                      <a:pt x="1130222" y="392335"/>
                    </a:lnTo>
                    <a:lnTo>
                      <a:pt x="1191820" y="334818"/>
                    </a:lnTo>
                    <a:lnTo>
                      <a:pt x="1247793" y="394763"/>
                    </a:lnTo>
                    <a:lnTo>
                      <a:pt x="1247799" y="394770"/>
                    </a:lnTo>
                    <a:cubicBezTo>
                      <a:pt x="1276674" y="425694"/>
                      <a:pt x="1315696" y="441664"/>
                      <a:pt x="1355444" y="442484"/>
                    </a:cubicBezTo>
                    <a:lnTo>
                      <a:pt x="1355445" y="442485"/>
                    </a:lnTo>
                    <a:lnTo>
                      <a:pt x="1355445" y="442484"/>
                    </a:lnTo>
                    <a:cubicBezTo>
                      <a:pt x="1395193" y="443306"/>
                      <a:pt x="1435666" y="428978"/>
                      <a:pt x="1467443" y="399306"/>
                    </a:cubicBezTo>
                    <a:lnTo>
                      <a:pt x="1467448" y="399301"/>
                    </a:lnTo>
                    <a:lnTo>
                      <a:pt x="1582518" y="291855"/>
                    </a:lnTo>
                    <a:lnTo>
                      <a:pt x="1477955" y="179873"/>
                    </a:lnTo>
                    <a:lnTo>
                      <a:pt x="1477952" y="179868"/>
                    </a:lnTo>
                    <a:lnTo>
                      <a:pt x="1477951" y="179868"/>
                    </a:lnTo>
                    <a:cubicBezTo>
                      <a:pt x="1470732" y="172136"/>
                      <a:pt x="1462878" y="165339"/>
                      <a:pt x="1454540" y="159481"/>
                    </a:cubicBezTo>
                    <a:cubicBezTo>
                      <a:pt x="1446198" y="153622"/>
                      <a:pt x="1437372" y="148701"/>
                      <a:pt x="1428205" y="144721"/>
                    </a:cubicBezTo>
                    <a:cubicBezTo>
                      <a:pt x="1419039" y="140741"/>
                      <a:pt x="1409532" y="137700"/>
                      <a:pt x="1399833" y="135604"/>
                    </a:cubicBezTo>
                    <a:cubicBezTo>
                      <a:pt x="1390133" y="133508"/>
                      <a:pt x="1380242" y="132356"/>
                      <a:pt x="1370305" y="132151"/>
                    </a:cubicBezTo>
                    <a:cubicBezTo>
                      <a:pt x="1360368" y="131946"/>
                      <a:pt x="1350386" y="132688"/>
                      <a:pt x="1340506" y="134380"/>
                    </a:cubicBezTo>
                    <a:cubicBezTo>
                      <a:pt x="1330625" y="136070"/>
                      <a:pt x="1320846" y="138712"/>
                      <a:pt x="1311317" y="142305"/>
                    </a:cubicBezTo>
                    <a:cubicBezTo>
                      <a:pt x="1301788" y="145900"/>
                      <a:pt x="1292507" y="150448"/>
                      <a:pt x="1283623" y="155951"/>
                    </a:cubicBezTo>
                    <a:cubicBezTo>
                      <a:pt x="1274739" y="161453"/>
                      <a:pt x="1266251" y="167912"/>
                      <a:pt x="1258307" y="175330"/>
                    </a:cubicBezTo>
                    <a:lnTo>
                      <a:pt x="1258306" y="175330"/>
                    </a:lnTo>
                    <a:lnTo>
                      <a:pt x="1258302" y="175335"/>
                    </a:lnTo>
                    <a:lnTo>
                      <a:pt x="1196703" y="232853"/>
                    </a:lnTo>
                    <a:lnTo>
                      <a:pt x="1140729" y="172907"/>
                    </a:lnTo>
                    <a:lnTo>
                      <a:pt x="1140725" y="172902"/>
                    </a:lnTo>
                    <a:lnTo>
                      <a:pt x="1140724" y="172902"/>
                    </a:lnTo>
                    <a:cubicBezTo>
                      <a:pt x="1133506" y="165171"/>
                      <a:pt x="1125652" y="158373"/>
                      <a:pt x="1117313" y="152515"/>
                    </a:cubicBezTo>
                    <a:cubicBezTo>
                      <a:pt x="1108972" y="146657"/>
                      <a:pt x="1100145" y="141736"/>
                      <a:pt x="1090978" y="137755"/>
                    </a:cubicBezTo>
                    <a:cubicBezTo>
                      <a:pt x="1081812" y="133775"/>
                      <a:pt x="1072305" y="130735"/>
                      <a:pt x="1062606" y="128639"/>
                    </a:cubicBezTo>
                    <a:cubicBezTo>
                      <a:pt x="1052907" y="126542"/>
                      <a:pt x="1043015" y="125391"/>
                      <a:pt x="1033078" y="125185"/>
                    </a:cubicBezTo>
                    <a:cubicBezTo>
                      <a:pt x="1023142" y="124981"/>
                      <a:pt x="1013159" y="125722"/>
                      <a:pt x="1003280" y="127414"/>
                    </a:cubicBezTo>
                    <a:cubicBezTo>
                      <a:pt x="993399" y="129106"/>
                      <a:pt x="983620" y="131747"/>
                      <a:pt x="974090" y="135340"/>
                    </a:cubicBezTo>
                    <a:cubicBezTo>
                      <a:pt x="964562" y="138935"/>
                      <a:pt x="955281" y="143482"/>
                      <a:pt x="946397" y="148985"/>
                    </a:cubicBezTo>
                    <a:cubicBezTo>
                      <a:pt x="937512" y="154488"/>
                      <a:pt x="929025" y="160947"/>
                      <a:pt x="921080" y="168365"/>
                    </a:cubicBezTo>
                    <a:lnTo>
                      <a:pt x="921080" y="168365"/>
                    </a:lnTo>
                    <a:lnTo>
                      <a:pt x="921075" y="168370"/>
                    </a:lnTo>
                    <a:lnTo>
                      <a:pt x="859476" y="225888"/>
                    </a:lnTo>
                    <a:lnTo>
                      <a:pt x="803503" y="165942"/>
                    </a:lnTo>
                    <a:lnTo>
                      <a:pt x="803498" y="165936"/>
                    </a:lnTo>
                    <a:lnTo>
                      <a:pt x="803497" y="165937"/>
                    </a:lnTo>
                    <a:cubicBezTo>
                      <a:pt x="796278" y="158206"/>
                      <a:pt x="788425" y="151409"/>
                      <a:pt x="780086" y="145551"/>
                    </a:cubicBezTo>
                    <a:cubicBezTo>
                      <a:pt x="771746" y="139691"/>
                      <a:pt x="762919" y="134770"/>
                      <a:pt x="753751" y="130790"/>
                    </a:cubicBezTo>
                    <a:cubicBezTo>
                      <a:pt x="744585" y="126810"/>
                      <a:pt x="735079" y="123770"/>
                      <a:pt x="725379" y="121674"/>
                    </a:cubicBezTo>
                    <a:cubicBezTo>
                      <a:pt x="715681" y="119579"/>
                      <a:pt x="705789" y="118426"/>
                      <a:pt x="695853" y="118220"/>
                    </a:cubicBezTo>
                    <a:cubicBezTo>
                      <a:pt x="685915" y="118015"/>
                      <a:pt x="675933" y="118757"/>
                      <a:pt x="666052" y="120449"/>
                    </a:cubicBezTo>
                    <a:cubicBezTo>
                      <a:pt x="656172" y="122140"/>
                      <a:pt x="646393" y="124782"/>
                      <a:pt x="636864" y="128375"/>
                    </a:cubicBezTo>
                    <a:cubicBezTo>
                      <a:pt x="627335" y="131970"/>
                      <a:pt x="618054" y="136517"/>
                      <a:pt x="609170" y="142020"/>
                    </a:cubicBezTo>
                    <a:cubicBezTo>
                      <a:pt x="600286" y="147522"/>
                      <a:pt x="591798" y="153982"/>
                      <a:pt x="583854" y="161400"/>
                    </a:cubicBezTo>
                    <a:lnTo>
                      <a:pt x="583853" y="161400"/>
                    </a:lnTo>
                    <a:lnTo>
                      <a:pt x="583848" y="161404"/>
                    </a:lnTo>
                    <a:lnTo>
                      <a:pt x="522249" y="218923"/>
                    </a:lnTo>
                    <a:lnTo>
                      <a:pt x="466275" y="158978"/>
                    </a:lnTo>
                    <a:lnTo>
                      <a:pt x="466271" y="158972"/>
                    </a:lnTo>
                    <a:lnTo>
                      <a:pt x="466270" y="158972"/>
                    </a:lnTo>
                    <a:cubicBezTo>
                      <a:pt x="459051" y="151241"/>
                      <a:pt x="451198" y="144444"/>
                      <a:pt x="442858" y="138586"/>
                    </a:cubicBezTo>
                    <a:cubicBezTo>
                      <a:pt x="434518" y="132727"/>
                      <a:pt x="425691" y="127806"/>
                      <a:pt x="416524" y="123825"/>
                    </a:cubicBezTo>
                    <a:cubicBezTo>
                      <a:pt x="407358" y="119845"/>
                      <a:pt x="397851" y="116805"/>
                      <a:pt x="388152" y="114709"/>
                    </a:cubicBezTo>
                    <a:cubicBezTo>
                      <a:pt x="378453" y="112613"/>
                      <a:pt x="368561" y="111461"/>
                      <a:pt x="358625" y="111256"/>
                    </a:cubicBezTo>
                    <a:close/>
                    <a:moveTo>
                      <a:pt x="87923" y="0"/>
                    </a:moveTo>
                    <a:lnTo>
                      <a:pt x="1626146" y="0"/>
                    </a:lnTo>
                    <a:cubicBezTo>
                      <a:pt x="1674705" y="0"/>
                      <a:pt x="1714069" y="39364"/>
                      <a:pt x="1714069" y="87923"/>
                    </a:cubicBezTo>
                    <a:lnTo>
                      <a:pt x="1714069" y="464603"/>
                    </a:lnTo>
                    <a:cubicBezTo>
                      <a:pt x="1714069" y="513162"/>
                      <a:pt x="1674705" y="552526"/>
                      <a:pt x="1626146" y="552526"/>
                    </a:cubicBezTo>
                    <a:lnTo>
                      <a:pt x="87923" y="552526"/>
                    </a:lnTo>
                    <a:cubicBezTo>
                      <a:pt x="39364" y="552526"/>
                      <a:pt x="0" y="513162"/>
                      <a:pt x="0" y="464603"/>
                    </a:cubicBezTo>
                    <a:lnTo>
                      <a:pt x="0" y="87923"/>
                    </a:lnTo>
                    <a:cubicBezTo>
                      <a:pt x="0" y="39364"/>
                      <a:pt x="39364" y="0"/>
                      <a:pt x="879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46" name="Group 73"/>
            <p:cNvGrpSpPr/>
            <p:nvPr/>
          </p:nvGrpSpPr>
          <p:grpSpPr>
            <a:xfrm>
              <a:off x="2247016" y="3691295"/>
              <a:ext cx="351213" cy="257733"/>
              <a:chOff x="4091864" y="1961345"/>
              <a:chExt cx="838276" cy="615156"/>
            </a:xfrm>
          </p:grpSpPr>
          <p:grpSp>
            <p:nvGrpSpPr>
              <p:cNvPr id="47" name="Group 51"/>
              <p:cNvGrpSpPr/>
              <p:nvPr/>
            </p:nvGrpSpPr>
            <p:grpSpPr>
              <a:xfrm>
                <a:off x="4147617" y="2019833"/>
                <a:ext cx="740614" cy="512184"/>
                <a:chOff x="3979863" y="-6350"/>
                <a:chExt cx="1976438" cy="1366838"/>
              </a:xfrm>
              <a:solidFill>
                <a:schemeClr val="bg1"/>
              </a:solidFill>
            </p:grpSpPr>
            <p:sp>
              <p:nvSpPr>
                <p:cNvPr id="49" name="Freeform 18"/>
                <p:cNvSpPr>
                  <a:spLocks/>
                </p:cNvSpPr>
                <p:nvPr/>
              </p:nvSpPr>
              <p:spPr bwMode="auto">
                <a:xfrm>
                  <a:off x="4718051" y="328613"/>
                  <a:ext cx="596900" cy="696913"/>
                </a:xfrm>
                <a:custGeom>
                  <a:avLst/>
                  <a:gdLst>
                    <a:gd name="T0" fmla="*/ 376 w 376"/>
                    <a:gd name="T1" fmla="*/ 219 h 439"/>
                    <a:gd name="T2" fmla="*/ 0 w 376"/>
                    <a:gd name="T3" fmla="*/ 439 h 439"/>
                    <a:gd name="T4" fmla="*/ 0 w 376"/>
                    <a:gd name="T5" fmla="*/ 0 h 439"/>
                    <a:gd name="T6" fmla="*/ 376 w 376"/>
                    <a:gd name="T7" fmla="*/ 219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6" h="439">
                      <a:moveTo>
                        <a:pt x="376" y="219"/>
                      </a:moveTo>
                      <a:lnTo>
                        <a:pt x="0" y="439"/>
                      </a:lnTo>
                      <a:lnTo>
                        <a:pt x="0" y="0"/>
                      </a:lnTo>
                      <a:lnTo>
                        <a:pt x="376" y="2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/>
              </p:nvSpPr>
              <p:spPr bwMode="auto">
                <a:xfrm>
                  <a:off x="3979863" y="515938"/>
                  <a:ext cx="688975" cy="327025"/>
                </a:xfrm>
                <a:custGeom>
                  <a:avLst/>
                  <a:gdLst>
                    <a:gd name="T0" fmla="*/ 1508 w 1519"/>
                    <a:gd name="T1" fmla="*/ 337 h 715"/>
                    <a:gd name="T2" fmla="*/ 1357 w 1519"/>
                    <a:gd name="T3" fmla="*/ 151 h 715"/>
                    <a:gd name="T4" fmla="*/ 1242 w 1519"/>
                    <a:gd name="T5" fmla="*/ 33 h 715"/>
                    <a:gd name="T6" fmla="*/ 1167 w 1519"/>
                    <a:gd name="T7" fmla="*/ 1 h 715"/>
                    <a:gd name="T8" fmla="*/ 1091 w 1519"/>
                    <a:gd name="T9" fmla="*/ 184 h 715"/>
                    <a:gd name="T10" fmla="*/ 1153 w 1519"/>
                    <a:gd name="T11" fmla="*/ 249 h 715"/>
                    <a:gd name="T12" fmla="*/ 366 w 1519"/>
                    <a:gd name="T13" fmla="*/ 249 h 715"/>
                    <a:gd name="T14" fmla="*/ 428 w 1519"/>
                    <a:gd name="T15" fmla="*/ 184 h 715"/>
                    <a:gd name="T16" fmla="*/ 352 w 1519"/>
                    <a:gd name="T17" fmla="*/ 2 h 715"/>
                    <a:gd name="T18" fmla="*/ 277 w 1519"/>
                    <a:gd name="T19" fmla="*/ 33 h 715"/>
                    <a:gd name="T20" fmla="*/ 162 w 1519"/>
                    <a:gd name="T21" fmla="*/ 151 h 715"/>
                    <a:gd name="T22" fmla="*/ 11 w 1519"/>
                    <a:gd name="T23" fmla="*/ 337 h 715"/>
                    <a:gd name="T24" fmla="*/ 145 w 1519"/>
                    <a:gd name="T25" fmla="*/ 537 h 715"/>
                    <a:gd name="T26" fmla="*/ 277 w 1519"/>
                    <a:gd name="T27" fmla="*/ 673 h 715"/>
                    <a:gd name="T28" fmla="*/ 427 w 1519"/>
                    <a:gd name="T29" fmla="*/ 674 h 715"/>
                    <a:gd name="T30" fmla="*/ 428 w 1519"/>
                    <a:gd name="T31" fmla="*/ 532 h 715"/>
                    <a:gd name="T32" fmla="*/ 366 w 1519"/>
                    <a:gd name="T33" fmla="*/ 477 h 715"/>
                    <a:gd name="T34" fmla="*/ 1153 w 1519"/>
                    <a:gd name="T35" fmla="*/ 477 h 715"/>
                    <a:gd name="T36" fmla="*/ 1091 w 1519"/>
                    <a:gd name="T37" fmla="*/ 532 h 715"/>
                    <a:gd name="T38" fmla="*/ 1092 w 1519"/>
                    <a:gd name="T39" fmla="*/ 674 h 715"/>
                    <a:gd name="T40" fmla="*/ 1242 w 1519"/>
                    <a:gd name="T41" fmla="*/ 673 h 715"/>
                    <a:gd name="T42" fmla="*/ 1374 w 1519"/>
                    <a:gd name="T43" fmla="*/ 537 h 715"/>
                    <a:gd name="T44" fmla="*/ 1508 w 1519"/>
                    <a:gd name="T45" fmla="*/ 337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19" h="715">
                      <a:moveTo>
                        <a:pt x="1508" y="337"/>
                      </a:moveTo>
                      <a:cubicBezTo>
                        <a:pt x="1498" y="267"/>
                        <a:pt x="1404" y="200"/>
                        <a:pt x="1357" y="151"/>
                      </a:cubicBezTo>
                      <a:cubicBezTo>
                        <a:pt x="1318" y="112"/>
                        <a:pt x="1280" y="72"/>
                        <a:pt x="1242" y="33"/>
                      </a:cubicBezTo>
                      <a:cubicBezTo>
                        <a:pt x="1221" y="12"/>
                        <a:pt x="1194" y="1"/>
                        <a:pt x="1167" y="1"/>
                      </a:cubicBezTo>
                      <a:cubicBezTo>
                        <a:pt x="1078" y="0"/>
                        <a:pt x="1032" y="122"/>
                        <a:pt x="1091" y="184"/>
                      </a:cubicBezTo>
                      <a:cubicBezTo>
                        <a:pt x="1091" y="184"/>
                        <a:pt x="1153" y="249"/>
                        <a:pt x="1153" y="249"/>
                      </a:cubicBezTo>
                      <a:cubicBezTo>
                        <a:pt x="366" y="249"/>
                        <a:pt x="366" y="249"/>
                        <a:pt x="366" y="249"/>
                      </a:cubicBezTo>
                      <a:cubicBezTo>
                        <a:pt x="366" y="249"/>
                        <a:pt x="428" y="184"/>
                        <a:pt x="428" y="184"/>
                      </a:cubicBezTo>
                      <a:cubicBezTo>
                        <a:pt x="487" y="122"/>
                        <a:pt x="441" y="1"/>
                        <a:pt x="352" y="2"/>
                      </a:cubicBezTo>
                      <a:cubicBezTo>
                        <a:pt x="325" y="2"/>
                        <a:pt x="298" y="12"/>
                        <a:pt x="277" y="33"/>
                      </a:cubicBezTo>
                      <a:cubicBezTo>
                        <a:pt x="239" y="73"/>
                        <a:pt x="201" y="112"/>
                        <a:pt x="162" y="151"/>
                      </a:cubicBezTo>
                      <a:cubicBezTo>
                        <a:pt x="115" y="200"/>
                        <a:pt x="21" y="267"/>
                        <a:pt x="11" y="337"/>
                      </a:cubicBezTo>
                      <a:cubicBezTo>
                        <a:pt x="0" y="418"/>
                        <a:pt x="94" y="485"/>
                        <a:pt x="145" y="537"/>
                      </a:cubicBezTo>
                      <a:cubicBezTo>
                        <a:pt x="189" y="582"/>
                        <a:pt x="233" y="627"/>
                        <a:pt x="277" y="673"/>
                      </a:cubicBezTo>
                      <a:cubicBezTo>
                        <a:pt x="318" y="715"/>
                        <a:pt x="385" y="715"/>
                        <a:pt x="427" y="674"/>
                      </a:cubicBezTo>
                      <a:cubicBezTo>
                        <a:pt x="468" y="633"/>
                        <a:pt x="469" y="574"/>
                        <a:pt x="428" y="532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1153" y="477"/>
                        <a:pt x="1153" y="477"/>
                        <a:pt x="1153" y="477"/>
                      </a:cubicBezTo>
                      <a:cubicBezTo>
                        <a:pt x="1091" y="532"/>
                        <a:pt x="1091" y="532"/>
                        <a:pt x="1091" y="532"/>
                      </a:cubicBezTo>
                      <a:cubicBezTo>
                        <a:pt x="1050" y="574"/>
                        <a:pt x="1051" y="633"/>
                        <a:pt x="1092" y="674"/>
                      </a:cubicBezTo>
                      <a:cubicBezTo>
                        <a:pt x="1134" y="715"/>
                        <a:pt x="1201" y="715"/>
                        <a:pt x="1242" y="673"/>
                      </a:cubicBezTo>
                      <a:cubicBezTo>
                        <a:pt x="1286" y="627"/>
                        <a:pt x="1330" y="582"/>
                        <a:pt x="1374" y="537"/>
                      </a:cubicBezTo>
                      <a:cubicBezTo>
                        <a:pt x="1424" y="485"/>
                        <a:pt x="1519" y="418"/>
                        <a:pt x="1508" y="3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/>
              </p:nvSpPr>
              <p:spPr bwMode="auto">
                <a:xfrm>
                  <a:off x="5375276" y="515938"/>
                  <a:ext cx="581025" cy="327025"/>
                </a:xfrm>
                <a:custGeom>
                  <a:avLst/>
                  <a:gdLst>
                    <a:gd name="T0" fmla="*/ 1268 w 1279"/>
                    <a:gd name="T1" fmla="*/ 337 h 715"/>
                    <a:gd name="T2" fmla="*/ 1117 w 1279"/>
                    <a:gd name="T3" fmla="*/ 151 h 715"/>
                    <a:gd name="T4" fmla="*/ 1002 w 1279"/>
                    <a:gd name="T5" fmla="*/ 33 h 715"/>
                    <a:gd name="T6" fmla="*/ 927 w 1279"/>
                    <a:gd name="T7" fmla="*/ 1 h 715"/>
                    <a:gd name="T8" fmla="*/ 851 w 1279"/>
                    <a:gd name="T9" fmla="*/ 184 h 715"/>
                    <a:gd name="T10" fmla="*/ 913 w 1279"/>
                    <a:gd name="T11" fmla="*/ 249 h 715"/>
                    <a:gd name="T12" fmla="*/ 366 w 1279"/>
                    <a:gd name="T13" fmla="*/ 249 h 715"/>
                    <a:gd name="T14" fmla="*/ 428 w 1279"/>
                    <a:gd name="T15" fmla="*/ 184 h 715"/>
                    <a:gd name="T16" fmla="*/ 352 w 1279"/>
                    <a:gd name="T17" fmla="*/ 2 h 715"/>
                    <a:gd name="T18" fmla="*/ 277 w 1279"/>
                    <a:gd name="T19" fmla="*/ 33 h 715"/>
                    <a:gd name="T20" fmla="*/ 162 w 1279"/>
                    <a:gd name="T21" fmla="*/ 151 h 715"/>
                    <a:gd name="T22" fmla="*/ 11 w 1279"/>
                    <a:gd name="T23" fmla="*/ 337 h 715"/>
                    <a:gd name="T24" fmla="*/ 145 w 1279"/>
                    <a:gd name="T25" fmla="*/ 537 h 715"/>
                    <a:gd name="T26" fmla="*/ 277 w 1279"/>
                    <a:gd name="T27" fmla="*/ 673 h 715"/>
                    <a:gd name="T28" fmla="*/ 427 w 1279"/>
                    <a:gd name="T29" fmla="*/ 674 h 715"/>
                    <a:gd name="T30" fmla="*/ 428 w 1279"/>
                    <a:gd name="T31" fmla="*/ 532 h 715"/>
                    <a:gd name="T32" fmla="*/ 366 w 1279"/>
                    <a:gd name="T33" fmla="*/ 477 h 715"/>
                    <a:gd name="T34" fmla="*/ 913 w 1279"/>
                    <a:gd name="T35" fmla="*/ 477 h 715"/>
                    <a:gd name="T36" fmla="*/ 851 w 1279"/>
                    <a:gd name="T37" fmla="*/ 532 h 715"/>
                    <a:gd name="T38" fmla="*/ 852 w 1279"/>
                    <a:gd name="T39" fmla="*/ 674 h 715"/>
                    <a:gd name="T40" fmla="*/ 1002 w 1279"/>
                    <a:gd name="T41" fmla="*/ 673 h 715"/>
                    <a:gd name="T42" fmla="*/ 1134 w 1279"/>
                    <a:gd name="T43" fmla="*/ 537 h 715"/>
                    <a:gd name="T44" fmla="*/ 1268 w 1279"/>
                    <a:gd name="T45" fmla="*/ 337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79" h="715">
                      <a:moveTo>
                        <a:pt x="1268" y="337"/>
                      </a:moveTo>
                      <a:cubicBezTo>
                        <a:pt x="1258" y="267"/>
                        <a:pt x="1164" y="200"/>
                        <a:pt x="1117" y="151"/>
                      </a:cubicBezTo>
                      <a:cubicBezTo>
                        <a:pt x="1078" y="112"/>
                        <a:pt x="1040" y="72"/>
                        <a:pt x="1002" y="33"/>
                      </a:cubicBezTo>
                      <a:cubicBezTo>
                        <a:pt x="981" y="12"/>
                        <a:pt x="954" y="1"/>
                        <a:pt x="927" y="1"/>
                      </a:cubicBezTo>
                      <a:cubicBezTo>
                        <a:pt x="838" y="0"/>
                        <a:pt x="792" y="122"/>
                        <a:pt x="851" y="184"/>
                      </a:cubicBezTo>
                      <a:cubicBezTo>
                        <a:pt x="851" y="184"/>
                        <a:pt x="913" y="249"/>
                        <a:pt x="913" y="249"/>
                      </a:cubicBezTo>
                      <a:cubicBezTo>
                        <a:pt x="366" y="249"/>
                        <a:pt x="366" y="249"/>
                        <a:pt x="366" y="249"/>
                      </a:cubicBezTo>
                      <a:cubicBezTo>
                        <a:pt x="366" y="249"/>
                        <a:pt x="428" y="184"/>
                        <a:pt x="428" y="184"/>
                      </a:cubicBezTo>
                      <a:cubicBezTo>
                        <a:pt x="487" y="122"/>
                        <a:pt x="441" y="1"/>
                        <a:pt x="352" y="2"/>
                      </a:cubicBezTo>
                      <a:cubicBezTo>
                        <a:pt x="325" y="2"/>
                        <a:pt x="298" y="12"/>
                        <a:pt x="277" y="33"/>
                      </a:cubicBezTo>
                      <a:cubicBezTo>
                        <a:pt x="239" y="73"/>
                        <a:pt x="201" y="112"/>
                        <a:pt x="162" y="151"/>
                      </a:cubicBezTo>
                      <a:cubicBezTo>
                        <a:pt x="115" y="200"/>
                        <a:pt x="21" y="267"/>
                        <a:pt x="11" y="337"/>
                      </a:cubicBezTo>
                      <a:cubicBezTo>
                        <a:pt x="0" y="418"/>
                        <a:pt x="94" y="485"/>
                        <a:pt x="145" y="537"/>
                      </a:cubicBezTo>
                      <a:cubicBezTo>
                        <a:pt x="189" y="582"/>
                        <a:pt x="233" y="627"/>
                        <a:pt x="277" y="673"/>
                      </a:cubicBezTo>
                      <a:cubicBezTo>
                        <a:pt x="318" y="715"/>
                        <a:pt x="385" y="715"/>
                        <a:pt x="427" y="674"/>
                      </a:cubicBezTo>
                      <a:cubicBezTo>
                        <a:pt x="468" y="633"/>
                        <a:pt x="469" y="574"/>
                        <a:pt x="428" y="532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913" y="477"/>
                        <a:pt x="913" y="477"/>
                        <a:pt x="913" y="477"/>
                      </a:cubicBezTo>
                      <a:cubicBezTo>
                        <a:pt x="851" y="532"/>
                        <a:pt x="851" y="532"/>
                        <a:pt x="851" y="532"/>
                      </a:cubicBezTo>
                      <a:cubicBezTo>
                        <a:pt x="810" y="574"/>
                        <a:pt x="811" y="633"/>
                        <a:pt x="852" y="674"/>
                      </a:cubicBezTo>
                      <a:cubicBezTo>
                        <a:pt x="894" y="715"/>
                        <a:pt x="961" y="715"/>
                        <a:pt x="1002" y="673"/>
                      </a:cubicBezTo>
                      <a:cubicBezTo>
                        <a:pt x="1046" y="627"/>
                        <a:pt x="1090" y="582"/>
                        <a:pt x="1134" y="537"/>
                      </a:cubicBezTo>
                      <a:cubicBezTo>
                        <a:pt x="1184" y="485"/>
                        <a:pt x="1279" y="418"/>
                        <a:pt x="1268" y="3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/>
              </p:nvSpPr>
              <p:spPr bwMode="auto">
                <a:xfrm>
                  <a:off x="4003676" y="893763"/>
                  <a:ext cx="644525" cy="466725"/>
                </a:xfrm>
                <a:custGeom>
                  <a:avLst/>
                  <a:gdLst>
                    <a:gd name="T0" fmla="*/ 1377 w 1421"/>
                    <a:gd name="T1" fmla="*/ 173 h 1018"/>
                    <a:gd name="T2" fmla="*/ 1161 w 1421"/>
                    <a:gd name="T3" fmla="*/ 69 h 1018"/>
                    <a:gd name="T4" fmla="*/ 1007 w 1421"/>
                    <a:gd name="T5" fmla="*/ 10 h 1018"/>
                    <a:gd name="T6" fmla="*/ 926 w 1421"/>
                    <a:gd name="T7" fmla="*/ 13 h 1018"/>
                    <a:gd name="T8" fmla="*/ 935 w 1421"/>
                    <a:gd name="T9" fmla="*/ 211 h 1018"/>
                    <a:gd name="T10" fmla="*/ 1018 w 1421"/>
                    <a:gd name="T11" fmla="*/ 244 h 1018"/>
                    <a:gd name="T12" fmla="*/ 305 w 1421"/>
                    <a:gd name="T13" fmla="*/ 576 h 1018"/>
                    <a:gd name="T14" fmla="*/ 334 w 1421"/>
                    <a:gd name="T15" fmla="*/ 491 h 1018"/>
                    <a:gd name="T16" fmla="*/ 187 w 1421"/>
                    <a:gd name="T17" fmla="*/ 358 h 1018"/>
                    <a:gd name="T18" fmla="*/ 133 w 1421"/>
                    <a:gd name="T19" fmla="*/ 418 h 1018"/>
                    <a:gd name="T20" fmla="*/ 79 w 1421"/>
                    <a:gd name="T21" fmla="*/ 574 h 1018"/>
                    <a:gd name="T22" fmla="*/ 21 w 1421"/>
                    <a:gd name="T23" fmla="*/ 806 h 1018"/>
                    <a:gd name="T24" fmla="*/ 226 w 1421"/>
                    <a:gd name="T25" fmla="*/ 930 h 1018"/>
                    <a:gd name="T26" fmla="*/ 404 w 1421"/>
                    <a:gd name="T27" fmla="*/ 998 h 1018"/>
                    <a:gd name="T28" fmla="*/ 540 w 1421"/>
                    <a:gd name="T29" fmla="*/ 936 h 1018"/>
                    <a:gd name="T30" fmla="*/ 480 w 1421"/>
                    <a:gd name="T31" fmla="*/ 806 h 1018"/>
                    <a:gd name="T32" fmla="*/ 401 w 1421"/>
                    <a:gd name="T33" fmla="*/ 783 h 1018"/>
                    <a:gd name="T34" fmla="*/ 1114 w 1421"/>
                    <a:gd name="T35" fmla="*/ 450 h 1018"/>
                    <a:gd name="T36" fmla="*/ 1082 w 1421"/>
                    <a:gd name="T37" fmla="*/ 526 h 1018"/>
                    <a:gd name="T38" fmla="*/ 1143 w 1421"/>
                    <a:gd name="T39" fmla="*/ 654 h 1018"/>
                    <a:gd name="T40" fmla="*/ 1278 w 1421"/>
                    <a:gd name="T41" fmla="*/ 590 h 1018"/>
                    <a:gd name="T42" fmla="*/ 1340 w 1421"/>
                    <a:gd name="T43" fmla="*/ 411 h 1018"/>
                    <a:gd name="T44" fmla="*/ 1377 w 1421"/>
                    <a:gd name="T45" fmla="*/ 173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1" h="1018">
                      <a:moveTo>
                        <a:pt x="1377" y="173"/>
                      </a:moveTo>
                      <a:cubicBezTo>
                        <a:pt x="1339" y="114"/>
                        <a:pt x="1225" y="93"/>
                        <a:pt x="1161" y="69"/>
                      </a:cubicBezTo>
                      <a:cubicBezTo>
                        <a:pt x="1110" y="49"/>
                        <a:pt x="1059" y="30"/>
                        <a:pt x="1007" y="10"/>
                      </a:cubicBezTo>
                      <a:cubicBezTo>
                        <a:pt x="980" y="0"/>
                        <a:pt x="951" y="2"/>
                        <a:pt x="926" y="13"/>
                      </a:cubicBezTo>
                      <a:cubicBezTo>
                        <a:pt x="845" y="50"/>
                        <a:pt x="855" y="180"/>
                        <a:pt x="935" y="211"/>
                      </a:cubicBezTo>
                      <a:cubicBezTo>
                        <a:pt x="935" y="211"/>
                        <a:pt x="1018" y="244"/>
                        <a:pt x="1018" y="244"/>
                      </a:cubicBezTo>
                      <a:cubicBezTo>
                        <a:pt x="305" y="576"/>
                        <a:pt x="305" y="576"/>
                        <a:pt x="305" y="576"/>
                      </a:cubicBezTo>
                      <a:cubicBezTo>
                        <a:pt x="305" y="576"/>
                        <a:pt x="334" y="491"/>
                        <a:pt x="334" y="491"/>
                      </a:cubicBezTo>
                      <a:cubicBezTo>
                        <a:pt x="361" y="410"/>
                        <a:pt x="268" y="319"/>
                        <a:pt x="187" y="358"/>
                      </a:cubicBezTo>
                      <a:cubicBezTo>
                        <a:pt x="163" y="369"/>
                        <a:pt x="143" y="390"/>
                        <a:pt x="133" y="418"/>
                      </a:cubicBezTo>
                      <a:cubicBezTo>
                        <a:pt x="115" y="470"/>
                        <a:pt x="97" y="522"/>
                        <a:pt x="79" y="574"/>
                      </a:cubicBezTo>
                      <a:cubicBezTo>
                        <a:pt x="57" y="638"/>
                        <a:pt x="0" y="738"/>
                        <a:pt x="21" y="806"/>
                      </a:cubicBezTo>
                      <a:cubicBezTo>
                        <a:pt x="45" y="884"/>
                        <a:pt x="159" y="905"/>
                        <a:pt x="226" y="930"/>
                      </a:cubicBezTo>
                      <a:cubicBezTo>
                        <a:pt x="285" y="953"/>
                        <a:pt x="344" y="975"/>
                        <a:pt x="404" y="998"/>
                      </a:cubicBezTo>
                      <a:cubicBezTo>
                        <a:pt x="458" y="1018"/>
                        <a:pt x="519" y="991"/>
                        <a:pt x="540" y="936"/>
                      </a:cubicBezTo>
                      <a:cubicBezTo>
                        <a:pt x="560" y="881"/>
                        <a:pt x="535" y="827"/>
                        <a:pt x="480" y="806"/>
                      </a:cubicBezTo>
                      <a:cubicBezTo>
                        <a:pt x="401" y="783"/>
                        <a:pt x="401" y="783"/>
                        <a:pt x="401" y="783"/>
                      </a:cubicBezTo>
                      <a:cubicBezTo>
                        <a:pt x="1114" y="450"/>
                        <a:pt x="1114" y="450"/>
                        <a:pt x="1114" y="450"/>
                      </a:cubicBezTo>
                      <a:cubicBezTo>
                        <a:pt x="1082" y="526"/>
                        <a:pt x="1082" y="526"/>
                        <a:pt x="1082" y="526"/>
                      </a:cubicBezTo>
                      <a:cubicBezTo>
                        <a:pt x="1062" y="581"/>
                        <a:pt x="1088" y="635"/>
                        <a:pt x="1143" y="654"/>
                      </a:cubicBezTo>
                      <a:cubicBezTo>
                        <a:pt x="1198" y="674"/>
                        <a:pt x="1258" y="646"/>
                        <a:pt x="1278" y="590"/>
                      </a:cubicBezTo>
                      <a:cubicBezTo>
                        <a:pt x="1299" y="530"/>
                        <a:pt x="1319" y="470"/>
                        <a:pt x="1340" y="411"/>
                      </a:cubicBezTo>
                      <a:cubicBezTo>
                        <a:pt x="1364" y="343"/>
                        <a:pt x="1421" y="242"/>
                        <a:pt x="1377" y="1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/>
              </p:nvSpPr>
              <p:spPr bwMode="auto">
                <a:xfrm>
                  <a:off x="4003676" y="-6350"/>
                  <a:ext cx="644525" cy="466725"/>
                </a:xfrm>
                <a:custGeom>
                  <a:avLst/>
                  <a:gdLst>
                    <a:gd name="T0" fmla="*/ 1377 w 1421"/>
                    <a:gd name="T1" fmla="*/ 845 h 1018"/>
                    <a:gd name="T2" fmla="*/ 1161 w 1421"/>
                    <a:gd name="T3" fmla="*/ 949 h 1018"/>
                    <a:gd name="T4" fmla="*/ 1007 w 1421"/>
                    <a:gd name="T5" fmla="*/ 1008 h 1018"/>
                    <a:gd name="T6" fmla="*/ 926 w 1421"/>
                    <a:gd name="T7" fmla="*/ 1005 h 1018"/>
                    <a:gd name="T8" fmla="*/ 935 w 1421"/>
                    <a:gd name="T9" fmla="*/ 807 h 1018"/>
                    <a:gd name="T10" fmla="*/ 1018 w 1421"/>
                    <a:gd name="T11" fmla="*/ 774 h 1018"/>
                    <a:gd name="T12" fmla="*/ 305 w 1421"/>
                    <a:gd name="T13" fmla="*/ 442 h 1018"/>
                    <a:gd name="T14" fmla="*/ 334 w 1421"/>
                    <a:gd name="T15" fmla="*/ 527 h 1018"/>
                    <a:gd name="T16" fmla="*/ 187 w 1421"/>
                    <a:gd name="T17" fmla="*/ 660 h 1018"/>
                    <a:gd name="T18" fmla="*/ 133 w 1421"/>
                    <a:gd name="T19" fmla="*/ 600 h 1018"/>
                    <a:gd name="T20" fmla="*/ 79 w 1421"/>
                    <a:gd name="T21" fmla="*/ 444 h 1018"/>
                    <a:gd name="T22" fmla="*/ 21 w 1421"/>
                    <a:gd name="T23" fmla="*/ 212 h 1018"/>
                    <a:gd name="T24" fmla="*/ 226 w 1421"/>
                    <a:gd name="T25" fmla="*/ 88 h 1018"/>
                    <a:gd name="T26" fmla="*/ 404 w 1421"/>
                    <a:gd name="T27" fmla="*/ 20 h 1018"/>
                    <a:gd name="T28" fmla="*/ 540 w 1421"/>
                    <a:gd name="T29" fmla="*/ 82 h 1018"/>
                    <a:gd name="T30" fmla="*/ 480 w 1421"/>
                    <a:gd name="T31" fmla="*/ 212 h 1018"/>
                    <a:gd name="T32" fmla="*/ 401 w 1421"/>
                    <a:gd name="T33" fmla="*/ 235 h 1018"/>
                    <a:gd name="T34" fmla="*/ 1114 w 1421"/>
                    <a:gd name="T35" fmla="*/ 568 h 1018"/>
                    <a:gd name="T36" fmla="*/ 1082 w 1421"/>
                    <a:gd name="T37" fmla="*/ 492 h 1018"/>
                    <a:gd name="T38" fmla="*/ 1143 w 1421"/>
                    <a:gd name="T39" fmla="*/ 364 h 1018"/>
                    <a:gd name="T40" fmla="*/ 1278 w 1421"/>
                    <a:gd name="T41" fmla="*/ 428 h 1018"/>
                    <a:gd name="T42" fmla="*/ 1340 w 1421"/>
                    <a:gd name="T43" fmla="*/ 607 h 1018"/>
                    <a:gd name="T44" fmla="*/ 1377 w 1421"/>
                    <a:gd name="T45" fmla="*/ 845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1" h="1018">
                      <a:moveTo>
                        <a:pt x="1377" y="845"/>
                      </a:moveTo>
                      <a:cubicBezTo>
                        <a:pt x="1339" y="904"/>
                        <a:pt x="1225" y="925"/>
                        <a:pt x="1161" y="949"/>
                      </a:cubicBezTo>
                      <a:cubicBezTo>
                        <a:pt x="1110" y="969"/>
                        <a:pt x="1059" y="988"/>
                        <a:pt x="1007" y="1008"/>
                      </a:cubicBezTo>
                      <a:cubicBezTo>
                        <a:pt x="980" y="1018"/>
                        <a:pt x="951" y="1016"/>
                        <a:pt x="926" y="1005"/>
                      </a:cubicBezTo>
                      <a:cubicBezTo>
                        <a:pt x="845" y="968"/>
                        <a:pt x="855" y="838"/>
                        <a:pt x="935" y="807"/>
                      </a:cubicBezTo>
                      <a:cubicBezTo>
                        <a:pt x="935" y="807"/>
                        <a:pt x="1018" y="774"/>
                        <a:pt x="1018" y="774"/>
                      </a:cubicBezTo>
                      <a:cubicBezTo>
                        <a:pt x="305" y="442"/>
                        <a:pt x="305" y="442"/>
                        <a:pt x="305" y="442"/>
                      </a:cubicBezTo>
                      <a:cubicBezTo>
                        <a:pt x="305" y="442"/>
                        <a:pt x="334" y="527"/>
                        <a:pt x="334" y="527"/>
                      </a:cubicBezTo>
                      <a:cubicBezTo>
                        <a:pt x="361" y="608"/>
                        <a:pt x="268" y="699"/>
                        <a:pt x="187" y="660"/>
                      </a:cubicBezTo>
                      <a:cubicBezTo>
                        <a:pt x="163" y="649"/>
                        <a:pt x="143" y="628"/>
                        <a:pt x="133" y="600"/>
                      </a:cubicBezTo>
                      <a:cubicBezTo>
                        <a:pt x="115" y="548"/>
                        <a:pt x="97" y="496"/>
                        <a:pt x="79" y="444"/>
                      </a:cubicBezTo>
                      <a:cubicBezTo>
                        <a:pt x="57" y="380"/>
                        <a:pt x="0" y="280"/>
                        <a:pt x="21" y="212"/>
                      </a:cubicBezTo>
                      <a:cubicBezTo>
                        <a:pt x="45" y="134"/>
                        <a:pt x="159" y="113"/>
                        <a:pt x="226" y="88"/>
                      </a:cubicBezTo>
                      <a:cubicBezTo>
                        <a:pt x="285" y="65"/>
                        <a:pt x="344" y="43"/>
                        <a:pt x="404" y="20"/>
                      </a:cubicBezTo>
                      <a:cubicBezTo>
                        <a:pt x="458" y="0"/>
                        <a:pt x="519" y="27"/>
                        <a:pt x="540" y="82"/>
                      </a:cubicBezTo>
                      <a:cubicBezTo>
                        <a:pt x="560" y="137"/>
                        <a:pt x="535" y="191"/>
                        <a:pt x="480" y="212"/>
                      </a:cubicBezTo>
                      <a:cubicBezTo>
                        <a:pt x="401" y="235"/>
                        <a:pt x="401" y="235"/>
                        <a:pt x="401" y="235"/>
                      </a:cubicBezTo>
                      <a:cubicBezTo>
                        <a:pt x="1114" y="568"/>
                        <a:pt x="1114" y="568"/>
                        <a:pt x="1114" y="568"/>
                      </a:cubicBezTo>
                      <a:cubicBezTo>
                        <a:pt x="1082" y="492"/>
                        <a:pt x="1082" y="492"/>
                        <a:pt x="1082" y="492"/>
                      </a:cubicBezTo>
                      <a:cubicBezTo>
                        <a:pt x="1062" y="437"/>
                        <a:pt x="1088" y="383"/>
                        <a:pt x="1143" y="364"/>
                      </a:cubicBezTo>
                      <a:cubicBezTo>
                        <a:pt x="1198" y="344"/>
                        <a:pt x="1258" y="372"/>
                        <a:pt x="1278" y="428"/>
                      </a:cubicBezTo>
                      <a:cubicBezTo>
                        <a:pt x="1299" y="488"/>
                        <a:pt x="1319" y="548"/>
                        <a:pt x="1340" y="607"/>
                      </a:cubicBezTo>
                      <a:cubicBezTo>
                        <a:pt x="1364" y="675"/>
                        <a:pt x="1421" y="776"/>
                        <a:pt x="1377" y="8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sp>
            <p:nvSpPr>
              <p:cNvPr id="48" name="Rectangle 72"/>
              <p:cNvSpPr/>
              <p:nvPr/>
            </p:nvSpPr>
            <p:spPr>
              <a:xfrm>
                <a:off x="4091864" y="1961345"/>
                <a:ext cx="838276" cy="61515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54" name="Group 75"/>
            <p:cNvGrpSpPr/>
            <p:nvPr/>
          </p:nvGrpSpPr>
          <p:grpSpPr>
            <a:xfrm>
              <a:off x="1519953" y="3696317"/>
              <a:ext cx="247902" cy="278885"/>
              <a:chOff x="2597621" y="1938070"/>
              <a:chExt cx="670472" cy="754266"/>
            </a:xfrm>
          </p:grpSpPr>
          <p:grpSp>
            <p:nvGrpSpPr>
              <p:cNvPr id="55" name="Group 32"/>
              <p:cNvGrpSpPr>
                <a:grpSpLocks noChangeAspect="1"/>
              </p:cNvGrpSpPr>
              <p:nvPr/>
            </p:nvGrpSpPr>
            <p:grpSpPr bwMode="auto">
              <a:xfrm>
                <a:off x="2660796" y="1986703"/>
                <a:ext cx="545131" cy="634843"/>
                <a:chOff x="832" y="-148"/>
                <a:chExt cx="2783" cy="3241"/>
              </a:xfrm>
              <a:solidFill>
                <a:schemeClr val="bg1"/>
              </a:solidFill>
            </p:grpSpPr>
            <p:sp>
              <p:nvSpPr>
                <p:cNvPr id="57" name="Freeform 33"/>
                <p:cNvSpPr>
                  <a:spLocks noEditPoints="1"/>
                </p:cNvSpPr>
                <p:nvPr/>
              </p:nvSpPr>
              <p:spPr bwMode="auto">
                <a:xfrm>
                  <a:off x="1124" y="-148"/>
                  <a:ext cx="2199" cy="1657"/>
                </a:xfrm>
                <a:custGeom>
                  <a:avLst/>
                  <a:gdLst>
                    <a:gd name="T0" fmla="*/ 1602 w 2140"/>
                    <a:gd name="T1" fmla="*/ 1083 h 1596"/>
                    <a:gd name="T2" fmla="*/ 1744 w 2140"/>
                    <a:gd name="T3" fmla="*/ 673 h 1596"/>
                    <a:gd name="T4" fmla="*/ 411 w 2140"/>
                    <a:gd name="T5" fmla="*/ 673 h 1596"/>
                    <a:gd name="T6" fmla="*/ 1450 w 2140"/>
                    <a:gd name="T7" fmla="*/ 1231 h 1596"/>
                    <a:gd name="T8" fmla="*/ 1836 w 2140"/>
                    <a:gd name="T9" fmla="*/ 1562 h 1596"/>
                    <a:gd name="T10" fmla="*/ 1956 w 2140"/>
                    <a:gd name="T11" fmla="*/ 1440 h 1596"/>
                    <a:gd name="T12" fmla="*/ 522 w 2140"/>
                    <a:gd name="T13" fmla="*/ 673 h 1596"/>
                    <a:gd name="T14" fmla="*/ 1632 w 2140"/>
                    <a:gd name="T15" fmla="*/ 673 h 1596"/>
                    <a:gd name="T16" fmla="*/ 1237 w 2140"/>
                    <a:gd name="T17" fmla="*/ 622 h 1596"/>
                    <a:gd name="T18" fmla="*/ 1150 w 2140"/>
                    <a:gd name="T19" fmla="*/ 541 h 1596"/>
                    <a:gd name="T20" fmla="*/ 699 w 2140"/>
                    <a:gd name="T21" fmla="*/ 509 h 1596"/>
                    <a:gd name="T22" fmla="*/ 699 w 2140"/>
                    <a:gd name="T23" fmla="*/ 377 h 1596"/>
                    <a:gd name="T24" fmla="*/ 1150 w 2140"/>
                    <a:gd name="T25" fmla="*/ 340 h 1596"/>
                    <a:gd name="T26" fmla="*/ 1237 w 2140"/>
                    <a:gd name="T27" fmla="*/ 253 h 1596"/>
                    <a:gd name="T28" fmla="*/ 1390 w 2140"/>
                    <a:gd name="T29" fmla="*/ 428 h 1596"/>
                    <a:gd name="T30" fmla="*/ 1237 w 2140"/>
                    <a:gd name="T31" fmla="*/ 622 h 1596"/>
                    <a:gd name="T32" fmla="*/ 765 w 2140"/>
                    <a:gd name="T33" fmla="*/ 878 h 1596"/>
                    <a:gd name="T34" fmla="*/ 919 w 2140"/>
                    <a:gd name="T35" fmla="*/ 702 h 1596"/>
                    <a:gd name="T36" fmla="*/ 1006 w 2140"/>
                    <a:gd name="T37" fmla="*/ 787 h 1596"/>
                    <a:gd name="T38" fmla="*/ 1456 w 2140"/>
                    <a:gd name="T39" fmla="*/ 821 h 1596"/>
                    <a:gd name="T40" fmla="*/ 1456 w 2140"/>
                    <a:gd name="T41" fmla="*/ 949 h 1596"/>
                    <a:gd name="T42" fmla="*/ 1006 w 2140"/>
                    <a:gd name="T43" fmla="*/ 985 h 1596"/>
                    <a:gd name="T44" fmla="*/ 919 w 2140"/>
                    <a:gd name="T45" fmla="*/ 1071 h 1596"/>
                    <a:gd name="T46" fmla="*/ 324 w 2140"/>
                    <a:gd name="T47" fmla="*/ 505 h 1596"/>
                    <a:gd name="T48" fmla="*/ 0 w 2140"/>
                    <a:gd name="T49" fmla="*/ 441 h 1596"/>
                    <a:gd name="T50" fmla="*/ 64 w 2140"/>
                    <a:gd name="T51" fmla="*/ 377 h 1596"/>
                    <a:gd name="T52" fmla="*/ 388 w 2140"/>
                    <a:gd name="T53" fmla="*/ 441 h 1596"/>
                    <a:gd name="T54" fmla="*/ 324 w 2140"/>
                    <a:gd name="T55" fmla="*/ 505 h 1596"/>
                    <a:gd name="T56" fmla="*/ 1816 w 2140"/>
                    <a:gd name="T57" fmla="*/ 949 h 1596"/>
                    <a:gd name="T58" fmla="*/ 1752 w 2140"/>
                    <a:gd name="T59" fmla="*/ 885 h 1596"/>
                    <a:gd name="T60" fmla="*/ 2076 w 2140"/>
                    <a:gd name="T61" fmla="*/ 821 h 1596"/>
                    <a:gd name="T62" fmla="*/ 2140 w 2140"/>
                    <a:gd name="T63" fmla="*/ 885 h 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40" h="1596">
                      <a:moveTo>
                        <a:pt x="1956" y="1440"/>
                      </a:moveTo>
                      <a:cubicBezTo>
                        <a:pt x="1602" y="1083"/>
                        <a:pt x="1602" y="1083"/>
                        <a:pt x="1602" y="1083"/>
                      </a:cubicBezTo>
                      <a:cubicBezTo>
                        <a:pt x="1630" y="1049"/>
                        <a:pt x="1630" y="1049"/>
                        <a:pt x="1630" y="1049"/>
                      </a:cubicBezTo>
                      <a:cubicBezTo>
                        <a:pt x="1702" y="942"/>
                        <a:pt x="1744" y="812"/>
                        <a:pt x="1744" y="673"/>
                      </a:cubicBezTo>
                      <a:cubicBezTo>
                        <a:pt x="1744" y="301"/>
                        <a:pt x="1445" y="0"/>
                        <a:pt x="1077" y="0"/>
                      </a:cubicBezTo>
                      <a:cubicBezTo>
                        <a:pt x="709" y="0"/>
                        <a:pt x="411" y="301"/>
                        <a:pt x="411" y="673"/>
                      </a:cubicBezTo>
                      <a:cubicBezTo>
                        <a:pt x="411" y="1044"/>
                        <a:pt x="709" y="1346"/>
                        <a:pt x="1077" y="1346"/>
                      </a:cubicBezTo>
                      <a:cubicBezTo>
                        <a:pt x="1215" y="1346"/>
                        <a:pt x="1343" y="1303"/>
                        <a:pt x="1450" y="1231"/>
                      </a:cubicBezTo>
                      <a:cubicBezTo>
                        <a:pt x="1481" y="1205"/>
                        <a:pt x="1481" y="1205"/>
                        <a:pt x="1481" y="1205"/>
                      </a:cubicBezTo>
                      <a:cubicBezTo>
                        <a:pt x="1836" y="1562"/>
                        <a:pt x="1836" y="1562"/>
                        <a:pt x="1836" y="1562"/>
                      </a:cubicBezTo>
                      <a:cubicBezTo>
                        <a:pt x="1869" y="1596"/>
                        <a:pt x="1923" y="1596"/>
                        <a:pt x="1956" y="1562"/>
                      </a:cubicBezTo>
                      <a:cubicBezTo>
                        <a:pt x="1989" y="1528"/>
                        <a:pt x="1989" y="1474"/>
                        <a:pt x="1956" y="1440"/>
                      </a:cubicBezTo>
                      <a:close/>
                      <a:moveTo>
                        <a:pt x="1077" y="1233"/>
                      </a:moveTo>
                      <a:cubicBezTo>
                        <a:pt x="770" y="1233"/>
                        <a:pt x="522" y="982"/>
                        <a:pt x="522" y="673"/>
                      </a:cubicBezTo>
                      <a:cubicBezTo>
                        <a:pt x="522" y="363"/>
                        <a:pt x="770" y="112"/>
                        <a:pt x="1077" y="112"/>
                      </a:cubicBezTo>
                      <a:cubicBezTo>
                        <a:pt x="1384" y="112"/>
                        <a:pt x="1632" y="363"/>
                        <a:pt x="1632" y="673"/>
                      </a:cubicBezTo>
                      <a:cubicBezTo>
                        <a:pt x="1632" y="982"/>
                        <a:pt x="1384" y="1233"/>
                        <a:pt x="1077" y="1233"/>
                      </a:cubicBezTo>
                      <a:close/>
                      <a:moveTo>
                        <a:pt x="1237" y="622"/>
                      </a:moveTo>
                      <a:cubicBezTo>
                        <a:pt x="1213" y="647"/>
                        <a:pt x="1175" y="647"/>
                        <a:pt x="1151" y="623"/>
                      </a:cubicBezTo>
                      <a:cubicBezTo>
                        <a:pt x="1127" y="599"/>
                        <a:pt x="1126" y="565"/>
                        <a:pt x="1150" y="541"/>
                      </a:cubicBezTo>
                      <a:cubicBezTo>
                        <a:pt x="1185" y="509"/>
                        <a:pt x="1185" y="509"/>
                        <a:pt x="1185" y="509"/>
                      </a:cubicBezTo>
                      <a:cubicBezTo>
                        <a:pt x="699" y="509"/>
                        <a:pt x="699" y="509"/>
                        <a:pt x="699" y="509"/>
                      </a:cubicBezTo>
                      <a:cubicBezTo>
                        <a:pt x="666" y="509"/>
                        <a:pt x="638" y="477"/>
                        <a:pt x="638" y="443"/>
                      </a:cubicBezTo>
                      <a:cubicBezTo>
                        <a:pt x="638" y="409"/>
                        <a:pt x="666" y="377"/>
                        <a:pt x="699" y="377"/>
                      </a:cubicBezTo>
                      <a:cubicBezTo>
                        <a:pt x="1185" y="377"/>
                        <a:pt x="1185" y="377"/>
                        <a:pt x="1185" y="377"/>
                      </a:cubicBezTo>
                      <a:cubicBezTo>
                        <a:pt x="1185" y="377"/>
                        <a:pt x="1150" y="340"/>
                        <a:pt x="1150" y="340"/>
                      </a:cubicBezTo>
                      <a:cubicBezTo>
                        <a:pt x="1116" y="304"/>
                        <a:pt x="1142" y="234"/>
                        <a:pt x="1194" y="235"/>
                      </a:cubicBezTo>
                      <a:cubicBezTo>
                        <a:pt x="1209" y="235"/>
                        <a:pt x="1225" y="241"/>
                        <a:pt x="1237" y="253"/>
                      </a:cubicBezTo>
                      <a:cubicBezTo>
                        <a:pt x="1259" y="276"/>
                        <a:pt x="1281" y="299"/>
                        <a:pt x="1303" y="321"/>
                      </a:cubicBezTo>
                      <a:cubicBezTo>
                        <a:pt x="1330" y="349"/>
                        <a:pt x="1385" y="388"/>
                        <a:pt x="1390" y="428"/>
                      </a:cubicBezTo>
                      <a:cubicBezTo>
                        <a:pt x="1397" y="475"/>
                        <a:pt x="1342" y="514"/>
                        <a:pt x="1313" y="544"/>
                      </a:cubicBezTo>
                      <a:cubicBezTo>
                        <a:pt x="1288" y="570"/>
                        <a:pt x="1262" y="596"/>
                        <a:pt x="1237" y="622"/>
                      </a:cubicBezTo>
                      <a:close/>
                      <a:moveTo>
                        <a:pt x="842" y="993"/>
                      </a:moveTo>
                      <a:cubicBezTo>
                        <a:pt x="813" y="963"/>
                        <a:pt x="759" y="924"/>
                        <a:pt x="765" y="878"/>
                      </a:cubicBezTo>
                      <a:cubicBezTo>
                        <a:pt x="771" y="837"/>
                        <a:pt x="825" y="799"/>
                        <a:pt x="852" y="771"/>
                      </a:cubicBezTo>
                      <a:cubicBezTo>
                        <a:pt x="875" y="748"/>
                        <a:pt x="897" y="725"/>
                        <a:pt x="919" y="702"/>
                      </a:cubicBezTo>
                      <a:cubicBezTo>
                        <a:pt x="931" y="690"/>
                        <a:pt x="946" y="684"/>
                        <a:pt x="962" y="684"/>
                      </a:cubicBezTo>
                      <a:cubicBezTo>
                        <a:pt x="1013" y="684"/>
                        <a:pt x="1040" y="751"/>
                        <a:pt x="1006" y="787"/>
                      </a:cubicBezTo>
                      <a:cubicBezTo>
                        <a:pt x="1006" y="787"/>
                        <a:pt x="970" y="821"/>
                        <a:pt x="970" y="821"/>
                      </a:cubicBezTo>
                      <a:cubicBezTo>
                        <a:pt x="1456" y="821"/>
                        <a:pt x="1456" y="821"/>
                        <a:pt x="1456" y="821"/>
                      </a:cubicBezTo>
                      <a:cubicBezTo>
                        <a:pt x="1490" y="821"/>
                        <a:pt x="1517" y="851"/>
                        <a:pt x="1517" y="885"/>
                      </a:cubicBezTo>
                      <a:cubicBezTo>
                        <a:pt x="1517" y="919"/>
                        <a:pt x="1490" y="949"/>
                        <a:pt x="1456" y="949"/>
                      </a:cubicBezTo>
                      <a:cubicBezTo>
                        <a:pt x="970" y="949"/>
                        <a:pt x="970" y="949"/>
                        <a:pt x="970" y="949"/>
                      </a:cubicBezTo>
                      <a:cubicBezTo>
                        <a:pt x="1006" y="985"/>
                        <a:pt x="1006" y="985"/>
                        <a:pt x="1006" y="985"/>
                      </a:cubicBezTo>
                      <a:cubicBezTo>
                        <a:pt x="1029" y="1010"/>
                        <a:pt x="1029" y="1048"/>
                        <a:pt x="1005" y="1072"/>
                      </a:cubicBezTo>
                      <a:cubicBezTo>
                        <a:pt x="981" y="1096"/>
                        <a:pt x="942" y="1096"/>
                        <a:pt x="919" y="1071"/>
                      </a:cubicBezTo>
                      <a:cubicBezTo>
                        <a:pt x="893" y="1045"/>
                        <a:pt x="868" y="1019"/>
                        <a:pt x="842" y="993"/>
                      </a:cubicBezTo>
                      <a:close/>
                      <a:moveTo>
                        <a:pt x="324" y="505"/>
                      </a:moveTo>
                      <a:cubicBezTo>
                        <a:pt x="64" y="505"/>
                        <a:pt x="64" y="505"/>
                        <a:pt x="64" y="505"/>
                      </a:cubicBezTo>
                      <a:cubicBezTo>
                        <a:pt x="29" y="505"/>
                        <a:pt x="0" y="476"/>
                        <a:pt x="0" y="441"/>
                      </a:cubicBezTo>
                      <a:cubicBezTo>
                        <a:pt x="0" y="441"/>
                        <a:pt x="0" y="441"/>
                        <a:pt x="0" y="441"/>
                      </a:cubicBezTo>
                      <a:cubicBezTo>
                        <a:pt x="0" y="406"/>
                        <a:pt x="29" y="377"/>
                        <a:pt x="64" y="377"/>
                      </a:cubicBezTo>
                      <a:cubicBezTo>
                        <a:pt x="324" y="377"/>
                        <a:pt x="324" y="377"/>
                        <a:pt x="324" y="377"/>
                      </a:cubicBezTo>
                      <a:cubicBezTo>
                        <a:pt x="359" y="377"/>
                        <a:pt x="388" y="406"/>
                        <a:pt x="388" y="441"/>
                      </a:cubicBezTo>
                      <a:cubicBezTo>
                        <a:pt x="388" y="441"/>
                        <a:pt x="388" y="441"/>
                        <a:pt x="388" y="441"/>
                      </a:cubicBezTo>
                      <a:cubicBezTo>
                        <a:pt x="388" y="476"/>
                        <a:pt x="359" y="505"/>
                        <a:pt x="324" y="505"/>
                      </a:cubicBezTo>
                      <a:close/>
                      <a:moveTo>
                        <a:pt x="2076" y="949"/>
                      </a:moveTo>
                      <a:cubicBezTo>
                        <a:pt x="1816" y="949"/>
                        <a:pt x="1816" y="949"/>
                        <a:pt x="1816" y="949"/>
                      </a:cubicBezTo>
                      <a:cubicBezTo>
                        <a:pt x="1781" y="949"/>
                        <a:pt x="1752" y="920"/>
                        <a:pt x="1752" y="885"/>
                      </a:cubicBezTo>
                      <a:cubicBezTo>
                        <a:pt x="1752" y="885"/>
                        <a:pt x="1752" y="885"/>
                        <a:pt x="1752" y="885"/>
                      </a:cubicBezTo>
                      <a:cubicBezTo>
                        <a:pt x="1752" y="850"/>
                        <a:pt x="1781" y="821"/>
                        <a:pt x="1816" y="821"/>
                      </a:cubicBezTo>
                      <a:cubicBezTo>
                        <a:pt x="2076" y="821"/>
                        <a:pt x="2076" y="821"/>
                        <a:pt x="2076" y="821"/>
                      </a:cubicBezTo>
                      <a:cubicBezTo>
                        <a:pt x="2111" y="821"/>
                        <a:pt x="2140" y="850"/>
                        <a:pt x="2140" y="885"/>
                      </a:cubicBezTo>
                      <a:cubicBezTo>
                        <a:pt x="2140" y="885"/>
                        <a:pt x="2140" y="885"/>
                        <a:pt x="2140" y="885"/>
                      </a:cubicBezTo>
                      <a:cubicBezTo>
                        <a:pt x="2140" y="920"/>
                        <a:pt x="2111" y="949"/>
                        <a:pt x="2076" y="9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58" name="Freeform 34"/>
                <p:cNvSpPr>
                  <a:spLocks noEditPoints="1"/>
                </p:cNvSpPr>
                <p:nvPr/>
              </p:nvSpPr>
              <p:spPr bwMode="auto">
                <a:xfrm>
                  <a:off x="832" y="1593"/>
                  <a:ext cx="2783" cy="1500"/>
                </a:xfrm>
                <a:custGeom>
                  <a:avLst/>
                  <a:gdLst>
                    <a:gd name="T0" fmla="*/ 2458 w 2783"/>
                    <a:gd name="T1" fmla="*/ 1458 h 1500"/>
                    <a:gd name="T2" fmla="*/ 2783 w 2783"/>
                    <a:gd name="T3" fmla="*/ 1134 h 1500"/>
                    <a:gd name="T4" fmla="*/ 2783 w 2783"/>
                    <a:gd name="T5" fmla="*/ 769 h 1500"/>
                    <a:gd name="T6" fmla="*/ 2458 w 2783"/>
                    <a:gd name="T7" fmla="*/ 727 h 1500"/>
                    <a:gd name="T8" fmla="*/ 2783 w 2783"/>
                    <a:gd name="T9" fmla="*/ 408 h 1500"/>
                    <a:gd name="T10" fmla="*/ 2783 w 2783"/>
                    <a:gd name="T11" fmla="*/ 0 h 1500"/>
                    <a:gd name="T12" fmla="*/ 0 w 2783"/>
                    <a:gd name="T13" fmla="*/ 42 h 1500"/>
                    <a:gd name="T14" fmla="*/ 0 w 2783"/>
                    <a:gd name="T15" fmla="*/ 408 h 1500"/>
                    <a:gd name="T16" fmla="*/ 362 w 2783"/>
                    <a:gd name="T17" fmla="*/ 727 h 1500"/>
                    <a:gd name="T18" fmla="*/ 0 w 2783"/>
                    <a:gd name="T19" fmla="*/ 769 h 1500"/>
                    <a:gd name="T20" fmla="*/ 0 w 2783"/>
                    <a:gd name="T21" fmla="*/ 1134 h 1500"/>
                    <a:gd name="T22" fmla="*/ 362 w 2783"/>
                    <a:gd name="T23" fmla="*/ 1458 h 1500"/>
                    <a:gd name="T24" fmla="*/ 0 w 2783"/>
                    <a:gd name="T25" fmla="*/ 1500 h 1500"/>
                    <a:gd name="T26" fmla="*/ 407 w 2783"/>
                    <a:gd name="T27" fmla="*/ 1500 h 1500"/>
                    <a:gd name="T28" fmla="*/ 1089 w 2783"/>
                    <a:gd name="T29" fmla="*/ 1500 h 1500"/>
                    <a:gd name="T30" fmla="*/ 1776 w 2783"/>
                    <a:gd name="T31" fmla="*/ 1500 h 1500"/>
                    <a:gd name="T32" fmla="*/ 2458 w 2783"/>
                    <a:gd name="T33" fmla="*/ 1500 h 1500"/>
                    <a:gd name="T34" fmla="*/ 2783 w 2783"/>
                    <a:gd name="T35" fmla="*/ 1458 h 1500"/>
                    <a:gd name="T36" fmla="*/ 2738 w 2783"/>
                    <a:gd name="T37" fmla="*/ 42 h 1500"/>
                    <a:gd name="T38" fmla="*/ 2097 w 2783"/>
                    <a:gd name="T39" fmla="*/ 366 h 1500"/>
                    <a:gd name="T40" fmla="*/ 2417 w 2783"/>
                    <a:gd name="T41" fmla="*/ 408 h 1500"/>
                    <a:gd name="T42" fmla="*/ 1776 w 2783"/>
                    <a:gd name="T43" fmla="*/ 727 h 1500"/>
                    <a:gd name="T44" fmla="*/ 2417 w 2783"/>
                    <a:gd name="T45" fmla="*/ 408 h 1500"/>
                    <a:gd name="T46" fmla="*/ 2055 w 2783"/>
                    <a:gd name="T47" fmla="*/ 42 h 1500"/>
                    <a:gd name="T48" fmla="*/ 1414 w 2783"/>
                    <a:gd name="T49" fmla="*/ 366 h 1500"/>
                    <a:gd name="T50" fmla="*/ 1731 w 2783"/>
                    <a:gd name="T51" fmla="*/ 408 h 1500"/>
                    <a:gd name="T52" fmla="*/ 1089 w 2783"/>
                    <a:gd name="T53" fmla="*/ 727 h 1500"/>
                    <a:gd name="T54" fmla="*/ 1731 w 2783"/>
                    <a:gd name="T55" fmla="*/ 408 h 1500"/>
                    <a:gd name="T56" fmla="*/ 1369 w 2783"/>
                    <a:gd name="T57" fmla="*/ 42 h 1500"/>
                    <a:gd name="T58" fmla="*/ 728 w 2783"/>
                    <a:gd name="T59" fmla="*/ 366 h 1500"/>
                    <a:gd name="T60" fmla="*/ 1048 w 2783"/>
                    <a:gd name="T61" fmla="*/ 408 h 1500"/>
                    <a:gd name="T62" fmla="*/ 407 w 2783"/>
                    <a:gd name="T63" fmla="*/ 727 h 1500"/>
                    <a:gd name="T64" fmla="*/ 1048 w 2783"/>
                    <a:gd name="T65" fmla="*/ 408 h 1500"/>
                    <a:gd name="T66" fmla="*/ 45 w 2783"/>
                    <a:gd name="T67" fmla="*/ 42 h 1500"/>
                    <a:gd name="T68" fmla="*/ 687 w 2783"/>
                    <a:gd name="T69" fmla="*/ 366 h 1500"/>
                    <a:gd name="T70" fmla="*/ 45 w 2783"/>
                    <a:gd name="T71" fmla="*/ 1093 h 1500"/>
                    <a:gd name="T72" fmla="*/ 687 w 2783"/>
                    <a:gd name="T73" fmla="*/ 769 h 1500"/>
                    <a:gd name="T74" fmla="*/ 45 w 2783"/>
                    <a:gd name="T75" fmla="*/ 1093 h 1500"/>
                    <a:gd name="T76" fmla="*/ 407 w 2783"/>
                    <a:gd name="T77" fmla="*/ 1458 h 1500"/>
                    <a:gd name="T78" fmla="*/ 1048 w 2783"/>
                    <a:gd name="T79" fmla="*/ 1134 h 1500"/>
                    <a:gd name="T80" fmla="*/ 728 w 2783"/>
                    <a:gd name="T81" fmla="*/ 1093 h 1500"/>
                    <a:gd name="T82" fmla="*/ 1369 w 2783"/>
                    <a:gd name="T83" fmla="*/ 769 h 1500"/>
                    <a:gd name="T84" fmla="*/ 728 w 2783"/>
                    <a:gd name="T85" fmla="*/ 1093 h 1500"/>
                    <a:gd name="T86" fmla="*/ 1089 w 2783"/>
                    <a:gd name="T87" fmla="*/ 1458 h 1500"/>
                    <a:gd name="T88" fmla="*/ 1731 w 2783"/>
                    <a:gd name="T89" fmla="*/ 1134 h 1500"/>
                    <a:gd name="T90" fmla="*/ 1414 w 2783"/>
                    <a:gd name="T91" fmla="*/ 1093 h 1500"/>
                    <a:gd name="T92" fmla="*/ 2055 w 2783"/>
                    <a:gd name="T93" fmla="*/ 769 h 1500"/>
                    <a:gd name="T94" fmla="*/ 1414 w 2783"/>
                    <a:gd name="T95" fmla="*/ 1093 h 1500"/>
                    <a:gd name="T96" fmla="*/ 1776 w 2783"/>
                    <a:gd name="T97" fmla="*/ 1458 h 1500"/>
                    <a:gd name="T98" fmla="*/ 2417 w 2783"/>
                    <a:gd name="T99" fmla="*/ 1134 h 1500"/>
                    <a:gd name="T100" fmla="*/ 2097 w 2783"/>
                    <a:gd name="T101" fmla="*/ 1093 h 1500"/>
                    <a:gd name="T102" fmla="*/ 2738 w 2783"/>
                    <a:gd name="T103" fmla="*/ 769 h 1500"/>
                    <a:gd name="T104" fmla="*/ 2097 w 2783"/>
                    <a:gd name="T105" fmla="*/ 1093 h 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83" h="1500">
                      <a:moveTo>
                        <a:pt x="2783" y="1458"/>
                      </a:moveTo>
                      <a:lnTo>
                        <a:pt x="2458" y="1458"/>
                      </a:lnTo>
                      <a:lnTo>
                        <a:pt x="2458" y="1134"/>
                      </a:lnTo>
                      <a:lnTo>
                        <a:pt x="2783" y="1134"/>
                      </a:lnTo>
                      <a:lnTo>
                        <a:pt x="2783" y="1093"/>
                      </a:lnTo>
                      <a:lnTo>
                        <a:pt x="2783" y="769"/>
                      </a:lnTo>
                      <a:lnTo>
                        <a:pt x="2783" y="727"/>
                      </a:lnTo>
                      <a:lnTo>
                        <a:pt x="2458" y="727"/>
                      </a:lnTo>
                      <a:lnTo>
                        <a:pt x="2458" y="408"/>
                      </a:lnTo>
                      <a:lnTo>
                        <a:pt x="2783" y="408"/>
                      </a:lnTo>
                      <a:lnTo>
                        <a:pt x="2783" y="366"/>
                      </a:lnTo>
                      <a:lnTo>
                        <a:pt x="2783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0" y="366"/>
                      </a:lnTo>
                      <a:lnTo>
                        <a:pt x="0" y="408"/>
                      </a:lnTo>
                      <a:lnTo>
                        <a:pt x="362" y="408"/>
                      </a:lnTo>
                      <a:lnTo>
                        <a:pt x="362" y="727"/>
                      </a:lnTo>
                      <a:lnTo>
                        <a:pt x="0" y="727"/>
                      </a:lnTo>
                      <a:lnTo>
                        <a:pt x="0" y="769"/>
                      </a:lnTo>
                      <a:lnTo>
                        <a:pt x="0" y="1093"/>
                      </a:lnTo>
                      <a:lnTo>
                        <a:pt x="0" y="1134"/>
                      </a:lnTo>
                      <a:lnTo>
                        <a:pt x="362" y="1134"/>
                      </a:lnTo>
                      <a:lnTo>
                        <a:pt x="362" y="1458"/>
                      </a:lnTo>
                      <a:lnTo>
                        <a:pt x="0" y="1458"/>
                      </a:lnTo>
                      <a:lnTo>
                        <a:pt x="0" y="1500"/>
                      </a:lnTo>
                      <a:lnTo>
                        <a:pt x="366" y="1500"/>
                      </a:lnTo>
                      <a:lnTo>
                        <a:pt x="407" y="1500"/>
                      </a:lnTo>
                      <a:lnTo>
                        <a:pt x="1048" y="1500"/>
                      </a:lnTo>
                      <a:lnTo>
                        <a:pt x="1089" y="1500"/>
                      </a:lnTo>
                      <a:lnTo>
                        <a:pt x="1735" y="1500"/>
                      </a:lnTo>
                      <a:lnTo>
                        <a:pt x="1776" y="1500"/>
                      </a:lnTo>
                      <a:lnTo>
                        <a:pt x="2417" y="1500"/>
                      </a:lnTo>
                      <a:lnTo>
                        <a:pt x="2458" y="1500"/>
                      </a:lnTo>
                      <a:lnTo>
                        <a:pt x="2783" y="1500"/>
                      </a:lnTo>
                      <a:lnTo>
                        <a:pt x="2783" y="1458"/>
                      </a:lnTo>
                      <a:close/>
                      <a:moveTo>
                        <a:pt x="2097" y="42"/>
                      </a:moveTo>
                      <a:lnTo>
                        <a:pt x="2738" y="42"/>
                      </a:lnTo>
                      <a:lnTo>
                        <a:pt x="2738" y="366"/>
                      </a:lnTo>
                      <a:lnTo>
                        <a:pt x="2097" y="366"/>
                      </a:lnTo>
                      <a:lnTo>
                        <a:pt x="2097" y="42"/>
                      </a:lnTo>
                      <a:close/>
                      <a:moveTo>
                        <a:pt x="2417" y="408"/>
                      </a:moveTo>
                      <a:lnTo>
                        <a:pt x="2417" y="727"/>
                      </a:lnTo>
                      <a:lnTo>
                        <a:pt x="1776" y="727"/>
                      </a:lnTo>
                      <a:lnTo>
                        <a:pt x="1776" y="408"/>
                      </a:lnTo>
                      <a:lnTo>
                        <a:pt x="2417" y="408"/>
                      </a:lnTo>
                      <a:close/>
                      <a:moveTo>
                        <a:pt x="1414" y="42"/>
                      </a:moveTo>
                      <a:lnTo>
                        <a:pt x="2055" y="42"/>
                      </a:lnTo>
                      <a:lnTo>
                        <a:pt x="2055" y="366"/>
                      </a:lnTo>
                      <a:lnTo>
                        <a:pt x="1414" y="366"/>
                      </a:lnTo>
                      <a:lnTo>
                        <a:pt x="1414" y="42"/>
                      </a:lnTo>
                      <a:close/>
                      <a:moveTo>
                        <a:pt x="1731" y="408"/>
                      </a:moveTo>
                      <a:lnTo>
                        <a:pt x="1731" y="727"/>
                      </a:lnTo>
                      <a:lnTo>
                        <a:pt x="1089" y="727"/>
                      </a:lnTo>
                      <a:lnTo>
                        <a:pt x="1089" y="408"/>
                      </a:lnTo>
                      <a:lnTo>
                        <a:pt x="1731" y="408"/>
                      </a:lnTo>
                      <a:close/>
                      <a:moveTo>
                        <a:pt x="728" y="42"/>
                      </a:moveTo>
                      <a:lnTo>
                        <a:pt x="1369" y="42"/>
                      </a:lnTo>
                      <a:lnTo>
                        <a:pt x="1369" y="366"/>
                      </a:lnTo>
                      <a:lnTo>
                        <a:pt x="728" y="366"/>
                      </a:lnTo>
                      <a:lnTo>
                        <a:pt x="728" y="42"/>
                      </a:lnTo>
                      <a:close/>
                      <a:moveTo>
                        <a:pt x="1048" y="408"/>
                      </a:moveTo>
                      <a:lnTo>
                        <a:pt x="1048" y="727"/>
                      </a:lnTo>
                      <a:lnTo>
                        <a:pt x="407" y="727"/>
                      </a:lnTo>
                      <a:lnTo>
                        <a:pt x="407" y="408"/>
                      </a:lnTo>
                      <a:lnTo>
                        <a:pt x="1048" y="408"/>
                      </a:lnTo>
                      <a:close/>
                      <a:moveTo>
                        <a:pt x="45" y="366"/>
                      </a:moveTo>
                      <a:lnTo>
                        <a:pt x="45" y="42"/>
                      </a:lnTo>
                      <a:lnTo>
                        <a:pt x="687" y="42"/>
                      </a:lnTo>
                      <a:lnTo>
                        <a:pt x="687" y="366"/>
                      </a:lnTo>
                      <a:lnTo>
                        <a:pt x="45" y="366"/>
                      </a:lnTo>
                      <a:close/>
                      <a:moveTo>
                        <a:pt x="45" y="1093"/>
                      </a:moveTo>
                      <a:lnTo>
                        <a:pt x="45" y="769"/>
                      </a:lnTo>
                      <a:lnTo>
                        <a:pt x="687" y="769"/>
                      </a:lnTo>
                      <a:lnTo>
                        <a:pt x="687" y="1093"/>
                      </a:lnTo>
                      <a:lnTo>
                        <a:pt x="45" y="1093"/>
                      </a:lnTo>
                      <a:close/>
                      <a:moveTo>
                        <a:pt x="1048" y="1458"/>
                      </a:moveTo>
                      <a:lnTo>
                        <a:pt x="407" y="1458"/>
                      </a:lnTo>
                      <a:lnTo>
                        <a:pt x="407" y="1134"/>
                      </a:lnTo>
                      <a:lnTo>
                        <a:pt x="1048" y="1134"/>
                      </a:lnTo>
                      <a:lnTo>
                        <a:pt x="1048" y="1458"/>
                      </a:lnTo>
                      <a:close/>
                      <a:moveTo>
                        <a:pt x="728" y="1093"/>
                      </a:moveTo>
                      <a:lnTo>
                        <a:pt x="728" y="769"/>
                      </a:lnTo>
                      <a:lnTo>
                        <a:pt x="1369" y="769"/>
                      </a:lnTo>
                      <a:lnTo>
                        <a:pt x="1369" y="1093"/>
                      </a:lnTo>
                      <a:lnTo>
                        <a:pt x="728" y="1093"/>
                      </a:lnTo>
                      <a:close/>
                      <a:moveTo>
                        <a:pt x="1731" y="1458"/>
                      </a:moveTo>
                      <a:lnTo>
                        <a:pt x="1089" y="1458"/>
                      </a:lnTo>
                      <a:lnTo>
                        <a:pt x="1089" y="1134"/>
                      </a:lnTo>
                      <a:lnTo>
                        <a:pt x="1731" y="1134"/>
                      </a:lnTo>
                      <a:lnTo>
                        <a:pt x="1731" y="1458"/>
                      </a:lnTo>
                      <a:close/>
                      <a:moveTo>
                        <a:pt x="1414" y="1093"/>
                      </a:moveTo>
                      <a:lnTo>
                        <a:pt x="1414" y="769"/>
                      </a:lnTo>
                      <a:lnTo>
                        <a:pt x="2055" y="769"/>
                      </a:lnTo>
                      <a:lnTo>
                        <a:pt x="2055" y="1093"/>
                      </a:lnTo>
                      <a:lnTo>
                        <a:pt x="1414" y="1093"/>
                      </a:lnTo>
                      <a:close/>
                      <a:moveTo>
                        <a:pt x="2417" y="1458"/>
                      </a:moveTo>
                      <a:lnTo>
                        <a:pt x="1776" y="1458"/>
                      </a:lnTo>
                      <a:lnTo>
                        <a:pt x="1776" y="1134"/>
                      </a:lnTo>
                      <a:lnTo>
                        <a:pt x="2417" y="1134"/>
                      </a:lnTo>
                      <a:lnTo>
                        <a:pt x="2417" y="1458"/>
                      </a:lnTo>
                      <a:close/>
                      <a:moveTo>
                        <a:pt x="2097" y="1093"/>
                      </a:moveTo>
                      <a:lnTo>
                        <a:pt x="2097" y="769"/>
                      </a:lnTo>
                      <a:lnTo>
                        <a:pt x="2738" y="769"/>
                      </a:lnTo>
                      <a:lnTo>
                        <a:pt x="2738" y="1093"/>
                      </a:lnTo>
                      <a:lnTo>
                        <a:pt x="2097" y="10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sp>
            <p:nvSpPr>
              <p:cNvPr id="56" name="Rectangle 74"/>
              <p:cNvSpPr/>
              <p:nvPr/>
            </p:nvSpPr>
            <p:spPr>
              <a:xfrm>
                <a:off x="2597621" y="1938070"/>
                <a:ext cx="670472" cy="75426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59" name="テキスト ボックス 58"/>
            <p:cNvSpPr txBox="1"/>
            <p:nvPr/>
          </p:nvSpPr>
          <p:spPr>
            <a:xfrm>
              <a:off x="585120" y="3481352"/>
              <a:ext cx="8002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ルーティング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213333" y="3477247"/>
              <a:ext cx="10054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ファイアウォール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066217" y="3472404"/>
              <a:ext cx="738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WAN</a:t>
              </a:r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高速化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2714679" y="345924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無線</a:t>
              </a:r>
              <a:r>
                <a:rPr kumimoji="1" lang="en-US" altLang="ja-JP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LAN</a:t>
              </a:r>
            </a:p>
            <a:p>
              <a:pPr algn="ctr"/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コントローラ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3" name="二等辺三角形 62"/>
            <p:cNvSpPr/>
            <p:nvPr/>
          </p:nvSpPr>
          <p:spPr>
            <a:xfrm>
              <a:off x="556893" y="3140038"/>
              <a:ext cx="2875745" cy="344461"/>
            </a:xfrm>
            <a:prstGeom prst="triangle">
              <a:avLst>
                <a:gd name="adj" fmla="val 5029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04" name="テキスト ボックス 103"/>
          <p:cNvSpPr txBox="1"/>
          <p:nvPr/>
        </p:nvSpPr>
        <p:spPr>
          <a:xfrm>
            <a:off x="3028237" y="2662182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企業ネットワーク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373146" y="3691237"/>
            <a:ext cx="38319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✔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仮想化により、ハードコスト抑制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4373146" y="4270048"/>
            <a:ext cx="38319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✔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管理ハード数減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  <a:sym typeface="Wingdings"/>
              </a:rPr>
              <a:t>運用性の向上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4579939" y="2479540"/>
            <a:ext cx="4039081" cy="932485"/>
            <a:chOff x="4579939" y="2479540"/>
            <a:chExt cx="4039081" cy="932485"/>
          </a:xfrm>
        </p:grpSpPr>
        <p:grpSp>
          <p:nvGrpSpPr>
            <p:cNvPr id="123" name="図形グループ 122"/>
            <p:cNvGrpSpPr/>
            <p:nvPr/>
          </p:nvGrpSpPr>
          <p:grpSpPr>
            <a:xfrm>
              <a:off x="4579939" y="2479540"/>
              <a:ext cx="4039081" cy="932485"/>
              <a:chOff x="4188430" y="2403148"/>
              <a:chExt cx="4039081" cy="932485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>
                <a:off x="4188430" y="3011828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>
                    <a:latin typeface="メイリオ"/>
                    <a:ea typeface="メイリオ"/>
                    <a:cs typeface="メイリオ"/>
                  </a:rPr>
                  <a:t>設定</a:t>
                </a:r>
                <a:endParaRPr kumimoji="1" lang="ja-JP" altLang="en-US" sz="1400" dirty="0">
                  <a:latin typeface="メイリオ"/>
                  <a:ea typeface="メイリオ"/>
                  <a:cs typeface="メイリオ"/>
                </a:endParaRPr>
              </a:p>
            </p:txBody>
          </p:sp>
          <p:grpSp>
            <p:nvGrpSpPr>
              <p:cNvPr id="122" name="図形グループ 121"/>
              <p:cNvGrpSpPr/>
              <p:nvPr/>
            </p:nvGrpSpPr>
            <p:grpSpPr>
              <a:xfrm>
                <a:off x="4465980" y="2403148"/>
                <a:ext cx="3761531" cy="932485"/>
                <a:chOff x="4465980" y="2403148"/>
                <a:chExt cx="3761531" cy="932485"/>
              </a:xfrm>
            </p:grpSpPr>
            <p:sp>
              <p:nvSpPr>
                <p:cNvPr id="107" name="正方形/長方形 106"/>
                <p:cNvSpPr/>
                <p:nvPr/>
              </p:nvSpPr>
              <p:spPr>
                <a:xfrm>
                  <a:off x="5139833" y="2544916"/>
                  <a:ext cx="2954471" cy="790717"/>
                </a:xfrm>
                <a:prstGeom prst="rect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kumimoji="1" lang="ja-JP" altLang="en-US" sz="1200" b="1" dirty="0" smtClean="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09" name="テキスト ボックス 108"/>
                <p:cNvSpPr txBox="1"/>
                <p:nvPr/>
              </p:nvSpPr>
              <p:spPr>
                <a:xfrm>
                  <a:off x="5242422" y="2952088"/>
                  <a:ext cx="2776299" cy="27699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36000" rIns="36000" rtlCol="0">
                  <a:spAutoFit/>
                </a:bodyPr>
                <a:lstStyle/>
                <a:p>
                  <a:r>
                    <a:rPr kumimoji="1" lang="en-US" altLang="ja-JP" sz="1200" dirty="0" smtClean="0">
                      <a:latin typeface="メイリオ"/>
                      <a:ea typeface="メイリオ"/>
                      <a:cs typeface="メイリオ"/>
                    </a:rPr>
                    <a:t>Enterprise</a:t>
                  </a:r>
                  <a:r>
                    <a:rPr kumimoji="1" lang="ja-JP" altLang="en-US" sz="1200" dirty="0">
                      <a:latin typeface="メイリオ"/>
                      <a:ea typeface="メイリオ"/>
                      <a:cs typeface="メイリオ"/>
                    </a:rPr>
                    <a:t> </a:t>
                  </a:r>
                  <a:r>
                    <a:rPr kumimoji="1" lang="en-US" altLang="ja-JP" sz="1200" dirty="0" smtClean="0">
                      <a:latin typeface="メイリオ"/>
                      <a:ea typeface="メイリオ"/>
                      <a:cs typeface="メイリオ"/>
                    </a:rPr>
                    <a:t>Service</a:t>
                  </a:r>
                  <a:r>
                    <a:rPr kumimoji="1" lang="ja-JP" altLang="en-US" sz="1200" dirty="0" smtClean="0">
                      <a:latin typeface="メイリオ"/>
                      <a:ea typeface="メイリオ"/>
                      <a:cs typeface="メイリオ"/>
                    </a:rPr>
                    <a:t> </a:t>
                  </a:r>
                  <a:r>
                    <a:rPr kumimoji="1" lang="en-US" altLang="ja-JP" sz="1200" dirty="0" smtClean="0">
                      <a:latin typeface="メイリオ"/>
                      <a:ea typeface="メイリオ"/>
                      <a:cs typeface="メイリオ"/>
                    </a:rPr>
                    <a:t>Automation(ESA)</a:t>
                  </a:r>
                  <a:endParaRPr kumimoji="1" lang="ja-JP" altLang="en-US" sz="1200" dirty="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cxnSp>
              <p:nvCxnSpPr>
                <p:cNvPr id="111" name="直線矢印コネクタ 110"/>
                <p:cNvCxnSpPr>
                  <a:stCxn id="107" idx="1"/>
                </p:cNvCxnSpPr>
                <p:nvPr/>
              </p:nvCxnSpPr>
              <p:spPr>
                <a:xfrm flipH="1" flipV="1">
                  <a:off x="4922762" y="2699596"/>
                  <a:ext cx="217071" cy="2406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矢印コネクタ 111"/>
                <p:cNvCxnSpPr>
                  <a:stCxn id="107" idx="1"/>
                </p:cNvCxnSpPr>
                <p:nvPr/>
              </p:nvCxnSpPr>
              <p:spPr>
                <a:xfrm flipH="1" flipV="1">
                  <a:off x="4777430" y="2912088"/>
                  <a:ext cx="362403" cy="281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矢印コネクタ 114"/>
                <p:cNvCxnSpPr>
                  <a:stCxn id="107" idx="1"/>
                </p:cNvCxnSpPr>
                <p:nvPr/>
              </p:nvCxnSpPr>
              <p:spPr>
                <a:xfrm flipH="1">
                  <a:off x="4668684" y="2940275"/>
                  <a:ext cx="471149" cy="2240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矢印コネクタ 117"/>
                <p:cNvCxnSpPr>
                  <a:stCxn id="107" idx="1"/>
                </p:cNvCxnSpPr>
                <p:nvPr/>
              </p:nvCxnSpPr>
              <p:spPr>
                <a:xfrm flipH="1">
                  <a:off x="4821084" y="2940275"/>
                  <a:ext cx="318749" cy="3764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テキスト ボックス 120"/>
                <p:cNvSpPr txBox="1"/>
                <p:nvPr/>
              </p:nvSpPr>
              <p:spPr>
                <a:xfrm>
                  <a:off x="4465980" y="2571855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 dirty="0" smtClean="0">
                      <a:latin typeface="メイリオ"/>
                      <a:ea typeface="メイリオ"/>
                      <a:cs typeface="メイリオ"/>
                    </a:rPr>
                    <a:t>管理</a:t>
                  </a:r>
                  <a:endParaRPr kumimoji="1" lang="ja-JP" altLang="en-US" sz="1400" dirty="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pic>
              <p:nvPicPr>
                <p:cNvPr id="108" name="Picture 9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7806" y="2403148"/>
                  <a:ext cx="1109705" cy="283536"/>
                </a:xfrm>
                <a:prstGeom prst="rect">
                  <a:avLst/>
                </a:prstGeom>
              </p:spPr>
            </p:pic>
          </p:grpSp>
        </p:grpSp>
        <p:sp>
          <p:nvSpPr>
            <p:cNvPr id="125" name="テキスト ボックス 124"/>
            <p:cNvSpPr txBox="1"/>
            <p:nvPr/>
          </p:nvSpPr>
          <p:spPr>
            <a:xfrm>
              <a:off x="5633931" y="2679025"/>
              <a:ext cx="2776299" cy="2769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メイリオ"/>
                  <a:ea typeface="メイリオ"/>
                  <a:cs typeface="メイリオ"/>
                </a:rPr>
                <a:t>APIC-EM</a:t>
              </a:r>
              <a:r>
                <a:rPr kumimoji="1" lang="ja-JP" altLang="en-US" sz="1200" dirty="0">
                  <a:latin typeface="メイリオ"/>
                  <a:ea typeface="メイリオ"/>
                  <a:cs typeface="メイリオ"/>
                </a:rPr>
                <a:t> </a:t>
              </a:r>
              <a:r>
                <a:rPr kumimoji="1" lang="en-US" altLang="ja-JP" sz="1200" dirty="0" smtClean="0">
                  <a:latin typeface="メイリオ"/>
                  <a:ea typeface="メイリオ"/>
                  <a:cs typeface="メイリオ"/>
                </a:rPr>
                <a:t>/ PI</a:t>
              </a:r>
              <a:endParaRPr kumimoji="1" lang="ja-JP" altLang="en-US" sz="1200" dirty="0">
                <a:latin typeface="メイリオ"/>
                <a:ea typeface="メイリオ"/>
                <a:cs typeface="メイリオ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764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0" grpId="0" animBg="1"/>
      <p:bldP spid="105" grpId="0" animBg="1"/>
      <p:bldP spid="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loud 1"/>
          <p:cNvSpPr/>
          <p:nvPr/>
        </p:nvSpPr>
        <p:spPr>
          <a:xfrm flipH="1" flipV="1">
            <a:off x="4752969" y="1476156"/>
            <a:ext cx="1951239" cy="793025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0" name="Cloud 1"/>
          <p:cNvSpPr/>
          <p:nvPr/>
        </p:nvSpPr>
        <p:spPr>
          <a:xfrm flipH="1" flipV="1">
            <a:off x="4514941" y="2269181"/>
            <a:ext cx="3017435" cy="1089525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5" name="テキスト プレースホルダー 54"/>
          <p:cNvSpPr>
            <a:spLocks noGrp="1"/>
          </p:cNvSpPr>
          <p:nvPr>
            <p:ph type="body" sz="quarter" idx="10"/>
          </p:nvPr>
        </p:nvSpPr>
        <p:spPr>
          <a:xfrm>
            <a:off x="550009" y="1243735"/>
            <a:ext cx="3220848" cy="101263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36" indent="0" algn="ctr">
              <a:buNone/>
            </a:pPr>
            <a:r>
              <a:rPr kumimoji="1" lang="en-US" altLang="ja-JP" sz="1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WAN</a:t>
            </a:r>
            <a:r>
              <a:rPr kumimoji="1" lang="ja-JP" altLang="en-US" sz="1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回線</a:t>
            </a:r>
            <a:r>
              <a:rPr kumimoji="1" lang="ja-JP" altLang="en-US" sz="18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の</a:t>
            </a:r>
            <a:endParaRPr kumimoji="1" lang="en-US" altLang="ja-JP" sz="18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  <a:p>
            <a:pPr marL="57136" indent="0" algn="ctr">
              <a:buNone/>
            </a:pPr>
            <a:r>
              <a:rPr kumimoji="1" lang="ja-JP" altLang="en-US" sz="24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「</a:t>
            </a:r>
            <a:r>
              <a:rPr kumimoji="1" lang="ja-JP" altLang="en-US" sz="24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効率化</a:t>
            </a:r>
            <a:r>
              <a:rPr kumimoji="1" lang="ja-JP" altLang="en-US" sz="24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」</a:t>
            </a:r>
            <a:endParaRPr kumimoji="1" lang="en-US" altLang="ja-JP" sz="2400" dirty="0" smtClean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25096" y="341313"/>
            <a:ext cx="8706235" cy="731837"/>
          </a:xfrm>
        </p:spPr>
        <p:txBody>
          <a:bodyPr/>
          <a:lstStyle/>
          <a:p>
            <a:r>
              <a:rPr kumimoji="1" lang="en-US" altLang="ja-JP" smtClean="0">
                <a:latin typeface="メイリオ"/>
                <a:ea typeface="メイリオ"/>
                <a:cs typeface="メイリオ"/>
              </a:rPr>
              <a:t>Cisco ISR4000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Enterprise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NFV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環境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/>
            </a:r>
            <a:br>
              <a:rPr kumimoji="1" lang="en-US" altLang="ja-JP" dirty="0" smtClean="0">
                <a:latin typeface="メイリオ"/>
                <a:ea typeface="メイリオ"/>
                <a:cs typeface="メイリオ"/>
              </a:rPr>
            </a:br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拠点のダイレクトインターネット接続を実現します。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3882054" y="3293792"/>
            <a:ext cx="2628591" cy="523220"/>
            <a:chOff x="-163732" y="3030682"/>
            <a:chExt cx="2628591" cy="523220"/>
          </a:xfrm>
        </p:grpSpPr>
        <p:pic>
          <p:nvPicPr>
            <p:cNvPr id="10" name="Picture 42" descr="USD UTAH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62" y="3093147"/>
              <a:ext cx="1560197" cy="398289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-163732" y="3030682"/>
              <a:ext cx="1245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メイリオ"/>
                  <a:ea typeface="メイリオ"/>
                  <a:cs typeface="メイリオ"/>
                </a:rPr>
                <a:t>ISR4000</a:t>
              </a:r>
            </a:p>
            <a:p>
              <a:r>
                <a:rPr kumimoji="1" lang="ja-JP" altLang="en-US" sz="1400" b="1" dirty="0" smtClean="0">
                  <a:latin typeface="メイリオ"/>
                  <a:ea typeface="メイリオ"/>
                  <a:cs typeface="メイリオ"/>
                </a:rPr>
                <a:t>拠点ルータ</a:t>
              </a:r>
              <a:endParaRPr kumimoji="1" lang="ja-JP" altLang="en-US" sz="1400" b="1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4275048" y="3728770"/>
            <a:ext cx="2958005" cy="738883"/>
            <a:chOff x="556893" y="3264298"/>
            <a:chExt cx="2958005" cy="738883"/>
          </a:xfrm>
        </p:grpSpPr>
        <p:sp>
          <p:nvSpPr>
            <p:cNvPr id="13" name="Rectangle 25"/>
            <p:cNvSpPr/>
            <p:nvPr/>
          </p:nvSpPr>
          <p:spPr>
            <a:xfrm>
              <a:off x="585119" y="3492674"/>
              <a:ext cx="2878483" cy="510507"/>
            </a:xfrm>
            <a:prstGeom prst="rect">
              <a:avLst/>
            </a:prstGeom>
            <a:gradFill>
              <a:gsLst>
                <a:gs pos="0">
                  <a:srgbClr val="215A9C"/>
                </a:gs>
                <a:gs pos="100000">
                  <a:schemeClr val="tx2"/>
                </a:gs>
              </a:gsLst>
              <a:lin ang="162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メイリオ"/>
                <a:ea typeface="メイリオ"/>
                <a:cs typeface="メイリオ"/>
              </a:endParaRPr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786568" y="3705604"/>
              <a:ext cx="273387" cy="273387"/>
              <a:chOff x="985525" y="1947526"/>
              <a:chExt cx="656799" cy="656799"/>
            </a:xfrm>
          </p:grpSpPr>
          <p:sp>
            <p:nvSpPr>
              <p:cNvPr id="36" name="Oval 3"/>
              <p:cNvSpPr/>
              <p:nvPr/>
            </p:nvSpPr>
            <p:spPr>
              <a:xfrm>
                <a:off x="985525" y="1947526"/>
                <a:ext cx="656799" cy="65679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37" name="Oval 17"/>
              <p:cNvSpPr/>
              <p:nvPr/>
            </p:nvSpPr>
            <p:spPr>
              <a:xfrm>
                <a:off x="1034561" y="1996562"/>
                <a:ext cx="558727" cy="558727"/>
              </a:xfrm>
              <a:custGeom>
                <a:avLst/>
                <a:gdLst/>
                <a:ahLst/>
                <a:cxnLst/>
                <a:rect l="l" t="t" r="r" b="b"/>
                <a:pathLst>
                  <a:path w="1373008" h="1373008">
                    <a:moveTo>
                      <a:pt x="686539" y="740055"/>
                    </a:moveTo>
                    <a:cubicBezTo>
                      <a:pt x="666786" y="740214"/>
                      <a:pt x="650903" y="756358"/>
                      <a:pt x="651063" y="776110"/>
                    </a:cubicBezTo>
                    <a:lnTo>
                      <a:pt x="652775" y="987279"/>
                    </a:lnTo>
                    <a:lnTo>
                      <a:pt x="631372" y="966559"/>
                    </a:lnTo>
                    <a:cubicBezTo>
                      <a:pt x="617179" y="952819"/>
                      <a:pt x="594535" y="953187"/>
                      <a:pt x="580796" y="967379"/>
                    </a:cubicBezTo>
                    <a:cubicBezTo>
                      <a:pt x="567056" y="981571"/>
                      <a:pt x="567424" y="1004215"/>
                      <a:pt x="581616" y="1017955"/>
                    </a:cubicBezTo>
                    <a:lnTo>
                      <a:pt x="663890" y="1097602"/>
                    </a:lnTo>
                    <a:lnTo>
                      <a:pt x="671552" y="1102513"/>
                    </a:lnTo>
                    <a:lnTo>
                      <a:pt x="675578" y="1105180"/>
                    </a:lnTo>
                    <a:lnTo>
                      <a:pt x="675833" y="1105257"/>
                    </a:lnTo>
                    <a:lnTo>
                      <a:pt x="675848" y="1105266"/>
                    </a:lnTo>
                    <a:lnTo>
                      <a:pt x="675887" y="1105273"/>
                    </a:lnTo>
                    <a:lnTo>
                      <a:pt x="682308" y="1107210"/>
                    </a:lnTo>
                    <a:cubicBezTo>
                      <a:pt x="684640" y="1107667"/>
                      <a:pt x="687053" y="1107897"/>
                      <a:pt x="689522" y="1107878"/>
                    </a:cubicBezTo>
                    <a:cubicBezTo>
                      <a:pt x="691991" y="1107858"/>
                      <a:pt x="694400" y="1107588"/>
                      <a:pt x="696724" y="1107093"/>
                    </a:cubicBezTo>
                    <a:lnTo>
                      <a:pt x="703113" y="1105053"/>
                    </a:lnTo>
                    <a:lnTo>
                      <a:pt x="703152" y="1105045"/>
                    </a:lnTo>
                    <a:lnTo>
                      <a:pt x="703167" y="1105035"/>
                    </a:lnTo>
                    <a:lnTo>
                      <a:pt x="703421" y="1104954"/>
                    </a:lnTo>
                    <a:lnTo>
                      <a:pt x="707387" y="1102233"/>
                    </a:lnTo>
                    <a:lnTo>
                      <a:pt x="714984" y="1097188"/>
                    </a:lnTo>
                    <a:lnTo>
                      <a:pt x="795956" y="1016217"/>
                    </a:lnTo>
                    <a:cubicBezTo>
                      <a:pt x="809924" y="1002249"/>
                      <a:pt x="809924" y="979603"/>
                      <a:pt x="795956" y="965635"/>
                    </a:cubicBezTo>
                    <a:cubicBezTo>
                      <a:pt x="781988" y="951667"/>
                      <a:pt x="759342" y="951667"/>
                      <a:pt x="745374" y="965635"/>
                    </a:cubicBezTo>
                    <a:lnTo>
                      <a:pt x="724307" y="986700"/>
                    </a:lnTo>
                    <a:lnTo>
                      <a:pt x="722595" y="775531"/>
                    </a:lnTo>
                    <a:cubicBezTo>
                      <a:pt x="722435" y="755778"/>
                      <a:pt x="706292" y="739895"/>
                      <a:pt x="686539" y="740055"/>
                    </a:cubicBezTo>
                    <a:close/>
                    <a:moveTo>
                      <a:pt x="866904" y="568650"/>
                    </a:moveTo>
                    <a:cubicBezTo>
                      <a:pt x="857750" y="568724"/>
                      <a:pt x="848626" y="572291"/>
                      <a:pt x="841699" y="579331"/>
                    </a:cubicBezTo>
                    <a:lnTo>
                      <a:pt x="761387" y="660956"/>
                    </a:lnTo>
                    <a:lnTo>
                      <a:pt x="756414" y="668578"/>
                    </a:lnTo>
                    <a:lnTo>
                      <a:pt x="753714" y="672582"/>
                    </a:lnTo>
                    <a:lnTo>
                      <a:pt x="753636" y="672837"/>
                    </a:lnTo>
                    <a:lnTo>
                      <a:pt x="753626" y="672851"/>
                    </a:lnTo>
                    <a:lnTo>
                      <a:pt x="753619" y="672891"/>
                    </a:lnTo>
                    <a:lnTo>
                      <a:pt x="751631" y="679296"/>
                    </a:lnTo>
                    <a:cubicBezTo>
                      <a:pt x="751154" y="681625"/>
                      <a:pt x="750903" y="684035"/>
                      <a:pt x="750904" y="686505"/>
                    </a:cubicBezTo>
                    <a:cubicBezTo>
                      <a:pt x="750904" y="688973"/>
                      <a:pt x="751154" y="691384"/>
                      <a:pt x="751631" y="693713"/>
                    </a:cubicBezTo>
                    <a:lnTo>
                      <a:pt x="753618" y="700117"/>
                    </a:lnTo>
                    <a:lnTo>
                      <a:pt x="753626" y="700157"/>
                    </a:lnTo>
                    <a:lnTo>
                      <a:pt x="753636" y="700171"/>
                    </a:lnTo>
                    <a:lnTo>
                      <a:pt x="753715" y="700426"/>
                    </a:lnTo>
                    <a:lnTo>
                      <a:pt x="756403" y="704414"/>
                    </a:lnTo>
                    <a:lnTo>
                      <a:pt x="761386" y="712053"/>
                    </a:lnTo>
                    <a:lnTo>
                      <a:pt x="841699" y="793678"/>
                    </a:lnTo>
                    <a:cubicBezTo>
                      <a:pt x="855552" y="807758"/>
                      <a:pt x="878199" y="807942"/>
                      <a:pt x="892279" y="794088"/>
                    </a:cubicBezTo>
                    <a:cubicBezTo>
                      <a:pt x="906360" y="780234"/>
                      <a:pt x="906543" y="757588"/>
                      <a:pt x="892690" y="743507"/>
                    </a:cubicBezTo>
                    <a:lnTo>
                      <a:pt x="871795" y="722271"/>
                    </a:lnTo>
                    <a:lnTo>
                      <a:pt x="1082972" y="722271"/>
                    </a:lnTo>
                    <a:cubicBezTo>
                      <a:pt x="1092849" y="722271"/>
                      <a:pt x="1101790" y="718267"/>
                      <a:pt x="1108263" y="711795"/>
                    </a:cubicBezTo>
                    <a:lnTo>
                      <a:pt x="1118739" y="686504"/>
                    </a:lnTo>
                    <a:lnTo>
                      <a:pt x="1108263" y="661213"/>
                    </a:lnTo>
                    <a:cubicBezTo>
                      <a:pt x="1101790" y="654740"/>
                      <a:pt x="1092849" y="650737"/>
                      <a:pt x="1082972" y="650736"/>
                    </a:cubicBezTo>
                    <a:lnTo>
                      <a:pt x="871796" y="650737"/>
                    </a:lnTo>
                    <a:lnTo>
                      <a:pt x="892690" y="629501"/>
                    </a:lnTo>
                    <a:cubicBezTo>
                      <a:pt x="906543" y="615421"/>
                      <a:pt x="906360" y="592775"/>
                      <a:pt x="892279" y="578920"/>
                    </a:cubicBezTo>
                    <a:cubicBezTo>
                      <a:pt x="885240" y="571994"/>
                      <a:pt x="876058" y="568576"/>
                      <a:pt x="866904" y="568650"/>
                    </a:cubicBezTo>
                    <a:close/>
                    <a:moveTo>
                      <a:pt x="506104" y="568650"/>
                    </a:moveTo>
                    <a:lnTo>
                      <a:pt x="480729" y="578921"/>
                    </a:lnTo>
                    <a:lnTo>
                      <a:pt x="480729" y="578920"/>
                    </a:lnTo>
                    <a:lnTo>
                      <a:pt x="480729" y="578921"/>
                    </a:lnTo>
                    <a:lnTo>
                      <a:pt x="480729" y="578921"/>
                    </a:lnTo>
                    <a:lnTo>
                      <a:pt x="470049" y="604126"/>
                    </a:lnTo>
                    <a:cubicBezTo>
                      <a:pt x="469974" y="613279"/>
                      <a:pt x="473392" y="622461"/>
                      <a:pt x="480318" y="629502"/>
                    </a:cubicBezTo>
                    <a:lnTo>
                      <a:pt x="501213" y="650736"/>
                    </a:lnTo>
                    <a:lnTo>
                      <a:pt x="290036" y="650737"/>
                    </a:lnTo>
                    <a:cubicBezTo>
                      <a:pt x="270283" y="650737"/>
                      <a:pt x="254269" y="666750"/>
                      <a:pt x="254270" y="686504"/>
                    </a:cubicBezTo>
                    <a:cubicBezTo>
                      <a:pt x="254270" y="706258"/>
                      <a:pt x="270283" y="722270"/>
                      <a:pt x="290037" y="722271"/>
                    </a:cubicBezTo>
                    <a:lnTo>
                      <a:pt x="501214" y="722272"/>
                    </a:lnTo>
                    <a:lnTo>
                      <a:pt x="480319" y="743506"/>
                    </a:lnTo>
                    <a:cubicBezTo>
                      <a:pt x="466465" y="757588"/>
                      <a:pt x="466649" y="780234"/>
                      <a:pt x="480729" y="794088"/>
                    </a:cubicBezTo>
                    <a:cubicBezTo>
                      <a:pt x="494810" y="807942"/>
                      <a:pt x="517456" y="807758"/>
                      <a:pt x="531310" y="793677"/>
                    </a:cubicBezTo>
                    <a:lnTo>
                      <a:pt x="611622" y="712053"/>
                    </a:lnTo>
                    <a:lnTo>
                      <a:pt x="616606" y="704414"/>
                    </a:lnTo>
                    <a:lnTo>
                      <a:pt x="619294" y="700426"/>
                    </a:lnTo>
                    <a:lnTo>
                      <a:pt x="619373" y="700172"/>
                    </a:lnTo>
                    <a:lnTo>
                      <a:pt x="619382" y="700157"/>
                    </a:lnTo>
                    <a:lnTo>
                      <a:pt x="619390" y="700117"/>
                    </a:lnTo>
                    <a:lnTo>
                      <a:pt x="621378" y="693713"/>
                    </a:lnTo>
                    <a:cubicBezTo>
                      <a:pt x="621854" y="691384"/>
                      <a:pt x="622104" y="688973"/>
                      <a:pt x="622104" y="686504"/>
                    </a:cubicBezTo>
                    <a:cubicBezTo>
                      <a:pt x="622105" y="684035"/>
                      <a:pt x="621854" y="681624"/>
                      <a:pt x="621377" y="679296"/>
                    </a:cubicBezTo>
                    <a:lnTo>
                      <a:pt x="619390" y="672890"/>
                    </a:lnTo>
                    <a:lnTo>
                      <a:pt x="619382" y="672851"/>
                    </a:lnTo>
                    <a:lnTo>
                      <a:pt x="619373" y="672837"/>
                    </a:lnTo>
                    <a:lnTo>
                      <a:pt x="619294" y="672582"/>
                    </a:lnTo>
                    <a:lnTo>
                      <a:pt x="616594" y="668579"/>
                    </a:lnTo>
                    <a:lnTo>
                      <a:pt x="611621" y="660957"/>
                    </a:lnTo>
                    <a:lnTo>
                      <a:pt x="531311" y="579331"/>
                    </a:lnTo>
                    <a:cubicBezTo>
                      <a:pt x="524383" y="572291"/>
                      <a:pt x="515258" y="568725"/>
                      <a:pt x="506104" y="568650"/>
                    </a:cubicBezTo>
                    <a:close/>
                    <a:moveTo>
                      <a:pt x="689522" y="278119"/>
                    </a:moveTo>
                    <a:cubicBezTo>
                      <a:pt x="687053" y="278099"/>
                      <a:pt x="684640" y="278330"/>
                      <a:pt x="682308" y="278788"/>
                    </a:cubicBezTo>
                    <a:lnTo>
                      <a:pt x="675887" y="280725"/>
                    </a:lnTo>
                    <a:lnTo>
                      <a:pt x="675848" y="280731"/>
                    </a:lnTo>
                    <a:lnTo>
                      <a:pt x="675833" y="280741"/>
                    </a:lnTo>
                    <a:lnTo>
                      <a:pt x="675578" y="280817"/>
                    </a:lnTo>
                    <a:lnTo>
                      <a:pt x="671552" y="283484"/>
                    </a:lnTo>
                    <a:lnTo>
                      <a:pt x="663890" y="288395"/>
                    </a:lnTo>
                    <a:lnTo>
                      <a:pt x="581616" y="368043"/>
                    </a:lnTo>
                    <a:cubicBezTo>
                      <a:pt x="567424" y="381782"/>
                      <a:pt x="567056" y="404426"/>
                      <a:pt x="580796" y="418619"/>
                    </a:cubicBezTo>
                    <a:cubicBezTo>
                      <a:pt x="594536" y="432811"/>
                      <a:pt x="617179" y="433178"/>
                      <a:pt x="631372" y="419439"/>
                    </a:cubicBezTo>
                    <a:lnTo>
                      <a:pt x="652775" y="398717"/>
                    </a:lnTo>
                    <a:lnTo>
                      <a:pt x="651063" y="609886"/>
                    </a:lnTo>
                    <a:cubicBezTo>
                      <a:pt x="650903" y="629639"/>
                      <a:pt x="666786" y="645783"/>
                      <a:pt x="686540" y="645943"/>
                    </a:cubicBezTo>
                    <a:cubicBezTo>
                      <a:pt x="706293" y="646103"/>
                      <a:pt x="722434" y="630220"/>
                      <a:pt x="722595" y="610466"/>
                    </a:cubicBezTo>
                    <a:lnTo>
                      <a:pt x="724308" y="399297"/>
                    </a:lnTo>
                    <a:lnTo>
                      <a:pt x="745373" y="420363"/>
                    </a:lnTo>
                    <a:cubicBezTo>
                      <a:pt x="759341" y="434331"/>
                      <a:pt x="781988" y="434331"/>
                      <a:pt x="795956" y="420363"/>
                    </a:cubicBezTo>
                    <a:cubicBezTo>
                      <a:pt x="809924" y="406395"/>
                      <a:pt x="809924" y="383749"/>
                      <a:pt x="795956" y="369781"/>
                    </a:cubicBezTo>
                    <a:lnTo>
                      <a:pt x="714985" y="288809"/>
                    </a:lnTo>
                    <a:lnTo>
                      <a:pt x="707387" y="283764"/>
                    </a:lnTo>
                    <a:lnTo>
                      <a:pt x="703420" y="281044"/>
                    </a:lnTo>
                    <a:lnTo>
                      <a:pt x="703167" y="280962"/>
                    </a:lnTo>
                    <a:lnTo>
                      <a:pt x="703152" y="280952"/>
                    </a:lnTo>
                    <a:lnTo>
                      <a:pt x="703113" y="280945"/>
                    </a:lnTo>
                    <a:lnTo>
                      <a:pt x="696724" y="278905"/>
                    </a:lnTo>
                    <a:cubicBezTo>
                      <a:pt x="694400" y="278410"/>
                      <a:pt x="691991" y="278139"/>
                      <a:pt x="689522" y="278119"/>
                    </a:cubicBezTo>
                    <a:close/>
                    <a:moveTo>
                      <a:pt x="686504" y="0"/>
                    </a:moveTo>
                    <a:cubicBezTo>
                      <a:pt x="1065650" y="0"/>
                      <a:pt x="1373008" y="307358"/>
                      <a:pt x="1373008" y="686504"/>
                    </a:cubicBezTo>
                    <a:cubicBezTo>
                      <a:pt x="1373008" y="1065650"/>
                      <a:pt x="1065650" y="1373008"/>
                      <a:pt x="686504" y="1373008"/>
                    </a:cubicBezTo>
                    <a:cubicBezTo>
                      <a:pt x="307358" y="1373008"/>
                      <a:pt x="0" y="1065650"/>
                      <a:pt x="0" y="686504"/>
                    </a:cubicBezTo>
                    <a:cubicBezTo>
                      <a:pt x="0" y="307358"/>
                      <a:pt x="307358" y="0"/>
                      <a:pt x="6865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15" name="Group 7"/>
            <p:cNvGrpSpPr/>
            <p:nvPr/>
          </p:nvGrpSpPr>
          <p:grpSpPr>
            <a:xfrm>
              <a:off x="2921176" y="3787977"/>
              <a:ext cx="387871" cy="157486"/>
              <a:chOff x="5698156" y="2179435"/>
              <a:chExt cx="855655" cy="347419"/>
            </a:xfrm>
          </p:grpSpPr>
          <p:sp>
            <p:nvSpPr>
              <p:cNvPr id="34" name="Rounded Rectangle 6"/>
              <p:cNvSpPr/>
              <p:nvPr/>
            </p:nvSpPr>
            <p:spPr>
              <a:xfrm>
                <a:off x="5698156" y="2179435"/>
                <a:ext cx="855655" cy="347419"/>
              </a:xfrm>
              <a:prstGeom prst="round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35" name="Rounded Rectangle 162"/>
              <p:cNvSpPr/>
              <p:nvPr/>
            </p:nvSpPr>
            <p:spPr>
              <a:xfrm>
                <a:off x="5761330" y="2235599"/>
                <a:ext cx="729306" cy="235090"/>
              </a:xfrm>
              <a:custGeom>
                <a:avLst/>
                <a:gdLst/>
                <a:ahLst/>
                <a:cxnLst/>
                <a:rect l="l" t="t" r="r" b="b"/>
                <a:pathLst>
                  <a:path w="1714069" h="552526">
                    <a:moveTo>
                      <a:pt x="1371649" y="173619"/>
                    </a:moveTo>
                    <a:cubicBezTo>
                      <a:pt x="1378593" y="173580"/>
                      <a:pt x="1385488" y="174202"/>
                      <a:pt x="1392232" y="175485"/>
                    </a:cubicBezTo>
                    <a:cubicBezTo>
                      <a:pt x="1398975" y="176767"/>
                      <a:pt x="1405568" y="178712"/>
                      <a:pt x="1411904" y="181317"/>
                    </a:cubicBezTo>
                    <a:cubicBezTo>
                      <a:pt x="1418241" y="183923"/>
                      <a:pt x="1424324" y="187190"/>
                      <a:pt x="1430048" y="191119"/>
                    </a:cubicBezTo>
                    <a:cubicBezTo>
                      <a:pt x="1435772" y="195048"/>
                      <a:pt x="1441139" y="199640"/>
                      <a:pt x="1446046" y="204894"/>
                    </a:cubicBezTo>
                    <a:lnTo>
                      <a:pt x="1446049" y="204898"/>
                    </a:lnTo>
                    <a:lnTo>
                      <a:pt x="1517115" y="281006"/>
                    </a:lnTo>
                    <a:lnTo>
                      <a:pt x="1434687" y="357973"/>
                    </a:lnTo>
                    <a:lnTo>
                      <a:pt x="1434683" y="357977"/>
                    </a:lnTo>
                    <a:cubicBezTo>
                      <a:pt x="1411920" y="379232"/>
                      <a:pt x="1383358" y="389955"/>
                      <a:pt x="1355580" y="390109"/>
                    </a:cubicBezTo>
                    <a:lnTo>
                      <a:pt x="1355579" y="390110"/>
                    </a:lnTo>
                    <a:lnTo>
                      <a:pt x="1355579" y="390109"/>
                    </a:lnTo>
                    <a:cubicBezTo>
                      <a:pt x="1327800" y="390264"/>
                      <a:pt x="1300807" y="379852"/>
                      <a:pt x="1281182" y="358835"/>
                    </a:cubicBezTo>
                    <a:lnTo>
                      <a:pt x="1281178" y="358830"/>
                    </a:lnTo>
                    <a:lnTo>
                      <a:pt x="1210113" y="282722"/>
                    </a:lnTo>
                    <a:lnTo>
                      <a:pt x="1292541" y="205756"/>
                    </a:lnTo>
                    <a:lnTo>
                      <a:pt x="1292544" y="205752"/>
                    </a:lnTo>
                    <a:lnTo>
                      <a:pt x="1292544" y="205753"/>
                    </a:lnTo>
                    <a:cubicBezTo>
                      <a:pt x="1298235" y="200439"/>
                      <a:pt x="1304288" y="195783"/>
                      <a:pt x="1310601" y="191786"/>
                    </a:cubicBezTo>
                    <a:cubicBezTo>
                      <a:pt x="1316914" y="187790"/>
                      <a:pt x="1323487" y="184452"/>
                      <a:pt x="1330215" y="181773"/>
                    </a:cubicBezTo>
                    <a:cubicBezTo>
                      <a:pt x="1336945" y="179095"/>
                      <a:pt x="1343830" y="177076"/>
                      <a:pt x="1350770" y="175716"/>
                    </a:cubicBezTo>
                    <a:cubicBezTo>
                      <a:pt x="1357710" y="174357"/>
                      <a:pt x="1364704" y="173657"/>
                      <a:pt x="1371649" y="173619"/>
                    </a:cubicBezTo>
                    <a:close/>
                    <a:moveTo>
                      <a:pt x="1026780" y="166496"/>
                    </a:moveTo>
                    <a:cubicBezTo>
                      <a:pt x="1033725" y="166457"/>
                      <a:pt x="1040621" y="167079"/>
                      <a:pt x="1047364" y="168362"/>
                    </a:cubicBezTo>
                    <a:cubicBezTo>
                      <a:pt x="1054108" y="169644"/>
                      <a:pt x="1060699" y="171589"/>
                      <a:pt x="1067036" y="174194"/>
                    </a:cubicBezTo>
                    <a:cubicBezTo>
                      <a:pt x="1073373" y="176800"/>
                      <a:pt x="1079455" y="180067"/>
                      <a:pt x="1085180" y="183996"/>
                    </a:cubicBezTo>
                    <a:cubicBezTo>
                      <a:pt x="1090904" y="187925"/>
                      <a:pt x="1096271" y="192517"/>
                      <a:pt x="1101178" y="197772"/>
                    </a:cubicBezTo>
                    <a:lnTo>
                      <a:pt x="1101179" y="197771"/>
                    </a:lnTo>
                    <a:lnTo>
                      <a:pt x="1101181" y="197775"/>
                    </a:lnTo>
                    <a:lnTo>
                      <a:pt x="1172247" y="273884"/>
                    </a:lnTo>
                    <a:lnTo>
                      <a:pt x="1089819" y="350850"/>
                    </a:lnTo>
                    <a:lnTo>
                      <a:pt x="1089815" y="350854"/>
                    </a:lnTo>
                    <a:cubicBezTo>
                      <a:pt x="1067053" y="372108"/>
                      <a:pt x="1038490" y="382832"/>
                      <a:pt x="1010712" y="382986"/>
                    </a:cubicBezTo>
                    <a:lnTo>
                      <a:pt x="1010711" y="382987"/>
                    </a:lnTo>
                    <a:cubicBezTo>
                      <a:pt x="982933" y="383142"/>
                      <a:pt x="955939" y="372729"/>
                      <a:pt x="936313" y="351712"/>
                    </a:cubicBezTo>
                    <a:lnTo>
                      <a:pt x="936310" y="351707"/>
                    </a:lnTo>
                    <a:lnTo>
                      <a:pt x="865245" y="275599"/>
                    </a:lnTo>
                    <a:lnTo>
                      <a:pt x="947673" y="198633"/>
                    </a:lnTo>
                    <a:lnTo>
                      <a:pt x="947676" y="198629"/>
                    </a:lnTo>
                    <a:lnTo>
                      <a:pt x="947677" y="198629"/>
                    </a:lnTo>
                    <a:cubicBezTo>
                      <a:pt x="953367" y="193316"/>
                      <a:pt x="959420" y="188660"/>
                      <a:pt x="965733" y="184663"/>
                    </a:cubicBezTo>
                    <a:cubicBezTo>
                      <a:pt x="972046" y="180667"/>
                      <a:pt x="978618" y="177329"/>
                      <a:pt x="985348" y="174651"/>
                    </a:cubicBezTo>
                    <a:cubicBezTo>
                      <a:pt x="992076" y="171972"/>
                      <a:pt x="998963" y="169952"/>
                      <a:pt x="1005903" y="168593"/>
                    </a:cubicBezTo>
                    <a:cubicBezTo>
                      <a:pt x="1012842" y="167234"/>
                      <a:pt x="1019836" y="166534"/>
                      <a:pt x="1026780" y="166496"/>
                    </a:cubicBezTo>
                    <a:close/>
                    <a:moveTo>
                      <a:pt x="694059" y="159623"/>
                    </a:moveTo>
                    <a:cubicBezTo>
                      <a:pt x="701002" y="159585"/>
                      <a:pt x="707898" y="160206"/>
                      <a:pt x="714642" y="161490"/>
                    </a:cubicBezTo>
                    <a:cubicBezTo>
                      <a:pt x="721385" y="162772"/>
                      <a:pt x="727977" y="164716"/>
                      <a:pt x="734314" y="167321"/>
                    </a:cubicBezTo>
                    <a:cubicBezTo>
                      <a:pt x="740651" y="169927"/>
                      <a:pt x="746733" y="173195"/>
                      <a:pt x="752458" y="177124"/>
                    </a:cubicBezTo>
                    <a:cubicBezTo>
                      <a:pt x="758182" y="181053"/>
                      <a:pt x="763549" y="185644"/>
                      <a:pt x="768456" y="190899"/>
                    </a:cubicBezTo>
                    <a:lnTo>
                      <a:pt x="768459" y="190903"/>
                    </a:lnTo>
                    <a:lnTo>
                      <a:pt x="839524" y="267011"/>
                    </a:lnTo>
                    <a:lnTo>
                      <a:pt x="757097" y="343978"/>
                    </a:lnTo>
                    <a:lnTo>
                      <a:pt x="757093" y="343981"/>
                    </a:lnTo>
                    <a:cubicBezTo>
                      <a:pt x="734330" y="365236"/>
                      <a:pt x="705768" y="375959"/>
                      <a:pt x="677989" y="376115"/>
                    </a:cubicBezTo>
                    <a:lnTo>
                      <a:pt x="677989" y="376114"/>
                    </a:lnTo>
                    <a:cubicBezTo>
                      <a:pt x="650210" y="376270"/>
                      <a:pt x="623217" y="365857"/>
                      <a:pt x="603592" y="344840"/>
                    </a:cubicBezTo>
                    <a:lnTo>
                      <a:pt x="603589" y="344835"/>
                    </a:lnTo>
                    <a:lnTo>
                      <a:pt x="532523" y="268727"/>
                    </a:lnTo>
                    <a:lnTo>
                      <a:pt x="614950" y="191760"/>
                    </a:lnTo>
                    <a:lnTo>
                      <a:pt x="614954" y="191757"/>
                    </a:lnTo>
                    <a:lnTo>
                      <a:pt x="614954" y="191757"/>
                    </a:lnTo>
                    <a:cubicBezTo>
                      <a:pt x="620645" y="186444"/>
                      <a:pt x="626698" y="181788"/>
                      <a:pt x="633011" y="177791"/>
                    </a:cubicBezTo>
                    <a:cubicBezTo>
                      <a:pt x="639324" y="173795"/>
                      <a:pt x="645897" y="170457"/>
                      <a:pt x="652625" y="167778"/>
                    </a:cubicBezTo>
                    <a:cubicBezTo>
                      <a:pt x="659355" y="165100"/>
                      <a:pt x="666240" y="163080"/>
                      <a:pt x="673180" y="161721"/>
                    </a:cubicBezTo>
                    <a:cubicBezTo>
                      <a:pt x="680120" y="160361"/>
                      <a:pt x="687114" y="159662"/>
                      <a:pt x="694059" y="159623"/>
                    </a:cubicBezTo>
                    <a:close/>
                    <a:moveTo>
                      <a:pt x="351293" y="152544"/>
                    </a:moveTo>
                    <a:cubicBezTo>
                      <a:pt x="358238" y="152505"/>
                      <a:pt x="365134" y="153127"/>
                      <a:pt x="371877" y="154410"/>
                    </a:cubicBezTo>
                    <a:cubicBezTo>
                      <a:pt x="378620" y="155692"/>
                      <a:pt x="385212" y="157636"/>
                      <a:pt x="391549" y="160242"/>
                    </a:cubicBezTo>
                    <a:cubicBezTo>
                      <a:pt x="397886" y="162848"/>
                      <a:pt x="403968" y="166115"/>
                      <a:pt x="409693" y="170044"/>
                    </a:cubicBezTo>
                    <a:cubicBezTo>
                      <a:pt x="415417" y="173973"/>
                      <a:pt x="420784" y="178565"/>
                      <a:pt x="425691" y="183820"/>
                    </a:cubicBezTo>
                    <a:lnTo>
                      <a:pt x="425691" y="183819"/>
                    </a:lnTo>
                    <a:lnTo>
                      <a:pt x="425694" y="183823"/>
                    </a:lnTo>
                    <a:lnTo>
                      <a:pt x="496760" y="259932"/>
                    </a:lnTo>
                    <a:lnTo>
                      <a:pt x="414332" y="336898"/>
                    </a:lnTo>
                    <a:lnTo>
                      <a:pt x="414328" y="336902"/>
                    </a:lnTo>
                    <a:cubicBezTo>
                      <a:pt x="391565" y="358156"/>
                      <a:pt x="363002" y="368880"/>
                      <a:pt x="335224" y="369034"/>
                    </a:cubicBezTo>
                    <a:lnTo>
                      <a:pt x="335224" y="369035"/>
                    </a:lnTo>
                    <a:cubicBezTo>
                      <a:pt x="307445" y="369190"/>
                      <a:pt x="280452" y="358777"/>
                      <a:pt x="260826" y="337760"/>
                    </a:cubicBezTo>
                    <a:lnTo>
                      <a:pt x="260823" y="337756"/>
                    </a:lnTo>
                    <a:lnTo>
                      <a:pt x="189758" y="261647"/>
                    </a:lnTo>
                    <a:lnTo>
                      <a:pt x="272186" y="184681"/>
                    </a:lnTo>
                    <a:lnTo>
                      <a:pt x="272189" y="184677"/>
                    </a:lnTo>
                    <a:lnTo>
                      <a:pt x="272189" y="184677"/>
                    </a:lnTo>
                    <a:cubicBezTo>
                      <a:pt x="277880" y="179363"/>
                      <a:pt x="283933" y="174708"/>
                      <a:pt x="290246" y="170711"/>
                    </a:cubicBezTo>
                    <a:cubicBezTo>
                      <a:pt x="296559" y="166715"/>
                      <a:pt x="303131" y="163377"/>
                      <a:pt x="309861" y="160698"/>
                    </a:cubicBezTo>
                    <a:cubicBezTo>
                      <a:pt x="316589" y="158020"/>
                      <a:pt x="323476" y="156001"/>
                      <a:pt x="330415" y="154641"/>
                    </a:cubicBezTo>
                    <a:cubicBezTo>
                      <a:pt x="337355" y="153282"/>
                      <a:pt x="344348" y="152582"/>
                      <a:pt x="351293" y="152544"/>
                    </a:cubicBezTo>
                    <a:close/>
                    <a:moveTo>
                      <a:pt x="358625" y="111256"/>
                    </a:moveTo>
                    <a:cubicBezTo>
                      <a:pt x="348688" y="111051"/>
                      <a:pt x="338705" y="111792"/>
                      <a:pt x="328825" y="113484"/>
                    </a:cubicBezTo>
                    <a:cubicBezTo>
                      <a:pt x="318944" y="115175"/>
                      <a:pt x="309166" y="117817"/>
                      <a:pt x="299637" y="121411"/>
                    </a:cubicBezTo>
                    <a:cubicBezTo>
                      <a:pt x="290108" y="125006"/>
                      <a:pt x="280827" y="129553"/>
                      <a:pt x="271942" y="135056"/>
                    </a:cubicBezTo>
                    <a:cubicBezTo>
                      <a:pt x="263059" y="140558"/>
                      <a:pt x="254571" y="147018"/>
                      <a:pt x="246627" y="154435"/>
                    </a:cubicBezTo>
                    <a:lnTo>
                      <a:pt x="246626" y="154435"/>
                    </a:lnTo>
                    <a:lnTo>
                      <a:pt x="246621" y="154440"/>
                    </a:lnTo>
                    <a:lnTo>
                      <a:pt x="131551" y="261887"/>
                    </a:lnTo>
                    <a:lnTo>
                      <a:pt x="236113" y="373868"/>
                    </a:lnTo>
                    <a:lnTo>
                      <a:pt x="236118" y="373875"/>
                    </a:lnTo>
                    <a:cubicBezTo>
                      <a:pt x="264993" y="404799"/>
                      <a:pt x="304016" y="420769"/>
                      <a:pt x="343764" y="421589"/>
                    </a:cubicBezTo>
                    <a:lnTo>
                      <a:pt x="343765" y="421590"/>
                    </a:lnTo>
                    <a:lnTo>
                      <a:pt x="343765" y="421589"/>
                    </a:lnTo>
                    <a:cubicBezTo>
                      <a:pt x="383512" y="422411"/>
                      <a:pt x="423986" y="408083"/>
                      <a:pt x="455763" y="378411"/>
                    </a:cubicBezTo>
                    <a:lnTo>
                      <a:pt x="455768" y="378406"/>
                    </a:lnTo>
                    <a:lnTo>
                      <a:pt x="517367" y="320888"/>
                    </a:lnTo>
                    <a:lnTo>
                      <a:pt x="573341" y="380833"/>
                    </a:lnTo>
                    <a:lnTo>
                      <a:pt x="573345" y="380839"/>
                    </a:lnTo>
                    <a:cubicBezTo>
                      <a:pt x="602221" y="411763"/>
                      <a:pt x="641243" y="427733"/>
                      <a:pt x="680991" y="428554"/>
                    </a:cubicBezTo>
                    <a:lnTo>
                      <a:pt x="680991" y="428555"/>
                    </a:lnTo>
                    <a:lnTo>
                      <a:pt x="680992" y="428554"/>
                    </a:lnTo>
                    <a:cubicBezTo>
                      <a:pt x="720740" y="429376"/>
                      <a:pt x="761213" y="415047"/>
                      <a:pt x="792991" y="385375"/>
                    </a:cubicBezTo>
                    <a:lnTo>
                      <a:pt x="792995" y="385370"/>
                    </a:lnTo>
                    <a:lnTo>
                      <a:pt x="854594" y="327853"/>
                    </a:lnTo>
                    <a:lnTo>
                      <a:pt x="910567" y="387798"/>
                    </a:lnTo>
                    <a:lnTo>
                      <a:pt x="910572" y="387804"/>
                    </a:lnTo>
                    <a:cubicBezTo>
                      <a:pt x="939448" y="418728"/>
                      <a:pt x="978469" y="434698"/>
                      <a:pt x="1018218" y="435519"/>
                    </a:cubicBezTo>
                    <a:lnTo>
                      <a:pt x="1018219" y="435520"/>
                    </a:lnTo>
                    <a:lnTo>
                      <a:pt x="1018219" y="435519"/>
                    </a:lnTo>
                    <a:cubicBezTo>
                      <a:pt x="1057967" y="436340"/>
                      <a:pt x="1098440" y="422012"/>
                      <a:pt x="1130217" y="392341"/>
                    </a:cubicBezTo>
                    <a:lnTo>
                      <a:pt x="1130222" y="392335"/>
                    </a:lnTo>
                    <a:lnTo>
                      <a:pt x="1191820" y="334818"/>
                    </a:lnTo>
                    <a:lnTo>
                      <a:pt x="1247793" y="394763"/>
                    </a:lnTo>
                    <a:lnTo>
                      <a:pt x="1247799" y="394770"/>
                    </a:lnTo>
                    <a:cubicBezTo>
                      <a:pt x="1276674" y="425694"/>
                      <a:pt x="1315696" y="441664"/>
                      <a:pt x="1355444" y="442484"/>
                    </a:cubicBezTo>
                    <a:lnTo>
                      <a:pt x="1355445" y="442485"/>
                    </a:lnTo>
                    <a:lnTo>
                      <a:pt x="1355445" y="442484"/>
                    </a:lnTo>
                    <a:cubicBezTo>
                      <a:pt x="1395193" y="443306"/>
                      <a:pt x="1435666" y="428978"/>
                      <a:pt x="1467443" y="399306"/>
                    </a:cubicBezTo>
                    <a:lnTo>
                      <a:pt x="1467448" y="399301"/>
                    </a:lnTo>
                    <a:lnTo>
                      <a:pt x="1582518" y="291855"/>
                    </a:lnTo>
                    <a:lnTo>
                      <a:pt x="1477955" y="179873"/>
                    </a:lnTo>
                    <a:lnTo>
                      <a:pt x="1477952" y="179868"/>
                    </a:lnTo>
                    <a:lnTo>
                      <a:pt x="1477951" y="179868"/>
                    </a:lnTo>
                    <a:cubicBezTo>
                      <a:pt x="1470732" y="172136"/>
                      <a:pt x="1462878" y="165339"/>
                      <a:pt x="1454540" y="159481"/>
                    </a:cubicBezTo>
                    <a:cubicBezTo>
                      <a:pt x="1446198" y="153622"/>
                      <a:pt x="1437372" y="148701"/>
                      <a:pt x="1428205" y="144721"/>
                    </a:cubicBezTo>
                    <a:cubicBezTo>
                      <a:pt x="1419039" y="140741"/>
                      <a:pt x="1409532" y="137700"/>
                      <a:pt x="1399833" y="135604"/>
                    </a:cubicBezTo>
                    <a:cubicBezTo>
                      <a:pt x="1390133" y="133508"/>
                      <a:pt x="1380242" y="132356"/>
                      <a:pt x="1370305" y="132151"/>
                    </a:cubicBezTo>
                    <a:cubicBezTo>
                      <a:pt x="1360368" y="131946"/>
                      <a:pt x="1350386" y="132688"/>
                      <a:pt x="1340506" y="134380"/>
                    </a:cubicBezTo>
                    <a:cubicBezTo>
                      <a:pt x="1330625" y="136070"/>
                      <a:pt x="1320846" y="138712"/>
                      <a:pt x="1311317" y="142305"/>
                    </a:cubicBezTo>
                    <a:cubicBezTo>
                      <a:pt x="1301788" y="145900"/>
                      <a:pt x="1292507" y="150448"/>
                      <a:pt x="1283623" y="155951"/>
                    </a:cubicBezTo>
                    <a:cubicBezTo>
                      <a:pt x="1274739" y="161453"/>
                      <a:pt x="1266251" y="167912"/>
                      <a:pt x="1258307" y="175330"/>
                    </a:cubicBezTo>
                    <a:lnTo>
                      <a:pt x="1258306" y="175330"/>
                    </a:lnTo>
                    <a:lnTo>
                      <a:pt x="1258302" y="175335"/>
                    </a:lnTo>
                    <a:lnTo>
                      <a:pt x="1196703" y="232853"/>
                    </a:lnTo>
                    <a:lnTo>
                      <a:pt x="1140729" y="172907"/>
                    </a:lnTo>
                    <a:lnTo>
                      <a:pt x="1140725" y="172902"/>
                    </a:lnTo>
                    <a:lnTo>
                      <a:pt x="1140724" y="172902"/>
                    </a:lnTo>
                    <a:cubicBezTo>
                      <a:pt x="1133506" y="165171"/>
                      <a:pt x="1125652" y="158373"/>
                      <a:pt x="1117313" y="152515"/>
                    </a:cubicBezTo>
                    <a:cubicBezTo>
                      <a:pt x="1108972" y="146657"/>
                      <a:pt x="1100145" y="141736"/>
                      <a:pt x="1090978" y="137755"/>
                    </a:cubicBezTo>
                    <a:cubicBezTo>
                      <a:pt x="1081812" y="133775"/>
                      <a:pt x="1072305" y="130735"/>
                      <a:pt x="1062606" y="128639"/>
                    </a:cubicBezTo>
                    <a:cubicBezTo>
                      <a:pt x="1052907" y="126542"/>
                      <a:pt x="1043015" y="125391"/>
                      <a:pt x="1033078" y="125185"/>
                    </a:cubicBezTo>
                    <a:cubicBezTo>
                      <a:pt x="1023142" y="124981"/>
                      <a:pt x="1013159" y="125722"/>
                      <a:pt x="1003280" y="127414"/>
                    </a:cubicBezTo>
                    <a:cubicBezTo>
                      <a:pt x="993399" y="129106"/>
                      <a:pt x="983620" y="131747"/>
                      <a:pt x="974090" y="135340"/>
                    </a:cubicBezTo>
                    <a:cubicBezTo>
                      <a:pt x="964562" y="138935"/>
                      <a:pt x="955281" y="143482"/>
                      <a:pt x="946397" y="148985"/>
                    </a:cubicBezTo>
                    <a:cubicBezTo>
                      <a:pt x="937512" y="154488"/>
                      <a:pt x="929025" y="160947"/>
                      <a:pt x="921080" y="168365"/>
                    </a:cubicBezTo>
                    <a:lnTo>
                      <a:pt x="921080" y="168365"/>
                    </a:lnTo>
                    <a:lnTo>
                      <a:pt x="921075" y="168370"/>
                    </a:lnTo>
                    <a:lnTo>
                      <a:pt x="859476" y="225888"/>
                    </a:lnTo>
                    <a:lnTo>
                      <a:pt x="803503" y="165942"/>
                    </a:lnTo>
                    <a:lnTo>
                      <a:pt x="803498" y="165936"/>
                    </a:lnTo>
                    <a:lnTo>
                      <a:pt x="803497" y="165937"/>
                    </a:lnTo>
                    <a:cubicBezTo>
                      <a:pt x="796278" y="158206"/>
                      <a:pt x="788425" y="151409"/>
                      <a:pt x="780086" y="145551"/>
                    </a:cubicBezTo>
                    <a:cubicBezTo>
                      <a:pt x="771746" y="139691"/>
                      <a:pt x="762919" y="134770"/>
                      <a:pt x="753751" y="130790"/>
                    </a:cubicBezTo>
                    <a:cubicBezTo>
                      <a:pt x="744585" y="126810"/>
                      <a:pt x="735079" y="123770"/>
                      <a:pt x="725379" y="121674"/>
                    </a:cubicBezTo>
                    <a:cubicBezTo>
                      <a:pt x="715681" y="119579"/>
                      <a:pt x="705789" y="118426"/>
                      <a:pt x="695853" y="118220"/>
                    </a:cubicBezTo>
                    <a:cubicBezTo>
                      <a:pt x="685915" y="118015"/>
                      <a:pt x="675933" y="118757"/>
                      <a:pt x="666052" y="120449"/>
                    </a:cubicBezTo>
                    <a:cubicBezTo>
                      <a:pt x="656172" y="122140"/>
                      <a:pt x="646393" y="124782"/>
                      <a:pt x="636864" y="128375"/>
                    </a:cubicBezTo>
                    <a:cubicBezTo>
                      <a:pt x="627335" y="131970"/>
                      <a:pt x="618054" y="136517"/>
                      <a:pt x="609170" y="142020"/>
                    </a:cubicBezTo>
                    <a:cubicBezTo>
                      <a:pt x="600286" y="147522"/>
                      <a:pt x="591798" y="153982"/>
                      <a:pt x="583854" y="161400"/>
                    </a:cubicBezTo>
                    <a:lnTo>
                      <a:pt x="583853" y="161400"/>
                    </a:lnTo>
                    <a:lnTo>
                      <a:pt x="583848" y="161404"/>
                    </a:lnTo>
                    <a:lnTo>
                      <a:pt x="522249" y="218923"/>
                    </a:lnTo>
                    <a:lnTo>
                      <a:pt x="466275" y="158978"/>
                    </a:lnTo>
                    <a:lnTo>
                      <a:pt x="466271" y="158972"/>
                    </a:lnTo>
                    <a:lnTo>
                      <a:pt x="466270" y="158972"/>
                    </a:lnTo>
                    <a:cubicBezTo>
                      <a:pt x="459051" y="151241"/>
                      <a:pt x="451198" y="144444"/>
                      <a:pt x="442858" y="138586"/>
                    </a:cubicBezTo>
                    <a:cubicBezTo>
                      <a:pt x="434518" y="132727"/>
                      <a:pt x="425691" y="127806"/>
                      <a:pt x="416524" y="123825"/>
                    </a:cubicBezTo>
                    <a:cubicBezTo>
                      <a:pt x="407358" y="119845"/>
                      <a:pt x="397851" y="116805"/>
                      <a:pt x="388152" y="114709"/>
                    </a:cubicBezTo>
                    <a:cubicBezTo>
                      <a:pt x="378453" y="112613"/>
                      <a:pt x="368561" y="111461"/>
                      <a:pt x="358625" y="111256"/>
                    </a:cubicBezTo>
                    <a:close/>
                    <a:moveTo>
                      <a:pt x="87923" y="0"/>
                    </a:moveTo>
                    <a:lnTo>
                      <a:pt x="1626146" y="0"/>
                    </a:lnTo>
                    <a:cubicBezTo>
                      <a:pt x="1674705" y="0"/>
                      <a:pt x="1714069" y="39364"/>
                      <a:pt x="1714069" y="87923"/>
                    </a:cubicBezTo>
                    <a:lnTo>
                      <a:pt x="1714069" y="464603"/>
                    </a:lnTo>
                    <a:cubicBezTo>
                      <a:pt x="1714069" y="513162"/>
                      <a:pt x="1674705" y="552526"/>
                      <a:pt x="1626146" y="552526"/>
                    </a:cubicBezTo>
                    <a:lnTo>
                      <a:pt x="87923" y="552526"/>
                    </a:lnTo>
                    <a:cubicBezTo>
                      <a:pt x="39364" y="552526"/>
                      <a:pt x="0" y="513162"/>
                      <a:pt x="0" y="464603"/>
                    </a:cubicBezTo>
                    <a:lnTo>
                      <a:pt x="0" y="87923"/>
                    </a:lnTo>
                    <a:cubicBezTo>
                      <a:pt x="0" y="39364"/>
                      <a:pt x="39364" y="0"/>
                      <a:pt x="879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16" name="Group 73"/>
            <p:cNvGrpSpPr/>
            <p:nvPr/>
          </p:nvGrpSpPr>
          <p:grpSpPr>
            <a:xfrm>
              <a:off x="2247016" y="3691295"/>
              <a:ext cx="351213" cy="257733"/>
              <a:chOff x="4091864" y="1961345"/>
              <a:chExt cx="838276" cy="615156"/>
            </a:xfrm>
          </p:grpSpPr>
          <p:grpSp>
            <p:nvGrpSpPr>
              <p:cNvPr id="27" name="Group 51"/>
              <p:cNvGrpSpPr/>
              <p:nvPr/>
            </p:nvGrpSpPr>
            <p:grpSpPr>
              <a:xfrm>
                <a:off x="4147617" y="2019833"/>
                <a:ext cx="740614" cy="512184"/>
                <a:chOff x="3979863" y="-6350"/>
                <a:chExt cx="1976438" cy="1366838"/>
              </a:xfrm>
              <a:solidFill>
                <a:schemeClr val="bg1"/>
              </a:solidFill>
            </p:grpSpPr>
            <p:sp>
              <p:nvSpPr>
                <p:cNvPr id="29" name="Freeform 18"/>
                <p:cNvSpPr>
                  <a:spLocks/>
                </p:cNvSpPr>
                <p:nvPr/>
              </p:nvSpPr>
              <p:spPr bwMode="auto">
                <a:xfrm>
                  <a:off x="4718051" y="328613"/>
                  <a:ext cx="596900" cy="696913"/>
                </a:xfrm>
                <a:custGeom>
                  <a:avLst/>
                  <a:gdLst>
                    <a:gd name="T0" fmla="*/ 376 w 376"/>
                    <a:gd name="T1" fmla="*/ 219 h 439"/>
                    <a:gd name="T2" fmla="*/ 0 w 376"/>
                    <a:gd name="T3" fmla="*/ 439 h 439"/>
                    <a:gd name="T4" fmla="*/ 0 w 376"/>
                    <a:gd name="T5" fmla="*/ 0 h 439"/>
                    <a:gd name="T6" fmla="*/ 376 w 376"/>
                    <a:gd name="T7" fmla="*/ 219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6" h="439">
                      <a:moveTo>
                        <a:pt x="376" y="219"/>
                      </a:moveTo>
                      <a:lnTo>
                        <a:pt x="0" y="439"/>
                      </a:lnTo>
                      <a:lnTo>
                        <a:pt x="0" y="0"/>
                      </a:lnTo>
                      <a:lnTo>
                        <a:pt x="376" y="2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30" name="Freeform 19"/>
                <p:cNvSpPr>
                  <a:spLocks/>
                </p:cNvSpPr>
                <p:nvPr/>
              </p:nvSpPr>
              <p:spPr bwMode="auto">
                <a:xfrm>
                  <a:off x="3979863" y="515938"/>
                  <a:ext cx="688975" cy="327025"/>
                </a:xfrm>
                <a:custGeom>
                  <a:avLst/>
                  <a:gdLst>
                    <a:gd name="T0" fmla="*/ 1508 w 1519"/>
                    <a:gd name="T1" fmla="*/ 337 h 715"/>
                    <a:gd name="T2" fmla="*/ 1357 w 1519"/>
                    <a:gd name="T3" fmla="*/ 151 h 715"/>
                    <a:gd name="T4" fmla="*/ 1242 w 1519"/>
                    <a:gd name="T5" fmla="*/ 33 h 715"/>
                    <a:gd name="T6" fmla="*/ 1167 w 1519"/>
                    <a:gd name="T7" fmla="*/ 1 h 715"/>
                    <a:gd name="T8" fmla="*/ 1091 w 1519"/>
                    <a:gd name="T9" fmla="*/ 184 h 715"/>
                    <a:gd name="T10" fmla="*/ 1153 w 1519"/>
                    <a:gd name="T11" fmla="*/ 249 h 715"/>
                    <a:gd name="T12" fmla="*/ 366 w 1519"/>
                    <a:gd name="T13" fmla="*/ 249 h 715"/>
                    <a:gd name="T14" fmla="*/ 428 w 1519"/>
                    <a:gd name="T15" fmla="*/ 184 h 715"/>
                    <a:gd name="T16" fmla="*/ 352 w 1519"/>
                    <a:gd name="T17" fmla="*/ 2 h 715"/>
                    <a:gd name="T18" fmla="*/ 277 w 1519"/>
                    <a:gd name="T19" fmla="*/ 33 h 715"/>
                    <a:gd name="T20" fmla="*/ 162 w 1519"/>
                    <a:gd name="T21" fmla="*/ 151 h 715"/>
                    <a:gd name="T22" fmla="*/ 11 w 1519"/>
                    <a:gd name="T23" fmla="*/ 337 h 715"/>
                    <a:gd name="T24" fmla="*/ 145 w 1519"/>
                    <a:gd name="T25" fmla="*/ 537 h 715"/>
                    <a:gd name="T26" fmla="*/ 277 w 1519"/>
                    <a:gd name="T27" fmla="*/ 673 h 715"/>
                    <a:gd name="T28" fmla="*/ 427 w 1519"/>
                    <a:gd name="T29" fmla="*/ 674 h 715"/>
                    <a:gd name="T30" fmla="*/ 428 w 1519"/>
                    <a:gd name="T31" fmla="*/ 532 h 715"/>
                    <a:gd name="T32" fmla="*/ 366 w 1519"/>
                    <a:gd name="T33" fmla="*/ 477 h 715"/>
                    <a:gd name="T34" fmla="*/ 1153 w 1519"/>
                    <a:gd name="T35" fmla="*/ 477 h 715"/>
                    <a:gd name="T36" fmla="*/ 1091 w 1519"/>
                    <a:gd name="T37" fmla="*/ 532 h 715"/>
                    <a:gd name="T38" fmla="*/ 1092 w 1519"/>
                    <a:gd name="T39" fmla="*/ 674 h 715"/>
                    <a:gd name="T40" fmla="*/ 1242 w 1519"/>
                    <a:gd name="T41" fmla="*/ 673 h 715"/>
                    <a:gd name="T42" fmla="*/ 1374 w 1519"/>
                    <a:gd name="T43" fmla="*/ 537 h 715"/>
                    <a:gd name="T44" fmla="*/ 1508 w 1519"/>
                    <a:gd name="T45" fmla="*/ 337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19" h="715">
                      <a:moveTo>
                        <a:pt x="1508" y="337"/>
                      </a:moveTo>
                      <a:cubicBezTo>
                        <a:pt x="1498" y="267"/>
                        <a:pt x="1404" y="200"/>
                        <a:pt x="1357" y="151"/>
                      </a:cubicBezTo>
                      <a:cubicBezTo>
                        <a:pt x="1318" y="112"/>
                        <a:pt x="1280" y="72"/>
                        <a:pt x="1242" y="33"/>
                      </a:cubicBezTo>
                      <a:cubicBezTo>
                        <a:pt x="1221" y="12"/>
                        <a:pt x="1194" y="1"/>
                        <a:pt x="1167" y="1"/>
                      </a:cubicBezTo>
                      <a:cubicBezTo>
                        <a:pt x="1078" y="0"/>
                        <a:pt x="1032" y="122"/>
                        <a:pt x="1091" y="184"/>
                      </a:cubicBezTo>
                      <a:cubicBezTo>
                        <a:pt x="1091" y="184"/>
                        <a:pt x="1153" y="249"/>
                        <a:pt x="1153" y="249"/>
                      </a:cubicBezTo>
                      <a:cubicBezTo>
                        <a:pt x="366" y="249"/>
                        <a:pt x="366" y="249"/>
                        <a:pt x="366" y="249"/>
                      </a:cubicBezTo>
                      <a:cubicBezTo>
                        <a:pt x="366" y="249"/>
                        <a:pt x="428" y="184"/>
                        <a:pt x="428" y="184"/>
                      </a:cubicBezTo>
                      <a:cubicBezTo>
                        <a:pt x="487" y="122"/>
                        <a:pt x="441" y="1"/>
                        <a:pt x="352" y="2"/>
                      </a:cubicBezTo>
                      <a:cubicBezTo>
                        <a:pt x="325" y="2"/>
                        <a:pt x="298" y="12"/>
                        <a:pt x="277" y="33"/>
                      </a:cubicBezTo>
                      <a:cubicBezTo>
                        <a:pt x="239" y="73"/>
                        <a:pt x="201" y="112"/>
                        <a:pt x="162" y="151"/>
                      </a:cubicBezTo>
                      <a:cubicBezTo>
                        <a:pt x="115" y="200"/>
                        <a:pt x="21" y="267"/>
                        <a:pt x="11" y="337"/>
                      </a:cubicBezTo>
                      <a:cubicBezTo>
                        <a:pt x="0" y="418"/>
                        <a:pt x="94" y="485"/>
                        <a:pt x="145" y="537"/>
                      </a:cubicBezTo>
                      <a:cubicBezTo>
                        <a:pt x="189" y="582"/>
                        <a:pt x="233" y="627"/>
                        <a:pt x="277" y="673"/>
                      </a:cubicBezTo>
                      <a:cubicBezTo>
                        <a:pt x="318" y="715"/>
                        <a:pt x="385" y="715"/>
                        <a:pt x="427" y="674"/>
                      </a:cubicBezTo>
                      <a:cubicBezTo>
                        <a:pt x="468" y="633"/>
                        <a:pt x="469" y="574"/>
                        <a:pt x="428" y="532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1153" y="477"/>
                        <a:pt x="1153" y="477"/>
                        <a:pt x="1153" y="477"/>
                      </a:cubicBezTo>
                      <a:cubicBezTo>
                        <a:pt x="1091" y="532"/>
                        <a:pt x="1091" y="532"/>
                        <a:pt x="1091" y="532"/>
                      </a:cubicBezTo>
                      <a:cubicBezTo>
                        <a:pt x="1050" y="574"/>
                        <a:pt x="1051" y="633"/>
                        <a:pt x="1092" y="674"/>
                      </a:cubicBezTo>
                      <a:cubicBezTo>
                        <a:pt x="1134" y="715"/>
                        <a:pt x="1201" y="715"/>
                        <a:pt x="1242" y="673"/>
                      </a:cubicBezTo>
                      <a:cubicBezTo>
                        <a:pt x="1286" y="627"/>
                        <a:pt x="1330" y="582"/>
                        <a:pt x="1374" y="537"/>
                      </a:cubicBezTo>
                      <a:cubicBezTo>
                        <a:pt x="1424" y="485"/>
                        <a:pt x="1519" y="418"/>
                        <a:pt x="1508" y="3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31" name="Freeform 20"/>
                <p:cNvSpPr>
                  <a:spLocks/>
                </p:cNvSpPr>
                <p:nvPr/>
              </p:nvSpPr>
              <p:spPr bwMode="auto">
                <a:xfrm>
                  <a:off x="5375276" y="515938"/>
                  <a:ext cx="581025" cy="327025"/>
                </a:xfrm>
                <a:custGeom>
                  <a:avLst/>
                  <a:gdLst>
                    <a:gd name="T0" fmla="*/ 1268 w 1279"/>
                    <a:gd name="T1" fmla="*/ 337 h 715"/>
                    <a:gd name="T2" fmla="*/ 1117 w 1279"/>
                    <a:gd name="T3" fmla="*/ 151 h 715"/>
                    <a:gd name="T4" fmla="*/ 1002 w 1279"/>
                    <a:gd name="T5" fmla="*/ 33 h 715"/>
                    <a:gd name="T6" fmla="*/ 927 w 1279"/>
                    <a:gd name="T7" fmla="*/ 1 h 715"/>
                    <a:gd name="T8" fmla="*/ 851 w 1279"/>
                    <a:gd name="T9" fmla="*/ 184 h 715"/>
                    <a:gd name="T10" fmla="*/ 913 w 1279"/>
                    <a:gd name="T11" fmla="*/ 249 h 715"/>
                    <a:gd name="T12" fmla="*/ 366 w 1279"/>
                    <a:gd name="T13" fmla="*/ 249 h 715"/>
                    <a:gd name="T14" fmla="*/ 428 w 1279"/>
                    <a:gd name="T15" fmla="*/ 184 h 715"/>
                    <a:gd name="T16" fmla="*/ 352 w 1279"/>
                    <a:gd name="T17" fmla="*/ 2 h 715"/>
                    <a:gd name="T18" fmla="*/ 277 w 1279"/>
                    <a:gd name="T19" fmla="*/ 33 h 715"/>
                    <a:gd name="T20" fmla="*/ 162 w 1279"/>
                    <a:gd name="T21" fmla="*/ 151 h 715"/>
                    <a:gd name="T22" fmla="*/ 11 w 1279"/>
                    <a:gd name="T23" fmla="*/ 337 h 715"/>
                    <a:gd name="T24" fmla="*/ 145 w 1279"/>
                    <a:gd name="T25" fmla="*/ 537 h 715"/>
                    <a:gd name="T26" fmla="*/ 277 w 1279"/>
                    <a:gd name="T27" fmla="*/ 673 h 715"/>
                    <a:gd name="T28" fmla="*/ 427 w 1279"/>
                    <a:gd name="T29" fmla="*/ 674 h 715"/>
                    <a:gd name="T30" fmla="*/ 428 w 1279"/>
                    <a:gd name="T31" fmla="*/ 532 h 715"/>
                    <a:gd name="T32" fmla="*/ 366 w 1279"/>
                    <a:gd name="T33" fmla="*/ 477 h 715"/>
                    <a:gd name="T34" fmla="*/ 913 w 1279"/>
                    <a:gd name="T35" fmla="*/ 477 h 715"/>
                    <a:gd name="T36" fmla="*/ 851 w 1279"/>
                    <a:gd name="T37" fmla="*/ 532 h 715"/>
                    <a:gd name="T38" fmla="*/ 852 w 1279"/>
                    <a:gd name="T39" fmla="*/ 674 h 715"/>
                    <a:gd name="T40" fmla="*/ 1002 w 1279"/>
                    <a:gd name="T41" fmla="*/ 673 h 715"/>
                    <a:gd name="T42" fmla="*/ 1134 w 1279"/>
                    <a:gd name="T43" fmla="*/ 537 h 715"/>
                    <a:gd name="T44" fmla="*/ 1268 w 1279"/>
                    <a:gd name="T45" fmla="*/ 337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79" h="715">
                      <a:moveTo>
                        <a:pt x="1268" y="337"/>
                      </a:moveTo>
                      <a:cubicBezTo>
                        <a:pt x="1258" y="267"/>
                        <a:pt x="1164" y="200"/>
                        <a:pt x="1117" y="151"/>
                      </a:cubicBezTo>
                      <a:cubicBezTo>
                        <a:pt x="1078" y="112"/>
                        <a:pt x="1040" y="72"/>
                        <a:pt x="1002" y="33"/>
                      </a:cubicBezTo>
                      <a:cubicBezTo>
                        <a:pt x="981" y="12"/>
                        <a:pt x="954" y="1"/>
                        <a:pt x="927" y="1"/>
                      </a:cubicBezTo>
                      <a:cubicBezTo>
                        <a:pt x="838" y="0"/>
                        <a:pt x="792" y="122"/>
                        <a:pt x="851" y="184"/>
                      </a:cubicBezTo>
                      <a:cubicBezTo>
                        <a:pt x="851" y="184"/>
                        <a:pt x="913" y="249"/>
                        <a:pt x="913" y="249"/>
                      </a:cubicBezTo>
                      <a:cubicBezTo>
                        <a:pt x="366" y="249"/>
                        <a:pt x="366" y="249"/>
                        <a:pt x="366" y="249"/>
                      </a:cubicBezTo>
                      <a:cubicBezTo>
                        <a:pt x="366" y="249"/>
                        <a:pt x="428" y="184"/>
                        <a:pt x="428" y="184"/>
                      </a:cubicBezTo>
                      <a:cubicBezTo>
                        <a:pt x="487" y="122"/>
                        <a:pt x="441" y="1"/>
                        <a:pt x="352" y="2"/>
                      </a:cubicBezTo>
                      <a:cubicBezTo>
                        <a:pt x="325" y="2"/>
                        <a:pt x="298" y="12"/>
                        <a:pt x="277" y="33"/>
                      </a:cubicBezTo>
                      <a:cubicBezTo>
                        <a:pt x="239" y="73"/>
                        <a:pt x="201" y="112"/>
                        <a:pt x="162" y="151"/>
                      </a:cubicBezTo>
                      <a:cubicBezTo>
                        <a:pt x="115" y="200"/>
                        <a:pt x="21" y="267"/>
                        <a:pt x="11" y="337"/>
                      </a:cubicBezTo>
                      <a:cubicBezTo>
                        <a:pt x="0" y="418"/>
                        <a:pt x="94" y="485"/>
                        <a:pt x="145" y="537"/>
                      </a:cubicBezTo>
                      <a:cubicBezTo>
                        <a:pt x="189" y="582"/>
                        <a:pt x="233" y="627"/>
                        <a:pt x="277" y="673"/>
                      </a:cubicBezTo>
                      <a:cubicBezTo>
                        <a:pt x="318" y="715"/>
                        <a:pt x="385" y="715"/>
                        <a:pt x="427" y="674"/>
                      </a:cubicBezTo>
                      <a:cubicBezTo>
                        <a:pt x="468" y="633"/>
                        <a:pt x="469" y="574"/>
                        <a:pt x="428" y="532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913" y="477"/>
                        <a:pt x="913" y="477"/>
                        <a:pt x="913" y="477"/>
                      </a:cubicBezTo>
                      <a:cubicBezTo>
                        <a:pt x="851" y="532"/>
                        <a:pt x="851" y="532"/>
                        <a:pt x="851" y="532"/>
                      </a:cubicBezTo>
                      <a:cubicBezTo>
                        <a:pt x="810" y="574"/>
                        <a:pt x="811" y="633"/>
                        <a:pt x="852" y="674"/>
                      </a:cubicBezTo>
                      <a:cubicBezTo>
                        <a:pt x="894" y="715"/>
                        <a:pt x="961" y="715"/>
                        <a:pt x="1002" y="673"/>
                      </a:cubicBezTo>
                      <a:cubicBezTo>
                        <a:pt x="1046" y="627"/>
                        <a:pt x="1090" y="582"/>
                        <a:pt x="1134" y="537"/>
                      </a:cubicBezTo>
                      <a:cubicBezTo>
                        <a:pt x="1184" y="485"/>
                        <a:pt x="1279" y="418"/>
                        <a:pt x="1268" y="3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32" name="Freeform 21"/>
                <p:cNvSpPr>
                  <a:spLocks/>
                </p:cNvSpPr>
                <p:nvPr/>
              </p:nvSpPr>
              <p:spPr bwMode="auto">
                <a:xfrm>
                  <a:off x="4003676" y="893763"/>
                  <a:ext cx="644525" cy="466725"/>
                </a:xfrm>
                <a:custGeom>
                  <a:avLst/>
                  <a:gdLst>
                    <a:gd name="T0" fmla="*/ 1377 w 1421"/>
                    <a:gd name="T1" fmla="*/ 173 h 1018"/>
                    <a:gd name="T2" fmla="*/ 1161 w 1421"/>
                    <a:gd name="T3" fmla="*/ 69 h 1018"/>
                    <a:gd name="T4" fmla="*/ 1007 w 1421"/>
                    <a:gd name="T5" fmla="*/ 10 h 1018"/>
                    <a:gd name="T6" fmla="*/ 926 w 1421"/>
                    <a:gd name="T7" fmla="*/ 13 h 1018"/>
                    <a:gd name="T8" fmla="*/ 935 w 1421"/>
                    <a:gd name="T9" fmla="*/ 211 h 1018"/>
                    <a:gd name="T10" fmla="*/ 1018 w 1421"/>
                    <a:gd name="T11" fmla="*/ 244 h 1018"/>
                    <a:gd name="T12" fmla="*/ 305 w 1421"/>
                    <a:gd name="T13" fmla="*/ 576 h 1018"/>
                    <a:gd name="T14" fmla="*/ 334 w 1421"/>
                    <a:gd name="T15" fmla="*/ 491 h 1018"/>
                    <a:gd name="T16" fmla="*/ 187 w 1421"/>
                    <a:gd name="T17" fmla="*/ 358 h 1018"/>
                    <a:gd name="T18" fmla="*/ 133 w 1421"/>
                    <a:gd name="T19" fmla="*/ 418 h 1018"/>
                    <a:gd name="T20" fmla="*/ 79 w 1421"/>
                    <a:gd name="T21" fmla="*/ 574 h 1018"/>
                    <a:gd name="T22" fmla="*/ 21 w 1421"/>
                    <a:gd name="T23" fmla="*/ 806 h 1018"/>
                    <a:gd name="T24" fmla="*/ 226 w 1421"/>
                    <a:gd name="T25" fmla="*/ 930 h 1018"/>
                    <a:gd name="T26" fmla="*/ 404 w 1421"/>
                    <a:gd name="T27" fmla="*/ 998 h 1018"/>
                    <a:gd name="T28" fmla="*/ 540 w 1421"/>
                    <a:gd name="T29" fmla="*/ 936 h 1018"/>
                    <a:gd name="T30" fmla="*/ 480 w 1421"/>
                    <a:gd name="T31" fmla="*/ 806 h 1018"/>
                    <a:gd name="T32" fmla="*/ 401 w 1421"/>
                    <a:gd name="T33" fmla="*/ 783 h 1018"/>
                    <a:gd name="T34" fmla="*/ 1114 w 1421"/>
                    <a:gd name="T35" fmla="*/ 450 h 1018"/>
                    <a:gd name="T36" fmla="*/ 1082 w 1421"/>
                    <a:gd name="T37" fmla="*/ 526 h 1018"/>
                    <a:gd name="T38" fmla="*/ 1143 w 1421"/>
                    <a:gd name="T39" fmla="*/ 654 h 1018"/>
                    <a:gd name="T40" fmla="*/ 1278 w 1421"/>
                    <a:gd name="T41" fmla="*/ 590 h 1018"/>
                    <a:gd name="T42" fmla="*/ 1340 w 1421"/>
                    <a:gd name="T43" fmla="*/ 411 h 1018"/>
                    <a:gd name="T44" fmla="*/ 1377 w 1421"/>
                    <a:gd name="T45" fmla="*/ 173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1" h="1018">
                      <a:moveTo>
                        <a:pt x="1377" y="173"/>
                      </a:moveTo>
                      <a:cubicBezTo>
                        <a:pt x="1339" y="114"/>
                        <a:pt x="1225" y="93"/>
                        <a:pt x="1161" y="69"/>
                      </a:cubicBezTo>
                      <a:cubicBezTo>
                        <a:pt x="1110" y="49"/>
                        <a:pt x="1059" y="30"/>
                        <a:pt x="1007" y="10"/>
                      </a:cubicBezTo>
                      <a:cubicBezTo>
                        <a:pt x="980" y="0"/>
                        <a:pt x="951" y="2"/>
                        <a:pt x="926" y="13"/>
                      </a:cubicBezTo>
                      <a:cubicBezTo>
                        <a:pt x="845" y="50"/>
                        <a:pt x="855" y="180"/>
                        <a:pt x="935" y="211"/>
                      </a:cubicBezTo>
                      <a:cubicBezTo>
                        <a:pt x="935" y="211"/>
                        <a:pt x="1018" y="244"/>
                        <a:pt x="1018" y="244"/>
                      </a:cubicBezTo>
                      <a:cubicBezTo>
                        <a:pt x="305" y="576"/>
                        <a:pt x="305" y="576"/>
                        <a:pt x="305" y="576"/>
                      </a:cubicBezTo>
                      <a:cubicBezTo>
                        <a:pt x="305" y="576"/>
                        <a:pt x="334" y="491"/>
                        <a:pt x="334" y="491"/>
                      </a:cubicBezTo>
                      <a:cubicBezTo>
                        <a:pt x="361" y="410"/>
                        <a:pt x="268" y="319"/>
                        <a:pt x="187" y="358"/>
                      </a:cubicBezTo>
                      <a:cubicBezTo>
                        <a:pt x="163" y="369"/>
                        <a:pt x="143" y="390"/>
                        <a:pt x="133" y="418"/>
                      </a:cubicBezTo>
                      <a:cubicBezTo>
                        <a:pt x="115" y="470"/>
                        <a:pt x="97" y="522"/>
                        <a:pt x="79" y="574"/>
                      </a:cubicBezTo>
                      <a:cubicBezTo>
                        <a:pt x="57" y="638"/>
                        <a:pt x="0" y="738"/>
                        <a:pt x="21" y="806"/>
                      </a:cubicBezTo>
                      <a:cubicBezTo>
                        <a:pt x="45" y="884"/>
                        <a:pt x="159" y="905"/>
                        <a:pt x="226" y="930"/>
                      </a:cubicBezTo>
                      <a:cubicBezTo>
                        <a:pt x="285" y="953"/>
                        <a:pt x="344" y="975"/>
                        <a:pt x="404" y="998"/>
                      </a:cubicBezTo>
                      <a:cubicBezTo>
                        <a:pt x="458" y="1018"/>
                        <a:pt x="519" y="991"/>
                        <a:pt x="540" y="936"/>
                      </a:cubicBezTo>
                      <a:cubicBezTo>
                        <a:pt x="560" y="881"/>
                        <a:pt x="535" y="827"/>
                        <a:pt x="480" y="806"/>
                      </a:cubicBezTo>
                      <a:cubicBezTo>
                        <a:pt x="401" y="783"/>
                        <a:pt x="401" y="783"/>
                        <a:pt x="401" y="783"/>
                      </a:cubicBezTo>
                      <a:cubicBezTo>
                        <a:pt x="1114" y="450"/>
                        <a:pt x="1114" y="450"/>
                        <a:pt x="1114" y="450"/>
                      </a:cubicBezTo>
                      <a:cubicBezTo>
                        <a:pt x="1082" y="526"/>
                        <a:pt x="1082" y="526"/>
                        <a:pt x="1082" y="526"/>
                      </a:cubicBezTo>
                      <a:cubicBezTo>
                        <a:pt x="1062" y="581"/>
                        <a:pt x="1088" y="635"/>
                        <a:pt x="1143" y="654"/>
                      </a:cubicBezTo>
                      <a:cubicBezTo>
                        <a:pt x="1198" y="674"/>
                        <a:pt x="1258" y="646"/>
                        <a:pt x="1278" y="590"/>
                      </a:cubicBezTo>
                      <a:cubicBezTo>
                        <a:pt x="1299" y="530"/>
                        <a:pt x="1319" y="470"/>
                        <a:pt x="1340" y="411"/>
                      </a:cubicBezTo>
                      <a:cubicBezTo>
                        <a:pt x="1364" y="343"/>
                        <a:pt x="1421" y="242"/>
                        <a:pt x="1377" y="1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33" name="Freeform 22"/>
                <p:cNvSpPr>
                  <a:spLocks/>
                </p:cNvSpPr>
                <p:nvPr/>
              </p:nvSpPr>
              <p:spPr bwMode="auto">
                <a:xfrm>
                  <a:off x="4003676" y="-6350"/>
                  <a:ext cx="644525" cy="466725"/>
                </a:xfrm>
                <a:custGeom>
                  <a:avLst/>
                  <a:gdLst>
                    <a:gd name="T0" fmla="*/ 1377 w 1421"/>
                    <a:gd name="T1" fmla="*/ 845 h 1018"/>
                    <a:gd name="T2" fmla="*/ 1161 w 1421"/>
                    <a:gd name="T3" fmla="*/ 949 h 1018"/>
                    <a:gd name="T4" fmla="*/ 1007 w 1421"/>
                    <a:gd name="T5" fmla="*/ 1008 h 1018"/>
                    <a:gd name="T6" fmla="*/ 926 w 1421"/>
                    <a:gd name="T7" fmla="*/ 1005 h 1018"/>
                    <a:gd name="T8" fmla="*/ 935 w 1421"/>
                    <a:gd name="T9" fmla="*/ 807 h 1018"/>
                    <a:gd name="T10" fmla="*/ 1018 w 1421"/>
                    <a:gd name="T11" fmla="*/ 774 h 1018"/>
                    <a:gd name="T12" fmla="*/ 305 w 1421"/>
                    <a:gd name="T13" fmla="*/ 442 h 1018"/>
                    <a:gd name="T14" fmla="*/ 334 w 1421"/>
                    <a:gd name="T15" fmla="*/ 527 h 1018"/>
                    <a:gd name="T16" fmla="*/ 187 w 1421"/>
                    <a:gd name="T17" fmla="*/ 660 h 1018"/>
                    <a:gd name="T18" fmla="*/ 133 w 1421"/>
                    <a:gd name="T19" fmla="*/ 600 h 1018"/>
                    <a:gd name="T20" fmla="*/ 79 w 1421"/>
                    <a:gd name="T21" fmla="*/ 444 h 1018"/>
                    <a:gd name="T22" fmla="*/ 21 w 1421"/>
                    <a:gd name="T23" fmla="*/ 212 h 1018"/>
                    <a:gd name="T24" fmla="*/ 226 w 1421"/>
                    <a:gd name="T25" fmla="*/ 88 h 1018"/>
                    <a:gd name="T26" fmla="*/ 404 w 1421"/>
                    <a:gd name="T27" fmla="*/ 20 h 1018"/>
                    <a:gd name="T28" fmla="*/ 540 w 1421"/>
                    <a:gd name="T29" fmla="*/ 82 h 1018"/>
                    <a:gd name="T30" fmla="*/ 480 w 1421"/>
                    <a:gd name="T31" fmla="*/ 212 h 1018"/>
                    <a:gd name="T32" fmla="*/ 401 w 1421"/>
                    <a:gd name="T33" fmla="*/ 235 h 1018"/>
                    <a:gd name="T34" fmla="*/ 1114 w 1421"/>
                    <a:gd name="T35" fmla="*/ 568 h 1018"/>
                    <a:gd name="T36" fmla="*/ 1082 w 1421"/>
                    <a:gd name="T37" fmla="*/ 492 h 1018"/>
                    <a:gd name="T38" fmla="*/ 1143 w 1421"/>
                    <a:gd name="T39" fmla="*/ 364 h 1018"/>
                    <a:gd name="T40" fmla="*/ 1278 w 1421"/>
                    <a:gd name="T41" fmla="*/ 428 h 1018"/>
                    <a:gd name="T42" fmla="*/ 1340 w 1421"/>
                    <a:gd name="T43" fmla="*/ 607 h 1018"/>
                    <a:gd name="T44" fmla="*/ 1377 w 1421"/>
                    <a:gd name="T45" fmla="*/ 845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1" h="1018">
                      <a:moveTo>
                        <a:pt x="1377" y="845"/>
                      </a:moveTo>
                      <a:cubicBezTo>
                        <a:pt x="1339" y="904"/>
                        <a:pt x="1225" y="925"/>
                        <a:pt x="1161" y="949"/>
                      </a:cubicBezTo>
                      <a:cubicBezTo>
                        <a:pt x="1110" y="969"/>
                        <a:pt x="1059" y="988"/>
                        <a:pt x="1007" y="1008"/>
                      </a:cubicBezTo>
                      <a:cubicBezTo>
                        <a:pt x="980" y="1018"/>
                        <a:pt x="951" y="1016"/>
                        <a:pt x="926" y="1005"/>
                      </a:cubicBezTo>
                      <a:cubicBezTo>
                        <a:pt x="845" y="968"/>
                        <a:pt x="855" y="838"/>
                        <a:pt x="935" y="807"/>
                      </a:cubicBezTo>
                      <a:cubicBezTo>
                        <a:pt x="935" y="807"/>
                        <a:pt x="1018" y="774"/>
                        <a:pt x="1018" y="774"/>
                      </a:cubicBezTo>
                      <a:cubicBezTo>
                        <a:pt x="305" y="442"/>
                        <a:pt x="305" y="442"/>
                        <a:pt x="305" y="442"/>
                      </a:cubicBezTo>
                      <a:cubicBezTo>
                        <a:pt x="305" y="442"/>
                        <a:pt x="334" y="527"/>
                        <a:pt x="334" y="527"/>
                      </a:cubicBezTo>
                      <a:cubicBezTo>
                        <a:pt x="361" y="608"/>
                        <a:pt x="268" y="699"/>
                        <a:pt x="187" y="660"/>
                      </a:cubicBezTo>
                      <a:cubicBezTo>
                        <a:pt x="163" y="649"/>
                        <a:pt x="143" y="628"/>
                        <a:pt x="133" y="600"/>
                      </a:cubicBezTo>
                      <a:cubicBezTo>
                        <a:pt x="115" y="548"/>
                        <a:pt x="97" y="496"/>
                        <a:pt x="79" y="444"/>
                      </a:cubicBezTo>
                      <a:cubicBezTo>
                        <a:pt x="57" y="380"/>
                        <a:pt x="0" y="280"/>
                        <a:pt x="21" y="212"/>
                      </a:cubicBezTo>
                      <a:cubicBezTo>
                        <a:pt x="45" y="134"/>
                        <a:pt x="159" y="113"/>
                        <a:pt x="226" y="88"/>
                      </a:cubicBezTo>
                      <a:cubicBezTo>
                        <a:pt x="285" y="65"/>
                        <a:pt x="344" y="43"/>
                        <a:pt x="404" y="20"/>
                      </a:cubicBezTo>
                      <a:cubicBezTo>
                        <a:pt x="458" y="0"/>
                        <a:pt x="519" y="27"/>
                        <a:pt x="540" y="82"/>
                      </a:cubicBezTo>
                      <a:cubicBezTo>
                        <a:pt x="560" y="137"/>
                        <a:pt x="535" y="191"/>
                        <a:pt x="480" y="212"/>
                      </a:cubicBezTo>
                      <a:cubicBezTo>
                        <a:pt x="401" y="235"/>
                        <a:pt x="401" y="235"/>
                        <a:pt x="401" y="235"/>
                      </a:cubicBezTo>
                      <a:cubicBezTo>
                        <a:pt x="1114" y="568"/>
                        <a:pt x="1114" y="568"/>
                        <a:pt x="1114" y="568"/>
                      </a:cubicBezTo>
                      <a:cubicBezTo>
                        <a:pt x="1082" y="492"/>
                        <a:pt x="1082" y="492"/>
                        <a:pt x="1082" y="492"/>
                      </a:cubicBezTo>
                      <a:cubicBezTo>
                        <a:pt x="1062" y="437"/>
                        <a:pt x="1088" y="383"/>
                        <a:pt x="1143" y="364"/>
                      </a:cubicBezTo>
                      <a:cubicBezTo>
                        <a:pt x="1198" y="344"/>
                        <a:pt x="1258" y="372"/>
                        <a:pt x="1278" y="428"/>
                      </a:cubicBezTo>
                      <a:cubicBezTo>
                        <a:pt x="1299" y="488"/>
                        <a:pt x="1319" y="548"/>
                        <a:pt x="1340" y="607"/>
                      </a:cubicBezTo>
                      <a:cubicBezTo>
                        <a:pt x="1364" y="675"/>
                        <a:pt x="1421" y="776"/>
                        <a:pt x="1377" y="8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sp>
            <p:nvSpPr>
              <p:cNvPr id="28" name="Rectangle 72"/>
              <p:cNvSpPr/>
              <p:nvPr/>
            </p:nvSpPr>
            <p:spPr>
              <a:xfrm>
                <a:off x="4091864" y="1961345"/>
                <a:ext cx="838276" cy="61515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17" name="Group 75"/>
            <p:cNvGrpSpPr/>
            <p:nvPr/>
          </p:nvGrpSpPr>
          <p:grpSpPr>
            <a:xfrm>
              <a:off x="1519953" y="3696317"/>
              <a:ext cx="247902" cy="278885"/>
              <a:chOff x="2597621" y="1938070"/>
              <a:chExt cx="670472" cy="754266"/>
            </a:xfrm>
          </p:grpSpPr>
          <p:grpSp>
            <p:nvGrpSpPr>
              <p:cNvPr id="23" name="Group 32"/>
              <p:cNvGrpSpPr>
                <a:grpSpLocks noChangeAspect="1"/>
              </p:cNvGrpSpPr>
              <p:nvPr/>
            </p:nvGrpSpPr>
            <p:grpSpPr bwMode="auto">
              <a:xfrm>
                <a:off x="2660796" y="1986703"/>
                <a:ext cx="545131" cy="634843"/>
                <a:chOff x="832" y="-148"/>
                <a:chExt cx="2783" cy="3241"/>
              </a:xfrm>
              <a:solidFill>
                <a:schemeClr val="bg1"/>
              </a:solidFill>
            </p:grpSpPr>
            <p:sp>
              <p:nvSpPr>
                <p:cNvPr id="25" name="Freeform 33"/>
                <p:cNvSpPr>
                  <a:spLocks noEditPoints="1"/>
                </p:cNvSpPr>
                <p:nvPr/>
              </p:nvSpPr>
              <p:spPr bwMode="auto">
                <a:xfrm>
                  <a:off x="1124" y="-148"/>
                  <a:ext cx="2199" cy="1657"/>
                </a:xfrm>
                <a:custGeom>
                  <a:avLst/>
                  <a:gdLst>
                    <a:gd name="T0" fmla="*/ 1602 w 2140"/>
                    <a:gd name="T1" fmla="*/ 1083 h 1596"/>
                    <a:gd name="T2" fmla="*/ 1744 w 2140"/>
                    <a:gd name="T3" fmla="*/ 673 h 1596"/>
                    <a:gd name="T4" fmla="*/ 411 w 2140"/>
                    <a:gd name="T5" fmla="*/ 673 h 1596"/>
                    <a:gd name="T6" fmla="*/ 1450 w 2140"/>
                    <a:gd name="T7" fmla="*/ 1231 h 1596"/>
                    <a:gd name="T8" fmla="*/ 1836 w 2140"/>
                    <a:gd name="T9" fmla="*/ 1562 h 1596"/>
                    <a:gd name="T10" fmla="*/ 1956 w 2140"/>
                    <a:gd name="T11" fmla="*/ 1440 h 1596"/>
                    <a:gd name="T12" fmla="*/ 522 w 2140"/>
                    <a:gd name="T13" fmla="*/ 673 h 1596"/>
                    <a:gd name="T14" fmla="*/ 1632 w 2140"/>
                    <a:gd name="T15" fmla="*/ 673 h 1596"/>
                    <a:gd name="T16" fmla="*/ 1237 w 2140"/>
                    <a:gd name="T17" fmla="*/ 622 h 1596"/>
                    <a:gd name="T18" fmla="*/ 1150 w 2140"/>
                    <a:gd name="T19" fmla="*/ 541 h 1596"/>
                    <a:gd name="T20" fmla="*/ 699 w 2140"/>
                    <a:gd name="T21" fmla="*/ 509 h 1596"/>
                    <a:gd name="T22" fmla="*/ 699 w 2140"/>
                    <a:gd name="T23" fmla="*/ 377 h 1596"/>
                    <a:gd name="T24" fmla="*/ 1150 w 2140"/>
                    <a:gd name="T25" fmla="*/ 340 h 1596"/>
                    <a:gd name="T26" fmla="*/ 1237 w 2140"/>
                    <a:gd name="T27" fmla="*/ 253 h 1596"/>
                    <a:gd name="T28" fmla="*/ 1390 w 2140"/>
                    <a:gd name="T29" fmla="*/ 428 h 1596"/>
                    <a:gd name="T30" fmla="*/ 1237 w 2140"/>
                    <a:gd name="T31" fmla="*/ 622 h 1596"/>
                    <a:gd name="T32" fmla="*/ 765 w 2140"/>
                    <a:gd name="T33" fmla="*/ 878 h 1596"/>
                    <a:gd name="T34" fmla="*/ 919 w 2140"/>
                    <a:gd name="T35" fmla="*/ 702 h 1596"/>
                    <a:gd name="T36" fmla="*/ 1006 w 2140"/>
                    <a:gd name="T37" fmla="*/ 787 h 1596"/>
                    <a:gd name="T38" fmla="*/ 1456 w 2140"/>
                    <a:gd name="T39" fmla="*/ 821 h 1596"/>
                    <a:gd name="T40" fmla="*/ 1456 w 2140"/>
                    <a:gd name="T41" fmla="*/ 949 h 1596"/>
                    <a:gd name="T42" fmla="*/ 1006 w 2140"/>
                    <a:gd name="T43" fmla="*/ 985 h 1596"/>
                    <a:gd name="T44" fmla="*/ 919 w 2140"/>
                    <a:gd name="T45" fmla="*/ 1071 h 1596"/>
                    <a:gd name="T46" fmla="*/ 324 w 2140"/>
                    <a:gd name="T47" fmla="*/ 505 h 1596"/>
                    <a:gd name="T48" fmla="*/ 0 w 2140"/>
                    <a:gd name="T49" fmla="*/ 441 h 1596"/>
                    <a:gd name="T50" fmla="*/ 64 w 2140"/>
                    <a:gd name="T51" fmla="*/ 377 h 1596"/>
                    <a:gd name="T52" fmla="*/ 388 w 2140"/>
                    <a:gd name="T53" fmla="*/ 441 h 1596"/>
                    <a:gd name="T54" fmla="*/ 324 w 2140"/>
                    <a:gd name="T55" fmla="*/ 505 h 1596"/>
                    <a:gd name="T56" fmla="*/ 1816 w 2140"/>
                    <a:gd name="T57" fmla="*/ 949 h 1596"/>
                    <a:gd name="T58" fmla="*/ 1752 w 2140"/>
                    <a:gd name="T59" fmla="*/ 885 h 1596"/>
                    <a:gd name="T60" fmla="*/ 2076 w 2140"/>
                    <a:gd name="T61" fmla="*/ 821 h 1596"/>
                    <a:gd name="T62" fmla="*/ 2140 w 2140"/>
                    <a:gd name="T63" fmla="*/ 885 h 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40" h="1596">
                      <a:moveTo>
                        <a:pt x="1956" y="1440"/>
                      </a:moveTo>
                      <a:cubicBezTo>
                        <a:pt x="1602" y="1083"/>
                        <a:pt x="1602" y="1083"/>
                        <a:pt x="1602" y="1083"/>
                      </a:cubicBezTo>
                      <a:cubicBezTo>
                        <a:pt x="1630" y="1049"/>
                        <a:pt x="1630" y="1049"/>
                        <a:pt x="1630" y="1049"/>
                      </a:cubicBezTo>
                      <a:cubicBezTo>
                        <a:pt x="1702" y="942"/>
                        <a:pt x="1744" y="812"/>
                        <a:pt x="1744" y="673"/>
                      </a:cubicBezTo>
                      <a:cubicBezTo>
                        <a:pt x="1744" y="301"/>
                        <a:pt x="1445" y="0"/>
                        <a:pt x="1077" y="0"/>
                      </a:cubicBezTo>
                      <a:cubicBezTo>
                        <a:pt x="709" y="0"/>
                        <a:pt x="411" y="301"/>
                        <a:pt x="411" y="673"/>
                      </a:cubicBezTo>
                      <a:cubicBezTo>
                        <a:pt x="411" y="1044"/>
                        <a:pt x="709" y="1346"/>
                        <a:pt x="1077" y="1346"/>
                      </a:cubicBezTo>
                      <a:cubicBezTo>
                        <a:pt x="1215" y="1346"/>
                        <a:pt x="1343" y="1303"/>
                        <a:pt x="1450" y="1231"/>
                      </a:cubicBezTo>
                      <a:cubicBezTo>
                        <a:pt x="1481" y="1205"/>
                        <a:pt x="1481" y="1205"/>
                        <a:pt x="1481" y="1205"/>
                      </a:cubicBezTo>
                      <a:cubicBezTo>
                        <a:pt x="1836" y="1562"/>
                        <a:pt x="1836" y="1562"/>
                        <a:pt x="1836" y="1562"/>
                      </a:cubicBezTo>
                      <a:cubicBezTo>
                        <a:pt x="1869" y="1596"/>
                        <a:pt x="1923" y="1596"/>
                        <a:pt x="1956" y="1562"/>
                      </a:cubicBezTo>
                      <a:cubicBezTo>
                        <a:pt x="1989" y="1528"/>
                        <a:pt x="1989" y="1474"/>
                        <a:pt x="1956" y="1440"/>
                      </a:cubicBezTo>
                      <a:close/>
                      <a:moveTo>
                        <a:pt x="1077" y="1233"/>
                      </a:moveTo>
                      <a:cubicBezTo>
                        <a:pt x="770" y="1233"/>
                        <a:pt x="522" y="982"/>
                        <a:pt x="522" y="673"/>
                      </a:cubicBezTo>
                      <a:cubicBezTo>
                        <a:pt x="522" y="363"/>
                        <a:pt x="770" y="112"/>
                        <a:pt x="1077" y="112"/>
                      </a:cubicBezTo>
                      <a:cubicBezTo>
                        <a:pt x="1384" y="112"/>
                        <a:pt x="1632" y="363"/>
                        <a:pt x="1632" y="673"/>
                      </a:cubicBezTo>
                      <a:cubicBezTo>
                        <a:pt x="1632" y="982"/>
                        <a:pt x="1384" y="1233"/>
                        <a:pt x="1077" y="1233"/>
                      </a:cubicBezTo>
                      <a:close/>
                      <a:moveTo>
                        <a:pt x="1237" y="622"/>
                      </a:moveTo>
                      <a:cubicBezTo>
                        <a:pt x="1213" y="647"/>
                        <a:pt x="1175" y="647"/>
                        <a:pt x="1151" y="623"/>
                      </a:cubicBezTo>
                      <a:cubicBezTo>
                        <a:pt x="1127" y="599"/>
                        <a:pt x="1126" y="565"/>
                        <a:pt x="1150" y="541"/>
                      </a:cubicBezTo>
                      <a:cubicBezTo>
                        <a:pt x="1185" y="509"/>
                        <a:pt x="1185" y="509"/>
                        <a:pt x="1185" y="509"/>
                      </a:cubicBezTo>
                      <a:cubicBezTo>
                        <a:pt x="699" y="509"/>
                        <a:pt x="699" y="509"/>
                        <a:pt x="699" y="509"/>
                      </a:cubicBezTo>
                      <a:cubicBezTo>
                        <a:pt x="666" y="509"/>
                        <a:pt x="638" y="477"/>
                        <a:pt x="638" y="443"/>
                      </a:cubicBezTo>
                      <a:cubicBezTo>
                        <a:pt x="638" y="409"/>
                        <a:pt x="666" y="377"/>
                        <a:pt x="699" y="377"/>
                      </a:cubicBezTo>
                      <a:cubicBezTo>
                        <a:pt x="1185" y="377"/>
                        <a:pt x="1185" y="377"/>
                        <a:pt x="1185" y="377"/>
                      </a:cubicBezTo>
                      <a:cubicBezTo>
                        <a:pt x="1185" y="377"/>
                        <a:pt x="1150" y="340"/>
                        <a:pt x="1150" y="340"/>
                      </a:cubicBezTo>
                      <a:cubicBezTo>
                        <a:pt x="1116" y="304"/>
                        <a:pt x="1142" y="234"/>
                        <a:pt x="1194" y="235"/>
                      </a:cubicBezTo>
                      <a:cubicBezTo>
                        <a:pt x="1209" y="235"/>
                        <a:pt x="1225" y="241"/>
                        <a:pt x="1237" y="253"/>
                      </a:cubicBezTo>
                      <a:cubicBezTo>
                        <a:pt x="1259" y="276"/>
                        <a:pt x="1281" y="299"/>
                        <a:pt x="1303" y="321"/>
                      </a:cubicBezTo>
                      <a:cubicBezTo>
                        <a:pt x="1330" y="349"/>
                        <a:pt x="1385" y="388"/>
                        <a:pt x="1390" y="428"/>
                      </a:cubicBezTo>
                      <a:cubicBezTo>
                        <a:pt x="1397" y="475"/>
                        <a:pt x="1342" y="514"/>
                        <a:pt x="1313" y="544"/>
                      </a:cubicBezTo>
                      <a:cubicBezTo>
                        <a:pt x="1288" y="570"/>
                        <a:pt x="1262" y="596"/>
                        <a:pt x="1237" y="622"/>
                      </a:cubicBezTo>
                      <a:close/>
                      <a:moveTo>
                        <a:pt x="842" y="993"/>
                      </a:moveTo>
                      <a:cubicBezTo>
                        <a:pt x="813" y="963"/>
                        <a:pt x="759" y="924"/>
                        <a:pt x="765" y="878"/>
                      </a:cubicBezTo>
                      <a:cubicBezTo>
                        <a:pt x="771" y="837"/>
                        <a:pt x="825" y="799"/>
                        <a:pt x="852" y="771"/>
                      </a:cubicBezTo>
                      <a:cubicBezTo>
                        <a:pt x="875" y="748"/>
                        <a:pt x="897" y="725"/>
                        <a:pt x="919" y="702"/>
                      </a:cubicBezTo>
                      <a:cubicBezTo>
                        <a:pt x="931" y="690"/>
                        <a:pt x="946" y="684"/>
                        <a:pt x="962" y="684"/>
                      </a:cubicBezTo>
                      <a:cubicBezTo>
                        <a:pt x="1013" y="684"/>
                        <a:pt x="1040" y="751"/>
                        <a:pt x="1006" y="787"/>
                      </a:cubicBezTo>
                      <a:cubicBezTo>
                        <a:pt x="1006" y="787"/>
                        <a:pt x="970" y="821"/>
                        <a:pt x="970" y="821"/>
                      </a:cubicBezTo>
                      <a:cubicBezTo>
                        <a:pt x="1456" y="821"/>
                        <a:pt x="1456" y="821"/>
                        <a:pt x="1456" y="821"/>
                      </a:cubicBezTo>
                      <a:cubicBezTo>
                        <a:pt x="1490" y="821"/>
                        <a:pt x="1517" y="851"/>
                        <a:pt x="1517" y="885"/>
                      </a:cubicBezTo>
                      <a:cubicBezTo>
                        <a:pt x="1517" y="919"/>
                        <a:pt x="1490" y="949"/>
                        <a:pt x="1456" y="949"/>
                      </a:cubicBezTo>
                      <a:cubicBezTo>
                        <a:pt x="970" y="949"/>
                        <a:pt x="970" y="949"/>
                        <a:pt x="970" y="949"/>
                      </a:cubicBezTo>
                      <a:cubicBezTo>
                        <a:pt x="1006" y="985"/>
                        <a:pt x="1006" y="985"/>
                        <a:pt x="1006" y="985"/>
                      </a:cubicBezTo>
                      <a:cubicBezTo>
                        <a:pt x="1029" y="1010"/>
                        <a:pt x="1029" y="1048"/>
                        <a:pt x="1005" y="1072"/>
                      </a:cubicBezTo>
                      <a:cubicBezTo>
                        <a:pt x="981" y="1096"/>
                        <a:pt x="942" y="1096"/>
                        <a:pt x="919" y="1071"/>
                      </a:cubicBezTo>
                      <a:cubicBezTo>
                        <a:pt x="893" y="1045"/>
                        <a:pt x="868" y="1019"/>
                        <a:pt x="842" y="993"/>
                      </a:cubicBezTo>
                      <a:close/>
                      <a:moveTo>
                        <a:pt x="324" y="505"/>
                      </a:moveTo>
                      <a:cubicBezTo>
                        <a:pt x="64" y="505"/>
                        <a:pt x="64" y="505"/>
                        <a:pt x="64" y="505"/>
                      </a:cubicBezTo>
                      <a:cubicBezTo>
                        <a:pt x="29" y="505"/>
                        <a:pt x="0" y="476"/>
                        <a:pt x="0" y="441"/>
                      </a:cubicBezTo>
                      <a:cubicBezTo>
                        <a:pt x="0" y="441"/>
                        <a:pt x="0" y="441"/>
                        <a:pt x="0" y="441"/>
                      </a:cubicBezTo>
                      <a:cubicBezTo>
                        <a:pt x="0" y="406"/>
                        <a:pt x="29" y="377"/>
                        <a:pt x="64" y="377"/>
                      </a:cubicBezTo>
                      <a:cubicBezTo>
                        <a:pt x="324" y="377"/>
                        <a:pt x="324" y="377"/>
                        <a:pt x="324" y="377"/>
                      </a:cubicBezTo>
                      <a:cubicBezTo>
                        <a:pt x="359" y="377"/>
                        <a:pt x="388" y="406"/>
                        <a:pt x="388" y="441"/>
                      </a:cubicBezTo>
                      <a:cubicBezTo>
                        <a:pt x="388" y="441"/>
                        <a:pt x="388" y="441"/>
                        <a:pt x="388" y="441"/>
                      </a:cubicBezTo>
                      <a:cubicBezTo>
                        <a:pt x="388" y="476"/>
                        <a:pt x="359" y="505"/>
                        <a:pt x="324" y="505"/>
                      </a:cubicBezTo>
                      <a:close/>
                      <a:moveTo>
                        <a:pt x="2076" y="949"/>
                      </a:moveTo>
                      <a:cubicBezTo>
                        <a:pt x="1816" y="949"/>
                        <a:pt x="1816" y="949"/>
                        <a:pt x="1816" y="949"/>
                      </a:cubicBezTo>
                      <a:cubicBezTo>
                        <a:pt x="1781" y="949"/>
                        <a:pt x="1752" y="920"/>
                        <a:pt x="1752" y="885"/>
                      </a:cubicBezTo>
                      <a:cubicBezTo>
                        <a:pt x="1752" y="885"/>
                        <a:pt x="1752" y="885"/>
                        <a:pt x="1752" y="885"/>
                      </a:cubicBezTo>
                      <a:cubicBezTo>
                        <a:pt x="1752" y="850"/>
                        <a:pt x="1781" y="821"/>
                        <a:pt x="1816" y="821"/>
                      </a:cubicBezTo>
                      <a:cubicBezTo>
                        <a:pt x="2076" y="821"/>
                        <a:pt x="2076" y="821"/>
                        <a:pt x="2076" y="821"/>
                      </a:cubicBezTo>
                      <a:cubicBezTo>
                        <a:pt x="2111" y="821"/>
                        <a:pt x="2140" y="850"/>
                        <a:pt x="2140" y="885"/>
                      </a:cubicBezTo>
                      <a:cubicBezTo>
                        <a:pt x="2140" y="885"/>
                        <a:pt x="2140" y="885"/>
                        <a:pt x="2140" y="885"/>
                      </a:cubicBezTo>
                      <a:cubicBezTo>
                        <a:pt x="2140" y="920"/>
                        <a:pt x="2111" y="949"/>
                        <a:pt x="2076" y="9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26" name="Freeform 34"/>
                <p:cNvSpPr>
                  <a:spLocks noEditPoints="1"/>
                </p:cNvSpPr>
                <p:nvPr/>
              </p:nvSpPr>
              <p:spPr bwMode="auto">
                <a:xfrm>
                  <a:off x="832" y="1593"/>
                  <a:ext cx="2783" cy="1500"/>
                </a:xfrm>
                <a:custGeom>
                  <a:avLst/>
                  <a:gdLst>
                    <a:gd name="T0" fmla="*/ 2458 w 2783"/>
                    <a:gd name="T1" fmla="*/ 1458 h 1500"/>
                    <a:gd name="T2" fmla="*/ 2783 w 2783"/>
                    <a:gd name="T3" fmla="*/ 1134 h 1500"/>
                    <a:gd name="T4" fmla="*/ 2783 w 2783"/>
                    <a:gd name="T5" fmla="*/ 769 h 1500"/>
                    <a:gd name="T6" fmla="*/ 2458 w 2783"/>
                    <a:gd name="T7" fmla="*/ 727 h 1500"/>
                    <a:gd name="T8" fmla="*/ 2783 w 2783"/>
                    <a:gd name="T9" fmla="*/ 408 h 1500"/>
                    <a:gd name="T10" fmla="*/ 2783 w 2783"/>
                    <a:gd name="T11" fmla="*/ 0 h 1500"/>
                    <a:gd name="T12" fmla="*/ 0 w 2783"/>
                    <a:gd name="T13" fmla="*/ 42 h 1500"/>
                    <a:gd name="T14" fmla="*/ 0 w 2783"/>
                    <a:gd name="T15" fmla="*/ 408 h 1500"/>
                    <a:gd name="T16" fmla="*/ 362 w 2783"/>
                    <a:gd name="T17" fmla="*/ 727 h 1500"/>
                    <a:gd name="T18" fmla="*/ 0 w 2783"/>
                    <a:gd name="T19" fmla="*/ 769 h 1500"/>
                    <a:gd name="T20" fmla="*/ 0 w 2783"/>
                    <a:gd name="T21" fmla="*/ 1134 h 1500"/>
                    <a:gd name="T22" fmla="*/ 362 w 2783"/>
                    <a:gd name="T23" fmla="*/ 1458 h 1500"/>
                    <a:gd name="T24" fmla="*/ 0 w 2783"/>
                    <a:gd name="T25" fmla="*/ 1500 h 1500"/>
                    <a:gd name="T26" fmla="*/ 407 w 2783"/>
                    <a:gd name="T27" fmla="*/ 1500 h 1500"/>
                    <a:gd name="T28" fmla="*/ 1089 w 2783"/>
                    <a:gd name="T29" fmla="*/ 1500 h 1500"/>
                    <a:gd name="T30" fmla="*/ 1776 w 2783"/>
                    <a:gd name="T31" fmla="*/ 1500 h 1500"/>
                    <a:gd name="T32" fmla="*/ 2458 w 2783"/>
                    <a:gd name="T33" fmla="*/ 1500 h 1500"/>
                    <a:gd name="T34" fmla="*/ 2783 w 2783"/>
                    <a:gd name="T35" fmla="*/ 1458 h 1500"/>
                    <a:gd name="T36" fmla="*/ 2738 w 2783"/>
                    <a:gd name="T37" fmla="*/ 42 h 1500"/>
                    <a:gd name="T38" fmla="*/ 2097 w 2783"/>
                    <a:gd name="T39" fmla="*/ 366 h 1500"/>
                    <a:gd name="T40" fmla="*/ 2417 w 2783"/>
                    <a:gd name="T41" fmla="*/ 408 h 1500"/>
                    <a:gd name="T42" fmla="*/ 1776 w 2783"/>
                    <a:gd name="T43" fmla="*/ 727 h 1500"/>
                    <a:gd name="T44" fmla="*/ 2417 w 2783"/>
                    <a:gd name="T45" fmla="*/ 408 h 1500"/>
                    <a:gd name="T46" fmla="*/ 2055 w 2783"/>
                    <a:gd name="T47" fmla="*/ 42 h 1500"/>
                    <a:gd name="T48" fmla="*/ 1414 w 2783"/>
                    <a:gd name="T49" fmla="*/ 366 h 1500"/>
                    <a:gd name="T50" fmla="*/ 1731 w 2783"/>
                    <a:gd name="T51" fmla="*/ 408 h 1500"/>
                    <a:gd name="T52" fmla="*/ 1089 w 2783"/>
                    <a:gd name="T53" fmla="*/ 727 h 1500"/>
                    <a:gd name="T54" fmla="*/ 1731 w 2783"/>
                    <a:gd name="T55" fmla="*/ 408 h 1500"/>
                    <a:gd name="T56" fmla="*/ 1369 w 2783"/>
                    <a:gd name="T57" fmla="*/ 42 h 1500"/>
                    <a:gd name="T58" fmla="*/ 728 w 2783"/>
                    <a:gd name="T59" fmla="*/ 366 h 1500"/>
                    <a:gd name="T60" fmla="*/ 1048 w 2783"/>
                    <a:gd name="T61" fmla="*/ 408 h 1500"/>
                    <a:gd name="T62" fmla="*/ 407 w 2783"/>
                    <a:gd name="T63" fmla="*/ 727 h 1500"/>
                    <a:gd name="T64" fmla="*/ 1048 w 2783"/>
                    <a:gd name="T65" fmla="*/ 408 h 1500"/>
                    <a:gd name="T66" fmla="*/ 45 w 2783"/>
                    <a:gd name="T67" fmla="*/ 42 h 1500"/>
                    <a:gd name="T68" fmla="*/ 687 w 2783"/>
                    <a:gd name="T69" fmla="*/ 366 h 1500"/>
                    <a:gd name="T70" fmla="*/ 45 w 2783"/>
                    <a:gd name="T71" fmla="*/ 1093 h 1500"/>
                    <a:gd name="T72" fmla="*/ 687 w 2783"/>
                    <a:gd name="T73" fmla="*/ 769 h 1500"/>
                    <a:gd name="T74" fmla="*/ 45 w 2783"/>
                    <a:gd name="T75" fmla="*/ 1093 h 1500"/>
                    <a:gd name="T76" fmla="*/ 407 w 2783"/>
                    <a:gd name="T77" fmla="*/ 1458 h 1500"/>
                    <a:gd name="T78" fmla="*/ 1048 w 2783"/>
                    <a:gd name="T79" fmla="*/ 1134 h 1500"/>
                    <a:gd name="T80" fmla="*/ 728 w 2783"/>
                    <a:gd name="T81" fmla="*/ 1093 h 1500"/>
                    <a:gd name="T82" fmla="*/ 1369 w 2783"/>
                    <a:gd name="T83" fmla="*/ 769 h 1500"/>
                    <a:gd name="T84" fmla="*/ 728 w 2783"/>
                    <a:gd name="T85" fmla="*/ 1093 h 1500"/>
                    <a:gd name="T86" fmla="*/ 1089 w 2783"/>
                    <a:gd name="T87" fmla="*/ 1458 h 1500"/>
                    <a:gd name="T88" fmla="*/ 1731 w 2783"/>
                    <a:gd name="T89" fmla="*/ 1134 h 1500"/>
                    <a:gd name="T90" fmla="*/ 1414 w 2783"/>
                    <a:gd name="T91" fmla="*/ 1093 h 1500"/>
                    <a:gd name="T92" fmla="*/ 2055 w 2783"/>
                    <a:gd name="T93" fmla="*/ 769 h 1500"/>
                    <a:gd name="T94" fmla="*/ 1414 w 2783"/>
                    <a:gd name="T95" fmla="*/ 1093 h 1500"/>
                    <a:gd name="T96" fmla="*/ 1776 w 2783"/>
                    <a:gd name="T97" fmla="*/ 1458 h 1500"/>
                    <a:gd name="T98" fmla="*/ 2417 w 2783"/>
                    <a:gd name="T99" fmla="*/ 1134 h 1500"/>
                    <a:gd name="T100" fmla="*/ 2097 w 2783"/>
                    <a:gd name="T101" fmla="*/ 1093 h 1500"/>
                    <a:gd name="T102" fmla="*/ 2738 w 2783"/>
                    <a:gd name="T103" fmla="*/ 769 h 1500"/>
                    <a:gd name="T104" fmla="*/ 2097 w 2783"/>
                    <a:gd name="T105" fmla="*/ 1093 h 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83" h="1500">
                      <a:moveTo>
                        <a:pt x="2783" y="1458"/>
                      </a:moveTo>
                      <a:lnTo>
                        <a:pt x="2458" y="1458"/>
                      </a:lnTo>
                      <a:lnTo>
                        <a:pt x="2458" y="1134"/>
                      </a:lnTo>
                      <a:lnTo>
                        <a:pt x="2783" y="1134"/>
                      </a:lnTo>
                      <a:lnTo>
                        <a:pt x="2783" y="1093"/>
                      </a:lnTo>
                      <a:lnTo>
                        <a:pt x="2783" y="769"/>
                      </a:lnTo>
                      <a:lnTo>
                        <a:pt x="2783" y="727"/>
                      </a:lnTo>
                      <a:lnTo>
                        <a:pt x="2458" y="727"/>
                      </a:lnTo>
                      <a:lnTo>
                        <a:pt x="2458" y="408"/>
                      </a:lnTo>
                      <a:lnTo>
                        <a:pt x="2783" y="408"/>
                      </a:lnTo>
                      <a:lnTo>
                        <a:pt x="2783" y="366"/>
                      </a:lnTo>
                      <a:lnTo>
                        <a:pt x="2783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0" y="366"/>
                      </a:lnTo>
                      <a:lnTo>
                        <a:pt x="0" y="408"/>
                      </a:lnTo>
                      <a:lnTo>
                        <a:pt x="362" y="408"/>
                      </a:lnTo>
                      <a:lnTo>
                        <a:pt x="362" y="727"/>
                      </a:lnTo>
                      <a:lnTo>
                        <a:pt x="0" y="727"/>
                      </a:lnTo>
                      <a:lnTo>
                        <a:pt x="0" y="769"/>
                      </a:lnTo>
                      <a:lnTo>
                        <a:pt x="0" y="1093"/>
                      </a:lnTo>
                      <a:lnTo>
                        <a:pt x="0" y="1134"/>
                      </a:lnTo>
                      <a:lnTo>
                        <a:pt x="362" y="1134"/>
                      </a:lnTo>
                      <a:lnTo>
                        <a:pt x="362" y="1458"/>
                      </a:lnTo>
                      <a:lnTo>
                        <a:pt x="0" y="1458"/>
                      </a:lnTo>
                      <a:lnTo>
                        <a:pt x="0" y="1500"/>
                      </a:lnTo>
                      <a:lnTo>
                        <a:pt x="366" y="1500"/>
                      </a:lnTo>
                      <a:lnTo>
                        <a:pt x="407" y="1500"/>
                      </a:lnTo>
                      <a:lnTo>
                        <a:pt x="1048" y="1500"/>
                      </a:lnTo>
                      <a:lnTo>
                        <a:pt x="1089" y="1500"/>
                      </a:lnTo>
                      <a:lnTo>
                        <a:pt x="1735" y="1500"/>
                      </a:lnTo>
                      <a:lnTo>
                        <a:pt x="1776" y="1500"/>
                      </a:lnTo>
                      <a:lnTo>
                        <a:pt x="2417" y="1500"/>
                      </a:lnTo>
                      <a:lnTo>
                        <a:pt x="2458" y="1500"/>
                      </a:lnTo>
                      <a:lnTo>
                        <a:pt x="2783" y="1500"/>
                      </a:lnTo>
                      <a:lnTo>
                        <a:pt x="2783" y="1458"/>
                      </a:lnTo>
                      <a:close/>
                      <a:moveTo>
                        <a:pt x="2097" y="42"/>
                      </a:moveTo>
                      <a:lnTo>
                        <a:pt x="2738" y="42"/>
                      </a:lnTo>
                      <a:lnTo>
                        <a:pt x="2738" y="366"/>
                      </a:lnTo>
                      <a:lnTo>
                        <a:pt x="2097" y="366"/>
                      </a:lnTo>
                      <a:lnTo>
                        <a:pt x="2097" y="42"/>
                      </a:lnTo>
                      <a:close/>
                      <a:moveTo>
                        <a:pt x="2417" y="408"/>
                      </a:moveTo>
                      <a:lnTo>
                        <a:pt x="2417" y="727"/>
                      </a:lnTo>
                      <a:lnTo>
                        <a:pt x="1776" y="727"/>
                      </a:lnTo>
                      <a:lnTo>
                        <a:pt x="1776" y="408"/>
                      </a:lnTo>
                      <a:lnTo>
                        <a:pt x="2417" y="408"/>
                      </a:lnTo>
                      <a:close/>
                      <a:moveTo>
                        <a:pt x="1414" y="42"/>
                      </a:moveTo>
                      <a:lnTo>
                        <a:pt x="2055" y="42"/>
                      </a:lnTo>
                      <a:lnTo>
                        <a:pt x="2055" y="366"/>
                      </a:lnTo>
                      <a:lnTo>
                        <a:pt x="1414" y="366"/>
                      </a:lnTo>
                      <a:lnTo>
                        <a:pt x="1414" y="42"/>
                      </a:lnTo>
                      <a:close/>
                      <a:moveTo>
                        <a:pt x="1731" y="408"/>
                      </a:moveTo>
                      <a:lnTo>
                        <a:pt x="1731" y="727"/>
                      </a:lnTo>
                      <a:lnTo>
                        <a:pt x="1089" y="727"/>
                      </a:lnTo>
                      <a:lnTo>
                        <a:pt x="1089" y="408"/>
                      </a:lnTo>
                      <a:lnTo>
                        <a:pt x="1731" y="408"/>
                      </a:lnTo>
                      <a:close/>
                      <a:moveTo>
                        <a:pt x="728" y="42"/>
                      </a:moveTo>
                      <a:lnTo>
                        <a:pt x="1369" y="42"/>
                      </a:lnTo>
                      <a:lnTo>
                        <a:pt x="1369" y="366"/>
                      </a:lnTo>
                      <a:lnTo>
                        <a:pt x="728" y="366"/>
                      </a:lnTo>
                      <a:lnTo>
                        <a:pt x="728" y="42"/>
                      </a:lnTo>
                      <a:close/>
                      <a:moveTo>
                        <a:pt x="1048" y="408"/>
                      </a:moveTo>
                      <a:lnTo>
                        <a:pt x="1048" y="727"/>
                      </a:lnTo>
                      <a:lnTo>
                        <a:pt x="407" y="727"/>
                      </a:lnTo>
                      <a:lnTo>
                        <a:pt x="407" y="408"/>
                      </a:lnTo>
                      <a:lnTo>
                        <a:pt x="1048" y="408"/>
                      </a:lnTo>
                      <a:close/>
                      <a:moveTo>
                        <a:pt x="45" y="366"/>
                      </a:moveTo>
                      <a:lnTo>
                        <a:pt x="45" y="42"/>
                      </a:lnTo>
                      <a:lnTo>
                        <a:pt x="687" y="42"/>
                      </a:lnTo>
                      <a:lnTo>
                        <a:pt x="687" y="366"/>
                      </a:lnTo>
                      <a:lnTo>
                        <a:pt x="45" y="366"/>
                      </a:lnTo>
                      <a:close/>
                      <a:moveTo>
                        <a:pt x="45" y="1093"/>
                      </a:moveTo>
                      <a:lnTo>
                        <a:pt x="45" y="769"/>
                      </a:lnTo>
                      <a:lnTo>
                        <a:pt x="687" y="769"/>
                      </a:lnTo>
                      <a:lnTo>
                        <a:pt x="687" y="1093"/>
                      </a:lnTo>
                      <a:lnTo>
                        <a:pt x="45" y="1093"/>
                      </a:lnTo>
                      <a:close/>
                      <a:moveTo>
                        <a:pt x="1048" y="1458"/>
                      </a:moveTo>
                      <a:lnTo>
                        <a:pt x="407" y="1458"/>
                      </a:lnTo>
                      <a:lnTo>
                        <a:pt x="407" y="1134"/>
                      </a:lnTo>
                      <a:lnTo>
                        <a:pt x="1048" y="1134"/>
                      </a:lnTo>
                      <a:lnTo>
                        <a:pt x="1048" y="1458"/>
                      </a:lnTo>
                      <a:close/>
                      <a:moveTo>
                        <a:pt x="728" y="1093"/>
                      </a:moveTo>
                      <a:lnTo>
                        <a:pt x="728" y="769"/>
                      </a:lnTo>
                      <a:lnTo>
                        <a:pt x="1369" y="769"/>
                      </a:lnTo>
                      <a:lnTo>
                        <a:pt x="1369" y="1093"/>
                      </a:lnTo>
                      <a:lnTo>
                        <a:pt x="728" y="1093"/>
                      </a:lnTo>
                      <a:close/>
                      <a:moveTo>
                        <a:pt x="1731" y="1458"/>
                      </a:moveTo>
                      <a:lnTo>
                        <a:pt x="1089" y="1458"/>
                      </a:lnTo>
                      <a:lnTo>
                        <a:pt x="1089" y="1134"/>
                      </a:lnTo>
                      <a:lnTo>
                        <a:pt x="1731" y="1134"/>
                      </a:lnTo>
                      <a:lnTo>
                        <a:pt x="1731" y="1458"/>
                      </a:lnTo>
                      <a:close/>
                      <a:moveTo>
                        <a:pt x="1414" y="1093"/>
                      </a:moveTo>
                      <a:lnTo>
                        <a:pt x="1414" y="769"/>
                      </a:lnTo>
                      <a:lnTo>
                        <a:pt x="2055" y="769"/>
                      </a:lnTo>
                      <a:lnTo>
                        <a:pt x="2055" y="1093"/>
                      </a:lnTo>
                      <a:lnTo>
                        <a:pt x="1414" y="1093"/>
                      </a:lnTo>
                      <a:close/>
                      <a:moveTo>
                        <a:pt x="2417" y="1458"/>
                      </a:moveTo>
                      <a:lnTo>
                        <a:pt x="1776" y="1458"/>
                      </a:lnTo>
                      <a:lnTo>
                        <a:pt x="1776" y="1134"/>
                      </a:lnTo>
                      <a:lnTo>
                        <a:pt x="2417" y="1134"/>
                      </a:lnTo>
                      <a:lnTo>
                        <a:pt x="2417" y="1458"/>
                      </a:lnTo>
                      <a:close/>
                      <a:moveTo>
                        <a:pt x="2097" y="1093"/>
                      </a:moveTo>
                      <a:lnTo>
                        <a:pt x="2097" y="769"/>
                      </a:lnTo>
                      <a:lnTo>
                        <a:pt x="2738" y="769"/>
                      </a:lnTo>
                      <a:lnTo>
                        <a:pt x="2738" y="1093"/>
                      </a:lnTo>
                      <a:lnTo>
                        <a:pt x="2097" y="10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sp>
            <p:nvSpPr>
              <p:cNvPr id="24" name="Rectangle 74"/>
              <p:cNvSpPr/>
              <p:nvPr/>
            </p:nvSpPr>
            <p:spPr>
              <a:xfrm>
                <a:off x="2597621" y="1938070"/>
                <a:ext cx="670472" cy="75426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585120" y="3481352"/>
              <a:ext cx="8002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ルーティング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213333" y="3477247"/>
              <a:ext cx="10054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ファイアウォール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066217" y="3472404"/>
              <a:ext cx="738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WAN</a:t>
              </a:r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高速化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714679" y="34467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無線</a:t>
              </a:r>
              <a:r>
                <a:rPr kumimoji="1" lang="en-US" altLang="ja-JP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LAN</a:t>
              </a:r>
            </a:p>
            <a:p>
              <a:pPr algn="ctr"/>
              <a:r>
                <a:rPr kumimoji="1" lang="ja-JP" altLang="en-US" sz="800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コントローラ</a:t>
              </a:r>
              <a:endParaRPr kumimoji="1" lang="ja-JP" altLang="en-US" sz="8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2" name="二等辺三角形 21"/>
            <p:cNvSpPr/>
            <p:nvPr/>
          </p:nvSpPr>
          <p:spPr>
            <a:xfrm>
              <a:off x="556893" y="3264298"/>
              <a:ext cx="2875745" cy="220201"/>
            </a:xfrm>
            <a:prstGeom prst="triangle">
              <a:avLst>
                <a:gd name="adj" fmla="val 5029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4069822" y="281872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インターネット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6" name="テキスト プレースホルダー 54"/>
          <p:cNvSpPr txBox="1">
            <a:spLocks/>
          </p:cNvSpPr>
          <p:nvPr/>
        </p:nvSpPr>
        <p:spPr>
          <a:xfrm>
            <a:off x="550009" y="2359163"/>
            <a:ext cx="3220848" cy="1012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0" tIns="45710" rIns="91420" bIns="45710">
            <a:norm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37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36" indent="0" algn="ctr">
              <a:buNone/>
            </a:pPr>
            <a:r>
              <a:rPr kumimoji="1" lang="ja-JP" altLang="en-US" sz="18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デバイス機器の導入・管理</a:t>
            </a:r>
            <a:endParaRPr kumimoji="1" lang="en-US" altLang="ja-JP" sz="1800" dirty="0" smtClean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  <a:p>
            <a:pPr marL="57136" indent="0" algn="ctr">
              <a:buNone/>
            </a:pPr>
            <a:r>
              <a:rPr kumimoji="1" lang="ja-JP" altLang="en-US" sz="24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「コスト抑制」</a:t>
            </a:r>
            <a:endParaRPr kumimoji="1" lang="ja-JP" altLang="en-US" sz="24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7" name="直方体 56"/>
          <p:cNvSpPr/>
          <p:nvPr/>
        </p:nvSpPr>
        <p:spPr>
          <a:xfrm>
            <a:off x="5161858" y="2071184"/>
            <a:ext cx="775034" cy="32474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558179" y="166388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社内ネット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0" name="円柱 59"/>
          <p:cNvSpPr/>
          <p:nvPr/>
        </p:nvSpPr>
        <p:spPr>
          <a:xfrm>
            <a:off x="5261466" y="2419791"/>
            <a:ext cx="351699" cy="908176"/>
          </a:xfrm>
          <a:prstGeom prst="ca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 rot="5400000">
            <a:off x="4873267" y="2777178"/>
            <a:ext cx="965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IPSec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VPN</a:t>
            </a:r>
            <a:endParaRPr kumimoji="1" lang="ja-JP" altLang="en-US" sz="12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473133" y="1451254"/>
            <a:ext cx="1261884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データセンター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6" name="直方体 65"/>
          <p:cNvSpPr/>
          <p:nvPr/>
        </p:nvSpPr>
        <p:spPr>
          <a:xfrm>
            <a:off x="6594295" y="2223859"/>
            <a:ext cx="419312" cy="263615"/>
          </a:xfrm>
          <a:prstGeom prst="cube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978236" y="2090183"/>
            <a:ext cx="89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メイリオ"/>
                <a:ea typeface="メイリオ"/>
                <a:cs typeface="メイリオ"/>
              </a:rPr>
              <a:t>Microsoft</a:t>
            </a:r>
          </a:p>
          <a:p>
            <a:r>
              <a:rPr kumimoji="1" lang="en-US" altLang="ja-JP" sz="1200" dirty="0" smtClean="0">
                <a:latin typeface="メイリオ"/>
                <a:ea typeface="メイリオ"/>
                <a:cs typeface="メイリオ"/>
              </a:rPr>
              <a:t>Office365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1" name="禁止 80"/>
          <p:cNvSpPr/>
          <p:nvPr/>
        </p:nvSpPr>
        <p:spPr>
          <a:xfrm>
            <a:off x="7744738" y="2646326"/>
            <a:ext cx="332316" cy="319373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3" name="ドーナツ 82"/>
          <p:cNvSpPr/>
          <p:nvPr/>
        </p:nvSpPr>
        <p:spPr>
          <a:xfrm>
            <a:off x="7736402" y="3023929"/>
            <a:ext cx="364761" cy="351004"/>
          </a:xfrm>
          <a:prstGeom prst="don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054" y="2414917"/>
            <a:ext cx="505332" cy="505332"/>
          </a:xfrm>
          <a:prstGeom prst="rect">
            <a:avLst/>
          </a:prstGeom>
        </p:spPr>
      </p:pic>
      <p:sp>
        <p:nvSpPr>
          <p:cNvPr id="87" name="角丸四角形 86"/>
          <p:cNvSpPr/>
          <p:nvPr/>
        </p:nvSpPr>
        <p:spPr>
          <a:xfrm>
            <a:off x="6627500" y="2672510"/>
            <a:ext cx="668238" cy="6373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70" name="グループ化 29"/>
          <p:cNvGrpSpPr/>
          <p:nvPr/>
        </p:nvGrpSpPr>
        <p:grpSpPr>
          <a:xfrm>
            <a:off x="6718323" y="2769638"/>
            <a:ext cx="476372" cy="471810"/>
            <a:chOff x="6378544" y="1349061"/>
            <a:chExt cx="1012856" cy="905984"/>
          </a:xfrm>
        </p:grpSpPr>
        <p:grpSp>
          <p:nvGrpSpPr>
            <p:cNvPr id="71" name="Group 135"/>
            <p:cNvGrpSpPr>
              <a:grpSpLocks/>
            </p:cNvGrpSpPr>
            <p:nvPr/>
          </p:nvGrpSpPr>
          <p:grpSpPr bwMode="auto">
            <a:xfrm>
              <a:off x="6378544" y="1349061"/>
              <a:ext cx="1012856" cy="905984"/>
              <a:chOff x="-1352550" y="3219451"/>
              <a:chExt cx="1104900" cy="1104898"/>
            </a:xfrm>
          </p:grpSpPr>
          <p:sp>
            <p:nvSpPr>
              <p:cNvPr id="79" name="Oval 78"/>
              <p:cNvSpPr/>
              <p:nvPr/>
            </p:nvSpPr>
            <p:spPr bwMode="auto">
              <a:xfrm>
                <a:off x="-1352550" y="3219451"/>
                <a:ext cx="1104900" cy="1104898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82124" tIns="41061" rIns="82124" bIns="41061"/>
              <a:lstStyle/>
              <a:p>
                <a:pPr defTabSz="814388" eaLnBrk="0" hangingPunct="0">
                  <a:lnSpc>
                    <a:spcPct val="90000"/>
                  </a:lnSpc>
                  <a:defRPr/>
                </a:pPr>
                <a:endParaRPr lang="en-US" sz="2800" kern="0" dirty="0">
                  <a:solidFill>
                    <a:srgbClr val="62D1FE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80" name="Oval 193"/>
              <p:cNvSpPr>
                <a:spLocks noChangeArrowheads="1"/>
              </p:cNvSpPr>
              <p:nvPr/>
            </p:nvSpPr>
            <p:spPr bwMode="auto">
              <a:xfrm flipH="1">
                <a:off x="-1268367" y="3296278"/>
                <a:ext cx="936534" cy="953265"/>
              </a:xfrm>
              <a:prstGeom prst="ellipse">
                <a:avLst/>
              </a:prstGeom>
              <a:solidFill>
                <a:srgbClr val="0183B7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82124" tIns="41061" rIns="82124" bIns="41061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endParaRPr lang="en-US" sz="2800" kern="0" dirty="0">
                  <a:solidFill>
                    <a:srgbClr val="62D1FE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grpSp>
          <p:nvGrpSpPr>
            <p:cNvPr id="72" name="Group 2"/>
            <p:cNvGrpSpPr>
              <a:grpSpLocks/>
            </p:cNvGrpSpPr>
            <p:nvPr/>
          </p:nvGrpSpPr>
          <p:grpSpPr bwMode="auto">
            <a:xfrm>
              <a:off x="6583112" y="1574705"/>
              <a:ext cx="663142" cy="425522"/>
              <a:chOff x="8004175" y="1370013"/>
              <a:chExt cx="566738" cy="393700"/>
            </a:xfrm>
          </p:grpSpPr>
          <p:sp>
            <p:nvSpPr>
              <p:cNvPr id="73" name="Oval 2"/>
              <p:cNvSpPr/>
              <p:nvPr/>
            </p:nvSpPr>
            <p:spPr bwMode="auto">
              <a:xfrm>
                <a:off x="8004175" y="1370013"/>
                <a:ext cx="566738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488679" h="1722978">
                    <a:moveTo>
                      <a:pt x="1568924" y="0"/>
                    </a:moveTo>
                    <a:cubicBezTo>
                      <a:pt x="1889013" y="0"/>
                      <a:pt x="2148497" y="259484"/>
                      <a:pt x="2148497" y="579573"/>
                    </a:cubicBezTo>
                    <a:cubicBezTo>
                      <a:pt x="2148497" y="628390"/>
                      <a:pt x="2142461" y="675798"/>
                      <a:pt x="2129199" y="720614"/>
                    </a:cubicBezTo>
                    <a:cubicBezTo>
                      <a:pt x="2337950" y="784181"/>
                      <a:pt x="2488679" y="978799"/>
                      <a:pt x="2488679" y="1208622"/>
                    </a:cubicBezTo>
                    <a:cubicBezTo>
                      <a:pt x="2488679" y="1492693"/>
                      <a:pt x="2258394" y="1722978"/>
                      <a:pt x="1974323" y="1722978"/>
                    </a:cubicBezTo>
                    <a:lnTo>
                      <a:pt x="1974313" y="1722977"/>
                    </a:lnTo>
                    <a:lnTo>
                      <a:pt x="563842" y="1722977"/>
                    </a:lnTo>
                    <a:cubicBezTo>
                      <a:pt x="563839" y="1722978"/>
                      <a:pt x="563836" y="1722978"/>
                      <a:pt x="563832" y="1722978"/>
                    </a:cubicBezTo>
                    <a:cubicBezTo>
                      <a:pt x="252436" y="1722978"/>
                      <a:pt x="0" y="1470542"/>
                      <a:pt x="0" y="1159146"/>
                    </a:cubicBezTo>
                    <a:cubicBezTo>
                      <a:pt x="0" y="944117"/>
                      <a:pt x="120370" y="757203"/>
                      <a:pt x="298654" y="664433"/>
                    </a:cubicBezTo>
                    <a:cubicBezTo>
                      <a:pt x="297817" y="661589"/>
                      <a:pt x="297788" y="658721"/>
                      <a:pt x="297788" y="655847"/>
                    </a:cubicBezTo>
                    <a:cubicBezTo>
                      <a:pt x="297788" y="426683"/>
                      <a:pt x="483562" y="240909"/>
                      <a:pt x="712726" y="240909"/>
                    </a:cubicBezTo>
                    <a:cubicBezTo>
                      <a:pt x="838046" y="240909"/>
                      <a:pt x="950390" y="296465"/>
                      <a:pt x="1025124" y="385461"/>
                    </a:cubicBezTo>
                    <a:cubicBezTo>
                      <a:pt x="1102977" y="160464"/>
                      <a:pt x="1317212" y="0"/>
                      <a:pt x="15689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109670" tIns="54836" rIns="54836" bIns="109670" anchor="b"/>
              <a:lstStyle/>
              <a:p>
                <a:pPr algn="ctr" defTabSz="8223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spc="-45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74" name="Freeform 23"/>
              <p:cNvSpPr>
                <a:spLocks/>
              </p:cNvSpPr>
              <p:nvPr/>
            </p:nvSpPr>
            <p:spPr bwMode="auto">
              <a:xfrm rot="20679101">
                <a:off x="8091075" y="1584476"/>
                <a:ext cx="71787" cy="75632"/>
              </a:xfrm>
              <a:custGeom>
                <a:avLst/>
                <a:gdLst>
                  <a:gd name="T0" fmla="*/ 443 w 1254"/>
                  <a:gd name="T1" fmla="*/ 138 h 1334"/>
                  <a:gd name="T2" fmla="*/ 523 w 1254"/>
                  <a:gd name="T3" fmla="*/ 78 h 1334"/>
                  <a:gd name="T4" fmla="*/ 609 w 1254"/>
                  <a:gd name="T5" fmla="*/ 35 h 1334"/>
                  <a:gd name="T6" fmla="*/ 701 w 1254"/>
                  <a:gd name="T7" fmla="*/ 9 h 1334"/>
                  <a:gd name="T8" fmla="*/ 796 w 1254"/>
                  <a:gd name="T9" fmla="*/ 0 h 1334"/>
                  <a:gd name="T10" fmla="*/ 891 w 1254"/>
                  <a:gd name="T11" fmla="*/ 7 h 1334"/>
                  <a:gd name="T12" fmla="*/ 983 w 1254"/>
                  <a:gd name="T13" fmla="*/ 31 h 1334"/>
                  <a:gd name="T14" fmla="*/ 1071 w 1254"/>
                  <a:gd name="T15" fmla="*/ 72 h 1334"/>
                  <a:gd name="T16" fmla="*/ 1133 w 1254"/>
                  <a:gd name="T17" fmla="*/ 114 h 1334"/>
                  <a:gd name="T18" fmla="*/ 1179 w 1254"/>
                  <a:gd name="T19" fmla="*/ 156 h 1334"/>
                  <a:gd name="T20" fmla="*/ 1238 w 1254"/>
                  <a:gd name="T21" fmla="*/ 225 h 1334"/>
                  <a:gd name="T22" fmla="*/ 1121 w 1254"/>
                  <a:gd name="T23" fmla="*/ 381 h 1334"/>
                  <a:gd name="T24" fmla="*/ 1081 w 1254"/>
                  <a:gd name="T25" fmla="*/ 402 h 1334"/>
                  <a:gd name="T26" fmla="*/ 1035 w 1254"/>
                  <a:gd name="T27" fmla="*/ 407 h 1334"/>
                  <a:gd name="T28" fmla="*/ 992 w 1254"/>
                  <a:gd name="T29" fmla="*/ 394 h 1334"/>
                  <a:gd name="T30" fmla="*/ 963 w 1254"/>
                  <a:gd name="T31" fmla="*/ 373 h 1334"/>
                  <a:gd name="T32" fmla="*/ 888 w 1254"/>
                  <a:gd name="T33" fmla="*/ 323 h 1334"/>
                  <a:gd name="T34" fmla="*/ 802 w 1254"/>
                  <a:gd name="T35" fmla="*/ 307 h 1334"/>
                  <a:gd name="T36" fmla="*/ 716 w 1254"/>
                  <a:gd name="T37" fmla="*/ 323 h 1334"/>
                  <a:gd name="T38" fmla="*/ 641 w 1254"/>
                  <a:gd name="T39" fmla="*/ 373 h 1334"/>
                  <a:gd name="T40" fmla="*/ 344 w 1254"/>
                  <a:gd name="T41" fmla="*/ 677 h 1334"/>
                  <a:gd name="T42" fmla="*/ 311 w 1254"/>
                  <a:gd name="T43" fmla="*/ 758 h 1334"/>
                  <a:gd name="T44" fmla="*/ 311 w 1254"/>
                  <a:gd name="T45" fmla="*/ 845 h 1334"/>
                  <a:gd name="T46" fmla="*/ 344 w 1254"/>
                  <a:gd name="T47" fmla="*/ 927 h 1334"/>
                  <a:gd name="T48" fmla="*/ 384 w 1254"/>
                  <a:gd name="T49" fmla="*/ 973 h 1334"/>
                  <a:gd name="T50" fmla="*/ 431 w 1254"/>
                  <a:gd name="T51" fmla="*/ 1004 h 1334"/>
                  <a:gd name="T52" fmla="*/ 483 w 1254"/>
                  <a:gd name="T53" fmla="*/ 1023 h 1334"/>
                  <a:gd name="T54" fmla="*/ 538 w 1254"/>
                  <a:gd name="T55" fmla="*/ 1028 h 1334"/>
                  <a:gd name="T56" fmla="*/ 579 w 1254"/>
                  <a:gd name="T57" fmla="*/ 1023 h 1334"/>
                  <a:gd name="T58" fmla="*/ 625 w 1254"/>
                  <a:gd name="T59" fmla="*/ 1008 h 1334"/>
                  <a:gd name="T60" fmla="*/ 682 w 1254"/>
                  <a:gd name="T61" fmla="*/ 975 h 1334"/>
                  <a:gd name="T62" fmla="*/ 805 w 1254"/>
                  <a:gd name="T63" fmla="*/ 884 h 1334"/>
                  <a:gd name="T64" fmla="*/ 901 w 1254"/>
                  <a:gd name="T65" fmla="*/ 915 h 1334"/>
                  <a:gd name="T66" fmla="*/ 999 w 1254"/>
                  <a:gd name="T67" fmla="*/ 930 h 1334"/>
                  <a:gd name="T68" fmla="*/ 1098 w 1254"/>
                  <a:gd name="T69" fmla="*/ 930 h 1334"/>
                  <a:gd name="T70" fmla="*/ 1171 w 1254"/>
                  <a:gd name="T71" fmla="*/ 920 h 1334"/>
                  <a:gd name="T72" fmla="*/ 891 w 1254"/>
                  <a:gd name="T73" fmla="*/ 1198 h 1334"/>
                  <a:gd name="T74" fmla="*/ 813 w 1254"/>
                  <a:gd name="T75" fmla="*/ 1254 h 1334"/>
                  <a:gd name="T76" fmla="*/ 734 w 1254"/>
                  <a:gd name="T77" fmla="*/ 1294 h 1334"/>
                  <a:gd name="T78" fmla="*/ 649 w 1254"/>
                  <a:gd name="T79" fmla="*/ 1320 h 1334"/>
                  <a:gd name="T80" fmla="*/ 562 w 1254"/>
                  <a:gd name="T81" fmla="*/ 1333 h 1334"/>
                  <a:gd name="T82" fmla="*/ 475 w 1254"/>
                  <a:gd name="T83" fmla="*/ 1332 h 1334"/>
                  <a:gd name="T84" fmla="*/ 388 w 1254"/>
                  <a:gd name="T85" fmla="*/ 1315 h 1334"/>
                  <a:gd name="T86" fmla="*/ 306 w 1254"/>
                  <a:gd name="T87" fmla="*/ 1285 h 1334"/>
                  <a:gd name="T88" fmla="*/ 227 w 1254"/>
                  <a:gd name="T89" fmla="*/ 1240 h 1334"/>
                  <a:gd name="T90" fmla="*/ 156 w 1254"/>
                  <a:gd name="T91" fmla="*/ 1180 h 1334"/>
                  <a:gd name="T92" fmla="*/ 103 w 1254"/>
                  <a:gd name="T93" fmla="*/ 1119 h 1334"/>
                  <a:gd name="T94" fmla="*/ 49 w 1254"/>
                  <a:gd name="T95" fmla="*/ 1028 h 1334"/>
                  <a:gd name="T96" fmla="*/ 15 w 1254"/>
                  <a:gd name="T97" fmla="*/ 930 h 1334"/>
                  <a:gd name="T98" fmla="*/ 1 w 1254"/>
                  <a:gd name="T99" fmla="*/ 828 h 1334"/>
                  <a:gd name="T100" fmla="*/ 5 w 1254"/>
                  <a:gd name="T101" fmla="*/ 726 h 1334"/>
                  <a:gd name="T102" fmla="*/ 29 w 1254"/>
                  <a:gd name="T103" fmla="*/ 626 h 1334"/>
                  <a:gd name="T104" fmla="*/ 73 w 1254"/>
                  <a:gd name="T105" fmla="*/ 531 h 1334"/>
                  <a:gd name="T106" fmla="*/ 137 w 1254"/>
                  <a:gd name="T107" fmla="*/ 444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4" h="1334">
                    <a:moveTo>
                      <a:pt x="156" y="425"/>
                    </a:moveTo>
                    <a:lnTo>
                      <a:pt x="425" y="156"/>
                    </a:lnTo>
                    <a:lnTo>
                      <a:pt x="425" y="156"/>
                    </a:lnTo>
                    <a:lnTo>
                      <a:pt x="443" y="138"/>
                    </a:lnTo>
                    <a:lnTo>
                      <a:pt x="462" y="122"/>
                    </a:lnTo>
                    <a:lnTo>
                      <a:pt x="482" y="106"/>
                    </a:lnTo>
                    <a:lnTo>
                      <a:pt x="501" y="91"/>
                    </a:lnTo>
                    <a:lnTo>
                      <a:pt x="523" y="78"/>
                    </a:lnTo>
                    <a:lnTo>
                      <a:pt x="543" y="66"/>
                    </a:lnTo>
                    <a:lnTo>
                      <a:pt x="566" y="55"/>
                    </a:lnTo>
                    <a:lnTo>
                      <a:pt x="587" y="44"/>
                    </a:lnTo>
                    <a:lnTo>
                      <a:pt x="609" y="35"/>
                    </a:lnTo>
                    <a:lnTo>
                      <a:pt x="632" y="27"/>
                    </a:lnTo>
                    <a:lnTo>
                      <a:pt x="655" y="20"/>
                    </a:lnTo>
                    <a:lnTo>
                      <a:pt x="678" y="14"/>
                    </a:lnTo>
                    <a:lnTo>
                      <a:pt x="701" y="9"/>
                    </a:lnTo>
                    <a:lnTo>
                      <a:pt x="725" y="5"/>
                    </a:lnTo>
                    <a:lnTo>
                      <a:pt x="748" y="3"/>
                    </a:lnTo>
                    <a:lnTo>
                      <a:pt x="773" y="1"/>
                    </a:lnTo>
                    <a:lnTo>
                      <a:pt x="796" y="0"/>
                    </a:lnTo>
                    <a:lnTo>
                      <a:pt x="819" y="0"/>
                    </a:lnTo>
                    <a:lnTo>
                      <a:pt x="843" y="2"/>
                    </a:lnTo>
                    <a:lnTo>
                      <a:pt x="867" y="4"/>
                    </a:lnTo>
                    <a:lnTo>
                      <a:pt x="891" y="7"/>
                    </a:lnTo>
                    <a:lnTo>
                      <a:pt x="914" y="12"/>
                    </a:lnTo>
                    <a:lnTo>
                      <a:pt x="938" y="17"/>
                    </a:lnTo>
                    <a:lnTo>
                      <a:pt x="960" y="24"/>
                    </a:lnTo>
                    <a:lnTo>
                      <a:pt x="983" y="31"/>
                    </a:lnTo>
                    <a:lnTo>
                      <a:pt x="1006" y="39"/>
                    </a:lnTo>
                    <a:lnTo>
                      <a:pt x="1028" y="50"/>
                    </a:lnTo>
                    <a:lnTo>
                      <a:pt x="1050" y="61"/>
                    </a:lnTo>
                    <a:lnTo>
                      <a:pt x="1071" y="72"/>
                    </a:lnTo>
                    <a:lnTo>
                      <a:pt x="1092" y="85"/>
                    </a:lnTo>
                    <a:lnTo>
                      <a:pt x="1112" y="98"/>
                    </a:lnTo>
                    <a:lnTo>
                      <a:pt x="1133" y="114"/>
                    </a:lnTo>
                    <a:lnTo>
                      <a:pt x="1133" y="114"/>
                    </a:lnTo>
                    <a:lnTo>
                      <a:pt x="1136" y="116"/>
                    </a:lnTo>
                    <a:lnTo>
                      <a:pt x="1136" y="116"/>
                    </a:lnTo>
                    <a:lnTo>
                      <a:pt x="1158" y="135"/>
                    </a:lnTo>
                    <a:lnTo>
                      <a:pt x="1179" y="156"/>
                    </a:lnTo>
                    <a:lnTo>
                      <a:pt x="1179" y="156"/>
                    </a:lnTo>
                    <a:lnTo>
                      <a:pt x="1201" y="178"/>
                    </a:lnTo>
                    <a:lnTo>
                      <a:pt x="1220" y="200"/>
                    </a:lnTo>
                    <a:lnTo>
                      <a:pt x="1238" y="225"/>
                    </a:lnTo>
                    <a:lnTo>
                      <a:pt x="1254" y="249"/>
                    </a:lnTo>
                    <a:lnTo>
                      <a:pt x="1131" y="373"/>
                    </a:lnTo>
                    <a:lnTo>
                      <a:pt x="1131" y="373"/>
                    </a:lnTo>
                    <a:lnTo>
                      <a:pt x="1121" y="381"/>
                    </a:lnTo>
                    <a:lnTo>
                      <a:pt x="1112" y="388"/>
                    </a:lnTo>
                    <a:lnTo>
                      <a:pt x="1102" y="394"/>
                    </a:lnTo>
                    <a:lnTo>
                      <a:pt x="1091" y="398"/>
                    </a:lnTo>
                    <a:lnTo>
                      <a:pt x="1081" y="402"/>
                    </a:lnTo>
                    <a:lnTo>
                      <a:pt x="1069" y="406"/>
                    </a:lnTo>
                    <a:lnTo>
                      <a:pt x="1058" y="407"/>
                    </a:lnTo>
                    <a:lnTo>
                      <a:pt x="1047" y="408"/>
                    </a:lnTo>
                    <a:lnTo>
                      <a:pt x="1035" y="407"/>
                    </a:lnTo>
                    <a:lnTo>
                      <a:pt x="1023" y="406"/>
                    </a:lnTo>
                    <a:lnTo>
                      <a:pt x="1013" y="402"/>
                    </a:lnTo>
                    <a:lnTo>
                      <a:pt x="1002" y="398"/>
                    </a:lnTo>
                    <a:lnTo>
                      <a:pt x="992" y="394"/>
                    </a:lnTo>
                    <a:lnTo>
                      <a:pt x="982" y="388"/>
                    </a:lnTo>
                    <a:lnTo>
                      <a:pt x="971" y="381"/>
                    </a:lnTo>
                    <a:lnTo>
                      <a:pt x="963" y="373"/>
                    </a:lnTo>
                    <a:lnTo>
                      <a:pt x="963" y="373"/>
                    </a:lnTo>
                    <a:lnTo>
                      <a:pt x="946" y="358"/>
                    </a:lnTo>
                    <a:lnTo>
                      <a:pt x="928" y="343"/>
                    </a:lnTo>
                    <a:lnTo>
                      <a:pt x="908" y="332"/>
                    </a:lnTo>
                    <a:lnTo>
                      <a:pt x="888" y="323"/>
                    </a:lnTo>
                    <a:lnTo>
                      <a:pt x="866" y="316"/>
                    </a:lnTo>
                    <a:lnTo>
                      <a:pt x="846" y="311"/>
                    </a:lnTo>
                    <a:lnTo>
                      <a:pt x="824" y="308"/>
                    </a:lnTo>
                    <a:lnTo>
                      <a:pt x="802" y="307"/>
                    </a:lnTo>
                    <a:lnTo>
                      <a:pt x="781" y="308"/>
                    </a:lnTo>
                    <a:lnTo>
                      <a:pt x="758" y="311"/>
                    </a:lnTo>
                    <a:lnTo>
                      <a:pt x="738" y="316"/>
                    </a:lnTo>
                    <a:lnTo>
                      <a:pt x="716" y="323"/>
                    </a:lnTo>
                    <a:lnTo>
                      <a:pt x="696" y="332"/>
                    </a:lnTo>
                    <a:lnTo>
                      <a:pt x="677" y="343"/>
                    </a:lnTo>
                    <a:lnTo>
                      <a:pt x="658" y="358"/>
                    </a:lnTo>
                    <a:lnTo>
                      <a:pt x="641" y="373"/>
                    </a:lnTo>
                    <a:lnTo>
                      <a:pt x="373" y="641"/>
                    </a:lnTo>
                    <a:lnTo>
                      <a:pt x="373" y="641"/>
                    </a:lnTo>
                    <a:lnTo>
                      <a:pt x="358" y="658"/>
                    </a:lnTo>
                    <a:lnTo>
                      <a:pt x="344" y="677"/>
                    </a:lnTo>
                    <a:lnTo>
                      <a:pt x="332" y="696"/>
                    </a:lnTo>
                    <a:lnTo>
                      <a:pt x="323" y="717"/>
                    </a:lnTo>
                    <a:lnTo>
                      <a:pt x="316" y="737"/>
                    </a:lnTo>
                    <a:lnTo>
                      <a:pt x="311" y="758"/>
                    </a:lnTo>
                    <a:lnTo>
                      <a:pt x="308" y="780"/>
                    </a:lnTo>
                    <a:lnTo>
                      <a:pt x="307" y="802"/>
                    </a:lnTo>
                    <a:lnTo>
                      <a:pt x="308" y="824"/>
                    </a:lnTo>
                    <a:lnTo>
                      <a:pt x="311" y="845"/>
                    </a:lnTo>
                    <a:lnTo>
                      <a:pt x="316" y="867"/>
                    </a:lnTo>
                    <a:lnTo>
                      <a:pt x="323" y="888"/>
                    </a:lnTo>
                    <a:lnTo>
                      <a:pt x="332" y="907"/>
                    </a:lnTo>
                    <a:lnTo>
                      <a:pt x="344" y="927"/>
                    </a:lnTo>
                    <a:lnTo>
                      <a:pt x="358" y="945"/>
                    </a:lnTo>
                    <a:lnTo>
                      <a:pt x="373" y="962"/>
                    </a:lnTo>
                    <a:lnTo>
                      <a:pt x="373" y="962"/>
                    </a:lnTo>
                    <a:lnTo>
                      <a:pt x="384" y="973"/>
                    </a:lnTo>
                    <a:lnTo>
                      <a:pt x="395" y="982"/>
                    </a:lnTo>
                    <a:lnTo>
                      <a:pt x="406" y="990"/>
                    </a:lnTo>
                    <a:lnTo>
                      <a:pt x="419" y="998"/>
                    </a:lnTo>
                    <a:lnTo>
                      <a:pt x="431" y="1004"/>
                    </a:lnTo>
                    <a:lnTo>
                      <a:pt x="443" y="1010"/>
                    </a:lnTo>
                    <a:lnTo>
                      <a:pt x="456" y="1016"/>
                    </a:lnTo>
                    <a:lnTo>
                      <a:pt x="470" y="1020"/>
                    </a:lnTo>
                    <a:lnTo>
                      <a:pt x="483" y="1023"/>
                    </a:lnTo>
                    <a:lnTo>
                      <a:pt x="497" y="1026"/>
                    </a:lnTo>
                    <a:lnTo>
                      <a:pt x="510" y="1027"/>
                    </a:lnTo>
                    <a:lnTo>
                      <a:pt x="524" y="1028"/>
                    </a:lnTo>
                    <a:lnTo>
                      <a:pt x="538" y="1028"/>
                    </a:lnTo>
                    <a:lnTo>
                      <a:pt x="551" y="1028"/>
                    </a:lnTo>
                    <a:lnTo>
                      <a:pt x="566" y="1026"/>
                    </a:lnTo>
                    <a:lnTo>
                      <a:pt x="579" y="1024"/>
                    </a:lnTo>
                    <a:lnTo>
                      <a:pt x="579" y="1023"/>
                    </a:lnTo>
                    <a:lnTo>
                      <a:pt x="579" y="1023"/>
                    </a:lnTo>
                    <a:lnTo>
                      <a:pt x="594" y="1020"/>
                    </a:lnTo>
                    <a:lnTo>
                      <a:pt x="609" y="1014"/>
                    </a:lnTo>
                    <a:lnTo>
                      <a:pt x="625" y="1008"/>
                    </a:lnTo>
                    <a:lnTo>
                      <a:pt x="640" y="1002"/>
                    </a:lnTo>
                    <a:lnTo>
                      <a:pt x="654" y="994"/>
                    </a:lnTo>
                    <a:lnTo>
                      <a:pt x="669" y="985"/>
                    </a:lnTo>
                    <a:lnTo>
                      <a:pt x="682" y="975"/>
                    </a:lnTo>
                    <a:lnTo>
                      <a:pt x="694" y="962"/>
                    </a:lnTo>
                    <a:lnTo>
                      <a:pt x="783" y="875"/>
                    </a:lnTo>
                    <a:lnTo>
                      <a:pt x="783" y="875"/>
                    </a:lnTo>
                    <a:lnTo>
                      <a:pt x="805" y="884"/>
                    </a:lnTo>
                    <a:lnTo>
                      <a:pt x="829" y="893"/>
                    </a:lnTo>
                    <a:lnTo>
                      <a:pt x="853" y="901"/>
                    </a:lnTo>
                    <a:lnTo>
                      <a:pt x="877" y="908"/>
                    </a:lnTo>
                    <a:lnTo>
                      <a:pt x="901" y="915"/>
                    </a:lnTo>
                    <a:lnTo>
                      <a:pt x="926" y="920"/>
                    </a:lnTo>
                    <a:lnTo>
                      <a:pt x="950" y="924"/>
                    </a:lnTo>
                    <a:lnTo>
                      <a:pt x="974" y="928"/>
                    </a:lnTo>
                    <a:lnTo>
                      <a:pt x="999" y="930"/>
                    </a:lnTo>
                    <a:lnTo>
                      <a:pt x="1023" y="931"/>
                    </a:lnTo>
                    <a:lnTo>
                      <a:pt x="1048" y="932"/>
                    </a:lnTo>
                    <a:lnTo>
                      <a:pt x="1073" y="931"/>
                    </a:lnTo>
                    <a:lnTo>
                      <a:pt x="1098" y="930"/>
                    </a:lnTo>
                    <a:lnTo>
                      <a:pt x="1122" y="927"/>
                    </a:lnTo>
                    <a:lnTo>
                      <a:pt x="1147" y="924"/>
                    </a:lnTo>
                    <a:lnTo>
                      <a:pt x="1171" y="920"/>
                    </a:lnTo>
                    <a:lnTo>
                      <a:pt x="1171" y="920"/>
                    </a:lnTo>
                    <a:lnTo>
                      <a:pt x="1049" y="1042"/>
                    </a:lnTo>
                    <a:lnTo>
                      <a:pt x="911" y="1180"/>
                    </a:lnTo>
                    <a:lnTo>
                      <a:pt x="911" y="1180"/>
                    </a:lnTo>
                    <a:lnTo>
                      <a:pt x="891" y="1198"/>
                    </a:lnTo>
                    <a:lnTo>
                      <a:pt x="865" y="1218"/>
                    </a:lnTo>
                    <a:lnTo>
                      <a:pt x="838" y="1238"/>
                    </a:lnTo>
                    <a:lnTo>
                      <a:pt x="813" y="1254"/>
                    </a:lnTo>
                    <a:lnTo>
                      <a:pt x="813" y="1254"/>
                    </a:lnTo>
                    <a:lnTo>
                      <a:pt x="794" y="1265"/>
                    </a:lnTo>
                    <a:lnTo>
                      <a:pt x="775" y="1276"/>
                    </a:lnTo>
                    <a:lnTo>
                      <a:pt x="754" y="1286"/>
                    </a:lnTo>
                    <a:lnTo>
                      <a:pt x="734" y="1294"/>
                    </a:lnTo>
                    <a:lnTo>
                      <a:pt x="713" y="1302"/>
                    </a:lnTo>
                    <a:lnTo>
                      <a:pt x="692" y="1309"/>
                    </a:lnTo>
                    <a:lnTo>
                      <a:pt x="671" y="1315"/>
                    </a:lnTo>
                    <a:lnTo>
                      <a:pt x="649" y="1320"/>
                    </a:lnTo>
                    <a:lnTo>
                      <a:pt x="628" y="1326"/>
                    </a:lnTo>
                    <a:lnTo>
                      <a:pt x="606" y="1329"/>
                    </a:lnTo>
                    <a:lnTo>
                      <a:pt x="585" y="1332"/>
                    </a:lnTo>
                    <a:lnTo>
                      <a:pt x="562" y="1333"/>
                    </a:lnTo>
                    <a:lnTo>
                      <a:pt x="541" y="1334"/>
                    </a:lnTo>
                    <a:lnTo>
                      <a:pt x="519" y="1334"/>
                    </a:lnTo>
                    <a:lnTo>
                      <a:pt x="497" y="1333"/>
                    </a:lnTo>
                    <a:lnTo>
                      <a:pt x="475" y="1332"/>
                    </a:lnTo>
                    <a:lnTo>
                      <a:pt x="453" y="1329"/>
                    </a:lnTo>
                    <a:lnTo>
                      <a:pt x="431" y="1325"/>
                    </a:lnTo>
                    <a:lnTo>
                      <a:pt x="410" y="1320"/>
                    </a:lnTo>
                    <a:lnTo>
                      <a:pt x="388" y="1315"/>
                    </a:lnTo>
                    <a:lnTo>
                      <a:pt x="368" y="1309"/>
                    </a:lnTo>
                    <a:lnTo>
                      <a:pt x="346" y="1302"/>
                    </a:lnTo>
                    <a:lnTo>
                      <a:pt x="326" y="1294"/>
                    </a:lnTo>
                    <a:lnTo>
                      <a:pt x="306" y="1285"/>
                    </a:lnTo>
                    <a:lnTo>
                      <a:pt x="285" y="1275"/>
                    </a:lnTo>
                    <a:lnTo>
                      <a:pt x="266" y="1264"/>
                    </a:lnTo>
                    <a:lnTo>
                      <a:pt x="246" y="1252"/>
                    </a:lnTo>
                    <a:lnTo>
                      <a:pt x="227" y="1240"/>
                    </a:lnTo>
                    <a:lnTo>
                      <a:pt x="209" y="1226"/>
                    </a:lnTo>
                    <a:lnTo>
                      <a:pt x="190" y="1211"/>
                    </a:lnTo>
                    <a:lnTo>
                      <a:pt x="173" y="1196"/>
                    </a:lnTo>
                    <a:lnTo>
                      <a:pt x="156" y="1180"/>
                    </a:lnTo>
                    <a:lnTo>
                      <a:pt x="156" y="1180"/>
                    </a:lnTo>
                    <a:lnTo>
                      <a:pt x="137" y="1160"/>
                    </a:lnTo>
                    <a:lnTo>
                      <a:pt x="119" y="1140"/>
                    </a:lnTo>
                    <a:lnTo>
                      <a:pt x="103" y="1119"/>
                    </a:lnTo>
                    <a:lnTo>
                      <a:pt x="87" y="1096"/>
                    </a:lnTo>
                    <a:lnTo>
                      <a:pt x="73" y="1074"/>
                    </a:lnTo>
                    <a:lnTo>
                      <a:pt x="61" y="1051"/>
                    </a:lnTo>
                    <a:lnTo>
                      <a:pt x="49" y="1028"/>
                    </a:lnTo>
                    <a:lnTo>
                      <a:pt x="38" y="1003"/>
                    </a:lnTo>
                    <a:lnTo>
                      <a:pt x="29" y="979"/>
                    </a:lnTo>
                    <a:lnTo>
                      <a:pt x="22" y="954"/>
                    </a:lnTo>
                    <a:lnTo>
                      <a:pt x="15" y="930"/>
                    </a:lnTo>
                    <a:lnTo>
                      <a:pt x="10" y="904"/>
                    </a:lnTo>
                    <a:lnTo>
                      <a:pt x="5" y="879"/>
                    </a:lnTo>
                    <a:lnTo>
                      <a:pt x="2" y="853"/>
                    </a:lnTo>
                    <a:lnTo>
                      <a:pt x="1" y="828"/>
                    </a:lnTo>
                    <a:lnTo>
                      <a:pt x="0" y="802"/>
                    </a:lnTo>
                    <a:lnTo>
                      <a:pt x="1" y="777"/>
                    </a:lnTo>
                    <a:lnTo>
                      <a:pt x="2" y="751"/>
                    </a:lnTo>
                    <a:lnTo>
                      <a:pt x="5" y="726"/>
                    </a:lnTo>
                    <a:lnTo>
                      <a:pt x="10" y="700"/>
                    </a:lnTo>
                    <a:lnTo>
                      <a:pt x="15" y="675"/>
                    </a:lnTo>
                    <a:lnTo>
                      <a:pt x="22" y="650"/>
                    </a:lnTo>
                    <a:lnTo>
                      <a:pt x="29" y="626"/>
                    </a:lnTo>
                    <a:lnTo>
                      <a:pt x="38" y="601"/>
                    </a:lnTo>
                    <a:lnTo>
                      <a:pt x="49" y="577"/>
                    </a:lnTo>
                    <a:lnTo>
                      <a:pt x="61" y="553"/>
                    </a:lnTo>
                    <a:lnTo>
                      <a:pt x="73" y="531"/>
                    </a:lnTo>
                    <a:lnTo>
                      <a:pt x="87" y="509"/>
                    </a:lnTo>
                    <a:lnTo>
                      <a:pt x="103" y="486"/>
                    </a:lnTo>
                    <a:lnTo>
                      <a:pt x="119" y="465"/>
                    </a:lnTo>
                    <a:lnTo>
                      <a:pt x="137" y="444"/>
                    </a:lnTo>
                    <a:lnTo>
                      <a:pt x="156" y="425"/>
                    </a:lnTo>
                    <a:lnTo>
                      <a:pt x="156" y="425"/>
                    </a:lnTo>
                    <a:close/>
                  </a:path>
                </a:pathLst>
              </a:custGeom>
              <a:solidFill>
                <a:srgbClr val="009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2" tIns="45696" rIns="91392" bIns="45696"/>
              <a:lstStyle/>
              <a:p>
                <a:pPr defTabSz="68589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 rot="20679101">
                <a:off x="8116578" y="1546142"/>
                <a:ext cx="71787" cy="76668"/>
              </a:xfrm>
              <a:custGeom>
                <a:avLst/>
                <a:gdLst>
                  <a:gd name="T0" fmla="*/ 34 w 1254"/>
                  <a:gd name="T1" fmla="*/ 1136 h 1337"/>
                  <a:gd name="T2" fmla="*/ 124 w 1254"/>
                  <a:gd name="T3" fmla="*/ 963 h 1337"/>
                  <a:gd name="T4" fmla="*/ 162 w 1254"/>
                  <a:gd name="T5" fmla="*/ 938 h 1337"/>
                  <a:gd name="T6" fmla="*/ 207 w 1254"/>
                  <a:gd name="T7" fmla="*/ 929 h 1337"/>
                  <a:gd name="T8" fmla="*/ 252 w 1254"/>
                  <a:gd name="T9" fmla="*/ 938 h 1337"/>
                  <a:gd name="T10" fmla="*/ 291 w 1254"/>
                  <a:gd name="T11" fmla="*/ 963 h 1337"/>
                  <a:gd name="T12" fmla="*/ 346 w 1254"/>
                  <a:gd name="T13" fmla="*/ 1004 h 1337"/>
                  <a:gd name="T14" fmla="*/ 429 w 1254"/>
                  <a:gd name="T15" fmla="*/ 1029 h 1337"/>
                  <a:gd name="T16" fmla="*/ 516 w 1254"/>
                  <a:gd name="T17" fmla="*/ 1021 h 1337"/>
                  <a:gd name="T18" fmla="*/ 595 w 1254"/>
                  <a:gd name="T19" fmla="*/ 980 h 1337"/>
                  <a:gd name="T20" fmla="*/ 897 w 1254"/>
                  <a:gd name="T21" fmla="*/ 678 h 1337"/>
                  <a:gd name="T22" fmla="*/ 938 w 1254"/>
                  <a:gd name="T23" fmla="*/ 599 h 1337"/>
                  <a:gd name="T24" fmla="*/ 946 w 1254"/>
                  <a:gd name="T25" fmla="*/ 513 h 1337"/>
                  <a:gd name="T26" fmla="*/ 921 w 1254"/>
                  <a:gd name="T27" fmla="*/ 429 h 1337"/>
                  <a:gd name="T28" fmla="*/ 881 w 1254"/>
                  <a:gd name="T29" fmla="*/ 374 h 1337"/>
                  <a:gd name="T30" fmla="*/ 806 w 1254"/>
                  <a:gd name="T31" fmla="*/ 324 h 1337"/>
                  <a:gd name="T32" fmla="*/ 720 w 1254"/>
                  <a:gd name="T33" fmla="*/ 308 h 1337"/>
                  <a:gd name="T34" fmla="*/ 634 w 1254"/>
                  <a:gd name="T35" fmla="*/ 324 h 1337"/>
                  <a:gd name="T36" fmla="*/ 560 w 1254"/>
                  <a:gd name="T37" fmla="*/ 374 h 1337"/>
                  <a:gd name="T38" fmla="*/ 423 w 1254"/>
                  <a:gd name="T39" fmla="*/ 443 h 1337"/>
                  <a:gd name="T40" fmla="*/ 327 w 1254"/>
                  <a:gd name="T41" fmla="*/ 418 h 1337"/>
                  <a:gd name="T42" fmla="*/ 229 w 1254"/>
                  <a:gd name="T43" fmla="*/ 406 h 1337"/>
                  <a:gd name="T44" fmla="*/ 130 w 1254"/>
                  <a:gd name="T45" fmla="*/ 412 h 1337"/>
                  <a:gd name="T46" fmla="*/ 343 w 1254"/>
                  <a:gd name="T47" fmla="*/ 157 h 1337"/>
                  <a:gd name="T48" fmla="*/ 426 w 1254"/>
                  <a:gd name="T49" fmla="*/ 88 h 1337"/>
                  <a:gd name="T50" fmla="*/ 519 w 1254"/>
                  <a:gd name="T51" fmla="*/ 39 h 1337"/>
                  <a:gd name="T52" fmla="*/ 618 w 1254"/>
                  <a:gd name="T53" fmla="*/ 10 h 1337"/>
                  <a:gd name="T54" fmla="*/ 720 w 1254"/>
                  <a:gd name="T55" fmla="*/ 0 h 1337"/>
                  <a:gd name="T56" fmla="*/ 822 w 1254"/>
                  <a:gd name="T57" fmla="*/ 10 h 1337"/>
                  <a:gd name="T58" fmla="*/ 921 w 1254"/>
                  <a:gd name="T59" fmla="*/ 39 h 1337"/>
                  <a:gd name="T60" fmla="*/ 1014 w 1254"/>
                  <a:gd name="T61" fmla="*/ 88 h 1337"/>
                  <a:gd name="T62" fmla="*/ 1098 w 1254"/>
                  <a:gd name="T63" fmla="*/ 157 h 1337"/>
                  <a:gd name="T64" fmla="*/ 1151 w 1254"/>
                  <a:gd name="T65" fmla="*/ 219 h 1337"/>
                  <a:gd name="T66" fmla="*/ 1204 w 1254"/>
                  <a:gd name="T67" fmla="*/ 310 h 1337"/>
                  <a:gd name="T68" fmla="*/ 1239 w 1254"/>
                  <a:gd name="T69" fmla="*/ 407 h 1337"/>
                  <a:gd name="T70" fmla="*/ 1253 w 1254"/>
                  <a:gd name="T71" fmla="*/ 508 h 1337"/>
                  <a:gd name="T72" fmla="*/ 1248 w 1254"/>
                  <a:gd name="T73" fmla="*/ 611 h 1337"/>
                  <a:gd name="T74" fmla="*/ 1224 w 1254"/>
                  <a:gd name="T75" fmla="*/ 711 h 1337"/>
                  <a:gd name="T76" fmla="*/ 1180 w 1254"/>
                  <a:gd name="T77" fmla="*/ 805 h 1337"/>
                  <a:gd name="T78" fmla="*/ 1117 w 1254"/>
                  <a:gd name="T79" fmla="*/ 892 h 1337"/>
                  <a:gd name="T80" fmla="*/ 809 w 1254"/>
                  <a:gd name="T81" fmla="*/ 1200 h 1337"/>
                  <a:gd name="T82" fmla="*/ 723 w 1254"/>
                  <a:gd name="T83" fmla="*/ 1263 h 1337"/>
                  <a:gd name="T84" fmla="*/ 628 w 1254"/>
                  <a:gd name="T85" fmla="*/ 1307 h 1337"/>
                  <a:gd name="T86" fmla="*/ 528 w 1254"/>
                  <a:gd name="T87" fmla="*/ 1332 h 1337"/>
                  <a:gd name="T88" fmla="*/ 426 w 1254"/>
                  <a:gd name="T89" fmla="*/ 1337 h 1337"/>
                  <a:gd name="T90" fmla="*/ 324 w 1254"/>
                  <a:gd name="T91" fmla="*/ 1321 h 1337"/>
                  <a:gd name="T92" fmla="*/ 227 w 1254"/>
                  <a:gd name="T93" fmla="*/ 1288 h 1337"/>
                  <a:gd name="T94" fmla="*/ 136 w 1254"/>
                  <a:gd name="T95" fmla="*/ 1234 h 1337"/>
                  <a:gd name="T96" fmla="*/ 74 w 1254"/>
                  <a:gd name="T97" fmla="*/ 1181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4" h="1337">
                    <a:moveTo>
                      <a:pt x="74" y="1181"/>
                    </a:moveTo>
                    <a:lnTo>
                      <a:pt x="74" y="1181"/>
                    </a:lnTo>
                    <a:lnTo>
                      <a:pt x="53" y="1158"/>
                    </a:lnTo>
                    <a:lnTo>
                      <a:pt x="34" y="1136"/>
                    </a:lnTo>
                    <a:lnTo>
                      <a:pt x="16" y="1112"/>
                    </a:lnTo>
                    <a:lnTo>
                      <a:pt x="0" y="1087"/>
                    </a:lnTo>
                    <a:lnTo>
                      <a:pt x="124" y="963"/>
                    </a:lnTo>
                    <a:lnTo>
                      <a:pt x="124" y="963"/>
                    </a:lnTo>
                    <a:lnTo>
                      <a:pt x="133" y="955"/>
                    </a:lnTo>
                    <a:lnTo>
                      <a:pt x="142" y="948"/>
                    </a:lnTo>
                    <a:lnTo>
                      <a:pt x="152" y="943"/>
                    </a:lnTo>
                    <a:lnTo>
                      <a:pt x="162" y="938"/>
                    </a:lnTo>
                    <a:lnTo>
                      <a:pt x="173" y="934"/>
                    </a:lnTo>
                    <a:lnTo>
                      <a:pt x="185" y="931"/>
                    </a:lnTo>
                    <a:lnTo>
                      <a:pt x="196" y="930"/>
                    </a:lnTo>
                    <a:lnTo>
                      <a:pt x="207" y="929"/>
                    </a:lnTo>
                    <a:lnTo>
                      <a:pt x="218" y="930"/>
                    </a:lnTo>
                    <a:lnTo>
                      <a:pt x="230" y="931"/>
                    </a:lnTo>
                    <a:lnTo>
                      <a:pt x="241" y="934"/>
                    </a:lnTo>
                    <a:lnTo>
                      <a:pt x="252" y="938"/>
                    </a:lnTo>
                    <a:lnTo>
                      <a:pt x="262" y="943"/>
                    </a:lnTo>
                    <a:lnTo>
                      <a:pt x="272" y="948"/>
                    </a:lnTo>
                    <a:lnTo>
                      <a:pt x="282" y="955"/>
                    </a:lnTo>
                    <a:lnTo>
                      <a:pt x="291" y="963"/>
                    </a:lnTo>
                    <a:lnTo>
                      <a:pt x="291" y="963"/>
                    </a:lnTo>
                    <a:lnTo>
                      <a:pt x="308" y="980"/>
                    </a:lnTo>
                    <a:lnTo>
                      <a:pt x="326" y="993"/>
                    </a:lnTo>
                    <a:lnTo>
                      <a:pt x="346" y="1004"/>
                    </a:lnTo>
                    <a:lnTo>
                      <a:pt x="366" y="1013"/>
                    </a:lnTo>
                    <a:lnTo>
                      <a:pt x="387" y="1021"/>
                    </a:lnTo>
                    <a:lnTo>
                      <a:pt x="408" y="1026"/>
                    </a:lnTo>
                    <a:lnTo>
                      <a:pt x="429" y="1029"/>
                    </a:lnTo>
                    <a:lnTo>
                      <a:pt x="452" y="1030"/>
                    </a:lnTo>
                    <a:lnTo>
                      <a:pt x="473" y="1029"/>
                    </a:lnTo>
                    <a:lnTo>
                      <a:pt x="495" y="1026"/>
                    </a:lnTo>
                    <a:lnTo>
                      <a:pt x="516" y="1021"/>
                    </a:lnTo>
                    <a:lnTo>
                      <a:pt x="538" y="1013"/>
                    </a:lnTo>
                    <a:lnTo>
                      <a:pt x="557" y="1004"/>
                    </a:lnTo>
                    <a:lnTo>
                      <a:pt x="576" y="993"/>
                    </a:lnTo>
                    <a:lnTo>
                      <a:pt x="595" y="980"/>
                    </a:lnTo>
                    <a:lnTo>
                      <a:pt x="612" y="963"/>
                    </a:lnTo>
                    <a:lnTo>
                      <a:pt x="881" y="695"/>
                    </a:lnTo>
                    <a:lnTo>
                      <a:pt x="881" y="695"/>
                    </a:lnTo>
                    <a:lnTo>
                      <a:pt x="897" y="678"/>
                    </a:lnTo>
                    <a:lnTo>
                      <a:pt x="910" y="659"/>
                    </a:lnTo>
                    <a:lnTo>
                      <a:pt x="921" y="640"/>
                    </a:lnTo>
                    <a:lnTo>
                      <a:pt x="931" y="620"/>
                    </a:lnTo>
                    <a:lnTo>
                      <a:pt x="938" y="599"/>
                    </a:lnTo>
                    <a:lnTo>
                      <a:pt x="943" y="578"/>
                    </a:lnTo>
                    <a:lnTo>
                      <a:pt x="946" y="556"/>
                    </a:lnTo>
                    <a:lnTo>
                      <a:pt x="947" y="534"/>
                    </a:lnTo>
                    <a:lnTo>
                      <a:pt x="946" y="513"/>
                    </a:lnTo>
                    <a:lnTo>
                      <a:pt x="943" y="491"/>
                    </a:lnTo>
                    <a:lnTo>
                      <a:pt x="938" y="470"/>
                    </a:lnTo>
                    <a:lnTo>
                      <a:pt x="931" y="448"/>
                    </a:lnTo>
                    <a:lnTo>
                      <a:pt x="921" y="429"/>
                    </a:lnTo>
                    <a:lnTo>
                      <a:pt x="910" y="410"/>
                    </a:lnTo>
                    <a:lnTo>
                      <a:pt x="897" y="391"/>
                    </a:lnTo>
                    <a:lnTo>
                      <a:pt x="881" y="374"/>
                    </a:lnTo>
                    <a:lnTo>
                      <a:pt x="881" y="374"/>
                    </a:lnTo>
                    <a:lnTo>
                      <a:pt x="864" y="359"/>
                    </a:lnTo>
                    <a:lnTo>
                      <a:pt x="846" y="344"/>
                    </a:lnTo>
                    <a:lnTo>
                      <a:pt x="826" y="333"/>
                    </a:lnTo>
                    <a:lnTo>
                      <a:pt x="806" y="324"/>
                    </a:lnTo>
                    <a:lnTo>
                      <a:pt x="785" y="317"/>
                    </a:lnTo>
                    <a:lnTo>
                      <a:pt x="764" y="312"/>
                    </a:lnTo>
                    <a:lnTo>
                      <a:pt x="743" y="309"/>
                    </a:lnTo>
                    <a:lnTo>
                      <a:pt x="720" y="308"/>
                    </a:lnTo>
                    <a:lnTo>
                      <a:pt x="699" y="309"/>
                    </a:lnTo>
                    <a:lnTo>
                      <a:pt x="677" y="312"/>
                    </a:lnTo>
                    <a:lnTo>
                      <a:pt x="656" y="317"/>
                    </a:lnTo>
                    <a:lnTo>
                      <a:pt x="634" y="324"/>
                    </a:lnTo>
                    <a:lnTo>
                      <a:pt x="614" y="333"/>
                    </a:lnTo>
                    <a:lnTo>
                      <a:pt x="595" y="344"/>
                    </a:lnTo>
                    <a:lnTo>
                      <a:pt x="576" y="357"/>
                    </a:lnTo>
                    <a:lnTo>
                      <a:pt x="560" y="374"/>
                    </a:lnTo>
                    <a:lnTo>
                      <a:pt x="470" y="463"/>
                    </a:lnTo>
                    <a:lnTo>
                      <a:pt x="470" y="463"/>
                    </a:lnTo>
                    <a:lnTo>
                      <a:pt x="448" y="452"/>
                    </a:lnTo>
                    <a:lnTo>
                      <a:pt x="423" y="443"/>
                    </a:lnTo>
                    <a:lnTo>
                      <a:pt x="400" y="436"/>
                    </a:lnTo>
                    <a:lnTo>
                      <a:pt x="376" y="429"/>
                    </a:lnTo>
                    <a:lnTo>
                      <a:pt x="352" y="423"/>
                    </a:lnTo>
                    <a:lnTo>
                      <a:pt x="327" y="418"/>
                    </a:lnTo>
                    <a:lnTo>
                      <a:pt x="303" y="414"/>
                    </a:lnTo>
                    <a:lnTo>
                      <a:pt x="279" y="411"/>
                    </a:lnTo>
                    <a:lnTo>
                      <a:pt x="253" y="407"/>
                    </a:lnTo>
                    <a:lnTo>
                      <a:pt x="229" y="406"/>
                    </a:lnTo>
                    <a:lnTo>
                      <a:pt x="204" y="406"/>
                    </a:lnTo>
                    <a:lnTo>
                      <a:pt x="179" y="406"/>
                    </a:lnTo>
                    <a:lnTo>
                      <a:pt x="154" y="408"/>
                    </a:lnTo>
                    <a:lnTo>
                      <a:pt x="130" y="412"/>
                    </a:lnTo>
                    <a:lnTo>
                      <a:pt x="104" y="415"/>
                    </a:lnTo>
                    <a:lnTo>
                      <a:pt x="80" y="419"/>
                    </a:lnTo>
                    <a:lnTo>
                      <a:pt x="343" y="157"/>
                    </a:lnTo>
                    <a:lnTo>
                      <a:pt x="343" y="157"/>
                    </a:lnTo>
                    <a:lnTo>
                      <a:pt x="362" y="137"/>
                    </a:lnTo>
                    <a:lnTo>
                      <a:pt x="384" y="120"/>
                    </a:lnTo>
                    <a:lnTo>
                      <a:pt x="404" y="103"/>
                    </a:lnTo>
                    <a:lnTo>
                      <a:pt x="426" y="88"/>
                    </a:lnTo>
                    <a:lnTo>
                      <a:pt x="449" y="74"/>
                    </a:lnTo>
                    <a:lnTo>
                      <a:pt x="471" y="62"/>
                    </a:lnTo>
                    <a:lnTo>
                      <a:pt x="496" y="49"/>
                    </a:lnTo>
                    <a:lnTo>
                      <a:pt x="519" y="39"/>
                    </a:lnTo>
                    <a:lnTo>
                      <a:pt x="544" y="30"/>
                    </a:lnTo>
                    <a:lnTo>
                      <a:pt x="568" y="22"/>
                    </a:lnTo>
                    <a:lnTo>
                      <a:pt x="593" y="16"/>
                    </a:lnTo>
                    <a:lnTo>
                      <a:pt x="618" y="10"/>
                    </a:lnTo>
                    <a:lnTo>
                      <a:pt x="644" y="6"/>
                    </a:lnTo>
                    <a:lnTo>
                      <a:pt x="669" y="3"/>
                    </a:lnTo>
                    <a:lnTo>
                      <a:pt x="695" y="0"/>
                    </a:lnTo>
                    <a:lnTo>
                      <a:pt x="720" y="0"/>
                    </a:lnTo>
                    <a:lnTo>
                      <a:pt x="746" y="0"/>
                    </a:lnTo>
                    <a:lnTo>
                      <a:pt x="771" y="3"/>
                    </a:lnTo>
                    <a:lnTo>
                      <a:pt x="797" y="6"/>
                    </a:lnTo>
                    <a:lnTo>
                      <a:pt x="822" y="10"/>
                    </a:lnTo>
                    <a:lnTo>
                      <a:pt x="848" y="16"/>
                    </a:lnTo>
                    <a:lnTo>
                      <a:pt x="872" y="22"/>
                    </a:lnTo>
                    <a:lnTo>
                      <a:pt x="897" y="30"/>
                    </a:lnTo>
                    <a:lnTo>
                      <a:pt x="921" y="39"/>
                    </a:lnTo>
                    <a:lnTo>
                      <a:pt x="945" y="49"/>
                    </a:lnTo>
                    <a:lnTo>
                      <a:pt x="969" y="62"/>
                    </a:lnTo>
                    <a:lnTo>
                      <a:pt x="991" y="74"/>
                    </a:lnTo>
                    <a:lnTo>
                      <a:pt x="1014" y="88"/>
                    </a:lnTo>
                    <a:lnTo>
                      <a:pt x="1036" y="103"/>
                    </a:lnTo>
                    <a:lnTo>
                      <a:pt x="1058" y="120"/>
                    </a:lnTo>
                    <a:lnTo>
                      <a:pt x="1078" y="137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117" y="177"/>
                    </a:lnTo>
                    <a:lnTo>
                      <a:pt x="1134" y="197"/>
                    </a:lnTo>
                    <a:lnTo>
                      <a:pt x="1151" y="219"/>
                    </a:lnTo>
                    <a:lnTo>
                      <a:pt x="1167" y="240"/>
                    </a:lnTo>
                    <a:lnTo>
                      <a:pt x="1180" y="263"/>
                    </a:lnTo>
                    <a:lnTo>
                      <a:pt x="1193" y="286"/>
                    </a:lnTo>
                    <a:lnTo>
                      <a:pt x="1204" y="310"/>
                    </a:lnTo>
                    <a:lnTo>
                      <a:pt x="1215" y="333"/>
                    </a:lnTo>
                    <a:lnTo>
                      <a:pt x="1224" y="357"/>
                    </a:lnTo>
                    <a:lnTo>
                      <a:pt x="1232" y="382"/>
                    </a:lnTo>
                    <a:lnTo>
                      <a:pt x="1239" y="407"/>
                    </a:lnTo>
                    <a:lnTo>
                      <a:pt x="1244" y="432"/>
                    </a:lnTo>
                    <a:lnTo>
                      <a:pt x="1248" y="457"/>
                    </a:lnTo>
                    <a:lnTo>
                      <a:pt x="1251" y="483"/>
                    </a:lnTo>
                    <a:lnTo>
                      <a:pt x="1253" y="508"/>
                    </a:lnTo>
                    <a:lnTo>
                      <a:pt x="1254" y="534"/>
                    </a:lnTo>
                    <a:lnTo>
                      <a:pt x="1253" y="559"/>
                    </a:lnTo>
                    <a:lnTo>
                      <a:pt x="1251" y="586"/>
                    </a:lnTo>
                    <a:lnTo>
                      <a:pt x="1248" y="611"/>
                    </a:lnTo>
                    <a:lnTo>
                      <a:pt x="1244" y="636"/>
                    </a:lnTo>
                    <a:lnTo>
                      <a:pt x="1239" y="661"/>
                    </a:lnTo>
                    <a:lnTo>
                      <a:pt x="1232" y="686"/>
                    </a:lnTo>
                    <a:lnTo>
                      <a:pt x="1224" y="711"/>
                    </a:lnTo>
                    <a:lnTo>
                      <a:pt x="1215" y="735"/>
                    </a:lnTo>
                    <a:lnTo>
                      <a:pt x="1204" y="759"/>
                    </a:lnTo>
                    <a:lnTo>
                      <a:pt x="1193" y="783"/>
                    </a:lnTo>
                    <a:lnTo>
                      <a:pt x="1180" y="805"/>
                    </a:lnTo>
                    <a:lnTo>
                      <a:pt x="1167" y="829"/>
                    </a:lnTo>
                    <a:lnTo>
                      <a:pt x="1151" y="850"/>
                    </a:lnTo>
                    <a:lnTo>
                      <a:pt x="1134" y="872"/>
                    </a:lnTo>
                    <a:lnTo>
                      <a:pt x="1117" y="892"/>
                    </a:lnTo>
                    <a:lnTo>
                      <a:pt x="1098" y="912"/>
                    </a:lnTo>
                    <a:lnTo>
                      <a:pt x="829" y="1181"/>
                    </a:lnTo>
                    <a:lnTo>
                      <a:pt x="829" y="1181"/>
                    </a:lnTo>
                    <a:lnTo>
                      <a:pt x="809" y="1200"/>
                    </a:lnTo>
                    <a:lnTo>
                      <a:pt x="788" y="1217"/>
                    </a:lnTo>
                    <a:lnTo>
                      <a:pt x="767" y="1234"/>
                    </a:lnTo>
                    <a:lnTo>
                      <a:pt x="746" y="1249"/>
                    </a:lnTo>
                    <a:lnTo>
                      <a:pt x="723" y="1263"/>
                    </a:lnTo>
                    <a:lnTo>
                      <a:pt x="700" y="1276"/>
                    </a:lnTo>
                    <a:lnTo>
                      <a:pt x="676" y="1288"/>
                    </a:lnTo>
                    <a:lnTo>
                      <a:pt x="653" y="1298"/>
                    </a:lnTo>
                    <a:lnTo>
                      <a:pt x="628" y="1307"/>
                    </a:lnTo>
                    <a:lnTo>
                      <a:pt x="604" y="1315"/>
                    </a:lnTo>
                    <a:lnTo>
                      <a:pt x="578" y="1321"/>
                    </a:lnTo>
                    <a:lnTo>
                      <a:pt x="554" y="1328"/>
                    </a:lnTo>
                    <a:lnTo>
                      <a:pt x="528" y="1332"/>
                    </a:lnTo>
                    <a:lnTo>
                      <a:pt x="503" y="1335"/>
                    </a:lnTo>
                    <a:lnTo>
                      <a:pt x="477" y="1337"/>
                    </a:lnTo>
                    <a:lnTo>
                      <a:pt x="452" y="1337"/>
                    </a:lnTo>
                    <a:lnTo>
                      <a:pt x="426" y="1337"/>
                    </a:lnTo>
                    <a:lnTo>
                      <a:pt x="400" y="1335"/>
                    </a:lnTo>
                    <a:lnTo>
                      <a:pt x="374" y="1332"/>
                    </a:lnTo>
                    <a:lnTo>
                      <a:pt x="350" y="1328"/>
                    </a:lnTo>
                    <a:lnTo>
                      <a:pt x="324" y="1321"/>
                    </a:lnTo>
                    <a:lnTo>
                      <a:pt x="299" y="1315"/>
                    </a:lnTo>
                    <a:lnTo>
                      <a:pt x="274" y="1307"/>
                    </a:lnTo>
                    <a:lnTo>
                      <a:pt x="250" y="1298"/>
                    </a:lnTo>
                    <a:lnTo>
                      <a:pt x="227" y="1288"/>
                    </a:lnTo>
                    <a:lnTo>
                      <a:pt x="203" y="1276"/>
                    </a:lnTo>
                    <a:lnTo>
                      <a:pt x="180" y="1263"/>
                    </a:lnTo>
                    <a:lnTo>
                      <a:pt x="157" y="1249"/>
                    </a:lnTo>
                    <a:lnTo>
                      <a:pt x="136" y="1234"/>
                    </a:lnTo>
                    <a:lnTo>
                      <a:pt x="114" y="1217"/>
                    </a:lnTo>
                    <a:lnTo>
                      <a:pt x="94" y="1200"/>
                    </a:lnTo>
                    <a:lnTo>
                      <a:pt x="74" y="1181"/>
                    </a:lnTo>
                    <a:lnTo>
                      <a:pt x="74" y="1181"/>
                    </a:lnTo>
                    <a:close/>
                  </a:path>
                </a:pathLst>
              </a:custGeom>
              <a:solidFill>
                <a:srgbClr val="0096D6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lIns="91392" tIns="45696" rIns="91392" bIns="45696"/>
              <a:lstStyle/>
              <a:p>
                <a:pPr defTabSz="68589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76" name="Freeform 6"/>
              <p:cNvSpPr>
                <a:spLocks/>
              </p:cNvSpPr>
              <p:nvPr/>
            </p:nvSpPr>
            <p:spPr bwMode="auto">
              <a:xfrm>
                <a:off x="8193088" y="1568935"/>
                <a:ext cx="79343" cy="84956"/>
              </a:xfrm>
              <a:custGeom>
                <a:avLst/>
                <a:gdLst>
                  <a:gd name="T0" fmla="*/ 2288 w 2297"/>
                  <a:gd name="T1" fmla="*/ 1569 h 2467"/>
                  <a:gd name="T2" fmla="*/ 2234 w 2297"/>
                  <a:gd name="T3" fmla="*/ 1789 h 2467"/>
                  <a:gd name="T4" fmla="*/ 2153 w 2297"/>
                  <a:gd name="T5" fmla="*/ 1977 h 2467"/>
                  <a:gd name="T6" fmla="*/ 2041 w 2297"/>
                  <a:gd name="T7" fmla="*/ 2134 h 2467"/>
                  <a:gd name="T8" fmla="*/ 1904 w 2297"/>
                  <a:gd name="T9" fmla="*/ 2261 h 2467"/>
                  <a:gd name="T10" fmla="*/ 1738 w 2297"/>
                  <a:gd name="T11" fmla="*/ 2355 h 2467"/>
                  <a:gd name="T12" fmla="*/ 1548 w 2297"/>
                  <a:gd name="T13" fmla="*/ 2423 h 2467"/>
                  <a:gd name="T14" fmla="*/ 1332 w 2297"/>
                  <a:gd name="T15" fmla="*/ 2459 h 2467"/>
                  <a:gd name="T16" fmla="*/ 1154 w 2297"/>
                  <a:gd name="T17" fmla="*/ 2467 h 2467"/>
                  <a:gd name="T18" fmla="*/ 912 w 2297"/>
                  <a:gd name="T19" fmla="*/ 2448 h 2467"/>
                  <a:gd name="T20" fmla="*/ 688 w 2297"/>
                  <a:gd name="T21" fmla="*/ 2388 h 2467"/>
                  <a:gd name="T22" fmla="*/ 491 w 2297"/>
                  <a:gd name="T23" fmla="*/ 2290 h 2467"/>
                  <a:gd name="T24" fmla="*/ 324 w 2297"/>
                  <a:gd name="T25" fmla="*/ 2151 h 2467"/>
                  <a:gd name="T26" fmla="*/ 187 w 2297"/>
                  <a:gd name="T27" fmla="*/ 1976 h 2467"/>
                  <a:gd name="T28" fmla="*/ 85 w 2297"/>
                  <a:gd name="T29" fmla="*/ 1764 h 2467"/>
                  <a:gd name="T30" fmla="*/ 21 w 2297"/>
                  <a:gd name="T31" fmla="*/ 1513 h 2467"/>
                  <a:gd name="T32" fmla="*/ 0 w 2297"/>
                  <a:gd name="T33" fmla="*/ 1226 h 2467"/>
                  <a:gd name="T34" fmla="*/ 12 w 2297"/>
                  <a:gd name="T35" fmla="*/ 1014 h 2467"/>
                  <a:gd name="T36" fmla="*/ 64 w 2297"/>
                  <a:gd name="T37" fmla="*/ 759 h 2467"/>
                  <a:gd name="T38" fmla="*/ 152 w 2297"/>
                  <a:gd name="T39" fmla="*/ 540 h 2467"/>
                  <a:gd name="T40" fmla="*/ 279 w 2297"/>
                  <a:gd name="T41" fmla="*/ 357 h 2467"/>
                  <a:gd name="T42" fmla="*/ 441 w 2297"/>
                  <a:gd name="T43" fmla="*/ 210 h 2467"/>
                  <a:gd name="T44" fmla="*/ 636 w 2297"/>
                  <a:gd name="T45" fmla="*/ 100 h 2467"/>
                  <a:gd name="T46" fmla="*/ 860 w 2297"/>
                  <a:gd name="T47" fmla="*/ 31 h 2467"/>
                  <a:gd name="T48" fmla="*/ 1114 w 2297"/>
                  <a:gd name="T49" fmla="*/ 0 h 2467"/>
                  <a:gd name="T50" fmla="*/ 1287 w 2297"/>
                  <a:gd name="T51" fmla="*/ 4 h 2467"/>
                  <a:gd name="T52" fmla="*/ 1490 w 2297"/>
                  <a:gd name="T53" fmla="*/ 31 h 2467"/>
                  <a:gd name="T54" fmla="*/ 1675 w 2297"/>
                  <a:gd name="T55" fmla="*/ 87 h 2467"/>
                  <a:gd name="T56" fmla="*/ 1839 w 2297"/>
                  <a:gd name="T57" fmla="*/ 172 h 2467"/>
                  <a:gd name="T58" fmla="*/ 1981 w 2297"/>
                  <a:gd name="T59" fmla="*/ 281 h 2467"/>
                  <a:gd name="T60" fmla="*/ 2101 w 2297"/>
                  <a:gd name="T61" fmla="*/ 416 h 2467"/>
                  <a:gd name="T62" fmla="*/ 2193 w 2297"/>
                  <a:gd name="T63" fmla="*/ 578 h 2467"/>
                  <a:gd name="T64" fmla="*/ 2259 w 2297"/>
                  <a:gd name="T65" fmla="*/ 765 h 2467"/>
                  <a:gd name="T66" fmla="*/ 1596 w 2297"/>
                  <a:gd name="T67" fmla="*/ 867 h 2467"/>
                  <a:gd name="T68" fmla="*/ 1534 w 2297"/>
                  <a:gd name="T69" fmla="*/ 684 h 2467"/>
                  <a:gd name="T70" fmla="*/ 1440 w 2297"/>
                  <a:gd name="T71" fmla="*/ 561 h 2467"/>
                  <a:gd name="T72" fmla="*/ 1320 w 2297"/>
                  <a:gd name="T73" fmla="*/ 491 h 2467"/>
                  <a:gd name="T74" fmla="*/ 1181 w 2297"/>
                  <a:gd name="T75" fmla="*/ 470 h 2467"/>
                  <a:gd name="T76" fmla="*/ 1106 w 2297"/>
                  <a:gd name="T77" fmla="*/ 476 h 2467"/>
                  <a:gd name="T78" fmla="*/ 1014 w 2297"/>
                  <a:gd name="T79" fmla="*/ 501 h 2467"/>
                  <a:gd name="T80" fmla="*/ 931 w 2297"/>
                  <a:gd name="T81" fmla="*/ 551 h 2467"/>
                  <a:gd name="T82" fmla="*/ 860 w 2297"/>
                  <a:gd name="T83" fmla="*/ 623 h 2467"/>
                  <a:gd name="T84" fmla="*/ 800 w 2297"/>
                  <a:gd name="T85" fmla="*/ 721 h 2467"/>
                  <a:gd name="T86" fmla="*/ 755 w 2297"/>
                  <a:gd name="T87" fmla="*/ 844 h 2467"/>
                  <a:gd name="T88" fmla="*/ 725 w 2297"/>
                  <a:gd name="T89" fmla="*/ 996 h 2467"/>
                  <a:gd name="T90" fmla="*/ 711 w 2297"/>
                  <a:gd name="T91" fmla="*/ 1176 h 2467"/>
                  <a:gd name="T92" fmla="*/ 713 w 2297"/>
                  <a:gd name="T93" fmla="*/ 1326 h 2467"/>
                  <a:gd name="T94" fmla="*/ 730 w 2297"/>
                  <a:gd name="T95" fmla="*/ 1503 h 2467"/>
                  <a:gd name="T96" fmla="*/ 765 w 2297"/>
                  <a:gd name="T97" fmla="*/ 1650 h 2467"/>
                  <a:gd name="T98" fmla="*/ 815 w 2297"/>
                  <a:gd name="T99" fmla="*/ 1769 h 2467"/>
                  <a:gd name="T100" fmla="*/ 877 w 2297"/>
                  <a:gd name="T101" fmla="*/ 1862 h 2467"/>
                  <a:gd name="T102" fmla="*/ 948 w 2297"/>
                  <a:gd name="T103" fmla="*/ 1929 h 2467"/>
                  <a:gd name="T104" fmla="*/ 1029 w 2297"/>
                  <a:gd name="T105" fmla="*/ 1974 h 2467"/>
                  <a:gd name="T106" fmla="*/ 1118 w 2297"/>
                  <a:gd name="T107" fmla="*/ 1995 h 2467"/>
                  <a:gd name="T108" fmla="*/ 1210 w 2297"/>
                  <a:gd name="T109" fmla="*/ 1995 h 2467"/>
                  <a:gd name="T110" fmla="*/ 1372 w 2297"/>
                  <a:gd name="T111" fmla="*/ 1950 h 2467"/>
                  <a:gd name="T112" fmla="*/ 1467 w 2297"/>
                  <a:gd name="T113" fmla="*/ 1879 h 2467"/>
                  <a:gd name="T114" fmla="*/ 1557 w 2297"/>
                  <a:gd name="T115" fmla="*/ 1727 h 2467"/>
                  <a:gd name="T116" fmla="*/ 1602 w 2297"/>
                  <a:gd name="T117" fmla="*/ 1509 h 2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97" h="2467">
                    <a:moveTo>
                      <a:pt x="1602" y="1509"/>
                    </a:moveTo>
                    <a:lnTo>
                      <a:pt x="2297" y="1509"/>
                    </a:lnTo>
                    <a:lnTo>
                      <a:pt x="2297" y="1509"/>
                    </a:lnTo>
                    <a:lnTo>
                      <a:pt x="2288" y="1569"/>
                    </a:lnTo>
                    <a:lnTo>
                      <a:pt x="2278" y="1627"/>
                    </a:lnTo>
                    <a:lnTo>
                      <a:pt x="2264" y="1683"/>
                    </a:lnTo>
                    <a:lnTo>
                      <a:pt x="2251" y="1737"/>
                    </a:lnTo>
                    <a:lnTo>
                      <a:pt x="2234" y="1789"/>
                    </a:lnTo>
                    <a:lnTo>
                      <a:pt x="2216" y="1839"/>
                    </a:lnTo>
                    <a:lnTo>
                      <a:pt x="2197" y="1887"/>
                    </a:lnTo>
                    <a:lnTo>
                      <a:pt x="2176" y="1933"/>
                    </a:lnTo>
                    <a:lnTo>
                      <a:pt x="2153" y="1977"/>
                    </a:lnTo>
                    <a:lnTo>
                      <a:pt x="2128" y="2018"/>
                    </a:lnTo>
                    <a:lnTo>
                      <a:pt x="2101" y="2058"/>
                    </a:lnTo>
                    <a:lnTo>
                      <a:pt x="2072" y="2097"/>
                    </a:lnTo>
                    <a:lnTo>
                      <a:pt x="2041" y="2134"/>
                    </a:lnTo>
                    <a:lnTo>
                      <a:pt x="2010" y="2168"/>
                    </a:lnTo>
                    <a:lnTo>
                      <a:pt x="1975" y="2201"/>
                    </a:lnTo>
                    <a:lnTo>
                      <a:pt x="1941" y="2232"/>
                    </a:lnTo>
                    <a:lnTo>
                      <a:pt x="1904" y="2261"/>
                    </a:lnTo>
                    <a:lnTo>
                      <a:pt x="1864" y="2288"/>
                    </a:lnTo>
                    <a:lnTo>
                      <a:pt x="1825" y="2311"/>
                    </a:lnTo>
                    <a:lnTo>
                      <a:pt x="1783" y="2334"/>
                    </a:lnTo>
                    <a:lnTo>
                      <a:pt x="1738" y="2355"/>
                    </a:lnTo>
                    <a:lnTo>
                      <a:pt x="1694" y="2374"/>
                    </a:lnTo>
                    <a:lnTo>
                      <a:pt x="1646" y="2394"/>
                    </a:lnTo>
                    <a:lnTo>
                      <a:pt x="1598" y="2409"/>
                    </a:lnTo>
                    <a:lnTo>
                      <a:pt x="1548" y="2423"/>
                    </a:lnTo>
                    <a:lnTo>
                      <a:pt x="1496" y="2434"/>
                    </a:lnTo>
                    <a:lnTo>
                      <a:pt x="1443" y="2444"/>
                    </a:lnTo>
                    <a:lnTo>
                      <a:pt x="1390" y="2452"/>
                    </a:lnTo>
                    <a:lnTo>
                      <a:pt x="1332" y="2459"/>
                    </a:lnTo>
                    <a:lnTo>
                      <a:pt x="1274" y="2463"/>
                    </a:lnTo>
                    <a:lnTo>
                      <a:pt x="1216" y="2465"/>
                    </a:lnTo>
                    <a:lnTo>
                      <a:pt x="1154" y="2467"/>
                    </a:lnTo>
                    <a:lnTo>
                      <a:pt x="1154" y="2467"/>
                    </a:lnTo>
                    <a:lnTo>
                      <a:pt x="1093" y="2465"/>
                    </a:lnTo>
                    <a:lnTo>
                      <a:pt x="1031" y="2461"/>
                    </a:lnTo>
                    <a:lnTo>
                      <a:pt x="969" y="2455"/>
                    </a:lnTo>
                    <a:lnTo>
                      <a:pt x="912" y="2448"/>
                    </a:lnTo>
                    <a:lnTo>
                      <a:pt x="854" y="2436"/>
                    </a:lnTo>
                    <a:lnTo>
                      <a:pt x="796" y="2423"/>
                    </a:lnTo>
                    <a:lnTo>
                      <a:pt x="742" y="2405"/>
                    </a:lnTo>
                    <a:lnTo>
                      <a:pt x="688" y="2388"/>
                    </a:lnTo>
                    <a:lnTo>
                      <a:pt x="636" y="2367"/>
                    </a:lnTo>
                    <a:lnTo>
                      <a:pt x="586" y="2344"/>
                    </a:lnTo>
                    <a:lnTo>
                      <a:pt x="538" y="2317"/>
                    </a:lnTo>
                    <a:lnTo>
                      <a:pt x="491" y="2290"/>
                    </a:lnTo>
                    <a:lnTo>
                      <a:pt x="447" y="2259"/>
                    </a:lnTo>
                    <a:lnTo>
                      <a:pt x="405" y="2224"/>
                    </a:lnTo>
                    <a:lnTo>
                      <a:pt x="362" y="2189"/>
                    </a:lnTo>
                    <a:lnTo>
                      <a:pt x="324" y="2151"/>
                    </a:lnTo>
                    <a:lnTo>
                      <a:pt x="285" y="2110"/>
                    </a:lnTo>
                    <a:lnTo>
                      <a:pt x="251" y="2068"/>
                    </a:lnTo>
                    <a:lnTo>
                      <a:pt x="218" y="2024"/>
                    </a:lnTo>
                    <a:lnTo>
                      <a:pt x="187" y="1976"/>
                    </a:lnTo>
                    <a:lnTo>
                      <a:pt x="158" y="1927"/>
                    </a:lnTo>
                    <a:lnTo>
                      <a:pt x="131" y="1875"/>
                    </a:lnTo>
                    <a:lnTo>
                      <a:pt x="108" y="1819"/>
                    </a:lnTo>
                    <a:lnTo>
                      <a:pt x="85" y="1764"/>
                    </a:lnTo>
                    <a:lnTo>
                      <a:pt x="66" y="1704"/>
                    </a:lnTo>
                    <a:lnTo>
                      <a:pt x="48" y="1642"/>
                    </a:lnTo>
                    <a:lnTo>
                      <a:pt x="35" y="1578"/>
                    </a:lnTo>
                    <a:lnTo>
                      <a:pt x="21" y="1513"/>
                    </a:lnTo>
                    <a:lnTo>
                      <a:pt x="13" y="1446"/>
                    </a:lnTo>
                    <a:lnTo>
                      <a:pt x="6" y="1374"/>
                    </a:lnTo>
                    <a:lnTo>
                      <a:pt x="2" y="1301"/>
                    </a:lnTo>
                    <a:lnTo>
                      <a:pt x="0" y="1226"/>
                    </a:lnTo>
                    <a:lnTo>
                      <a:pt x="0" y="1226"/>
                    </a:lnTo>
                    <a:lnTo>
                      <a:pt x="2" y="1153"/>
                    </a:lnTo>
                    <a:lnTo>
                      <a:pt x="6" y="1081"/>
                    </a:lnTo>
                    <a:lnTo>
                      <a:pt x="12" y="1014"/>
                    </a:lnTo>
                    <a:lnTo>
                      <a:pt x="21" y="946"/>
                    </a:lnTo>
                    <a:lnTo>
                      <a:pt x="33" y="881"/>
                    </a:lnTo>
                    <a:lnTo>
                      <a:pt x="46" y="819"/>
                    </a:lnTo>
                    <a:lnTo>
                      <a:pt x="64" y="759"/>
                    </a:lnTo>
                    <a:lnTo>
                      <a:pt x="83" y="700"/>
                    </a:lnTo>
                    <a:lnTo>
                      <a:pt x="104" y="644"/>
                    </a:lnTo>
                    <a:lnTo>
                      <a:pt x="127" y="590"/>
                    </a:lnTo>
                    <a:lnTo>
                      <a:pt x="152" y="540"/>
                    </a:lnTo>
                    <a:lnTo>
                      <a:pt x="181" y="490"/>
                    </a:lnTo>
                    <a:lnTo>
                      <a:pt x="212" y="443"/>
                    </a:lnTo>
                    <a:lnTo>
                      <a:pt x="245" y="399"/>
                    </a:lnTo>
                    <a:lnTo>
                      <a:pt x="279" y="357"/>
                    </a:lnTo>
                    <a:lnTo>
                      <a:pt x="316" y="316"/>
                    </a:lnTo>
                    <a:lnTo>
                      <a:pt x="357" y="278"/>
                    </a:lnTo>
                    <a:lnTo>
                      <a:pt x="397" y="243"/>
                    </a:lnTo>
                    <a:lnTo>
                      <a:pt x="441" y="210"/>
                    </a:lnTo>
                    <a:lnTo>
                      <a:pt x="486" y="179"/>
                    </a:lnTo>
                    <a:lnTo>
                      <a:pt x="534" y="150"/>
                    </a:lnTo>
                    <a:lnTo>
                      <a:pt x="584" y="125"/>
                    </a:lnTo>
                    <a:lnTo>
                      <a:pt x="636" y="100"/>
                    </a:lnTo>
                    <a:lnTo>
                      <a:pt x="688" y="79"/>
                    </a:lnTo>
                    <a:lnTo>
                      <a:pt x="744" y="62"/>
                    </a:lnTo>
                    <a:lnTo>
                      <a:pt x="802" y="44"/>
                    </a:lnTo>
                    <a:lnTo>
                      <a:pt x="860" y="31"/>
                    </a:lnTo>
                    <a:lnTo>
                      <a:pt x="921" y="19"/>
                    </a:lnTo>
                    <a:lnTo>
                      <a:pt x="983" y="12"/>
                    </a:lnTo>
                    <a:lnTo>
                      <a:pt x="1048" y="4"/>
                    </a:lnTo>
                    <a:lnTo>
                      <a:pt x="1114" y="0"/>
                    </a:lnTo>
                    <a:lnTo>
                      <a:pt x="1181" y="0"/>
                    </a:lnTo>
                    <a:lnTo>
                      <a:pt x="1181" y="0"/>
                    </a:lnTo>
                    <a:lnTo>
                      <a:pt x="1235" y="0"/>
                    </a:lnTo>
                    <a:lnTo>
                      <a:pt x="1287" y="4"/>
                    </a:lnTo>
                    <a:lnTo>
                      <a:pt x="1339" y="8"/>
                    </a:lnTo>
                    <a:lnTo>
                      <a:pt x="1391" y="13"/>
                    </a:lnTo>
                    <a:lnTo>
                      <a:pt x="1442" y="21"/>
                    </a:lnTo>
                    <a:lnTo>
                      <a:pt x="1490" y="31"/>
                    </a:lnTo>
                    <a:lnTo>
                      <a:pt x="1538" y="42"/>
                    </a:lnTo>
                    <a:lnTo>
                      <a:pt x="1584" y="56"/>
                    </a:lnTo>
                    <a:lnTo>
                      <a:pt x="1630" y="71"/>
                    </a:lnTo>
                    <a:lnTo>
                      <a:pt x="1675" y="87"/>
                    </a:lnTo>
                    <a:lnTo>
                      <a:pt x="1717" y="106"/>
                    </a:lnTo>
                    <a:lnTo>
                      <a:pt x="1760" y="125"/>
                    </a:lnTo>
                    <a:lnTo>
                      <a:pt x="1800" y="148"/>
                    </a:lnTo>
                    <a:lnTo>
                      <a:pt x="1839" y="172"/>
                    </a:lnTo>
                    <a:lnTo>
                      <a:pt x="1877" y="197"/>
                    </a:lnTo>
                    <a:lnTo>
                      <a:pt x="1914" y="224"/>
                    </a:lnTo>
                    <a:lnTo>
                      <a:pt x="1948" y="251"/>
                    </a:lnTo>
                    <a:lnTo>
                      <a:pt x="1981" y="281"/>
                    </a:lnTo>
                    <a:lnTo>
                      <a:pt x="2014" y="312"/>
                    </a:lnTo>
                    <a:lnTo>
                      <a:pt x="2045" y="345"/>
                    </a:lnTo>
                    <a:lnTo>
                      <a:pt x="2074" y="382"/>
                    </a:lnTo>
                    <a:lnTo>
                      <a:pt x="2101" y="416"/>
                    </a:lnTo>
                    <a:lnTo>
                      <a:pt x="2128" y="455"/>
                    </a:lnTo>
                    <a:lnTo>
                      <a:pt x="2151" y="495"/>
                    </a:lnTo>
                    <a:lnTo>
                      <a:pt x="2174" y="536"/>
                    </a:lnTo>
                    <a:lnTo>
                      <a:pt x="2193" y="578"/>
                    </a:lnTo>
                    <a:lnTo>
                      <a:pt x="2212" y="623"/>
                    </a:lnTo>
                    <a:lnTo>
                      <a:pt x="2230" y="669"/>
                    </a:lnTo>
                    <a:lnTo>
                      <a:pt x="2245" y="717"/>
                    </a:lnTo>
                    <a:lnTo>
                      <a:pt x="2259" y="765"/>
                    </a:lnTo>
                    <a:lnTo>
                      <a:pt x="2270" y="815"/>
                    </a:lnTo>
                    <a:lnTo>
                      <a:pt x="2280" y="867"/>
                    </a:lnTo>
                    <a:lnTo>
                      <a:pt x="1596" y="867"/>
                    </a:lnTo>
                    <a:lnTo>
                      <a:pt x="1596" y="867"/>
                    </a:lnTo>
                    <a:lnTo>
                      <a:pt x="1584" y="817"/>
                    </a:lnTo>
                    <a:lnTo>
                      <a:pt x="1569" y="769"/>
                    </a:lnTo>
                    <a:lnTo>
                      <a:pt x="1553" y="725"/>
                    </a:lnTo>
                    <a:lnTo>
                      <a:pt x="1534" y="684"/>
                    </a:lnTo>
                    <a:lnTo>
                      <a:pt x="1513" y="650"/>
                    </a:lnTo>
                    <a:lnTo>
                      <a:pt x="1490" y="617"/>
                    </a:lnTo>
                    <a:lnTo>
                      <a:pt x="1467" y="588"/>
                    </a:lnTo>
                    <a:lnTo>
                      <a:pt x="1440" y="561"/>
                    </a:lnTo>
                    <a:lnTo>
                      <a:pt x="1413" y="540"/>
                    </a:lnTo>
                    <a:lnTo>
                      <a:pt x="1384" y="520"/>
                    </a:lnTo>
                    <a:lnTo>
                      <a:pt x="1353" y="505"/>
                    </a:lnTo>
                    <a:lnTo>
                      <a:pt x="1320" y="491"/>
                    </a:lnTo>
                    <a:lnTo>
                      <a:pt x="1287" y="482"/>
                    </a:lnTo>
                    <a:lnTo>
                      <a:pt x="1253" y="476"/>
                    </a:lnTo>
                    <a:lnTo>
                      <a:pt x="1218" y="470"/>
                    </a:lnTo>
                    <a:lnTo>
                      <a:pt x="1181" y="470"/>
                    </a:lnTo>
                    <a:lnTo>
                      <a:pt x="1181" y="470"/>
                    </a:lnTo>
                    <a:lnTo>
                      <a:pt x="1156" y="470"/>
                    </a:lnTo>
                    <a:lnTo>
                      <a:pt x="1131" y="472"/>
                    </a:lnTo>
                    <a:lnTo>
                      <a:pt x="1106" y="476"/>
                    </a:lnTo>
                    <a:lnTo>
                      <a:pt x="1083" y="480"/>
                    </a:lnTo>
                    <a:lnTo>
                      <a:pt x="1060" y="486"/>
                    </a:lnTo>
                    <a:lnTo>
                      <a:pt x="1037" y="493"/>
                    </a:lnTo>
                    <a:lnTo>
                      <a:pt x="1014" y="501"/>
                    </a:lnTo>
                    <a:lnTo>
                      <a:pt x="993" y="513"/>
                    </a:lnTo>
                    <a:lnTo>
                      <a:pt x="971" y="522"/>
                    </a:lnTo>
                    <a:lnTo>
                      <a:pt x="952" y="536"/>
                    </a:lnTo>
                    <a:lnTo>
                      <a:pt x="931" y="551"/>
                    </a:lnTo>
                    <a:lnTo>
                      <a:pt x="912" y="567"/>
                    </a:lnTo>
                    <a:lnTo>
                      <a:pt x="894" y="584"/>
                    </a:lnTo>
                    <a:lnTo>
                      <a:pt x="877" y="603"/>
                    </a:lnTo>
                    <a:lnTo>
                      <a:pt x="860" y="623"/>
                    </a:lnTo>
                    <a:lnTo>
                      <a:pt x="844" y="644"/>
                    </a:lnTo>
                    <a:lnTo>
                      <a:pt x="829" y="669"/>
                    </a:lnTo>
                    <a:lnTo>
                      <a:pt x="813" y="694"/>
                    </a:lnTo>
                    <a:lnTo>
                      <a:pt x="800" y="721"/>
                    </a:lnTo>
                    <a:lnTo>
                      <a:pt x="788" y="748"/>
                    </a:lnTo>
                    <a:lnTo>
                      <a:pt x="777" y="779"/>
                    </a:lnTo>
                    <a:lnTo>
                      <a:pt x="765" y="811"/>
                    </a:lnTo>
                    <a:lnTo>
                      <a:pt x="755" y="844"/>
                    </a:lnTo>
                    <a:lnTo>
                      <a:pt x="746" y="879"/>
                    </a:lnTo>
                    <a:lnTo>
                      <a:pt x="738" y="915"/>
                    </a:lnTo>
                    <a:lnTo>
                      <a:pt x="730" y="956"/>
                    </a:lnTo>
                    <a:lnTo>
                      <a:pt x="725" y="996"/>
                    </a:lnTo>
                    <a:lnTo>
                      <a:pt x="721" y="1039"/>
                    </a:lnTo>
                    <a:lnTo>
                      <a:pt x="715" y="1083"/>
                    </a:lnTo>
                    <a:lnTo>
                      <a:pt x="713" y="1129"/>
                    </a:lnTo>
                    <a:lnTo>
                      <a:pt x="711" y="1176"/>
                    </a:lnTo>
                    <a:lnTo>
                      <a:pt x="711" y="1226"/>
                    </a:lnTo>
                    <a:lnTo>
                      <a:pt x="711" y="1226"/>
                    </a:lnTo>
                    <a:lnTo>
                      <a:pt x="711" y="1278"/>
                    </a:lnTo>
                    <a:lnTo>
                      <a:pt x="713" y="1326"/>
                    </a:lnTo>
                    <a:lnTo>
                      <a:pt x="717" y="1374"/>
                    </a:lnTo>
                    <a:lnTo>
                      <a:pt x="721" y="1419"/>
                    </a:lnTo>
                    <a:lnTo>
                      <a:pt x="725" y="1461"/>
                    </a:lnTo>
                    <a:lnTo>
                      <a:pt x="730" y="1503"/>
                    </a:lnTo>
                    <a:lnTo>
                      <a:pt x="738" y="1542"/>
                    </a:lnTo>
                    <a:lnTo>
                      <a:pt x="746" y="1580"/>
                    </a:lnTo>
                    <a:lnTo>
                      <a:pt x="755" y="1615"/>
                    </a:lnTo>
                    <a:lnTo>
                      <a:pt x="765" y="1650"/>
                    </a:lnTo>
                    <a:lnTo>
                      <a:pt x="777" y="1683"/>
                    </a:lnTo>
                    <a:lnTo>
                      <a:pt x="788" y="1713"/>
                    </a:lnTo>
                    <a:lnTo>
                      <a:pt x="802" y="1742"/>
                    </a:lnTo>
                    <a:lnTo>
                      <a:pt x="815" y="1769"/>
                    </a:lnTo>
                    <a:lnTo>
                      <a:pt x="829" y="1794"/>
                    </a:lnTo>
                    <a:lnTo>
                      <a:pt x="844" y="1819"/>
                    </a:lnTo>
                    <a:lnTo>
                      <a:pt x="860" y="1841"/>
                    </a:lnTo>
                    <a:lnTo>
                      <a:pt x="877" y="1862"/>
                    </a:lnTo>
                    <a:lnTo>
                      <a:pt x="894" y="1881"/>
                    </a:lnTo>
                    <a:lnTo>
                      <a:pt x="912" y="1898"/>
                    </a:lnTo>
                    <a:lnTo>
                      <a:pt x="929" y="1914"/>
                    </a:lnTo>
                    <a:lnTo>
                      <a:pt x="948" y="1929"/>
                    </a:lnTo>
                    <a:lnTo>
                      <a:pt x="967" y="1943"/>
                    </a:lnTo>
                    <a:lnTo>
                      <a:pt x="989" y="1954"/>
                    </a:lnTo>
                    <a:lnTo>
                      <a:pt x="1010" y="1964"/>
                    </a:lnTo>
                    <a:lnTo>
                      <a:pt x="1029" y="1974"/>
                    </a:lnTo>
                    <a:lnTo>
                      <a:pt x="1052" y="1979"/>
                    </a:lnTo>
                    <a:lnTo>
                      <a:pt x="1073" y="1985"/>
                    </a:lnTo>
                    <a:lnTo>
                      <a:pt x="1097" y="1991"/>
                    </a:lnTo>
                    <a:lnTo>
                      <a:pt x="1118" y="1995"/>
                    </a:lnTo>
                    <a:lnTo>
                      <a:pt x="1141" y="1997"/>
                    </a:lnTo>
                    <a:lnTo>
                      <a:pt x="1164" y="1997"/>
                    </a:lnTo>
                    <a:lnTo>
                      <a:pt x="1164" y="1997"/>
                    </a:lnTo>
                    <a:lnTo>
                      <a:pt x="1210" y="1995"/>
                    </a:lnTo>
                    <a:lnTo>
                      <a:pt x="1255" y="1989"/>
                    </a:lnTo>
                    <a:lnTo>
                      <a:pt x="1295" y="1979"/>
                    </a:lnTo>
                    <a:lnTo>
                      <a:pt x="1336" y="1968"/>
                    </a:lnTo>
                    <a:lnTo>
                      <a:pt x="1372" y="1950"/>
                    </a:lnTo>
                    <a:lnTo>
                      <a:pt x="1407" y="1931"/>
                    </a:lnTo>
                    <a:lnTo>
                      <a:pt x="1438" y="1906"/>
                    </a:lnTo>
                    <a:lnTo>
                      <a:pt x="1453" y="1893"/>
                    </a:lnTo>
                    <a:lnTo>
                      <a:pt x="1467" y="1879"/>
                    </a:lnTo>
                    <a:lnTo>
                      <a:pt x="1494" y="1846"/>
                    </a:lnTo>
                    <a:lnTo>
                      <a:pt x="1519" y="1812"/>
                    </a:lnTo>
                    <a:lnTo>
                      <a:pt x="1540" y="1771"/>
                    </a:lnTo>
                    <a:lnTo>
                      <a:pt x="1557" y="1727"/>
                    </a:lnTo>
                    <a:lnTo>
                      <a:pt x="1575" y="1679"/>
                    </a:lnTo>
                    <a:lnTo>
                      <a:pt x="1586" y="1627"/>
                    </a:lnTo>
                    <a:lnTo>
                      <a:pt x="1596" y="1571"/>
                    </a:lnTo>
                    <a:lnTo>
                      <a:pt x="1602" y="1509"/>
                    </a:lnTo>
                    <a:lnTo>
                      <a:pt x="1602" y="1509"/>
                    </a:lnTo>
                    <a:close/>
                  </a:path>
                </a:pathLst>
              </a:custGeom>
              <a:solidFill>
                <a:srgbClr val="009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2" tIns="45696" rIns="91392" bIns="45696"/>
              <a:lstStyle/>
              <a:p>
                <a:pPr defTabSz="68589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77" name="Freeform 7"/>
              <p:cNvSpPr>
                <a:spLocks/>
              </p:cNvSpPr>
              <p:nvPr/>
            </p:nvSpPr>
            <p:spPr bwMode="auto">
              <a:xfrm>
                <a:off x="8270542" y="1569971"/>
                <a:ext cx="114292" cy="82884"/>
              </a:xfrm>
              <a:custGeom>
                <a:avLst/>
                <a:gdLst>
                  <a:gd name="T0" fmla="*/ 3353 w 3353"/>
                  <a:gd name="T1" fmla="*/ 0 h 2369"/>
                  <a:gd name="T2" fmla="*/ 2827 w 3353"/>
                  <a:gd name="T3" fmla="*/ 2369 h 2369"/>
                  <a:gd name="T4" fmla="*/ 2066 w 3353"/>
                  <a:gd name="T5" fmla="*/ 2369 h 2369"/>
                  <a:gd name="T6" fmla="*/ 1675 w 3353"/>
                  <a:gd name="T7" fmla="*/ 684 h 2369"/>
                  <a:gd name="T8" fmla="*/ 1303 w 3353"/>
                  <a:gd name="T9" fmla="*/ 2369 h 2369"/>
                  <a:gd name="T10" fmla="*/ 567 w 3353"/>
                  <a:gd name="T11" fmla="*/ 2369 h 2369"/>
                  <a:gd name="T12" fmla="*/ 0 w 3353"/>
                  <a:gd name="T13" fmla="*/ 0 h 2369"/>
                  <a:gd name="T14" fmla="*/ 707 w 3353"/>
                  <a:gd name="T15" fmla="*/ 0 h 2369"/>
                  <a:gd name="T16" fmla="*/ 989 w 3353"/>
                  <a:gd name="T17" fmla="*/ 1577 h 2369"/>
                  <a:gd name="T18" fmla="*/ 1343 w 3353"/>
                  <a:gd name="T19" fmla="*/ 0 h 2369"/>
                  <a:gd name="T20" fmla="*/ 2047 w 3353"/>
                  <a:gd name="T21" fmla="*/ 0 h 2369"/>
                  <a:gd name="T22" fmla="*/ 2428 w 3353"/>
                  <a:gd name="T23" fmla="*/ 1590 h 2369"/>
                  <a:gd name="T24" fmla="*/ 2694 w 3353"/>
                  <a:gd name="T25" fmla="*/ 0 h 2369"/>
                  <a:gd name="T26" fmla="*/ 3353 w 3353"/>
                  <a:gd name="T27" fmla="*/ 0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3" h="2369">
                    <a:moveTo>
                      <a:pt x="3353" y="0"/>
                    </a:moveTo>
                    <a:lnTo>
                      <a:pt x="2827" y="2369"/>
                    </a:lnTo>
                    <a:lnTo>
                      <a:pt x="2066" y="2369"/>
                    </a:lnTo>
                    <a:lnTo>
                      <a:pt x="1675" y="684"/>
                    </a:lnTo>
                    <a:lnTo>
                      <a:pt x="1303" y="2369"/>
                    </a:lnTo>
                    <a:lnTo>
                      <a:pt x="567" y="2369"/>
                    </a:lnTo>
                    <a:lnTo>
                      <a:pt x="0" y="0"/>
                    </a:lnTo>
                    <a:lnTo>
                      <a:pt x="707" y="0"/>
                    </a:lnTo>
                    <a:lnTo>
                      <a:pt x="989" y="1577"/>
                    </a:lnTo>
                    <a:lnTo>
                      <a:pt x="1343" y="0"/>
                    </a:lnTo>
                    <a:lnTo>
                      <a:pt x="2047" y="0"/>
                    </a:lnTo>
                    <a:lnTo>
                      <a:pt x="2428" y="1590"/>
                    </a:lnTo>
                    <a:lnTo>
                      <a:pt x="2694" y="0"/>
                    </a:lnTo>
                    <a:lnTo>
                      <a:pt x="3353" y="0"/>
                    </a:lnTo>
                    <a:close/>
                  </a:path>
                </a:pathLst>
              </a:custGeom>
              <a:solidFill>
                <a:srgbClr val="009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2" tIns="45696" rIns="91392" bIns="45696"/>
              <a:lstStyle/>
              <a:p>
                <a:pPr defTabSz="68589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78" name="Freeform 8"/>
              <p:cNvSpPr>
                <a:spLocks/>
              </p:cNvSpPr>
              <p:nvPr/>
            </p:nvSpPr>
            <p:spPr bwMode="auto">
              <a:xfrm>
                <a:off x="8382000" y="1568935"/>
                <a:ext cx="74621" cy="84956"/>
              </a:xfrm>
              <a:custGeom>
                <a:avLst/>
                <a:gdLst>
                  <a:gd name="T0" fmla="*/ 684 w 2168"/>
                  <a:gd name="T1" fmla="*/ 1742 h 2467"/>
                  <a:gd name="T2" fmla="*/ 775 w 2168"/>
                  <a:gd name="T3" fmla="*/ 1887 h 2467"/>
                  <a:gd name="T4" fmla="*/ 933 w 2168"/>
                  <a:gd name="T5" fmla="*/ 1976 h 2467"/>
                  <a:gd name="T6" fmla="*/ 1110 w 2168"/>
                  <a:gd name="T7" fmla="*/ 2001 h 2467"/>
                  <a:gd name="T8" fmla="*/ 1307 w 2168"/>
                  <a:gd name="T9" fmla="*/ 1974 h 2467"/>
                  <a:gd name="T10" fmla="*/ 1428 w 2168"/>
                  <a:gd name="T11" fmla="*/ 1906 h 2467"/>
                  <a:gd name="T12" fmla="*/ 1476 w 2168"/>
                  <a:gd name="T13" fmla="*/ 1806 h 2467"/>
                  <a:gd name="T14" fmla="*/ 1463 w 2168"/>
                  <a:gd name="T15" fmla="*/ 1694 h 2467"/>
                  <a:gd name="T16" fmla="*/ 1359 w 2168"/>
                  <a:gd name="T17" fmla="*/ 1588 h 2467"/>
                  <a:gd name="T18" fmla="*/ 1141 w 2168"/>
                  <a:gd name="T19" fmla="*/ 1509 h 2467"/>
                  <a:gd name="T20" fmla="*/ 750 w 2168"/>
                  <a:gd name="T21" fmla="*/ 1415 h 2467"/>
                  <a:gd name="T22" fmla="*/ 466 w 2168"/>
                  <a:gd name="T23" fmla="*/ 1307 h 2467"/>
                  <a:gd name="T24" fmla="*/ 312 w 2168"/>
                  <a:gd name="T25" fmla="*/ 1208 h 2467"/>
                  <a:gd name="T26" fmla="*/ 195 w 2168"/>
                  <a:gd name="T27" fmla="*/ 1085 h 2467"/>
                  <a:gd name="T28" fmla="*/ 121 w 2168"/>
                  <a:gd name="T29" fmla="*/ 935 h 2467"/>
                  <a:gd name="T30" fmla="*/ 90 w 2168"/>
                  <a:gd name="T31" fmla="*/ 752 h 2467"/>
                  <a:gd name="T32" fmla="*/ 98 w 2168"/>
                  <a:gd name="T33" fmla="*/ 597 h 2467"/>
                  <a:gd name="T34" fmla="*/ 148 w 2168"/>
                  <a:gd name="T35" fmla="*/ 424 h 2467"/>
                  <a:gd name="T36" fmla="*/ 247 w 2168"/>
                  <a:gd name="T37" fmla="*/ 276 h 2467"/>
                  <a:gd name="T38" fmla="*/ 395 w 2168"/>
                  <a:gd name="T39" fmla="*/ 154 h 2467"/>
                  <a:gd name="T40" fmla="*/ 592 w 2168"/>
                  <a:gd name="T41" fmla="*/ 66 h 2467"/>
                  <a:gd name="T42" fmla="*/ 842 w 2168"/>
                  <a:gd name="T43" fmla="*/ 13 h 2467"/>
                  <a:gd name="T44" fmla="*/ 1079 w 2168"/>
                  <a:gd name="T45" fmla="*/ 0 h 2467"/>
                  <a:gd name="T46" fmla="*/ 1339 w 2168"/>
                  <a:gd name="T47" fmla="*/ 19 h 2467"/>
                  <a:gd name="T48" fmla="*/ 1565 w 2168"/>
                  <a:gd name="T49" fmla="*/ 79 h 2467"/>
                  <a:gd name="T50" fmla="*/ 1758 w 2168"/>
                  <a:gd name="T51" fmla="*/ 173 h 2467"/>
                  <a:gd name="T52" fmla="*/ 1912 w 2168"/>
                  <a:gd name="T53" fmla="*/ 303 h 2467"/>
                  <a:gd name="T54" fmla="*/ 2027 w 2168"/>
                  <a:gd name="T55" fmla="*/ 464 h 2467"/>
                  <a:gd name="T56" fmla="*/ 2102 w 2168"/>
                  <a:gd name="T57" fmla="*/ 655 h 2467"/>
                  <a:gd name="T58" fmla="*/ 1465 w 2168"/>
                  <a:gd name="T59" fmla="*/ 705 h 2467"/>
                  <a:gd name="T60" fmla="*/ 1387 w 2168"/>
                  <a:gd name="T61" fmla="*/ 570 h 2467"/>
                  <a:gd name="T62" fmla="*/ 1255 w 2168"/>
                  <a:gd name="T63" fmla="*/ 490 h 2467"/>
                  <a:gd name="T64" fmla="*/ 1073 w 2168"/>
                  <a:gd name="T65" fmla="*/ 463 h 2467"/>
                  <a:gd name="T66" fmla="*/ 944 w 2168"/>
                  <a:gd name="T67" fmla="*/ 476 h 2467"/>
                  <a:gd name="T68" fmla="*/ 836 w 2168"/>
                  <a:gd name="T69" fmla="*/ 528 h 2467"/>
                  <a:gd name="T70" fmla="*/ 784 w 2168"/>
                  <a:gd name="T71" fmla="*/ 609 h 2467"/>
                  <a:gd name="T72" fmla="*/ 786 w 2168"/>
                  <a:gd name="T73" fmla="*/ 696 h 2467"/>
                  <a:gd name="T74" fmla="*/ 852 w 2168"/>
                  <a:gd name="T75" fmla="*/ 786 h 2467"/>
                  <a:gd name="T76" fmla="*/ 1006 w 2168"/>
                  <a:gd name="T77" fmla="*/ 852 h 2467"/>
                  <a:gd name="T78" fmla="*/ 1316 w 2168"/>
                  <a:gd name="T79" fmla="*/ 921 h 2467"/>
                  <a:gd name="T80" fmla="*/ 1611 w 2168"/>
                  <a:gd name="T81" fmla="*/ 1014 h 2467"/>
                  <a:gd name="T82" fmla="*/ 1813 w 2168"/>
                  <a:gd name="T83" fmla="*/ 1114 h 2467"/>
                  <a:gd name="T84" fmla="*/ 1971 w 2168"/>
                  <a:gd name="T85" fmla="*/ 1237 h 2467"/>
                  <a:gd name="T86" fmla="*/ 2085 w 2168"/>
                  <a:gd name="T87" fmla="*/ 1386 h 2467"/>
                  <a:gd name="T88" fmla="*/ 2153 w 2168"/>
                  <a:gd name="T89" fmla="*/ 1561 h 2467"/>
                  <a:gd name="T90" fmla="*/ 2168 w 2168"/>
                  <a:gd name="T91" fmla="*/ 1723 h 2467"/>
                  <a:gd name="T92" fmla="*/ 2145 w 2168"/>
                  <a:gd name="T93" fmla="*/ 1902 h 2467"/>
                  <a:gd name="T94" fmla="*/ 2072 w 2168"/>
                  <a:gd name="T95" fmla="*/ 2070 h 2467"/>
                  <a:gd name="T96" fmla="*/ 1948 w 2168"/>
                  <a:gd name="T97" fmla="*/ 2216 h 2467"/>
                  <a:gd name="T98" fmla="*/ 1769 w 2168"/>
                  <a:gd name="T99" fmla="*/ 2334 h 2467"/>
                  <a:gd name="T100" fmla="*/ 1534 w 2168"/>
                  <a:gd name="T101" fmla="*/ 2419 h 2467"/>
                  <a:gd name="T102" fmla="*/ 1239 w 2168"/>
                  <a:gd name="T103" fmla="*/ 2463 h 2467"/>
                  <a:gd name="T104" fmla="*/ 969 w 2168"/>
                  <a:gd name="T105" fmla="*/ 2463 h 2467"/>
                  <a:gd name="T106" fmla="*/ 678 w 2168"/>
                  <a:gd name="T107" fmla="*/ 2415 h 2467"/>
                  <a:gd name="T108" fmla="*/ 445 w 2168"/>
                  <a:gd name="T109" fmla="*/ 2321 h 2467"/>
                  <a:gd name="T110" fmla="*/ 264 w 2168"/>
                  <a:gd name="T111" fmla="*/ 2191 h 2467"/>
                  <a:gd name="T112" fmla="*/ 133 w 2168"/>
                  <a:gd name="T113" fmla="*/ 2033 h 2467"/>
                  <a:gd name="T114" fmla="*/ 46 w 2168"/>
                  <a:gd name="T115" fmla="*/ 1856 h 2467"/>
                  <a:gd name="T116" fmla="*/ 0 w 2168"/>
                  <a:gd name="T117" fmla="*/ 1671 h 2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8" h="2467">
                    <a:moveTo>
                      <a:pt x="0" y="1671"/>
                    </a:moveTo>
                    <a:lnTo>
                      <a:pt x="665" y="1671"/>
                    </a:lnTo>
                    <a:lnTo>
                      <a:pt x="665" y="1671"/>
                    </a:lnTo>
                    <a:lnTo>
                      <a:pt x="672" y="1708"/>
                    </a:lnTo>
                    <a:lnTo>
                      <a:pt x="684" y="1742"/>
                    </a:lnTo>
                    <a:lnTo>
                      <a:pt x="698" y="1775"/>
                    </a:lnTo>
                    <a:lnTo>
                      <a:pt x="713" y="1806"/>
                    </a:lnTo>
                    <a:lnTo>
                      <a:pt x="730" y="1835"/>
                    </a:lnTo>
                    <a:lnTo>
                      <a:pt x="752" y="1862"/>
                    </a:lnTo>
                    <a:lnTo>
                      <a:pt x="775" y="1887"/>
                    </a:lnTo>
                    <a:lnTo>
                      <a:pt x="802" y="1910"/>
                    </a:lnTo>
                    <a:lnTo>
                      <a:pt x="831" y="1929"/>
                    </a:lnTo>
                    <a:lnTo>
                      <a:pt x="861" y="1949"/>
                    </a:lnTo>
                    <a:lnTo>
                      <a:pt x="896" y="1964"/>
                    </a:lnTo>
                    <a:lnTo>
                      <a:pt x="933" y="1976"/>
                    </a:lnTo>
                    <a:lnTo>
                      <a:pt x="973" y="1987"/>
                    </a:lnTo>
                    <a:lnTo>
                      <a:pt x="1016" y="1993"/>
                    </a:lnTo>
                    <a:lnTo>
                      <a:pt x="1062" y="1999"/>
                    </a:lnTo>
                    <a:lnTo>
                      <a:pt x="1110" y="2001"/>
                    </a:lnTo>
                    <a:lnTo>
                      <a:pt x="1110" y="2001"/>
                    </a:lnTo>
                    <a:lnTo>
                      <a:pt x="1154" y="1999"/>
                    </a:lnTo>
                    <a:lnTo>
                      <a:pt x="1197" y="1995"/>
                    </a:lnTo>
                    <a:lnTo>
                      <a:pt x="1237" y="1991"/>
                    </a:lnTo>
                    <a:lnTo>
                      <a:pt x="1272" y="1983"/>
                    </a:lnTo>
                    <a:lnTo>
                      <a:pt x="1307" y="1974"/>
                    </a:lnTo>
                    <a:lnTo>
                      <a:pt x="1335" y="1964"/>
                    </a:lnTo>
                    <a:lnTo>
                      <a:pt x="1362" y="1952"/>
                    </a:lnTo>
                    <a:lnTo>
                      <a:pt x="1387" y="1939"/>
                    </a:lnTo>
                    <a:lnTo>
                      <a:pt x="1409" y="1923"/>
                    </a:lnTo>
                    <a:lnTo>
                      <a:pt x="1428" y="1906"/>
                    </a:lnTo>
                    <a:lnTo>
                      <a:pt x="1443" y="1889"/>
                    </a:lnTo>
                    <a:lnTo>
                      <a:pt x="1455" y="1870"/>
                    </a:lnTo>
                    <a:lnTo>
                      <a:pt x="1465" y="1848"/>
                    </a:lnTo>
                    <a:lnTo>
                      <a:pt x="1472" y="1827"/>
                    </a:lnTo>
                    <a:lnTo>
                      <a:pt x="1476" y="1806"/>
                    </a:lnTo>
                    <a:lnTo>
                      <a:pt x="1478" y="1783"/>
                    </a:lnTo>
                    <a:lnTo>
                      <a:pt x="1478" y="1783"/>
                    </a:lnTo>
                    <a:lnTo>
                      <a:pt x="1476" y="1750"/>
                    </a:lnTo>
                    <a:lnTo>
                      <a:pt x="1470" y="1721"/>
                    </a:lnTo>
                    <a:lnTo>
                      <a:pt x="1463" y="1694"/>
                    </a:lnTo>
                    <a:lnTo>
                      <a:pt x="1449" y="1669"/>
                    </a:lnTo>
                    <a:lnTo>
                      <a:pt x="1434" y="1646"/>
                    </a:lnTo>
                    <a:lnTo>
                      <a:pt x="1413" y="1625"/>
                    </a:lnTo>
                    <a:lnTo>
                      <a:pt x="1389" y="1605"/>
                    </a:lnTo>
                    <a:lnTo>
                      <a:pt x="1359" y="1588"/>
                    </a:lnTo>
                    <a:lnTo>
                      <a:pt x="1326" y="1571"/>
                    </a:lnTo>
                    <a:lnTo>
                      <a:pt x="1287" y="1553"/>
                    </a:lnTo>
                    <a:lnTo>
                      <a:pt x="1243" y="1538"/>
                    </a:lnTo>
                    <a:lnTo>
                      <a:pt x="1195" y="1525"/>
                    </a:lnTo>
                    <a:lnTo>
                      <a:pt x="1141" y="1509"/>
                    </a:lnTo>
                    <a:lnTo>
                      <a:pt x="1081" y="1494"/>
                    </a:lnTo>
                    <a:lnTo>
                      <a:pt x="944" y="1463"/>
                    </a:lnTo>
                    <a:lnTo>
                      <a:pt x="944" y="1463"/>
                    </a:lnTo>
                    <a:lnTo>
                      <a:pt x="844" y="1440"/>
                    </a:lnTo>
                    <a:lnTo>
                      <a:pt x="750" y="1415"/>
                    </a:lnTo>
                    <a:lnTo>
                      <a:pt x="663" y="1388"/>
                    </a:lnTo>
                    <a:lnTo>
                      <a:pt x="580" y="1357"/>
                    </a:lnTo>
                    <a:lnTo>
                      <a:pt x="541" y="1341"/>
                    </a:lnTo>
                    <a:lnTo>
                      <a:pt x="503" y="1324"/>
                    </a:lnTo>
                    <a:lnTo>
                      <a:pt x="466" y="1307"/>
                    </a:lnTo>
                    <a:lnTo>
                      <a:pt x="434" y="1289"/>
                    </a:lnTo>
                    <a:lnTo>
                      <a:pt x="401" y="1270"/>
                    </a:lnTo>
                    <a:lnTo>
                      <a:pt x="368" y="1251"/>
                    </a:lnTo>
                    <a:lnTo>
                      <a:pt x="339" y="1230"/>
                    </a:lnTo>
                    <a:lnTo>
                      <a:pt x="312" y="1208"/>
                    </a:lnTo>
                    <a:lnTo>
                      <a:pt x="285" y="1185"/>
                    </a:lnTo>
                    <a:lnTo>
                      <a:pt x="260" y="1162"/>
                    </a:lnTo>
                    <a:lnTo>
                      <a:pt x="237" y="1137"/>
                    </a:lnTo>
                    <a:lnTo>
                      <a:pt x="216" y="1112"/>
                    </a:lnTo>
                    <a:lnTo>
                      <a:pt x="195" y="1085"/>
                    </a:lnTo>
                    <a:lnTo>
                      <a:pt x="177" y="1056"/>
                    </a:lnTo>
                    <a:lnTo>
                      <a:pt x="160" y="1027"/>
                    </a:lnTo>
                    <a:lnTo>
                      <a:pt x="146" y="998"/>
                    </a:lnTo>
                    <a:lnTo>
                      <a:pt x="133" y="968"/>
                    </a:lnTo>
                    <a:lnTo>
                      <a:pt x="121" y="935"/>
                    </a:lnTo>
                    <a:lnTo>
                      <a:pt x="112" y="900"/>
                    </a:lnTo>
                    <a:lnTo>
                      <a:pt x="104" y="865"/>
                    </a:lnTo>
                    <a:lnTo>
                      <a:pt x="98" y="829"/>
                    </a:lnTo>
                    <a:lnTo>
                      <a:pt x="92" y="790"/>
                    </a:lnTo>
                    <a:lnTo>
                      <a:pt x="90" y="752"/>
                    </a:lnTo>
                    <a:lnTo>
                      <a:pt x="90" y="709"/>
                    </a:lnTo>
                    <a:lnTo>
                      <a:pt x="90" y="709"/>
                    </a:lnTo>
                    <a:lnTo>
                      <a:pt x="90" y="671"/>
                    </a:lnTo>
                    <a:lnTo>
                      <a:pt x="92" y="634"/>
                    </a:lnTo>
                    <a:lnTo>
                      <a:pt x="98" y="597"/>
                    </a:lnTo>
                    <a:lnTo>
                      <a:pt x="104" y="561"/>
                    </a:lnTo>
                    <a:lnTo>
                      <a:pt x="112" y="524"/>
                    </a:lnTo>
                    <a:lnTo>
                      <a:pt x="123" y="491"/>
                    </a:lnTo>
                    <a:lnTo>
                      <a:pt x="135" y="457"/>
                    </a:lnTo>
                    <a:lnTo>
                      <a:pt x="148" y="424"/>
                    </a:lnTo>
                    <a:lnTo>
                      <a:pt x="164" y="393"/>
                    </a:lnTo>
                    <a:lnTo>
                      <a:pt x="183" y="362"/>
                    </a:lnTo>
                    <a:lnTo>
                      <a:pt x="202" y="332"/>
                    </a:lnTo>
                    <a:lnTo>
                      <a:pt x="223" y="303"/>
                    </a:lnTo>
                    <a:lnTo>
                      <a:pt x="247" y="276"/>
                    </a:lnTo>
                    <a:lnTo>
                      <a:pt x="272" y="249"/>
                    </a:lnTo>
                    <a:lnTo>
                      <a:pt x="301" y="224"/>
                    </a:lnTo>
                    <a:lnTo>
                      <a:pt x="329" y="199"/>
                    </a:lnTo>
                    <a:lnTo>
                      <a:pt x="360" y="175"/>
                    </a:lnTo>
                    <a:lnTo>
                      <a:pt x="395" y="154"/>
                    </a:lnTo>
                    <a:lnTo>
                      <a:pt x="430" y="135"/>
                    </a:lnTo>
                    <a:lnTo>
                      <a:pt x="466" y="116"/>
                    </a:lnTo>
                    <a:lnTo>
                      <a:pt x="507" y="96"/>
                    </a:lnTo>
                    <a:lnTo>
                      <a:pt x="549" y="81"/>
                    </a:lnTo>
                    <a:lnTo>
                      <a:pt x="592" y="66"/>
                    </a:lnTo>
                    <a:lnTo>
                      <a:pt x="638" y="52"/>
                    </a:lnTo>
                    <a:lnTo>
                      <a:pt x="686" y="40"/>
                    </a:lnTo>
                    <a:lnTo>
                      <a:pt x="736" y="29"/>
                    </a:lnTo>
                    <a:lnTo>
                      <a:pt x="788" y="21"/>
                    </a:lnTo>
                    <a:lnTo>
                      <a:pt x="842" y="13"/>
                    </a:lnTo>
                    <a:lnTo>
                      <a:pt x="898" y="8"/>
                    </a:lnTo>
                    <a:lnTo>
                      <a:pt x="956" y="2"/>
                    </a:lnTo>
                    <a:lnTo>
                      <a:pt x="1017" y="0"/>
                    </a:lnTo>
                    <a:lnTo>
                      <a:pt x="1079" y="0"/>
                    </a:lnTo>
                    <a:lnTo>
                      <a:pt x="1079" y="0"/>
                    </a:lnTo>
                    <a:lnTo>
                      <a:pt x="1135" y="0"/>
                    </a:lnTo>
                    <a:lnTo>
                      <a:pt x="1187" y="2"/>
                    </a:lnTo>
                    <a:lnTo>
                      <a:pt x="1239" y="6"/>
                    </a:lnTo>
                    <a:lnTo>
                      <a:pt x="1289" y="12"/>
                    </a:lnTo>
                    <a:lnTo>
                      <a:pt x="1339" y="19"/>
                    </a:lnTo>
                    <a:lnTo>
                      <a:pt x="1387" y="29"/>
                    </a:lnTo>
                    <a:lnTo>
                      <a:pt x="1434" y="39"/>
                    </a:lnTo>
                    <a:lnTo>
                      <a:pt x="1478" y="50"/>
                    </a:lnTo>
                    <a:lnTo>
                      <a:pt x="1522" y="64"/>
                    </a:lnTo>
                    <a:lnTo>
                      <a:pt x="1565" y="79"/>
                    </a:lnTo>
                    <a:lnTo>
                      <a:pt x="1607" y="94"/>
                    </a:lnTo>
                    <a:lnTo>
                      <a:pt x="1646" y="112"/>
                    </a:lnTo>
                    <a:lnTo>
                      <a:pt x="1684" y="131"/>
                    </a:lnTo>
                    <a:lnTo>
                      <a:pt x="1721" y="152"/>
                    </a:lnTo>
                    <a:lnTo>
                      <a:pt x="1758" y="173"/>
                    </a:lnTo>
                    <a:lnTo>
                      <a:pt x="1790" y="197"/>
                    </a:lnTo>
                    <a:lnTo>
                      <a:pt x="1823" y="222"/>
                    </a:lnTo>
                    <a:lnTo>
                      <a:pt x="1854" y="247"/>
                    </a:lnTo>
                    <a:lnTo>
                      <a:pt x="1883" y="274"/>
                    </a:lnTo>
                    <a:lnTo>
                      <a:pt x="1912" y="303"/>
                    </a:lnTo>
                    <a:lnTo>
                      <a:pt x="1939" y="333"/>
                    </a:lnTo>
                    <a:lnTo>
                      <a:pt x="1962" y="364"/>
                    </a:lnTo>
                    <a:lnTo>
                      <a:pt x="1985" y="397"/>
                    </a:lnTo>
                    <a:lnTo>
                      <a:pt x="2008" y="430"/>
                    </a:lnTo>
                    <a:lnTo>
                      <a:pt x="2027" y="464"/>
                    </a:lnTo>
                    <a:lnTo>
                      <a:pt x="2045" y="501"/>
                    </a:lnTo>
                    <a:lnTo>
                      <a:pt x="2062" y="538"/>
                    </a:lnTo>
                    <a:lnTo>
                      <a:pt x="2077" y="576"/>
                    </a:lnTo>
                    <a:lnTo>
                      <a:pt x="2091" y="615"/>
                    </a:lnTo>
                    <a:lnTo>
                      <a:pt x="2102" y="655"/>
                    </a:lnTo>
                    <a:lnTo>
                      <a:pt x="2112" y="698"/>
                    </a:lnTo>
                    <a:lnTo>
                      <a:pt x="2120" y="740"/>
                    </a:lnTo>
                    <a:lnTo>
                      <a:pt x="1470" y="740"/>
                    </a:lnTo>
                    <a:lnTo>
                      <a:pt x="1470" y="740"/>
                    </a:lnTo>
                    <a:lnTo>
                      <a:pt x="1465" y="705"/>
                    </a:lnTo>
                    <a:lnTo>
                      <a:pt x="1453" y="675"/>
                    </a:lnTo>
                    <a:lnTo>
                      <a:pt x="1441" y="644"/>
                    </a:lnTo>
                    <a:lnTo>
                      <a:pt x="1426" y="617"/>
                    </a:lnTo>
                    <a:lnTo>
                      <a:pt x="1409" y="592"/>
                    </a:lnTo>
                    <a:lnTo>
                      <a:pt x="1387" y="570"/>
                    </a:lnTo>
                    <a:lnTo>
                      <a:pt x="1366" y="549"/>
                    </a:lnTo>
                    <a:lnTo>
                      <a:pt x="1341" y="532"/>
                    </a:lnTo>
                    <a:lnTo>
                      <a:pt x="1314" y="515"/>
                    </a:lnTo>
                    <a:lnTo>
                      <a:pt x="1285" y="501"/>
                    </a:lnTo>
                    <a:lnTo>
                      <a:pt x="1255" y="490"/>
                    </a:lnTo>
                    <a:lnTo>
                      <a:pt x="1222" y="480"/>
                    </a:lnTo>
                    <a:lnTo>
                      <a:pt x="1187" y="472"/>
                    </a:lnTo>
                    <a:lnTo>
                      <a:pt x="1150" y="468"/>
                    </a:lnTo>
                    <a:lnTo>
                      <a:pt x="1114" y="464"/>
                    </a:lnTo>
                    <a:lnTo>
                      <a:pt x="1073" y="463"/>
                    </a:lnTo>
                    <a:lnTo>
                      <a:pt x="1073" y="463"/>
                    </a:lnTo>
                    <a:lnTo>
                      <a:pt x="1037" y="464"/>
                    </a:lnTo>
                    <a:lnTo>
                      <a:pt x="1004" y="466"/>
                    </a:lnTo>
                    <a:lnTo>
                      <a:pt x="973" y="470"/>
                    </a:lnTo>
                    <a:lnTo>
                      <a:pt x="944" y="476"/>
                    </a:lnTo>
                    <a:lnTo>
                      <a:pt x="917" y="484"/>
                    </a:lnTo>
                    <a:lnTo>
                      <a:pt x="894" y="493"/>
                    </a:lnTo>
                    <a:lnTo>
                      <a:pt x="873" y="503"/>
                    </a:lnTo>
                    <a:lnTo>
                      <a:pt x="854" y="515"/>
                    </a:lnTo>
                    <a:lnTo>
                      <a:pt x="836" y="528"/>
                    </a:lnTo>
                    <a:lnTo>
                      <a:pt x="821" y="542"/>
                    </a:lnTo>
                    <a:lnTo>
                      <a:pt x="809" y="557"/>
                    </a:lnTo>
                    <a:lnTo>
                      <a:pt x="798" y="572"/>
                    </a:lnTo>
                    <a:lnTo>
                      <a:pt x="790" y="590"/>
                    </a:lnTo>
                    <a:lnTo>
                      <a:pt x="784" y="609"/>
                    </a:lnTo>
                    <a:lnTo>
                      <a:pt x="782" y="628"/>
                    </a:lnTo>
                    <a:lnTo>
                      <a:pt x="780" y="648"/>
                    </a:lnTo>
                    <a:lnTo>
                      <a:pt x="780" y="648"/>
                    </a:lnTo>
                    <a:lnTo>
                      <a:pt x="782" y="673"/>
                    </a:lnTo>
                    <a:lnTo>
                      <a:pt x="786" y="696"/>
                    </a:lnTo>
                    <a:lnTo>
                      <a:pt x="792" y="717"/>
                    </a:lnTo>
                    <a:lnTo>
                      <a:pt x="802" y="736"/>
                    </a:lnTo>
                    <a:lnTo>
                      <a:pt x="815" y="754"/>
                    </a:lnTo>
                    <a:lnTo>
                      <a:pt x="831" y="771"/>
                    </a:lnTo>
                    <a:lnTo>
                      <a:pt x="852" y="786"/>
                    </a:lnTo>
                    <a:lnTo>
                      <a:pt x="875" y="802"/>
                    </a:lnTo>
                    <a:lnTo>
                      <a:pt x="902" y="815"/>
                    </a:lnTo>
                    <a:lnTo>
                      <a:pt x="933" y="827"/>
                    </a:lnTo>
                    <a:lnTo>
                      <a:pt x="967" y="840"/>
                    </a:lnTo>
                    <a:lnTo>
                      <a:pt x="1006" y="852"/>
                    </a:lnTo>
                    <a:lnTo>
                      <a:pt x="1048" y="863"/>
                    </a:lnTo>
                    <a:lnTo>
                      <a:pt x="1096" y="875"/>
                    </a:lnTo>
                    <a:lnTo>
                      <a:pt x="1204" y="898"/>
                    </a:lnTo>
                    <a:lnTo>
                      <a:pt x="1204" y="898"/>
                    </a:lnTo>
                    <a:lnTo>
                      <a:pt x="1316" y="921"/>
                    </a:lnTo>
                    <a:lnTo>
                      <a:pt x="1420" y="950"/>
                    </a:lnTo>
                    <a:lnTo>
                      <a:pt x="1470" y="964"/>
                    </a:lnTo>
                    <a:lnTo>
                      <a:pt x="1519" y="979"/>
                    </a:lnTo>
                    <a:lnTo>
                      <a:pt x="1565" y="996"/>
                    </a:lnTo>
                    <a:lnTo>
                      <a:pt x="1611" y="1014"/>
                    </a:lnTo>
                    <a:lnTo>
                      <a:pt x="1655" y="1031"/>
                    </a:lnTo>
                    <a:lnTo>
                      <a:pt x="1696" y="1050"/>
                    </a:lnTo>
                    <a:lnTo>
                      <a:pt x="1736" y="1072"/>
                    </a:lnTo>
                    <a:lnTo>
                      <a:pt x="1775" y="1091"/>
                    </a:lnTo>
                    <a:lnTo>
                      <a:pt x="1813" y="1114"/>
                    </a:lnTo>
                    <a:lnTo>
                      <a:pt x="1848" y="1137"/>
                    </a:lnTo>
                    <a:lnTo>
                      <a:pt x="1883" y="1160"/>
                    </a:lnTo>
                    <a:lnTo>
                      <a:pt x="1914" y="1185"/>
                    </a:lnTo>
                    <a:lnTo>
                      <a:pt x="1944" y="1210"/>
                    </a:lnTo>
                    <a:lnTo>
                      <a:pt x="1971" y="1237"/>
                    </a:lnTo>
                    <a:lnTo>
                      <a:pt x="1998" y="1264"/>
                    </a:lnTo>
                    <a:lnTo>
                      <a:pt x="2023" y="1293"/>
                    </a:lnTo>
                    <a:lnTo>
                      <a:pt x="2047" y="1322"/>
                    </a:lnTo>
                    <a:lnTo>
                      <a:pt x="2068" y="1353"/>
                    </a:lnTo>
                    <a:lnTo>
                      <a:pt x="2085" y="1386"/>
                    </a:lnTo>
                    <a:lnTo>
                      <a:pt x="2102" y="1419"/>
                    </a:lnTo>
                    <a:lnTo>
                      <a:pt x="2118" y="1453"/>
                    </a:lnTo>
                    <a:lnTo>
                      <a:pt x="2131" y="1488"/>
                    </a:lnTo>
                    <a:lnTo>
                      <a:pt x="2143" y="1525"/>
                    </a:lnTo>
                    <a:lnTo>
                      <a:pt x="2153" y="1561"/>
                    </a:lnTo>
                    <a:lnTo>
                      <a:pt x="2158" y="1600"/>
                    </a:lnTo>
                    <a:lnTo>
                      <a:pt x="2164" y="1640"/>
                    </a:lnTo>
                    <a:lnTo>
                      <a:pt x="2168" y="1681"/>
                    </a:lnTo>
                    <a:lnTo>
                      <a:pt x="2168" y="1723"/>
                    </a:lnTo>
                    <a:lnTo>
                      <a:pt x="2168" y="1723"/>
                    </a:lnTo>
                    <a:lnTo>
                      <a:pt x="2168" y="1760"/>
                    </a:lnTo>
                    <a:lnTo>
                      <a:pt x="2164" y="1796"/>
                    </a:lnTo>
                    <a:lnTo>
                      <a:pt x="2160" y="1833"/>
                    </a:lnTo>
                    <a:lnTo>
                      <a:pt x="2155" y="1868"/>
                    </a:lnTo>
                    <a:lnTo>
                      <a:pt x="2145" y="1902"/>
                    </a:lnTo>
                    <a:lnTo>
                      <a:pt x="2135" y="1937"/>
                    </a:lnTo>
                    <a:lnTo>
                      <a:pt x="2122" y="1972"/>
                    </a:lnTo>
                    <a:lnTo>
                      <a:pt x="2108" y="2004"/>
                    </a:lnTo>
                    <a:lnTo>
                      <a:pt x="2091" y="2037"/>
                    </a:lnTo>
                    <a:lnTo>
                      <a:pt x="2072" y="2070"/>
                    </a:lnTo>
                    <a:lnTo>
                      <a:pt x="2052" y="2101"/>
                    </a:lnTo>
                    <a:lnTo>
                      <a:pt x="2029" y="2132"/>
                    </a:lnTo>
                    <a:lnTo>
                      <a:pt x="2004" y="2161"/>
                    </a:lnTo>
                    <a:lnTo>
                      <a:pt x="1977" y="2188"/>
                    </a:lnTo>
                    <a:lnTo>
                      <a:pt x="1948" y="2216"/>
                    </a:lnTo>
                    <a:lnTo>
                      <a:pt x="1917" y="2242"/>
                    </a:lnTo>
                    <a:lnTo>
                      <a:pt x="1883" y="2267"/>
                    </a:lnTo>
                    <a:lnTo>
                      <a:pt x="1848" y="2292"/>
                    </a:lnTo>
                    <a:lnTo>
                      <a:pt x="1810" y="2313"/>
                    </a:lnTo>
                    <a:lnTo>
                      <a:pt x="1769" y="2334"/>
                    </a:lnTo>
                    <a:lnTo>
                      <a:pt x="1727" y="2355"/>
                    </a:lnTo>
                    <a:lnTo>
                      <a:pt x="1682" y="2373"/>
                    </a:lnTo>
                    <a:lnTo>
                      <a:pt x="1636" y="2390"/>
                    </a:lnTo>
                    <a:lnTo>
                      <a:pt x="1586" y="2405"/>
                    </a:lnTo>
                    <a:lnTo>
                      <a:pt x="1534" y="2419"/>
                    </a:lnTo>
                    <a:lnTo>
                      <a:pt x="1480" y="2432"/>
                    </a:lnTo>
                    <a:lnTo>
                      <a:pt x="1422" y="2442"/>
                    </a:lnTo>
                    <a:lnTo>
                      <a:pt x="1364" y="2452"/>
                    </a:lnTo>
                    <a:lnTo>
                      <a:pt x="1303" y="2457"/>
                    </a:lnTo>
                    <a:lnTo>
                      <a:pt x="1239" y="2463"/>
                    </a:lnTo>
                    <a:lnTo>
                      <a:pt x="1172" y="2465"/>
                    </a:lnTo>
                    <a:lnTo>
                      <a:pt x="1102" y="2467"/>
                    </a:lnTo>
                    <a:lnTo>
                      <a:pt x="1102" y="2467"/>
                    </a:lnTo>
                    <a:lnTo>
                      <a:pt x="1035" y="2465"/>
                    </a:lnTo>
                    <a:lnTo>
                      <a:pt x="969" y="2463"/>
                    </a:lnTo>
                    <a:lnTo>
                      <a:pt x="906" y="2457"/>
                    </a:lnTo>
                    <a:lnTo>
                      <a:pt x="846" y="2450"/>
                    </a:lnTo>
                    <a:lnTo>
                      <a:pt x="786" y="2440"/>
                    </a:lnTo>
                    <a:lnTo>
                      <a:pt x="732" y="2428"/>
                    </a:lnTo>
                    <a:lnTo>
                      <a:pt x="678" y="2415"/>
                    </a:lnTo>
                    <a:lnTo>
                      <a:pt x="626" y="2400"/>
                    </a:lnTo>
                    <a:lnTo>
                      <a:pt x="578" y="2382"/>
                    </a:lnTo>
                    <a:lnTo>
                      <a:pt x="532" y="2363"/>
                    </a:lnTo>
                    <a:lnTo>
                      <a:pt x="487" y="2344"/>
                    </a:lnTo>
                    <a:lnTo>
                      <a:pt x="445" y="2321"/>
                    </a:lnTo>
                    <a:lnTo>
                      <a:pt x="405" y="2297"/>
                    </a:lnTo>
                    <a:lnTo>
                      <a:pt x="366" y="2272"/>
                    </a:lnTo>
                    <a:lnTo>
                      <a:pt x="329" y="2247"/>
                    </a:lnTo>
                    <a:lnTo>
                      <a:pt x="297" y="2220"/>
                    </a:lnTo>
                    <a:lnTo>
                      <a:pt x="264" y="2191"/>
                    </a:lnTo>
                    <a:lnTo>
                      <a:pt x="235" y="2161"/>
                    </a:lnTo>
                    <a:lnTo>
                      <a:pt x="206" y="2130"/>
                    </a:lnTo>
                    <a:lnTo>
                      <a:pt x="181" y="2099"/>
                    </a:lnTo>
                    <a:lnTo>
                      <a:pt x="156" y="2066"/>
                    </a:lnTo>
                    <a:lnTo>
                      <a:pt x="133" y="2033"/>
                    </a:lnTo>
                    <a:lnTo>
                      <a:pt x="114" y="1999"/>
                    </a:lnTo>
                    <a:lnTo>
                      <a:pt x="94" y="1964"/>
                    </a:lnTo>
                    <a:lnTo>
                      <a:pt x="77" y="1929"/>
                    </a:lnTo>
                    <a:lnTo>
                      <a:pt x="62" y="1893"/>
                    </a:lnTo>
                    <a:lnTo>
                      <a:pt x="46" y="1856"/>
                    </a:lnTo>
                    <a:lnTo>
                      <a:pt x="35" y="1819"/>
                    </a:lnTo>
                    <a:lnTo>
                      <a:pt x="23" y="1783"/>
                    </a:lnTo>
                    <a:lnTo>
                      <a:pt x="15" y="1746"/>
                    </a:lnTo>
                    <a:lnTo>
                      <a:pt x="8" y="1708"/>
                    </a:lnTo>
                    <a:lnTo>
                      <a:pt x="0" y="1671"/>
                    </a:lnTo>
                    <a:lnTo>
                      <a:pt x="0" y="1671"/>
                    </a:lnTo>
                    <a:close/>
                  </a:path>
                </a:pathLst>
              </a:custGeom>
              <a:solidFill>
                <a:srgbClr val="009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2" tIns="45696" rIns="91392" bIns="45696"/>
              <a:lstStyle/>
              <a:p>
                <a:pPr defTabSz="68589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</p:grpSp>
      </p:grpSp>
      <p:sp>
        <p:nvSpPr>
          <p:cNvPr id="89" name="右矢印 88"/>
          <p:cNvSpPr/>
          <p:nvPr/>
        </p:nvSpPr>
        <p:spPr>
          <a:xfrm>
            <a:off x="7364032" y="3071412"/>
            <a:ext cx="336687" cy="256556"/>
          </a:xfrm>
          <a:prstGeom prst="rightArrow">
            <a:avLst>
              <a:gd name="adj1" fmla="val 67690"/>
              <a:gd name="adj2" fmla="val 27885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91" name="曲線コネクタ 90"/>
          <p:cNvCxnSpPr>
            <a:stCxn id="108" idx="0"/>
            <a:endCxn id="66" idx="2"/>
          </p:cNvCxnSpPr>
          <p:nvPr/>
        </p:nvCxnSpPr>
        <p:spPr>
          <a:xfrm rot="5400000" flipH="1" flipV="1">
            <a:off x="5830497" y="2501920"/>
            <a:ext cx="877099" cy="65049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曲線コネクタ 98"/>
          <p:cNvCxnSpPr>
            <a:endCxn id="64" idx="2"/>
          </p:cNvCxnSpPr>
          <p:nvPr/>
        </p:nvCxnSpPr>
        <p:spPr>
          <a:xfrm rot="5400000" flipH="1" flipV="1">
            <a:off x="5427207" y="1742924"/>
            <a:ext cx="691539" cy="6621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>
            <a:stCxn id="60" idx="3"/>
          </p:cNvCxnSpPr>
          <p:nvPr/>
        </p:nvCxnSpPr>
        <p:spPr>
          <a:xfrm flipV="1">
            <a:off x="5437316" y="2419790"/>
            <a:ext cx="4560" cy="908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5687975" y="3265717"/>
            <a:ext cx="511645" cy="161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6000" tIns="0" rIns="0" bIns="0" rtlCol="0">
            <a:spAutoFit/>
          </a:bodyPr>
          <a:lstStyle/>
          <a:p>
            <a:r>
              <a:rPr kumimoji="1" lang="en-US" altLang="ja-JP" sz="1050" dirty="0" err="1">
                <a:latin typeface="メイリオ"/>
                <a:ea typeface="メイリオ"/>
                <a:cs typeface="メイリオ"/>
              </a:rPr>
              <a:t>v</a:t>
            </a:r>
            <a:r>
              <a:rPr kumimoji="1" lang="en-US" altLang="ja-JP" sz="1050" dirty="0" err="1" smtClean="0">
                <a:latin typeface="メイリオ"/>
                <a:ea typeface="メイリオ"/>
                <a:cs typeface="メイリオ"/>
              </a:rPr>
              <a:t>WAAS</a:t>
            </a:r>
            <a:endParaRPr kumimoji="1" lang="ja-JP" altLang="en-US" sz="105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14" name="曲線コネクタ 113"/>
          <p:cNvCxnSpPr>
            <a:stCxn id="10" idx="3"/>
            <a:endCxn id="80" idx="6"/>
          </p:cNvCxnSpPr>
          <p:nvPr/>
        </p:nvCxnSpPr>
        <p:spPr>
          <a:xfrm flipV="1">
            <a:off x="6510645" y="3005974"/>
            <a:ext cx="243973" cy="5494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テキスト ボックス 119"/>
          <p:cNvSpPr txBox="1"/>
          <p:nvPr/>
        </p:nvSpPr>
        <p:spPr>
          <a:xfrm>
            <a:off x="4370801" y="199996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センター</a:t>
            </a:r>
            <a:endParaRPr kumimoji="1"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ルータ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1" name="テキスト プレースホルダー 54"/>
          <p:cNvSpPr txBox="1">
            <a:spLocks/>
          </p:cNvSpPr>
          <p:nvPr/>
        </p:nvSpPr>
        <p:spPr>
          <a:xfrm>
            <a:off x="547783" y="3479828"/>
            <a:ext cx="3223074" cy="1022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0" tIns="45710" rIns="91420" bIns="45710">
            <a:no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37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36" indent="0" algn="ctr">
              <a:buNone/>
            </a:pPr>
            <a:r>
              <a:rPr kumimoji="1" lang="en-US" altLang="ja-JP" sz="18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APIC-EM/ESA</a:t>
            </a:r>
            <a:r>
              <a:rPr kumimoji="1" lang="ja-JP" altLang="en-US" sz="18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による</a:t>
            </a:r>
            <a:endParaRPr kumimoji="1" lang="en-US" altLang="ja-JP" sz="1800" dirty="0" smtClean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  <a:p>
            <a:pPr marL="57136" indent="0" algn="ctr">
              <a:buNone/>
            </a:pPr>
            <a:r>
              <a:rPr kumimoji="1" lang="ja-JP" altLang="en-US" sz="24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「自動化」</a:t>
            </a:r>
            <a:endParaRPr kumimoji="1" lang="ja-JP" altLang="en-US" sz="24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66628" y="3027516"/>
            <a:ext cx="764703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1050" dirty="0" smtClean="0">
                <a:latin typeface="メイリオ"/>
                <a:ea typeface="メイリオ"/>
                <a:cs typeface="メイリオ"/>
              </a:rPr>
              <a:t>安全な</a:t>
            </a:r>
            <a:endParaRPr kumimoji="1" lang="en-US" altLang="ja-JP" sz="1050" dirty="0" smtClean="0">
              <a:latin typeface="メイリオ"/>
              <a:ea typeface="メイリオ"/>
              <a:cs typeface="メイリオ"/>
            </a:endParaRPr>
          </a:p>
          <a:p>
            <a:r>
              <a:rPr kumimoji="1" lang="en-US" altLang="ja-JP" sz="1050" dirty="0" smtClean="0">
                <a:latin typeface="メイリオ"/>
                <a:ea typeface="メイリオ"/>
                <a:cs typeface="メイリオ"/>
              </a:rPr>
              <a:t>Web</a:t>
            </a:r>
            <a:r>
              <a:rPr kumimoji="1" lang="ja-JP" altLang="en-US" sz="1050" dirty="0" smtClean="0">
                <a:latin typeface="メイリオ"/>
                <a:ea typeface="メイリオ"/>
                <a:cs typeface="メイリオ"/>
              </a:rPr>
              <a:t>サイト</a:t>
            </a:r>
            <a:endParaRPr kumimoji="1" lang="ja-JP" altLang="en-US" sz="105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4" name="右矢印 83"/>
          <p:cNvSpPr/>
          <p:nvPr/>
        </p:nvSpPr>
        <p:spPr>
          <a:xfrm>
            <a:off x="7364032" y="2704178"/>
            <a:ext cx="336687" cy="240359"/>
          </a:xfrm>
          <a:prstGeom prst="rightArrow">
            <a:avLst>
              <a:gd name="adj1" fmla="val 67690"/>
              <a:gd name="adj2" fmla="val 27885"/>
            </a:avLst>
          </a:prstGeom>
          <a:solidFill>
            <a:srgbClr val="FF0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95375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ight Arrow 65"/>
          <p:cNvSpPr/>
          <p:nvPr/>
        </p:nvSpPr>
        <p:spPr>
          <a:xfrm>
            <a:off x="1107712" y="2322810"/>
            <a:ext cx="1175888" cy="624089"/>
          </a:xfrm>
          <a:prstGeom prst="rightArrow">
            <a:avLst/>
          </a:prstGeom>
          <a:gradFill>
            <a:gsLst>
              <a:gs pos="7000">
                <a:schemeClr val="bg1">
                  <a:lumMod val="75000"/>
                  <a:alpha val="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2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98316" y="768378"/>
            <a:ext cx="4331176" cy="36290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7760" y="300456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73" name="Group 18"/>
          <p:cNvGrpSpPr/>
          <p:nvPr/>
        </p:nvGrpSpPr>
        <p:grpSpPr>
          <a:xfrm>
            <a:off x="2499776" y="2021349"/>
            <a:ext cx="1872933" cy="1137451"/>
            <a:chOff x="2336327" y="2138532"/>
            <a:chExt cx="1872933" cy="1137451"/>
          </a:xfrm>
        </p:grpSpPr>
        <p:sp>
          <p:nvSpPr>
            <p:cNvPr id="74" name="Rectangle 73"/>
            <p:cNvSpPr/>
            <p:nvPr/>
          </p:nvSpPr>
          <p:spPr>
            <a:xfrm>
              <a:off x="2336327" y="2138532"/>
              <a:ext cx="1872933" cy="1137451"/>
            </a:xfrm>
            <a:prstGeom prst="rect">
              <a:avLst/>
            </a:prstGeom>
            <a:gradFill>
              <a:gsLst>
                <a:gs pos="0">
                  <a:srgbClr val="007B86"/>
                </a:gs>
                <a:gs pos="100000">
                  <a:srgbClr val="009BAE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latin typeface="+mj-lt"/>
                </a:rPr>
                <a:t>    Automation</a:t>
              </a:r>
              <a:endParaRPr lang="en-US" b="1" dirty="0">
                <a:latin typeface="+mj-lt"/>
              </a:endParaRPr>
            </a:p>
            <a:p>
              <a:pPr algn="ctr"/>
              <a:r>
                <a:rPr lang="en-US" sz="1000" dirty="0" smtClean="0">
                  <a:latin typeface="+mj-lt"/>
                </a:rPr>
                <a:t/>
              </a:r>
              <a:br>
                <a:rPr lang="en-US" sz="1000" dirty="0" smtClean="0">
                  <a:latin typeface="+mj-lt"/>
                </a:rPr>
              </a:br>
              <a:r>
                <a:rPr lang="en-US" sz="1000" dirty="0" smtClean="0">
                  <a:latin typeface="+mj-lt"/>
                </a:rPr>
                <a:t>Abstraction and Policy Control from Core to </a:t>
              </a:r>
              <a:r>
                <a:rPr lang="en-US" sz="1000" dirty="0">
                  <a:latin typeface="+mj-lt"/>
                </a:rPr>
                <a:t>E</a:t>
              </a:r>
              <a:r>
                <a:rPr lang="en-US" sz="1000" dirty="0" smtClean="0">
                  <a:latin typeface="+mj-lt"/>
                </a:rPr>
                <a:t>dge 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492137" y="2711252"/>
              <a:ext cx="1543050" cy="0"/>
            </a:xfrm>
            <a:prstGeom prst="line">
              <a:avLst/>
            </a:prstGeom>
            <a:ln w="3175" cmpd="sng">
              <a:solidFill>
                <a:srgbClr val="FFFFFF"/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Freeform 57"/>
            <p:cNvSpPr>
              <a:spLocks noEditPoints="1"/>
            </p:cNvSpPr>
            <p:nvPr/>
          </p:nvSpPr>
          <p:spPr bwMode="auto">
            <a:xfrm>
              <a:off x="2514998" y="2356102"/>
              <a:ext cx="224086" cy="228569"/>
            </a:xfrm>
            <a:custGeom>
              <a:avLst/>
              <a:gdLst/>
              <a:ahLst/>
              <a:cxnLst>
                <a:cxn ang="0">
                  <a:pos x="153" y="80"/>
                </a:cxn>
                <a:cxn ang="0">
                  <a:pos x="137" y="70"/>
                </a:cxn>
                <a:cxn ang="0">
                  <a:pos x="155" y="61"/>
                </a:cxn>
                <a:cxn ang="0">
                  <a:pos x="146" y="38"/>
                </a:cxn>
                <a:cxn ang="0">
                  <a:pos x="140" y="36"/>
                </a:cxn>
                <a:cxn ang="0">
                  <a:pos x="121" y="38"/>
                </a:cxn>
                <a:cxn ang="0">
                  <a:pos x="130" y="20"/>
                </a:cxn>
                <a:cxn ang="0">
                  <a:pos x="110" y="6"/>
                </a:cxn>
                <a:cxn ang="0">
                  <a:pos x="95" y="22"/>
                </a:cxn>
                <a:cxn ang="0">
                  <a:pos x="87" y="4"/>
                </a:cxn>
                <a:cxn ang="0">
                  <a:pos x="82" y="0"/>
                </a:cxn>
                <a:cxn ang="0">
                  <a:pos x="57" y="7"/>
                </a:cxn>
                <a:cxn ang="0">
                  <a:pos x="53" y="26"/>
                </a:cxn>
                <a:cxn ang="0">
                  <a:pos x="36" y="13"/>
                </a:cxn>
                <a:cxn ang="0">
                  <a:pos x="18" y="29"/>
                </a:cxn>
                <a:cxn ang="0">
                  <a:pos x="30" y="45"/>
                </a:cxn>
                <a:cxn ang="0">
                  <a:pos x="10" y="47"/>
                </a:cxn>
                <a:cxn ang="0">
                  <a:pos x="5" y="50"/>
                </a:cxn>
                <a:cxn ang="0">
                  <a:pos x="1" y="74"/>
                </a:cxn>
                <a:cxn ang="0">
                  <a:pos x="20" y="80"/>
                </a:cxn>
                <a:cxn ang="0">
                  <a:pos x="5" y="93"/>
                </a:cxn>
                <a:cxn ang="0">
                  <a:pos x="11" y="118"/>
                </a:cxn>
                <a:cxn ang="0">
                  <a:pos x="17" y="121"/>
                </a:cxn>
                <a:cxn ang="0">
                  <a:pos x="37" y="119"/>
                </a:cxn>
                <a:cxn ang="0">
                  <a:pos x="29" y="140"/>
                </a:cxn>
                <a:cxn ang="0">
                  <a:pos x="51" y="151"/>
                </a:cxn>
                <a:cxn ang="0">
                  <a:pos x="62" y="134"/>
                </a:cxn>
                <a:cxn ang="0">
                  <a:pos x="70" y="153"/>
                </a:cxn>
                <a:cxn ang="0">
                  <a:pos x="73" y="157"/>
                </a:cxn>
                <a:cxn ang="0">
                  <a:pos x="96" y="155"/>
                </a:cxn>
                <a:cxn ang="0">
                  <a:pos x="100" y="150"/>
                </a:cxn>
                <a:cxn ang="0">
                  <a:pos x="104" y="131"/>
                </a:cxn>
                <a:cxn ang="0">
                  <a:pos x="119" y="145"/>
                </a:cxn>
                <a:cxn ang="0">
                  <a:pos x="138" y="130"/>
                </a:cxn>
                <a:cxn ang="0">
                  <a:pos x="138" y="124"/>
                </a:cxn>
                <a:cxn ang="0">
                  <a:pos x="130" y="106"/>
                </a:cxn>
                <a:cxn ang="0">
                  <a:pos x="150" y="109"/>
                </a:cxn>
                <a:cxn ang="0">
                  <a:pos x="157" y="86"/>
                </a:cxn>
                <a:cxn ang="0">
                  <a:pos x="99" y="83"/>
                </a:cxn>
                <a:cxn ang="0">
                  <a:pos x="58" y="74"/>
                </a:cxn>
                <a:cxn ang="0">
                  <a:pos x="99" y="83"/>
                </a:cxn>
              </a:cxnLst>
              <a:rect l="0" t="0" r="r" b="b"/>
              <a:pathLst>
                <a:path w="157" h="157">
                  <a:moveTo>
                    <a:pt x="156" y="82"/>
                  </a:moveTo>
                  <a:cubicBezTo>
                    <a:pt x="156" y="81"/>
                    <a:pt x="155" y="81"/>
                    <a:pt x="153" y="80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3" y="63"/>
                    <a:pt x="154" y="62"/>
                    <a:pt x="155" y="61"/>
                  </a:cubicBezTo>
                  <a:cubicBezTo>
                    <a:pt x="155" y="60"/>
                    <a:pt x="155" y="59"/>
                    <a:pt x="154" y="58"/>
                  </a:cubicBezTo>
                  <a:cubicBezTo>
                    <a:pt x="146" y="38"/>
                    <a:pt x="146" y="38"/>
                    <a:pt x="146" y="38"/>
                  </a:cubicBezTo>
                  <a:cubicBezTo>
                    <a:pt x="146" y="37"/>
                    <a:pt x="145" y="36"/>
                    <a:pt x="144" y="36"/>
                  </a:cubicBezTo>
                  <a:cubicBezTo>
                    <a:pt x="143" y="35"/>
                    <a:pt x="141" y="36"/>
                    <a:pt x="140" y="36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30" y="22"/>
                    <a:pt x="130" y="21"/>
                    <a:pt x="130" y="20"/>
                  </a:cubicBezTo>
                  <a:cubicBezTo>
                    <a:pt x="130" y="19"/>
                    <a:pt x="129" y="18"/>
                    <a:pt x="128" y="1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8" y="5"/>
                    <a:pt x="105" y="6"/>
                    <a:pt x="104" y="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7" y="2"/>
                    <a:pt x="86" y="1"/>
                  </a:cubicBezTo>
                  <a:cubicBezTo>
                    <a:pt x="85" y="0"/>
                    <a:pt x="84" y="0"/>
                    <a:pt x="82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2"/>
                    <a:pt x="57" y="4"/>
                    <a:pt x="57" y="7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0" y="11"/>
                    <a:pt x="37" y="11"/>
                    <a:pt x="36" y="1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8" y="28"/>
                    <a:pt x="18" y="29"/>
                  </a:cubicBezTo>
                  <a:cubicBezTo>
                    <a:pt x="18" y="31"/>
                    <a:pt x="19" y="32"/>
                    <a:pt x="19" y="33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8" y="47"/>
                    <a:pt x="7" y="48"/>
                  </a:cubicBezTo>
                  <a:cubicBezTo>
                    <a:pt x="6" y="48"/>
                    <a:pt x="5" y="49"/>
                    <a:pt x="5" y="5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2" y="75"/>
                    <a:pt x="3" y="76"/>
                    <a:pt x="4" y="76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3" y="94"/>
                    <a:pt x="2" y="97"/>
                    <a:pt x="3" y="99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2" y="119"/>
                    <a:pt x="13" y="120"/>
                    <a:pt x="14" y="121"/>
                  </a:cubicBezTo>
                  <a:cubicBezTo>
                    <a:pt x="15" y="121"/>
                    <a:pt x="16" y="121"/>
                    <a:pt x="17" y="121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7" y="136"/>
                    <a:pt x="27" y="138"/>
                    <a:pt x="29" y="14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9" y="151"/>
                    <a:pt x="50" y="151"/>
                    <a:pt x="51" y="151"/>
                  </a:cubicBezTo>
                  <a:cubicBezTo>
                    <a:pt x="52" y="150"/>
                    <a:pt x="53" y="150"/>
                    <a:pt x="54" y="149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4"/>
                    <a:pt x="71" y="155"/>
                    <a:pt x="72" y="156"/>
                  </a:cubicBezTo>
                  <a:cubicBezTo>
                    <a:pt x="72" y="156"/>
                    <a:pt x="73" y="157"/>
                    <a:pt x="73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7" y="155"/>
                    <a:pt x="98" y="154"/>
                    <a:pt x="99" y="153"/>
                  </a:cubicBezTo>
                  <a:cubicBezTo>
                    <a:pt x="100" y="152"/>
                    <a:pt x="100" y="151"/>
                    <a:pt x="100" y="150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7" y="145"/>
                    <a:pt x="119" y="145"/>
                  </a:cubicBezTo>
                  <a:cubicBezTo>
                    <a:pt x="120" y="145"/>
                    <a:pt x="121" y="145"/>
                    <a:pt x="122" y="144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29"/>
                    <a:pt x="139" y="128"/>
                    <a:pt x="139" y="127"/>
                  </a:cubicBezTo>
                  <a:cubicBezTo>
                    <a:pt x="139" y="126"/>
                    <a:pt x="139" y="125"/>
                    <a:pt x="138" y="124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8" y="110"/>
                    <a:pt x="149" y="109"/>
                    <a:pt x="150" y="109"/>
                  </a:cubicBezTo>
                  <a:cubicBezTo>
                    <a:pt x="151" y="108"/>
                    <a:pt x="152" y="107"/>
                    <a:pt x="152" y="106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7" y="84"/>
                    <a:pt x="157" y="83"/>
                    <a:pt x="156" y="82"/>
                  </a:cubicBezTo>
                  <a:close/>
                  <a:moveTo>
                    <a:pt x="99" y="83"/>
                  </a:moveTo>
                  <a:cubicBezTo>
                    <a:pt x="97" y="94"/>
                    <a:pt x="85" y="102"/>
                    <a:pt x="74" y="99"/>
                  </a:cubicBezTo>
                  <a:cubicBezTo>
                    <a:pt x="63" y="96"/>
                    <a:pt x="55" y="85"/>
                    <a:pt x="58" y="74"/>
                  </a:cubicBezTo>
                  <a:cubicBezTo>
                    <a:pt x="60" y="62"/>
                    <a:pt x="72" y="55"/>
                    <a:pt x="83" y="58"/>
                  </a:cubicBezTo>
                  <a:cubicBezTo>
                    <a:pt x="95" y="60"/>
                    <a:pt x="102" y="71"/>
                    <a:pt x="99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7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/>
              </a:endParaRPr>
            </a:p>
          </p:txBody>
        </p:sp>
      </p:grpSp>
      <p:grpSp>
        <p:nvGrpSpPr>
          <p:cNvPr id="78" name="Group 25"/>
          <p:cNvGrpSpPr/>
          <p:nvPr/>
        </p:nvGrpSpPr>
        <p:grpSpPr>
          <a:xfrm>
            <a:off x="2499775" y="1741598"/>
            <a:ext cx="3980991" cy="1697416"/>
            <a:chOff x="2336326" y="1858781"/>
            <a:chExt cx="3980991" cy="1697416"/>
          </a:xfrm>
        </p:grpSpPr>
        <p:sp>
          <p:nvSpPr>
            <p:cNvPr id="79" name="TextBox 78"/>
            <p:cNvSpPr txBox="1"/>
            <p:nvPr/>
          </p:nvSpPr>
          <p:spPr>
            <a:xfrm>
              <a:off x="2336327" y="3279198"/>
              <a:ext cx="3972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Open and Programmable | Standards-Based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336326" y="1858781"/>
              <a:ext cx="39809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Open APIs | Developers 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Environment</a:t>
              </a:r>
            </a:p>
          </p:txBody>
        </p:sp>
      </p:grpSp>
      <p:grpSp>
        <p:nvGrpSpPr>
          <p:cNvPr id="81" name="Group 20"/>
          <p:cNvGrpSpPr/>
          <p:nvPr/>
        </p:nvGrpSpPr>
        <p:grpSpPr>
          <a:xfrm>
            <a:off x="2499775" y="1092305"/>
            <a:ext cx="3980991" cy="649989"/>
            <a:chOff x="2336326" y="1209488"/>
            <a:chExt cx="3980991" cy="649989"/>
          </a:xfrm>
        </p:grpSpPr>
        <p:sp>
          <p:nvSpPr>
            <p:cNvPr id="82" name="Rectangle 81"/>
            <p:cNvSpPr/>
            <p:nvPr/>
          </p:nvSpPr>
          <p:spPr>
            <a:xfrm>
              <a:off x="2336326" y="1209488"/>
              <a:ext cx="3980991" cy="649989"/>
            </a:xfrm>
            <a:prstGeom prst="rect">
              <a:avLst/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+mj-lt"/>
                </a:rPr>
                <a:t>   Cloud Service Management</a:t>
              </a:r>
            </a:p>
            <a:p>
              <a:pPr algn="ctr"/>
              <a:endParaRPr lang="en-US" b="1" dirty="0"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467355" y="1567812"/>
              <a:ext cx="18200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+mj-lt"/>
                </a:rPr>
                <a:t>Policy | Orchestration</a:t>
              </a:r>
              <a:endParaRPr 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3476682" y="1580181"/>
              <a:ext cx="1810693" cy="5844"/>
            </a:xfrm>
            <a:prstGeom prst="line">
              <a:avLst/>
            </a:prstGeom>
            <a:ln w="3175" cmpd="sng">
              <a:solidFill>
                <a:srgbClr val="FFFFFF"/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5" name="Group 49"/>
          <p:cNvGrpSpPr/>
          <p:nvPr/>
        </p:nvGrpSpPr>
        <p:grpSpPr>
          <a:xfrm>
            <a:off x="2499775" y="3437866"/>
            <a:ext cx="3980991" cy="639921"/>
            <a:chOff x="2336326" y="3555049"/>
            <a:chExt cx="3980991" cy="639921"/>
          </a:xfrm>
        </p:grpSpPr>
        <p:sp>
          <p:nvSpPr>
            <p:cNvPr id="86" name="Rectangle 85"/>
            <p:cNvSpPr/>
            <p:nvPr/>
          </p:nvSpPr>
          <p:spPr>
            <a:xfrm>
              <a:off x="2336326" y="3555049"/>
              <a:ext cx="3980991" cy="639921"/>
            </a:xfrm>
            <a:prstGeom prst="rect">
              <a:avLst/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+mj-lt"/>
                </a:rPr>
                <a:t>Virtualization</a:t>
              </a:r>
            </a:p>
            <a:p>
              <a:pPr algn="ctr"/>
              <a:endParaRPr lang="en-US" sz="700" dirty="0" smtClean="0">
                <a:latin typeface="+mj-lt"/>
              </a:endParaRPr>
            </a:p>
            <a:p>
              <a:pPr algn="ctr"/>
              <a:r>
                <a:rPr lang="en-US" sz="1000" dirty="0" smtClean="0">
                  <a:latin typeface="+mj-lt"/>
                </a:rPr>
                <a:t>Physical and Virtual Infrastructure | App Hosting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198192" y="3906200"/>
              <a:ext cx="2257258" cy="0"/>
            </a:xfrm>
            <a:prstGeom prst="line">
              <a:avLst/>
            </a:prstGeom>
            <a:ln w="3175" cmpd="sng">
              <a:solidFill>
                <a:srgbClr val="FFFFFF"/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8" name="Freeform 5"/>
            <p:cNvSpPr>
              <a:spLocks/>
            </p:cNvSpPr>
            <p:nvPr/>
          </p:nvSpPr>
          <p:spPr bwMode="auto">
            <a:xfrm>
              <a:off x="3499760" y="3614433"/>
              <a:ext cx="18324" cy="17793"/>
            </a:xfrm>
            <a:custGeom>
              <a:avLst/>
              <a:gdLst>
                <a:gd name="T0" fmla="*/ 29 w 29"/>
                <a:gd name="T1" fmla="*/ 0 h 28"/>
                <a:gd name="T2" fmla="*/ 29 w 29"/>
                <a:gd name="T3" fmla="*/ 28 h 28"/>
                <a:gd name="T4" fmla="*/ 0 w 29"/>
                <a:gd name="T5" fmla="*/ 28 h 28"/>
                <a:gd name="T6" fmla="*/ 0 w 29"/>
                <a:gd name="T7" fmla="*/ 0 h 28"/>
                <a:gd name="T8" fmla="*/ 29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0"/>
                  </a:moveTo>
                  <a:cubicBezTo>
                    <a:pt x="29" y="9"/>
                    <a:pt x="29" y="18"/>
                    <a:pt x="29" y="28"/>
                  </a:cubicBezTo>
                  <a:cubicBezTo>
                    <a:pt x="20" y="28"/>
                    <a:pt x="11" y="28"/>
                    <a:pt x="0" y="28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10" y="0"/>
                    <a:pt x="20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9" name="Freeform 6"/>
            <p:cNvSpPr>
              <a:spLocks/>
            </p:cNvSpPr>
            <p:nvPr/>
          </p:nvSpPr>
          <p:spPr bwMode="auto">
            <a:xfrm>
              <a:off x="3536408" y="3694900"/>
              <a:ext cx="33727" cy="32931"/>
            </a:xfrm>
            <a:custGeom>
              <a:avLst/>
              <a:gdLst>
                <a:gd name="T0" fmla="*/ 0 w 53"/>
                <a:gd name="T1" fmla="*/ 0 h 52"/>
                <a:gd name="T2" fmla="*/ 53 w 53"/>
                <a:gd name="T3" fmla="*/ 0 h 52"/>
                <a:gd name="T4" fmla="*/ 53 w 53"/>
                <a:gd name="T5" fmla="*/ 52 h 52"/>
                <a:gd name="T6" fmla="*/ 0 w 53"/>
                <a:gd name="T7" fmla="*/ 52 h 52"/>
                <a:gd name="T8" fmla="*/ 0 w 5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0" y="0"/>
                  </a:moveTo>
                  <a:cubicBezTo>
                    <a:pt x="18" y="0"/>
                    <a:pt x="35" y="0"/>
                    <a:pt x="53" y="0"/>
                  </a:cubicBezTo>
                  <a:cubicBezTo>
                    <a:pt x="53" y="17"/>
                    <a:pt x="53" y="34"/>
                    <a:pt x="53" y="52"/>
                  </a:cubicBezTo>
                  <a:cubicBezTo>
                    <a:pt x="35" y="52"/>
                    <a:pt x="18" y="52"/>
                    <a:pt x="0" y="52"/>
                  </a:cubicBezTo>
                  <a:cubicBezTo>
                    <a:pt x="0" y="34"/>
                    <a:pt x="0" y="1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3469219" y="3665157"/>
              <a:ext cx="29213" cy="27088"/>
            </a:xfrm>
            <a:custGeom>
              <a:avLst/>
              <a:gdLst>
                <a:gd name="T0" fmla="*/ 46 w 46"/>
                <a:gd name="T1" fmla="*/ 0 h 43"/>
                <a:gd name="T2" fmla="*/ 46 w 46"/>
                <a:gd name="T3" fmla="*/ 43 h 43"/>
                <a:gd name="T4" fmla="*/ 0 w 46"/>
                <a:gd name="T5" fmla="*/ 43 h 43"/>
                <a:gd name="T6" fmla="*/ 0 w 46"/>
                <a:gd name="T7" fmla="*/ 0 h 43"/>
                <a:gd name="T8" fmla="*/ 46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cubicBezTo>
                    <a:pt x="46" y="15"/>
                    <a:pt x="46" y="28"/>
                    <a:pt x="46" y="43"/>
                  </a:cubicBezTo>
                  <a:cubicBezTo>
                    <a:pt x="31" y="43"/>
                    <a:pt x="16" y="43"/>
                    <a:pt x="0" y="43"/>
                  </a:cubicBezTo>
                  <a:cubicBezTo>
                    <a:pt x="0" y="30"/>
                    <a:pt x="0" y="16"/>
                    <a:pt x="0" y="0"/>
                  </a:cubicBezTo>
                  <a:cubicBezTo>
                    <a:pt x="14" y="0"/>
                    <a:pt x="29" y="0"/>
                    <a:pt x="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3571464" y="3633023"/>
              <a:ext cx="22839" cy="22573"/>
            </a:xfrm>
            <a:custGeom>
              <a:avLst/>
              <a:gdLst>
                <a:gd name="T0" fmla="*/ 36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cubicBezTo>
                    <a:pt x="36" y="13"/>
                    <a:pt x="36" y="24"/>
                    <a:pt x="36" y="36"/>
                  </a:cubicBezTo>
                  <a:cubicBezTo>
                    <a:pt x="24" y="36"/>
                    <a:pt x="13" y="36"/>
                    <a:pt x="0" y="36"/>
                  </a:cubicBezTo>
                  <a:cubicBezTo>
                    <a:pt x="0" y="24"/>
                    <a:pt x="0" y="13"/>
                    <a:pt x="0" y="0"/>
                  </a:cubicBezTo>
                  <a:cubicBezTo>
                    <a:pt x="12" y="0"/>
                    <a:pt x="23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2" name="Freeform 9"/>
            <p:cNvSpPr>
              <a:spLocks/>
            </p:cNvSpPr>
            <p:nvPr/>
          </p:nvSpPr>
          <p:spPr bwMode="auto">
            <a:xfrm>
              <a:off x="3521802" y="3651878"/>
              <a:ext cx="22839" cy="22839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0 h 36"/>
                <a:gd name="T4" fmla="*/ 36 w 36"/>
                <a:gd name="T5" fmla="*/ 36 h 36"/>
                <a:gd name="T6" fmla="*/ 0 w 36"/>
                <a:gd name="T7" fmla="*/ 36 h 36"/>
                <a:gd name="T8" fmla="*/ 0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cubicBezTo>
                    <a:pt x="13" y="0"/>
                    <a:pt x="24" y="0"/>
                    <a:pt x="36" y="0"/>
                  </a:cubicBezTo>
                  <a:cubicBezTo>
                    <a:pt x="36" y="12"/>
                    <a:pt x="36" y="24"/>
                    <a:pt x="36" y="36"/>
                  </a:cubicBezTo>
                  <a:cubicBezTo>
                    <a:pt x="24" y="36"/>
                    <a:pt x="13" y="36"/>
                    <a:pt x="0" y="36"/>
                  </a:cubicBezTo>
                  <a:cubicBezTo>
                    <a:pt x="0" y="25"/>
                    <a:pt x="0" y="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3" name="Freeform 10"/>
            <p:cNvSpPr>
              <a:spLocks/>
            </p:cNvSpPr>
            <p:nvPr/>
          </p:nvSpPr>
          <p:spPr bwMode="auto">
            <a:xfrm>
              <a:off x="3438148" y="3630367"/>
              <a:ext cx="20980" cy="20183"/>
            </a:xfrm>
            <a:custGeom>
              <a:avLst/>
              <a:gdLst>
                <a:gd name="T0" fmla="*/ 0 w 33"/>
                <a:gd name="T1" fmla="*/ 32 h 32"/>
                <a:gd name="T2" fmla="*/ 0 w 33"/>
                <a:gd name="T3" fmla="*/ 0 h 32"/>
                <a:gd name="T4" fmla="*/ 33 w 33"/>
                <a:gd name="T5" fmla="*/ 0 h 32"/>
                <a:gd name="T6" fmla="*/ 33 w 33"/>
                <a:gd name="T7" fmla="*/ 32 h 32"/>
                <a:gd name="T8" fmla="*/ 0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1"/>
                    <a:pt x="33" y="21"/>
                    <a:pt x="33" y="32"/>
                  </a:cubicBezTo>
                  <a:cubicBezTo>
                    <a:pt x="22" y="32"/>
                    <a:pt x="12" y="32"/>
                    <a:pt x="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4" name="Freeform 11"/>
            <p:cNvSpPr>
              <a:spLocks/>
            </p:cNvSpPr>
            <p:nvPr/>
          </p:nvSpPr>
          <p:spPr bwMode="auto">
            <a:xfrm>
              <a:off x="3429915" y="3701274"/>
              <a:ext cx="175807" cy="139689"/>
            </a:xfrm>
            <a:custGeom>
              <a:avLst/>
              <a:gdLst>
                <a:gd name="T0" fmla="*/ 221 w 277"/>
                <a:gd name="T1" fmla="*/ 56 h 221"/>
                <a:gd name="T2" fmla="*/ 221 w 277"/>
                <a:gd name="T3" fmla="*/ 110 h 221"/>
                <a:gd name="T4" fmla="*/ 221 w 277"/>
                <a:gd name="T5" fmla="*/ 111 h 221"/>
                <a:gd name="T6" fmla="*/ 111 w 277"/>
                <a:gd name="T7" fmla="*/ 111 h 221"/>
                <a:gd name="T8" fmla="*/ 111 w 277"/>
                <a:gd name="T9" fmla="*/ 56 h 221"/>
                <a:gd name="T10" fmla="*/ 57 w 277"/>
                <a:gd name="T11" fmla="*/ 56 h 221"/>
                <a:gd name="T12" fmla="*/ 57 w 277"/>
                <a:gd name="T13" fmla="*/ 45 h 221"/>
                <a:gd name="T14" fmla="*/ 57 w 277"/>
                <a:gd name="T15" fmla="*/ 0 h 221"/>
                <a:gd name="T16" fmla="*/ 2 w 277"/>
                <a:gd name="T17" fmla="*/ 0 h 221"/>
                <a:gd name="T18" fmla="*/ 3 w 277"/>
                <a:gd name="T19" fmla="*/ 190 h 221"/>
                <a:gd name="T20" fmla="*/ 24 w 277"/>
                <a:gd name="T21" fmla="*/ 215 h 221"/>
                <a:gd name="T22" fmla="*/ 56 w 277"/>
                <a:gd name="T23" fmla="*/ 221 h 221"/>
                <a:gd name="T24" fmla="*/ 222 w 277"/>
                <a:gd name="T25" fmla="*/ 221 h 221"/>
                <a:gd name="T26" fmla="*/ 254 w 277"/>
                <a:gd name="T27" fmla="*/ 215 h 221"/>
                <a:gd name="T28" fmla="*/ 271 w 277"/>
                <a:gd name="T29" fmla="*/ 200 h 221"/>
                <a:gd name="T30" fmla="*/ 277 w 277"/>
                <a:gd name="T31" fmla="*/ 177 h 221"/>
                <a:gd name="T32" fmla="*/ 277 w 277"/>
                <a:gd name="T33" fmla="*/ 56 h 221"/>
                <a:gd name="T34" fmla="*/ 221 w 277"/>
                <a:gd name="T35" fmla="*/ 5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221">
                  <a:moveTo>
                    <a:pt x="221" y="56"/>
                  </a:moveTo>
                  <a:cubicBezTo>
                    <a:pt x="221" y="110"/>
                    <a:pt x="221" y="110"/>
                    <a:pt x="221" y="110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92" y="56"/>
                    <a:pt x="76" y="56"/>
                    <a:pt x="57" y="56"/>
                  </a:cubicBezTo>
                  <a:cubicBezTo>
                    <a:pt x="57" y="52"/>
                    <a:pt x="57" y="48"/>
                    <a:pt x="57" y="45"/>
                  </a:cubicBezTo>
                  <a:cubicBezTo>
                    <a:pt x="57" y="30"/>
                    <a:pt x="57" y="16"/>
                    <a:pt x="57" y="0"/>
                  </a:cubicBezTo>
                  <a:cubicBezTo>
                    <a:pt x="37" y="0"/>
                    <a:pt x="19" y="0"/>
                    <a:pt x="2" y="0"/>
                  </a:cubicBezTo>
                  <a:cubicBezTo>
                    <a:pt x="2" y="0"/>
                    <a:pt x="0" y="181"/>
                    <a:pt x="3" y="190"/>
                  </a:cubicBezTo>
                  <a:cubicBezTo>
                    <a:pt x="6" y="201"/>
                    <a:pt x="14" y="209"/>
                    <a:pt x="24" y="215"/>
                  </a:cubicBezTo>
                  <a:cubicBezTo>
                    <a:pt x="34" y="220"/>
                    <a:pt x="45" y="221"/>
                    <a:pt x="56" y="221"/>
                  </a:cubicBezTo>
                  <a:cubicBezTo>
                    <a:pt x="56" y="221"/>
                    <a:pt x="222" y="221"/>
                    <a:pt x="222" y="221"/>
                  </a:cubicBezTo>
                  <a:cubicBezTo>
                    <a:pt x="233" y="221"/>
                    <a:pt x="244" y="219"/>
                    <a:pt x="254" y="215"/>
                  </a:cubicBezTo>
                  <a:cubicBezTo>
                    <a:pt x="261" y="211"/>
                    <a:pt x="267" y="206"/>
                    <a:pt x="271" y="200"/>
                  </a:cubicBezTo>
                  <a:cubicBezTo>
                    <a:pt x="276" y="193"/>
                    <a:pt x="277" y="186"/>
                    <a:pt x="277" y="177"/>
                  </a:cubicBezTo>
                  <a:cubicBezTo>
                    <a:pt x="276" y="172"/>
                    <a:pt x="277" y="56"/>
                    <a:pt x="277" y="56"/>
                  </a:cubicBezTo>
                  <a:lnTo>
                    <a:pt x="22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5" name="Group 28"/>
          <p:cNvGrpSpPr/>
          <p:nvPr/>
        </p:nvGrpSpPr>
        <p:grpSpPr>
          <a:xfrm>
            <a:off x="4532487" y="2021349"/>
            <a:ext cx="1948280" cy="1137451"/>
            <a:chOff x="4369038" y="2138532"/>
            <a:chExt cx="1948280" cy="1137451"/>
          </a:xfrm>
        </p:grpSpPr>
        <p:grpSp>
          <p:nvGrpSpPr>
            <p:cNvPr id="96" name="Group 19"/>
            <p:cNvGrpSpPr/>
            <p:nvPr/>
          </p:nvGrpSpPr>
          <p:grpSpPr>
            <a:xfrm>
              <a:off x="4369038" y="2138532"/>
              <a:ext cx="1948280" cy="1137451"/>
              <a:chOff x="4369038" y="2138532"/>
              <a:chExt cx="1948280" cy="1137451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4369038" y="2138532"/>
                <a:ext cx="1948280" cy="1137451"/>
              </a:xfrm>
              <a:prstGeom prst="rect">
                <a:avLst/>
              </a:prstGeom>
              <a:gradFill>
                <a:gsLst>
                  <a:gs pos="0">
                    <a:srgbClr val="215A9C"/>
                  </a:gs>
                  <a:gs pos="100000">
                    <a:schemeClr val="tx2"/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Analytics</a:t>
                </a:r>
                <a:endParaRPr lang="en-US" sz="1600" b="1" dirty="0">
                  <a:latin typeface="+mj-lt"/>
                </a:endParaRPr>
              </a:p>
              <a:p>
                <a:pPr algn="ctr"/>
                <a:r>
                  <a:rPr lang="en-US" sz="1000" dirty="0" smtClean="0">
                    <a:latin typeface="+mj-lt"/>
                  </a:rPr>
                  <a:t/>
                </a:r>
                <a:br>
                  <a:rPr lang="en-US" sz="1000" dirty="0" smtClean="0">
                    <a:latin typeface="+mj-lt"/>
                  </a:rPr>
                </a:br>
                <a:r>
                  <a:rPr lang="en-US" sz="1000" dirty="0" smtClean="0">
                    <a:latin typeface="+mj-lt"/>
                  </a:rPr>
                  <a:t>Network Data, </a:t>
                </a:r>
                <a:br>
                  <a:rPr lang="en-US" sz="1000" dirty="0" smtClean="0">
                    <a:latin typeface="+mj-lt"/>
                  </a:rPr>
                </a:br>
                <a:r>
                  <a:rPr lang="en-US" sz="1000" dirty="0" smtClean="0">
                    <a:latin typeface="+mj-lt"/>
                  </a:rPr>
                  <a:t>Contextual Insights</a:t>
                </a:r>
                <a:endParaRPr lang="en-US" sz="1000" dirty="0">
                  <a:latin typeface="+mj-lt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4566562" y="2711252"/>
                <a:ext cx="1543050" cy="0"/>
              </a:xfrm>
              <a:prstGeom prst="line">
                <a:avLst/>
              </a:prstGeom>
              <a:ln w="31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0" name="Oval 23"/>
              <p:cNvSpPr>
                <a:spLocks noChangeAspect="1"/>
              </p:cNvSpPr>
              <p:nvPr/>
            </p:nvSpPr>
            <p:spPr>
              <a:xfrm>
                <a:off x="4625355" y="2439993"/>
                <a:ext cx="132847" cy="108658"/>
              </a:xfrm>
              <a:custGeom>
                <a:avLst/>
                <a:gdLst/>
                <a:ahLst/>
                <a:cxnLst/>
                <a:rect l="l" t="t" r="r" b="b"/>
                <a:pathLst>
                  <a:path w="477122" h="379911">
                    <a:moveTo>
                      <a:pt x="252554" y="155898"/>
                    </a:moveTo>
                    <a:lnTo>
                      <a:pt x="350844" y="155898"/>
                    </a:lnTo>
                    <a:lnTo>
                      <a:pt x="350844" y="355189"/>
                    </a:lnTo>
                    <a:lnTo>
                      <a:pt x="343244" y="359314"/>
                    </a:lnTo>
                    <a:cubicBezTo>
                      <a:pt x="326713" y="366306"/>
                      <a:pt x="309360" y="371736"/>
                      <a:pt x="291370" y="375417"/>
                    </a:cubicBezTo>
                    <a:lnTo>
                      <a:pt x="252554" y="379330"/>
                    </a:lnTo>
                    <a:close/>
                    <a:moveTo>
                      <a:pt x="0" y="92551"/>
                    </a:moveTo>
                    <a:lnTo>
                      <a:pt x="98290" y="92551"/>
                    </a:lnTo>
                    <a:lnTo>
                      <a:pt x="98290" y="343129"/>
                    </a:lnTo>
                    <a:lnTo>
                      <a:pt x="81166" y="333835"/>
                    </a:lnTo>
                    <a:cubicBezTo>
                      <a:pt x="51762" y="313970"/>
                      <a:pt x="26387" y="288594"/>
                      <a:pt x="6522" y="259190"/>
                    </a:cubicBezTo>
                    <a:lnTo>
                      <a:pt x="0" y="247175"/>
                    </a:lnTo>
                    <a:close/>
                    <a:moveTo>
                      <a:pt x="126277" y="38230"/>
                    </a:moveTo>
                    <a:lnTo>
                      <a:pt x="224567" y="38230"/>
                    </a:lnTo>
                    <a:lnTo>
                      <a:pt x="224567" y="379911"/>
                    </a:lnTo>
                    <a:lnTo>
                      <a:pt x="179982" y="375417"/>
                    </a:lnTo>
                    <a:cubicBezTo>
                      <a:pt x="161992" y="371736"/>
                      <a:pt x="144639" y="366306"/>
                      <a:pt x="128108" y="359314"/>
                    </a:cubicBezTo>
                    <a:lnTo>
                      <a:pt x="126277" y="358320"/>
                    </a:lnTo>
                    <a:close/>
                    <a:moveTo>
                      <a:pt x="378832" y="0"/>
                    </a:moveTo>
                    <a:lnTo>
                      <a:pt x="477122" y="0"/>
                    </a:lnTo>
                    <a:lnTo>
                      <a:pt x="477122" y="236545"/>
                    </a:lnTo>
                    <a:lnTo>
                      <a:pt x="464830" y="259190"/>
                    </a:lnTo>
                    <a:cubicBezTo>
                      <a:pt x="444966" y="288594"/>
                      <a:pt x="419590" y="313970"/>
                      <a:pt x="390186" y="333835"/>
                    </a:cubicBezTo>
                    <a:lnTo>
                      <a:pt x="378832" y="3399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/>
                <a:endParaRPr lang="en-US" sz="1400" dirty="0">
                  <a:latin typeface="+mj-lt"/>
                </a:endParaRPr>
              </a:p>
            </p:txBody>
          </p:sp>
        </p:grpSp>
        <p:sp>
          <p:nvSpPr>
            <p:cNvPr id="97" name="Oval 7"/>
            <p:cNvSpPr>
              <a:spLocks noChangeAspect="1"/>
            </p:cNvSpPr>
            <p:nvPr/>
          </p:nvSpPr>
          <p:spPr>
            <a:xfrm>
              <a:off x="4590177" y="2368950"/>
              <a:ext cx="238864" cy="245612"/>
            </a:xfrm>
            <a:custGeom>
              <a:avLst/>
              <a:gdLst/>
              <a:ahLst/>
              <a:cxnLst/>
              <a:rect l="l" t="t" r="r" b="b"/>
              <a:pathLst>
                <a:path w="857885" h="858752">
                  <a:moveTo>
                    <a:pt x="364072" y="60804"/>
                  </a:moveTo>
                  <a:cubicBezTo>
                    <a:pt x="196582" y="60804"/>
                    <a:pt x="60804" y="196581"/>
                    <a:pt x="60804" y="364072"/>
                  </a:cubicBezTo>
                  <a:cubicBezTo>
                    <a:pt x="60804" y="531563"/>
                    <a:pt x="196582" y="667340"/>
                    <a:pt x="364072" y="667340"/>
                  </a:cubicBezTo>
                  <a:cubicBezTo>
                    <a:pt x="531563" y="667340"/>
                    <a:pt x="667340" y="531563"/>
                    <a:pt x="667340" y="364072"/>
                  </a:cubicBezTo>
                  <a:cubicBezTo>
                    <a:pt x="667340" y="196581"/>
                    <a:pt x="531563" y="60804"/>
                    <a:pt x="364072" y="60804"/>
                  </a:cubicBezTo>
                  <a:close/>
                  <a:moveTo>
                    <a:pt x="364072" y="0"/>
                  </a:moveTo>
                  <a:cubicBezTo>
                    <a:pt x="565143" y="0"/>
                    <a:pt x="728144" y="163001"/>
                    <a:pt x="728144" y="364072"/>
                  </a:cubicBezTo>
                  <a:cubicBezTo>
                    <a:pt x="728144" y="439474"/>
                    <a:pt x="705222" y="509522"/>
                    <a:pt x="665966" y="567628"/>
                  </a:cubicBezTo>
                  <a:lnTo>
                    <a:pt x="650609" y="586242"/>
                  </a:lnTo>
                  <a:lnTo>
                    <a:pt x="844200" y="779235"/>
                  </a:lnTo>
                  <a:cubicBezTo>
                    <a:pt x="862407" y="797385"/>
                    <a:pt x="862453" y="826860"/>
                    <a:pt x="844302" y="845068"/>
                  </a:cubicBezTo>
                  <a:cubicBezTo>
                    <a:pt x="826151" y="863275"/>
                    <a:pt x="796676" y="863320"/>
                    <a:pt x="778469" y="845169"/>
                  </a:cubicBezTo>
                  <a:lnTo>
                    <a:pt x="584635" y="651934"/>
                  </a:lnTo>
                  <a:lnTo>
                    <a:pt x="567628" y="665966"/>
                  </a:lnTo>
                  <a:cubicBezTo>
                    <a:pt x="509522" y="705222"/>
                    <a:pt x="439474" y="728144"/>
                    <a:pt x="364072" y="728144"/>
                  </a:cubicBezTo>
                  <a:cubicBezTo>
                    <a:pt x="163001" y="728144"/>
                    <a:pt x="0" y="565143"/>
                    <a:pt x="0" y="364072"/>
                  </a:cubicBezTo>
                  <a:cubicBezTo>
                    <a:pt x="0" y="163001"/>
                    <a:pt x="163001" y="0"/>
                    <a:pt x="364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</p:grpSp>
      <p:sp>
        <p:nvSpPr>
          <p:cNvPr id="101" name="Right Arrow 92"/>
          <p:cNvSpPr/>
          <p:nvPr/>
        </p:nvSpPr>
        <p:spPr>
          <a:xfrm>
            <a:off x="952675" y="3225188"/>
            <a:ext cx="1331409" cy="903628"/>
          </a:xfrm>
          <a:custGeom>
            <a:avLst/>
            <a:gdLst>
              <a:gd name="connsiteX0" fmla="*/ 0 w 1175888"/>
              <a:gd name="connsiteY0" fmla="*/ 156022 h 624089"/>
              <a:gd name="connsiteX1" fmla="*/ 863844 w 1175888"/>
              <a:gd name="connsiteY1" fmla="*/ 156022 h 624089"/>
              <a:gd name="connsiteX2" fmla="*/ 863844 w 1175888"/>
              <a:gd name="connsiteY2" fmla="*/ 0 h 624089"/>
              <a:gd name="connsiteX3" fmla="*/ 1175888 w 1175888"/>
              <a:gd name="connsiteY3" fmla="*/ 312045 h 624089"/>
              <a:gd name="connsiteX4" fmla="*/ 863844 w 1175888"/>
              <a:gd name="connsiteY4" fmla="*/ 624089 h 624089"/>
              <a:gd name="connsiteX5" fmla="*/ 863844 w 1175888"/>
              <a:gd name="connsiteY5" fmla="*/ 468067 h 624089"/>
              <a:gd name="connsiteX6" fmla="*/ 0 w 1175888"/>
              <a:gd name="connsiteY6" fmla="*/ 468067 h 624089"/>
              <a:gd name="connsiteX7" fmla="*/ 0 w 1175888"/>
              <a:gd name="connsiteY7" fmla="*/ 156022 h 624089"/>
              <a:gd name="connsiteX0" fmla="*/ 0 w 1175888"/>
              <a:gd name="connsiteY0" fmla="*/ 156022 h 624089"/>
              <a:gd name="connsiteX1" fmla="*/ 863844 w 1175888"/>
              <a:gd name="connsiteY1" fmla="*/ 156022 h 624089"/>
              <a:gd name="connsiteX2" fmla="*/ 863844 w 1175888"/>
              <a:gd name="connsiteY2" fmla="*/ 0 h 624089"/>
              <a:gd name="connsiteX3" fmla="*/ 1175888 w 1175888"/>
              <a:gd name="connsiteY3" fmla="*/ 312045 h 624089"/>
              <a:gd name="connsiteX4" fmla="*/ 863844 w 1175888"/>
              <a:gd name="connsiteY4" fmla="*/ 624089 h 624089"/>
              <a:gd name="connsiteX5" fmla="*/ 863844 w 1175888"/>
              <a:gd name="connsiteY5" fmla="*/ 468067 h 624089"/>
              <a:gd name="connsiteX6" fmla="*/ 0 w 1175888"/>
              <a:gd name="connsiteY6" fmla="*/ 156022 h 624089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888" h="798076">
                <a:moveTo>
                  <a:pt x="0" y="0"/>
                </a:moveTo>
                <a:cubicBezTo>
                  <a:pt x="508764" y="339879"/>
                  <a:pt x="719870" y="301011"/>
                  <a:pt x="863844" y="330009"/>
                </a:cubicBezTo>
                <a:lnTo>
                  <a:pt x="863844" y="173987"/>
                </a:lnTo>
                <a:lnTo>
                  <a:pt x="1175888" y="486032"/>
                </a:lnTo>
                <a:lnTo>
                  <a:pt x="863844" y="798076"/>
                </a:lnTo>
                <a:lnTo>
                  <a:pt x="863844" y="642054"/>
                </a:lnTo>
                <a:cubicBezTo>
                  <a:pt x="695582" y="618340"/>
                  <a:pt x="225667" y="479157"/>
                  <a:pt x="0" y="0"/>
                </a:cubicBezTo>
                <a:close/>
              </a:path>
            </a:pathLst>
          </a:custGeom>
          <a:gradFill>
            <a:gsLst>
              <a:gs pos="7000">
                <a:schemeClr val="bg1">
                  <a:lumMod val="75000"/>
                  <a:alpha val="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2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2" name="Right Arrow 92"/>
          <p:cNvSpPr/>
          <p:nvPr/>
        </p:nvSpPr>
        <p:spPr>
          <a:xfrm flipV="1">
            <a:off x="966906" y="1107540"/>
            <a:ext cx="1331409" cy="903628"/>
          </a:xfrm>
          <a:custGeom>
            <a:avLst/>
            <a:gdLst>
              <a:gd name="connsiteX0" fmla="*/ 0 w 1175888"/>
              <a:gd name="connsiteY0" fmla="*/ 156022 h 624089"/>
              <a:gd name="connsiteX1" fmla="*/ 863844 w 1175888"/>
              <a:gd name="connsiteY1" fmla="*/ 156022 h 624089"/>
              <a:gd name="connsiteX2" fmla="*/ 863844 w 1175888"/>
              <a:gd name="connsiteY2" fmla="*/ 0 h 624089"/>
              <a:gd name="connsiteX3" fmla="*/ 1175888 w 1175888"/>
              <a:gd name="connsiteY3" fmla="*/ 312045 h 624089"/>
              <a:gd name="connsiteX4" fmla="*/ 863844 w 1175888"/>
              <a:gd name="connsiteY4" fmla="*/ 624089 h 624089"/>
              <a:gd name="connsiteX5" fmla="*/ 863844 w 1175888"/>
              <a:gd name="connsiteY5" fmla="*/ 468067 h 624089"/>
              <a:gd name="connsiteX6" fmla="*/ 0 w 1175888"/>
              <a:gd name="connsiteY6" fmla="*/ 468067 h 624089"/>
              <a:gd name="connsiteX7" fmla="*/ 0 w 1175888"/>
              <a:gd name="connsiteY7" fmla="*/ 156022 h 624089"/>
              <a:gd name="connsiteX0" fmla="*/ 0 w 1175888"/>
              <a:gd name="connsiteY0" fmla="*/ 156022 h 624089"/>
              <a:gd name="connsiteX1" fmla="*/ 863844 w 1175888"/>
              <a:gd name="connsiteY1" fmla="*/ 156022 h 624089"/>
              <a:gd name="connsiteX2" fmla="*/ 863844 w 1175888"/>
              <a:gd name="connsiteY2" fmla="*/ 0 h 624089"/>
              <a:gd name="connsiteX3" fmla="*/ 1175888 w 1175888"/>
              <a:gd name="connsiteY3" fmla="*/ 312045 h 624089"/>
              <a:gd name="connsiteX4" fmla="*/ 863844 w 1175888"/>
              <a:gd name="connsiteY4" fmla="*/ 624089 h 624089"/>
              <a:gd name="connsiteX5" fmla="*/ 863844 w 1175888"/>
              <a:gd name="connsiteY5" fmla="*/ 468067 h 624089"/>
              <a:gd name="connsiteX6" fmla="*/ 0 w 1175888"/>
              <a:gd name="connsiteY6" fmla="*/ 156022 h 624089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888" h="798076">
                <a:moveTo>
                  <a:pt x="0" y="0"/>
                </a:moveTo>
                <a:cubicBezTo>
                  <a:pt x="508764" y="339879"/>
                  <a:pt x="719870" y="301011"/>
                  <a:pt x="863844" y="330009"/>
                </a:cubicBezTo>
                <a:lnTo>
                  <a:pt x="863844" y="173987"/>
                </a:lnTo>
                <a:lnTo>
                  <a:pt x="1175888" y="486032"/>
                </a:lnTo>
                <a:lnTo>
                  <a:pt x="863844" y="798076"/>
                </a:lnTo>
                <a:lnTo>
                  <a:pt x="863844" y="642054"/>
                </a:lnTo>
                <a:cubicBezTo>
                  <a:pt x="695582" y="618340"/>
                  <a:pt x="225667" y="479157"/>
                  <a:pt x="0" y="0"/>
                </a:cubicBezTo>
                <a:close/>
              </a:path>
            </a:pathLst>
          </a:custGeom>
          <a:gradFill>
            <a:gsLst>
              <a:gs pos="7000">
                <a:schemeClr val="bg1">
                  <a:lumMod val="75000"/>
                  <a:alpha val="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2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5" name="Isosceles Triangle 104"/>
          <p:cNvSpPr/>
          <p:nvPr/>
        </p:nvSpPr>
        <p:spPr>
          <a:xfrm rot="5400000">
            <a:off x="4999775" y="2397552"/>
            <a:ext cx="3621500" cy="363152"/>
          </a:xfrm>
          <a:prstGeom prst="triangle">
            <a:avLst>
              <a:gd name="adj" fmla="val 4996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514602" y="1540122"/>
            <a:ext cx="1600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Insights and Experiences</a:t>
            </a:r>
            <a:endParaRPr lang="en-US" sz="1600" dirty="0">
              <a:solidFill>
                <a:schemeClr val="accent4"/>
              </a:solidFill>
              <a:latin typeface="+mj-lt"/>
            </a:endParaRPr>
          </a:p>
          <a:p>
            <a:endParaRPr lang="en-US" sz="1600" dirty="0" smtClean="0">
              <a:solidFill>
                <a:schemeClr val="accent6"/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accent6"/>
                </a:solidFill>
                <a:latin typeface="+mj-lt"/>
              </a:rPr>
              <a:t>Automation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+mj-lt"/>
              </a:rPr>
              <a:t>and Assurance</a:t>
            </a:r>
          </a:p>
          <a:p>
            <a:endParaRPr lang="en-US" sz="1600" dirty="0" smtClean="0">
              <a:solidFill>
                <a:srgbClr val="214794"/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Security and Compliance</a:t>
            </a:r>
          </a:p>
        </p:txBody>
      </p:sp>
      <p:grpSp>
        <p:nvGrpSpPr>
          <p:cNvPr id="107" name="Group 13"/>
          <p:cNvGrpSpPr/>
          <p:nvPr/>
        </p:nvGrpSpPr>
        <p:grpSpPr>
          <a:xfrm>
            <a:off x="7078116" y="3096125"/>
            <a:ext cx="436486" cy="436486"/>
            <a:chOff x="-552535" y="2458825"/>
            <a:chExt cx="436486" cy="436486"/>
          </a:xfrm>
        </p:grpSpPr>
        <p:sp>
          <p:nvSpPr>
            <p:cNvPr id="108" name="Oval 107"/>
            <p:cNvSpPr/>
            <p:nvPr/>
          </p:nvSpPr>
          <p:spPr>
            <a:xfrm>
              <a:off x="-552535" y="2458825"/>
              <a:ext cx="436486" cy="4364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-457870" y="2518775"/>
              <a:ext cx="241912" cy="288697"/>
            </a:xfrm>
            <a:custGeom>
              <a:avLst/>
              <a:gdLst/>
              <a:ahLst/>
              <a:cxnLst>
                <a:cxn ang="0">
                  <a:pos x="172" y="31"/>
                </a:cxn>
                <a:cxn ang="0">
                  <a:pos x="155" y="32"/>
                </a:cxn>
                <a:cxn ang="0">
                  <a:pos x="106" y="19"/>
                </a:cxn>
                <a:cxn ang="0">
                  <a:pos x="96" y="10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89" y="0"/>
                </a:cxn>
                <a:cxn ang="0">
                  <a:pos x="85" y="6"/>
                </a:cxn>
                <a:cxn ang="0">
                  <a:pos x="84" y="7"/>
                </a:cxn>
                <a:cxn ang="0">
                  <a:pos x="23" y="32"/>
                </a:cxn>
                <a:cxn ang="0">
                  <a:pos x="5" y="31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11" y="109"/>
                </a:cxn>
                <a:cxn ang="0">
                  <a:pos x="87" y="212"/>
                </a:cxn>
                <a:cxn ang="0">
                  <a:pos x="89" y="212"/>
                </a:cxn>
                <a:cxn ang="0">
                  <a:pos x="91" y="212"/>
                </a:cxn>
                <a:cxn ang="0">
                  <a:pos x="167" y="109"/>
                </a:cxn>
                <a:cxn ang="0">
                  <a:pos x="177" y="36"/>
                </a:cxn>
                <a:cxn ang="0">
                  <a:pos x="177" y="31"/>
                </a:cxn>
                <a:cxn ang="0">
                  <a:pos x="172" y="31"/>
                </a:cxn>
                <a:cxn ang="0">
                  <a:pos x="167" y="57"/>
                </a:cxn>
                <a:cxn ang="0">
                  <a:pos x="89" y="202"/>
                </a:cxn>
                <a:cxn ang="0">
                  <a:pos x="20" y="106"/>
                </a:cxn>
                <a:cxn ang="0">
                  <a:pos x="11" y="57"/>
                </a:cxn>
                <a:cxn ang="0">
                  <a:pos x="9" y="41"/>
                </a:cxn>
                <a:cxn ang="0">
                  <a:pos x="23" y="42"/>
                </a:cxn>
                <a:cxn ang="0">
                  <a:pos x="89" y="15"/>
                </a:cxn>
                <a:cxn ang="0">
                  <a:pos x="155" y="42"/>
                </a:cxn>
                <a:cxn ang="0">
                  <a:pos x="168" y="41"/>
                </a:cxn>
                <a:cxn ang="0">
                  <a:pos x="167" y="57"/>
                </a:cxn>
                <a:cxn ang="0">
                  <a:pos x="89" y="26"/>
                </a:cxn>
                <a:cxn ang="0">
                  <a:pos x="89" y="26"/>
                </a:cxn>
                <a:cxn ang="0">
                  <a:pos x="20" y="48"/>
                </a:cxn>
                <a:cxn ang="0">
                  <a:pos x="40" y="140"/>
                </a:cxn>
                <a:cxn ang="0">
                  <a:pos x="131" y="49"/>
                </a:cxn>
                <a:cxn ang="0">
                  <a:pos x="89" y="26"/>
                </a:cxn>
                <a:cxn ang="0">
                  <a:pos x="89" y="190"/>
                </a:cxn>
                <a:cxn ang="0">
                  <a:pos x="158" y="48"/>
                </a:cxn>
                <a:cxn ang="0">
                  <a:pos x="157" y="49"/>
                </a:cxn>
                <a:cxn ang="0">
                  <a:pos x="49" y="156"/>
                </a:cxn>
                <a:cxn ang="0">
                  <a:pos x="89" y="190"/>
                </a:cxn>
              </a:cxnLst>
              <a:rect l="0" t="0" r="r" b="b"/>
              <a:pathLst>
                <a:path w="177" h="212">
                  <a:moveTo>
                    <a:pt x="172" y="31"/>
                  </a:moveTo>
                  <a:cubicBezTo>
                    <a:pt x="166" y="32"/>
                    <a:pt x="160" y="32"/>
                    <a:pt x="155" y="32"/>
                  </a:cubicBezTo>
                  <a:cubicBezTo>
                    <a:pt x="132" y="32"/>
                    <a:pt x="116" y="26"/>
                    <a:pt x="106" y="19"/>
                  </a:cubicBezTo>
                  <a:cubicBezTo>
                    <a:pt x="101" y="15"/>
                    <a:pt x="98" y="12"/>
                    <a:pt x="96" y="10"/>
                  </a:cubicBezTo>
                  <a:cubicBezTo>
                    <a:pt x="95" y="8"/>
                    <a:pt x="94" y="7"/>
                    <a:pt x="93" y="7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4" y="7"/>
                  </a:cubicBezTo>
                  <a:cubicBezTo>
                    <a:pt x="80" y="11"/>
                    <a:pt x="63" y="32"/>
                    <a:pt x="23" y="32"/>
                  </a:cubicBezTo>
                  <a:cubicBezTo>
                    <a:pt x="17" y="32"/>
                    <a:pt x="11" y="32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70"/>
                    <a:pt x="11" y="109"/>
                  </a:cubicBezTo>
                  <a:cubicBezTo>
                    <a:pt x="21" y="148"/>
                    <a:pt x="43" y="192"/>
                    <a:pt x="87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91" y="212"/>
                    <a:pt x="91" y="212"/>
                    <a:pt x="91" y="212"/>
                  </a:cubicBezTo>
                  <a:cubicBezTo>
                    <a:pt x="135" y="192"/>
                    <a:pt x="156" y="148"/>
                    <a:pt x="167" y="109"/>
                  </a:cubicBezTo>
                  <a:cubicBezTo>
                    <a:pt x="177" y="70"/>
                    <a:pt x="177" y="36"/>
                    <a:pt x="177" y="36"/>
                  </a:cubicBezTo>
                  <a:cubicBezTo>
                    <a:pt x="177" y="31"/>
                    <a:pt x="177" y="31"/>
                    <a:pt x="177" y="31"/>
                  </a:cubicBezTo>
                  <a:lnTo>
                    <a:pt x="172" y="31"/>
                  </a:lnTo>
                  <a:close/>
                  <a:moveTo>
                    <a:pt x="167" y="57"/>
                  </a:moveTo>
                  <a:cubicBezTo>
                    <a:pt x="163" y="96"/>
                    <a:pt x="147" y="175"/>
                    <a:pt x="89" y="202"/>
                  </a:cubicBezTo>
                  <a:cubicBezTo>
                    <a:pt x="50" y="184"/>
                    <a:pt x="30" y="144"/>
                    <a:pt x="20" y="106"/>
                  </a:cubicBezTo>
                  <a:cubicBezTo>
                    <a:pt x="14" y="88"/>
                    <a:pt x="12" y="70"/>
                    <a:pt x="11" y="57"/>
                  </a:cubicBezTo>
                  <a:cubicBezTo>
                    <a:pt x="10" y="50"/>
                    <a:pt x="10" y="45"/>
                    <a:pt x="9" y="41"/>
                  </a:cubicBezTo>
                  <a:cubicBezTo>
                    <a:pt x="14" y="41"/>
                    <a:pt x="18" y="42"/>
                    <a:pt x="23" y="42"/>
                  </a:cubicBezTo>
                  <a:cubicBezTo>
                    <a:pt x="60" y="42"/>
                    <a:pt x="81" y="24"/>
                    <a:pt x="89" y="15"/>
                  </a:cubicBezTo>
                  <a:cubicBezTo>
                    <a:pt x="97" y="24"/>
                    <a:pt x="117" y="42"/>
                    <a:pt x="155" y="42"/>
                  </a:cubicBezTo>
                  <a:cubicBezTo>
                    <a:pt x="159" y="42"/>
                    <a:pt x="163" y="41"/>
                    <a:pt x="168" y="41"/>
                  </a:cubicBezTo>
                  <a:cubicBezTo>
                    <a:pt x="168" y="45"/>
                    <a:pt x="168" y="50"/>
                    <a:pt x="167" y="57"/>
                  </a:cubicBezTo>
                  <a:close/>
                  <a:moveTo>
                    <a:pt x="89" y="26"/>
                  </a:moveTo>
                  <a:cubicBezTo>
                    <a:pt x="89" y="26"/>
                    <a:pt x="89" y="26"/>
                    <a:pt x="89" y="26"/>
                  </a:cubicBezTo>
                  <a:cubicBezTo>
                    <a:pt x="89" y="26"/>
                    <a:pt x="70" y="55"/>
                    <a:pt x="20" y="48"/>
                  </a:cubicBezTo>
                  <a:cubicBezTo>
                    <a:pt x="20" y="48"/>
                    <a:pt x="20" y="98"/>
                    <a:pt x="40" y="140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01" y="45"/>
                    <a:pt x="89" y="26"/>
                    <a:pt x="89" y="26"/>
                  </a:cubicBezTo>
                  <a:close/>
                  <a:moveTo>
                    <a:pt x="89" y="190"/>
                  </a:moveTo>
                  <a:cubicBezTo>
                    <a:pt x="158" y="159"/>
                    <a:pt x="158" y="48"/>
                    <a:pt x="158" y="48"/>
                  </a:cubicBezTo>
                  <a:cubicBezTo>
                    <a:pt x="158" y="49"/>
                    <a:pt x="157" y="49"/>
                    <a:pt x="157" y="49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59" y="170"/>
                    <a:pt x="72" y="182"/>
                    <a:pt x="89" y="1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04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3316344" y="804322"/>
            <a:ext cx="2241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Network-enabled Applications</a:t>
            </a:r>
            <a:endParaRPr lang="en-US" sz="1200" b="1" i="1" dirty="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875376" y="4083649"/>
            <a:ext cx="338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Cloud-enabled | Software-delivered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2" name="Freeform 5"/>
          <p:cNvSpPr>
            <a:spLocks noChangeAspect="1"/>
          </p:cNvSpPr>
          <p:nvPr/>
        </p:nvSpPr>
        <p:spPr bwMode="auto">
          <a:xfrm>
            <a:off x="2669555" y="1220148"/>
            <a:ext cx="360922" cy="230481"/>
          </a:xfrm>
          <a:custGeom>
            <a:avLst/>
            <a:gdLst>
              <a:gd name="T0" fmla="*/ 1210 w 1413"/>
              <a:gd name="T1" fmla="*/ 901 h 901"/>
              <a:gd name="T2" fmla="*/ 1413 w 1413"/>
              <a:gd name="T3" fmla="*/ 632 h 901"/>
              <a:gd name="T4" fmla="*/ 1132 w 1413"/>
              <a:gd name="T5" fmla="*/ 352 h 901"/>
              <a:gd name="T6" fmla="*/ 1130 w 1413"/>
              <a:gd name="T7" fmla="*/ 353 h 901"/>
              <a:gd name="T8" fmla="*/ 1131 w 1413"/>
              <a:gd name="T9" fmla="*/ 329 h 901"/>
              <a:gd name="T10" fmla="*/ 803 w 1413"/>
              <a:gd name="T11" fmla="*/ 0 h 901"/>
              <a:gd name="T12" fmla="*/ 510 w 1413"/>
              <a:gd name="T13" fmla="*/ 181 h 901"/>
              <a:gd name="T14" fmla="*/ 406 w 1413"/>
              <a:gd name="T15" fmla="*/ 142 h 901"/>
              <a:gd name="T16" fmla="*/ 237 w 1413"/>
              <a:gd name="T17" fmla="*/ 323 h 901"/>
              <a:gd name="T18" fmla="*/ 241 w 1413"/>
              <a:gd name="T19" fmla="*/ 363 h 901"/>
              <a:gd name="T20" fmla="*/ 0 w 1413"/>
              <a:gd name="T21" fmla="*/ 632 h 901"/>
              <a:gd name="T22" fmla="*/ 238 w 1413"/>
              <a:gd name="T23" fmla="*/ 901 h 901"/>
              <a:gd name="T24" fmla="*/ 1210 w 1413"/>
              <a:gd name="T25" fmla="*/ 901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3" h="901">
                <a:moveTo>
                  <a:pt x="1210" y="901"/>
                </a:moveTo>
                <a:cubicBezTo>
                  <a:pt x="1327" y="867"/>
                  <a:pt x="1413" y="760"/>
                  <a:pt x="1413" y="632"/>
                </a:cubicBezTo>
                <a:cubicBezTo>
                  <a:pt x="1413" y="478"/>
                  <a:pt x="1287" y="352"/>
                  <a:pt x="1132" y="352"/>
                </a:cubicBezTo>
                <a:cubicBezTo>
                  <a:pt x="1131" y="352"/>
                  <a:pt x="1130" y="353"/>
                  <a:pt x="1130" y="353"/>
                </a:cubicBezTo>
                <a:cubicBezTo>
                  <a:pt x="1130" y="345"/>
                  <a:pt x="1131" y="337"/>
                  <a:pt x="1131" y="329"/>
                </a:cubicBezTo>
                <a:cubicBezTo>
                  <a:pt x="1131" y="147"/>
                  <a:pt x="984" y="0"/>
                  <a:pt x="803" y="0"/>
                </a:cubicBezTo>
                <a:cubicBezTo>
                  <a:pt x="675" y="0"/>
                  <a:pt x="564" y="73"/>
                  <a:pt x="510" y="181"/>
                </a:cubicBezTo>
                <a:cubicBezTo>
                  <a:pt x="481" y="156"/>
                  <a:pt x="445" y="142"/>
                  <a:pt x="406" y="142"/>
                </a:cubicBezTo>
                <a:cubicBezTo>
                  <a:pt x="313" y="142"/>
                  <a:pt x="237" y="223"/>
                  <a:pt x="237" y="323"/>
                </a:cubicBezTo>
                <a:cubicBezTo>
                  <a:pt x="237" y="336"/>
                  <a:pt x="239" y="350"/>
                  <a:pt x="241" y="363"/>
                </a:cubicBezTo>
                <a:cubicBezTo>
                  <a:pt x="105" y="377"/>
                  <a:pt x="0" y="492"/>
                  <a:pt x="0" y="632"/>
                </a:cubicBezTo>
                <a:cubicBezTo>
                  <a:pt x="0" y="771"/>
                  <a:pt x="104" y="885"/>
                  <a:pt x="238" y="901"/>
                </a:cubicBezTo>
                <a:lnTo>
                  <a:pt x="1210" y="9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3" name="Group 47"/>
          <p:cNvGrpSpPr/>
          <p:nvPr/>
        </p:nvGrpSpPr>
        <p:grpSpPr>
          <a:xfrm>
            <a:off x="155568" y="1907737"/>
            <a:ext cx="1455351" cy="1476430"/>
            <a:chOff x="155568" y="1961312"/>
            <a:chExt cx="1455351" cy="1476430"/>
          </a:xfrm>
        </p:grpSpPr>
        <p:sp>
          <p:nvSpPr>
            <p:cNvPr id="114" name="Rounded Rectangle 113"/>
            <p:cNvSpPr/>
            <p:nvPr/>
          </p:nvSpPr>
          <p:spPr>
            <a:xfrm>
              <a:off x="202305" y="2009658"/>
              <a:ext cx="1371479" cy="13714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0">
                  <a:srgbClr val="215A9C"/>
                </a:gs>
                <a:gs pos="28000">
                  <a:schemeClr val="tx2"/>
                </a:gs>
              </a:gsLst>
              <a:path path="shape">
                <a:fillToRect l="50000" t="50000" r="50000" b="50000"/>
              </a:path>
              <a:tileRect/>
            </a:gradFill>
            <a:ln w="22225"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15" name="Freeform 23"/>
            <p:cNvSpPr>
              <a:spLocks noEditPoints="1"/>
            </p:cNvSpPr>
            <p:nvPr/>
          </p:nvSpPr>
          <p:spPr bwMode="auto">
            <a:xfrm>
              <a:off x="202576" y="2006979"/>
              <a:ext cx="1371207" cy="1374155"/>
            </a:xfrm>
            <a:custGeom>
              <a:avLst/>
              <a:gdLst>
                <a:gd name="T0" fmla="*/ 522 w 769"/>
                <a:gd name="T1" fmla="*/ 674 h 769"/>
                <a:gd name="T2" fmla="*/ 513 w 769"/>
                <a:gd name="T3" fmla="*/ 655 h 769"/>
                <a:gd name="T4" fmla="*/ 494 w 769"/>
                <a:gd name="T5" fmla="*/ 485 h 769"/>
                <a:gd name="T6" fmla="*/ 377 w 769"/>
                <a:gd name="T7" fmla="*/ 395 h 769"/>
                <a:gd name="T8" fmla="*/ 208 w 769"/>
                <a:gd name="T9" fmla="*/ 197 h 769"/>
                <a:gd name="T10" fmla="*/ 247 w 769"/>
                <a:gd name="T11" fmla="*/ 103 h 769"/>
                <a:gd name="T12" fmla="*/ 265 w 769"/>
                <a:gd name="T13" fmla="*/ 118 h 769"/>
                <a:gd name="T14" fmla="*/ 277 w 769"/>
                <a:gd name="T15" fmla="*/ 288 h 769"/>
                <a:gd name="T16" fmla="*/ 390 w 769"/>
                <a:gd name="T17" fmla="*/ 376 h 769"/>
                <a:gd name="T18" fmla="*/ 511 w 769"/>
                <a:gd name="T19" fmla="*/ 469 h 769"/>
                <a:gd name="T20" fmla="*/ 532 w 769"/>
                <a:gd name="T21" fmla="*/ 669 h 769"/>
                <a:gd name="T22" fmla="*/ 384 w 769"/>
                <a:gd name="T23" fmla="*/ 557 h 769"/>
                <a:gd name="T24" fmla="*/ 384 w 769"/>
                <a:gd name="T25" fmla="*/ 531 h 769"/>
                <a:gd name="T26" fmla="*/ 223 w 769"/>
                <a:gd name="T27" fmla="*/ 544 h 769"/>
                <a:gd name="T28" fmla="*/ 384 w 769"/>
                <a:gd name="T29" fmla="*/ 557 h 769"/>
                <a:gd name="T30" fmla="*/ 352 w 769"/>
                <a:gd name="T31" fmla="*/ 439 h 769"/>
                <a:gd name="T32" fmla="*/ 352 w 769"/>
                <a:gd name="T33" fmla="*/ 419 h 769"/>
                <a:gd name="T34" fmla="*/ 319 w 769"/>
                <a:gd name="T35" fmla="*/ 429 h 769"/>
                <a:gd name="T36" fmla="*/ 352 w 769"/>
                <a:gd name="T37" fmla="*/ 439 h 769"/>
                <a:gd name="T38" fmla="*/ 359 w 769"/>
                <a:gd name="T39" fmla="*/ 495 h 769"/>
                <a:gd name="T40" fmla="*/ 359 w 769"/>
                <a:gd name="T41" fmla="*/ 475 h 769"/>
                <a:gd name="T42" fmla="*/ 254 w 769"/>
                <a:gd name="T43" fmla="*/ 485 h 769"/>
                <a:gd name="T44" fmla="*/ 359 w 769"/>
                <a:gd name="T45" fmla="*/ 495 h 769"/>
                <a:gd name="T46" fmla="*/ 429 w 769"/>
                <a:gd name="T47" fmla="*/ 613 h 769"/>
                <a:gd name="T48" fmla="*/ 429 w 769"/>
                <a:gd name="T49" fmla="*/ 587 h 769"/>
                <a:gd name="T50" fmla="*/ 213 w 769"/>
                <a:gd name="T51" fmla="*/ 600 h 769"/>
                <a:gd name="T52" fmla="*/ 429 w 769"/>
                <a:gd name="T53" fmla="*/ 613 h 769"/>
                <a:gd name="T54" fmla="*/ 464 w 769"/>
                <a:gd name="T55" fmla="*/ 669 h 769"/>
                <a:gd name="T56" fmla="*/ 464 w 769"/>
                <a:gd name="T57" fmla="*/ 643 h 769"/>
                <a:gd name="T58" fmla="*/ 244 w 769"/>
                <a:gd name="T59" fmla="*/ 656 h 769"/>
                <a:gd name="T60" fmla="*/ 464 w 769"/>
                <a:gd name="T61" fmla="*/ 669 h 769"/>
                <a:gd name="T62" fmla="*/ 535 w 769"/>
                <a:gd name="T63" fmla="*/ 240 h 769"/>
                <a:gd name="T64" fmla="*/ 535 w 769"/>
                <a:gd name="T65" fmla="*/ 220 h 769"/>
                <a:gd name="T66" fmla="*/ 375 w 769"/>
                <a:gd name="T67" fmla="*/ 230 h 769"/>
                <a:gd name="T68" fmla="*/ 535 w 769"/>
                <a:gd name="T69" fmla="*/ 240 h 769"/>
                <a:gd name="T70" fmla="*/ 438 w 769"/>
                <a:gd name="T71" fmla="*/ 357 h 769"/>
                <a:gd name="T72" fmla="*/ 438 w 769"/>
                <a:gd name="T73" fmla="*/ 332 h 769"/>
                <a:gd name="T74" fmla="*/ 405 w 769"/>
                <a:gd name="T75" fmla="*/ 345 h 769"/>
                <a:gd name="T76" fmla="*/ 438 w 769"/>
                <a:gd name="T77" fmla="*/ 357 h 769"/>
                <a:gd name="T78" fmla="*/ 505 w 769"/>
                <a:gd name="T79" fmla="*/ 301 h 769"/>
                <a:gd name="T80" fmla="*/ 505 w 769"/>
                <a:gd name="T81" fmla="*/ 276 h 769"/>
                <a:gd name="T82" fmla="*/ 400 w 769"/>
                <a:gd name="T83" fmla="*/ 289 h 769"/>
                <a:gd name="T84" fmla="*/ 505 w 769"/>
                <a:gd name="T85" fmla="*/ 301 h 769"/>
                <a:gd name="T86" fmla="*/ 545 w 769"/>
                <a:gd name="T87" fmla="*/ 184 h 769"/>
                <a:gd name="T88" fmla="*/ 545 w 769"/>
                <a:gd name="T89" fmla="*/ 163 h 769"/>
                <a:gd name="T90" fmla="*/ 329 w 769"/>
                <a:gd name="T91" fmla="*/ 174 h 769"/>
                <a:gd name="T92" fmla="*/ 545 w 769"/>
                <a:gd name="T93" fmla="*/ 184 h 769"/>
                <a:gd name="T94" fmla="*/ 515 w 769"/>
                <a:gd name="T95" fmla="*/ 128 h 769"/>
                <a:gd name="T96" fmla="*/ 515 w 769"/>
                <a:gd name="T97" fmla="*/ 102 h 769"/>
                <a:gd name="T98" fmla="*/ 294 w 769"/>
                <a:gd name="T99" fmla="*/ 115 h 769"/>
                <a:gd name="T100" fmla="*/ 515 w 769"/>
                <a:gd name="T101" fmla="*/ 128 h 769"/>
                <a:gd name="T102" fmla="*/ 385 w 769"/>
                <a:gd name="T103" fmla="*/ 0 h 769"/>
                <a:gd name="T104" fmla="*/ 385 w 769"/>
                <a:gd name="T105" fmla="*/ 769 h 769"/>
                <a:gd name="T106" fmla="*/ 385 w 769"/>
                <a:gd name="T10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9" h="769">
                  <a:moveTo>
                    <a:pt x="522" y="674"/>
                  </a:moveTo>
                  <a:cubicBezTo>
                    <a:pt x="522" y="674"/>
                    <a:pt x="522" y="674"/>
                    <a:pt x="522" y="674"/>
                  </a:cubicBezTo>
                  <a:cubicBezTo>
                    <a:pt x="520" y="674"/>
                    <a:pt x="518" y="673"/>
                    <a:pt x="515" y="672"/>
                  </a:cubicBezTo>
                  <a:cubicBezTo>
                    <a:pt x="510" y="668"/>
                    <a:pt x="509" y="661"/>
                    <a:pt x="513" y="655"/>
                  </a:cubicBezTo>
                  <a:cubicBezTo>
                    <a:pt x="530" y="632"/>
                    <a:pt x="538" y="608"/>
                    <a:pt x="538" y="583"/>
                  </a:cubicBezTo>
                  <a:cubicBezTo>
                    <a:pt x="538" y="549"/>
                    <a:pt x="524" y="517"/>
                    <a:pt x="494" y="485"/>
                  </a:cubicBezTo>
                  <a:cubicBezTo>
                    <a:pt x="467" y="457"/>
                    <a:pt x="431" y="432"/>
                    <a:pt x="400" y="411"/>
                  </a:cubicBezTo>
                  <a:cubicBezTo>
                    <a:pt x="392" y="405"/>
                    <a:pt x="384" y="400"/>
                    <a:pt x="377" y="395"/>
                  </a:cubicBezTo>
                  <a:cubicBezTo>
                    <a:pt x="372" y="391"/>
                    <a:pt x="366" y="388"/>
                    <a:pt x="361" y="384"/>
                  </a:cubicBezTo>
                  <a:cubicBezTo>
                    <a:pt x="293" y="337"/>
                    <a:pt x="208" y="278"/>
                    <a:pt x="208" y="197"/>
                  </a:cubicBezTo>
                  <a:cubicBezTo>
                    <a:pt x="208" y="180"/>
                    <a:pt x="212" y="163"/>
                    <a:pt x="219" y="146"/>
                  </a:cubicBezTo>
                  <a:cubicBezTo>
                    <a:pt x="226" y="132"/>
                    <a:pt x="235" y="117"/>
                    <a:pt x="247" y="103"/>
                  </a:cubicBezTo>
                  <a:cubicBezTo>
                    <a:pt x="252" y="98"/>
                    <a:pt x="259" y="97"/>
                    <a:pt x="264" y="101"/>
                  </a:cubicBezTo>
                  <a:cubicBezTo>
                    <a:pt x="269" y="105"/>
                    <a:pt x="269" y="113"/>
                    <a:pt x="265" y="118"/>
                  </a:cubicBezTo>
                  <a:cubicBezTo>
                    <a:pt x="243" y="144"/>
                    <a:pt x="232" y="170"/>
                    <a:pt x="232" y="197"/>
                  </a:cubicBezTo>
                  <a:cubicBezTo>
                    <a:pt x="232" y="227"/>
                    <a:pt x="246" y="257"/>
                    <a:pt x="277" y="288"/>
                  </a:cubicBezTo>
                  <a:cubicBezTo>
                    <a:pt x="305" y="316"/>
                    <a:pt x="342" y="342"/>
                    <a:pt x="374" y="364"/>
                  </a:cubicBezTo>
                  <a:cubicBezTo>
                    <a:pt x="380" y="368"/>
                    <a:pt x="385" y="372"/>
                    <a:pt x="390" y="376"/>
                  </a:cubicBezTo>
                  <a:cubicBezTo>
                    <a:pt x="398" y="381"/>
                    <a:pt x="405" y="386"/>
                    <a:pt x="413" y="391"/>
                  </a:cubicBezTo>
                  <a:cubicBezTo>
                    <a:pt x="446" y="414"/>
                    <a:pt x="483" y="439"/>
                    <a:pt x="511" y="469"/>
                  </a:cubicBezTo>
                  <a:cubicBezTo>
                    <a:pt x="545" y="505"/>
                    <a:pt x="562" y="542"/>
                    <a:pt x="562" y="583"/>
                  </a:cubicBezTo>
                  <a:cubicBezTo>
                    <a:pt x="562" y="612"/>
                    <a:pt x="552" y="641"/>
                    <a:pt x="532" y="669"/>
                  </a:cubicBezTo>
                  <a:cubicBezTo>
                    <a:pt x="530" y="672"/>
                    <a:pt x="526" y="674"/>
                    <a:pt x="522" y="674"/>
                  </a:cubicBezTo>
                  <a:close/>
                  <a:moveTo>
                    <a:pt x="384" y="557"/>
                  </a:moveTo>
                  <a:cubicBezTo>
                    <a:pt x="390" y="557"/>
                    <a:pt x="395" y="551"/>
                    <a:pt x="395" y="544"/>
                  </a:cubicBezTo>
                  <a:cubicBezTo>
                    <a:pt x="395" y="537"/>
                    <a:pt x="390" y="531"/>
                    <a:pt x="384" y="531"/>
                  </a:cubicBezTo>
                  <a:cubicBezTo>
                    <a:pt x="235" y="531"/>
                    <a:pt x="235" y="531"/>
                    <a:pt x="235" y="531"/>
                  </a:cubicBezTo>
                  <a:cubicBezTo>
                    <a:pt x="228" y="531"/>
                    <a:pt x="223" y="537"/>
                    <a:pt x="223" y="544"/>
                  </a:cubicBezTo>
                  <a:cubicBezTo>
                    <a:pt x="223" y="551"/>
                    <a:pt x="228" y="557"/>
                    <a:pt x="235" y="557"/>
                  </a:cubicBezTo>
                  <a:cubicBezTo>
                    <a:pt x="384" y="557"/>
                    <a:pt x="384" y="557"/>
                    <a:pt x="384" y="557"/>
                  </a:cubicBezTo>
                  <a:cubicBezTo>
                    <a:pt x="384" y="557"/>
                    <a:pt x="384" y="557"/>
                    <a:pt x="384" y="557"/>
                  </a:cubicBezTo>
                  <a:close/>
                  <a:moveTo>
                    <a:pt x="352" y="439"/>
                  </a:moveTo>
                  <a:cubicBezTo>
                    <a:pt x="359" y="439"/>
                    <a:pt x="365" y="435"/>
                    <a:pt x="365" y="429"/>
                  </a:cubicBezTo>
                  <a:cubicBezTo>
                    <a:pt x="365" y="423"/>
                    <a:pt x="359" y="419"/>
                    <a:pt x="352" y="419"/>
                  </a:cubicBezTo>
                  <a:cubicBezTo>
                    <a:pt x="332" y="419"/>
                    <a:pt x="332" y="419"/>
                    <a:pt x="332" y="419"/>
                  </a:cubicBezTo>
                  <a:cubicBezTo>
                    <a:pt x="325" y="419"/>
                    <a:pt x="319" y="423"/>
                    <a:pt x="319" y="429"/>
                  </a:cubicBezTo>
                  <a:cubicBezTo>
                    <a:pt x="319" y="435"/>
                    <a:pt x="325" y="439"/>
                    <a:pt x="332" y="439"/>
                  </a:cubicBezTo>
                  <a:cubicBezTo>
                    <a:pt x="352" y="439"/>
                    <a:pt x="352" y="439"/>
                    <a:pt x="352" y="439"/>
                  </a:cubicBezTo>
                  <a:cubicBezTo>
                    <a:pt x="352" y="439"/>
                    <a:pt x="352" y="439"/>
                    <a:pt x="352" y="439"/>
                  </a:cubicBezTo>
                  <a:close/>
                  <a:moveTo>
                    <a:pt x="359" y="495"/>
                  </a:moveTo>
                  <a:cubicBezTo>
                    <a:pt x="365" y="495"/>
                    <a:pt x="370" y="491"/>
                    <a:pt x="370" y="485"/>
                  </a:cubicBezTo>
                  <a:cubicBezTo>
                    <a:pt x="370" y="479"/>
                    <a:pt x="365" y="475"/>
                    <a:pt x="359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59" y="475"/>
                    <a:pt x="254" y="479"/>
                    <a:pt x="254" y="485"/>
                  </a:cubicBezTo>
                  <a:cubicBezTo>
                    <a:pt x="254" y="491"/>
                    <a:pt x="259" y="495"/>
                    <a:pt x="265" y="495"/>
                  </a:cubicBezTo>
                  <a:cubicBezTo>
                    <a:pt x="359" y="495"/>
                    <a:pt x="359" y="495"/>
                    <a:pt x="359" y="495"/>
                  </a:cubicBezTo>
                  <a:cubicBezTo>
                    <a:pt x="359" y="495"/>
                    <a:pt x="359" y="495"/>
                    <a:pt x="359" y="495"/>
                  </a:cubicBezTo>
                  <a:close/>
                  <a:moveTo>
                    <a:pt x="429" y="613"/>
                  </a:moveTo>
                  <a:cubicBezTo>
                    <a:pt x="435" y="613"/>
                    <a:pt x="441" y="607"/>
                    <a:pt x="441" y="600"/>
                  </a:cubicBezTo>
                  <a:cubicBezTo>
                    <a:pt x="441" y="593"/>
                    <a:pt x="435" y="587"/>
                    <a:pt x="429" y="587"/>
                  </a:cubicBezTo>
                  <a:cubicBezTo>
                    <a:pt x="225" y="587"/>
                    <a:pt x="225" y="587"/>
                    <a:pt x="225" y="587"/>
                  </a:cubicBezTo>
                  <a:cubicBezTo>
                    <a:pt x="218" y="587"/>
                    <a:pt x="213" y="593"/>
                    <a:pt x="213" y="600"/>
                  </a:cubicBezTo>
                  <a:cubicBezTo>
                    <a:pt x="213" y="607"/>
                    <a:pt x="218" y="613"/>
                    <a:pt x="225" y="613"/>
                  </a:cubicBezTo>
                  <a:cubicBezTo>
                    <a:pt x="429" y="613"/>
                    <a:pt x="429" y="613"/>
                    <a:pt x="429" y="613"/>
                  </a:cubicBezTo>
                  <a:cubicBezTo>
                    <a:pt x="429" y="613"/>
                    <a:pt x="429" y="613"/>
                    <a:pt x="429" y="613"/>
                  </a:cubicBezTo>
                  <a:close/>
                  <a:moveTo>
                    <a:pt x="464" y="669"/>
                  </a:moveTo>
                  <a:cubicBezTo>
                    <a:pt x="471" y="669"/>
                    <a:pt x="476" y="663"/>
                    <a:pt x="476" y="656"/>
                  </a:cubicBezTo>
                  <a:cubicBezTo>
                    <a:pt x="476" y="649"/>
                    <a:pt x="471" y="643"/>
                    <a:pt x="464" y="643"/>
                  </a:cubicBezTo>
                  <a:cubicBezTo>
                    <a:pt x="255" y="643"/>
                    <a:pt x="255" y="643"/>
                    <a:pt x="255" y="643"/>
                  </a:cubicBezTo>
                  <a:cubicBezTo>
                    <a:pt x="249" y="643"/>
                    <a:pt x="244" y="649"/>
                    <a:pt x="244" y="656"/>
                  </a:cubicBezTo>
                  <a:cubicBezTo>
                    <a:pt x="244" y="663"/>
                    <a:pt x="249" y="669"/>
                    <a:pt x="255" y="669"/>
                  </a:cubicBezTo>
                  <a:cubicBezTo>
                    <a:pt x="464" y="669"/>
                    <a:pt x="464" y="669"/>
                    <a:pt x="464" y="669"/>
                  </a:cubicBezTo>
                  <a:cubicBezTo>
                    <a:pt x="464" y="669"/>
                    <a:pt x="464" y="669"/>
                    <a:pt x="464" y="669"/>
                  </a:cubicBezTo>
                  <a:close/>
                  <a:moveTo>
                    <a:pt x="535" y="240"/>
                  </a:moveTo>
                  <a:cubicBezTo>
                    <a:pt x="541" y="240"/>
                    <a:pt x="547" y="235"/>
                    <a:pt x="547" y="230"/>
                  </a:cubicBezTo>
                  <a:cubicBezTo>
                    <a:pt x="547" y="224"/>
                    <a:pt x="541" y="220"/>
                    <a:pt x="535" y="220"/>
                  </a:cubicBezTo>
                  <a:cubicBezTo>
                    <a:pt x="386" y="220"/>
                    <a:pt x="386" y="220"/>
                    <a:pt x="386" y="220"/>
                  </a:cubicBezTo>
                  <a:cubicBezTo>
                    <a:pt x="380" y="220"/>
                    <a:pt x="375" y="224"/>
                    <a:pt x="375" y="230"/>
                  </a:cubicBezTo>
                  <a:cubicBezTo>
                    <a:pt x="375" y="235"/>
                    <a:pt x="380" y="240"/>
                    <a:pt x="386" y="240"/>
                  </a:cubicBezTo>
                  <a:cubicBezTo>
                    <a:pt x="535" y="240"/>
                    <a:pt x="535" y="240"/>
                    <a:pt x="535" y="240"/>
                  </a:cubicBezTo>
                  <a:cubicBezTo>
                    <a:pt x="535" y="240"/>
                    <a:pt x="535" y="240"/>
                    <a:pt x="535" y="240"/>
                  </a:cubicBezTo>
                  <a:close/>
                  <a:moveTo>
                    <a:pt x="438" y="357"/>
                  </a:moveTo>
                  <a:cubicBezTo>
                    <a:pt x="445" y="357"/>
                    <a:pt x="451" y="352"/>
                    <a:pt x="451" y="345"/>
                  </a:cubicBezTo>
                  <a:cubicBezTo>
                    <a:pt x="451" y="338"/>
                    <a:pt x="445" y="332"/>
                    <a:pt x="438" y="332"/>
                  </a:cubicBezTo>
                  <a:cubicBezTo>
                    <a:pt x="418" y="332"/>
                    <a:pt x="418" y="332"/>
                    <a:pt x="418" y="332"/>
                  </a:cubicBezTo>
                  <a:cubicBezTo>
                    <a:pt x="411" y="332"/>
                    <a:pt x="405" y="338"/>
                    <a:pt x="405" y="345"/>
                  </a:cubicBezTo>
                  <a:cubicBezTo>
                    <a:pt x="405" y="352"/>
                    <a:pt x="411" y="357"/>
                    <a:pt x="418" y="357"/>
                  </a:cubicBezTo>
                  <a:cubicBezTo>
                    <a:pt x="438" y="357"/>
                    <a:pt x="438" y="357"/>
                    <a:pt x="438" y="357"/>
                  </a:cubicBezTo>
                  <a:cubicBezTo>
                    <a:pt x="438" y="357"/>
                    <a:pt x="438" y="357"/>
                    <a:pt x="438" y="357"/>
                  </a:cubicBezTo>
                  <a:close/>
                  <a:moveTo>
                    <a:pt x="505" y="301"/>
                  </a:moveTo>
                  <a:cubicBezTo>
                    <a:pt x="511" y="301"/>
                    <a:pt x="516" y="296"/>
                    <a:pt x="516" y="289"/>
                  </a:cubicBezTo>
                  <a:cubicBezTo>
                    <a:pt x="516" y="282"/>
                    <a:pt x="511" y="276"/>
                    <a:pt x="505" y="276"/>
                  </a:cubicBezTo>
                  <a:cubicBezTo>
                    <a:pt x="412" y="276"/>
                    <a:pt x="412" y="276"/>
                    <a:pt x="412" y="276"/>
                  </a:cubicBezTo>
                  <a:cubicBezTo>
                    <a:pt x="405" y="276"/>
                    <a:pt x="400" y="282"/>
                    <a:pt x="400" y="289"/>
                  </a:cubicBezTo>
                  <a:cubicBezTo>
                    <a:pt x="400" y="296"/>
                    <a:pt x="405" y="301"/>
                    <a:pt x="412" y="301"/>
                  </a:cubicBezTo>
                  <a:cubicBezTo>
                    <a:pt x="505" y="301"/>
                    <a:pt x="505" y="301"/>
                    <a:pt x="505" y="301"/>
                  </a:cubicBezTo>
                  <a:cubicBezTo>
                    <a:pt x="505" y="301"/>
                    <a:pt x="505" y="301"/>
                    <a:pt x="505" y="301"/>
                  </a:cubicBezTo>
                  <a:close/>
                  <a:moveTo>
                    <a:pt x="545" y="184"/>
                  </a:moveTo>
                  <a:cubicBezTo>
                    <a:pt x="552" y="184"/>
                    <a:pt x="557" y="179"/>
                    <a:pt x="557" y="174"/>
                  </a:cubicBezTo>
                  <a:cubicBezTo>
                    <a:pt x="557" y="168"/>
                    <a:pt x="552" y="163"/>
                    <a:pt x="545" y="163"/>
                  </a:cubicBezTo>
                  <a:cubicBezTo>
                    <a:pt x="341" y="163"/>
                    <a:pt x="341" y="163"/>
                    <a:pt x="341" y="163"/>
                  </a:cubicBezTo>
                  <a:cubicBezTo>
                    <a:pt x="335" y="163"/>
                    <a:pt x="329" y="168"/>
                    <a:pt x="329" y="174"/>
                  </a:cubicBezTo>
                  <a:cubicBezTo>
                    <a:pt x="329" y="179"/>
                    <a:pt x="335" y="184"/>
                    <a:pt x="341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lose/>
                  <a:moveTo>
                    <a:pt x="515" y="128"/>
                  </a:moveTo>
                  <a:cubicBezTo>
                    <a:pt x="521" y="128"/>
                    <a:pt x="526" y="122"/>
                    <a:pt x="526" y="115"/>
                  </a:cubicBezTo>
                  <a:cubicBezTo>
                    <a:pt x="526" y="108"/>
                    <a:pt x="521" y="102"/>
                    <a:pt x="515" y="102"/>
                  </a:cubicBezTo>
                  <a:cubicBezTo>
                    <a:pt x="306" y="102"/>
                    <a:pt x="306" y="102"/>
                    <a:pt x="306" y="102"/>
                  </a:cubicBezTo>
                  <a:cubicBezTo>
                    <a:pt x="299" y="102"/>
                    <a:pt x="294" y="108"/>
                    <a:pt x="294" y="115"/>
                  </a:cubicBezTo>
                  <a:cubicBezTo>
                    <a:pt x="294" y="122"/>
                    <a:pt x="299" y="128"/>
                    <a:pt x="306" y="128"/>
                  </a:cubicBezTo>
                  <a:cubicBezTo>
                    <a:pt x="515" y="128"/>
                    <a:pt x="515" y="128"/>
                    <a:pt x="515" y="128"/>
                  </a:cubicBezTo>
                  <a:cubicBezTo>
                    <a:pt x="515" y="128"/>
                    <a:pt x="515" y="128"/>
                    <a:pt x="515" y="128"/>
                  </a:cubicBezTo>
                  <a:close/>
                  <a:moveTo>
                    <a:pt x="385" y="0"/>
                  </a:moveTo>
                  <a:cubicBezTo>
                    <a:pt x="173" y="0"/>
                    <a:pt x="0" y="172"/>
                    <a:pt x="0" y="384"/>
                  </a:cubicBezTo>
                  <a:cubicBezTo>
                    <a:pt x="0" y="597"/>
                    <a:pt x="173" y="769"/>
                    <a:pt x="385" y="769"/>
                  </a:cubicBezTo>
                  <a:cubicBezTo>
                    <a:pt x="597" y="769"/>
                    <a:pt x="769" y="597"/>
                    <a:pt x="769" y="384"/>
                  </a:cubicBezTo>
                  <a:cubicBezTo>
                    <a:pt x="769" y="172"/>
                    <a:pt x="597" y="0"/>
                    <a:pt x="38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5">
                    <a:alpha val="40000"/>
                  </a:schemeClr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200000">
              <a:off x="145029" y="1971851"/>
              <a:ext cx="1476430" cy="1455351"/>
            </a:xfrm>
            <a:prstGeom prst="rect">
              <a:avLst/>
            </a:prstGeom>
            <a:effectLst/>
          </p:spPr>
        </p:pic>
        <p:sp>
          <p:nvSpPr>
            <p:cNvPr id="117" name="TextBox 116"/>
            <p:cNvSpPr txBox="1"/>
            <p:nvPr/>
          </p:nvSpPr>
          <p:spPr>
            <a:xfrm>
              <a:off x="205016" y="2494697"/>
              <a:ext cx="1367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Principles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8" name="Group 11"/>
          <p:cNvGrpSpPr/>
          <p:nvPr/>
        </p:nvGrpSpPr>
        <p:grpSpPr>
          <a:xfrm>
            <a:off x="7072909" y="1590311"/>
            <a:ext cx="436486" cy="436486"/>
            <a:chOff x="-1043137" y="2599938"/>
            <a:chExt cx="436486" cy="436486"/>
          </a:xfrm>
        </p:grpSpPr>
        <p:sp>
          <p:nvSpPr>
            <p:cNvPr id="119" name="Oval 118"/>
            <p:cNvSpPr/>
            <p:nvPr/>
          </p:nvSpPr>
          <p:spPr>
            <a:xfrm>
              <a:off x="-1043137" y="2599938"/>
              <a:ext cx="436486" cy="4364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  <p:grpSp>
          <p:nvGrpSpPr>
            <p:cNvPr id="120" name="Group 78"/>
            <p:cNvGrpSpPr/>
            <p:nvPr/>
          </p:nvGrpSpPr>
          <p:grpSpPr>
            <a:xfrm>
              <a:off x="-965250" y="2674742"/>
              <a:ext cx="287543" cy="287833"/>
              <a:chOff x="1405774" y="1714936"/>
              <a:chExt cx="724810" cy="725540"/>
            </a:xfrm>
            <a:solidFill>
              <a:schemeClr val="bg1"/>
            </a:solidFill>
          </p:grpSpPr>
          <p:sp>
            <p:nvSpPr>
              <p:cNvPr id="121" name="Oval 7"/>
              <p:cNvSpPr>
                <a:spLocks noChangeAspect="1"/>
              </p:cNvSpPr>
              <p:nvPr/>
            </p:nvSpPr>
            <p:spPr>
              <a:xfrm>
                <a:off x="1405774" y="1714936"/>
                <a:ext cx="724810" cy="725540"/>
              </a:xfrm>
              <a:custGeom>
                <a:avLst/>
                <a:gdLst/>
                <a:ahLst/>
                <a:cxnLst/>
                <a:rect l="l" t="t" r="r" b="b"/>
                <a:pathLst>
                  <a:path w="857885" h="858752">
                    <a:moveTo>
                      <a:pt x="364072" y="60804"/>
                    </a:moveTo>
                    <a:cubicBezTo>
                      <a:pt x="196582" y="60804"/>
                      <a:pt x="60804" y="196581"/>
                      <a:pt x="60804" y="364072"/>
                    </a:cubicBezTo>
                    <a:cubicBezTo>
                      <a:pt x="60804" y="531563"/>
                      <a:pt x="196582" y="667340"/>
                      <a:pt x="364072" y="667340"/>
                    </a:cubicBezTo>
                    <a:cubicBezTo>
                      <a:pt x="531563" y="667340"/>
                      <a:pt x="667340" y="531563"/>
                      <a:pt x="667340" y="364072"/>
                    </a:cubicBezTo>
                    <a:cubicBezTo>
                      <a:pt x="667340" y="196581"/>
                      <a:pt x="531563" y="60804"/>
                      <a:pt x="364072" y="60804"/>
                    </a:cubicBezTo>
                    <a:close/>
                    <a:moveTo>
                      <a:pt x="364072" y="0"/>
                    </a:moveTo>
                    <a:cubicBezTo>
                      <a:pt x="565143" y="0"/>
                      <a:pt x="728144" y="163001"/>
                      <a:pt x="728144" y="364072"/>
                    </a:cubicBezTo>
                    <a:cubicBezTo>
                      <a:pt x="728144" y="439474"/>
                      <a:pt x="705222" y="509522"/>
                      <a:pt x="665966" y="567628"/>
                    </a:cubicBezTo>
                    <a:lnTo>
                      <a:pt x="650609" y="586242"/>
                    </a:lnTo>
                    <a:lnTo>
                      <a:pt x="844200" y="779235"/>
                    </a:lnTo>
                    <a:cubicBezTo>
                      <a:pt x="862407" y="797385"/>
                      <a:pt x="862453" y="826860"/>
                      <a:pt x="844302" y="845068"/>
                    </a:cubicBezTo>
                    <a:cubicBezTo>
                      <a:pt x="826151" y="863275"/>
                      <a:pt x="796676" y="863320"/>
                      <a:pt x="778469" y="845169"/>
                    </a:cubicBezTo>
                    <a:lnTo>
                      <a:pt x="584635" y="651934"/>
                    </a:lnTo>
                    <a:lnTo>
                      <a:pt x="567628" y="665966"/>
                    </a:lnTo>
                    <a:cubicBezTo>
                      <a:pt x="509522" y="705222"/>
                      <a:pt x="439474" y="728144"/>
                      <a:pt x="364072" y="728144"/>
                    </a:cubicBezTo>
                    <a:cubicBezTo>
                      <a:pt x="163001" y="728144"/>
                      <a:pt x="0" y="565143"/>
                      <a:pt x="0" y="364072"/>
                    </a:cubicBezTo>
                    <a:cubicBezTo>
                      <a:pt x="0" y="163001"/>
                      <a:pt x="163001" y="0"/>
                      <a:pt x="3640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22" name="Oval 23"/>
              <p:cNvSpPr>
                <a:spLocks noChangeAspect="1"/>
              </p:cNvSpPr>
              <p:nvPr/>
            </p:nvSpPr>
            <p:spPr>
              <a:xfrm>
                <a:off x="1512521" y="1924799"/>
                <a:ext cx="403111" cy="320978"/>
              </a:xfrm>
              <a:custGeom>
                <a:avLst/>
                <a:gdLst/>
                <a:ahLst/>
                <a:cxnLst/>
                <a:rect l="l" t="t" r="r" b="b"/>
                <a:pathLst>
                  <a:path w="477122" h="379911">
                    <a:moveTo>
                      <a:pt x="252554" y="155898"/>
                    </a:moveTo>
                    <a:lnTo>
                      <a:pt x="350844" y="155898"/>
                    </a:lnTo>
                    <a:lnTo>
                      <a:pt x="350844" y="355189"/>
                    </a:lnTo>
                    <a:lnTo>
                      <a:pt x="343244" y="359314"/>
                    </a:lnTo>
                    <a:cubicBezTo>
                      <a:pt x="326713" y="366306"/>
                      <a:pt x="309360" y="371736"/>
                      <a:pt x="291370" y="375417"/>
                    </a:cubicBezTo>
                    <a:lnTo>
                      <a:pt x="252554" y="379330"/>
                    </a:lnTo>
                    <a:close/>
                    <a:moveTo>
                      <a:pt x="0" y="92551"/>
                    </a:moveTo>
                    <a:lnTo>
                      <a:pt x="98290" y="92551"/>
                    </a:lnTo>
                    <a:lnTo>
                      <a:pt x="98290" y="343129"/>
                    </a:lnTo>
                    <a:lnTo>
                      <a:pt x="81166" y="333835"/>
                    </a:lnTo>
                    <a:cubicBezTo>
                      <a:pt x="51762" y="313970"/>
                      <a:pt x="26387" y="288594"/>
                      <a:pt x="6522" y="259190"/>
                    </a:cubicBezTo>
                    <a:lnTo>
                      <a:pt x="0" y="247175"/>
                    </a:lnTo>
                    <a:close/>
                    <a:moveTo>
                      <a:pt x="126277" y="38230"/>
                    </a:moveTo>
                    <a:lnTo>
                      <a:pt x="224567" y="38230"/>
                    </a:lnTo>
                    <a:lnTo>
                      <a:pt x="224567" y="379911"/>
                    </a:lnTo>
                    <a:lnTo>
                      <a:pt x="179982" y="375417"/>
                    </a:lnTo>
                    <a:cubicBezTo>
                      <a:pt x="161992" y="371736"/>
                      <a:pt x="144639" y="366306"/>
                      <a:pt x="128108" y="359314"/>
                    </a:cubicBezTo>
                    <a:lnTo>
                      <a:pt x="126277" y="358320"/>
                    </a:lnTo>
                    <a:close/>
                    <a:moveTo>
                      <a:pt x="378832" y="0"/>
                    </a:moveTo>
                    <a:lnTo>
                      <a:pt x="477122" y="0"/>
                    </a:lnTo>
                    <a:lnTo>
                      <a:pt x="477122" y="236545"/>
                    </a:lnTo>
                    <a:lnTo>
                      <a:pt x="464830" y="259190"/>
                    </a:lnTo>
                    <a:cubicBezTo>
                      <a:pt x="444966" y="288594"/>
                      <a:pt x="419590" y="313970"/>
                      <a:pt x="390186" y="333835"/>
                    </a:cubicBezTo>
                    <a:lnTo>
                      <a:pt x="378832" y="33999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123" name="Group 14"/>
          <p:cNvGrpSpPr/>
          <p:nvPr/>
        </p:nvGrpSpPr>
        <p:grpSpPr>
          <a:xfrm>
            <a:off x="7078116" y="2354608"/>
            <a:ext cx="436486" cy="436486"/>
            <a:chOff x="-871952" y="2090157"/>
            <a:chExt cx="436486" cy="436486"/>
          </a:xfrm>
        </p:grpSpPr>
        <p:sp>
          <p:nvSpPr>
            <p:cNvPr id="124" name="Oval 123"/>
            <p:cNvSpPr/>
            <p:nvPr/>
          </p:nvSpPr>
          <p:spPr>
            <a:xfrm>
              <a:off x="-871952" y="2090157"/>
              <a:ext cx="436486" cy="4364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  <p:sp>
          <p:nvSpPr>
            <p:cNvPr id="125" name="Freeform 131"/>
            <p:cNvSpPr>
              <a:spLocks noEditPoints="1"/>
            </p:cNvSpPr>
            <p:nvPr/>
          </p:nvSpPr>
          <p:spPr bwMode="auto">
            <a:xfrm rot="20479378">
              <a:off x="-822100" y="2252732"/>
              <a:ext cx="216157" cy="213578"/>
            </a:xfrm>
            <a:custGeom>
              <a:avLst/>
              <a:gdLst/>
              <a:ahLst/>
              <a:cxnLst>
                <a:cxn ang="0">
                  <a:pos x="259" y="120"/>
                </a:cxn>
                <a:cxn ang="0">
                  <a:pos x="254" y="93"/>
                </a:cxn>
                <a:cxn ang="0">
                  <a:pos x="250" y="89"/>
                </a:cxn>
                <a:cxn ang="0">
                  <a:pos x="231" y="87"/>
                </a:cxn>
                <a:cxn ang="0">
                  <a:pos x="216" y="62"/>
                </a:cxn>
                <a:cxn ang="0">
                  <a:pos x="224" y="44"/>
                </a:cxn>
                <a:cxn ang="0">
                  <a:pos x="222" y="39"/>
                </a:cxn>
                <a:cxn ang="0">
                  <a:pos x="202" y="22"/>
                </a:cxn>
                <a:cxn ang="0">
                  <a:pos x="196" y="21"/>
                </a:cxn>
                <a:cxn ang="0">
                  <a:pos x="180" y="32"/>
                </a:cxn>
                <a:cxn ang="0">
                  <a:pos x="152" y="22"/>
                </a:cxn>
                <a:cxn ang="0">
                  <a:pos x="147" y="4"/>
                </a:cxn>
                <a:cxn ang="0">
                  <a:pos x="143" y="0"/>
                </a:cxn>
                <a:cxn ang="0">
                  <a:pos x="116" y="0"/>
                </a:cxn>
                <a:cxn ang="0">
                  <a:pos x="111" y="4"/>
                </a:cxn>
                <a:cxn ang="0">
                  <a:pos x="106" y="22"/>
                </a:cxn>
                <a:cxn ang="0">
                  <a:pos x="78" y="32"/>
                </a:cxn>
                <a:cxn ang="0">
                  <a:pos x="62" y="22"/>
                </a:cxn>
                <a:cxn ang="0">
                  <a:pos x="56" y="22"/>
                </a:cxn>
                <a:cxn ang="0">
                  <a:pos x="36" y="39"/>
                </a:cxn>
                <a:cxn ang="0">
                  <a:pos x="35" y="45"/>
                </a:cxn>
                <a:cxn ang="0">
                  <a:pos x="43" y="62"/>
                </a:cxn>
                <a:cxn ang="0">
                  <a:pos x="28" y="88"/>
                </a:cxn>
                <a:cxn ang="0">
                  <a:pos x="9" y="90"/>
                </a:cxn>
                <a:cxn ang="0">
                  <a:pos x="5" y="94"/>
                </a:cxn>
                <a:cxn ang="0">
                  <a:pos x="0" y="120"/>
                </a:cxn>
                <a:cxn ang="0">
                  <a:pos x="3" y="126"/>
                </a:cxn>
                <a:cxn ang="0">
                  <a:pos x="20" y="134"/>
                </a:cxn>
                <a:cxn ang="0">
                  <a:pos x="25" y="163"/>
                </a:cxn>
                <a:cxn ang="0">
                  <a:pos x="12" y="177"/>
                </a:cxn>
                <a:cxn ang="0">
                  <a:pos x="11" y="183"/>
                </a:cxn>
                <a:cxn ang="0">
                  <a:pos x="25" y="206"/>
                </a:cxn>
                <a:cxn ang="0">
                  <a:pos x="30" y="208"/>
                </a:cxn>
                <a:cxn ang="0">
                  <a:pos x="49" y="203"/>
                </a:cxn>
                <a:cxn ang="0">
                  <a:pos x="71" y="222"/>
                </a:cxn>
                <a:cxn ang="0">
                  <a:pos x="70" y="241"/>
                </a:cxn>
                <a:cxn ang="0">
                  <a:pos x="73" y="246"/>
                </a:cxn>
                <a:cxn ang="0">
                  <a:pos x="98" y="255"/>
                </a:cxn>
                <a:cxn ang="0">
                  <a:pos x="104" y="254"/>
                </a:cxn>
                <a:cxn ang="0">
                  <a:pos x="115" y="238"/>
                </a:cxn>
                <a:cxn ang="0">
                  <a:pos x="130" y="239"/>
                </a:cxn>
                <a:cxn ang="0">
                  <a:pos x="145" y="238"/>
                </a:cxn>
                <a:cxn ang="0">
                  <a:pos x="156" y="253"/>
                </a:cxn>
                <a:cxn ang="0">
                  <a:pos x="161" y="255"/>
                </a:cxn>
                <a:cxn ang="0">
                  <a:pos x="187" y="246"/>
                </a:cxn>
                <a:cxn ang="0">
                  <a:pos x="190" y="241"/>
                </a:cxn>
                <a:cxn ang="0">
                  <a:pos x="188" y="222"/>
                </a:cxn>
                <a:cxn ang="0">
                  <a:pos x="211" y="203"/>
                </a:cxn>
                <a:cxn ang="0">
                  <a:pos x="230" y="207"/>
                </a:cxn>
                <a:cxn ang="0">
                  <a:pos x="235" y="205"/>
                </a:cxn>
                <a:cxn ang="0">
                  <a:pos x="248" y="182"/>
                </a:cxn>
                <a:cxn ang="0">
                  <a:pos x="248" y="176"/>
                </a:cxn>
                <a:cxn ang="0">
                  <a:pos x="234" y="162"/>
                </a:cxn>
                <a:cxn ang="0">
                  <a:pos x="239" y="133"/>
                </a:cxn>
                <a:cxn ang="0">
                  <a:pos x="256" y="125"/>
                </a:cxn>
                <a:cxn ang="0">
                  <a:pos x="259" y="120"/>
                </a:cxn>
                <a:cxn ang="0">
                  <a:pos x="165" y="190"/>
                </a:cxn>
                <a:cxn ang="0">
                  <a:pos x="69" y="165"/>
                </a:cxn>
                <a:cxn ang="0">
                  <a:pos x="94" y="69"/>
                </a:cxn>
                <a:cxn ang="0">
                  <a:pos x="190" y="94"/>
                </a:cxn>
                <a:cxn ang="0">
                  <a:pos x="165" y="190"/>
                </a:cxn>
              </a:cxnLst>
              <a:rect l="0" t="0" r="r" b="b"/>
              <a:pathLst>
                <a:path w="259" h="256">
                  <a:moveTo>
                    <a:pt x="259" y="120"/>
                  </a:moveTo>
                  <a:cubicBezTo>
                    <a:pt x="259" y="118"/>
                    <a:pt x="254" y="94"/>
                    <a:pt x="254" y="93"/>
                  </a:cubicBezTo>
                  <a:cubicBezTo>
                    <a:pt x="254" y="91"/>
                    <a:pt x="252" y="89"/>
                    <a:pt x="250" y="89"/>
                  </a:cubicBezTo>
                  <a:cubicBezTo>
                    <a:pt x="247" y="89"/>
                    <a:pt x="233" y="88"/>
                    <a:pt x="231" y="87"/>
                  </a:cubicBezTo>
                  <a:cubicBezTo>
                    <a:pt x="227" y="78"/>
                    <a:pt x="222" y="70"/>
                    <a:pt x="216" y="62"/>
                  </a:cubicBezTo>
                  <a:cubicBezTo>
                    <a:pt x="217" y="60"/>
                    <a:pt x="223" y="47"/>
                    <a:pt x="224" y="44"/>
                  </a:cubicBezTo>
                  <a:cubicBezTo>
                    <a:pt x="225" y="42"/>
                    <a:pt x="224" y="40"/>
                    <a:pt x="222" y="39"/>
                  </a:cubicBezTo>
                  <a:cubicBezTo>
                    <a:pt x="222" y="38"/>
                    <a:pt x="203" y="22"/>
                    <a:pt x="202" y="22"/>
                  </a:cubicBezTo>
                  <a:cubicBezTo>
                    <a:pt x="200" y="20"/>
                    <a:pt x="198" y="20"/>
                    <a:pt x="196" y="21"/>
                  </a:cubicBezTo>
                  <a:cubicBezTo>
                    <a:pt x="194" y="23"/>
                    <a:pt x="182" y="31"/>
                    <a:pt x="180" y="32"/>
                  </a:cubicBezTo>
                  <a:cubicBezTo>
                    <a:pt x="172" y="27"/>
                    <a:pt x="162" y="24"/>
                    <a:pt x="152" y="22"/>
                  </a:cubicBezTo>
                  <a:cubicBezTo>
                    <a:pt x="152" y="20"/>
                    <a:pt x="148" y="6"/>
                    <a:pt x="147" y="4"/>
                  </a:cubicBezTo>
                  <a:cubicBezTo>
                    <a:pt x="147" y="2"/>
                    <a:pt x="145" y="0"/>
                    <a:pt x="14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3" y="0"/>
                    <a:pt x="112" y="2"/>
                    <a:pt x="111" y="4"/>
                  </a:cubicBezTo>
                  <a:cubicBezTo>
                    <a:pt x="110" y="7"/>
                    <a:pt x="107" y="20"/>
                    <a:pt x="106" y="22"/>
                  </a:cubicBezTo>
                  <a:cubicBezTo>
                    <a:pt x="96" y="24"/>
                    <a:pt x="87" y="28"/>
                    <a:pt x="78" y="32"/>
                  </a:cubicBezTo>
                  <a:cubicBezTo>
                    <a:pt x="76" y="31"/>
                    <a:pt x="65" y="23"/>
                    <a:pt x="62" y="22"/>
                  </a:cubicBezTo>
                  <a:cubicBezTo>
                    <a:pt x="61" y="21"/>
                    <a:pt x="58" y="20"/>
                    <a:pt x="56" y="22"/>
                  </a:cubicBezTo>
                  <a:cubicBezTo>
                    <a:pt x="56" y="23"/>
                    <a:pt x="37" y="38"/>
                    <a:pt x="36" y="39"/>
                  </a:cubicBezTo>
                  <a:cubicBezTo>
                    <a:pt x="34" y="41"/>
                    <a:pt x="34" y="43"/>
                    <a:pt x="35" y="45"/>
                  </a:cubicBezTo>
                  <a:cubicBezTo>
                    <a:pt x="36" y="48"/>
                    <a:pt x="42" y="60"/>
                    <a:pt x="43" y="62"/>
                  </a:cubicBezTo>
                  <a:cubicBezTo>
                    <a:pt x="37" y="70"/>
                    <a:pt x="32" y="79"/>
                    <a:pt x="28" y="88"/>
                  </a:cubicBezTo>
                  <a:cubicBezTo>
                    <a:pt x="25" y="88"/>
                    <a:pt x="12" y="90"/>
                    <a:pt x="9" y="90"/>
                  </a:cubicBezTo>
                  <a:cubicBezTo>
                    <a:pt x="7" y="90"/>
                    <a:pt x="5" y="91"/>
                    <a:pt x="5" y="94"/>
                  </a:cubicBezTo>
                  <a:cubicBezTo>
                    <a:pt x="4" y="95"/>
                    <a:pt x="0" y="119"/>
                    <a:pt x="0" y="120"/>
                  </a:cubicBezTo>
                  <a:cubicBezTo>
                    <a:pt x="0" y="123"/>
                    <a:pt x="1" y="125"/>
                    <a:pt x="3" y="126"/>
                  </a:cubicBezTo>
                  <a:cubicBezTo>
                    <a:pt x="6" y="127"/>
                    <a:pt x="18" y="133"/>
                    <a:pt x="20" y="134"/>
                  </a:cubicBezTo>
                  <a:cubicBezTo>
                    <a:pt x="20" y="144"/>
                    <a:pt x="22" y="154"/>
                    <a:pt x="25" y="163"/>
                  </a:cubicBezTo>
                  <a:cubicBezTo>
                    <a:pt x="24" y="165"/>
                    <a:pt x="14" y="175"/>
                    <a:pt x="12" y="177"/>
                  </a:cubicBezTo>
                  <a:cubicBezTo>
                    <a:pt x="10" y="178"/>
                    <a:pt x="10" y="180"/>
                    <a:pt x="11" y="183"/>
                  </a:cubicBezTo>
                  <a:cubicBezTo>
                    <a:pt x="12" y="184"/>
                    <a:pt x="24" y="205"/>
                    <a:pt x="25" y="206"/>
                  </a:cubicBezTo>
                  <a:cubicBezTo>
                    <a:pt x="26" y="208"/>
                    <a:pt x="28" y="208"/>
                    <a:pt x="30" y="208"/>
                  </a:cubicBezTo>
                  <a:cubicBezTo>
                    <a:pt x="33" y="207"/>
                    <a:pt x="46" y="204"/>
                    <a:pt x="49" y="203"/>
                  </a:cubicBezTo>
                  <a:cubicBezTo>
                    <a:pt x="55" y="210"/>
                    <a:pt x="63" y="217"/>
                    <a:pt x="71" y="222"/>
                  </a:cubicBezTo>
                  <a:cubicBezTo>
                    <a:pt x="71" y="224"/>
                    <a:pt x="70" y="238"/>
                    <a:pt x="70" y="241"/>
                  </a:cubicBezTo>
                  <a:cubicBezTo>
                    <a:pt x="70" y="243"/>
                    <a:pt x="71" y="245"/>
                    <a:pt x="73" y="246"/>
                  </a:cubicBezTo>
                  <a:cubicBezTo>
                    <a:pt x="74" y="247"/>
                    <a:pt x="97" y="255"/>
                    <a:pt x="98" y="255"/>
                  </a:cubicBezTo>
                  <a:cubicBezTo>
                    <a:pt x="101" y="256"/>
                    <a:pt x="103" y="255"/>
                    <a:pt x="104" y="254"/>
                  </a:cubicBezTo>
                  <a:cubicBezTo>
                    <a:pt x="106" y="251"/>
                    <a:pt x="114" y="240"/>
                    <a:pt x="115" y="238"/>
                  </a:cubicBezTo>
                  <a:cubicBezTo>
                    <a:pt x="120" y="239"/>
                    <a:pt x="125" y="239"/>
                    <a:pt x="130" y="239"/>
                  </a:cubicBezTo>
                  <a:cubicBezTo>
                    <a:pt x="135" y="239"/>
                    <a:pt x="140" y="239"/>
                    <a:pt x="145" y="238"/>
                  </a:cubicBezTo>
                  <a:cubicBezTo>
                    <a:pt x="146" y="240"/>
                    <a:pt x="154" y="251"/>
                    <a:pt x="156" y="253"/>
                  </a:cubicBezTo>
                  <a:cubicBezTo>
                    <a:pt x="157" y="255"/>
                    <a:pt x="159" y="256"/>
                    <a:pt x="161" y="255"/>
                  </a:cubicBezTo>
                  <a:cubicBezTo>
                    <a:pt x="163" y="255"/>
                    <a:pt x="186" y="246"/>
                    <a:pt x="187" y="246"/>
                  </a:cubicBezTo>
                  <a:cubicBezTo>
                    <a:pt x="189" y="245"/>
                    <a:pt x="190" y="243"/>
                    <a:pt x="190" y="241"/>
                  </a:cubicBezTo>
                  <a:cubicBezTo>
                    <a:pt x="190" y="238"/>
                    <a:pt x="188" y="224"/>
                    <a:pt x="188" y="222"/>
                  </a:cubicBezTo>
                  <a:cubicBezTo>
                    <a:pt x="197" y="216"/>
                    <a:pt x="204" y="210"/>
                    <a:pt x="211" y="203"/>
                  </a:cubicBezTo>
                  <a:cubicBezTo>
                    <a:pt x="213" y="203"/>
                    <a:pt x="227" y="207"/>
                    <a:pt x="230" y="207"/>
                  </a:cubicBezTo>
                  <a:cubicBezTo>
                    <a:pt x="231" y="208"/>
                    <a:pt x="234" y="207"/>
                    <a:pt x="235" y="205"/>
                  </a:cubicBezTo>
                  <a:cubicBezTo>
                    <a:pt x="235" y="204"/>
                    <a:pt x="248" y="183"/>
                    <a:pt x="248" y="182"/>
                  </a:cubicBezTo>
                  <a:cubicBezTo>
                    <a:pt x="249" y="180"/>
                    <a:pt x="249" y="178"/>
                    <a:pt x="248" y="176"/>
                  </a:cubicBezTo>
                  <a:cubicBezTo>
                    <a:pt x="245" y="174"/>
                    <a:pt x="236" y="164"/>
                    <a:pt x="234" y="162"/>
                  </a:cubicBezTo>
                  <a:cubicBezTo>
                    <a:pt x="237" y="153"/>
                    <a:pt x="239" y="143"/>
                    <a:pt x="239" y="133"/>
                  </a:cubicBezTo>
                  <a:cubicBezTo>
                    <a:pt x="241" y="132"/>
                    <a:pt x="254" y="126"/>
                    <a:pt x="256" y="125"/>
                  </a:cubicBezTo>
                  <a:cubicBezTo>
                    <a:pt x="258" y="124"/>
                    <a:pt x="259" y="122"/>
                    <a:pt x="259" y="120"/>
                  </a:cubicBezTo>
                  <a:close/>
                  <a:moveTo>
                    <a:pt x="165" y="190"/>
                  </a:moveTo>
                  <a:cubicBezTo>
                    <a:pt x="131" y="209"/>
                    <a:pt x="88" y="198"/>
                    <a:pt x="69" y="165"/>
                  </a:cubicBezTo>
                  <a:cubicBezTo>
                    <a:pt x="50" y="131"/>
                    <a:pt x="61" y="88"/>
                    <a:pt x="94" y="69"/>
                  </a:cubicBezTo>
                  <a:cubicBezTo>
                    <a:pt x="128" y="49"/>
                    <a:pt x="171" y="60"/>
                    <a:pt x="190" y="94"/>
                  </a:cubicBezTo>
                  <a:cubicBezTo>
                    <a:pt x="210" y="127"/>
                    <a:pt x="198" y="170"/>
                    <a:pt x="165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26" name="Freeform 131"/>
            <p:cNvSpPr>
              <a:spLocks noEditPoints="1"/>
            </p:cNvSpPr>
            <p:nvPr/>
          </p:nvSpPr>
          <p:spPr bwMode="auto">
            <a:xfrm rot="20479378">
              <a:off x="-652712" y="2155387"/>
              <a:ext cx="146835" cy="145083"/>
            </a:xfrm>
            <a:custGeom>
              <a:avLst/>
              <a:gdLst/>
              <a:ahLst/>
              <a:cxnLst>
                <a:cxn ang="0">
                  <a:pos x="259" y="120"/>
                </a:cxn>
                <a:cxn ang="0">
                  <a:pos x="254" y="93"/>
                </a:cxn>
                <a:cxn ang="0">
                  <a:pos x="250" y="89"/>
                </a:cxn>
                <a:cxn ang="0">
                  <a:pos x="231" y="87"/>
                </a:cxn>
                <a:cxn ang="0">
                  <a:pos x="216" y="62"/>
                </a:cxn>
                <a:cxn ang="0">
                  <a:pos x="224" y="44"/>
                </a:cxn>
                <a:cxn ang="0">
                  <a:pos x="222" y="39"/>
                </a:cxn>
                <a:cxn ang="0">
                  <a:pos x="202" y="22"/>
                </a:cxn>
                <a:cxn ang="0">
                  <a:pos x="196" y="21"/>
                </a:cxn>
                <a:cxn ang="0">
                  <a:pos x="180" y="32"/>
                </a:cxn>
                <a:cxn ang="0">
                  <a:pos x="152" y="22"/>
                </a:cxn>
                <a:cxn ang="0">
                  <a:pos x="147" y="4"/>
                </a:cxn>
                <a:cxn ang="0">
                  <a:pos x="143" y="0"/>
                </a:cxn>
                <a:cxn ang="0">
                  <a:pos x="116" y="0"/>
                </a:cxn>
                <a:cxn ang="0">
                  <a:pos x="111" y="4"/>
                </a:cxn>
                <a:cxn ang="0">
                  <a:pos x="106" y="22"/>
                </a:cxn>
                <a:cxn ang="0">
                  <a:pos x="78" y="32"/>
                </a:cxn>
                <a:cxn ang="0">
                  <a:pos x="62" y="22"/>
                </a:cxn>
                <a:cxn ang="0">
                  <a:pos x="56" y="22"/>
                </a:cxn>
                <a:cxn ang="0">
                  <a:pos x="36" y="39"/>
                </a:cxn>
                <a:cxn ang="0">
                  <a:pos x="35" y="45"/>
                </a:cxn>
                <a:cxn ang="0">
                  <a:pos x="43" y="62"/>
                </a:cxn>
                <a:cxn ang="0">
                  <a:pos x="28" y="88"/>
                </a:cxn>
                <a:cxn ang="0">
                  <a:pos x="9" y="90"/>
                </a:cxn>
                <a:cxn ang="0">
                  <a:pos x="5" y="94"/>
                </a:cxn>
                <a:cxn ang="0">
                  <a:pos x="0" y="120"/>
                </a:cxn>
                <a:cxn ang="0">
                  <a:pos x="3" y="126"/>
                </a:cxn>
                <a:cxn ang="0">
                  <a:pos x="20" y="134"/>
                </a:cxn>
                <a:cxn ang="0">
                  <a:pos x="25" y="163"/>
                </a:cxn>
                <a:cxn ang="0">
                  <a:pos x="12" y="177"/>
                </a:cxn>
                <a:cxn ang="0">
                  <a:pos x="11" y="183"/>
                </a:cxn>
                <a:cxn ang="0">
                  <a:pos x="25" y="206"/>
                </a:cxn>
                <a:cxn ang="0">
                  <a:pos x="30" y="208"/>
                </a:cxn>
                <a:cxn ang="0">
                  <a:pos x="49" y="203"/>
                </a:cxn>
                <a:cxn ang="0">
                  <a:pos x="71" y="222"/>
                </a:cxn>
                <a:cxn ang="0">
                  <a:pos x="70" y="241"/>
                </a:cxn>
                <a:cxn ang="0">
                  <a:pos x="73" y="246"/>
                </a:cxn>
                <a:cxn ang="0">
                  <a:pos x="98" y="255"/>
                </a:cxn>
                <a:cxn ang="0">
                  <a:pos x="104" y="254"/>
                </a:cxn>
                <a:cxn ang="0">
                  <a:pos x="115" y="238"/>
                </a:cxn>
                <a:cxn ang="0">
                  <a:pos x="130" y="239"/>
                </a:cxn>
                <a:cxn ang="0">
                  <a:pos x="145" y="238"/>
                </a:cxn>
                <a:cxn ang="0">
                  <a:pos x="156" y="253"/>
                </a:cxn>
                <a:cxn ang="0">
                  <a:pos x="161" y="255"/>
                </a:cxn>
                <a:cxn ang="0">
                  <a:pos x="187" y="246"/>
                </a:cxn>
                <a:cxn ang="0">
                  <a:pos x="190" y="241"/>
                </a:cxn>
                <a:cxn ang="0">
                  <a:pos x="188" y="222"/>
                </a:cxn>
                <a:cxn ang="0">
                  <a:pos x="211" y="203"/>
                </a:cxn>
                <a:cxn ang="0">
                  <a:pos x="230" y="207"/>
                </a:cxn>
                <a:cxn ang="0">
                  <a:pos x="235" y="205"/>
                </a:cxn>
                <a:cxn ang="0">
                  <a:pos x="248" y="182"/>
                </a:cxn>
                <a:cxn ang="0">
                  <a:pos x="248" y="176"/>
                </a:cxn>
                <a:cxn ang="0">
                  <a:pos x="234" y="162"/>
                </a:cxn>
                <a:cxn ang="0">
                  <a:pos x="239" y="133"/>
                </a:cxn>
                <a:cxn ang="0">
                  <a:pos x="256" y="125"/>
                </a:cxn>
                <a:cxn ang="0">
                  <a:pos x="259" y="120"/>
                </a:cxn>
                <a:cxn ang="0">
                  <a:pos x="165" y="190"/>
                </a:cxn>
                <a:cxn ang="0">
                  <a:pos x="69" y="165"/>
                </a:cxn>
                <a:cxn ang="0">
                  <a:pos x="94" y="69"/>
                </a:cxn>
                <a:cxn ang="0">
                  <a:pos x="190" y="94"/>
                </a:cxn>
                <a:cxn ang="0">
                  <a:pos x="165" y="190"/>
                </a:cxn>
              </a:cxnLst>
              <a:rect l="0" t="0" r="r" b="b"/>
              <a:pathLst>
                <a:path w="259" h="256">
                  <a:moveTo>
                    <a:pt x="259" y="120"/>
                  </a:moveTo>
                  <a:cubicBezTo>
                    <a:pt x="259" y="118"/>
                    <a:pt x="254" y="94"/>
                    <a:pt x="254" y="93"/>
                  </a:cubicBezTo>
                  <a:cubicBezTo>
                    <a:pt x="254" y="91"/>
                    <a:pt x="252" y="89"/>
                    <a:pt x="250" y="89"/>
                  </a:cubicBezTo>
                  <a:cubicBezTo>
                    <a:pt x="247" y="89"/>
                    <a:pt x="233" y="88"/>
                    <a:pt x="231" y="87"/>
                  </a:cubicBezTo>
                  <a:cubicBezTo>
                    <a:pt x="227" y="78"/>
                    <a:pt x="222" y="70"/>
                    <a:pt x="216" y="62"/>
                  </a:cubicBezTo>
                  <a:cubicBezTo>
                    <a:pt x="217" y="60"/>
                    <a:pt x="223" y="47"/>
                    <a:pt x="224" y="44"/>
                  </a:cubicBezTo>
                  <a:cubicBezTo>
                    <a:pt x="225" y="42"/>
                    <a:pt x="224" y="40"/>
                    <a:pt x="222" y="39"/>
                  </a:cubicBezTo>
                  <a:cubicBezTo>
                    <a:pt x="222" y="38"/>
                    <a:pt x="203" y="22"/>
                    <a:pt x="202" y="22"/>
                  </a:cubicBezTo>
                  <a:cubicBezTo>
                    <a:pt x="200" y="20"/>
                    <a:pt x="198" y="20"/>
                    <a:pt x="196" y="21"/>
                  </a:cubicBezTo>
                  <a:cubicBezTo>
                    <a:pt x="194" y="23"/>
                    <a:pt x="182" y="31"/>
                    <a:pt x="180" y="32"/>
                  </a:cubicBezTo>
                  <a:cubicBezTo>
                    <a:pt x="172" y="27"/>
                    <a:pt x="162" y="24"/>
                    <a:pt x="152" y="22"/>
                  </a:cubicBezTo>
                  <a:cubicBezTo>
                    <a:pt x="152" y="20"/>
                    <a:pt x="148" y="6"/>
                    <a:pt x="147" y="4"/>
                  </a:cubicBezTo>
                  <a:cubicBezTo>
                    <a:pt x="147" y="2"/>
                    <a:pt x="145" y="0"/>
                    <a:pt x="14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3" y="0"/>
                    <a:pt x="112" y="2"/>
                    <a:pt x="111" y="4"/>
                  </a:cubicBezTo>
                  <a:cubicBezTo>
                    <a:pt x="110" y="7"/>
                    <a:pt x="107" y="20"/>
                    <a:pt x="106" y="22"/>
                  </a:cubicBezTo>
                  <a:cubicBezTo>
                    <a:pt x="96" y="24"/>
                    <a:pt x="87" y="28"/>
                    <a:pt x="78" y="32"/>
                  </a:cubicBezTo>
                  <a:cubicBezTo>
                    <a:pt x="76" y="31"/>
                    <a:pt x="65" y="23"/>
                    <a:pt x="62" y="22"/>
                  </a:cubicBezTo>
                  <a:cubicBezTo>
                    <a:pt x="61" y="21"/>
                    <a:pt x="58" y="20"/>
                    <a:pt x="56" y="22"/>
                  </a:cubicBezTo>
                  <a:cubicBezTo>
                    <a:pt x="56" y="23"/>
                    <a:pt x="37" y="38"/>
                    <a:pt x="36" y="39"/>
                  </a:cubicBezTo>
                  <a:cubicBezTo>
                    <a:pt x="34" y="41"/>
                    <a:pt x="34" y="43"/>
                    <a:pt x="35" y="45"/>
                  </a:cubicBezTo>
                  <a:cubicBezTo>
                    <a:pt x="36" y="48"/>
                    <a:pt x="42" y="60"/>
                    <a:pt x="43" y="62"/>
                  </a:cubicBezTo>
                  <a:cubicBezTo>
                    <a:pt x="37" y="70"/>
                    <a:pt x="32" y="79"/>
                    <a:pt x="28" y="88"/>
                  </a:cubicBezTo>
                  <a:cubicBezTo>
                    <a:pt x="25" y="88"/>
                    <a:pt x="12" y="90"/>
                    <a:pt x="9" y="90"/>
                  </a:cubicBezTo>
                  <a:cubicBezTo>
                    <a:pt x="7" y="90"/>
                    <a:pt x="5" y="91"/>
                    <a:pt x="5" y="94"/>
                  </a:cubicBezTo>
                  <a:cubicBezTo>
                    <a:pt x="4" y="95"/>
                    <a:pt x="0" y="119"/>
                    <a:pt x="0" y="120"/>
                  </a:cubicBezTo>
                  <a:cubicBezTo>
                    <a:pt x="0" y="123"/>
                    <a:pt x="1" y="125"/>
                    <a:pt x="3" y="126"/>
                  </a:cubicBezTo>
                  <a:cubicBezTo>
                    <a:pt x="6" y="127"/>
                    <a:pt x="18" y="133"/>
                    <a:pt x="20" y="134"/>
                  </a:cubicBezTo>
                  <a:cubicBezTo>
                    <a:pt x="20" y="144"/>
                    <a:pt x="22" y="154"/>
                    <a:pt x="25" y="163"/>
                  </a:cubicBezTo>
                  <a:cubicBezTo>
                    <a:pt x="24" y="165"/>
                    <a:pt x="14" y="175"/>
                    <a:pt x="12" y="177"/>
                  </a:cubicBezTo>
                  <a:cubicBezTo>
                    <a:pt x="10" y="178"/>
                    <a:pt x="10" y="180"/>
                    <a:pt x="11" y="183"/>
                  </a:cubicBezTo>
                  <a:cubicBezTo>
                    <a:pt x="12" y="184"/>
                    <a:pt x="24" y="205"/>
                    <a:pt x="25" y="206"/>
                  </a:cubicBezTo>
                  <a:cubicBezTo>
                    <a:pt x="26" y="208"/>
                    <a:pt x="28" y="208"/>
                    <a:pt x="30" y="208"/>
                  </a:cubicBezTo>
                  <a:cubicBezTo>
                    <a:pt x="33" y="207"/>
                    <a:pt x="46" y="204"/>
                    <a:pt x="49" y="203"/>
                  </a:cubicBezTo>
                  <a:cubicBezTo>
                    <a:pt x="55" y="210"/>
                    <a:pt x="63" y="217"/>
                    <a:pt x="71" y="222"/>
                  </a:cubicBezTo>
                  <a:cubicBezTo>
                    <a:pt x="71" y="224"/>
                    <a:pt x="70" y="238"/>
                    <a:pt x="70" y="241"/>
                  </a:cubicBezTo>
                  <a:cubicBezTo>
                    <a:pt x="70" y="243"/>
                    <a:pt x="71" y="245"/>
                    <a:pt x="73" y="246"/>
                  </a:cubicBezTo>
                  <a:cubicBezTo>
                    <a:pt x="74" y="247"/>
                    <a:pt x="97" y="255"/>
                    <a:pt x="98" y="255"/>
                  </a:cubicBezTo>
                  <a:cubicBezTo>
                    <a:pt x="101" y="256"/>
                    <a:pt x="103" y="255"/>
                    <a:pt x="104" y="254"/>
                  </a:cubicBezTo>
                  <a:cubicBezTo>
                    <a:pt x="106" y="251"/>
                    <a:pt x="114" y="240"/>
                    <a:pt x="115" y="238"/>
                  </a:cubicBezTo>
                  <a:cubicBezTo>
                    <a:pt x="120" y="239"/>
                    <a:pt x="125" y="239"/>
                    <a:pt x="130" y="239"/>
                  </a:cubicBezTo>
                  <a:cubicBezTo>
                    <a:pt x="135" y="239"/>
                    <a:pt x="140" y="239"/>
                    <a:pt x="145" y="238"/>
                  </a:cubicBezTo>
                  <a:cubicBezTo>
                    <a:pt x="146" y="240"/>
                    <a:pt x="154" y="251"/>
                    <a:pt x="156" y="253"/>
                  </a:cubicBezTo>
                  <a:cubicBezTo>
                    <a:pt x="157" y="255"/>
                    <a:pt x="159" y="256"/>
                    <a:pt x="161" y="255"/>
                  </a:cubicBezTo>
                  <a:cubicBezTo>
                    <a:pt x="163" y="255"/>
                    <a:pt x="186" y="246"/>
                    <a:pt x="187" y="246"/>
                  </a:cubicBezTo>
                  <a:cubicBezTo>
                    <a:pt x="189" y="245"/>
                    <a:pt x="190" y="243"/>
                    <a:pt x="190" y="241"/>
                  </a:cubicBezTo>
                  <a:cubicBezTo>
                    <a:pt x="190" y="238"/>
                    <a:pt x="188" y="224"/>
                    <a:pt x="188" y="222"/>
                  </a:cubicBezTo>
                  <a:cubicBezTo>
                    <a:pt x="197" y="216"/>
                    <a:pt x="204" y="210"/>
                    <a:pt x="211" y="203"/>
                  </a:cubicBezTo>
                  <a:cubicBezTo>
                    <a:pt x="213" y="203"/>
                    <a:pt x="227" y="207"/>
                    <a:pt x="230" y="207"/>
                  </a:cubicBezTo>
                  <a:cubicBezTo>
                    <a:pt x="231" y="208"/>
                    <a:pt x="234" y="207"/>
                    <a:pt x="235" y="205"/>
                  </a:cubicBezTo>
                  <a:cubicBezTo>
                    <a:pt x="235" y="204"/>
                    <a:pt x="248" y="183"/>
                    <a:pt x="248" y="182"/>
                  </a:cubicBezTo>
                  <a:cubicBezTo>
                    <a:pt x="249" y="180"/>
                    <a:pt x="249" y="178"/>
                    <a:pt x="248" y="176"/>
                  </a:cubicBezTo>
                  <a:cubicBezTo>
                    <a:pt x="245" y="174"/>
                    <a:pt x="236" y="164"/>
                    <a:pt x="234" y="162"/>
                  </a:cubicBezTo>
                  <a:cubicBezTo>
                    <a:pt x="237" y="153"/>
                    <a:pt x="239" y="143"/>
                    <a:pt x="239" y="133"/>
                  </a:cubicBezTo>
                  <a:cubicBezTo>
                    <a:pt x="241" y="132"/>
                    <a:pt x="254" y="126"/>
                    <a:pt x="256" y="125"/>
                  </a:cubicBezTo>
                  <a:cubicBezTo>
                    <a:pt x="258" y="124"/>
                    <a:pt x="259" y="122"/>
                    <a:pt x="259" y="120"/>
                  </a:cubicBezTo>
                  <a:close/>
                  <a:moveTo>
                    <a:pt x="165" y="190"/>
                  </a:moveTo>
                  <a:cubicBezTo>
                    <a:pt x="131" y="209"/>
                    <a:pt x="88" y="198"/>
                    <a:pt x="69" y="165"/>
                  </a:cubicBezTo>
                  <a:cubicBezTo>
                    <a:pt x="50" y="131"/>
                    <a:pt x="61" y="88"/>
                    <a:pt x="94" y="69"/>
                  </a:cubicBezTo>
                  <a:cubicBezTo>
                    <a:pt x="128" y="49"/>
                    <a:pt x="171" y="60"/>
                    <a:pt x="190" y="94"/>
                  </a:cubicBezTo>
                  <a:cubicBezTo>
                    <a:pt x="210" y="127"/>
                    <a:pt x="198" y="170"/>
                    <a:pt x="165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6" y="100016"/>
            <a:ext cx="8345488" cy="731837"/>
          </a:xfrm>
        </p:spPr>
        <p:txBody>
          <a:bodyPr/>
          <a:lstStyle/>
          <a:p>
            <a:r>
              <a:rPr kumimoji="1" lang="en-US" altLang="ja-JP" dirty="0" smtClean="0"/>
              <a:t>Enterprise NFV in DNA</a:t>
            </a:r>
            <a:endParaRPr kumimoji="1" lang="ja-JP" alt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0" y="4434523"/>
            <a:ext cx="9144000" cy="7272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4954" y="4597423"/>
            <a:ext cx="7614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Cloud Enabled | Cisco ONE Software Delivered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20980" y="1031848"/>
            <a:ext cx="4140804" cy="3082297"/>
          </a:xfrm>
          <a:custGeom>
            <a:avLst/>
            <a:gdLst>
              <a:gd name="connsiteX0" fmla="*/ 0 w 4140804"/>
              <a:gd name="connsiteY0" fmla="*/ 6615 h 3082297"/>
              <a:gd name="connsiteX1" fmla="*/ 4114345 w 4140804"/>
              <a:gd name="connsiteY1" fmla="*/ 0 h 3082297"/>
              <a:gd name="connsiteX2" fmla="*/ 4114345 w 4140804"/>
              <a:gd name="connsiteY2" fmla="*/ 945856 h 3082297"/>
              <a:gd name="connsiteX3" fmla="*/ 2050558 w 4140804"/>
              <a:gd name="connsiteY3" fmla="*/ 952470 h 3082297"/>
              <a:gd name="connsiteX4" fmla="*/ 2057172 w 4140804"/>
              <a:gd name="connsiteY4" fmla="*/ 2149671 h 3082297"/>
              <a:gd name="connsiteX5" fmla="*/ 4127574 w 4140804"/>
              <a:gd name="connsiteY5" fmla="*/ 2149671 h 3082297"/>
              <a:gd name="connsiteX6" fmla="*/ 4140804 w 4140804"/>
              <a:gd name="connsiteY6" fmla="*/ 3082297 h 3082297"/>
              <a:gd name="connsiteX7" fmla="*/ 26459 w 4140804"/>
              <a:gd name="connsiteY7" fmla="*/ 3075683 h 3082297"/>
              <a:gd name="connsiteX8" fmla="*/ 0 w 4140804"/>
              <a:gd name="connsiteY8" fmla="*/ 6615 h 308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0804" h="3082297">
                <a:moveTo>
                  <a:pt x="0" y="6615"/>
                </a:moveTo>
                <a:lnTo>
                  <a:pt x="4114345" y="0"/>
                </a:lnTo>
                <a:lnTo>
                  <a:pt x="4114345" y="945856"/>
                </a:lnTo>
                <a:lnTo>
                  <a:pt x="2050558" y="952470"/>
                </a:lnTo>
                <a:cubicBezTo>
                  <a:pt x="2052763" y="1351537"/>
                  <a:pt x="2054967" y="1750604"/>
                  <a:pt x="2057172" y="2149671"/>
                </a:cubicBezTo>
                <a:lnTo>
                  <a:pt x="4127574" y="2149671"/>
                </a:lnTo>
                <a:lnTo>
                  <a:pt x="4140804" y="3082297"/>
                </a:lnTo>
                <a:lnTo>
                  <a:pt x="26459" y="3075683"/>
                </a:lnTo>
                <a:lnTo>
                  <a:pt x="0" y="6615"/>
                </a:lnTo>
                <a:close/>
              </a:path>
            </a:pathLst>
          </a:cu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150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7153550" y="1694520"/>
            <a:ext cx="1399448" cy="617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736761" y="1694520"/>
            <a:ext cx="1399448" cy="617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319972" y="1694520"/>
            <a:ext cx="1399448" cy="617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5" y="341316"/>
            <a:ext cx="8528813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24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Digital Network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Architecture(DNA)</a:t>
            </a:r>
            <a:r>
              <a:rPr kumimoji="1" lang="ja-JP" altLang="en-US" sz="24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の導入</a:t>
            </a:r>
            <a:r>
              <a:rPr kumimoji="1" lang="ja-JP" altLang="en-US" sz="24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移行性</a:t>
            </a:r>
            <a:r>
              <a:rPr kumimoji="1" lang="ja-JP" altLang="en-US" sz="24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が高く</a:t>
            </a:r>
            <a:r>
              <a:rPr kumimoji="1" lang="ja-JP" altLang="en-US" sz="24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、既存</a:t>
            </a:r>
            <a:r>
              <a:rPr kumimoji="1" lang="en-US" altLang="ja-JP" sz="24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Cisco</a:t>
            </a:r>
            <a:r>
              <a:rPr kumimoji="1" lang="ja-JP" altLang="en-US" sz="24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ユーザに</a:t>
            </a:r>
            <a:r>
              <a:rPr kumimoji="1" lang="ja-JP" altLang="en-US" sz="24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もコスト</a:t>
            </a:r>
            <a:r>
              <a:rPr kumimoji="1" lang="ja-JP" altLang="en-US" sz="24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低減効果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271186" y="3875964"/>
            <a:ext cx="4321487" cy="833775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271187" y="1621597"/>
            <a:ext cx="4321487" cy="748046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48622" y="1614903"/>
            <a:ext cx="3594287" cy="7480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48622" y="3193679"/>
            <a:ext cx="8044052" cy="601604"/>
          </a:xfrm>
          <a:prstGeom prst="rect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b="1" dirty="0" smtClean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33400" y="1194755"/>
            <a:ext cx="3609510" cy="3586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+mn-ea"/>
                <a:cs typeface="メイリオ" panose="020B0604030504040204" pitchFamily="50" charset="-128"/>
              </a:rPr>
              <a:t>既存機器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4271187" y="1194755"/>
            <a:ext cx="4321487" cy="3586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+mn-ea"/>
                <a:cs typeface="メイリオ" panose="020B0604030504040204" pitchFamily="50" charset="-128"/>
              </a:rPr>
              <a:t>新規設備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548622" y="2800746"/>
            <a:ext cx="8044052" cy="339948"/>
          </a:xfrm>
          <a:prstGeom prst="rect">
            <a:avLst/>
          </a:prstGeom>
          <a:solidFill>
            <a:srgbClr val="0070C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latin typeface="+mn-ea"/>
                <a:cs typeface="メイリオ" panose="020B0604030504040204" pitchFamily="50" charset="-128"/>
              </a:rPr>
              <a:t>APIC-EM</a:t>
            </a:r>
            <a:endParaRPr kumimoji="1" lang="ja-JP" altLang="en-US" sz="1600" b="1" dirty="0" smtClean="0">
              <a:latin typeface="+mn-ea"/>
              <a:cs typeface="メイリオ" panose="020B0604030504040204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364" y1="85811" x2="36364" y2="85811"/>
                        <a14:foregroundMark x1="32845" y1="88514" x2="32845" y2="88514"/>
                        <a14:foregroundMark x1="26100" y1="90541" x2="26100" y2="90541"/>
                        <a14:foregroundMark x1="21994" y1="92568" x2="21994" y2="92568"/>
                        <a14:foregroundMark x1="29619" y1="89865" x2="29619" y2="89865"/>
                        <a14:foregroundMark x1="41349" y1="82432" x2="41349" y2="82432"/>
                        <a14:foregroundMark x1="39883" y1="86486" x2="39883" y2="86486"/>
                        <a14:foregroundMark x1="45748" y1="82432" x2="45748" y2="82432"/>
                        <a14:foregroundMark x1="49560" y1="81081" x2="49560" y2="81081"/>
                        <a14:foregroundMark x1="53666" y1="78378" x2="53666" y2="78378"/>
                        <a14:foregroundMark x1="58944" y1="75000" x2="58944" y2="75000"/>
                        <a14:foregroundMark x1="56598" y1="77027" x2="56598" y2="77027"/>
                        <a14:foregroundMark x1="62170" y1="75000" x2="62170" y2="75000"/>
                        <a14:foregroundMark x1="65982" y1="72973" x2="65982" y2="72973"/>
                        <a14:foregroundMark x1="70088" y1="69595" x2="70088" y2="69595"/>
                        <a14:foregroundMark x1="72434" y1="69595" x2="72434" y2="69595"/>
                        <a14:foregroundMark x1="75660" y1="66892" x2="75660" y2="66892"/>
                        <a14:foregroundMark x1="82405" y1="66216" x2="82405" y2="66216"/>
                        <a14:foregroundMark x1="77713" y1="68243" x2="77713" y2="68243"/>
                        <a14:foregroundMark x1="86217" y1="62162" x2="86217" y2="62162"/>
                        <a14:foregroundMark x1="88856" y1="62162" x2="88856" y2="62162"/>
                        <a14:foregroundMark x1="85337" y1="65541" x2="85337" y2="65541"/>
                        <a14:foregroundMark x1="90909" y1="60811" x2="90909" y2="608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9218" y="1992703"/>
            <a:ext cx="586206" cy="261941"/>
          </a:xfrm>
          <a:prstGeom prst="rect">
            <a:avLst/>
          </a:prstGeom>
          <a:effectLst/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6750" l="10000" r="90000">
                        <a14:foregroundMark x1="53833" y1="11000" x2="53833" y2="11000"/>
                        <a14:foregroundMark x1="66500" y1="7250" x2="66500" y2="7250"/>
                        <a14:foregroundMark x1="62500" y1="7500" x2="62500" y2="7500"/>
                        <a14:foregroundMark x1="59500" y1="7750" x2="59500" y2="7750"/>
                        <a14:foregroundMark x1="36000" y1="13500" x2="36000" y2="13500"/>
                        <a14:foregroundMark x1="43333" y1="11500" x2="43333" y2="11500"/>
                        <a14:backgroundMark x1="26500" y1="57500" x2="26500" y2="57500"/>
                        <a14:backgroundMark x1="31333" y1="85000" x2="31333" y2="85000"/>
                        <a14:backgroundMark x1="48667" y1="93000" x2="48667" y2="93000"/>
                        <a14:backgroundMark x1="60833" y1="84500" x2="60833" y2="84500"/>
                        <a14:backgroundMark x1="51333" y1="7500" x2="51333" y2="7500"/>
                        <a14:backgroundMark x1="46333" y1="5750" x2="46333" y2="5750"/>
                        <a14:backgroundMark x1="54333" y1="7000" x2="54333" y2="7000"/>
                      </a14:backgroundRemoval>
                    </a14:imgEffect>
                  </a14:imgLayer>
                </a14:imgProps>
              </a:ext>
            </a:extLst>
          </a:blip>
          <a:srcRect l="21811" t="6219" r="12333" b="4000"/>
          <a:stretch/>
        </p:blipFill>
        <p:spPr>
          <a:xfrm>
            <a:off x="7393959" y="1915705"/>
            <a:ext cx="422436" cy="395284"/>
          </a:xfrm>
          <a:prstGeom prst="rect">
            <a:avLst/>
          </a:prstGeom>
          <a:effectLst/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333" r="94500">
                        <a14:foregroundMark x1="39500" y1="38000" x2="39500" y2="38000"/>
                        <a14:foregroundMark x1="85000" y1="48250" x2="85000" y2="48250"/>
                        <a14:backgroundMark x1="17500" y1="22750" x2="17500" y2="22750"/>
                        <a14:backgroundMark x1="51167" y1="53750" x2="51167" y2="53750"/>
                        <a14:backgroundMark x1="49500" y1="57000" x2="49500" y2="57000"/>
                      </a14:backgroundRemoval>
                    </a14:imgEffect>
                  </a14:imgLayer>
                </a14:imgProps>
              </a:ext>
            </a:extLst>
          </a:blip>
          <a:srcRect l="58165" t="29500" r="7667" b="15500"/>
          <a:stretch/>
        </p:blipFill>
        <p:spPr>
          <a:xfrm>
            <a:off x="7816395" y="1915705"/>
            <a:ext cx="382559" cy="422655"/>
          </a:xfrm>
          <a:prstGeom prst="rect">
            <a:avLst/>
          </a:prstGeom>
          <a:effectLst/>
        </p:spPr>
      </p:pic>
      <p:sp>
        <p:nvSpPr>
          <p:cNvPr id="37" name="テキスト ボックス 36"/>
          <p:cNvSpPr txBox="1"/>
          <p:nvPr/>
        </p:nvSpPr>
        <p:spPr>
          <a:xfrm>
            <a:off x="4644993" y="1693026"/>
            <a:ext cx="822661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b="1" dirty="0" smtClean="0">
                <a:solidFill>
                  <a:srgbClr val="0070C0"/>
                </a:solidFill>
                <a:latin typeface="+mn-ea"/>
                <a:ea typeface="+mn-ea"/>
                <a:cs typeface="メイリオ" panose="020B0604030504040204" pitchFamily="50" charset="-128"/>
              </a:rPr>
              <a:t>ISR</a:t>
            </a:r>
            <a:r>
              <a:rPr kumimoji="1" lang="ja-JP" altLang="en-US" sz="1000" b="1" dirty="0">
                <a:solidFill>
                  <a:srgbClr val="0070C0"/>
                </a:solidFill>
                <a:latin typeface="+mn-ea"/>
                <a:ea typeface="+mn-ea"/>
                <a:cs typeface="メイリオ" panose="020B0604030504040204" pitchFamily="50" charset="-128"/>
              </a:rPr>
              <a:t> </a:t>
            </a:r>
            <a:r>
              <a:rPr kumimoji="1" lang="en-US" altLang="ja-JP" sz="1000" b="1" dirty="0" smtClean="0">
                <a:solidFill>
                  <a:srgbClr val="0070C0"/>
                </a:solidFill>
                <a:latin typeface="+mn-ea"/>
                <a:ea typeface="+mn-ea"/>
                <a:cs typeface="メイリオ" panose="020B0604030504040204" pitchFamily="50" charset="-128"/>
              </a:rPr>
              <a:t>4000</a:t>
            </a:r>
            <a:endParaRPr kumimoji="1" lang="ja-JP" altLang="en-US" sz="1000" b="1" dirty="0">
              <a:solidFill>
                <a:srgbClr val="0070C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62826" y="1693026"/>
            <a:ext cx="1542410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b="1" dirty="0" smtClean="0">
                <a:solidFill>
                  <a:srgbClr val="0070C0"/>
                </a:solidFill>
                <a:latin typeface="+mn-ea"/>
                <a:ea typeface="+mn-ea"/>
                <a:cs typeface="メイリオ" panose="020B0604030504040204" pitchFamily="50" charset="-128"/>
              </a:rPr>
              <a:t>Catalyst</a:t>
            </a:r>
            <a:r>
              <a:rPr kumimoji="1" lang="ja-JP" altLang="en-US" sz="1000" b="1" dirty="0" smtClean="0">
                <a:solidFill>
                  <a:srgbClr val="0070C0"/>
                </a:solidFill>
                <a:latin typeface="+mn-ea"/>
                <a:ea typeface="+mn-ea"/>
                <a:cs typeface="メイリオ" panose="020B0604030504040204" pitchFamily="50" charset="-128"/>
              </a:rPr>
              <a:t> </a:t>
            </a:r>
            <a:r>
              <a:rPr kumimoji="1" lang="en-US" altLang="ja-JP" sz="1000" b="1" dirty="0" smtClean="0">
                <a:solidFill>
                  <a:srgbClr val="0070C0"/>
                </a:solidFill>
                <a:latin typeface="+mn-ea"/>
                <a:ea typeface="+mn-ea"/>
                <a:cs typeface="メイリオ" panose="020B0604030504040204" pitchFamily="50" charset="-128"/>
              </a:rPr>
              <a:t>3850/3650</a:t>
            </a:r>
            <a:endParaRPr kumimoji="1" lang="ja-JP" altLang="en-US" sz="1000" b="1" dirty="0">
              <a:solidFill>
                <a:srgbClr val="0070C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105313" y="1693026"/>
            <a:ext cx="1495923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b="1" dirty="0" err="1" smtClean="0">
                <a:solidFill>
                  <a:srgbClr val="0070C0"/>
                </a:solidFill>
                <a:latin typeface="+mn-ea"/>
                <a:ea typeface="+mn-ea"/>
                <a:cs typeface="メイリオ" panose="020B0604030504040204" pitchFamily="50" charset="-128"/>
              </a:rPr>
              <a:t>Aironet</a:t>
            </a:r>
            <a:r>
              <a:rPr kumimoji="1" lang="ja-JP" altLang="en-US" sz="1000" b="1" dirty="0" smtClean="0">
                <a:solidFill>
                  <a:srgbClr val="0070C0"/>
                </a:solidFill>
                <a:latin typeface="+mn-ea"/>
                <a:ea typeface="+mn-ea"/>
                <a:cs typeface="メイリオ" panose="020B0604030504040204" pitchFamily="50" charset="-128"/>
              </a:rPr>
              <a:t> </a:t>
            </a:r>
            <a:r>
              <a:rPr kumimoji="1" lang="en-US" altLang="ja-JP" sz="1000" b="1" dirty="0" smtClean="0">
                <a:solidFill>
                  <a:srgbClr val="0070C0"/>
                </a:solidFill>
                <a:latin typeface="+mn-ea"/>
                <a:ea typeface="+mn-ea"/>
                <a:cs typeface="メイリオ" panose="020B0604030504040204" pitchFamily="50" charset="-128"/>
              </a:rPr>
              <a:t>3800/2800</a:t>
            </a:r>
            <a:endParaRPr kumimoji="1" lang="ja-JP" altLang="en-US" sz="1000" b="1" dirty="0">
              <a:solidFill>
                <a:srgbClr val="0070C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167" r="98667">
                        <a14:foregroundMark x1="7500" y1="47500" x2="7500" y2="47500"/>
                      </a14:backgroundRemoval>
                    </a14:imgEffect>
                  </a14:imgLayer>
                </a14:imgProps>
              </a:ext>
            </a:extLst>
          </a:blip>
          <a:srcRect t="33250" b="32134"/>
          <a:stretch/>
        </p:blipFill>
        <p:spPr>
          <a:xfrm>
            <a:off x="4394038" y="1964239"/>
            <a:ext cx="1255140" cy="298215"/>
          </a:xfrm>
          <a:prstGeom prst="rect">
            <a:avLst/>
          </a:prstGeom>
          <a:effectLst/>
        </p:spPr>
      </p:pic>
      <p:sp>
        <p:nvSpPr>
          <p:cNvPr id="41" name="正方形/長方形 40"/>
          <p:cNvSpPr/>
          <p:nvPr/>
        </p:nvSpPr>
        <p:spPr>
          <a:xfrm>
            <a:off x="2973932" y="1681210"/>
            <a:ext cx="1117614" cy="617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 err="1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Aironet</a:t>
            </a:r>
            <a:endParaRPr kumimoji="1" lang="en-US" altLang="ja-JP" sz="9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3700/2700/ 1700</a:t>
            </a:r>
            <a:r>
              <a:rPr kumimoji="1" lang="ja-JP" altLang="en-US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ほか</a:t>
            </a:r>
            <a:endParaRPr kumimoji="1" lang="en-US" altLang="ja-JP" sz="9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707545" y="3257177"/>
            <a:ext cx="1037530" cy="4810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en-US" sz="1000" b="1" dirty="0" err="1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ネット</a:t>
            </a:r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ワーク</a:t>
            </a:r>
            <a:r>
              <a:rPr kumimoji="1" lang="en-US" altLang="en-US" sz="1000" b="1" dirty="0" err="1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監視</a:t>
            </a:r>
            <a:endParaRPr kumimoji="1" lang="ja-JP" altLang="en-US" sz="1000" b="1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18286" y="3257177"/>
            <a:ext cx="1119958" cy="4810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トポロジ</a:t>
            </a:r>
            <a:endParaRPr kumimoji="1" lang="en-US" altLang="ja-JP" sz="1000" b="1" dirty="0" smtClean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管理</a:t>
            </a:r>
            <a:endParaRPr kumimoji="1" lang="ja-JP" altLang="en-US" sz="1000" b="1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96804" y="3257177"/>
            <a:ext cx="1037530" cy="4810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機器</a:t>
            </a:r>
            <a:endParaRPr kumimoji="1" lang="en-US" altLang="ja-JP" sz="1000" b="1" dirty="0" smtClean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設定変更</a:t>
            </a:r>
            <a:endParaRPr kumimoji="1" lang="ja-JP" altLang="en-US" sz="1000" b="1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011455" y="3257177"/>
            <a:ext cx="1037530" cy="4810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自動設定</a:t>
            </a:r>
            <a:endParaRPr kumimoji="1" lang="en-US" altLang="ja-JP" sz="1000" b="1" dirty="0" smtClean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PnP</a:t>
            </a:r>
            <a:endParaRPr kumimoji="1" lang="ja-JP" altLang="en-US" sz="1000" b="1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122196" y="3257177"/>
            <a:ext cx="1182759" cy="4810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データフロー</a:t>
            </a:r>
            <a:endParaRPr kumimoji="1" lang="en-US" altLang="ja-JP" sz="1000" b="1" dirty="0" smtClean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可視化</a:t>
            </a:r>
            <a:endParaRPr kumimoji="1" lang="ja-JP" altLang="en-US" sz="1000" b="1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378166" y="3257177"/>
            <a:ext cx="1037530" cy="4810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動的</a:t>
            </a:r>
            <a:endParaRPr kumimoji="1" lang="en-US" altLang="ja-JP" sz="1000" b="1" dirty="0" smtClean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1000" b="1" dirty="0" err="1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QoS</a:t>
            </a:r>
            <a:endParaRPr kumimoji="1" lang="ja-JP" altLang="en-US" sz="1000" b="1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488909" y="3257177"/>
            <a:ext cx="1037530" cy="4810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サービス</a:t>
            </a:r>
            <a:endParaRPr kumimoji="1" lang="en-US" altLang="ja-JP" sz="1000" b="1" dirty="0" smtClean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設定機能</a:t>
            </a:r>
            <a:endParaRPr kumimoji="1" lang="ja-JP" altLang="en-US" sz="1000" b="1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413915" y="3930313"/>
            <a:ext cx="1916216" cy="31547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Enterprise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NFV</a:t>
            </a:r>
            <a:endParaRPr kumimoji="1" lang="ja-JP" altLang="en-US" sz="12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413915" y="4331589"/>
            <a:ext cx="1916216" cy="31547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Flexible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 </a:t>
            </a:r>
            <a:r>
              <a:rPr kumimoji="1" lang="en-US" altLang="ja-JP" sz="1200" dirty="0" err="1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NetFlow</a:t>
            </a:r>
            <a:endParaRPr kumimoji="1" lang="ja-JP" altLang="en-US" sz="12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488298" y="4331589"/>
            <a:ext cx="1945282" cy="31547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Network-as-a-Sensor</a:t>
            </a:r>
            <a:endParaRPr kumimoji="1" lang="ja-JP" altLang="en-US" sz="12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488298" y="3930313"/>
            <a:ext cx="1945282" cy="31547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Software-Defined LAN</a:t>
            </a:r>
            <a:endParaRPr kumimoji="1" lang="ja-JP" altLang="en-US" sz="12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244019" y="3559590"/>
            <a:ext cx="292068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+mn-ea"/>
                <a:ea typeface="+mn-ea"/>
                <a:cs typeface="メイリオ" panose="020B0604030504040204" pitchFamily="50" charset="-128"/>
              </a:rPr>
              <a:t>+</a:t>
            </a: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500" r="98167">
                        <a14:foregroundMark x1="5500" y1="50000" x2="5500" y2="50000"/>
                      </a14:backgroundRemoval>
                    </a14:imgEffect>
                  </a14:imgLayer>
                </a14:imgProps>
              </a:ext>
            </a:extLst>
          </a:blip>
          <a:srcRect t="20865" b="20088"/>
          <a:stretch/>
        </p:blipFill>
        <p:spPr>
          <a:xfrm>
            <a:off x="6472383" y="1966792"/>
            <a:ext cx="566189" cy="344197"/>
          </a:xfrm>
          <a:prstGeom prst="rect">
            <a:avLst/>
          </a:prstGeom>
          <a:effectLst/>
        </p:spPr>
      </p:pic>
      <p:sp>
        <p:nvSpPr>
          <p:cNvPr id="59" name="正方形/長方形 58"/>
          <p:cNvSpPr/>
          <p:nvPr/>
        </p:nvSpPr>
        <p:spPr>
          <a:xfrm>
            <a:off x="2336301" y="3875963"/>
            <a:ext cx="1803038" cy="833775"/>
          </a:xfrm>
          <a:prstGeom prst="rect">
            <a:avLst/>
          </a:prstGeom>
          <a:solidFill>
            <a:srgbClr val="00B0F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+mn-ea"/>
                <a:cs typeface="メイリオ" panose="020B0604030504040204" pitchFamily="50" charset="-128"/>
              </a:rPr>
              <a:t>DNA</a:t>
            </a:r>
          </a:p>
          <a:p>
            <a:pPr algn="ctr"/>
            <a:r>
              <a:rPr kumimoji="1" lang="ja-JP" altLang="en-US" sz="1600" dirty="0" smtClean="0">
                <a:latin typeface="+mn-ea"/>
                <a:cs typeface="メイリオ" panose="020B0604030504040204" pitchFamily="50" charset="-128"/>
              </a:rPr>
              <a:t>対応機能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1792746" y="1681210"/>
            <a:ext cx="1117614" cy="617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Catalyst</a:t>
            </a:r>
          </a:p>
          <a:p>
            <a:pPr algn="ctr"/>
            <a:r>
              <a:rPr kumimoji="1" lang="en-US" altLang="ja-JP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3750-X/2960-X</a:t>
            </a:r>
          </a:p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ほか</a:t>
            </a:r>
            <a:endParaRPr kumimoji="1" lang="en-US" altLang="ja-JP" sz="9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11560" y="1681210"/>
            <a:ext cx="1117614" cy="617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ISR G2</a:t>
            </a:r>
            <a:br>
              <a:rPr kumimoji="1" lang="en-US" altLang="ja-JP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</a:br>
            <a:r>
              <a:rPr kumimoji="1" lang="en-US" altLang="ja-JP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2900/3900</a:t>
            </a:r>
          </a:p>
        </p:txBody>
      </p:sp>
      <p:sp>
        <p:nvSpPr>
          <p:cNvPr id="60" name="上下矢印 59"/>
          <p:cNvSpPr/>
          <p:nvPr/>
        </p:nvSpPr>
        <p:spPr>
          <a:xfrm>
            <a:off x="1966093" y="2243144"/>
            <a:ext cx="740416" cy="709605"/>
          </a:xfrm>
          <a:prstGeom prst="upDownArrow">
            <a:avLst>
              <a:gd name="adj1" fmla="val 59216"/>
              <a:gd name="adj2" fmla="val 38861"/>
            </a:avLst>
          </a:prstGeom>
          <a:solidFill>
            <a:schemeClr val="accent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4" name="上下矢印 63"/>
          <p:cNvSpPr/>
          <p:nvPr/>
        </p:nvSpPr>
        <p:spPr>
          <a:xfrm>
            <a:off x="6084168" y="2243144"/>
            <a:ext cx="740416" cy="709605"/>
          </a:xfrm>
          <a:prstGeom prst="upDownArrow">
            <a:avLst>
              <a:gd name="adj1" fmla="val 59216"/>
              <a:gd name="adj2" fmla="val 38861"/>
            </a:avLst>
          </a:prstGeom>
          <a:solidFill>
            <a:schemeClr val="accent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+mn-ea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66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881401" y="1239838"/>
            <a:ext cx="7932399" cy="2328862"/>
          </a:xfrm>
        </p:spPr>
        <p:txBody>
          <a:bodyPr/>
          <a:lstStyle/>
          <a:p>
            <a:r>
              <a:rPr kumimoji="1" lang="ja-JP" altLang="en-US" sz="2800" dirty="0" smtClean="0"/>
              <a:t>自動化 </a:t>
            </a:r>
            <a:r>
              <a:rPr kumimoji="1" lang="en-US" altLang="ja-JP" sz="2800" dirty="0" smtClean="0"/>
              <a:t>: NMS-1(</a:t>
            </a:r>
            <a:r>
              <a:rPr kumimoji="1" lang="ja-JP" altLang="en-US" sz="2800" dirty="0" smtClean="0"/>
              <a:t>管理</a:t>
            </a:r>
            <a:r>
              <a:rPr kumimoji="1" lang="en-US" altLang="ja-JP" sz="2800" dirty="0" smtClean="0"/>
              <a:t>/</a:t>
            </a:r>
            <a:r>
              <a:rPr kumimoji="1" lang="ja-JP" altLang="en-US" sz="2800" dirty="0" smtClean="0"/>
              <a:t>自動化</a:t>
            </a:r>
            <a:r>
              <a:rPr kumimoji="1" lang="en-US" altLang="ja-JP" sz="2800" dirty="0" smtClean="0"/>
              <a:t>:</a:t>
            </a:r>
            <a:r>
              <a:rPr kumimoji="1" lang="ja-JP" altLang="en-US" sz="2800" dirty="0" smtClean="0"/>
              <a:t>製品 </a:t>
            </a:r>
            <a:r>
              <a:rPr kumimoji="1" lang="en-US" altLang="ja-JP" sz="2800" dirty="0" smtClean="0"/>
              <a:t>: </a:t>
            </a:r>
            <a:r>
              <a:rPr kumimoji="1" lang="ja-JP" altLang="en-US" sz="2800" dirty="0" smtClean="0"/>
              <a:t>済</a:t>
            </a:r>
            <a:r>
              <a:rPr kumimoji="1" lang="en-US" altLang="ja-JP" sz="2800" dirty="0" smtClean="0"/>
              <a:t>)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              EN-4 (APIC-EM:</a:t>
            </a:r>
            <a:r>
              <a:rPr kumimoji="1" lang="ja-JP" altLang="en-US" sz="2800" dirty="0" smtClean="0"/>
              <a:t>技術</a:t>
            </a:r>
            <a:r>
              <a:rPr kumimoji="1" lang="en-US" altLang="ja-JP" sz="2800" dirty="0" smtClean="0"/>
              <a:t>), EN-8(PI:</a:t>
            </a:r>
            <a:r>
              <a:rPr kumimoji="1" lang="ja-JP" altLang="en-US" sz="2800" dirty="0" smtClean="0"/>
              <a:t>技術</a:t>
            </a:r>
            <a:r>
              <a:rPr kumimoji="1" lang="en-US" altLang="ja-JP" sz="2800" dirty="0" smtClean="0"/>
              <a:t>)</a:t>
            </a:r>
          </a:p>
          <a:p>
            <a:r>
              <a:rPr kumimoji="1" lang="ja-JP" altLang="en-US" sz="2800" dirty="0" smtClean="0"/>
              <a:t>セキュリティ </a:t>
            </a:r>
            <a:r>
              <a:rPr kumimoji="1" lang="en-US" altLang="ja-JP" sz="2800" dirty="0" smtClean="0"/>
              <a:t>: SEC-2 (</a:t>
            </a:r>
            <a:r>
              <a:rPr kumimoji="1" lang="en-US" altLang="ja-JP" sz="2800" dirty="0" err="1" smtClean="0"/>
              <a:t>NaaS</a:t>
            </a:r>
            <a:r>
              <a:rPr kumimoji="1" lang="en-US" altLang="ja-JP" sz="2800" dirty="0" smtClean="0"/>
              <a:t>/E:</a:t>
            </a:r>
            <a:r>
              <a:rPr kumimoji="1" lang="ja-JP" altLang="en-US" sz="2800" dirty="0" smtClean="0"/>
              <a:t>技術</a:t>
            </a:r>
            <a:r>
              <a:rPr kumimoji="1" lang="en-US" altLang="ja-JP" sz="2800" dirty="0" smtClean="0"/>
              <a:t>)</a:t>
            </a:r>
          </a:p>
          <a:p>
            <a:r>
              <a:rPr kumimoji="1" lang="ja-JP" altLang="en-US" sz="2800" dirty="0" smtClean="0"/>
              <a:t>インフラ</a:t>
            </a:r>
            <a:r>
              <a:rPr kumimoji="1" lang="en-US" altLang="ja-JP" sz="2800" dirty="0" smtClean="0"/>
              <a:t>/</a:t>
            </a:r>
            <a:r>
              <a:rPr kumimoji="1" lang="ja-JP" altLang="en-US" sz="2800" dirty="0" smtClean="0"/>
              <a:t>仮想化 </a:t>
            </a:r>
            <a:r>
              <a:rPr kumimoji="1" lang="en-US" altLang="ja-JP" sz="2800" dirty="0" smtClean="0"/>
              <a:t>: EN-2 (RS:</a:t>
            </a:r>
            <a:r>
              <a:rPr kumimoji="1" lang="ja-JP" altLang="en-US" sz="2800" dirty="0" smtClean="0"/>
              <a:t>製品</a:t>
            </a:r>
            <a:r>
              <a:rPr kumimoji="1" lang="en-US" altLang="ja-JP" sz="2800" dirty="0" smtClean="0"/>
              <a:t>)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                           EN-5(WLAN:</a:t>
            </a:r>
            <a:r>
              <a:rPr kumimoji="1" lang="ja-JP" altLang="en-US" sz="2800" dirty="0" smtClean="0"/>
              <a:t>製品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/>
            </a:r>
            <a:br>
              <a:rPr kumimoji="1" lang="ja-JP" altLang="en-US" sz="2800" dirty="0" smtClean="0"/>
            </a:br>
            <a:r>
              <a:rPr kumimoji="1" lang="ja-JP" altLang="en-US" sz="2800" dirty="0" smtClean="0"/>
              <a:t>                           </a:t>
            </a:r>
            <a:r>
              <a:rPr kumimoji="1" lang="en-US" altLang="ja-JP" sz="2800" dirty="0" smtClean="0"/>
              <a:t>EN-3(</a:t>
            </a:r>
            <a:r>
              <a:rPr kumimoji="1" lang="ja-JP" altLang="en-US" sz="2800" dirty="0" smtClean="0"/>
              <a:t>サービスコンテナ</a:t>
            </a:r>
            <a:r>
              <a:rPr kumimoji="1" lang="en-US" altLang="ja-JP" sz="2800" dirty="0" smtClean="0"/>
              <a:t>:</a:t>
            </a:r>
            <a:r>
              <a:rPr kumimoji="1" lang="ja-JP" altLang="en-US" sz="2800" dirty="0" smtClean="0"/>
              <a:t>技術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/>
              <a:t/>
            </a:r>
            <a:br>
              <a:rPr kumimoji="1" lang="ja-JP" altLang="en-US" sz="2800" dirty="0"/>
            </a:br>
            <a:endParaRPr kumimoji="1" lang="en-US" altLang="ja-JP" sz="28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6" y="169866"/>
            <a:ext cx="8345488" cy="731837"/>
          </a:xfrm>
        </p:spPr>
        <p:txBody>
          <a:bodyPr/>
          <a:lstStyle/>
          <a:p>
            <a:r>
              <a:rPr kumimoji="1" lang="ja-JP" altLang="en-US" dirty="0" smtClean="0"/>
              <a:t>この後の主な関連セッション内容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846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36086" y="3812620"/>
            <a:ext cx="3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www.cisco.com/jp/go/dna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44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4428700" y="1327575"/>
            <a:ext cx="3998794" cy="743803"/>
            <a:chOff x="4428700" y="1327575"/>
            <a:chExt cx="3998794" cy="743803"/>
          </a:xfrm>
        </p:grpSpPr>
        <p:sp>
          <p:nvSpPr>
            <p:cNvPr id="9" name="ホームベース 8"/>
            <p:cNvSpPr/>
            <p:nvPr/>
          </p:nvSpPr>
          <p:spPr>
            <a:xfrm>
              <a:off x="4428700" y="1327575"/>
              <a:ext cx="3998794" cy="743803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dirty="0" smtClean="0"/>
                <a:t>　　　　オープンでプログラム可能、</a:t>
              </a:r>
              <a:endParaRPr kumimoji="1" lang="en-US" altLang="ja-JP" sz="1600" dirty="0" smtClean="0"/>
            </a:p>
            <a:p>
              <a:r>
                <a:rPr kumimoji="1" lang="ja-JP" altLang="en-US" sz="1600" dirty="0" smtClean="0"/>
                <a:t>　　　　ソフトウェア中心のアプローチ</a:t>
              </a: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396" y="1540314"/>
              <a:ext cx="387956" cy="318323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4428700" y="2184303"/>
            <a:ext cx="3998794" cy="743803"/>
            <a:chOff x="4428700" y="2184303"/>
            <a:chExt cx="3998794" cy="743803"/>
          </a:xfrm>
        </p:grpSpPr>
        <p:sp>
          <p:nvSpPr>
            <p:cNvPr id="10" name="ホームベース 9"/>
            <p:cNvSpPr/>
            <p:nvPr/>
          </p:nvSpPr>
          <p:spPr>
            <a:xfrm>
              <a:off x="4428700" y="2184303"/>
              <a:ext cx="3998794" cy="743803"/>
            </a:xfrm>
            <a:prstGeom prst="homePlat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dirty="0" smtClean="0"/>
                <a:t>　　　　ネットワーク全体を</a:t>
              </a:r>
              <a:endParaRPr kumimoji="1" lang="en-US" altLang="ja-JP" sz="1600" dirty="0" smtClean="0"/>
            </a:p>
            <a:p>
              <a:r>
                <a:rPr kumimoji="1" lang="ja-JP" altLang="en-US" sz="1600" dirty="0" smtClean="0"/>
                <a:t>　　　　ポリシーベースで自動管理</a:t>
              </a: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28" y="2342331"/>
              <a:ext cx="437693" cy="427746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/>
          <p:nvPr/>
        </p:nvGrpSpPr>
        <p:grpSpPr>
          <a:xfrm>
            <a:off x="4428700" y="3041031"/>
            <a:ext cx="3998794" cy="743803"/>
            <a:chOff x="4428700" y="3041031"/>
            <a:chExt cx="3998794" cy="743803"/>
          </a:xfrm>
        </p:grpSpPr>
        <p:sp>
          <p:nvSpPr>
            <p:cNvPr id="11" name="ホームベース 10"/>
            <p:cNvSpPr/>
            <p:nvPr/>
          </p:nvSpPr>
          <p:spPr>
            <a:xfrm>
              <a:off x="4428700" y="3041031"/>
              <a:ext cx="3998794" cy="743803"/>
            </a:xfrm>
            <a:prstGeom prst="homePlate">
              <a:avLst>
                <a:gd name="adj" fmla="val 0"/>
              </a:avLst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dirty="0" smtClean="0"/>
                <a:t>　　　　ネットワーク全体にわたる</a:t>
              </a:r>
              <a:endParaRPr kumimoji="1" lang="en-US" altLang="ja-JP" sz="1600" dirty="0"/>
            </a:p>
            <a:p>
              <a:r>
                <a:rPr kumimoji="1" lang="ja-JP" altLang="en-US" sz="1600" dirty="0" smtClean="0"/>
                <a:t>　　　　プロアクティブなコンテキスト</a:t>
              </a:r>
              <a:endParaRPr kumimoji="1" lang="en-US" altLang="ja-JP" sz="1600" dirty="0" smtClean="0"/>
            </a:p>
            <a:p>
              <a:r>
                <a:rPr kumimoji="1" lang="ja-JP" altLang="en-US" sz="1600" dirty="0"/>
                <a:t>　</a:t>
              </a:r>
              <a:r>
                <a:rPr kumimoji="1" lang="ja-JP" altLang="en-US" sz="1600" dirty="0" smtClean="0"/>
                <a:t>　　　ベースのセキュリティ</a:t>
              </a: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292" y="3196572"/>
              <a:ext cx="348165" cy="432719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4428700" y="3897759"/>
            <a:ext cx="3998794" cy="743803"/>
            <a:chOff x="4428700" y="3897759"/>
            <a:chExt cx="3998794" cy="743803"/>
          </a:xfrm>
        </p:grpSpPr>
        <p:sp>
          <p:nvSpPr>
            <p:cNvPr id="12" name="ホームベース 11"/>
            <p:cNvSpPr/>
            <p:nvPr/>
          </p:nvSpPr>
          <p:spPr>
            <a:xfrm>
              <a:off x="4428700" y="3897759"/>
              <a:ext cx="3998794" cy="743803"/>
            </a:xfrm>
            <a:prstGeom prst="homePlate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dirty="0" smtClean="0"/>
                <a:t>　　　　ビジネス分析と</a:t>
              </a:r>
              <a:endParaRPr kumimoji="1" lang="en-US" altLang="ja-JP" sz="1600" dirty="0" smtClean="0"/>
            </a:p>
            <a:p>
              <a:r>
                <a:rPr kumimoji="1" lang="ja-JP" altLang="en-US" sz="1600" dirty="0"/>
                <a:t>　</a:t>
              </a:r>
              <a:r>
                <a:rPr kumimoji="1" lang="ja-JP" altLang="en-US" sz="1600" dirty="0" smtClean="0"/>
                <a:t>　　</a:t>
              </a:r>
              <a:r>
                <a:rPr kumimoji="1" lang="ja-JP" altLang="en-US" sz="1600" dirty="0"/>
                <a:t>　</a:t>
              </a:r>
              <a:r>
                <a:rPr kumimoji="1" lang="ja-JP" altLang="en-US" sz="1600" dirty="0" smtClean="0"/>
                <a:t>リアルタイム分析</a:t>
              </a: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093" y="4043352"/>
              <a:ext cx="462562" cy="452615"/>
            </a:xfrm>
            <a:prstGeom prst="rect">
              <a:avLst/>
            </a:prstGeom>
          </p:spPr>
        </p:pic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Digital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化に適したネットワーク</a:t>
            </a:r>
            <a:endParaRPr kumimoji="1" lang="ja-JP" altLang="en-US" sz="3200" dirty="0"/>
          </a:p>
        </p:txBody>
      </p:sp>
      <p:sp>
        <p:nvSpPr>
          <p:cNvPr id="5" name="ホームベース 4"/>
          <p:cNvSpPr/>
          <p:nvPr/>
        </p:nvSpPr>
        <p:spPr>
          <a:xfrm>
            <a:off x="533401" y="1327575"/>
            <a:ext cx="3676934" cy="74380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クローズドでハードウェア中心の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アプローチ</a:t>
            </a:r>
          </a:p>
        </p:txBody>
      </p:sp>
      <p:sp>
        <p:nvSpPr>
          <p:cNvPr id="6" name="ホームベース 5"/>
          <p:cNvSpPr/>
          <p:nvPr/>
        </p:nvSpPr>
        <p:spPr>
          <a:xfrm>
            <a:off x="533401" y="2184303"/>
            <a:ext cx="3676934" cy="743803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各機器を手動で個別管理</a:t>
            </a:r>
          </a:p>
        </p:txBody>
      </p:sp>
      <p:sp>
        <p:nvSpPr>
          <p:cNvPr id="7" name="ホームベース 6"/>
          <p:cNvSpPr/>
          <p:nvPr/>
        </p:nvSpPr>
        <p:spPr>
          <a:xfrm>
            <a:off x="533401" y="3041031"/>
            <a:ext cx="3676934" cy="743803"/>
          </a:xfrm>
          <a:prstGeom prst="homePlate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境界ベースのリアクティブな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セキュリティ</a:t>
            </a:r>
          </a:p>
        </p:txBody>
      </p:sp>
      <p:sp>
        <p:nvSpPr>
          <p:cNvPr id="8" name="ホームベース 7"/>
          <p:cNvSpPr/>
          <p:nvPr/>
        </p:nvSpPr>
        <p:spPr>
          <a:xfrm>
            <a:off x="533401" y="3897759"/>
            <a:ext cx="3676934" cy="743803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 smtClean="0"/>
              <a:t>IT</a:t>
            </a:r>
            <a:r>
              <a:rPr kumimoji="1" lang="ja-JP" altLang="en-US" sz="1600" dirty="0" smtClean="0"/>
              <a:t>分析と履歴分析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4333164" y="1235122"/>
            <a:ext cx="4210335" cy="3497216"/>
          </a:xfrm>
          <a:prstGeom prst="roundRect">
            <a:avLst>
              <a:gd name="adj" fmla="val 3295"/>
            </a:avLst>
          </a:prstGeom>
          <a:noFill/>
          <a:ln w="571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4292221" y="825759"/>
            <a:ext cx="426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en-US" altLang="ja-JP" sz="2400" b="1" dirty="0">
                <a:solidFill>
                  <a:srgbClr val="00B0F0"/>
                </a:solidFill>
                <a:latin typeface="+mn-ea"/>
                <a:ea typeface="+mn-ea"/>
                <a:cs typeface="メイリオ" panose="020B0604030504040204" pitchFamily="50" charset="-128"/>
              </a:rPr>
              <a:t>Digital Ready Network</a:t>
            </a:r>
            <a:endParaRPr kumimoji="1" lang="ja-JP" altLang="en-US" sz="2400" b="1" dirty="0">
              <a:solidFill>
                <a:srgbClr val="00B0F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681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5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0" name="Group 1100"/>
          <p:cNvGrpSpPr/>
          <p:nvPr/>
        </p:nvGrpSpPr>
        <p:grpSpPr>
          <a:xfrm>
            <a:off x="3329183" y="833339"/>
            <a:ext cx="2485637" cy="2485637"/>
            <a:chOff x="364956" y="826198"/>
            <a:chExt cx="6628362" cy="6628362"/>
          </a:xfrm>
        </p:grpSpPr>
        <p:sp>
          <p:nvSpPr>
            <p:cNvPr id="1098" name="Shape 1098"/>
            <p:cNvSpPr/>
            <p:nvPr/>
          </p:nvSpPr>
          <p:spPr>
            <a:xfrm>
              <a:off x="364956" y="826198"/>
              <a:ext cx="6628364" cy="6628364"/>
            </a:xfrm>
            <a:prstGeom prst="ellipse">
              <a:avLst/>
            </a:prstGeom>
            <a:gradFill flip="none" rotWithShape="1">
              <a:gsLst>
                <a:gs pos="0">
                  <a:srgbClr val="009FD9"/>
                </a:gs>
                <a:gs pos="100000">
                  <a:schemeClr val="accent1"/>
                </a:gs>
              </a:gsLst>
              <a:lin ang="16081188" scaled="0"/>
            </a:gradFill>
            <a:ln w="3175" cap="flat">
              <a:noFill/>
              <a:miter lim="400000"/>
            </a:ln>
            <a:effectLst>
              <a:outerShdw blurRad="355600" dist="127000" rotWithShape="0">
                <a:srgbClr val="000000">
                  <a:alpha val="75000"/>
                </a:srgbClr>
              </a:outerShdw>
            </a:effectLst>
          </p:spPr>
          <p:txBody>
            <a:bodyPr wrap="square" lIns="45155" tIns="45155" rIns="45155" bIns="45155" numCol="1" anchor="ctr">
              <a:noAutofit/>
            </a:bodyPr>
            <a:lstStyle/>
            <a:p>
              <a:pPr algn="ctr" defTabSz="309555" fontAlgn="auto" hangingPunct="0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</a:defRPr>
              </a:pPr>
              <a:endParaRPr sz="11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1099" name="DNA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1627" y="1435397"/>
              <a:ext cx="3295022" cy="540996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101" name="Shape 1101"/>
          <p:cNvSpPr/>
          <p:nvPr/>
        </p:nvSpPr>
        <p:spPr>
          <a:xfrm>
            <a:off x="1550179" y="3291872"/>
            <a:ext cx="6043639" cy="5745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639" tIns="40639" rIns="40639" bIns="40639" anchor="ctr">
            <a:spAutoFit/>
          </a:bodyPr>
          <a:lstStyle>
            <a:lvl1pPr defTabSz="1219200">
              <a:defRPr sz="6600">
                <a:solidFill>
                  <a:srgbClr val="0367C1"/>
                </a:solidFill>
                <a:latin typeface="CiscoSansTTLight"/>
                <a:ea typeface="CiscoSansTTLight"/>
                <a:cs typeface="CiscoSansTTLight"/>
                <a:sym typeface="CiscoSansTTLight"/>
              </a:defRPr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sz="3200" kern="0" dirty="0"/>
              <a:t>Cisco Digital Network Architecture</a:t>
            </a:r>
          </a:p>
        </p:txBody>
      </p:sp>
      <p:sp>
        <p:nvSpPr>
          <p:cNvPr id="1102" name="Shape 1102"/>
          <p:cNvSpPr/>
          <p:nvPr/>
        </p:nvSpPr>
        <p:spPr>
          <a:xfrm>
            <a:off x="2279546" y="3862583"/>
            <a:ext cx="4584907" cy="4514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639" tIns="40639" rIns="40639" bIns="40639" anchor="ctr">
            <a:spAutoFit/>
          </a:bodyPr>
          <a:lstStyle>
            <a:lvl1pPr defTabSz="1219200">
              <a:defRPr sz="4400">
                <a:solidFill>
                  <a:srgbClr val="0367C1"/>
                </a:solidFill>
                <a:latin typeface="CiscoSansTTLight"/>
                <a:ea typeface="CiscoSansTTLight"/>
                <a:cs typeface="CiscoSansTTLight"/>
                <a:sym typeface="CiscoSansTTLight"/>
              </a:defRPr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sz="2400" kern="0" dirty="0" err="1"/>
              <a:t>Open</a:t>
            </a:r>
            <a:r>
              <a:rPr sz="1800" kern="0" dirty="0" err="1"/>
              <a:t>⎪</a:t>
            </a:r>
            <a:r>
              <a:rPr sz="2400" kern="0" dirty="0" err="1"/>
              <a:t>Extensible</a:t>
            </a:r>
            <a:r>
              <a:rPr sz="1800" kern="0" dirty="0" err="1"/>
              <a:t>⎪</a:t>
            </a:r>
            <a:r>
              <a:rPr sz="2400" kern="0" dirty="0" err="1"/>
              <a:t>Software-driven</a:t>
            </a:r>
            <a:endParaRPr sz="2400" kern="0" dirty="0"/>
          </a:p>
        </p:txBody>
      </p:sp>
    </p:spTree>
    <p:extLst>
      <p:ext uri="{BB962C8B-B14F-4D97-AF65-F5344CB8AC3E}">
        <p14:creationId xmlns:p14="http://schemas.microsoft.com/office/powerpoint/2010/main" val="14716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1201399" y="3664592"/>
            <a:ext cx="6600452" cy="929942"/>
            <a:chOff x="1201399" y="3728384"/>
            <a:chExt cx="6600452" cy="929942"/>
          </a:xfrm>
        </p:grpSpPr>
        <p:sp>
          <p:nvSpPr>
            <p:cNvPr id="591" name="Rounded Rectangle 590"/>
            <p:cNvSpPr/>
            <p:nvPr/>
          </p:nvSpPr>
          <p:spPr>
            <a:xfrm>
              <a:off x="1201399" y="3916064"/>
              <a:ext cx="1466512" cy="72369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WAN VNFs</a:t>
              </a:r>
            </a:p>
          </p:txBody>
        </p:sp>
        <p:cxnSp>
          <p:nvCxnSpPr>
            <p:cNvPr id="594" name="Straight Connector 593"/>
            <p:cNvCxnSpPr/>
            <p:nvPr/>
          </p:nvCxnSpPr>
          <p:spPr>
            <a:xfrm flipV="1">
              <a:off x="1496645" y="3735272"/>
              <a:ext cx="0" cy="397435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8" name="Rounded Rectangle 597"/>
            <p:cNvSpPr/>
            <p:nvPr/>
          </p:nvSpPr>
          <p:spPr>
            <a:xfrm>
              <a:off x="2930925" y="3918489"/>
              <a:ext cx="1656372" cy="72369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Campus VNFs</a:t>
              </a:r>
            </a:p>
          </p:txBody>
        </p:sp>
        <p:sp>
          <p:nvSpPr>
            <p:cNvPr id="599" name="Rounded Rectangle 598"/>
            <p:cNvSpPr/>
            <p:nvPr/>
          </p:nvSpPr>
          <p:spPr>
            <a:xfrm>
              <a:off x="4755702" y="3926829"/>
              <a:ext cx="1455839" cy="72369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DC VNFs</a:t>
              </a:r>
            </a:p>
          </p:txBody>
        </p:sp>
        <p:cxnSp>
          <p:nvCxnSpPr>
            <p:cNvPr id="600" name="Straight Connector 599"/>
            <p:cNvCxnSpPr/>
            <p:nvPr/>
          </p:nvCxnSpPr>
          <p:spPr>
            <a:xfrm flipV="1">
              <a:off x="3178773" y="3735272"/>
              <a:ext cx="0" cy="398579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flipV="1">
              <a:off x="4923304" y="3735272"/>
              <a:ext cx="0" cy="398579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 flipV="1">
              <a:off x="6004812" y="3728384"/>
              <a:ext cx="0" cy="403339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7" name="Rounded Rectangle 606"/>
            <p:cNvSpPr/>
            <p:nvPr/>
          </p:nvSpPr>
          <p:spPr>
            <a:xfrm>
              <a:off x="6346012" y="3934628"/>
              <a:ext cx="1455839" cy="72369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Cloud  VNFs</a:t>
              </a:r>
            </a:p>
          </p:txBody>
        </p:sp>
        <p:sp>
          <p:nvSpPr>
            <p:cNvPr id="390" name="Freeform 5"/>
            <p:cNvSpPr>
              <a:spLocks noEditPoints="1"/>
            </p:cNvSpPr>
            <p:nvPr/>
          </p:nvSpPr>
          <p:spPr bwMode="auto">
            <a:xfrm>
              <a:off x="6402925" y="4131522"/>
              <a:ext cx="347082" cy="451714"/>
            </a:xfrm>
            <a:custGeom>
              <a:avLst/>
              <a:gdLst>
                <a:gd name="T0" fmla="*/ 612 w 612"/>
                <a:gd name="T1" fmla="*/ 762 h 788"/>
                <a:gd name="T2" fmla="*/ 586 w 612"/>
                <a:gd name="T3" fmla="*/ 788 h 788"/>
                <a:gd name="T4" fmla="*/ 26 w 612"/>
                <a:gd name="T5" fmla="*/ 788 h 788"/>
                <a:gd name="T6" fmla="*/ 0 w 612"/>
                <a:gd name="T7" fmla="*/ 762 h 788"/>
                <a:gd name="T8" fmla="*/ 0 w 612"/>
                <a:gd name="T9" fmla="*/ 278 h 788"/>
                <a:gd name="T10" fmla="*/ 26 w 612"/>
                <a:gd name="T11" fmla="*/ 252 h 788"/>
                <a:gd name="T12" fmla="*/ 586 w 612"/>
                <a:gd name="T13" fmla="*/ 252 h 788"/>
                <a:gd name="T14" fmla="*/ 612 w 612"/>
                <a:gd name="T15" fmla="*/ 278 h 788"/>
                <a:gd name="T16" fmla="*/ 612 w 612"/>
                <a:gd name="T17" fmla="*/ 762 h 788"/>
                <a:gd name="T18" fmla="*/ 64 w 612"/>
                <a:gd name="T19" fmla="*/ 68 h 788"/>
                <a:gd name="T20" fmla="*/ 300 w 612"/>
                <a:gd name="T21" fmla="*/ 68 h 788"/>
                <a:gd name="T22" fmla="*/ 300 w 612"/>
                <a:gd name="T23" fmla="*/ 164 h 788"/>
                <a:gd name="T24" fmla="*/ 64 w 612"/>
                <a:gd name="T25" fmla="*/ 164 h 788"/>
                <a:gd name="T26" fmla="*/ 64 w 612"/>
                <a:gd name="T27" fmla="*/ 68 h 788"/>
                <a:gd name="T28" fmla="*/ 105 w 612"/>
                <a:gd name="T29" fmla="*/ 114 h 788"/>
                <a:gd name="T30" fmla="*/ 111 w 612"/>
                <a:gd name="T31" fmla="*/ 120 h 788"/>
                <a:gd name="T32" fmla="*/ 254 w 612"/>
                <a:gd name="T33" fmla="*/ 120 h 788"/>
                <a:gd name="T34" fmla="*/ 260 w 612"/>
                <a:gd name="T35" fmla="*/ 114 h 788"/>
                <a:gd name="T36" fmla="*/ 254 w 612"/>
                <a:gd name="T37" fmla="*/ 108 h 788"/>
                <a:gd name="T38" fmla="*/ 111 w 612"/>
                <a:gd name="T39" fmla="*/ 108 h 788"/>
                <a:gd name="T40" fmla="*/ 105 w 612"/>
                <a:gd name="T41" fmla="*/ 114 h 788"/>
                <a:gd name="T42" fmla="*/ 612 w 612"/>
                <a:gd name="T43" fmla="*/ 219 h 788"/>
                <a:gd name="T44" fmla="*/ 595 w 612"/>
                <a:gd name="T45" fmla="*/ 236 h 788"/>
                <a:gd name="T46" fmla="*/ 17 w 612"/>
                <a:gd name="T47" fmla="*/ 236 h 788"/>
                <a:gd name="T48" fmla="*/ 0 w 612"/>
                <a:gd name="T49" fmla="*/ 219 h 788"/>
                <a:gd name="T50" fmla="*/ 0 w 612"/>
                <a:gd name="T51" fmla="*/ 17 h 788"/>
                <a:gd name="T52" fmla="*/ 17 w 612"/>
                <a:gd name="T53" fmla="*/ 0 h 788"/>
                <a:gd name="T54" fmla="*/ 595 w 612"/>
                <a:gd name="T55" fmla="*/ 0 h 788"/>
                <a:gd name="T56" fmla="*/ 612 w 612"/>
                <a:gd name="T57" fmla="*/ 17 h 788"/>
                <a:gd name="T58" fmla="*/ 612 w 612"/>
                <a:gd name="T59" fmla="*/ 219 h 788"/>
                <a:gd name="T60" fmla="*/ 312 w 612"/>
                <a:gd name="T61" fmla="*/ 62 h 788"/>
                <a:gd name="T62" fmla="*/ 306 w 612"/>
                <a:gd name="T63" fmla="*/ 56 h 788"/>
                <a:gd name="T64" fmla="*/ 58 w 612"/>
                <a:gd name="T65" fmla="*/ 56 h 788"/>
                <a:gd name="T66" fmla="*/ 52 w 612"/>
                <a:gd name="T67" fmla="*/ 62 h 788"/>
                <a:gd name="T68" fmla="*/ 52 w 612"/>
                <a:gd name="T69" fmla="*/ 170 h 788"/>
                <a:gd name="T70" fmla="*/ 58 w 612"/>
                <a:gd name="T71" fmla="*/ 176 h 788"/>
                <a:gd name="T72" fmla="*/ 306 w 612"/>
                <a:gd name="T73" fmla="*/ 176 h 788"/>
                <a:gd name="T74" fmla="*/ 312 w 612"/>
                <a:gd name="T75" fmla="*/ 170 h 788"/>
                <a:gd name="T76" fmla="*/ 312 w 612"/>
                <a:gd name="T77" fmla="*/ 6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2" h="788">
                  <a:moveTo>
                    <a:pt x="612" y="762"/>
                  </a:moveTo>
                  <a:cubicBezTo>
                    <a:pt x="612" y="777"/>
                    <a:pt x="601" y="788"/>
                    <a:pt x="586" y="788"/>
                  </a:cubicBezTo>
                  <a:cubicBezTo>
                    <a:pt x="26" y="788"/>
                    <a:pt x="26" y="788"/>
                    <a:pt x="26" y="788"/>
                  </a:cubicBezTo>
                  <a:cubicBezTo>
                    <a:pt x="11" y="788"/>
                    <a:pt x="0" y="777"/>
                    <a:pt x="0" y="762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63"/>
                    <a:pt x="11" y="252"/>
                    <a:pt x="26" y="252"/>
                  </a:cubicBezTo>
                  <a:cubicBezTo>
                    <a:pt x="586" y="252"/>
                    <a:pt x="586" y="252"/>
                    <a:pt x="586" y="252"/>
                  </a:cubicBezTo>
                  <a:cubicBezTo>
                    <a:pt x="601" y="252"/>
                    <a:pt x="612" y="263"/>
                    <a:pt x="612" y="278"/>
                  </a:cubicBezTo>
                  <a:lnTo>
                    <a:pt x="612" y="762"/>
                  </a:lnTo>
                  <a:close/>
                  <a:moveTo>
                    <a:pt x="64" y="68"/>
                  </a:moveTo>
                  <a:cubicBezTo>
                    <a:pt x="300" y="68"/>
                    <a:pt x="300" y="68"/>
                    <a:pt x="300" y="68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64" y="164"/>
                    <a:pt x="64" y="164"/>
                    <a:pt x="64" y="164"/>
                  </a:cubicBezTo>
                  <a:lnTo>
                    <a:pt x="64" y="68"/>
                  </a:lnTo>
                  <a:close/>
                  <a:moveTo>
                    <a:pt x="105" y="114"/>
                  </a:moveTo>
                  <a:cubicBezTo>
                    <a:pt x="105" y="117"/>
                    <a:pt x="108" y="120"/>
                    <a:pt x="111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7" y="120"/>
                    <a:pt x="260" y="117"/>
                    <a:pt x="260" y="114"/>
                  </a:cubicBezTo>
                  <a:cubicBezTo>
                    <a:pt x="260" y="111"/>
                    <a:pt x="257" y="108"/>
                    <a:pt x="25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8" y="108"/>
                    <a:pt x="105" y="111"/>
                    <a:pt x="105" y="114"/>
                  </a:cubicBezTo>
                  <a:close/>
                  <a:moveTo>
                    <a:pt x="612" y="219"/>
                  </a:moveTo>
                  <a:cubicBezTo>
                    <a:pt x="612" y="228"/>
                    <a:pt x="604" y="236"/>
                    <a:pt x="595" y="236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8" y="236"/>
                    <a:pt x="0" y="228"/>
                    <a:pt x="0" y="2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4" y="0"/>
                    <a:pt x="612" y="8"/>
                    <a:pt x="612" y="17"/>
                  </a:cubicBezTo>
                  <a:lnTo>
                    <a:pt x="612" y="219"/>
                  </a:lnTo>
                  <a:close/>
                  <a:moveTo>
                    <a:pt x="312" y="62"/>
                  </a:moveTo>
                  <a:cubicBezTo>
                    <a:pt x="312" y="59"/>
                    <a:pt x="309" y="56"/>
                    <a:pt x="30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6"/>
                    <a:pt x="52" y="59"/>
                    <a:pt x="52" y="62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3"/>
                    <a:pt x="55" y="176"/>
                    <a:pt x="58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9" y="176"/>
                    <a:pt x="312" y="173"/>
                    <a:pt x="312" y="170"/>
                  </a:cubicBezTo>
                  <a:lnTo>
                    <a:pt x="312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391" name="Freeform 5"/>
            <p:cNvSpPr>
              <a:spLocks noEditPoints="1"/>
            </p:cNvSpPr>
            <p:nvPr/>
          </p:nvSpPr>
          <p:spPr bwMode="auto">
            <a:xfrm>
              <a:off x="4815387" y="4131522"/>
              <a:ext cx="347082" cy="451714"/>
            </a:xfrm>
            <a:custGeom>
              <a:avLst/>
              <a:gdLst>
                <a:gd name="T0" fmla="*/ 612 w 612"/>
                <a:gd name="T1" fmla="*/ 762 h 788"/>
                <a:gd name="T2" fmla="*/ 586 w 612"/>
                <a:gd name="T3" fmla="*/ 788 h 788"/>
                <a:gd name="T4" fmla="*/ 26 w 612"/>
                <a:gd name="T5" fmla="*/ 788 h 788"/>
                <a:gd name="T6" fmla="*/ 0 w 612"/>
                <a:gd name="T7" fmla="*/ 762 h 788"/>
                <a:gd name="T8" fmla="*/ 0 w 612"/>
                <a:gd name="T9" fmla="*/ 278 h 788"/>
                <a:gd name="T10" fmla="*/ 26 w 612"/>
                <a:gd name="T11" fmla="*/ 252 h 788"/>
                <a:gd name="T12" fmla="*/ 586 w 612"/>
                <a:gd name="T13" fmla="*/ 252 h 788"/>
                <a:gd name="T14" fmla="*/ 612 w 612"/>
                <a:gd name="T15" fmla="*/ 278 h 788"/>
                <a:gd name="T16" fmla="*/ 612 w 612"/>
                <a:gd name="T17" fmla="*/ 762 h 788"/>
                <a:gd name="T18" fmla="*/ 64 w 612"/>
                <a:gd name="T19" fmla="*/ 68 h 788"/>
                <a:gd name="T20" fmla="*/ 300 w 612"/>
                <a:gd name="T21" fmla="*/ 68 h 788"/>
                <a:gd name="T22" fmla="*/ 300 w 612"/>
                <a:gd name="T23" fmla="*/ 164 h 788"/>
                <a:gd name="T24" fmla="*/ 64 w 612"/>
                <a:gd name="T25" fmla="*/ 164 h 788"/>
                <a:gd name="T26" fmla="*/ 64 w 612"/>
                <a:gd name="T27" fmla="*/ 68 h 788"/>
                <a:gd name="T28" fmla="*/ 105 w 612"/>
                <a:gd name="T29" fmla="*/ 114 h 788"/>
                <a:gd name="T30" fmla="*/ 111 w 612"/>
                <a:gd name="T31" fmla="*/ 120 h 788"/>
                <a:gd name="T32" fmla="*/ 254 w 612"/>
                <a:gd name="T33" fmla="*/ 120 h 788"/>
                <a:gd name="T34" fmla="*/ 260 w 612"/>
                <a:gd name="T35" fmla="*/ 114 h 788"/>
                <a:gd name="T36" fmla="*/ 254 w 612"/>
                <a:gd name="T37" fmla="*/ 108 h 788"/>
                <a:gd name="T38" fmla="*/ 111 w 612"/>
                <a:gd name="T39" fmla="*/ 108 h 788"/>
                <a:gd name="T40" fmla="*/ 105 w 612"/>
                <a:gd name="T41" fmla="*/ 114 h 788"/>
                <a:gd name="T42" fmla="*/ 612 w 612"/>
                <a:gd name="T43" fmla="*/ 219 h 788"/>
                <a:gd name="T44" fmla="*/ 595 w 612"/>
                <a:gd name="T45" fmla="*/ 236 h 788"/>
                <a:gd name="T46" fmla="*/ 17 w 612"/>
                <a:gd name="T47" fmla="*/ 236 h 788"/>
                <a:gd name="T48" fmla="*/ 0 w 612"/>
                <a:gd name="T49" fmla="*/ 219 h 788"/>
                <a:gd name="T50" fmla="*/ 0 w 612"/>
                <a:gd name="T51" fmla="*/ 17 h 788"/>
                <a:gd name="T52" fmla="*/ 17 w 612"/>
                <a:gd name="T53" fmla="*/ 0 h 788"/>
                <a:gd name="T54" fmla="*/ 595 w 612"/>
                <a:gd name="T55" fmla="*/ 0 h 788"/>
                <a:gd name="T56" fmla="*/ 612 w 612"/>
                <a:gd name="T57" fmla="*/ 17 h 788"/>
                <a:gd name="T58" fmla="*/ 612 w 612"/>
                <a:gd name="T59" fmla="*/ 219 h 788"/>
                <a:gd name="T60" fmla="*/ 312 w 612"/>
                <a:gd name="T61" fmla="*/ 62 h 788"/>
                <a:gd name="T62" fmla="*/ 306 w 612"/>
                <a:gd name="T63" fmla="*/ 56 h 788"/>
                <a:gd name="T64" fmla="*/ 58 w 612"/>
                <a:gd name="T65" fmla="*/ 56 h 788"/>
                <a:gd name="T66" fmla="*/ 52 w 612"/>
                <a:gd name="T67" fmla="*/ 62 h 788"/>
                <a:gd name="T68" fmla="*/ 52 w 612"/>
                <a:gd name="T69" fmla="*/ 170 h 788"/>
                <a:gd name="T70" fmla="*/ 58 w 612"/>
                <a:gd name="T71" fmla="*/ 176 h 788"/>
                <a:gd name="T72" fmla="*/ 306 w 612"/>
                <a:gd name="T73" fmla="*/ 176 h 788"/>
                <a:gd name="T74" fmla="*/ 312 w 612"/>
                <a:gd name="T75" fmla="*/ 170 h 788"/>
                <a:gd name="T76" fmla="*/ 312 w 612"/>
                <a:gd name="T77" fmla="*/ 6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2" h="788">
                  <a:moveTo>
                    <a:pt x="612" y="762"/>
                  </a:moveTo>
                  <a:cubicBezTo>
                    <a:pt x="612" y="777"/>
                    <a:pt x="601" y="788"/>
                    <a:pt x="586" y="788"/>
                  </a:cubicBezTo>
                  <a:cubicBezTo>
                    <a:pt x="26" y="788"/>
                    <a:pt x="26" y="788"/>
                    <a:pt x="26" y="788"/>
                  </a:cubicBezTo>
                  <a:cubicBezTo>
                    <a:pt x="11" y="788"/>
                    <a:pt x="0" y="777"/>
                    <a:pt x="0" y="762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63"/>
                    <a:pt x="11" y="252"/>
                    <a:pt x="26" y="252"/>
                  </a:cubicBezTo>
                  <a:cubicBezTo>
                    <a:pt x="586" y="252"/>
                    <a:pt x="586" y="252"/>
                    <a:pt x="586" y="252"/>
                  </a:cubicBezTo>
                  <a:cubicBezTo>
                    <a:pt x="601" y="252"/>
                    <a:pt x="612" y="263"/>
                    <a:pt x="612" y="278"/>
                  </a:cubicBezTo>
                  <a:lnTo>
                    <a:pt x="612" y="762"/>
                  </a:lnTo>
                  <a:close/>
                  <a:moveTo>
                    <a:pt x="64" y="68"/>
                  </a:moveTo>
                  <a:cubicBezTo>
                    <a:pt x="300" y="68"/>
                    <a:pt x="300" y="68"/>
                    <a:pt x="300" y="68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64" y="164"/>
                    <a:pt x="64" y="164"/>
                    <a:pt x="64" y="164"/>
                  </a:cubicBezTo>
                  <a:lnTo>
                    <a:pt x="64" y="68"/>
                  </a:lnTo>
                  <a:close/>
                  <a:moveTo>
                    <a:pt x="105" y="114"/>
                  </a:moveTo>
                  <a:cubicBezTo>
                    <a:pt x="105" y="117"/>
                    <a:pt x="108" y="120"/>
                    <a:pt x="111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7" y="120"/>
                    <a:pt x="260" y="117"/>
                    <a:pt x="260" y="114"/>
                  </a:cubicBezTo>
                  <a:cubicBezTo>
                    <a:pt x="260" y="111"/>
                    <a:pt x="257" y="108"/>
                    <a:pt x="25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8" y="108"/>
                    <a:pt x="105" y="111"/>
                    <a:pt x="105" y="114"/>
                  </a:cubicBezTo>
                  <a:close/>
                  <a:moveTo>
                    <a:pt x="612" y="219"/>
                  </a:moveTo>
                  <a:cubicBezTo>
                    <a:pt x="612" y="228"/>
                    <a:pt x="604" y="236"/>
                    <a:pt x="595" y="236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8" y="236"/>
                    <a:pt x="0" y="228"/>
                    <a:pt x="0" y="2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4" y="0"/>
                    <a:pt x="612" y="8"/>
                    <a:pt x="612" y="17"/>
                  </a:cubicBezTo>
                  <a:lnTo>
                    <a:pt x="612" y="219"/>
                  </a:lnTo>
                  <a:close/>
                  <a:moveTo>
                    <a:pt x="312" y="62"/>
                  </a:moveTo>
                  <a:cubicBezTo>
                    <a:pt x="312" y="59"/>
                    <a:pt x="309" y="56"/>
                    <a:pt x="30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6"/>
                    <a:pt x="52" y="59"/>
                    <a:pt x="52" y="62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3"/>
                    <a:pt x="55" y="176"/>
                    <a:pt x="58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9" y="176"/>
                    <a:pt x="312" y="173"/>
                    <a:pt x="312" y="170"/>
                  </a:cubicBezTo>
                  <a:lnTo>
                    <a:pt x="312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392" name="Freeform 5"/>
            <p:cNvSpPr>
              <a:spLocks noEditPoints="1"/>
            </p:cNvSpPr>
            <p:nvPr/>
          </p:nvSpPr>
          <p:spPr bwMode="auto">
            <a:xfrm>
              <a:off x="2992434" y="4131522"/>
              <a:ext cx="347082" cy="451714"/>
            </a:xfrm>
            <a:custGeom>
              <a:avLst/>
              <a:gdLst>
                <a:gd name="T0" fmla="*/ 612 w 612"/>
                <a:gd name="T1" fmla="*/ 762 h 788"/>
                <a:gd name="T2" fmla="*/ 586 w 612"/>
                <a:gd name="T3" fmla="*/ 788 h 788"/>
                <a:gd name="T4" fmla="*/ 26 w 612"/>
                <a:gd name="T5" fmla="*/ 788 h 788"/>
                <a:gd name="T6" fmla="*/ 0 w 612"/>
                <a:gd name="T7" fmla="*/ 762 h 788"/>
                <a:gd name="T8" fmla="*/ 0 w 612"/>
                <a:gd name="T9" fmla="*/ 278 h 788"/>
                <a:gd name="T10" fmla="*/ 26 w 612"/>
                <a:gd name="T11" fmla="*/ 252 h 788"/>
                <a:gd name="T12" fmla="*/ 586 w 612"/>
                <a:gd name="T13" fmla="*/ 252 h 788"/>
                <a:gd name="T14" fmla="*/ 612 w 612"/>
                <a:gd name="T15" fmla="*/ 278 h 788"/>
                <a:gd name="T16" fmla="*/ 612 w 612"/>
                <a:gd name="T17" fmla="*/ 762 h 788"/>
                <a:gd name="T18" fmla="*/ 64 w 612"/>
                <a:gd name="T19" fmla="*/ 68 h 788"/>
                <a:gd name="T20" fmla="*/ 300 w 612"/>
                <a:gd name="T21" fmla="*/ 68 h 788"/>
                <a:gd name="T22" fmla="*/ 300 w 612"/>
                <a:gd name="T23" fmla="*/ 164 h 788"/>
                <a:gd name="T24" fmla="*/ 64 w 612"/>
                <a:gd name="T25" fmla="*/ 164 h 788"/>
                <a:gd name="T26" fmla="*/ 64 w 612"/>
                <a:gd name="T27" fmla="*/ 68 h 788"/>
                <a:gd name="T28" fmla="*/ 105 w 612"/>
                <a:gd name="T29" fmla="*/ 114 h 788"/>
                <a:gd name="T30" fmla="*/ 111 w 612"/>
                <a:gd name="T31" fmla="*/ 120 h 788"/>
                <a:gd name="T32" fmla="*/ 254 w 612"/>
                <a:gd name="T33" fmla="*/ 120 h 788"/>
                <a:gd name="T34" fmla="*/ 260 w 612"/>
                <a:gd name="T35" fmla="*/ 114 h 788"/>
                <a:gd name="T36" fmla="*/ 254 w 612"/>
                <a:gd name="T37" fmla="*/ 108 h 788"/>
                <a:gd name="T38" fmla="*/ 111 w 612"/>
                <a:gd name="T39" fmla="*/ 108 h 788"/>
                <a:gd name="T40" fmla="*/ 105 w 612"/>
                <a:gd name="T41" fmla="*/ 114 h 788"/>
                <a:gd name="T42" fmla="*/ 612 w 612"/>
                <a:gd name="T43" fmla="*/ 219 h 788"/>
                <a:gd name="T44" fmla="*/ 595 w 612"/>
                <a:gd name="T45" fmla="*/ 236 h 788"/>
                <a:gd name="T46" fmla="*/ 17 w 612"/>
                <a:gd name="T47" fmla="*/ 236 h 788"/>
                <a:gd name="T48" fmla="*/ 0 w 612"/>
                <a:gd name="T49" fmla="*/ 219 h 788"/>
                <a:gd name="T50" fmla="*/ 0 w 612"/>
                <a:gd name="T51" fmla="*/ 17 h 788"/>
                <a:gd name="T52" fmla="*/ 17 w 612"/>
                <a:gd name="T53" fmla="*/ 0 h 788"/>
                <a:gd name="T54" fmla="*/ 595 w 612"/>
                <a:gd name="T55" fmla="*/ 0 h 788"/>
                <a:gd name="T56" fmla="*/ 612 w 612"/>
                <a:gd name="T57" fmla="*/ 17 h 788"/>
                <a:gd name="T58" fmla="*/ 612 w 612"/>
                <a:gd name="T59" fmla="*/ 219 h 788"/>
                <a:gd name="T60" fmla="*/ 312 w 612"/>
                <a:gd name="T61" fmla="*/ 62 h 788"/>
                <a:gd name="T62" fmla="*/ 306 w 612"/>
                <a:gd name="T63" fmla="*/ 56 h 788"/>
                <a:gd name="T64" fmla="*/ 58 w 612"/>
                <a:gd name="T65" fmla="*/ 56 h 788"/>
                <a:gd name="T66" fmla="*/ 52 w 612"/>
                <a:gd name="T67" fmla="*/ 62 h 788"/>
                <a:gd name="T68" fmla="*/ 52 w 612"/>
                <a:gd name="T69" fmla="*/ 170 h 788"/>
                <a:gd name="T70" fmla="*/ 58 w 612"/>
                <a:gd name="T71" fmla="*/ 176 h 788"/>
                <a:gd name="T72" fmla="*/ 306 w 612"/>
                <a:gd name="T73" fmla="*/ 176 h 788"/>
                <a:gd name="T74" fmla="*/ 312 w 612"/>
                <a:gd name="T75" fmla="*/ 170 h 788"/>
                <a:gd name="T76" fmla="*/ 312 w 612"/>
                <a:gd name="T77" fmla="*/ 6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2" h="788">
                  <a:moveTo>
                    <a:pt x="612" y="762"/>
                  </a:moveTo>
                  <a:cubicBezTo>
                    <a:pt x="612" y="777"/>
                    <a:pt x="601" y="788"/>
                    <a:pt x="586" y="788"/>
                  </a:cubicBezTo>
                  <a:cubicBezTo>
                    <a:pt x="26" y="788"/>
                    <a:pt x="26" y="788"/>
                    <a:pt x="26" y="788"/>
                  </a:cubicBezTo>
                  <a:cubicBezTo>
                    <a:pt x="11" y="788"/>
                    <a:pt x="0" y="777"/>
                    <a:pt x="0" y="762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63"/>
                    <a:pt x="11" y="252"/>
                    <a:pt x="26" y="252"/>
                  </a:cubicBezTo>
                  <a:cubicBezTo>
                    <a:pt x="586" y="252"/>
                    <a:pt x="586" y="252"/>
                    <a:pt x="586" y="252"/>
                  </a:cubicBezTo>
                  <a:cubicBezTo>
                    <a:pt x="601" y="252"/>
                    <a:pt x="612" y="263"/>
                    <a:pt x="612" y="278"/>
                  </a:cubicBezTo>
                  <a:lnTo>
                    <a:pt x="612" y="762"/>
                  </a:lnTo>
                  <a:close/>
                  <a:moveTo>
                    <a:pt x="64" y="68"/>
                  </a:moveTo>
                  <a:cubicBezTo>
                    <a:pt x="300" y="68"/>
                    <a:pt x="300" y="68"/>
                    <a:pt x="300" y="68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64" y="164"/>
                    <a:pt x="64" y="164"/>
                    <a:pt x="64" y="164"/>
                  </a:cubicBezTo>
                  <a:lnTo>
                    <a:pt x="64" y="68"/>
                  </a:lnTo>
                  <a:close/>
                  <a:moveTo>
                    <a:pt x="105" y="114"/>
                  </a:moveTo>
                  <a:cubicBezTo>
                    <a:pt x="105" y="117"/>
                    <a:pt x="108" y="120"/>
                    <a:pt x="111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7" y="120"/>
                    <a:pt x="260" y="117"/>
                    <a:pt x="260" y="114"/>
                  </a:cubicBezTo>
                  <a:cubicBezTo>
                    <a:pt x="260" y="111"/>
                    <a:pt x="257" y="108"/>
                    <a:pt x="25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8" y="108"/>
                    <a:pt x="105" y="111"/>
                    <a:pt x="105" y="114"/>
                  </a:cubicBezTo>
                  <a:close/>
                  <a:moveTo>
                    <a:pt x="612" y="219"/>
                  </a:moveTo>
                  <a:cubicBezTo>
                    <a:pt x="612" y="228"/>
                    <a:pt x="604" y="236"/>
                    <a:pt x="595" y="236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8" y="236"/>
                    <a:pt x="0" y="228"/>
                    <a:pt x="0" y="2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4" y="0"/>
                    <a:pt x="612" y="8"/>
                    <a:pt x="612" y="17"/>
                  </a:cubicBezTo>
                  <a:lnTo>
                    <a:pt x="612" y="219"/>
                  </a:lnTo>
                  <a:close/>
                  <a:moveTo>
                    <a:pt x="312" y="62"/>
                  </a:moveTo>
                  <a:cubicBezTo>
                    <a:pt x="312" y="59"/>
                    <a:pt x="309" y="56"/>
                    <a:pt x="30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6"/>
                    <a:pt x="52" y="59"/>
                    <a:pt x="52" y="62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3"/>
                    <a:pt x="55" y="176"/>
                    <a:pt x="58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9" y="176"/>
                    <a:pt x="312" y="173"/>
                    <a:pt x="312" y="170"/>
                  </a:cubicBezTo>
                  <a:lnTo>
                    <a:pt x="312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7391400" y="4131522"/>
              <a:ext cx="347082" cy="451714"/>
              <a:chOff x="8313707" y="3807694"/>
              <a:chExt cx="347082" cy="451714"/>
            </a:xfrm>
          </p:grpSpPr>
          <p:sp>
            <p:nvSpPr>
              <p:cNvPr id="394" name="Freeform 5"/>
              <p:cNvSpPr>
                <a:spLocks noEditPoints="1"/>
              </p:cNvSpPr>
              <p:nvPr/>
            </p:nvSpPr>
            <p:spPr bwMode="auto">
              <a:xfrm>
                <a:off x="8313707" y="3807694"/>
                <a:ext cx="347082" cy="451714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395" name="Freeform 29"/>
              <p:cNvSpPr>
                <a:spLocks noChangeAspect="1" noEditPoints="1"/>
              </p:cNvSpPr>
              <p:nvPr/>
            </p:nvSpPr>
            <p:spPr bwMode="auto">
              <a:xfrm>
                <a:off x="8343143" y="4015364"/>
                <a:ext cx="288211" cy="183636"/>
              </a:xfrm>
              <a:custGeom>
                <a:avLst/>
                <a:gdLst>
                  <a:gd name="T0" fmla="*/ 106 w 224"/>
                  <a:gd name="T1" fmla="*/ 158 h 158"/>
                  <a:gd name="T2" fmla="*/ 39 w 224"/>
                  <a:gd name="T3" fmla="*/ 128 h 158"/>
                  <a:gd name="T4" fmla="*/ 118 w 224"/>
                  <a:gd name="T5" fmla="*/ 158 h 158"/>
                  <a:gd name="T6" fmla="*/ 185 w 224"/>
                  <a:gd name="T7" fmla="*/ 128 h 158"/>
                  <a:gd name="T8" fmla="*/ 118 w 224"/>
                  <a:gd name="T9" fmla="*/ 158 h 158"/>
                  <a:gd name="T10" fmla="*/ 67 w 224"/>
                  <a:gd name="T11" fmla="*/ 115 h 158"/>
                  <a:gd name="T12" fmla="*/ 0 w 224"/>
                  <a:gd name="T13" fmla="*/ 85 h 158"/>
                  <a:gd name="T14" fmla="*/ 78 w 224"/>
                  <a:gd name="T15" fmla="*/ 115 h 158"/>
                  <a:gd name="T16" fmla="*/ 145 w 224"/>
                  <a:gd name="T17" fmla="*/ 85 h 158"/>
                  <a:gd name="T18" fmla="*/ 78 w 224"/>
                  <a:gd name="T19" fmla="*/ 115 h 158"/>
                  <a:gd name="T20" fmla="*/ 224 w 224"/>
                  <a:gd name="T21" fmla="*/ 115 h 158"/>
                  <a:gd name="T22" fmla="*/ 157 w 224"/>
                  <a:gd name="T23" fmla="*/ 85 h 158"/>
                  <a:gd name="T24" fmla="*/ 39 w 224"/>
                  <a:gd name="T25" fmla="*/ 73 h 158"/>
                  <a:gd name="T26" fmla="*/ 106 w 224"/>
                  <a:gd name="T27" fmla="*/ 43 h 158"/>
                  <a:gd name="T28" fmla="*/ 39 w 224"/>
                  <a:gd name="T29" fmla="*/ 73 h 158"/>
                  <a:gd name="T30" fmla="*/ 185 w 224"/>
                  <a:gd name="T31" fmla="*/ 73 h 158"/>
                  <a:gd name="T32" fmla="*/ 118 w 224"/>
                  <a:gd name="T33" fmla="*/ 43 h 158"/>
                  <a:gd name="T34" fmla="*/ 0 w 224"/>
                  <a:gd name="T35" fmla="*/ 30 h 158"/>
                  <a:gd name="T36" fmla="*/ 67 w 224"/>
                  <a:gd name="T37" fmla="*/ 0 h 158"/>
                  <a:gd name="T38" fmla="*/ 0 w 224"/>
                  <a:gd name="T39" fmla="*/ 30 h 158"/>
                  <a:gd name="T40" fmla="*/ 145 w 224"/>
                  <a:gd name="T41" fmla="*/ 30 h 158"/>
                  <a:gd name="T42" fmla="*/ 78 w 224"/>
                  <a:gd name="T43" fmla="*/ 0 h 158"/>
                  <a:gd name="T44" fmla="*/ 0 w 224"/>
                  <a:gd name="T45" fmla="*/ 158 h 158"/>
                  <a:gd name="T46" fmla="*/ 27 w 224"/>
                  <a:gd name="T47" fmla="*/ 128 h 158"/>
                  <a:gd name="T48" fmla="*/ 0 w 224"/>
                  <a:gd name="T49" fmla="*/ 158 h 158"/>
                  <a:gd name="T50" fmla="*/ 27 w 224"/>
                  <a:gd name="T51" fmla="*/ 73 h 158"/>
                  <a:gd name="T52" fmla="*/ 0 w 224"/>
                  <a:gd name="T53" fmla="*/ 43 h 158"/>
                  <a:gd name="T54" fmla="*/ 197 w 224"/>
                  <a:gd name="T55" fmla="*/ 158 h 158"/>
                  <a:gd name="T56" fmla="*/ 224 w 224"/>
                  <a:gd name="T57" fmla="*/ 128 h 158"/>
                  <a:gd name="T58" fmla="*/ 197 w 224"/>
                  <a:gd name="T59" fmla="*/ 158 h 158"/>
                  <a:gd name="T60" fmla="*/ 224 w 224"/>
                  <a:gd name="T61" fmla="*/ 30 h 158"/>
                  <a:gd name="T62" fmla="*/ 157 w 224"/>
                  <a:gd name="T63" fmla="*/ 0 h 158"/>
                  <a:gd name="T64" fmla="*/ 197 w 224"/>
                  <a:gd name="T65" fmla="*/ 73 h 158"/>
                  <a:gd name="T66" fmla="*/ 224 w 224"/>
                  <a:gd name="T67" fmla="*/ 43 h 158"/>
                  <a:gd name="T68" fmla="*/ 197 w 224"/>
                  <a:gd name="T69" fmla="*/ 7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158">
                    <a:moveTo>
                      <a:pt x="39" y="158"/>
                    </a:moveTo>
                    <a:cubicBezTo>
                      <a:pt x="61" y="158"/>
                      <a:pt x="84" y="158"/>
                      <a:pt x="106" y="158"/>
                    </a:cubicBezTo>
                    <a:cubicBezTo>
                      <a:pt x="106" y="148"/>
                      <a:pt x="106" y="138"/>
                      <a:pt x="106" y="128"/>
                    </a:cubicBezTo>
                    <a:cubicBezTo>
                      <a:pt x="84" y="128"/>
                      <a:pt x="61" y="128"/>
                      <a:pt x="39" y="128"/>
                    </a:cubicBezTo>
                    <a:cubicBezTo>
                      <a:pt x="39" y="138"/>
                      <a:pt x="39" y="148"/>
                      <a:pt x="39" y="158"/>
                    </a:cubicBezTo>
                    <a:close/>
                    <a:moveTo>
                      <a:pt x="118" y="158"/>
                    </a:moveTo>
                    <a:cubicBezTo>
                      <a:pt x="140" y="158"/>
                      <a:pt x="163" y="158"/>
                      <a:pt x="185" y="158"/>
                    </a:cubicBezTo>
                    <a:cubicBezTo>
                      <a:pt x="185" y="148"/>
                      <a:pt x="185" y="138"/>
                      <a:pt x="185" y="128"/>
                    </a:cubicBezTo>
                    <a:cubicBezTo>
                      <a:pt x="163" y="128"/>
                      <a:pt x="140" y="128"/>
                      <a:pt x="118" y="128"/>
                    </a:cubicBezTo>
                    <a:cubicBezTo>
                      <a:pt x="118" y="138"/>
                      <a:pt x="118" y="148"/>
                      <a:pt x="118" y="158"/>
                    </a:cubicBezTo>
                    <a:close/>
                    <a:moveTo>
                      <a:pt x="0" y="115"/>
                    </a:moveTo>
                    <a:cubicBezTo>
                      <a:pt x="22" y="115"/>
                      <a:pt x="44" y="115"/>
                      <a:pt x="67" y="115"/>
                    </a:cubicBezTo>
                    <a:cubicBezTo>
                      <a:pt x="67" y="105"/>
                      <a:pt x="67" y="95"/>
                      <a:pt x="67" y="85"/>
                    </a:cubicBezTo>
                    <a:cubicBezTo>
                      <a:pt x="44" y="85"/>
                      <a:pt x="22" y="85"/>
                      <a:pt x="0" y="85"/>
                    </a:cubicBezTo>
                    <a:cubicBezTo>
                      <a:pt x="0" y="95"/>
                      <a:pt x="0" y="105"/>
                      <a:pt x="0" y="115"/>
                    </a:cubicBezTo>
                    <a:close/>
                    <a:moveTo>
                      <a:pt x="78" y="115"/>
                    </a:moveTo>
                    <a:cubicBezTo>
                      <a:pt x="101" y="115"/>
                      <a:pt x="123" y="115"/>
                      <a:pt x="145" y="115"/>
                    </a:cubicBezTo>
                    <a:cubicBezTo>
                      <a:pt x="145" y="105"/>
                      <a:pt x="145" y="95"/>
                      <a:pt x="145" y="85"/>
                    </a:cubicBezTo>
                    <a:cubicBezTo>
                      <a:pt x="123" y="85"/>
                      <a:pt x="101" y="85"/>
                      <a:pt x="78" y="85"/>
                    </a:cubicBezTo>
                    <a:cubicBezTo>
                      <a:pt x="78" y="95"/>
                      <a:pt x="78" y="105"/>
                      <a:pt x="78" y="115"/>
                    </a:cubicBezTo>
                    <a:close/>
                    <a:moveTo>
                      <a:pt x="157" y="115"/>
                    </a:moveTo>
                    <a:cubicBezTo>
                      <a:pt x="180" y="115"/>
                      <a:pt x="202" y="115"/>
                      <a:pt x="224" y="115"/>
                    </a:cubicBezTo>
                    <a:cubicBezTo>
                      <a:pt x="224" y="105"/>
                      <a:pt x="224" y="95"/>
                      <a:pt x="224" y="85"/>
                    </a:cubicBezTo>
                    <a:cubicBezTo>
                      <a:pt x="202" y="85"/>
                      <a:pt x="180" y="85"/>
                      <a:pt x="157" y="85"/>
                    </a:cubicBezTo>
                    <a:cubicBezTo>
                      <a:pt x="157" y="95"/>
                      <a:pt x="157" y="105"/>
                      <a:pt x="157" y="115"/>
                    </a:cubicBezTo>
                    <a:close/>
                    <a:moveTo>
                      <a:pt x="39" y="73"/>
                    </a:moveTo>
                    <a:cubicBezTo>
                      <a:pt x="61" y="73"/>
                      <a:pt x="84" y="73"/>
                      <a:pt x="106" y="73"/>
                    </a:cubicBezTo>
                    <a:cubicBezTo>
                      <a:pt x="106" y="63"/>
                      <a:pt x="106" y="53"/>
                      <a:pt x="106" y="43"/>
                    </a:cubicBezTo>
                    <a:cubicBezTo>
                      <a:pt x="84" y="43"/>
                      <a:pt x="61" y="43"/>
                      <a:pt x="39" y="43"/>
                    </a:cubicBezTo>
                    <a:cubicBezTo>
                      <a:pt x="39" y="53"/>
                      <a:pt x="39" y="63"/>
                      <a:pt x="39" y="73"/>
                    </a:cubicBezTo>
                    <a:close/>
                    <a:moveTo>
                      <a:pt x="118" y="73"/>
                    </a:moveTo>
                    <a:cubicBezTo>
                      <a:pt x="140" y="73"/>
                      <a:pt x="163" y="73"/>
                      <a:pt x="185" y="73"/>
                    </a:cubicBezTo>
                    <a:cubicBezTo>
                      <a:pt x="185" y="63"/>
                      <a:pt x="185" y="53"/>
                      <a:pt x="185" y="43"/>
                    </a:cubicBezTo>
                    <a:cubicBezTo>
                      <a:pt x="163" y="43"/>
                      <a:pt x="140" y="43"/>
                      <a:pt x="118" y="43"/>
                    </a:cubicBezTo>
                    <a:cubicBezTo>
                      <a:pt x="118" y="53"/>
                      <a:pt x="118" y="63"/>
                      <a:pt x="118" y="73"/>
                    </a:cubicBezTo>
                    <a:close/>
                    <a:moveTo>
                      <a:pt x="0" y="30"/>
                    </a:moveTo>
                    <a:cubicBezTo>
                      <a:pt x="22" y="30"/>
                      <a:pt x="44" y="30"/>
                      <a:pt x="67" y="30"/>
                    </a:cubicBezTo>
                    <a:cubicBezTo>
                      <a:pt x="67" y="20"/>
                      <a:pt x="67" y="10"/>
                      <a:pt x="67" y="0"/>
                    </a:cubicBezTo>
                    <a:cubicBezTo>
                      <a:pt x="44" y="0"/>
                      <a:pt x="22" y="0"/>
                      <a:pt x="0" y="0"/>
                    </a:cubicBezTo>
                    <a:cubicBezTo>
                      <a:pt x="0" y="10"/>
                      <a:pt x="0" y="20"/>
                      <a:pt x="0" y="30"/>
                    </a:cubicBezTo>
                    <a:close/>
                    <a:moveTo>
                      <a:pt x="78" y="30"/>
                    </a:moveTo>
                    <a:cubicBezTo>
                      <a:pt x="101" y="30"/>
                      <a:pt x="123" y="30"/>
                      <a:pt x="145" y="30"/>
                    </a:cubicBezTo>
                    <a:cubicBezTo>
                      <a:pt x="145" y="20"/>
                      <a:pt x="145" y="10"/>
                      <a:pt x="145" y="0"/>
                    </a:cubicBezTo>
                    <a:cubicBezTo>
                      <a:pt x="123" y="0"/>
                      <a:pt x="101" y="0"/>
                      <a:pt x="78" y="0"/>
                    </a:cubicBezTo>
                    <a:cubicBezTo>
                      <a:pt x="78" y="10"/>
                      <a:pt x="78" y="20"/>
                      <a:pt x="78" y="30"/>
                    </a:cubicBezTo>
                    <a:close/>
                    <a:moveTo>
                      <a:pt x="0" y="158"/>
                    </a:move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8"/>
                      <a:pt x="0" y="148"/>
                      <a:pt x="0" y="158"/>
                    </a:cubicBezTo>
                    <a:close/>
                    <a:moveTo>
                      <a:pt x="0" y="73"/>
                    </a:moveTo>
                    <a:cubicBezTo>
                      <a:pt x="9" y="73"/>
                      <a:pt x="18" y="73"/>
                      <a:pt x="27" y="73"/>
                    </a:cubicBezTo>
                    <a:cubicBezTo>
                      <a:pt x="27" y="63"/>
                      <a:pt x="27" y="53"/>
                      <a:pt x="27" y="43"/>
                    </a:cubicBezTo>
                    <a:cubicBezTo>
                      <a:pt x="18" y="43"/>
                      <a:pt x="9" y="43"/>
                      <a:pt x="0" y="43"/>
                    </a:cubicBezTo>
                    <a:cubicBezTo>
                      <a:pt x="0" y="53"/>
                      <a:pt x="0" y="63"/>
                      <a:pt x="0" y="73"/>
                    </a:cubicBezTo>
                    <a:close/>
                    <a:moveTo>
                      <a:pt x="197" y="158"/>
                    </a:moveTo>
                    <a:cubicBezTo>
                      <a:pt x="206" y="158"/>
                      <a:pt x="215" y="158"/>
                      <a:pt x="224" y="158"/>
                    </a:cubicBezTo>
                    <a:cubicBezTo>
                      <a:pt x="224" y="148"/>
                      <a:pt x="224" y="138"/>
                      <a:pt x="224" y="128"/>
                    </a:cubicBezTo>
                    <a:cubicBezTo>
                      <a:pt x="215" y="128"/>
                      <a:pt x="206" y="128"/>
                      <a:pt x="197" y="128"/>
                    </a:cubicBezTo>
                    <a:cubicBezTo>
                      <a:pt x="197" y="138"/>
                      <a:pt x="197" y="148"/>
                      <a:pt x="197" y="158"/>
                    </a:cubicBezTo>
                    <a:close/>
                    <a:moveTo>
                      <a:pt x="157" y="30"/>
                    </a:moveTo>
                    <a:cubicBezTo>
                      <a:pt x="180" y="30"/>
                      <a:pt x="202" y="30"/>
                      <a:pt x="224" y="30"/>
                    </a:cubicBezTo>
                    <a:cubicBezTo>
                      <a:pt x="224" y="20"/>
                      <a:pt x="224" y="10"/>
                      <a:pt x="224" y="0"/>
                    </a:cubicBezTo>
                    <a:cubicBezTo>
                      <a:pt x="202" y="0"/>
                      <a:pt x="180" y="0"/>
                      <a:pt x="157" y="0"/>
                    </a:cubicBezTo>
                    <a:cubicBezTo>
                      <a:pt x="157" y="10"/>
                      <a:pt x="157" y="20"/>
                      <a:pt x="157" y="30"/>
                    </a:cubicBezTo>
                    <a:close/>
                    <a:moveTo>
                      <a:pt x="197" y="73"/>
                    </a:moveTo>
                    <a:cubicBezTo>
                      <a:pt x="206" y="73"/>
                      <a:pt x="215" y="73"/>
                      <a:pt x="224" y="73"/>
                    </a:cubicBezTo>
                    <a:cubicBezTo>
                      <a:pt x="224" y="63"/>
                      <a:pt x="224" y="53"/>
                      <a:pt x="224" y="43"/>
                    </a:cubicBezTo>
                    <a:cubicBezTo>
                      <a:pt x="215" y="43"/>
                      <a:pt x="206" y="43"/>
                      <a:pt x="197" y="43"/>
                    </a:cubicBezTo>
                    <a:cubicBezTo>
                      <a:pt x="197" y="53"/>
                      <a:pt x="197" y="63"/>
                      <a:pt x="197" y="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00" tIns="45700" rIns="91400" bIns="45700" numCol="1" anchor="t" anchorCtr="0" compatLnSpc="1">
                <a:prstTxWarp prst="textNoShape">
                  <a:avLst/>
                </a:prstTxWarp>
              </a:bodyPr>
              <a:lstStyle/>
              <a:p>
                <a:pPr defTabSz="91238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96" name="Group 395"/>
            <p:cNvGrpSpPr/>
            <p:nvPr/>
          </p:nvGrpSpPr>
          <p:grpSpPr>
            <a:xfrm>
              <a:off x="5800273" y="4131522"/>
              <a:ext cx="347082" cy="451714"/>
              <a:chOff x="8313707" y="3807694"/>
              <a:chExt cx="347082" cy="451714"/>
            </a:xfrm>
          </p:grpSpPr>
          <p:sp>
            <p:nvSpPr>
              <p:cNvPr id="397" name="Freeform 5"/>
              <p:cNvSpPr>
                <a:spLocks noEditPoints="1"/>
              </p:cNvSpPr>
              <p:nvPr/>
            </p:nvSpPr>
            <p:spPr bwMode="auto">
              <a:xfrm>
                <a:off x="8313707" y="3807694"/>
                <a:ext cx="347082" cy="451714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398" name="Freeform 29"/>
              <p:cNvSpPr>
                <a:spLocks noChangeAspect="1" noEditPoints="1"/>
              </p:cNvSpPr>
              <p:nvPr/>
            </p:nvSpPr>
            <p:spPr bwMode="auto">
              <a:xfrm>
                <a:off x="8343143" y="4015364"/>
                <a:ext cx="288211" cy="183636"/>
              </a:xfrm>
              <a:custGeom>
                <a:avLst/>
                <a:gdLst>
                  <a:gd name="T0" fmla="*/ 106 w 224"/>
                  <a:gd name="T1" fmla="*/ 158 h 158"/>
                  <a:gd name="T2" fmla="*/ 39 w 224"/>
                  <a:gd name="T3" fmla="*/ 128 h 158"/>
                  <a:gd name="T4" fmla="*/ 118 w 224"/>
                  <a:gd name="T5" fmla="*/ 158 h 158"/>
                  <a:gd name="T6" fmla="*/ 185 w 224"/>
                  <a:gd name="T7" fmla="*/ 128 h 158"/>
                  <a:gd name="T8" fmla="*/ 118 w 224"/>
                  <a:gd name="T9" fmla="*/ 158 h 158"/>
                  <a:gd name="T10" fmla="*/ 67 w 224"/>
                  <a:gd name="T11" fmla="*/ 115 h 158"/>
                  <a:gd name="T12" fmla="*/ 0 w 224"/>
                  <a:gd name="T13" fmla="*/ 85 h 158"/>
                  <a:gd name="T14" fmla="*/ 78 w 224"/>
                  <a:gd name="T15" fmla="*/ 115 h 158"/>
                  <a:gd name="T16" fmla="*/ 145 w 224"/>
                  <a:gd name="T17" fmla="*/ 85 h 158"/>
                  <a:gd name="T18" fmla="*/ 78 w 224"/>
                  <a:gd name="T19" fmla="*/ 115 h 158"/>
                  <a:gd name="T20" fmla="*/ 224 w 224"/>
                  <a:gd name="T21" fmla="*/ 115 h 158"/>
                  <a:gd name="T22" fmla="*/ 157 w 224"/>
                  <a:gd name="T23" fmla="*/ 85 h 158"/>
                  <a:gd name="T24" fmla="*/ 39 w 224"/>
                  <a:gd name="T25" fmla="*/ 73 h 158"/>
                  <a:gd name="T26" fmla="*/ 106 w 224"/>
                  <a:gd name="T27" fmla="*/ 43 h 158"/>
                  <a:gd name="T28" fmla="*/ 39 w 224"/>
                  <a:gd name="T29" fmla="*/ 73 h 158"/>
                  <a:gd name="T30" fmla="*/ 185 w 224"/>
                  <a:gd name="T31" fmla="*/ 73 h 158"/>
                  <a:gd name="T32" fmla="*/ 118 w 224"/>
                  <a:gd name="T33" fmla="*/ 43 h 158"/>
                  <a:gd name="T34" fmla="*/ 0 w 224"/>
                  <a:gd name="T35" fmla="*/ 30 h 158"/>
                  <a:gd name="T36" fmla="*/ 67 w 224"/>
                  <a:gd name="T37" fmla="*/ 0 h 158"/>
                  <a:gd name="T38" fmla="*/ 0 w 224"/>
                  <a:gd name="T39" fmla="*/ 30 h 158"/>
                  <a:gd name="T40" fmla="*/ 145 w 224"/>
                  <a:gd name="T41" fmla="*/ 30 h 158"/>
                  <a:gd name="T42" fmla="*/ 78 w 224"/>
                  <a:gd name="T43" fmla="*/ 0 h 158"/>
                  <a:gd name="T44" fmla="*/ 0 w 224"/>
                  <a:gd name="T45" fmla="*/ 158 h 158"/>
                  <a:gd name="T46" fmla="*/ 27 w 224"/>
                  <a:gd name="T47" fmla="*/ 128 h 158"/>
                  <a:gd name="T48" fmla="*/ 0 w 224"/>
                  <a:gd name="T49" fmla="*/ 158 h 158"/>
                  <a:gd name="T50" fmla="*/ 27 w 224"/>
                  <a:gd name="T51" fmla="*/ 73 h 158"/>
                  <a:gd name="T52" fmla="*/ 0 w 224"/>
                  <a:gd name="T53" fmla="*/ 43 h 158"/>
                  <a:gd name="T54" fmla="*/ 197 w 224"/>
                  <a:gd name="T55" fmla="*/ 158 h 158"/>
                  <a:gd name="T56" fmla="*/ 224 w 224"/>
                  <a:gd name="T57" fmla="*/ 128 h 158"/>
                  <a:gd name="T58" fmla="*/ 197 w 224"/>
                  <a:gd name="T59" fmla="*/ 158 h 158"/>
                  <a:gd name="T60" fmla="*/ 224 w 224"/>
                  <a:gd name="T61" fmla="*/ 30 h 158"/>
                  <a:gd name="T62" fmla="*/ 157 w 224"/>
                  <a:gd name="T63" fmla="*/ 0 h 158"/>
                  <a:gd name="T64" fmla="*/ 197 w 224"/>
                  <a:gd name="T65" fmla="*/ 73 h 158"/>
                  <a:gd name="T66" fmla="*/ 224 w 224"/>
                  <a:gd name="T67" fmla="*/ 43 h 158"/>
                  <a:gd name="T68" fmla="*/ 197 w 224"/>
                  <a:gd name="T69" fmla="*/ 7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158">
                    <a:moveTo>
                      <a:pt x="39" y="158"/>
                    </a:moveTo>
                    <a:cubicBezTo>
                      <a:pt x="61" y="158"/>
                      <a:pt x="84" y="158"/>
                      <a:pt x="106" y="158"/>
                    </a:cubicBezTo>
                    <a:cubicBezTo>
                      <a:pt x="106" y="148"/>
                      <a:pt x="106" y="138"/>
                      <a:pt x="106" y="128"/>
                    </a:cubicBezTo>
                    <a:cubicBezTo>
                      <a:pt x="84" y="128"/>
                      <a:pt x="61" y="128"/>
                      <a:pt x="39" y="128"/>
                    </a:cubicBezTo>
                    <a:cubicBezTo>
                      <a:pt x="39" y="138"/>
                      <a:pt x="39" y="148"/>
                      <a:pt x="39" y="158"/>
                    </a:cubicBezTo>
                    <a:close/>
                    <a:moveTo>
                      <a:pt x="118" y="158"/>
                    </a:moveTo>
                    <a:cubicBezTo>
                      <a:pt x="140" y="158"/>
                      <a:pt x="163" y="158"/>
                      <a:pt x="185" y="158"/>
                    </a:cubicBezTo>
                    <a:cubicBezTo>
                      <a:pt x="185" y="148"/>
                      <a:pt x="185" y="138"/>
                      <a:pt x="185" y="128"/>
                    </a:cubicBezTo>
                    <a:cubicBezTo>
                      <a:pt x="163" y="128"/>
                      <a:pt x="140" y="128"/>
                      <a:pt x="118" y="128"/>
                    </a:cubicBezTo>
                    <a:cubicBezTo>
                      <a:pt x="118" y="138"/>
                      <a:pt x="118" y="148"/>
                      <a:pt x="118" y="158"/>
                    </a:cubicBezTo>
                    <a:close/>
                    <a:moveTo>
                      <a:pt x="0" y="115"/>
                    </a:moveTo>
                    <a:cubicBezTo>
                      <a:pt x="22" y="115"/>
                      <a:pt x="44" y="115"/>
                      <a:pt x="67" y="115"/>
                    </a:cubicBezTo>
                    <a:cubicBezTo>
                      <a:pt x="67" y="105"/>
                      <a:pt x="67" y="95"/>
                      <a:pt x="67" y="85"/>
                    </a:cubicBezTo>
                    <a:cubicBezTo>
                      <a:pt x="44" y="85"/>
                      <a:pt x="22" y="85"/>
                      <a:pt x="0" y="85"/>
                    </a:cubicBezTo>
                    <a:cubicBezTo>
                      <a:pt x="0" y="95"/>
                      <a:pt x="0" y="105"/>
                      <a:pt x="0" y="115"/>
                    </a:cubicBezTo>
                    <a:close/>
                    <a:moveTo>
                      <a:pt x="78" y="115"/>
                    </a:moveTo>
                    <a:cubicBezTo>
                      <a:pt x="101" y="115"/>
                      <a:pt x="123" y="115"/>
                      <a:pt x="145" y="115"/>
                    </a:cubicBezTo>
                    <a:cubicBezTo>
                      <a:pt x="145" y="105"/>
                      <a:pt x="145" y="95"/>
                      <a:pt x="145" y="85"/>
                    </a:cubicBezTo>
                    <a:cubicBezTo>
                      <a:pt x="123" y="85"/>
                      <a:pt x="101" y="85"/>
                      <a:pt x="78" y="85"/>
                    </a:cubicBezTo>
                    <a:cubicBezTo>
                      <a:pt x="78" y="95"/>
                      <a:pt x="78" y="105"/>
                      <a:pt x="78" y="115"/>
                    </a:cubicBezTo>
                    <a:close/>
                    <a:moveTo>
                      <a:pt x="157" y="115"/>
                    </a:moveTo>
                    <a:cubicBezTo>
                      <a:pt x="180" y="115"/>
                      <a:pt x="202" y="115"/>
                      <a:pt x="224" y="115"/>
                    </a:cubicBezTo>
                    <a:cubicBezTo>
                      <a:pt x="224" y="105"/>
                      <a:pt x="224" y="95"/>
                      <a:pt x="224" y="85"/>
                    </a:cubicBezTo>
                    <a:cubicBezTo>
                      <a:pt x="202" y="85"/>
                      <a:pt x="180" y="85"/>
                      <a:pt x="157" y="85"/>
                    </a:cubicBezTo>
                    <a:cubicBezTo>
                      <a:pt x="157" y="95"/>
                      <a:pt x="157" y="105"/>
                      <a:pt x="157" y="115"/>
                    </a:cubicBezTo>
                    <a:close/>
                    <a:moveTo>
                      <a:pt x="39" y="73"/>
                    </a:moveTo>
                    <a:cubicBezTo>
                      <a:pt x="61" y="73"/>
                      <a:pt x="84" y="73"/>
                      <a:pt x="106" y="73"/>
                    </a:cubicBezTo>
                    <a:cubicBezTo>
                      <a:pt x="106" y="63"/>
                      <a:pt x="106" y="53"/>
                      <a:pt x="106" y="43"/>
                    </a:cubicBezTo>
                    <a:cubicBezTo>
                      <a:pt x="84" y="43"/>
                      <a:pt x="61" y="43"/>
                      <a:pt x="39" y="43"/>
                    </a:cubicBezTo>
                    <a:cubicBezTo>
                      <a:pt x="39" y="53"/>
                      <a:pt x="39" y="63"/>
                      <a:pt x="39" y="73"/>
                    </a:cubicBezTo>
                    <a:close/>
                    <a:moveTo>
                      <a:pt x="118" y="73"/>
                    </a:moveTo>
                    <a:cubicBezTo>
                      <a:pt x="140" y="73"/>
                      <a:pt x="163" y="73"/>
                      <a:pt x="185" y="73"/>
                    </a:cubicBezTo>
                    <a:cubicBezTo>
                      <a:pt x="185" y="63"/>
                      <a:pt x="185" y="53"/>
                      <a:pt x="185" y="43"/>
                    </a:cubicBezTo>
                    <a:cubicBezTo>
                      <a:pt x="163" y="43"/>
                      <a:pt x="140" y="43"/>
                      <a:pt x="118" y="43"/>
                    </a:cubicBezTo>
                    <a:cubicBezTo>
                      <a:pt x="118" y="53"/>
                      <a:pt x="118" y="63"/>
                      <a:pt x="118" y="73"/>
                    </a:cubicBezTo>
                    <a:close/>
                    <a:moveTo>
                      <a:pt x="0" y="30"/>
                    </a:moveTo>
                    <a:cubicBezTo>
                      <a:pt x="22" y="30"/>
                      <a:pt x="44" y="30"/>
                      <a:pt x="67" y="30"/>
                    </a:cubicBezTo>
                    <a:cubicBezTo>
                      <a:pt x="67" y="20"/>
                      <a:pt x="67" y="10"/>
                      <a:pt x="67" y="0"/>
                    </a:cubicBezTo>
                    <a:cubicBezTo>
                      <a:pt x="44" y="0"/>
                      <a:pt x="22" y="0"/>
                      <a:pt x="0" y="0"/>
                    </a:cubicBezTo>
                    <a:cubicBezTo>
                      <a:pt x="0" y="10"/>
                      <a:pt x="0" y="20"/>
                      <a:pt x="0" y="30"/>
                    </a:cubicBezTo>
                    <a:close/>
                    <a:moveTo>
                      <a:pt x="78" y="30"/>
                    </a:moveTo>
                    <a:cubicBezTo>
                      <a:pt x="101" y="30"/>
                      <a:pt x="123" y="30"/>
                      <a:pt x="145" y="30"/>
                    </a:cubicBezTo>
                    <a:cubicBezTo>
                      <a:pt x="145" y="20"/>
                      <a:pt x="145" y="10"/>
                      <a:pt x="145" y="0"/>
                    </a:cubicBezTo>
                    <a:cubicBezTo>
                      <a:pt x="123" y="0"/>
                      <a:pt x="101" y="0"/>
                      <a:pt x="78" y="0"/>
                    </a:cubicBezTo>
                    <a:cubicBezTo>
                      <a:pt x="78" y="10"/>
                      <a:pt x="78" y="20"/>
                      <a:pt x="78" y="30"/>
                    </a:cubicBezTo>
                    <a:close/>
                    <a:moveTo>
                      <a:pt x="0" y="158"/>
                    </a:move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8"/>
                      <a:pt x="0" y="148"/>
                      <a:pt x="0" y="158"/>
                    </a:cubicBezTo>
                    <a:close/>
                    <a:moveTo>
                      <a:pt x="0" y="73"/>
                    </a:moveTo>
                    <a:cubicBezTo>
                      <a:pt x="9" y="73"/>
                      <a:pt x="18" y="73"/>
                      <a:pt x="27" y="73"/>
                    </a:cubicBezTo>
                    <a:cubicBezTo>
                      <a:pt x="27" y="63"/>
                      <a:pt x="27" y="53"/>
                      <a:pt x="27" y="43"/>
                    </a:cubicBezTo>
                    <a:cubicBezTo>
                      <a:pt x="18" y="43"/>
                      <a:pt x="9" y="43"/>
                      <a:pt x="0" y="43"/>
                    </a:cubicBezTo>
                    <a:cubicBezTo>
                      <a:pt x="0" y="53"/>
                      <a:pt x="0" y="63"/>
                      <a:pt x="0" y="73"/>
                    </a:cubicBezTo>
                    <a:close/>
                    <a:moveTo>
                      <a:pt x="197" y="158"/>
                    </a:moveTo>
                    <a:cubicBezTo>
                      <a:pt x="206" y="158"/>
                      <a:pt x="215" y="158"/>
                      <a:pt x="224" y="158"/>
                    </a:cubicBezTo>
                    <a:cubicBezTo>
                      <a:pt x="224" y="148"/>
                      <a:pt x="224" y="138"/>
                      <a:pt x="224" y="128"/>
                    </a:cubicBezTo>
                    <a:cubicBezTo>
                      <a:pt x="215" y="128"/>
                      <a:pt x="206" y="128"/>
                      <a:pt x="197" y="128"/>
                    </a:cubicBezTo>
                    <a:cubicBezTo>
                      <a:pt x="197" y="138"/>
                      <a:pt x="197" y="148"/>
                      <a:pt x="197" y="158"/>
                    </a:cubicBezTo>
                    <a:close/>
                    <a:moveTo>
                      <a:pt x="157" y="30"/>
                    </a:moveTo>
                    <a:cubicBezTo>
                      <a:pt x="180" y="30"/>
                      <a:pt x="202" y="30"/>
                      <a:pt x="224" y="30"/>
                    </a:cubicBezTo>
                    <a:cubicBezTo>
                      <a:pt x="224" y="20"/>
                      <a:pt x="224" y="10"/>
                      <a:pt x="224" y="0"/>
                    </a:cubicBezTo>
                    <a:cubicBezTo>
                      <a:pt x="202" y="0"/>
                      <a:pt x="180" y="0"/>
                      <a:pt x="157" y="0"/>
                    </a:cubicBezTo>
                    <a:cubicBezTo>
                      <a:pt x="157" y="10"/>
                      <a:pt x="157" y="20"/>
                      <a:pt x="157" y="30"/>
                    </a:cubicBezTo>
                    <a:close/>
                    <a:moveTo>
                      <a:pt x="197" y="73"/>
                    </a:moveTo>
                    <a:cubicBezTo>
                      <a:pt x="206" y="73"/>
                      <a:pt x="215" y="73"/>
                      <a:pt x="224" y="73"/>
                    </a:cubicBezTo>
                    <a:cubicBezTo>
                      <a:pt x="224" y="63"/>
                      <a:pt x="224" y="53"/>
                      <a:pt x="224" y="43"/>
                    </a:cubicBezTo>
                    <a:cubicBezTo>
                      <a:pt x="215" y="43"/>
                      <a:pt x="206" y="43"/>
                      <a:pt x="197" y="43"/>
                    </a:cubicBezTo>
                    <a:cubicBezTo>
                      <a:pt x="197" y="53"/>
                      <a:pt x="197" y="63"/>
                      <a:pt x="197" y="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00" tIns="45700" rIns="91400" bIns="45700" numCol="1" anchor="t" anchorCtr="0" compatLnSpc="1">
                <a:prstTxWarp prst="textNoShape">
                  <a:avLst/>
                </a:prstTxWarp>
              </a:bodyPr>
              <a:lstStyle/>
              <a:p>
                <a:pPr defTabSz="91238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1258902" y="4131522"/>
              <a:ext cx="347082" cy="451714"/>
              <a:chOff x="8313707" y="3807694"/>
              <a:chExt cx="347082" cy="451714"/>
            </a:xfrm>
          </p:grpSpPr>
          <p:sp>
            <p:nvSpPr>
              <p:cNvPr id="400" name="Freeform 5"/>
              <p:cNvSpPr>
                <a:spLocks noEditPoints="1"/>
              </p:cNvSpPr>
              <p:nvPr/>
            </p:nvSpPr>
            <p:spPr bwMode="auto">
              <a:xfrm>
                <a:off x="8313707" y="3807694"/>
                <a:ext cx="347082" cy="451714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401" name="Freeform 29"/>
              <p:cNvSpPr>
                <a:spLocks noChangeAspect="1" noEditPoints="1"/>
              </p:cNvSpPr>
              <p:nvPr/>
            </p:nvSpPr>
            <p:spPr bwMode="auto">
              <a:xfrm>
                <a:off x="8343143" y="4015364"/>
                <a:ext cx="288211" cy="183636"/>
              </a:xfrm>
              <a:custGeom>
                <a:avLst/>
                <a:gdLst>
                  <a:gd name="T0" fmla="*/ 106 w 224"/>
                  <a:gd name="T1" fmla="*/ 158 h 158"/>
                  <a:gd name="T2" fmla="*/ 39 w 224"/>
                  <a:gd name="T3" fmla="*/ 128 h 158"/>
                  <a:gd name="T4" fmla="*/ 118 w 224"/>
                  <a:gd name="T5" fmla="*/ 158 h 158"/>
                  <a:gd name="T6" fmla="*/ 185 w 224"/>
                  <a:gd name="T7" fmla="*/ 128 h 158"/>
                  <a:gd name="T8" fmla="*/ 118 w 224"/>
                  <a:gd name="T9" fmla="*/ 158 h 158"/>
                  <a:gd name="T10" fmla="*/ 67 w 224"/>
                  <a:gd name="T11" fmla="*/ 115 h 158"/>
                  <a:gd name="T12" fmla="*/ 0 w 224"/>
                  <a:gd name="T13" fmla="*/ 85 h 158"/>
                  <a:gd name="T14" fmla="*/ 78 w 224"/>
                  <a:gd name="T15" fmla="*/ 115 h 158"/>
                  <a:gd name="T16" fmla="*/ 145 w 224"/>
                  <a:gd name="T17" fmla="*/ 85 h 158"/>
                  <a:gd name="T18" fmla="*/ 78 w 224"/>
                  <a:gd name="T19" fmla="*/ 115 h 158"/>
                  <a:gd name="T20" fmla="*/ 224 w 224"/>
                  <a:gd name="T21" fmla="*/ 115 h 158"/>
                  <a:gd name="T22" fmla="*/ 157 w 224"/>
                  <a:gd name="T23" fmla="*/ 85 h 158"/>
                  <a:gd name="T24" fmla="*/ 39 w 224"/>
                  <a:gd name="T25" fmla="*/ 73 h 158"/>
                  <a:gd name="T26" fmla="*/ 106 w 224"/>
                  <a:gd name="T27" fmla="*/ 43 h 158"/>
                  <a:gd name="T28" fmla="*/ 39 w 224"/>
                  <a:gd name="T29" fmla="*/ 73 h 158"/>
                  <a:gd name="T30" fmla="*/ 185 w 224"/>
                  <a:gd name="T31" fmla="*/ 73 h 158"/>
                  <a:gd name="T32" fmla="*/ 118 w 224"/>
                  <a:gd name="T33" fmla="*/ 43 h 158"/>
                  <a:gd name="T34" fmla="*/ 0 w 224"/>
                  <a:gd name="T35" fmla="*/ 30 h 158"/>
                  <a:gd name="T36" fmla="*/ 67 w 224"/>
                  <a:gd name="T37" fmla="*/ 0 h 158"/>
                  <a:gd name="T38" fmla="*/ 0 w 224"/>
                  <a:gd name="T39" fmla="*/ 30 h 158"/>
                  <a:gd name="T40" fmla="*/ 145 w 224"/>
                  <a:gd name="T41" fmla="*/ 30 h 158"/>
                  <a:gd name="T42" fmla="*/ 78 w 224"/>
                  <a:gd name="T43" fmla="*/ 0 h 158"/>
                  <a:gd name="T44" fmla="*/ 0 w 224"/>
                  <a:gd name="T45" fmla="*/ 158 h 158"/>
                  <a:gd name="T46" fmla="*/ 27 w 224"/>
                  <a:gd name="T47" fmla="*/ 128 h 158"/>
                  <a:gd name="T48" fmla="*/ 0 w 224"/>
                  <a:gd name="T49" fmla="*/ 158 h 158"/>
                  <a:gd name="T50" fmla="*/ 27 w 224"/>
                  <a:gd name="T51" fmla="*/ 73 h 158"/>
                  <a:gd name="T52" fmla="*/ 0 w 224"/>
                  <a:gd name="T53" fmla="*/ 43 h 158"/>
                  <a:gd name="T54" fmla="*/ 197 w 224"/>
                  <a:gd name="T55" fmla="*/ 158 h 158"/>
                  <a:gd name="T56" fmla="*/ 224 w 224"/>
                  <a:gd name="T57" fmla="*/ 128 h 158"/>
                  <a:gd name="T58" fmla="*/ 197 w 224"/>
                  <a:gd name="T59" fmla="*/ 158 h 158"/>
                  <a:gd name="T60" fmla="*/ 224 w 224"/>
                  <a:gd name="T61" fmla="*/ 30 h 158"/>
                  <a:gd name="T62" fmla="*/ 157 w 224"/>
                  <a:gd name="T63" fmla="*/ 0 h 158"/>
                  <a:gd name="T64" fmla="*/ 197 w 224"/>
                  <a:gd name="T65" fmla="*/ 73 h 158"/>
                  <a:gd name="T66" fmla="*/ 224 w 224"/>
                  <a:gd name="T67" fmla="*/ 43 h 158"/>
                  <a:gd name="T68" fmla="*/ 197 w 224"/>
                  <a:gd name="T69" fmla="*/ 7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158">
                    <a:moveTo>
                      <a:pt x="39" y="158"/>
                    </a:moveTo>
                    <a:cubicBezTo>
                      <a:pt x="61" y="158"/>
                      <a:pt x="84" y="158"/>
                      <a:pt x="106" y="158"/>
                    </a:cubicBezTo>
                    <a:cubicBezTo>
                      <a:pt x="106" y="148"/>
                      <a:pt x="106" y="138"/>
                      <a:pt x="106" y="128"/>
                    </a:cubicBezTo>
                    <a:cubicBezTo>
                      <a:pt x="84" y="128"/>
                      <a:pt x="61" y="128"/>
                      <a:pt x="39" y="128"/>
                    </a:cubicBezTo>
                    <a:cubicBezTo>
                      <a:pt x="39" y="138"/>
                      <a:pt x="39" y="148"/>
                      <a:pt x="39" y="158"/>
                    </a:cubicBezTo>
                    <a:close/>
                    <a:moveTo>
                      <a:pt x="118" y="158"/>
                    </a:moveTo>
                    <a:cubicBezTo>
                      <a:pt x="140" y="158"/>
                      <a:pt x="163" y="158"/>
                      <a:pt x="185" y="158"/>
                    </a:cubicBezTo>
                    <a:cubicBezTo>
                      <a:pt x="185" y="148"/>
                      <a:pt x="185" y="138"/>
                      <a:pt x="185" y="128"/>
                    </a:cubicBezTo>
                    <a:cubicBezTo>
                      <a:pt x="163" y="128"/>
                      <a:pt x="140" y="128"/>
                      <a:pt x="118" y="128"/>
                    </a:cubicBezTo>
                    <a:cubicBezTo>
                      <a:pt x="118" y="138"/>
                      <a:pt x="118" y="148"/>
                      <a:pt x="118" y="158"/>
                    </a:cubicBezTo>
                    <a:close/>
                    <a:moveTo>
                      <a:pt x="0" y="115"/>
                    </a:moveTo>
                    <a:cubicBezTo>
                      <a:pt x="22" y="115"/>
                      <a:pt x="44" y="115"/>
                      <a:pt x="67" y="115"/>
                    </a:cubicBezTo>
                    <a:cubicBezTo>
                      <a:pt x="67" y="105"/>
                      <a:pt x="67" y="95"/>
                      <a:pt x="67" y="85"/>
                    </a:cubicBezTo>
                    <a:cubicBezTo>
                      <a:pt x="44" y="85"/>
                      <a:pt x="22" y="85"/>
                      <a:pt x="0" y="85"/>
                    </a:cubicBezTo>
                    <a:cubicBezTo>
                      <a:pt x="0" y="95"/>
                      <a:pt x="0" y="105"/>
                      <a:pt x="0" y="115"/>
                    </a:cubicBezTo>
                    <a:close/>
                    <a:moveTo>
                      <a:pt x="78" y="115"/>
                    </a:moveTo>
                    <a:cubicBezTo>
                      <a:pt x="101" y="115"/>
                      <a:pt x="123" y="115"/>
                      <a:pt x="145" y="115"/>
                    </a:cubicBezTo>
                    <a:cubicBezTo>
                      <a:pt x="145" y="105"/>
                      <a:pt x="145" y="95"/>
                      <a:pt x="145" y="85"/>
                    </a:cubicBezTo>
                    <a:cubicBezTo>
                      <a:pt x="123" y="85"/>
                      <a:pt x="101" y="85"/>
                      <a:pt x="78" y="85"/>
                    </a:cubicBezTo>
                    <a:cubicBezTo>
                      <a:pt x="78" y="95"/>
                      <a:pt x="78" y="105"/>
                      <a:pt x="78" y="115"/>
                    </a:cubicBezTo>
                    <a:close/>
                    <a:moveTo>
                      <a:pt x="157" y="115"/>
                    </a:moveTo>
                    <a:cubicBezTo>
                      <a:pt x="180" y="115"/>
                      <a:pt x="202" y="115"/>
                      <a:pt x="224" y="115"/>
                    </a:cubicBezTo>
                    <a:cubicBezTo>
                      <a:pt x="224" y="105"/>
                      <a:pt x="224" y="95"/>
                      <a:pt x="224" y="85"/>
                    </a:cubicBezTo>
                    <a:cubicBezTo>
                      <a:pt x="202" y="85"/>
                      <a:pt x="180" y="85"/>
                      <a:pt x="157" y="85"/>
                    </a:cubicBezTo>
                    <a:cubicBezTo>
                      <a:pt x="157" y="95"/>
                      <a:pt x="157" y="105"/>
                      <a:pt x="157" y="115"/>
                    </a:cubicBezTo>
                    <a:close/>
                    <a:moveTo>
                      <a:pt x="39" y="73"/>
                    </a:moveTo>
                    <a:cubicBezTo>
                      <a:pt x="61" y="73"/>
                      <a:pt x="84" y="73"/>
                      <a:pt x="106" y="73"/>
                    </a:cubicBezTo>
                    <a:cubicBezTo>
                      <a:pt x="106" y="63"/>
                      <a:pt x="106" y="53"/>
                      <a:pt x="106" y="43"/>
                    </a:cubicBezTo>
                    <a:cubicBezTo>
                      <a:pt x="84" y="43"/>
                      <a:pt x="61" y="43"/>
                      <a:pt x="39" y="43"/>
                    </a:cubicBezTo>
                    <a:cubicBezTo>
                      <a:pt x="39" y="53"/>
                      <a:pt x="39" y="63"/>
                      <a:pt x="39" y="73"/>
                    </a:cubicBezTo>
                    <a:close/>
                    <a:moveTo>
                      <a:pt x="118" y="73"/>
                    </a:moveTo>
                    <a:cubicBezTo>
                      <a:pt x="140" y="73"/>
                      <a:pt x="163" y="73"/>
                      <a:pt x="185" y="73"/>
                    </a:cubicBezTo>
                    <a:cubicBezTo>
                      <a:pt x="185" y="63"/>
                      <a:pt x="185" y="53"/>
                      <a:pt x="185" y="43"/>
                    </a:cubicBezTo>
                    <a:cubicBezTo>
                      <a:pt x="163" y="43"/>
                      <a:pt x="140" y="43"/>
                      <a:pt x="118" y="43"/>
                    </a:cubicBezTo>
                    <a:cubicBezTo>
                      <a:pt x="118" y="53"/>
                      <a:pt x="118" y="63"/>
                      <a:pt x="118" y="73"/>
                    </a:cubicBezTo>
                    <a:close/>
                    <a:moveTo>
                      <a:pt x="0" y="30"/>
                    </a:moveTo>
                    <a:cubicBezTo>
                      <a:pt x="22" y="30"/>
                      <a:pt x="44" y="30"/>
                      <a:pt x="67" y="30"/>
                    </a:cubicBezTo>
                    <a:cubicBezTo>
                      <a:pt x="67" y="20"/>
                      <a:pt x="67" y="10"/>
                      <a:pt x="67" y="0"/>
                    </a:cubicBezTo>
                    <a:cubicBezTo>
                      <a:pt x="44" y="0"/>
                      <a:pt x="22" y="0"/>
                      <a:pt x="0" y="0"/>
                    </a:cubicBezTo>
                    <a:cubicBezTo>
                      <a:pt x="0" y="10"/>
                      <a:pt x="0" y="20"/>
                      <a:pt x="0" y="30"/>
                    </a:cubicBezTo>
                    <a:close/>
                    <a:moveTo>
                      <a:pt x="78" y="30"/>
                    </a:moveTo>
                    <a:cubicBezTo>
                      <a:pt x="101" y="30"/>
                      <a:pt x="123" y="30"/>
                      <a:pt x="145" y="30"/>
                    </a:cubicBezTo>
                    <a:cubicBezTo>
                      <a:pt x="145" y="20"/>
                      <a:pt x="145" y="10"/>
                      <a:pt x="145" y="0"/>
                    </a:cubicBezTo>
                    <a:cubicBezTo>
                      <a:pt x="123" y="0"/>
                      <a:pt x="101" y="0"/>
                      <a:pt x="78" y="0"/>
                    </a:cubicBezTo>
                    <a:cubicBezTo>
                      <a:pt x="78" y="10"/>
                      <a:pt x="78" y="20"/>
                      <a:pt x="78" y="30"/>
                    </a:cubicBezTo>
                    <a:close/>
                    <a:moveTo>
                      <a:pt x="0" y="158"/>
                    </a:move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8"/>
                      <a:pt x="0" y="148"/>
                      <a:pt x="0" y="158"/>
                    </a:cubicBezTo>
                    <a:close/>
                    <a:moveTo>
                      <a:pt x="0" y="73"/>
                    </a:moveTo>
                    <a:cubicBezTo>
                      <a:pt x="9" y="73"/>
                      <a:pt x="18" y="73"/>
                      <a:pt x="27" y="73"/>
                    </a:cubicBezTo>
                    <a:cubicBezTo>
                      <a:pt x="27" y="63"/>
                      <a:pt x="27" y="53"/>
                      <a:pt x="27" y="43"/>
                    </a:cubicBezTo>
                    <a:cubicBezTo>
                      <a:pt x="18" y="43"/>
                      <a:pt x="9" y="43"/>
                      <a:pt x="0" y="43"/>
                    </a:cubicBezTo>
                    <a:cubicBezTo>
                      <a:pt x="0" y="53"/>
                      <a:pt x="0" y="63"/>
                      <a:pt x="0" y="73"/>
                    </a:cubicBezTo>
                    <a:close/>
                    <a:moveTo>
                      <a:pt x="197" y="158"/>
                    </a:moveTo>
                    <a:cubicBezTo>
                      <a:pt x="206" y="158"/>
                      <a:pt x="215" y="158"/>
                      <a:pt x="224" y="158"/>
                    </a:cubicBezTo>
                    <a:cubicBezTo>
                      <a:pt x="224" y="148"/>
                      <a:pt x="224" y="138"/>
                      <a:pt x="224" y="128"/>
                    </a:cubicBezTo>
                    <a:cubicBezTo>
                      <a:pt x="215" y="128"/>
                      <a:pt x="206" y="128"/>
                      <a:pt x="197" y="128"/>
                    </a:cubicBezTo>
                    <a:cubicBezTo>
                      <a:pt x="197" y="138"/>
                      <a:pt x="197" y="148"/>
                      <a:pt x="197" y="158"/>
                    </a:cubicBezTo>
                    <a:close/>
                    <a:moveTo>
                      <a:pt x="157" y="30"/>
                    </a:moveTo>
                    <a:cubicBezTo>
                      <a:pt x="180" y="30"/>
                      <a:pt x="202" y="30"/>
                      <a:pt x="224" y="30"/>
                    </a:cubicBezTo>
                    <a:cubicBezTo>
                      <a:pt x="224" y="20"/>
                      <a:pt x="224" y="10"/>
                      <a:pt x="224" y="0"/>
                    </a:cubicBezTo>
                    <a:cubicBezTo>
                      <a:pt x="202" y="0"/>
                      <a:pt x="180" y="0"/>
                      <a:pt x="157" y="0"/>
                    </a:cubicBezTo>
                    <a:cubicBezTo>
                      <a:pt x="157" y="10"/>
                      <a:pt x="157" y="20"/>
                      <a:pt x="157" y="30"/>
                    </a:cubicBezTo>
                    <a:close/>
                    <a:moveTo>
                      <a:pt x="197" y="73"/>
                    </a:moveTo>
                    <a:cubicBezTo>
                      <a:pt x="206" y="73"/>
                      <a:pt x="215" y="73"/>
                      <a:pt x="224" y="73"/>
                    </a:cubicBezTo>
                    <a:cubicBezTo>
                      <a:pt x="224" y="63"/>
                      <a:pt x="224" y="53"/>
                      <a:pt x="224" y="43"/>
                    </a:cubicBezTo>
                    <a:cubicBezTo>
                      <a:pt x="215" y="43"/>
                      <a:pt x="206" y="43"/>
                      <a:pt x="197" y="43"/>
                    </a:cubicBezTo>
                    <a:cubicBezTo>
                      <a:pt x="197" y="53"/>
                      <a:pt x="197" y="63"/>
                      <a:pt x="197" y="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00" tIns="45700" rIns="91400" bIns="45700" numCol="1" anchor="t" anchorCtr="0" compatLnSpc="1">
                <a:prstTxWarp prst="textNoShape">
                  <a:avLst/>
                </a:prstTxWarp>
              </a:bodyPr>
              <a:lstStyle/>
              <a:p>
                <a:pPr defTabSz="91238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06" name="Freeform 5"/>
            <p:cNvSpPr>
              <a:spLocks noEditPoints="1"/>
            </p:cNvSpPr>
            <p:nvPr/>
          </p:nvSpPr>
          <p:spPr bwMode="auto">
            <a:xfrm>
              <a:off x="2263582" y="4131522"/>
              <a:ext cx="347082" cy="451714"/>
            </a:xfrm>
            <a:custGeom>
              <a:avLst/>
              <a:gdLst>
                <a:gd name="T0" fmla="*/ 612 w 612"/>
                <a:gd name="T1" fmla="*/ 762 h 788"/>
                <a:gd name="T2" fmla="*/ 586 w 612"/>
                <a:gd name="T3" fmla="*/ 788 h 788"/>
                <a:gd name="T4" fmla="*/ 26 w 612"/>
                <a:gd name="T5" fmla="*/ 788 h 788"/>
                <a:gd name="T6" fmla="*/ 0 w 612"/>
                <a:gd name="T7" fmla="*/ 762 h 788"/>
                <a:gd name="T8" fmla="*/ 0 w 612"/>
                <a:gd name="T9" fmla="*/ 278 h 788"/>
                <a:gd name="T10" fmla="*/ 26 w 612"/>
                <a:gd name="T11" fmla="*/ 252 h 788"/>
                <a:gd name="T12" fmla="*/ 586 w 612"/>
                <a:gd name="T13" fmla="*/ 252 h 788"/>
                <a:gd name="T14" fmla="*/ 612 w 612"/>
                <a:gd name="T15" fmla="*/ 278 h 788"/>
                <a:gd name="T16" fmla="*/ 612 w 612"/>
                <a:gd name="T17" fmla="*/ 762 h 788"/>
                <a:gd name="T18" fmla="*/ 64 w 612"/>
                <a:gd name="T19" fmla="*/ 68 h 788"/>
                <a:gd name="T20" fmla="*/ 300 w 612"/>
                <a:gd name="T21" fmla="*/ 68 h 788"/>
                <a:gd name="T22" fmla="*/ 300 w 612"/>
                <a:gd name="T23" fmla="*/ 164 h 788"/>
                <a:gd name="T24" fmla="*/ 64 w 612"/>
                <a:gd name="T25" fmla="*/ 164 h 788"/>
                <a:gd name="T26" fmla="*/ 64 w 612"/>
                <a:gd name="T27" fmla="*/ 68 h 788"/>
                <a:gd name="T28" fmla="*/ 105 w 612"/>
                <a:gd name="T29" fmla="*/ 114 h 788"/>
                <a:gd name="T30" fmla="*/ 111 w 612"/>
                <a:gd name="T31" fmla="*/ 120 h 788"/>
                <a:gd name="T32" fmla="*/ 254 w 612"/>
                <a:gd name="T33" fmla="*/ 120 h 788"/>
                <a:gd name="T34" fmla="*/ 260 w 612"/>
                <a:gd name="T35" fmla="*/ 114 h 788"/>
                <a:gd name="T36" fmla="*/ 254 w 612"/>
                <a:gd name="T37" fmla="*/ 108 h 788"/>
                <a:gd name="T38" fmla="*/ 111 w 612"/>
                <a:gd name="T39" fmla="*/ 108 h 788"/>
                <a:gd name="T40" fmla="*/ 105 w 612"/>
                <a:gd name="T41" fmla="*/ 114 h 788"/>
                <a:gd name="T42" fmla="*/ 612 w 612"/>
                <a:gd name="T43" fmla="*/ 219 h 788"/>
                <a:gd name="T44" fmla="*/ 595 w 612"/>
                <a:gd name="T45" fmla="*/ 236 h 788"/>
                <a:gd name="T46" fmla="*/ 17 w 612"/>
                <a:gd name="T47" fmla="*/ 236 h 788"/>
                <a:gd name="T48" fmla="*/ 0 w 612"/>
                <a:gd name="T49" fmla="*/ 219 h 788"/>
                <a:gd name="T50" fmla="*/ 0 w 612"/>
                <a:gd name="T51" fmla="*/ 17 h 788"/>
                <a:gd name="T52" fmla="*/ 17 w 612"/>
                <a:gd name="T53" fmla="*/ 0 h 788"/>
                <a:gd name="T54" fmla="*/ 595 w 612"/>
                <a:gd name="T55" fmla="*/ 0 h 788"/>
                <a:gd name="T56" fmla="*/ 612 w 612"/>
                <a:gd name="T57" fmla="*/ 17 h 788"/>
                <a:gd name="T58" fmla="*/ 612 w 612"/>
                <a:gd name="T59" fmla="*/ 219 h 788"/>
                <a:gd name="T60" fmla="*/ 312 w 612"/>
                <a:gd name="T61" fmla="*/ 62 h 788"/>
                <a:gd name="T62" fmla="*/ 306 w 612"/>
                <a:gd name="T63" fmla="*/ 56 h 788"/>
                <a:gd name="T64" fmla="*/ 58 w 612"/>
                <a:gd name="T65" fmla="*/ 56 h 788"/>
                <a:gd name="T66" fmla="*/ 52 w 612"/>
                <a:gd name="T67" fmla="*/ 62 h 788"/>
                <a:gd name="T68" fmla="*/ 52 w 612"/>
                <a:gd name="T69" fmla="*/ 170 h 788"/>
                <a:gd name="T70" fmla="*/ 58 w 612"/>
                <a:gd name="T71" fmla="*/ 176 h 788"/>
                <a:gd name="T72" fmla="*/ 306 w 612"/>
                <a:gd name="T73" fmla="*/ 176 h 788"/>
                <a:gd name="T74" fmla="*/ 312 w 612"/>
                <a:gd name="T75" fmla="*/ 170 h 788"/>
                <a:gd name="T76" fmla="*/ 312 w 612"/>
                <a:gd name="T77" fmla="*/ 6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2" h="788">
                  <a:moveTo>
                    <a:pt x="612" y="762"/>
                  </a:moveTo>
                  <a:cubicBezTo>
                    <a:pt x="612" y="777"/>
                    <a:pt x="601" y="788"/>
                    <a:pt x="586" y="788"/>
                  </a:cubicBezTo>
                  <a:cubicBezTo>
                    <a:pt x="26" y="788"/>
                    <a:pt x="26" y="788"/>
                    <a:pt x="26" y="788"/>
                  </a:cubicBezTo>
                  <a:cubicBezTo>
                    <a:pt x="11" y="788"/>
                    <a:pt x="0" y="777"/>
                    <a:pt x="0" y="762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63"/>
                    <a:pt x="11" y="252"/>
                    <a:pt x="26" y="252"/>
                  </a:cubicBezTo>
                  <a:cubicBezTo>
                    <a:pt x="586" y="252"/>
                    <a:pt x="586" y="252"/>
                    <a:pt x="586" y="252"/>
                  </a:cubicBezTo>
                  <a:cubicBezTo>
                    <a:pt x="601" y="252"/>
                    <a:pt x="612" y="263"/>
                    <a:pt x="612" y="278"/>
                  </a:cubicBezTo>
                  <a:lnTo>
                    <a:pt x="612" y="762"/>
                  </a:lnTo>
                  <a:close/>
                  <a:moveTo>
                    <a:pt x="64" y="68"/>
                  </a:moveTo>
                  <a:cubicBezTo>
                    <a:pt x="300" y="68"/>
                    <a:pt x="300" y="68"/>
                    <a:pt x="300" y="68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64" y="164"/>
                    <a:pt x="64" y="164"/>
                    <a:pt x="64" y="164"/>
                  </a:cubicBezTo>
                  <a:lnTo>
                    <a:pt x="64" y="68"/>
                  </a:lnTo>
                  <a:close/>
                  <a:moveTo>
                    <a:pt x="105" y="114"/>
                  </a:moveTo>
                  <a:cubicBezTo>
                    <a:pt x="105" y="117"/>
                    <a:pt x="108" y="120"/>
                    <a:pt x="111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7" y="120"/>
                    <a:pt x="260" y="117"/>
                    <a:pt x="260" y="114"/>
                  </a:cubicBezTo>
                  <a:cubicBezTo>
                    <a:pt x="260" y="111"/>
                    <a:pt x="257" y="108"/>
                    <a:pt x="25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8" y="108"/>
                    <a:pt x="105" y="111"/>
                    <a:pt x="105" y="114"/>
                  </a:cubicBezTo>
                  <a:close/>
                  <a:moveTo>
                    <a:pt x="612" y="219"/>
                  </a:moveTo>
                  <a:cubicBezTo>
                    <a:pt x="612" y="228"/>
                    <a:pt x="604" y="236"/>
                    <a:pt x="595" y="236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8" y="236"/>
                    <a:pt x="0" y="228"/>
                    <a:pt x="0" y="2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4" y="0"/>
                    <a:pt x="612" y="8"/>
                    <a:pt x="612" y="17"/>
                  </a:cubicBezTo>
                  <a:lnTo>
                    <a:pt x="612" y="219"/>
                  </a:lnTo>
                  <a:close/>
                  <a:moveTo>
                    <a:pt x="312" y="62"/>
                  </a:moveTo>
                  <a:cubicBezTo>
                    <a:pt x="312" y="59"/>
                    <a:pt x="309" y="56"/>
                    <a:pt x="30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6"/>
                    <a:pt x="52" y="59"/>
                    <a:pt x="52" y="62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3"/>
                    <a:pt x="55" y="176"/>
                    <a:pt x="58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9" y="176"/>
                    <a:pt x="312" y="173"/>
                    <a:pt x="312" y="170"/>
                  </a:cubicBezTo>
                  <a:lnTo>
                    <a:pt x="312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405" name="Freeform 14"/>
            <p:cNvSpPr>
              <a:spLocks noEditPoints="1"/>
            </p:cNvSpPr>
            <p:nvPr/>
          </p:nvSpPr>
          <p:spPr bwMode="auto">
            <a:xfrm>
              <a:off x="2295352" y="4339192"/>
              <a:ext cx="283542" cy="157956"/>
            </a:xfrm>
            <a:custGeom>
              <a:avLst/>
              <a:gdLst>
                <a:gd name="T0" fmla="*/ 4 w 360"/>
                <a:gd name="T1" fmla="*/ 66 h 197"/>
                <a:gd name="T2" fmla="*/ 308 w 360"/>
                <a:gd name="T3" fmla="*/ 7 h 197"/>
                <a:gd name="T4" fmla="*/ 151 w 360"/>
                <a:gd name="T5" fmla="*/ 37 h 197"/>
                <a:gd name="T6" fmla="*/ 147 w 360"/>
                <a:gd name="T7" fmla="*/ 36 h 197"/>
                <a:gd name="T8" fmla="*/ 119 w 360"/>
                <a:gd name="T9" fmla="*/ 40 h 197"/>
                <a:gd name="T10" fmla="*/ 112 w 360"/>
                <a:gd name="T11" fmla="*/ 60 h 197"/>
                <a:gd name="T12" fmla="*/ 150 w 360"/>
                <a:gd name="T13" fmla="*/ 51 h 197"/>
                <a:gd name="T14" fmla="*/ 186 w 360"/>
                <a:gd name="T15" fmla="*/ 38 h 197"/>
                <a:gd name="T16" fmla="*/ 182 w 360"/>
                <a:gd name="T17" fmla="*/ 37 h 197"/>
                <a:gd name="T18" fmla="*/ 177 w 360"/>
                <a:gd name="T19" fmla="*/ 38 h 197"/>
                <a:gd name="T20" fmla="*/ 176 w 360"/>
                <a:gd name="T21" fmla="*/ 64 h 197"/>
                <a:gd name="T22" fmla="*/ 188 w 360"/>
                <a:gd name="T23" fmla="*/ 47 h 197"/>
                <a:gd name="T24" fmla="*/ 201 w 360"/>
                <a:gd name="T25" fmla="*/ 12 h 197"/>
                <a:gd name="T26" fmla="*/ 183 w 360"/>
                <a:gd name="T27" fmla="*/ 4 h 197"/>
                <a:gd name="T28" fmla="*/ 179 w 360"/>
                <a:gd name="T29" fmla="*/ 5 h 197"/>
                <a:gd name="T30" fmla="*/ 176 w 360"/>
                <a:gd name="T31" fmla="*/ 14 h 197"/>
                <a:gd name="T32" fmla="*/ 188 w 360"/>
                <a:gd name="T33" fmla="*/ 31 h 197"/>
                <a:gd name="T34" fmla="*/ 254 w 360"/>
                <a:gd name="T35" fmla="*/ 56 h 197"/>
                <a:gd name="T36" fmla="*/ 219 w 360"/>
                <a:gd name="T37" fmla="*/ 36 h 197"/>
                <a:gd name="T38" fmla="*/ 215 w 360"/>
                <a:gd name="T39" fmla="*/ 36 h 197"/>
                <a:gd name="T40" fmla="*/ 212 w 360"/>
                <a:gd name="T41" fmla="*/ 38 h 197"/>
                <a:gd name="T42" fmla="*/ 222 w 360"/>
                <a:gd name="T43" fmla="*/ 46 h 197"/>
                <a:gd name="T44" fmla="*/ 254 w 360"/>
                <a:gd name="T45" fmla="*/ 56 h 197"/>
                <a:gd name="T46" fmla="*/ 304 w 360"/>
                <a:gd name="T47" fmla="*/ 122 h 197"/>
                <a:gd name="T48" fmla="*/ 285 w 360"/>
                <a:gd name="T49" fmla="*/ 161 h 197"/>
                <a:gd name="T50" fmla="*/ 254 w 360"/>
                <a:gd name="T51" fmla="*/ 138 h 197"/>
                <a:gd name="T52" fmla="*/ 279 w 360"/>
                <a:gd name="T53" fmla="*/ 117 h 197"/>
                <a:gd name="T54" fmla="*/ 224 w 360"/>
                <a:gd name="T55" fmla="*/ 115 h 197"/>
                <a:gd name="T56" fmla="*/ 246 w 360"/>
                <a:gd name="T57" fmla="*/ 136 h 197"/>
                <a:gd name="T58" fmla="*/ 197 w 360"/>
                <a:gd name="T59" fmla="*/ 153 h 197"/>
                <a:gd name="T60" fmla="*/ 199 w 360"/>
                <a:gd name="T61" fmla="*/ 120 h 197"/>
                <a:gd name="T62" fmla="*/ 146 w 360"/>
                <a:gd name="T63" fmla="*/ 112 h 197"/>
                <a:gd name="T64" fmla="*/ 161 w 360"/>
                <a:gd name="T65" fmla="*/ 119 h 197"/>
                <a:gd name="T66" fmla="*/ 142 w 360"/>
                <a:gd name="T67" fmla="*/ 158 h 197"/>
                <a:gd name="T68" fmla="*/ 129 w 360"/>
                <a:gd name="T69" fmla="*/ 119 h 197"/>
                <a:gd name="T70" fmla="*/ 146 w 360"/>
                <a:gd name="T71" fmla="*/ 112 h 197"/>
                <a:gd name="T72" fmla="*/ 89 w 360"/>
                <a:gd name="T73" fmla="*/ 117 h 197"/>
                <a:gd name="T74" fmla="*/ 87 w 360"/>
                <a:gd name="T75" fmla="*/ 149 h 197"/>
                <a:gd name="T76" fmla="*/ 40 w 360"/>
                <a:gd name="T77" fmla="*/ 134 h 197"/>
                <a:gd name="T78" fmla="*/ 65 w 360"/>
                <a:gd name="T79" fmla="*/ 112 h 197"/>
                <a:gd name="T80" fmla="*/ 63 w 360"/>
                <a:gd name="T81" fmla="*/ 104 h 197"/>
                <a:gd name="T82" fmla="*/ 28 w 360"/>
                <a:gd name="T83" fmla="*/ 134 h 197"/>
                <a:gd name="T84" fmla="*/ 72 w 360"/>
                <a:gd name="T85" fmla="*/ 167 h 197"/>
                <a:gd name="T86" fmla="*/ 120 w 360"/>
                <a:gd name="T87" fmla="*/ 159 h 197"/>
                <a:gd name="T88" fmla="*/ 167 w 360"/>
                <a:gd name="T89" fmla="*/ 160 h 197"/>
                <a:gd name="T90" fmla="*/ 214 w 360"/>
                <a:gd name="T91" fmla="*/ 170 h 197"/>
                <a:gd name="T92" fmla="*/ 262 w 360"/>
                <a:gd name="T93" fmla="*/ 162 h 197"/>
                <a:gd name="T94" fmla="*/ 308 w 360"/>
                <a:gd name="T95" fmla="*/ 163 h 197"/>
                <a:gd name="T96" fmla="*/ 310 w 360"/>
                <a:gd name="T97" fmla="*/ 116 h 197"/>
                <a:gd name="T98" fmla="*/ 282 w 360"/>
                <a:gd name="T99" fmla="*/ 107 h 197"/>
                <a:gd name="T100" fmla="*/ 264 w 360"/>
                <a:gd name="T101" fmla="*/ 115 h 197"/>
                <a:gd name="T102" fmla="*/ 235 w 360"/>
                <a:gd name="T103" fmla="*/ 110 h 197"/>
                <a:gd name="T104" fmla="*/ 205 w 360"/>
                <a:gd name="T105" fmla="*/ 107 h 197"/>
                <a:gd name="T106" fmla="*/ 181 w 360"/>
                <a:gd name="T107" fmla="*/ 126 h 197"/>
                <a:gd name="T108" fmla="*/ 158 w 360"/>
                <a:gd name="T109" fmla="*/ 106 h 197"/>
                <a:gd name="T110" fmla="*/ 128 w 360"/>
                <a:gd name="T111" fmla="*/ 108 h 197"/>
                <a:gd name="T112" fmla="*/ 98 w 360"/>
                <a:gd name="T113" fmla="*/ 112 h 197"/>
                <a:gd name="T114" fmla="*/ 82 w 360"/>
                <a:gd name="T115" fmla="*/ 102 h 197"/>
                <a:gd name="T116" fmla="*/ 360 w 360"/>
                <a:gd name="T117" fmla="*/ 182 h 197"/>
                <a:gd name="T118" fmla="*/ 14 w 360"/>
                <a:gd name="T119" fmla="*/ 8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" h="197">
                  <a:moveTo>
                    <a:pt x="356" y="66"/>
                  </a:moveTo>
                  <a:cubicBezTo>
                    <a:pt x="356" y="70"/>
                    <a:pt x="352" y="72"/>
                    <a:pt x="344" y="72"/>
                  </a:cubicBezTo>
                  <a:cubicBezTo>
                    <a:pt x="276" y="72"/>
                    <a:pt x="223" y="72"/>
                    <a:pt x="180" y="72"/>
                  </a:cubicBezTo>
                  <a:cubicBezTo>
                    <a:pt x="136" y="72"/>
                    <a:pt x="84" y="72"/>
                    <a:pt x="16" y="72"/>
                  </a:cubicBezTo>
                  <a:cubicBezTo>
                    <a:pt x="8" y="72"/>
                    <a:pt x="4" y="70"/>
                    <a:pt x="4" y="66"/>
                  </a:cubicBezTo>
                  <a:cubicBezTo>
                    <a:pt x="4" y="66"/>
                    <a:pt x="31" y="32"/>
                    <a:pt x="52" y="7"/>
                  </a:cubicBezTo>
                  <a:cubicBezTo>
                    <a:pt x="55" y="3"/>
                    <a:pt x="60" y="0"/>
                    <a:pt x="68" y="0"/>
                  </a:cubicBezTo>
                  <a:cubicBezTo>
                    <a:pt x="69" y="0"/>
                    <a:pt x="80" y="0"/>
                    <a:pt x="180" y="0"/>
                  </a:cubicBezTo>
                  <a:cubicBezTo>
                    <a:pt x="279" y="0"/>
                    <a:pt x="291" y="0"/>
                    <a:pt x="292" y="0"/>
                  </a:cubicBezTo>
                  <a:cubicBezTo>
                    <a:pt x="300" y="0"/>
                    <a:pt x="305" y="3"/>
                    <a:pt x="308" y="7"/>
                  </a:cubicBezTo>
                  <a:cubicBezTo>
                    <a:pt x="329" y="32"/>
                    <a:pt x="356" y="66"/>
                    <a:pt x="356" y="66"/>
                  </a:cubicBezTo>
                  <a:close/>
                  <a:moveTo>
                    <a:pt x="156" y="47"/>
                  </a:moveTo>
                  <a:cubicBezTo>
                    <a:pt x="152" y="38"/>
                    <a:pt x="152" y="38"/>
                    <a:pt x="152" y="38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50" y="36"/>
                    <a:pt x="150" y="36"/>
                    <a:pt x="149" y="36"/>
                  </a:cubicBezTo>
                  <a:cubicBezTo>
                    <a:pt x="149" y="36"/>
                    <a:pt x="148" y="36"/>
                    <a:pt x="148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19" y="39"/>
                    <a:pt x="119" y="40"/>
                  </a:cubicBezTo>
                  <a:cubicBezTo>
                    <a:pt x="120" y="42"/>
                    <a:pt x="123" y="43"/>
                    <a:pt x="127" y="43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9" y="57"/>
                    <a:pt x="109" y="58"/>
                    <a:pt x="109" y="58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20" y="60"/>
                    <a:pt x="121" y="60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50"/>
                    <a:pt x="147" y="51"/>
                    <a:pt x="150" y="51"/>
                  </a:cubicBezTo>
                  <a:cubicBezTo>
                    <a:pt x="152" y="50"/>
                    <a:pt x="154" y="50"/>
                    <a:pt x="155" y="49"/>
                  </a:cubicBezTo>
                  <a:cubicBezTo>
                    <a:pt x="155" y="49"/>
                    <a:pt x="156" y="48"/>
                    <a:pt x="156" y="47"/>
                  </a:cubicBezTo>
                  <a:close/>
                  <a:moveTo>
                    <a:pt x="203" y="47"/>
                  </a:moveTo>
                  <a:cubicBezTo>
                    <a:pt x="203" y="46"/>
                    <a:pt x="202" y="45"/>
                    <a:pt x="201" y="45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5" y="38"/>
                    <a:pt x="185" y="37"/>
                    <a:pt x="185" y="37"/>
                  </a:cubicBezTo>
                  <a:cubicBezTo>
                    <a:pt x="184" y="37"/>
                    <a:pt x="184" y="36"/>
                    <a:pt x="184" y="36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3" y="36"/>
                    <a:pt x="183" y="37"/>
                    <a:pt x="183" y="37"/>
                  </a:cubicBezTo>
                  <a:cubicBezTo>
                    <a:pt x="183" y="36"/>
                    <a:pt x="182" y="37"/>
                    <a:pt x="18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9" y="37"/>
                    <a:pt x="179" y="36"/>
                    <a:pt x="179" y="36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9" y="40"/>
                    <a:pt x="179" y="37"/>
                    <a:pt x="179" y="37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0" y="46"/>
                    <a:pt x="160" y="48"/>
                    <a:pt x="163" y="49"/>
                  </a:cubicBezTo>
                  <a:cubicBezTo>
                    <a:pt x="165" y="50"/>
                    <a:pt x="169" y="50"/>
                    <a:pt x="172" y="49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65"/>
                    <a:pt x="176" y="66"/>
                    <a:pt x="178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7" y="66"/>
                    <a:pt x="188" y="65"/>
                    <a:pt x="188" y="64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4" y="50"/>
                    <a:pt x="199" y="50"/>
                    <a:pt x="201" y="49"/>
                  </a:cubicBezTo>
                  <a:cubicBezTo>
                    <a:pt x="202" y="48"/>
                    <a:pt x="203" y="48"/>
                    <a:pt x="203" y="47"/>
                  </a:cubicBezTo>
                  <a:close/>
                  <a:moveTo>
                    <a:pt x="203" y="14"/>
                  </a:moveTo>
                  <a:cubicBezTo>
                    <a:pt x="203" y="13"/>
                    <a:pt x="202" y="12"/>
                    <a:pt x="201" y="12"/>
                  </a:cubicBezTo>
                  <a:cubicBezTo>
                    <a:pt x="186" y="5"/>
                    <a:pt x="186" y="5"/>
                    <a:pt x="186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4"/>
                    <a:pt x="182" y="4"/>
                    <a:pt x="182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4"/>
                    <a:pt x="179" y="5"/>
                    <a:pt x="179" y="5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0" y="13"/>
                    <a:pt x="160" y="15"/>
                    <a:pt x="163" y="16"/>
                  </a:cubicBezTo>
                  <a:cubicBezTo>
                    <a:pt x="165" y="17"/>
                    <a:pt x="169" y="17"/>
                    <a:pt x="172" y="16"/>
                  </a:cubicBezTo>
                  <a:cubicBezTo>
                    <a:pt x="176" y="14"/>
                    <a:pt x="176" y="14"/>
                    <a:pt x="176" y="14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3"/>
                    <a:pt x="178" y="33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7" y="33"/>
                    <a:pt x="188" y="32"/>
                    <a:pt x="188" y="31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4" y="17"/>
                    <a:pt x="199" y="17"/>
                    <a:pt x="201" y="16"/>
                  </a:cubicBezTo>
                  <a:cubicBezTo>
                    <a:pt x="202" y="15"/>
                    <a:pt x="203" y="14"/>
                    <a:pt x="203" y="14"/>
                  </a:cubicBezTo>
                  <a:close/>
                  <a:moveTo>
                    <a:pt x="254" y="56"/>
                  </a:moveTo>
                  <a:cubicBezTo>
                    <a:pt x="254" y="56"/>
                    <a:pt x="254" y="56"/>
                    <a:pt x="232" y="42"/>
                  </a:cubicBezTo>
                  <a:cubicBezTo>
                    <a:pt x="232" y="42"/>
                    <a:pt x="232" y="42"/>
                    <a:pt x="237" y="43"/>
                  </a:cubicBezTo>
                  <a:cubicBezTo>
                    <a:pt x="241" y="43"/>
                    <a:pt x="244" y="42"/>
                    <a:pt x="245" y="40"/>
                  </a:cubicBezTo>
                  <a:cubicBezTo>
                    <a:pt x="245" y="39"/>
                    <a:pt x="243" y="37"/>
                    <a:pt x="239" y="37"/>
                  </a:cubicBezTo>
                  <a:cubicBezTo>
                    <a:pt x="239" y="37"/>
                    <a:pt x="239" y="37"/>
                    <a:pt x="219" y="36"/>
                  </a:cubicBezTo>
                  <a:cubicBezTo>
                    <a:pt x="219" y="36"/>
                    <a:pt x="219" y="36"/>
                    <a:pt x="218" y="36"/>
                  </a:cubicBezTo>
                  <a:cubicBezTo>
                    <a:pt x="218" y="36"/>
                    <a:pt x="218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7"/>
                    <a:pt x="213" y="37"/>
                    <a:pt x="212" y="38"/>
                  </a:cubicBezTo>
                  <a:cubicBezTo>
                    <a:pt x="212" y="38"/>
                    <a:pt x="212" y="38"/>
                    <a:pt x="208" y="47"/>
                  </a:cubicBezTo>
                  <a:cubicBezTo>
                    <a:pt x="208" y="48"/>
                    <a:pt x="208" y="49"/>
                    <a:pt x="209" y="49"/>
                  </a:cubicBezTo>
                  <a:cubicBezTo>
                    <a:pt x="210" y="50"/>
                    <a:pt x="212" y="50"/>
                    <a:pt x="213" y="51"/>
                  </a:cubicBezTo>
                  <a:cubicBezTo>
                    <a:pt x="217" y="51"/>
                    <a:pt x="220" y="50"/>
                    <a:pt x="221" y="48"/>
                  </a:cubicBezTo>
                  <a:cubicBezTo>
                    <a:pt x="221" y="48"/>
                    <a:pt x="221" y="48"/>
                    <a:pt x="222" y="46"/>
                  </a:cubicBezTo>
                  <a:cubicBezTo>
                    <a:pt x="222" y="46"/>
                    <a:pt x="222" y="46"/>
                    <a:pt x="243" y="60"/>
                  </a:cubicBezTo>
                  <a:cubicBezTo>
                    <a:pt x="244" y="60"/>
                    <a:pt x="246" y="61"/>
                    <a:pt x="247" y="61"/>
                  </a:cubicBezTo>
                  <a:cubicBezTo>
                    <a:pt x="247" y="61"/>
                    <a:pt x="247" y="61"/>
                    <a:pt x="252" y="60"/>
                  </a:cubicBezTo>
                  <a:cubicBezTo>
                    <a:pt x="252" y="60"/>
                    <a:pt x="252" y="60"/>
                    <a:pt x="255" y="58"/>
                  </a:cubicBezTo>
                  <a:cubicBezTo>
                    <a:pt x="255" y="58"/>
                    <a:pt x="255" y="57"/>
                    <a:pt x="254" y="56"/>
                  </a:cubicBezTo>
                  <a:close/>
                  <a:moveTo>
                    <a:pt x="288" y="115"/>
                  </a:moveTo>
                  <a:cubicBezTo>
                    <a:pt x="290" y="115"/>
                    <a:pt x="291" y="115"/>
                    <a:pt x="292" y="115"/>
                  </a:cubicBezTo>
                  <a:cubicBezTo>
                    <a:pt x="294" y="116"/>
                    <a:pt x="295" y="116"/>
                    <a:pt x="297" y="117"/>
                  </a:cubicBezTo>
                  <a:cubicBezTo>
                    <a:pt x="298" y="117"/>
                    <a:pt x="299" y="118"/>
                    <a:pt x="300" y="119"/>
                  </a:cubicBezTo>
                  <a:cubicBezTo>
                    <a:pt x="302" y="119"/>
                    <a:pt x="303" y="120"/>
                    <a:pt x="304" y="122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319" y="138"/>
                    <a:pt x="319" y="138"/>
                    <a:pt x="319" y="138"/>
                  </a:cubicBezTo>
                  <a:cubicBezTo>
                    <a:pt x="301" y="154"/>
                    <a:pt x="301" y="154"/>
                    <a:pt x="301" y="154"/>
                  </a:cubicBezTo>
                  <a:cubicBezTo>
                    <a:pt x="301" y="154"/>
                    <a:pt x="301" y="154"/>
                    <a:pt x="301" y="154"/>
                  </a:cubicBezTo>
                  <a:cubicBezTo>
                    <a:pt x="297" y="158"/>
                    <a:pt x="291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79" y="161"/>
                    <a:pt x="273" y="159"/>
                    <a:pt x="269" y="154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1"/>
                    <a:pt x="274" y="120"/>
                    <a:pt x="275" y="119"/>
                  </a:cubicBezTo>
                  <a:cubicBezTo>
                    <a:pt x="277" y="118"/>
                    <a:pt x="278" y="117"/>
                    <a:pt x="279" y="117"/>
                  </a:cubicBezTo>
                  <a:cubicBezTo>
                    <a:pt x="281" y="116"/>
                    <a:pt x="282" y="116"/>
                    <a:pt x="284" y="115"/>
                  </a:cubicBezTo>
                  <a:cubicBezTo>
                    <a:pt x="285" y="115"/>
                    <a:pt x="287" y="115"/>
                    <a:pt x="288" y="115"/>
                  </a:cubicBezTo>
                  <a:close/>
                  <a:moveTo>
                    <a:pt x="216" y="113"/>
                  </a:moveTo>
                  <a:cubicBezTo>
                    <a:pt x="217" y="113"/>
                    <a:pt x="219" y="114"/>
                    <a:pt x="220" y="114"/>
                  </a:cubicBezTo>
                  <a:cubicBezTo>
                    <a:pt x="221" y="114"/>
                    <a:pt x="223" y="115"/>
                    <a:pt x="224" y="115"/>
                  </a:cubicBezTo>
                  <a:cubicBezTo>
                    <a:pt x="225" y="116"/>
                    <a:pt x="227" y="116"/>
                    <a:pt x="228" y="117"/>
                  </a:cubicBezTo>
                  <a:cubicBezTo>
                    <a:pt x="229" y="118"/>
                    <a:pt x="230" y="119"/>
                    <a:pt x="231" y="120"/>
                  </a:cubicBezTo>
                  <a:cubicBezTo>
                    <a:pt x="231" y="120"/>
                    <a:pt x="231" y="120"/>
                    <a:pt x="231" y="120"/>
                  </a:cubicBezTo>
                  <a:cubicBezTo>
                    <a:pt x="231" y="120"/>
                    <a:pt x="231" y="120"/>
                    <a:pt x="231" y="120"/>
                  </a:cubicBezTo>
                  <a:cubicBezTo>
                    <a:pt x="246" y="136"/>
                    <a:pt x="246" y="136"/>
                    <a:pt x="246" y="136"/>
                  </a:cubicBezTo>
                  <a:cubicBezTo>
                    <a:pt x="229" y="152"/>
                    <a:pt x="229" y="152"/>
                    <a:pt x="229" y="152"/>
                  </a:cubicBezTo>
                  <a:cubicBezTo>
                    <a:pt x="229" y="152"/>
                    <a:pt x="229" y="152"/>
                    <a:pt x="229" y="152"/>
                  </a:cubicBezTo>
                  <a:cubicBezTo>
                    <a:pt x="224" y="157"/>
                    <a:pt x="218" y="159"/>
                    <a:pt x="212" y="159"/>
                  </a:cubicBezTo>
                  <a:cubicBezTo>
                    <a:pt x="212" y="159"/>
                    <a:pt x="212" y="159"/>
                    <a:pt x="212" y="159"/>
                  </a:cubicBezTo>
                  <a:cubicBezTo>
                    <a:pt x="206" y="159"/>
                    <a:pt x="201" y="157"/>
                    <a:pt x="197" y="153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200" y="119"/>
                    <a:pt x="202" y="118"/>
                    <a:pt x="203" y="117"/>
                  </a:cubicBezTo>
                  <a:cubicBezTo>
                    <a:pt x="204" y="116"/>
                    <a:pt x="206" y="116"/>
                    <a:pt x="207" y="115"/>
                  </a:cubicBezTo>
                  <a:cubicBezTo>
                    <a:pt x="208" y="115"/>
                    <a:pt x="210" y="114"/>
                    <a:pt x="211" y="114"/>
                  </a:cubicBezTo>
                  <a:cubicBezTo>
                    <a:pt x="213" y="114"/>
                    <a:pt x="214" y="113"/>
                    <a:pt x="216" y="113"/>
                  </a:cubicBezTo>
                  <a:close/>
                  <a:moveTo>
                    <a:pt x="146" y="112"/>
                  </a:moveTo>
                  <a:cubicBezTo>
                    <a:pt x="147" y="112"/>
                    <a:pt x="149" y="112"/>
                    <a:pt x="150" y="112"/>
                  </a:cubicBezTo>
                  <a:cubicBezTo>
                    <a:pt x="152" y="113"/>
                    <a:pt x="153" y="113"/>
                    <a:pt x="154" y="114"/>
                  </a:cubicBezTo>
                  <a:cubicBezTo>
                    <a:pt x="156" y="114"/>
                    <a:pt x="157" y="115"/>
                    <a:pt x="158" y="116"/>
                  </a:cubicBezTo>
                  <a:cubicBezTo>
                    <a:pt x="159" y="117"/>
                    <a:pt x="160" y="117"/>
                    <a:pt x="161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4" y="155"/>
                    <a:pt x="148" y="158"/>
                    <a:pt x="142" y="158"/>
                  </a:cubicBezTo>
                  <a:cubicBezTo>
                    <a:pt x="142" y="158"/>
                    <a:pt x="142" y="158"/>
                    <a:pt x="142" y="158"/>
                  </a:cubicBezTo>
                  <a:cubicBezTo>
                    <a:pt x="137" y="158"/>
                    <a:pt x="131" y="156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29" y="119"/>
                    <a:pt x="129" y="119"/>
                    <a:pt x="129" y="119"/>
                  </a:cubicBezTo>
                  <a:cubicBezTo>
                    <a:pt x="129" y="119"/>
                    <a:pt x="129" y="119"/>
                    <a:pt x="129" y="119"/>
                  </a:cubicBezTo>
                  <a:cubicBezTo>
                    <a:pt x="129" y="119"/>
                    <a:pt x="129" y="119"/>
                    <a:pt x="129" y="119"/>
                  </a:cubicBezTo>
                  <a:cubicBezTo>
                    <a:pt x="130" y="118"/>
                    <a:pt x="132" y="117"/>
                    <a:pt x="133" y="116"/>
                  </a:cubicBezTo>
                  <a:cubicBezTo>
                    <a:pt x="134" y="115"/>
                    <a:pt x="136" y="114"/>
                    <a:pt x="137" y="114"/>
                  </a:cubicBezTo>
                  <a:cubicBezTo>
                    <a:pt x="138" y="113"/>
                    <a:pt x="140" y="113"/>
                    <a:pt x="141" y="112"/>
                  </a:cubicBezTo>
                  <a:cubicBezTo>
                    <a:pt x="143" y="112"/>
                    <a:pt x="144" y="112"/>
                    <a:pt x="146" y="112"/>
                  </a:cubicBezTo>
                  <a:close/>
                  <a:moveTo>
                    <a:pt x="74" y="110"/>
                  </a:moveTo>
                  <a:cubicBezTo>
                    <a:pt x="75" y="110"/>
                    <a:pt x="77" y="111"/>
                    <a:pt x="78" y="111"/>
                  </a:cubicBezTo>
                  <a:cubicBezTo>
                    <a:pt x="80" y="111"/>
                    <a:pt x="81" y="112"/>
                    <a:pt x="82" y="112"/>
                  </a:cubicBezTo>
                  <a:cubicBezTo>
                    <a:pt x="84" y="113"/>
                    <a:pt x="85" y="113"/>
                    <a:pt x="86" y="114"/>
                  </a:cubicBezTo>
                  <a:cubicBezTo>
                    <a:pt x="87" y="115"/>
                    <a:pt x="88" y="116"/>
                    <a:pt x="89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2" y="154"/>
                    <a:pt x="76" y="156"/>
                    <a:pt x="70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5" y="156"/>
                    <a:pt x="59" y="154"/>
                    <a:pt x="55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8" y="116"/>
                    <a:pt x="60" y="115"/>
                    <a:pt x="61" y="114"/>
                  </a:cubicBezTo>
                  <a:cubicBezTo>
                    <a:pt x="62" y="113"/>
                    <a:pt x="64" y="113"/>
                    <a:pt x="65" y="112"/>
                  </a:cubicBezTo>
                  <a:cubicBezTo>
                    <a:pt x="66" y="112"/>
                    <a:pt x="68" y="111"/>
                    <a:pt x="69" y="111"/>
                  </a:cubicBezTo>
                  <a:cubicBezTo>
                    <a:pt x="71" y="111"/>
                    <a:pt x="72" y="110"/>
                    <a:pt x="74" y="110"/>
                  </a:cubicBezTo>
                  <a:close/>
                  <a:moveTo>
                    <a:pt x="75" y="102"/>
                  </a:moveTo>
                  <a:cubicBezTo>
                    <a:pt x="73" y="102"/>
                    <a:pt x="71" y="102"/>
                    <a:pt x="69" y="102"/>
                  </a:cubicBezTo>
                  <a:cubicBezTo>
                    <a:pt x="67" y="103"/>
                    <a:pt x="65" y="103"/>
                    <a:pt x="63" y="104"/>
                  </a:cubicBezTo>
                  <a:cubicBezTo>
                    <a:pt x="61" y="105"/>
                    <a:pt x="59" y="106"/>
                    <a:pt x="57" y="107"/>
                  </a:cubicBezTo>
                  <a:cubicBezTo>
                    <a:pt x="55" y="108"/>
                    <a:pt x="53" y="109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6" y="164"/>
                    <a:pt x="64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81" y="168"/>
                    <a:pt x="89" y="165"/>
                    <a:pt x="96" y="158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6" y="165"/>
                    <a:pt x="135" y="169"/>
                    <a:pt x="143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51" y="169"/>
                    <a:pt x="160" y="166"/>
                    <a:pt x="167" y="160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7" y="167"/>
                    <a:pt x="206" y="170"/>
                    <a:pt x="214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2" y="171"/>
                    <a:pt x="231" y="167"/>
                    <a:pt x="237" y="161"/>
                  </a:cubicBezTo>
                  <a:cubicBezTo>
                    <a:pt x="237" y="161"/>
                    <a:pt x="237" y="161"/>
                    <a:pt x="237" y="161"/>
                  </a:cubicBezTo>
                  <a:cubicBezTo>
                    <a:pt x="250" y="149"/>
                    <a:pt x="250" y="149"/>
                    <a:pt x="250" y="149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8" y="168"/>
                    <a:pt x="276" y="172"/>
                    <a:pt x="285" y="172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93" y="172"/>
                    <a:pt x="302" y="169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32" y="140"/>
                    <a:pt x="332" y="140"/>
                    <a:pt x="332" y="140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09" y="115"/>
                    <a:pt x="307" y="113"/>
                    <a:pt x="305" y="112"/>
                  </a:cubicBezTo>
                  <a:cubicBezTo>
                    <a:pt x="304" y="111"/>
                    <a:pt x="302" y="110"/>
                    <a:pt x="300" y="109"/>
                  </a:cubicBezTo>
                  <a:cubicBezTo>
                    <a:pt x="298" y="108"/>
                    <a:pt x="296" y="107"/>
                    <a:pt x="294" y="107"/>
                  </a:cubicBezTo>
                  <a:cubicBezTo>
                    <a:pt x="292" y="106"/>
                    <a:pt x="290" y="106"/>
                    <a:pt x="288" y="106"/>
                  </a:cubicBezTo>
                  <a:cubicBezTo>
                    <a:pt x="286" y="106"/>
                    <a:pt x="284" y="106"/>
                    <a:pt x="282" y="107"/>
                  </a:cubicBezTo>
                  <a:cubicBezTo>
                    <a:pt x="279" y="107"/>
                    <a:pt x="277" y="108"/>
                    <a:pt x="275" y="108"/>
                  </a:cubicBezTo>
                  <a:cubicBezTo>
                    <a:pt x="273" y="109"/>
                    <a:pt x="271" y="110"/>
                    <a:pt x="270" y="111"/>
                  </a:cubicBezTo>
                  <a:cubicBezTo>
                    <a:pt x="268" y="112"/>
                    <a:pt x="266" y="114"/>
                    <a:pt x="264" y="115"/>
                  </a:cubicBezTo>
                  <a:cubicBezTo>
                    <a:pt x="264" y="115"/>
                    <a:pt x="264" y="115"/>
                    <a:pt x="264" y="115"/>
                  </a:cubicBezTo>
                  <a:cubicBezTo>
                    <a:pt x="264" y="115"/>
                    <a:pt x="264" y="115"/>
                    <a:pt x="264" y="115"/>
                  </a:cubicBezTo>
                  <a:cubicBezTo>
                    <a:pt x="251" y="127"/>
                    <a:pt x="251" y="127"/>
                    <a:pt x="251" y="127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38" y="113"/>
                    <a:pt x="236" y="112"/>
                    <a:pt x="235" y="110"/>
                  </a:cubicBezTo>
                  <a:cubicBezTo>
                    <a:pt x="233" y="109"/>
                    <a:pt x="231" y="108"/>
                    <a:pt x="229" y="107"/>
                  </a:cubicBezTo>
                  <a:cubicBezTo>
                    <a:pt x="227" y="107"/>
                    <a:pt x="225" y="106"/>
                    <a:pt x="223" y="105"/>
                  </a:cubicBezTo>
                  <a:cubicBezTo>
                    <a:pt x="221" y="105"/>
                    <a:pt x="219" y="105"/>
                    <a:pt x="217" y="105"/>
                  </a:cubicBezTo>
                  <a:cubicBezTo>
                    <a:pt x="215" y="105"/>
                    <a:pt x="213" y="105"/>
                    <a:pt x="211" y="105"/>
                  </a:cubicBezTo>
                  <a:cubicBezTo>
                    <a:pt x="209" y="106"/>
                    <a:pt x="207" y="106"/>
                    <a:pt x="205" y="107"/>
                  </a:cubicBezTo>
                  <a:cubicBezTo>
                    <a:pt x="203" y="108"/>
                    <a:pt x="201" y="109"/>
                    <a:pt x="199" y="110"/>
                  </a:cubicBezTo>
                  <a:cubicBezTo>
                    <a:pt x="197" y="111"/>
                    <a:pt x="195" y="112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81" y="126"/>
                    <a:pt x="181" y="126"/>
                    <a:pt x="181" y="126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7" y="112"/>
                    <a:pt x="166" y="110"/>
                    <a:pt x="164" y="109"/>
                  </a:cubicBezTo>
                  <a:cubicBezTo>
                    <a:pt x="162" y="108"/>
                    <a:pt x="160" y="107"/>
                    <a:pt x="158" y="106"/>
                  </a:cubicBezTo>
                  <a:cubicBezTo>
                    <a:pt x="156" y="105"/>
                    <a:pt x="154" y="104"/>
                    <a:pt x="152" y="104"/>
                  </a:cubicBezTo>
                  <a:cubicBezTo>
                    <a:pt x="150" y="104"/>
                    <a:pt x="148" y="103"/>
                    <a:pt x="146" y="103"/>
                  </a:cubicBezTo>
                  <a:cubicBezTo>
                    <a:pt x="144" y="103"/>
                    <a:pt x="142" y="103"/>
                    <a:pt x="140" y="104"/>
                  </a:cubicBezTo>
                  <a:cubicBezTo>
                    <a:pt x="138" y="104"/>
                    <a:pt x="136" y="105"/>
                    <a:pt x="134" y="105"/>
                  </a:cubicBezTo>
                  <a:cubicBezTo>
                    <a:pt x="132" y="106"/>
                    <a:pt x="130" y="107"/>
                    <a:pt x="128" y="108"/>
                  </a:cubicBezTo>
                  <a:cubicBezTo>
                    <a:pt x="126" y="109"/>
                    <a:pt x="124" y="111"/>
                    <a:pt x="123" y="112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6" y="110"/>
                    <a:pt x="95" y="109"/>
                    <a:pt x="93" y="108"/>
                  </a:cubicBezTo>
                  <a:cubicBezTo>
                    <a:pt x="91" y="106"/>
                    <a:pt x="89" y="105"/>
                    <a:pt x="87" y="104"/>
                  </a:cubicBezTo>
                  <a:cubicBezTo>
                    <a:pt x="86" y="104"/>
                    <a:pt x="84" y="103"/>
                    <a:pt x="82" y="102"/>
                  </a:cubicBezTo>
                  <a:cubicBezTo>
                    <a:pt x="79" y="102"/>
                    <a:pt x="77" y="102"/>
                    <a:pt x="75" y="102"/>
                  </a:cubicBezTo>
                  <a:close/>
                  <a:moveTo>
                    <a:pt x="14" y="80"/>
                  </a:moveTo>
                  <a:cubicBezTo>
                    <a:pt x="346" y="80"/>
                    <a:pt x="346" y="80"/>
                    <a:pt x="346" y="80"/>
                  </a:cubicBezTo>
                  <a:cubicBezTo>
                    <a:pt x="354" y="80"/>
                    <a:pt x="360" y="86"/>
                    <a:pt x="360" y="94"/>
                  </a:cubicBezTo>
                  <a:cubicBezTo>
                    <a:pt x="360" y="182"/>
                    <a:pt x="360" y="182"/>
                    <a:pt x="360" y="182"/>
                  </a:cubicBezTo>
                  <a:cubicBezTo>
                    <a:pt x="360" y="190"/>
                    <a:pt x="354" y="197"/>
                    <a:pt x="346" y="197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6" y="197"/>
                    <a:pt x="0" y="190"/>
                    <a:pt x="0" y="18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86"/>
                    <a:pt x="6" y="80"/>
                    <a:pt x="14" y="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500" name="Straight Connector 499"/>
            <p:cNvCxnSpPr/>
            <p:nvPr/>
          </p:nvCxnSpPr>
          <p:spPr>
            <a:xfrm flipV="1">
              <a:off x="2454873" y="3735272"/>
              <a:ext cx="0" cy="398579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829816" y="741113"/>
            <a:ext cx="7032957" cy="3918994"/>
            <a:chOff x="808552" y="735121"/>
            <a:chExt cx="7032957" cy="3568326"/>
          </a:xfrm>
        </p:grpSpPr>
        <p:cxnSp>
          <p:nvCxnSpPr>
            <p:cNvPr id="502" name="Straight Connector 501"/>
            <p:cNvCxnSpPr/>
            <p:nvPr/>
          </p:nvCxnSpPr>
          <p:spPr>
            <a:xfrm>
              <a:off x="808552" y="735121"/>
              <a:ext cx="0" cy="3548016"/>
            </a:xfrm>
            <a:prstGeom prst="line">
              <a:avLst/>
            </a:prstGeom>
            <a:noFill/>
            <a:ln w="15875">
              <a:solidFill>
                <a:schemeClr val="accent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flipH="1">
              <a:off x="7829774" y="757533"/>
              <a:ext cx="11735" cy="3545914"/>
            </a:xfrm>
            <a:prstGeom prst="line">
              <a:avLst/>
            </a:prstGeom>
            <a:noFill/>
            <a:ln w="15875">
              <a:solidFill>
                <a:schemeClr val="accent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46" name="Rounded Rectangle 645"/>
          <p:cNvSpPr/>
          <p:nvPr/>
        </p:nvSpPr>
        <p:spPr>
          <a:xfrm>
            <a:off x="1196120" y="733857"/>
            <a:ext cx="6326730" cy="44151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1600" b="1" dirty="0" smtClean="0">
                <a:solidFill>
                  <a:srgbClr val="676767">
                    <a:lumMod val="75000"/>
                  </a:srgbClr>
                </a:solidFill>
              </a:rPr>
              <a:t>サービスの定義付 </a:t>
            </a:r>
            <a:r>
              <a:rPr lang="en-US" altLang="ja-JP" sz="1600" b="1" dirty="0" smtClean="0">
                <a:solidFill>
                  <a:srgbClr val="676767">
                    <a:lumMod val="75000"/>
                  </a:srgbClr>
                </a:solidFill>
              </a:rPr>
              <a:t>&amp; </a:t>
            </a:r>
            <a:r>
              <a:rPr lang="ja-JP" altLang="en-US" sz="1600" b="1" dirty="0" smtClean="0">
                <a:solidFill>
                  <a:srgbClr val="676767">
                    <a:lumMod val="75000"/>
                  </a:srgbClr>
                </a:solidFill>
              </a:rPr>
              <a:t>オーケストレーション</a:t>
            </a:r>
            <a:endParaRPr lang="en-US" sz="1600" b="1" dirty="0">
              <a:solidFill>
                <a:srgbClr val="676767">
                  <a:lumMod val="75000"/>
                </a:srgbClr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421104" y="1176490"/>
            <a:ext cx="6205340" cy="2078679"/>
            <a:chOff x="1421104" y="1176490"/>
            <a:chExt cx="6205340" cy="2078679"/>
          </a:xfrm>
        </p:grpSpPr>
        <p:cxnSp>
          <p:nvCxnSpPr>
            <p:cNvPr id="641" name="Straight Arrow Connector 640"/>
            <p:cNvCxnSpPr/>
            <p:nvPr/>
          </p:nvCxnSpPr>
          <p:spPr>
            <a:xfrm>
              <a:off x="4263563" y="1176490"/>
              <a:ext cx="0" cy="179523"/>
            </a:xfrm>
            <a:prstGeom prst="straightConnector1">
              <a:avLst/>
            </a:prstGeom>
            <a:ln w="15875" cmpd="sng">
              <a:solidFill>
                <a:schemeClr val="tx1">
                  <a:lumMod val="75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Arrow Connector 642"/>
            <p:cNvCxnSpPr/>
            <p:nvPr/>
          </p:nvCxnSpPr>
          <p:spPr>
            <a:xfrm flipH="1">
              <a:off x="3468237" y="1226524"/>
              <a:ext cx="4234" cy="179523"/>
            </a:xfrm>
            <a:prstGeom prst="straightConnector1">
              <a:avLst/>
            </a:prstGeom>
            <a:ln w="15875" cmpd="sng">
              <a:solidFill>
                <a:schemeClr val="tx1">
                  <a:lumMod val="75000"/>
                </a:schemeClr>
              </a:solidFill>
              <a:headEnd type="triangl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グループ化 1"/>
            <p:cNvGrpSpPr/>
            <p:nvPr/>
          </p:nvGrpSpPr>
          <p:grpSpPr>
            <a:xfrm>
              <a:off x="1421104" y="1949316"/>
              <a:ext cx="6205340" cy="1305853"/>
              <a:chOff x="1421104" y="1949316"/>
              <a:chExt cx="6205340" cy="1305853"/>
            </a:xfrm>
          </p:grpSpPr>
          <p:grpSp>
            <p:nvGrpSpPr>
              <p:cNvPr id="377" name="Group 376"/>
              <p:cNvGrpSpPr/>
              <p:nvPr/>
            </p:nvGrpSpPr>
            <p:grpSpPr>
              <a:xfrm>
                <a:off x="1472188" y="1949316"/>
                <a:ext cx="6154256" cy="1174884"/>
                <a:chOff x="1472188" y="1949316"/>
                <a:chExt cx="6154256" cy="1174884"/>
              </a:xfrm>
            </p:grpSpPr>
            <p:grpSp>
              <p:nvGrpSpPr>
                <p:cNvPr id="376" name="Group 375"/>
                <p:cNvGrpSpPr/>
                <p:nvPr/>
              </p:nvGrpSpPr>
              <p:grpSpPr>
                <a:xfrm>
                  <a:off x="6907000" y="1972226"/>
                  <a:ext cx="719444" cy="1151974"/>
                  <a:chOff x="6907000" y="1972226"/>
                  <a:chExt cx="719444" cy="1151974"/>
                </a:xfrm>
              </p:grpSpPr>
              <p:cxnSp>
                <p:nvCxnSpPr>
                  <p:cNvPr id="647" name="Straight Arrow Connector 646"/>
                  <p:cNvCxnSpPr/>
                  <p:nvPr/>
                </p:nvCxnSpPr>
                <p:spPr>
                  <a:xfrm>
                    <a:off x="6907000" y="1972226"/>
                    <a:ext cx="0" cy="1151974"/>
                  </a:xfrm>
                  <a:prstGeom prst="straightConnector1">
                    <a:avLst/>
                  </a:prstGeom>
                  <a:ln w="15875" cmpd="sng">
                    <a:solidFill>
                      <a:schemeClr val="tx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Curved Connector 611"/>
                  <p:cNvCxnSpPr/>
                  <p:nvPr/>
                </p:nvCxnSpPr>
                <p:spPr>
                  <a:xfrm rot="16200000" flipV="1">
                    <a:off x="7289330" y="1954783"/>
                    <a:ext cx="303250" cy="370978"/>
                  </a:xfrm>
                  <a:prstGeom prst="curvedConnector3">
                    <a:avLst>
                      <a:gd name="adj1" fmla="val 50000"/>
                    </a:avLst>
                  </a:prstGeom>
                  <a:ln w="15875" cmpd="sng">
                    <a:solidFill>
                      <a:schemeClr val="tx1">
                        <a:lumMod val="75000"/>
                      </a:schemeClr>
                    </a:solidFill>
                    <a:headEnd type="triangle" w="sm" len="sm"/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5" name="Group 374"/>
                <p:cNvGrpSpPr/>
                <p:nvPr/>
              </p:nvGrpSpPr>
              <p:grpSpPr>
                <a:xfrm>
                  <a:off x="1472188" y="1949316"/>
                  <a:ext cx="4697318" cy="232869"/>
                  <a:chOff x="1472188" y="1949316"/>
                  <a:chExt cx="4697318" cy="232869"/>
                </a:xfrm>
              </p:grpSpPr>
              <p:cxnSp>
                <p:nvCxnSpPr>
                  <p:cNvPr id="419" name="Straight Arrow Connector 418"/>
                  <p:cNvCxnSpPr/>
                  <p:nvPr/>
                </p:nvCxnSpPr>
                <p:spPr>
                  <a:xfrm flipH="1">
                    <a:off x="1472188" y="1949316"/>
                    <a:ext cx="322302" cy="229703"/>
                  </a:xfrm>
                  <a:prstGeom prst="straightConnector1">
                    <a:avLst/>
                  </a:prstGeom>
                  <a:ln w="15875" cmpd="sng">
                    <a:solidFill>
                      <a:schemeClr val="tx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Arrow Connector 419"/>
                  <p:cNvCxnSpPr/>
                  <p:nvPr/>
                </p:nvCxnSpPr>
                <p:spPr>
                  <a:xfrm>
                    <a:off x="1796456" y="1949316"/>
                    <a:ext cx="0" cy="232869"/>
                  </a:xfrm>
                  <a:prstGeom prst="straightConnector1">
                    <a:avLst/>
                  </a:prstGeom>
                  <a:ln w="15875" cmpd="sng">
                    <a:solidFill>
                      <a:schemeClr val="tx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Arrow Connector 420"/>
                  <p:cNvCxnSpPr/>
                  <p:nvPr/>
                </p:nvCxnSpPr>
                <p:spPr>
                  <a:xfrm>
                    <a:off x="1789538" y="1949316"/>
                    <a:ext cx="321924" cy="229703"/>
                  </a:xfrm>
                  <a:prstGeom prst="straightConnector1">
                    <a:avLst/>
                  </a:prstGeom>
                  <a:ln w="15875" cmpd="sng">
                    <a:solidFill>
                      <a:schemeClr val="tx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Arrow Connector 649"/>
                  <p:cNvCxnSpPr/>
                  <p:nvPr/>
                </p:nvCxnSpPr>
                <p:spPr>
                  <a:xfrm flipH="1">
                    <a:off x="3583805" y="1949316"/>
                    <a:ext cx="322302" cy="229703"/>
                  </a:xfrm>
                  <a:prstGeom prst="straightConnector1">
                    <a:avLst/>
                  </a:prstGeom>
                  <a:ln w="15875" cmpd="sng">
                    <a:solidFill>
                      <a:schemeClr val="tx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Arrow Connector 650"/>
                  <p:cNvCxnSpPr/>
                  <p:nvPr/>
                </p:nvCxnSpPr>
                <p:spPr>
                  <a:xfrm>
                    <a:off x="3908073" y="1949316"/>
                    <a:ext cx="0" cy="232869"/>
                  </a:xfrm>
                  <a:prstGeom prst="straightConnector1">
                    <a:avLst/>
                  </a:prstGeom>
                  <a:ln w="15875" cmpd="sng">
                    <a:solidFill>
                      <a:schemeClr val="tx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Arrow Connector 651"/>
                  <p:cNvCxnSpPr/>
                  <p:nvPr/>
                </p:nvCxnSpPr>
                <p:spPr>
                  <a:xfrm>
                    <a:off x="3901155" y="1949316"/>
                    <a:ext cx="321924" cy="229703"/>
                  </a:xfrm>
                  <a:prstGeom prst="straightConnector1">
                    <a:avLst/>
                  </a:prstGeom>
                  <a:ln w="15875" cmpd="sng">
                    <a:solidFill>
                      <a:schemeClr val="tx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68" name="Group 367"/>
                  <p:cNvGrpSpPr/>
                  <p:nvPr/>
                </p:nvGrpSpPr>
                <p:grpSpPr>
                  <a:xfrm>
                    <a:off x="5208481" y="1949316"/>
                    <a:ext cx="961025" cy="232869"/>
                    <a:chOff x="5208481" y="1949316"/>
                    <a:chExt cx="961025" cy="232869"/>
                  </a:xfrm>
                </p:grpSpPr>
                <p:cxnSp>
                  <p:nvCxnSpPr>
                    <p:cNvPr id="415" name="Straight Arrow Connector 414"/>
                    <p:cNvCxnSpPr/>
                    <p:nvPr/>
                  </p:nvCxnSpPr>
                  <p:spPr>
                    <a:xfrm flipH="1">
                      <a:off x="5208481" y="1949316"/>
                      <a:ext cx="322302" cy="229703"/>
                    </a:xfrm>
                    <a:prstGeom prst="straightConnector1">
                      <a:avLst/>
                    </a:prstGeom>
                    <a:ln w="15875" cmpd="sng">
                      <a:solidFill>
                        <a:schemeClr val="tx1">
                          <a:lumMod val="75000"/>
                        </a:schemeClr>
                      </a:solidFill>
                      <a:tailEnd type="triangle" w="sm" len="sm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Arrow Connector 415"/>
                    <p:cNvCxnSpPr/>
                    <p:nvPr/>
                  </p:nvCxnSpPr>
                  <p:spPr>
                    <a:xfrm>
                      <a:off x="5532749" y="1949316"/>
                      <a:ext cx="0" cy="232869"/>
                    </a:xfrm>
                    <a:prstGeom prst="straightConnector1">
                      <a:avLst/>
                    </a:prstGeom>
                    <a:ln w="15875" cmpd="sng">
                      <a:solidFill>
                        <a:schemeClr val="tx1">
                          <a:lumMod val="75000"/>
                        </a:schemeClr>
                      </a:solidFill>
                      <a:tailEnd type="triangle" w="sm" len="sm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Arrow Connector 416"/>
                    <p:cNvCxnSpPr/>
                    <p:nvPr/>
                  </p:nvCxnSpPr>
                  <p:spPr>
                    <a:xfrm>
                      <a:off x="5525831" y="1949316"/>
                      <a:ext cx="321924" cy="229703"/>
                    </a:xfrm>
                    <a:prstGeom prst="straightConnector1">
                      <a:avLst/>
                    </a:prstGeom>
                    <a:ln w="15875" cmpd="sng">
                      <a:solidFill>
                        <a:schemeClr val="tx1">
                          <a:lumMod val="75000"/>
                        </a:schemeClr>
                      </a:solidFill>
                      <a:tailEnd type="triangle" w="sm" len="sm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45" name="TextBox 644"/>
                    <p:cNvSpPr txBox="1"/>
                    <p:nvPr/>
                  </p:nvSpPr>
                  <p:spPr>
                    <a:xfrm>
                      <a:off x="5898686" y="2034747"/>
                      <a:ext cx="270820" cy="1223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1000" dirty="0">
                          <a:solidFill>
                            <a:srgbClr val="676767">
                              <a:lumMod val="50000"/>
                            </a:srgbClr>
                          </a:solidFill>
                        </a:rPr>
                        <a:t>APIs</a:t>
                      </a:r>
                    </a:p>
                  </p:txBody>
                </p:sp>
              </p:grpSp>
            </p:grpSp>
          </p:grpSp>
          <p:grpSp>
            <p:nvGrpSpPr>
              <p:cNvPr id="383" name="Group 382"/>
              <p:cNvGrpSpPr/>
              <p:nvPr/>
            </p:nvGrpSpPr>
            <p:grpSpPr>
              <a:xfrm>
                <a:off x="1421104" y="1988647"/>
                <a:ext cx="5394887" cy="1266522"/>
                <a:chOff x="1421104" y="1988647"/>
                <a:chExt cx="5394887" cy="1266522"/>
              </a:xfrm>
            </p:grpSpPr>
            <p:cxnSp>
              <p:nvCxnSpPr>
                <p:cNvPr id="648" name="Straight Arrow Connector 647"/>
                <p:cNvCxnSpPr/>
                <p:nvPr/>
              </p:nvCxnSpPr>
              <p:spPr>
                <a:xfrm>
                  <a:off x="6815991" y="1988647"/>
                  <a:ext cx="0" cy="1266522"/>
                </a:xfrm>
                <a:prstGeom prst="straightConnector1">
                  <a:avLst/>
                </a:prstGeom>
                <a:ln w="15875" cmpd="sng">
                  <a:solidFill>
                    <a:schemeClr val="tx1">
                      <a:lumMod val="75000"/>
                    </a:schemeClr>
                  </a:solidFill>
                  <a:headEnd type="triangle" w="sm" len="sm"/>
                  <a:tailEnd type="non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Arrow Connector 421"/>
                <p:cNvCxnSpPr/>
                <p:nvPr/>
              </p:nvCxnSpPr>
              <p:spPr>
                <a:xfrm>
                  <a:off x="1421104" y="2070695"/>
                  <a:ext cx="0" cy="190249"/>
                </a:xfrm>
                <a:prstGeom prst="straightConnector1">
                  <a:avLst/>
                </a:prstGeom>
                <a:ln w="15875" cmpd="sng">
                  <a:solidFill>
                    <a:schemeClr val="tx1">
                      <a:lumMod val="75000"/>
                    </a:schemeClr>
                  </a:solidFill>
                  <a:headEnd type="triangle" w="sm" len="sm"/>
                  <a:tailEnd type="non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Arrow Connector 417"/>
                <p:cNvCxnSpPr/>
                <p:nvPr/>
              </p:nvCxnSpPr>
              <p:spPr>
                <a:xfrm>
                  <a:off x="5157397" y="2070695"/>
                  <a:ext cx="0" cy="190249"/>
                </a:xfrm>
                <a:prstGeom prst="straightConnector1">
                  <a:avLst/>
                </a:prstGeom>
                <a:ln w="15875" cmpd="sng">
                  <a:solidFill>
                    <a:schemeClr val="tx1">
                      <a:lumMod val="75000"/>
                    </a:schemeClr>
                  </a:solidFill>
                  <a:headEnd type="triangle" w="sm" len="sm"/>
                  <a:tailEnd type="non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Arrow Connector 631"/>
                <p:cNvCxnSpPr/>
                <p:nvPr/>
              </p:nvCxnSpPr>
              <p:spPr>
                <a:xfrm>
                  <a:off x="3532721" y="2070695"/>
                  <a:ext cx="0" cy="190249"/>
                </a:xfrm>
                <a:prstGeom prst="straightConnector1">
                  <a:avLst/>
                </a:prstGeom>
                <a:ln w="15875" cmpd="sng">
                  <a:solidFill>
                    <a:schemeClr val="tx1">
                      <a:lumMod val="75000"/>
                    </a:schemeClr>
                  </a:solidFill>
                  <a:headEnd type="triangle" w="sm" len="sm"/>
                  <a:tailEnd type="non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34" name="Rounded Rectangle 633"/>
          <p:cNvSpPr/>
          <p:nvPr/>
        </p:nvSpPr>
        <p:spPr>
          <a:xfrm>
            <a:off x="1196486" y="1411907"/>
            <a:ext cx="6326364" cy="56505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b="1" dirty="0" smtClean="0">
                <a:solidFill>
                  <a:srgbClr val="676767">
                    <a:lumMod val="75000"/>
                  </a:srgbClr>
                </a:solidFill>
              </a:rPr>
              <a:t>エンタープライズコントローラ</a:t>
            </a:r>
            <a:r>
              <a:rPr lang="en-US" sz="1600" b="1" dirty="0">
                <a:solidFill>
                  <a:srgbClr val="676767">
                    <a:lumMod val="75000"/>
                  </a:srgbClr>
                </a:solidFill>
              </a:rPr>
              <a:t/>
            </a:r>
            <a:br>
              <a:rPr lang="en-US" sz="1600" b="1" dirty="0">
                <a:solidFill>
                  <a:srgbClr val="676767">
                    <a:lumMod val="75000"/>
                  </a:srgbClr>
                </a:solidFill>
              </a:rPr>
            </a:br>
            <a:r>
              <a:rPr lang="en-US" sz="1600" b="1" dirty="0" smtClean="0">
                <a:solidFill>
                  <a:srgbClr val="676767">
                    <a:lumMod val="75000"/>
                  </a:srgbClr>
                </a:solidFill>
              </a:rPr>
              <a:t>(</a:t>
            </a:r>
            <a:r>
              <a:rPr lang="ja-JP" altLang="en-US" sz="1600" b="1" dirty="0" smtClean="0">
                <a:solidFill>
                  <a:srgbClr val="676767">
                    <a:lumMod val="75000"/>
                  </a:srgbClr>
                </a:solidFill>
              </a:rPr>
              <a:t>ポリシーの定義付</a:t>
            </a:r>
            <a:r>
              <a:rPr lang="en-US" sz="1600" b="1" dirty="0" smtClean="0">
                <a:solidFill>
                  <a:srgbClr val="676767">
                    <a:lumMod val="75000"/>
                  </a:srgbClr>
                </a:solidFill>
              </a:rPr>
              <a:t>)</a:t>
            </a:r>
            <a:endParaRPr lang="en-US" sz="1600" b="1" dirty="0">
              <a:solidFill>
                <a:srgbClr val="676767">
                  <a:lumMod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766" y="137584"/>
            <a:ext cx="8345488" cy="731837"/>
          </a:xfrm>
        </p:spPr>
        <p:txBody>
          <a:bodyPr anchor="t"/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Digital Network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Architecture</a:t>
            </a:r>
            <a:r>
              <a:rPr lang="ja-JP" alt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</a:rPr>
              <a:t>– 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</a:rPr>
              <a:t>ビジョン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110012" y="2203252"/>
            <a:ext cx="8991066" cy="1635151"/>
            <a:chOff x="110012" y="2203252"/>
            <a:chExt cx="8991066" cy="1635151"/>
          </a:xfrm>
        </p:grpSpPr>
        <p:cxnSp>
          <p:nvCxnSpPr>
            <p:cNvPr id="562" name="Straight Connector 561"/>
            <p:cNvCxnSpPr/>
            <p:nvPr/>
          </p:nvCxnSpPr>
          <p:spPr>
            <a:xfrm flipV="1">
              <a:off x="4790278" y="3434784"/>
              <a:ext cx="3203578" cy="1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9" name="Group 748"/>
            <p:cNvGrpSpPr/>
            <p:nvPr/>
          </p:nvGrpSpPr>
          <p:grpSpPr>
            <a:xfrm>
              <a:off x="6418281" y="3047675"/>
              <a:ext cx="1284635" cy="790728"/>
              <a:chOff x="7921933" y="3150772"/>
              <a:chExt cx="1093962" cy="673364"/>
            </a:xfrm>
          </p:grpSpPr>
          <p:sp>
            <p:nvSpPr>
              <p:cNvPr id="750" name="Freeform 749"/>
              <p:cNvSpPr/>
              <p:nvPr/>
            </p:nvSpPr>
            <p:spPr>
              <a:xfrm>
                <a:off x="7921933" y="3150772"/>
                <a:ext cx="1090830" cy="660617"/>
              </a:xfrm>
              <a:custGeom>
                <a:avLst/>
                <a:gdLst>
                  <a:gd name="connsiteX0" fmla="*/ 1101629 w 1866359"/>
                  <a:gd name="connsiteY0" fmla="*/ 0 h 1130284"/>
                  <a:gd name="connsiteX1" fmla="*/ 1532594 w 1866359"/>
                  <a:gd name="connsiteY1" fmla="*/ 430965 h 1130284"/>
                  <a:gd name="connsiteX2" fmla="*/ 1530369 w 1866359"/>
                  <a:gd name="connsiteY2" fmla="*/ 475028 h 1130284"/>
                  <a:gd name="connsiteX3" fmla="*/ 1527196 w 1866359"/>
                  <a:gd name="connsiteY3" fmla="*/ 495820 h 1130284"/>
                  <a:gd name="connsiteX4" fmla="*/ 1552503 w 1866359"/>
                  <a:gd name="connsiteY4" fmla="*/ 498371 h 1130284"/>
                  <a:gd name="connsiteX5" fmla="*/ 1662350 w 1866359"/>
                  <a:gd name="connsiteY5" fmla="*/ 633149 h 1130284"/>
                  <a:gd name="connsiteX6" fmla="*/ 1660989 w 1866359"/>
                  <a:gd name="connsiteY6" fmla="*/ 646645 h 1130284"/>
                  <a:gd name="connsiteX7" fmla="*/ 1671731 w 1866359"/>
                  <a:gd name="connsiteY7" fmla="*/ 647728 h 1130284"/>
                  <a:gd name="connsiteX8" fmla="*/ 1866359 w 1866359"/>
                  <a:gd name="connsiteY8" fmla="*/ 886530 h 1130284"/>
                  <a:gd name="connsiteX9" fmla="*/ 1671731 w 1866359"/>
                  <a:gd name="connsiteY9" fmla="*/ 1125332 h 1130284"/>
                  <a:gd name="connsiteX10" fmla="*/ 1633400 w 1866359"/>
                  <a:gd name="connsiteY10" fmla="*/ 1129196 h 1130284"/>
                  <a:gd name="connsiteX11" fmla="*/ 1633672 w 1866359"/>
                  <a:gd name="connsiteY11" fmla="*/ 1130284 h 1130284"/>
                  <a:gd name="connsiteX12" fmla="*/ 1622605 w 1866359"/>
                  <a:gd name="connsiteY12" fmla="*/ 1130284 h 1130284"/>
                  <a:gd name="connsiteX13" fmla="*/ 328298 w 1866359"/>
                  <a:gd name="connsiteY13" fmla="*/ 1130284 h 1130284"/>
                  <a:gd name="connsiteX14" fmla="*/ 328500 w 1866359"/>
                  <a:gd name="connsiteY14" fmla="*/ 1129476 h 1130284"/>
                  <a:gd name="connsiteX15" fmla="*/ 320481 w 1866359"/>
                  <a:gd name="connsiteY15" fmla="*/ 1130284 h 1130284"/>
                  <a:gd name="connsiteX16" fmla="*/ 0 w 1866359"/>
                  <a:gd name="connsiteY16" fmla="*/ 809802 h 1130284"/>
                  <a:gd name="connsiteX17" fmla="*/ 320481 w 1866359"/>
                  <a:gd name="connsiteY17" fmla="*/ 489321 h 1130284"/>
                  <a:gd name="connsiteX18" fmla="*/ 333765 w 1866359"/>
                  <a:gd name="connsiteY18" fmla="*/ 490660 h 1130284"/>
                  <a:gd name="connsiteX19" fmla="*/ 331424 w 1866359"/>
                  <a:gd name="connsiteY19" fmla="*/ 467434 h 1130284"/>
                  <a:gd name="connsiteX20" fmla="*/ 559669 w 1866359"/>
                  <a:gd name="connsiteY20" fmla="*/ 239189 h 1130284"/>
                  <a:gd name="connsiteX21" fmla="*/ 687284 w 1866359"/>
                  <a:gd name="connsiteY21" fmla="*/ 278169 h 1130284"/>
                  <a:gd name="connsiteX22" fmla="*/ 697320 w 1866359"/>
                  <a:gd name="connsiteY22" fmla="*/ 286449 h 1130284"/>
                  <a:gd name="connsiteX23" fmla="*/ 704532 w 1866359"/>
                  <a:gd name="connsiteY23" fmla="*/ 263214 h 1130284"/>
                  <a:gd name="connsiteX24" fmla="*/ 1101629 w 1866359"/>
                  <a:gd name="connsiteY24" fmla="*/ 0 h 113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6359" h="1130284">
                    <a:moveTo>
                      <a:pt x="1101629" y="0"/>
                    </a:moveTo>
                    <a:cubicBezTo>
                      <a:pt x="1339644" y="0"/>
                      <a:pt x="1532594" y="192949"/>
                      <a:pt x="1532594" y="430965"/>
                    </a:cubicBezTo>
                    <a:cubicBezTo>
                      <a:pt x="1532594" y="445841"/>
                      <a:pt x="1531840" y="460540"/>
                      <a:pt x="1530369" y="475028"/>
                    </a:cubicBezTo>
                    <a:lnTo>
                      <a:pt x="1527196" y="495820"/>
                    </a:lnTo>
                    <a:lnTo>
                      <a:pt x="1552503" y="498371"/>
                    </a:lnTo>
                    <a:cubicBezTo>
                      <a:pt x="1615192" y="511199"/>
                      <a:pt x="1662350" y="566667"/>
                      <a:pt x="1662350" y="633149"/>
                    </a:cubicBezTo>
                    <a:lnTo>
                      <a:pt x="1660989" y="646645"/>
                    </a:lnTo>
                    <a:lnTo>
                      <a:pt x="1671731" y="647728"/>
                    </a:lnTo>
                    <a:cubicBezTo>
                      <a:pt x="1782805" y="670457"/>
                      <a:pt x="1866359" y="768736"/>
                      <a:pt x="1866359" y="886530"/>
                    </a:cubicBezTo>
                    <a:cubicBezTo>
                      <a:pt x="1866359" y="1004324"/>
                      <a:pt x="1782805" y="1102603"/>
                      <a:pt x="1671731" y="1125332"/>
                    </a:cubicBezTo>
                    <a:lnTo>
                      <a:pt x="1633400" y="1129196"/>
                    </a:lnTo>
                    <a:lnTo>
                      <a:pt x="1633672" y="1130284"/>
                    </a:lnTo>
                    <a:lnTo>
                      <a:pt x="1622605" y="1130284"/>
                    </a:lnTo>
                    <a:lnTo>
                      <a:pt x="328298" y="1130284"/>
                    </a:lnTo>
                    <a:lnTo>
                      <a:pt x="328500" y="1129476"/>
                    </a:lnTo>
                    <a:lnTo>
                      <a:pt x="320481" y="1130284"/>
                    </a:lnTo>
                    <a:cubicBezTo>
                      <a:pt x="143484" y="1130284"/>
                      <a:pt x="0" y="986799"/>
                      <a:pt x="0" y="809802"/>
                    </a:cubicBezTo>
                    <a:cubicBezTo>
                      <a:pt x="0" y="632805"/>
                      <a:pt x="143484" y="489321"/>
                      <a:pt x="320481" y="489321"/>
                    </a:cubicBezTo>
                    <a:lnTo>
                      <a:pt x="333765" y="490660"/>
                    </a:lnTo>
                    <a:lnTo>
                      <a:pt x="331424" y="467434"/>
                    </a:lnTo>
                    <a:cubicBezTo>
                      <a:pt x="331424" y="341377"/>
                      <a:pt x="433613" y="239189"/>
                      <a:pt x="559669" y="239189"/>
                    </a:cubicBezTo>
                    <a:cubicBezTo>
                      <a:pt x="606941" y="239189"/>
                      <a:pt x="650855" y="253559"/>
                      <a:pt x="687284" y="278169"/>
                    </a:cubicBezTo>
                    <a:lnTo>
                      <a:pt x="697320" y="286449"/>
                    </a:lnTo>
                    <a:lnTo>
                      <a:pt x="704532" y="263214"/>
                    </a:lnTo>
                    <a:cubicBezTo>
                      <a:pt x="769956" y="108534"/>
                      <a:pt x="923118" y="0"/>
                      <a:pt x="110162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  <a:effectLst/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1" name="TextBox 750"/>
              <p:cNvSpPr txBox="1"/>
              <p:nvPr/>
            </p:nvSpPr>
            <p:spPr>
              <a:xfrm>
                <a:off x="8418809" y="3588251"/>
                <a:ext cx="597086" cy="235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rgbClr val="676767">
                        <a:lumMod val="75000"/>
                      </a:srgbClr>
                    </a:solidFill>
                  </a:rPr>
                  <a:t>クラウド</a:t>
                </a:r>
                <a:endParaRPr lang="en-US" sz="120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</p:grpSp>
        <p:cxnSp>
          <p:nvCxnSpPr>
            <p:cNvPr id="556" name="Straight Connector 555"/>
            <p:cNvCxnSpPr/>
            <p:nvPr/>
          </p:nvCxnSpPr>
          <p:spPr>
            <a:xfrm>
              <a:off x="397844" y="3252046"/>
              <a:ext cx="2618504" cy="0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2" name="Group 461"/>
            <p:cNvGrpSpPr/>
            <p:nvPr/>
          </p:nvGrpSpPr>
          <p:grpSpPr>
            <a:xfrm>
              <a:off x="4755701" y="2260712"/>
              <a:ext cx="1448060" cy="537610"/>
              <a:chOff x="2159000" y="1288200"/>
              <a:chExt cx="4463143" cy="2095592"/>
            </a:xfrm>
            <a:effectLst/>
          </p:grpSpPr>
          <p:sp>
            <p:nvSpPr>
              <p:cNvPr id="369" name="Rounded Rectangle 368"/>
              <p:cNvSpPr/>
              <p:nvPr/>
            </p:nvSpPr>
            <p:spPr>
              <a:xfrm>
                <a:off x="2159000" y="1288200"/>
                <a:ext cx="4463143" cy="209559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5" tIns="18288" rIns="68565" bIns="34283" rtlCol="0" anchor="t"/>
              <a:lstStyle/>
              <a:p>
                <a:pPr algn="ctr"/>
                <a:endParaRPr lang="en-US" sz="90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  <p:grpSp>
            <p:nvGrpSpPr>
              <p:cNvPr id="463" name="Group 462"/>
              <p:cNvGrpSpPr/>
              <p:nvPr/>
            </p:nvGrpSpPr>
            <p:grpSpPr>
              <a:xfrm>
                <a:off x="2307879" y="1597683"/>
                <a:ext cx="4189289" cy="1524067"/>
                <a:chOff x="2603018" y="1382366"/>
                <a:chExt cx="6538601" cy="1945640"/>
              </a:xfrm>
            </p:grpSpPr>
            <p:cxnSp>
              <p:nvCxnSpPr>
                <p:cNvPr id="465" name="Straight Connector 464"/>
                <p:cNvCxnSpPr>
                  <a:stCxn id="496" idx="0"/>
                  <a:endCxn id="489" idx="2"/>
                </p:cNvCxnSpPr>
                <p:nvPr/>
              </p:nvCxnSpPr>
              <p:spPr>
                <a:xfrm flipV="1">
                  <a:off x="3093957" y="2217764"/>
                  <a:ext cx="883939" cy="9550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6" name="Straight Connector 465"/>
                <p:cNvCxnSpPr>
                  <a:stCxn id="496" idx="0"/>
                  <a:endCxn id="490" idx="2"/>
                </p:cNvCxnSpPr>
                <p:nvPr/>
              </p:nvCxnSpPr>
              <p:spPr>
                <a:xfrm flipV="1">
                  <a:off x="3093957" y="2208282"/>
                  <a:ext cx="2204395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7" name="Straight Connector 466"/>
                <p:cNvCxnSpPr>
                  <a:stCxn id="496" idx="0"/>
                  <a:endCxn id="491" idx="2"/>
                </p:cNvCxnSpPr>
                <p:nvPr/>
              </p:nvCxnSpPr>
              <p:spPr>
                <a:xfrm flipV="1">
                  <a:off x="3093957" y="2208282"/>
                  <a:ext cx="3524851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8" name="Straight Connector 467"/>
                <p:cNvCxnSpPr>
                  <a:stCxn id="496" idx="0"/>
                  <a:endCxn id="492" idx="2"/>
                </p:cNvCxnSpPr>
                <p:nvPr/>
              </p:nvCxnSpPr>
              <p:spPr>
                <a:xfrm flipV="1">
                  <a:off x="3093958" y="2195166"/>
                  <a:ext cx="4866464" cy="9776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9" name="Straight Connector 468"/>
                <p:cNvCxnSpPr>
                  <a:stCxn id="498" idx="0"/>
                  <a:endCxn id="489" idx="2"/>
                </p:cNvCxnSpPr>
                <p:nvPr/>
              </p:nvCxnSpPr>
              <p:spPr>
                <a:xfrm flipH="1" flipV="1">
                  <a:off x="3977896" y="2217764"/>
                  <a:ext cx="199547" cy="94943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0" name="Straight Connector 469"/>
                <p:cNvCxnSpPr>
                  <a:stCxn id="498" idx="0"/>
                  <a:endCxn id="490" idx="2"/>
                </p:cNvCxnSpPr>
                <p:nvPr/>
              </p:nvCxnSpPr>
              <p:spPr>
                <a:xfrm flipV="1">
                  <a:off x="4177443" y="2208282"/>
                  <a:ext cx="1120909" cy="9589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1" name="Straight Connector 470"/>
                <p:cNvCxnSpPr>
                  <a:stCxn id="498" idx="0"/>
                  <a:endCxn id="491" idx="2"/>
                </p:cNvCxnSpPr>
                <p:nvPr/>
              </p:nvCxnSpPr>
              <p:spPr>
                <a:xfrm flipV="1">
                  <a:off x="4177443" y="2208282"/>
                  <a:ext cx="2441365" cy="9589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2" name="Straight Connector 471"/>
                <p:cNvCxnSpPr>
                  <a:stCxn id="498" idx="0"/>
                  <a:endCxn id="492" idx="2"/>
                </p:cNvCxnSpPr>
                <p:nvPr/>
              </p:nvCxnSpPr>
              <p:spPr>
                <a:xfrm flipV="1">
                  <a:off x="4177443" y="2195166"/>
                  <a:ext cx="3782979" cy="97203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3" name="Straight Connector 472"/>
                <p:cNvCxnSpPr>
                  <a:stCxn id="497" idx="0"/>
                  <a:endCxn id="489" idx="2"/>
                </p:cNvCxnSpPr>
                <p:nvPr/>
              </p:nvCxnSpPr>
              <p:spPr>
                <a:xfrm flipH="1" flipV="1">
                  <a:off x="3977897" y="2217764"/>
                  <a:ext cx="1320857" cy="9522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4" name="Straight Connector 473"/>
                <p:cNvCxnSpPr>
                  <a:stCxn id="497" idx="0"/>
                  <a:endCxn id="490" idx="2"/>
                </p:cNvCxnSpPr>
                <p:nvPr/>
              </p:nvCxnSpPr>
              <p:spPr>
                <a:xfrm flipH="1" flipV="1">
                  <a:off x="5298353" y="2208282"/>
                  <a:ext cx="401" cy="961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5" name="Straight Connector 474"/>
                <p:cNvCxnSpPr>
                  <a:stCxn id="493" idx="0"/>
                  <a:endCxn id="490" idx="2"/>
                </p:cNvCxnSpPr>
                <p:nvPr/>
              </p:nvCxnSpPr>
              <p:spPr>
                <a:xfrm flipH="1" flipV="1">
                  <a:off x="5298353" y="2208282"/>
                  <a:ext cx="1117710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6" name="Straight Connector 475"/>
                <p:cNvCxnSpPr>
                  <a:stCxn id="494" idx="0"/>
                  <a:endCxn id="490" idx="2"/>
                </p:cNvCxnSpPr>
                <p:nvPr/>
              </p:nvCxnSpPr>
              <p:spPr>
                <a:xfrm flipH="1" flipV="1">
                  <a:off x="5298353" y="2208282"/>
                  <a:ext cx="2235019" cy="961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7" name="Straight Connector 476"/>
                <p:cNvCxnSpPr>
                  <a:stCxn id="495" idx="0"/>
                  <a:endCxn id="490" idx="2"/>
                </p:cNvCxnSpPr>
                <p:nvPr/>
              </p:nvCxnSpPr>
              <p:spPr>
                <a:xfrm flipH="1" flipV="1">
                  <a:off x="5298353" y="2208282"/>
                  <a:ext cx="3352328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8" name="Straight Connector 477"/>
                <p:cNvCxnSpPr>
                  <a:stCxn id="493" idx="0"/>
                  <a:endCxn id="489" idx="2"/>
                </p:cNvCxnSpPr>
                <p:nvPr/>
              </p:nvCxnSpPr>
              <p:spPr>
                <a:xfrm flipH="1" flipV="1">
                  <a:off x="3977897" y="2217764"/>
                  <a:ext cx="2438166" cy="9550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9" name="Straight Connector 478"/>
                <p:cNvCxnSpPr>
                  <a:stCxn id="497" idx="0"/>
                  <a:endCxn id="491" idx="2"/>
                </p:cNvCxnSpPr>
                <p:nvPr/>
              </p:nvCxnSpPr>
              <p:spPr>
                <a:xfrm flipV="1">
                  <a:off x="5298754" y="2208282"/>
                  <a:ext cx="1320055" cy="961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0" name="Straight Connector 479"/>
                <p:cNvCxnSpPr>
                  <a:stCxn id="497" idx="0"/>
                  <a:endCxn id="492" idx="2"/>
                </p:cNvCxnSpPr>
                <p:nvPr/>
              </p:nvCxnSpPr>
              <p:spPr>
                <a:xfrm flipV="1">
                  <a:off x="5298754" y="2195166"/>
                  <a:ext cx="2661668" cy="97483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1" name="Straight Connector 480"/>
                <p:cNvCxnSpPr>
                  <a:stCxn id="494" idx="0"/>
                  <a:endCxn id="489" idx="2"/>
                </p:cNvCxnSpPr>
                <p:nvPr/>
              </p:nvCxnSpPr>
              <p:spPr>
                <a:xfrm flipH="1" flipV="1">
                  <a:off x="3977897" y="2217764"/>
                  <a:ext cx="3555475" cy="9522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2" name="Straight Connector 481"/>
                <p:cNvCxnSpPr>
                  <a:stCxn id="495" idx="0"/>
                  <a:endCxn id="491" idx="2"/>
                </p:cNvCxnSpPr>
                <p:nvPr/>
              </p:nvCxnSpPr>
              <p:spPr>
                <a:xfrm flipH="1" flipV="1">
                  <a:off x="6618809" y="2208282"/>
                  <a:ext cx="2031872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3" name="Straight Connector 482"/>
                <p:cNvCxnSpPr>
                  <a:stCxn id="495" idx="0"/>
                  <a:endCxn id="492" idx="2"/>
                </p:cNvCxnSpPr>
                <p:nvPr/>
              </p:nvCxnSpPr>
              <p:spPr>
                <a:xfrm flipH="1" flipV="1">
                  <a:off x="7960422" y="2195166"/>
                  <a:ext cx="690259" cy="9776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4" name="Straight Connector 483"/>
                <p:cNvCxnSpPr>
                  <a:stCxn id="495" idx="0"/>
                  <a:endCxn id="489" idx="2"/>
                </p:cNvCxnSpPr>
                <p:nvPr/>
              </p:nvCxnSpPr>
              <p:spPr>
                <a:xfrm flipH="1" flipV="1">
                  <a:off x="3977897" y="2217764"/>
                  <a:ext cx="4672784" cy="9550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5" name="Straight Connector 484"/>
                <p:cNvCxnSpPr>
                  <a:stCxn id="493" idx="0"/>
                  <a:endCxn id="491" idx="2"/>
                </p:cNvCxnSpPr>
                <p:nvPr/>
              </p:nvCxnSpPr>
              <p:spPr>
                <a:xfrm flipV="1">
                  <a:off x="6416063" y="2208282"/>
                  <a:ext cx="202746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6" name="Straight Connector 485"/>
                <p:cNvCxnSpPr>
                  <a:stCxn id="493" idx="0"/>
                  <a:endCxn id="492" idx="2"/>
                </p:cNvCxnSpPr>
                <p:nvPr/>
              </p:nvCxnSpPr>
              <p:spPr>
                <a:xfrm flipV="1">
                  <a:off x="6416063" y="2195166"/>
                  <a:ext cx="1544359" cy="9776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7" name="Straight Connector 486"/>
                <p:cNvCxnSpPr>
                  <a:stCxn id="494" idx="0"/>
                  <a:endCxn id="491" idx="2"/>
                </p:cNvCxnSpPr>
                <p:nvPr/>
              </p:nvCxnSpPr>
              <p:spPr>
                <a:xfrm flipH="1" flipV="1">
                  <a:off x="6618809" y="2208282"/>
                  <a:ext cx="914563" cy="961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8" name="Straight Connector 487"/>
                <p:cNvCxnSpPr>
                  <a:stCxn id="494" idx="0"/>
                  <a:endCxn id="492" idx="2"/>
                </p:cNvCxnSpPr>
                <p:nvPr/>
              </p:nvCxnSpPr>
              <p:spPr>
                <a:xfrm flipV="1">
                  <a:off x="7533372" y="2195166"/>
                  <a:ext cx="427050" cy="97483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pic>
              <p:nvPicPr>
                <p:cNvPr id="489" name="Picture 488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7042" y="1404964"/>
                  <a:ext cx="781708" cy="812800"/>
                </a:xfrm>
                <a:prstGeom prst="rect">
                  <a:avLst/>
                </a:prstGeom>
              </p:spPr>
            </p:pic>
            <p:pic>
              <p:nvPicPr>
                <p:cNvPr id="490" name="Picture 489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7498" y="1395482"/>
                  <a:ext cx="781708" cy="812800"/>
                </a:xfrm>
                <a:prstGeom prst="rect">
                  <a:avLst/>
                </a:prstGeom>
              </p:spPr>
            </p:pic>
            <p:pic>
              <p:nvPicPr>
                <p:cNvPr id="491" name="Picture 490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7954" y="1395482"/>
                  <a:ext cx="781708" cy="812800"/>
                </a:xfrm>
                <a:prstGeom prst="rect">
                  <a:avLst/>
                </a:prstGeom>
              </p:spPr>
            </p:pic>
            <p:pic>
              <p:nvPicPr>
                <p:cNvPr id="492" name="Picture 491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567" y="1382366"/>
                  <a:ext cx="781708" cy="812800"/>
                </a:xfrm>
                <a:prstGeom prst="rect">
                  <a:avLst/>
                </a:prstGeom>
              </p:spPr>
            </p:pic>
            <p:pic>
              <p:nvPicPr>
                <p:cNvPr id="493" name="Picture 492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5123" y="3172804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4" name="Picture 493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2432" y="3170002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5" name="Picture 494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741" y="3172804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6" name="Picture 495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3018" y="3172804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7" name="Picture 496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7814" y="3170002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8" name="Picture 497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6504" y="3167200"/>
                  <a:ext cx="981878" cy="155202"/>
                </a:xfrm>
                <a:prstGeom prst="rect">
                  <a:avLst/>
                </a:prstGeom>
              </p:spPr>
            </p:pic>
          </p:grpSp>
          <p:sp>
            <p:nvSpPr>
              <p:cNvPr id="464" name="Rounded Rectangle 463"/>
              <p:cNvSpPr/>
              <p:nvPr/>
            </p:nvSpPr>
            <p:spPr>
              <a:xfrm>
                <a:off x="2159000" y="1288200"/>
                <a:ext cx="4463143" cy="209559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5" tIns="18288" rIns="68565" bIns="34283" rtlCol="0" anchor="t"/>
              <a:lstStyle/>
              <a:p>
                <a:pPr algn="ctr"/>
                <a:r>
                  <a:rPr lang="ja-JP" altLang="en-US" sz="900" dirty="0" smtClean="0">
                    <a:solidFill>
                      <a:srgbClr val="676767">
                        <a:lumMod val="75000"/>
                      </a:srgbClr>
                    </a:solidFill>
                  </a:rPr>
                  <a:t>データセンタ</a:t>
                </a:r>
                <a:endParaRPr lang="en-US" sz="90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</p:grpSp>
        <p:cxnSp>
          <p:nvCxnSpPr>
            <p:cNvPr id="499" name="Straight Connector 498"/>
            <p:cNvCxnSpPr>
              <a:stCxn id="552" idx="1"/>
            </p:cNvCxnSpPr>
            <p:nvPr/>
          </p:nvCxnSpPr>
          <p:spPr>
            <a:xfrm>
              <a:off x="2691099" y="2664084"/>
              <a:ext cx="11610" cy="2195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>
              <a:off x="4587298" y="2922290"/>
              <a:ext cx="3425608" cy="0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921933" y="2475903"/>
              <a:ext cx="1179145" cy="660617"/>
              <a:chOff x="7921933" y="3150772"/>
              <a:chExt cx="1179145" cy="660617"/>
            </a:xfrm>
          </p:grpSpPr>
          <p:sp>
            <p:nvSpPr>
              <p:cNvPr id="748" name="Freeform 747"/>
              <p:cNvSpPr/>
              <p:nvPr/>
            </p:nvSpPr>
            <p:spPr>
              <a:xfrm>
                <a:off x="7921933" y="3150772"/>
                <a:ext cx="1090830" cy="660617"/>
              </a:xfrm>
              <a:custGeom>
                <a:avLst/>
                <a:gdLst>
                  <a:gd name="connsiteX0" fmla="*/ 1101629 w 1866359"/>
                  <a:gd name="connsiteY0" fmla="*/ 0 h 1130284"/>
                  <a:gd name="connsiteX1" fmla="*/ 1532594 w 1866359"/>
                  <a:gd name="connsiteY1" fmla="*/ 430965 h 1130284"/>
                  <a:gd name="connsiteX2" fmla="*/ 1530369 w 1866359"/>
                  <a:gd name="connsiteY2" fmla="*/ 475028 h 1130284"/>
                  <a:gd name="connsiteX3" fmla="*/ 1527196 w 1866359"/>
                  <a:gd name="connsiteY3" fmla="*/ 495820 h 1130284"/>
                  <a:gd name="connsiteX4" fmla="*/ 1552503 w 1866359"/>
                  <a:gd name="connsiteY4" fmla="*/ 498371 h 1130284"/>
                  <a:gd name="connsiteX5" fmla="*/ 1662350 w 1866359"/>
                  <a:gd name="connsiteY5" fmla="*/ 633149 h 1130284"/>
                  <a:gd name="connsiteX6" fmla="*/ 1660989 w 1866359"/>
                  <a:gd name="connsiteY6" fmla="*/ 646645 h 1130284"/>
                  <a:gd name="connsiteX7" fmla="*/ 1671731 w 1866359"/>
                  <a:gd name="connsiteY7" fmla="*/ 647728 h 1130284"/>
                  <a:gd name="connsiteX8" fmla="*/ 1866359 w 1866359"/>
                  <a:gd name="connsiteY8" fmla="*/ 886530 h 1130284"/>
                  <a:gd name="connsiteX9" fmla="*/ 1671731 w 1866359"/>
                  <a:gd name="connsiteY9" fmla="*/ 1125332 h 1130284"/>
                  <a:gd name="connsiteX10" fmla="*/ 1633400 w 1866359"/>
                  <a:gd name="connsiteY10" fmla="*/ 1129196 h 1130284"/>
                  <a:gd name="connsiteX11" fmla="*/ 1633672 w 1866359"/>
                  <a:gd name="connsiteY11" fmla="*/ 1130284 h 1130284"/>
                  <a:gd name="connsiteX12" fmla="*/ 1622605 w 1866359"/>
                  <a:gd name="connsiteY12" fmla="*/ 1130284 h 1130284"/>
                  <a:gd name="connsiteX13" fmla="*/ 328298 w 1866359"/>
                  <a:gd name="connsiteY13" fmla="*/ 1130284 h 1130284"/>
                  <a:gd name="connsiteX14" fmla="*/ 328500 w 1866359"/>
                  <a:gd name="connsiteY14" fmla="*/ 1129476 h 1130284"/>
                  <a:gd name="connsiteX15" fmla="*/ 320481 w 1866359"/>
                  <a:gd name="connsiteY15" fmla="*/ 1130284 h 1130284"/>
                  <a:gd name="connsiteX16" fmla="*/ 0 w 1866359"/>
                  <a:gd name="connsiteY16" fmla="*/ 809802 h 1130284"/>
                  <a:gd name="connsiteX17" fmla="*/ 320481 w 1866359"/>
                  <a:gd name="connsiteY17" fmla="*/ 489321 h 1130284"/>
                  <a:gd name="connsiteX18" fmla="*/ 333765 w 1866359"/>
                  <a:gd name="connsiteY18" fmla="*/ 490660 h 1130284"/>
                  <a:gd name="connsiteX19" fmla="*/ 331424 w 1866359"/>
                  <a:gd name="connsiteY19" fmla="*/ 467434 h 1130284"/>
                  <a:gd name="connsiteX20" fmla="*/ 559669 w 1866359"/>
                  <a:gd name="connsiteY20" fmla="*/ 239189 h 1130284"/>
                  <a:gd name="connsiteX21" fmla="*/ 687284 w 1866359"/>
                  <a:gd name="connsiteY21" fmla="*/ 278169 h 1130284"/>
                  <a:gd name="connsiteX22" fmla="*/ 697320 w 1866359"/>
                  <a:gd name="connsiteY22" fmla="*/ 286449 h 1130284"/>
                  <a:gd name="connsiteX23" fmla="*/ 704532 w 1866359"/>
                  <a:gd name="connsiteY23" fmla="*/ 263214 h 1130284"/>
                  <a:gd name="connsiteX24" fmla="*/ 1101629 w 1866359"/>
                  <a:gd name="connsiteY24" fmla="*/ 0 h 113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6359" h="1130284">
                    <a:moveTo>
                      <a:pt x="1101629" y="0"/>
                    </a:moveTo>
                    <a:cubicBezTo>
                      <a:pt x="1339644" y="0"/>
                      <a:pt x="1532594" y="192949"/>
                      <a:pt x="1532594" y="430965"/>
                    </a:cubicBezTo>
                    <a:cubicBezTo>
                      <a:pt x="1532594" y="445841"/>
                      <a:pt x="1531840" y="460540"/>
                      <a:pt x="1530369" y="475028"/>
                    </a:cubicBezTo>
                    <a:lnTo>
                      <a:pt x="1527196" y="495820"/>
                    </a:lnTo>
                    <a:lnTo>
                      <a:pt x="1552503" y="498371"/>
                    </a:lnTo>
                    <a:cubicBezTo>
                      <a:pt x="1615192" y="511199"/>
                      <a:pt x="1662350" y="566667"/>
                      <a:pt x="1662350" y="633149"/>
                    </a:cubicBezTo>
                    <a:lnTo>
                      <a:pt x="1660989" y="646645"/>
                    </a:lnTo>
                    <a:lnTo>
                      <a:pt x="1671731" y="647728"/>
                    </a:lnTo>
                    <a:cubicBezTo>
                      <a:pt x="1782805" y="670457"/>
                      <a:pt x="1866359" y="768736"/>
                      <a:pt x="1866359" y="886530"/>
                    </a:cubicBezTo>
                    <a:cubicBezTo>
                      <a:pt x="1866359" y="1004324"/>
                      <a:pt x="1782805" y="1102603"/>
                      <a:pt x="1671731" y="1125332"/>
                    </a:cubicBezTo>
                    <a:lnTo>
                      <a:pt x="1633400" y="1129196"/>
                    </a:lnTo>
                    <a:lnTo>
                      <a:pt x="1633672" y="1130284"/>
                    </a:lnTo>
                    <a:lnTo>
                      <a:pt x="1622605" y="1130284"/>
                    </a:lnTo>
                    <a:lnTo>
                      <a:pt x="328298" y="1130284"/>
                    </a:lnTo>
                    <a:lnTo>
                      <a:pt x="328500" y="1129476"/>
                    </a:lnTo>
                    <a:lnTo>
                      <a:pt x="320481" y="1130284"/>
                    </a:lnTo>
                    <a:cubicBezTo>
                      <a:pt x="143484" y="1130284"/>
                      <a:pt x="0" y="986799"/>
                      <a:pt x="0" y="809802"/>
                    </a:cubicBezTo>
                    <a:cubicBezTo>
                      <a:pt x="0" y="632805"/>
                      <a:pt x="143484" y="489321"/>
                      <a:pt x="320481" y="489321"/>
                    </a:cubicBezTo>
                    <a:lnTo>
                      <a:pt x="333765" y="490660"/>
                    </a:lnTo>
                    <a:lnTo>
                      <a:pt x="331424" y="467434"/>
                    </a:lnTo>
                    <a:cubicBezTo>
                      <a:pt x="331424" y="341377"/>
                      <a:pt x="433613" y="239189"/>
                      <a:pt x="559669" y="239189"/>
                    </a:cubicBezTo>
                    <a:cubicBezTo>
                      <a:pt x="606941" y="239189"/>
                      <a:pt x="650855" y="253559"/>
                      <a:pt x="687284" y="278169"/>
                    </a:cubicBezTo>
                    <a:lnTo>
                      <a:pt x="697320" y="286449"/>
                    </a:lnTo>
                    <a:lnTo>
                      <a:pt x="704532" y="263214"/>
                    </a:lnTo>
                    <a:cubicBezTo>
                      <a:pt x="769956" y="108534"/>
                      <a:pt x="923118" y="0"/>
                      <a:pt x="110162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  <a:effectLst/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108499" y="3547586"/>
                <a:ext cx="99257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676767">
                        <a:lumMod val="75000"/>
                      </a:srgbClr>
                    </a:solidFill>
                  </a:rPr>
                  <a:t> </a:t>
                </a:r>
                <a:r>
                  <a:rPr lang="ja-JP" altLang="en-US" sz="1050" dirty="0" smtClean="0">
                    <a:solidFill>
                      <a:srgbClr val="676767">
                        <a:lumMod val="75000"/>
                      </a:srgbClr>
                    </a:solidFill>
                  </a:rPr>
                  <a:t>インターネット</a:t>
                </a:r>
                <a:endParaRPr lang="en-US" sz="105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</p:grpSp>
        <p:cxnSp>
          <p:nvCxnSpPr>
            <p:cNvPr id="508" name="Straight Connector 507"/>
            <p:cNvCxnSpPr/>
            <p:nvPr/>
          </p:nvCxnSpPr>
          <p:spPr>
            <a:xfrm flipV="1">
              <a:off x="441889" y="2621137"/>
              <a:ext cx="419991" cy="1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>
              <a:off x="396148" y="2939451"/>
              <a:ext cx="692673" cy="0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flipV="1">
              <a:off x="6206634" y="2429940"/>
              <a:ext cx="1736079" cy="8367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Rounded Rectangle 510"/>
            <p:cNvSpPr/>
            <p:nvPr/>
          </p:nvSpPr>
          <p:spPr>
            <a:xfrm>
              <a:off x="7451038" y="2334229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grpSp>
          <p:nvGrpSpPr>
            <p:cNvPr id="512" name="Group 511"/>
            <p:cNvGrpSpPr/>
            <p:nvPr/>
          </p:nvGrpSpPr>
          <p:grpSpPr>
            <a:xfrm>
              <a:off x="2950472" y="2256857"/>
              <a:ext cx="1636826" cy="1407735"/>
              <a:chOff x="3327664" y="2575466"/>
              <a:chExt cx="2014901" cy="1026496"/>
            </a:xfrm>
          </p:grpSpPr>
          <p:sp>
            <p:nvSpPr>
              <p:cNvPr id="515" name="Rounded Rectangle 514"/>
              <p:cNvSpPr/>
              <p:nvPr/>
            </p:nvSpPr>
            <p:spPr>
              <a:xfrm>
                <a:off x="3353902" y="2575466"/>
                <a:ext cx="1988663" cy="102649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5" tIns="18288" rIns="68565" bIns="34283" rtlCol="0" anchor="t"/>
              <a:lstStyle/>
              <a:p>
                <a:pPr algn="ctr"/>
                <a:r>
                  <a:rPr lang="ja-JP" altLang="en-US" sz="900" dirty="0" smtClean="0">
                    <a:solidFill>
                      <a:srgbClr val="676767">
                        <a:lumMod val="75000"/>
                      </a:srgbClr>
                    </a:solidFill>
                  </a:rPr>
                  <a:t>キャンパス</a:t>
                </a:r>
                <a:endParaRPr lang="en-US" sz="90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  <p:grpSp>
            <p:nvGrpSpPr>
              <p:cNvPr id="513" name="Group 512"/>
              <p:cNvGrpSpPr/>
              <p:nvPr/>
            </p:nvGrpSpPr>
            <p:grpSpPr>
              <a:xfrm>
                <a:off x="3327664" y="2781952"/>
                <a:ext cx="1866641" cy="628220"/>
                <a:chOff x="2603018" y="1690740"/>
                <a:chExt cx="6538601" cy="1637266"/>
              </a:xfrm>
            </p:grpSpPr>
            <p:cxnSp>
              <p:nvCxnSpPr>
                <p:cNvPr id="516" name="Straight Connector 515"/>
                <p:cNvCxnSpPr>
                  <a:stCxn id="547" idx="0"/>
                  <a:endCxn id="540" idx="2"/>
                </p:cNvCxnSpPr>
                <p:nvPr/>
              </p:nvCxnSpPr>
              <p:spPr>
                <a:xfrm flipV="1">
                  <a:off x="3093959" y="2217761"/>
                  <a:ext cx="876604" cy="9550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7" name="Straight Connector 516"/>
                <p:cNvCxnSpPr>
                  <a:stCxn id="547" idx="0"/>
                  <a:endCxn id="541" idx="2"/>
                </p:cNvCxnSpPr>
                <p:nvPr/>
              </p:nvCxnSpPr>
              <p:spPr>
                <a:xfrm flipV="1">
                  <a:off x="3093959" y="2208280"/>
                  <a:ext cx="2197060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8" name="Straight Connector 517"/>
                <p:cNvCxnSpPr>
                  <a:stCxn id="547" idx="0"/>
                  <a:endCxn id="542" idx="2"/>
                </p:cNvCxnSpPr>
                <p:nvPr/>
              </p:nvCxnSpPr>
              <p:spPr>
                <a:xfrm flipV="1">
                  <a:off x="3093959" y="2208280"/>
                  <a:ext cx="3517516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9" name="Straight Connector 518"/>
                <p:cNvCxnSpPr>
                  <a:stCxn id="547" idx="0"/>
                  <a:endCxn id="543" idx="2"/>
                </p:cNvCxnSpPr>
                <p:nvPr/>
              </p:nvCxnSpPr>
              <p:spPr>
                <a:xfrm flipV="1">
                  <a:off x="3093959" y="2195164"/>
                  <a:ext cx="4859129" cy="9776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0" name="Straight Connector 519"/>
                <p:cNvCxnSpPr>
                  <a:stCxn id="549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206883" cy="94943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1" name="Straight Connector 520"/>
                <p:cNvCxnSpPr>
                  <a:stCxn id="549" idx="0"/>
                  <a:endCxn id="541" idx="2"/>
                </p:cNvCxnSpPr>
                <p:nvPr/>
              </p:nvCxnSpPr>
              <p:spPr>
                <a:xfrm flipV="1">
                  <a:off x="4177446" y="2208280"/>
                  <a:ext cx="1113573" cy="9589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2" name="Straight Connector 521"/>
                <p:cNvCxnSpPr>
                  <a:stCxn id="549" idx="0"/>
                  <a:endCxn id="542" idx="2"/>
                </p:cNvCxnSpPr>
                <p:nvPr/>
              </p:nvCxnSpPr>
              <p:spPr>
                <a:xfrm flipV="1">
                  <a:off x="4177446" y="2208280"/>
                  <a:ext cx="2434029" cy="9589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3" name="Straight Connector 522"/>
                <p:cNvCxnSpPr>
                  <a:stCxn id="549" idx="0"/>
                  <a:endCxn id="543" idx="2"/>
                </p:cNvCxnSpPr>
                <p:nvPr/>
              </p:nvCxnSpPr>
              <p:spPr>
                <a:xfrm flipV="1">
                  <a:off x="4177446" y="2195164"/>
                  <a:ext cx="3775642" cy="97203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4" name="Straight Connector 523"/>
                <p:cNvCxnSpPr>
                  <a:stCxn id="548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1328194" cy="9522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5" name="Straight Connector 524"/>
                <p:cNvCxnSpPr>
                  <a:stCxn id="548" idx="0"/>
                  <a:endCxn id="541" idx="2"/>
                </p:cNvCxnSpPr>
                <p:nvPr/>
              </p:nvCxnSpPr>
              <p:spPr>
                <a:xfrm flipH="1" flipV="1">
                  <a:off x="5291019" y="2208280"/>
                  <a:ext cx="7738" cy="9617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6" name="Straight Connector 525"/>
                <p:cNvCxnSpPr>
                  <a:stCxn id="544" idx="0"/>
                  <a:endCxn id="541" idx="2"/>
                </p:cNvCxnSpPr>
                <p:nvPr/>
              </p:nvCxnSpPr>
              <p:spPr>
                <a:xfrm flipH="1" flipV="1">
                  <a:off x="5291019" y="2208280"/>
                  <a:ext cx="1125045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7" name="Straight Connector 526"/>
                <p:cNvCxnSpPr>
                  <a:stCxn id="545" idx="0"/>
                  <a:endCxn id="541" idx="2"/>
                </p:cNvCxnSpPr>
                <p:nvPr/>
              </p:nvCxnSpPr>
              <p:spPr>
                <a:xfrm flipH="1" flipV="1">
                  <a:off x="5291019" y="2208280"/>
                  <a:ext cx="2242355" cy="9617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8" name="Straight Connector 527"/>
                <p:cNvCxnSpPr>
                  <a:stCxn id="546" idx="0"/>
                  <a:endCxn id="541" idx="2"/>
                </p:cNvCxnSpPr>
                <p:nvPr/>
              </p:nvCxnSpPr>
              <p:spPr>
                <a:xfrm flipH="1" flipV="1">
                  <a:off x="5291019" y="2208280"/>
                  <a:ext cx="3359662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9" name="Straight Connector 528"/>
                <p:cNvCxnSpPr>
                  <a:stCxn id="544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2445501" cy="9550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0" name="Straight Connector 529"/>
                <p:cNvCxnSpPr>
                  <a:stCxn id="548" idx="0"/>
                  <a:endCxn id="542" idx="2"/>
                </p:cNvCxnSpPr>
                <p:nvPr/>
              </p:nvCxnSpPr>
              <p:spPr>
                <a:xfrm flipV="1">
                  <a:off x="5298757" y="2208280"/>
                  <a:ext cx="1312718" cy="9617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1" name="Straight Connector 530"/>
                <p:cNvCxnSpPr>
                  <a:stCxn id="548" idx="0"/>
                  <a:endCxn id="543" idx="2"/>
                </p:cNvCxnSpPr>
                <p:nvPr/>
              </p:nvCxnSpPr>
              <p:spPr>
                <a:xfrm flipV="1">
                  <a:off x="5298757" y="2195164"/>
                  <a:ext cx="2654331" cy="9748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2" name="Straight Connector 531"/>
                <p:cNvCxnSpPr>
                  <a:stCxn id="545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3562811" cy="9522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3" name="Straight Connector 532"/>
                <p:cNvCxnSpPr>
                  <a:stCxn id="546" idx="0"/>
                  <a:endCxn id="542" idx="2"/>
                </p:cNvCxnSpPr>
                <p:nvPr/>
              </p:nvCxnSpPr>
              <p:spPr>
                <a:xfrm flipH="1" flipV="1">
                  <a:off x="6611475" y="2208280"/>
                  <a:ext cx="2039206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4" name="Straight Connector 533"/>
                <p:cNvCxnSpPr>
                  <a:stCxn id="546" idx="0"/>
                  <a:endCxn id="543" idx="2"/>
                </p:cNvCxnSpPr>
                <p:nvPr/>
              </p:nvCxnSpPr>
              <p:spPr>
                <a:xfrm flipH="1" flipV="1">
                  <a:off x="7953088" y="2195164"/>
                  <a:ext cx="697593" cy="9776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5" name="Straight Connector 534"/>
                <p:cNvCxnSpPr>
                  <a:stCxn id="546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4680118" cy="9550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6" name="Straight Connector 535"/>
                <p:cNvCxnSpPr>
                  <a:stCxn id="544" idx="0"/>
                  <a:endCxn id="542" idx="2"/>
                </p:cNvCxnSpPr>
                <p:nvPr/>
              </p:nvCxnSpPr>
              <p:spPr>
                <a:xfrm flipV="1">
                  <a:off x="6416064" y="2208280"/>
                  <a:ext cx="195411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7" name="Straight Connector 536"/>
                <p:cNvCxnSpPr>
                  <a:stCxn id="544" idx="0"/>
                  <a:endCxn id="543" idx="2"/>
                </p:cNvCxnSpPr>
                <p:nvPr/>
              </p:nvCxnSpPr>
              <p:spPr>
                <a:xfrm flipV="1">
                  <a:off x="6416064" y="2195164"/>
                  <a:ext cx="1537024" cy="9776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8" name="Straight Connector 537"/>
                <p:cNvCxnSpPr>
                  <a:stCxn id="545" idx="0"/>
                  <a:endCxn id="542" idx="2"/>
                </p:cNvCxnSpPr>
                <p:nvPr/>
              </p:nvCxnSpPr>
              <p:spPr>
                <a:xfrm flipH="1" flipV="1">
                  <a:off x="6611475" y="2208280"/>
                  <a:ext cx="921899" cy="9617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9" name="Straight Connector 538"/>
                <p:cNvCxnSpPr>
                  <a:stCxn id="545" idx="0"/>
                  <a:endCxn id="543" idx="2"/>
                </p:cNvCxnSpPr>
                <p:nvPr/>
              </p:nvCxnSpPr>
              <p:spPr>
                <a:xfrm flipV="1">
                  <a:off x="7533374" y="2195164"/>
                  <a:ext cx="419714" cy="9748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pic>
              <p:nvPicPr>
                <p:cNvPr id="540" name="Picture 539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7041" y="1690740"/>
                  <a:ext cx="767041" cy="52702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1" name="Picture 540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7497" y="1690740"/>
                  <a:ext cx="767041" cy="51754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2" name="Picture 541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7953" y="1690740"/>
                  <a:ext cx="767041" cy="51754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3" name="Picture 542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566" y="1690740"/>
                  <a:ext cx="767041" cy="50442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4" name="Picture 543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5123" y="3172804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5" name="Picture 544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2432" y="3170002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6" name="Picture 545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741" y="3172804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7" name="Picture 546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3018" y="3172804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8" name="Picture 547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7814" y="3170002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9" name="Picture 548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6504" y="3167200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</p:grpSp>
          <p:sp>
            <p:nvSpPr>
              <p:cNvPr id="514" name="Rounded Rectangle 513"/>
              <p:cNvSpPr/>
              <p:nvPr/>
            </p:nvSpPr>
            <p:spPr>
              <a:xfrm>
                <a:off x="4552258" y="3367226"/>
                <a:ext cx="666811" cy="137583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700" b="1" dirty="0">
                    <a:solidFill>
                      <a:srgbClr val="FFFFFF"/>
                    </a:solidFill>
                  </a:rPr>
                  <a:t>Int. </a:t>
                </a:r>
                <a:r>
                  <a:rPr lang="en-US" sz="700" b="1" dirty="0" err="1">
                    <a:solidFill>
                      <a:srgbClr val="FFFFFF"/>
                    </a:solidFill>
                  </a:rPr>
                  <a:t>Acc</a:t>
                </a:r>
                <a:endParaRPr lang="en-US" sz="7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50" name="Rounded Rectangle 549"/>
            <p:cNvSpPr/>
            <p:nvPr/>
          </p:nvSpPr>
          <p:spPr>
            <a:xfrm>
              <a:off x="858563" y="2533554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1" name="Rounded Rectangle 550"/>
            <p:cNvSpPr/>
            <p:nvPr/>
          </p:nvSpPr>
          <p:spPr>
            <a:xfrm>
              <a:off x="845674" y="2847145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2" name="Rounded Rectangle 551"/>
            <p:cNvSpPr/>
            <p:nvPr/>
          </p:nvSpPr>
          <p:spPr>
            <a:xfrm>
              <a:off x="2691099" y="2571976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3" name="Rounded Rectangle 552"/>
            <p:cNvSpPr/>
            <p:nvPr/>
          </p:nvSpPr>
          <p:spPr>
            <a:xfrm>
              <a:off x="7451038" y="2831515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4" name="Rounded Rectangle 553"/>
            <p:cNvSpPr/>
            <p:nvPr/>
          </p:nvSpPr>
          <p:spPr>
            <a:xfrm>
              <a:off x="4540606" y="2362612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7" name="Rounded Rectangle 556"/>
            <p:cNvSpPr/>
            <p:nvPr/>
          </p:nvSpPr>
          <p:spPr>
            <a:xfrm>
              <a:off x="845308" y="3158461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61" name="Rounded Rectangle 560"/>
            <p:cNvSpPr/>
            <p:nvPr/>
          </p:nvSpPr>
          <p:spPr>
            <a:xfrm>
              <a:off x="4517797" y="3342676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75" name="Rounded Rectangle 574"/>
            <p:cNvSpPr/>
            <p:nvPr/>
          </p:nvSpPr>
          <p:spPr>
            <a:xfrm>
              <a:off x="1198786" y="2262405"/>
              <a:ext cx="1501623" cy="86109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WAN / </a:t>
              </a:r>
              <a:r>
                <a:rPr lang="ja-JP" altLang="en-US" sz="900" dirty="0">
                  <a:solidFill>
                    <a:srgbClr val="676767">
                      <a:lumMod val="75000"/>
                    </a:srgbClr>
                  </a:solidFill>
                </a:rPr>
                <a:t>ブランチ</a:t>
              </a:r>
              <a:endParaRPr lang="en-US" sz="900" dirty="0">
                <a:solidFill>
                  <a:srgbClr val="676767">
                    <a:lumMod val="75000"/>
                  </a:srgbClr>
                </a:solidFill>
              </a:endParaRPr>
            </a:p>
          </p:txBody>
        </p:sp>
        <p:cxnSp>
          <p:nvCxnSpPr>
            <p:cNvPr id="581" name="Straight Connector 580"/>
            <p:cNvCxnSpPr/>
            <p:nvPr/>
          </p:nvCxnSpPr>
          <p:spPr>
            <a:xfrm flipV="1">
              <a:off x="784298" y="3497002"/>
              <a:ext cx="2187489" cy="7784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2" name="Rounded Rectangle 581"/>
            <p:cNvSpPr/>
            <p:nvPr/>
          </p:nvSpPr>
          <p:spPr>
            <a:xfrm>
              <a:off x="847973" y="3412942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88" name="Rounded Rectangle 587"/>
            <p:cNvSpPr/>
            <p:nvPr/>
          </p:nvSpPr>
          <p:spPr>
            <a:xfrm>
              <a:off x="7451038" y="3348765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386" name="Rounded Rectangle 72"/>
            <p:cNvSpPr/>
            <p:nvPr/>
          </p:nvSpPr>
          <p:spPr>
            <a:xfrm>
              <a:off x="110012" y="2843342"/>
              <a:ext cx="338688" cy="205033"/>
            </a:xfrm>
            <a:custGeom>
              <a:avLst/>
              <a:gdLst/>
              <a:ahLst/>
              <a:cxnLst/>
              <a:rect l="l" t="t" r="r" b="b"/>
              <a:pathLst>
                <a:path w="1176687" h="712336">
                  <a:moveTo>
                    <a:pt x="0" y="635193"/>
                  </a:moveTo>
                  <a:lnTo>
                    <a:pt x="502590" y="635193"/>
                  </a:lnTo>
                  <a:lnTo>
                    <a:pt x="511312" y="656250"/>
                  </a:lnTo>
                  <a:cubicBezTo>
                    <a:pt x="516701" y="661639"/>
                    <a:pt x="524146" y="664972"/>
                    <a:pt x="532370" y="664972"/>
                  </a:cubicBezTo>
                  <a:lnTo>
                    <a:pt x="644314" y="664973"/>
                  </a:lnTo>
                  <a:cubicBezTo>
                    <a:pt x="652538" y="664973"/>
                    <a:pt x="659983" y="661640"/>
                    <a:pt x="665373" y="656251"/>
                  </a:cubicBezTo>
                  <a:lnTo>
                    <a:pt x="674095" y="635193"/>
                  </a:lnTo>
                  <a:lnTo>
                    <a:pt x="1176687" y="635193"/>
                  </a:lnTo>
                  <a:lnTo>
                    <a:pt x="1176687" y="641630"/>
                  </a:lnTo>
                  <a:cubicBezTo>
                    <a:pt x="1176687" y="680679"/>
                    <a:pt x="1145030" y="712336"/>
                    <a:pt x="1105981" y="712336"/>
                  </a:cubicBezTo>
                  <a:lnTo>
                    <a:pt x="70706" y="712336"/>
                  </a:lnTo>
                  <a:cubicBezTo>
                    <a:pt x="31657" y="712336"/>
                    <a:pt x="0" y="680679"/>
                    <a:pt x="0" y="641630"/>
                  </a:cubicBezTo>
                  <a:close/>
                  <a:moveTo>
                    <a:pt x="218280" y="62440"/>
                  </a:moveTo>
                  <a:lnTo>
                    <a:pt x="218280" y="569259"/>
                  </a:lnTo>
                  <a:lnTo>
                    <a:pt x="958409" y="569259"/>
                  </a:lnTo>
                  <a:lnTo>
                    <a:pt x="958409" y="62440"/>
                  </a:lnTo>
                  <a:close/>
                  <a:moveTo>
                    <a:pt x="221924" y="0"/>
                  </a:moveTo>
                  <a:lnTo>
                    <a:pt x="954763" y="0"/>
                  </a:lnTo>
                  <a:cubicBezTo>
                    <a:pt x="993812" y="0"/>
                    <a:pt x="1025469" y="31657"/>
                    <a:pt x="1025469" y="70706"/>
                  </a:cubicBezTo>
                  <a:lnTo>
                    <a:pt x="1025469" y="608048"/>
                  </a:lnTo>
                  <a:lnTo>
                    <a:pt x="151218" y="608048"/>
                  </a:lnTo>
                  <a:lnTo>
                    <a:pt x="151218" y="70706"/>
                  </a:lnTo>
                  <a:cubicBezTo>
                    <a:pt x="151218" y="31657"/>
                    <a:pt x="182875" y="0"/>
                    <a:pt x="2219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/>
              <a:endParaRPr lang="en-US" kern="0" dirty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"/>
            <p:cNvSpPr>
              <a:spLocks noEditPoints="1"/>
            </p:cNvSpPr>
            <p:nvPr/>
          </p:nvSpPr>
          <p:spPr bwMode="auto">
            <a:xfrm>
              <a:off x="115448" y="2515219"/>
              <a:ext cx="330722" cy="238485"/>
            </a:xfrm>
            <a:custGeom>
              <a:avLst/>
              <a:gdLst>
                <a:gd name="T0" fmla="*/ 4026 w 4176"/>
                <a:gd name="T1" fmla="*/ 0 h 2976"/>
                <a:gd name="T2" fmla="*/ 150 w 4176"/>
                <a:gd name="T3" fmla="*/ 0 h 2976"/>
                <a:gd name="T4" fmla="*/ 0 w 4176"/>
                <a:gd name="T5" fmla="*/ 150 h 2976"/>
                <a:gd name="T6" fmla="*/ 0 w 4176"/>
                <a:gd name="T7" fmla="*/ 2502 h 2976"/>
                <a:gd name="T8" fmla="*/ 150 w 4176"/>
                <a:gd name="T9" fmla="*/ 2652 h 2976"/>
                <a:gd name="T10" fmla="*/ 1732 w 4176"/>
                <a:gd name="T11" fmla="*/ 2652 h 2976"/>
                <a:gd name="T12" fmla="*/ 1732 w 4176"/>
                <a:gd name="T13" fmla="*/ 2800 h 2976"/>
                <a:gd name="T14" fmla="*/ 1248 w 4176"/>
                <a:gd name="T15" fmla="*/ 2800 h 2976"/>
                <a:gd name="T16" fmla="*/ 1248 w 4176"/>
                <a:gd name="T17" fmla="*/ 2976 h 2976"/>
                <a:gd name="T18" fmla="*/ 2928 w 4176"/>
                <a:gd name="T19" fmla="*/ 2976 h 2976"/>
                <a:gd name="T20" fmla="*/ 2928 w 4176"/>
                <a:gd name="T21" fmla="*/ 2800 h 2976"/>
                <a:gd name="T22" fmla="*/ 2444 w 4176"/>
                <a:gd name="T23" fmla="*/ 2800 h 2976"/>
                <a:gd name="T24" fmla="*/ 2444 w 4176"/>
                <a:gd name="T25" fmla="*/ 2652 h 2976"/>
                <a:gd name="T26" fmla="*/ 4026 w 4176"/>
                <a:gd name="T27" fmla="*/ 2652 h 2976"/>
                <a:gd name="T28" fmla="*/ 4176 w 4176"/>
                <a:gd name="T29" fmla="*/ 2502 h 2976"/>
                <a:gd name="T30" fmla="*/ 4176 w 4176"/>
                <a:gd name="T31" fmla="*/ 150 h 2976"/>
                <a:gd name="T32" fmla="*/ 4026 w 4176"/>
                <a:gd name="T33" fmla="*/ 0 h 2976"/>
                <a:gd name="T34" fmla="*/ 256 w 4176"/>
                <a:gd name="T35" fmla="*/ 2384 h 2976"/>
                <a:gd name="T36" fmla="*/ 256 w 4176"/>
                <a:gd name="T37" fmla="*/ 240 h 2976"/>
                <a:gd name="T38" fmla="*/ 3920 w 4176"/>
                <a:gd name="T39" fmla="*/ 240 h 2976"/>
                <a:gd name="T40" fmla="*/ 3920 w 4176"/>
                <a:gd name="T41" fmla="*/ 2384 h 2976"/>
                <a:gd name="T42" fmla="*/ 256 w 4176"/>
                <a:gd name="T43" fmla="*/ 2384 h 2976"/>
                <a:gd name="T44" fmla="*/ 3936 w 4176"/>
                <a:gd name="T45" fmla="*/ 2557 h 2976"/>
                <a:gd name="T46" fmla="*/ 3636 w 4176"/>
                <a:gd name="T47" fmla="*/ 2557 h 2976"/>
                <a:gd name="T48" fmla="*/ 3636 w 4176"/>
                <a:gd name="T49" fmla="*/ 2480 h 2976"/>
                <a:gd name="T50" fmla="*/ 3936 w 4176"/>
                <a:gd name="T51" fmla="*/ 2480 h 2976"/>
                <a:gd name="T52" fmla="*/ 3936 w 4176"/>
                <a:gd name="T53" fmla="*/ 2557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76" h="2976">
                  <a:moveTo>
                    <a:pt x="4026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2502"/>
                    <a:pt x="0" y="2502"/>
                    <a:pt x="0" y="2502"/>
                  </a:cubicBezTo>
                  <a:cubicBezTo>
                    <a:pt x="0" y="2585"/>
                    <a:pt x="67" y="2652"/>
                    <a:pt x="150" y="2652"/>
                  </a:cubicBezTo>
                  <a:cubicBezTo>
                    <a:pt x="1732" y="2652"/>
                    <a:pt x="1732" y="2652"/>
                    <a:pt x="1732" y="2652"/>
                  </a:cubicBezTo>
                  <a:cubicBezTo>
                    <a:pt x="1732" y="2800"/>
                    <a:pt x="1732" y="2800"/>
                    <a:pt x="1732" y="2800"/>
                  </a:cubicBezTo>
                  <a:cubicBezTo>
                    <a:pt x="1248" y="2800"/>
                    <a:pt x="1248" y="2800"/>
                    <a:pt x="1248" y="2800"/>
                  </a:cubicBezTo>
                  <a:cubicBezTo>
                    <a:pt x="1248" y="2976"/>
                    <a:pt x="1248" y="2976"/>
                    <a:pt x="1248" y="2976"/>
                  </a:cubicBezTo>
                  <a:cubicBezTo>
                    <a:pt x="2928" y="2976"/>
                    <a:pt x="2928" y="2976"/>
                    <a:pt x="2928" y="2976"/>
                  </a:cubicBezTo>
                  <a:cubicBezTo>
                    <a:pt x="2928" y="2800"/>
                    <a:pt x="2928" y="2800"/>
                    <a:pt x="2928" y="2800"/>
                  </a:cubicBezTo>
                  <a:cubicBezTo>
                    <a:pt x="2444" y="2800"/>
                    <a:pt x="2444" y="2800"/>
                    <a:pt x="2444" y="2800"/>
                  </a:cubicBezTo>
                  <a:cubicBezTo>
                    <a:pt x="2444" y="2652"/>
                    <a:pt x="2444" y="2652"/>
                    <a:pt x="2444" y="2652"/>
                  </a:cubicBezTo>
                  <a:cubicBezTo>
                    <a:pt x="4026" y="2652"/>
                    <a:pt x="4026" y="2652"/>
                    <a:pt x="4026" y="2652"/>
                  </a:cubicBezTo>
                  <a:cubicBezTo>
                    <a:pt x="4109" y="2652"/>
                    <a:pt x="4176" y="2585"/>
                    <a:pt x="4176" y="2502"/>
                  </a:cubicBezTo>
                  <a:cubicBezTo>
                    <a:pt x="4176" y="150"/>
                    <a:pt x="4176" y="150"/>
                    <a:pt x="4176" y="150"/>
                  </a:cubicBezTo>
                  <a:cubicBezTo>
                    <a:pt x="4176" y="67"/>
                    <a:pt x="4109" y="0"/>
                    <a:pt x="4026" y="0"/>
                  </a:cubicBezTo>
                  <a:close/>
                  <a:moveTo>
                    <a:pt x="256" y="2384"/>
                  </a:moveTo>
                  <a:cubicBezTo>
                    <a:pt x="256" y="240"/>
                    <a:pt x="256" y="240"/>
                    <a:pt x="256" y="240"/>
                  </a:cubicBezTo>
                  <a:cubicBezTo>
                    <a:pt x="3920" y="240"/>
                    <a:pt x="3920" y="240"/>
                    <a:pt x="3920" y="240"/>
                  </a:cubicBezTo>
                  <a:cubicBezTo>
                    <a:pt x="3920" y="2384"/>
                    <a:pt x="3920" y="2384"/>
                    <a:pt x="3920" y="2384"/>
                  </a:cubicBezTo>
                  <a:lnTo>
                    <a:pt x="256" y="2384"/>
                  </a:lnTo>
                  <a:close/>
                  <a:moveTo>
                    <a:pt x="3936" y="2557"/>
                  </a:moveTo>
                  <a:cubicBezTo>
                    <a:pt x="3636" y="2557"/>
                    <a:pt x="3636" y="2557"/>
                    <a:pt x="3636" y="2557"/>
                  </a:cubicBezTo>
                  <a:cubicBezTo>
                    <a:pt x="3636" y="2480"/>
                    <a:pt x="3636" y="2480"/>
                    <a:pt x="3636" y="2480"/>
                  </a:cubicBezTo>
                  <a:cubicBezTo>
                    <a:pt x="3936" y="2480"/>
                    <a:pt x="3936" y="2480"/>
                    <a:pt x="3936" y="2480"/>
                  </a:cubicBezTo>
                  <a:lnTo>
                    <a:pt x="3936" y="25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388" name="Rounded Rectangle 72"/>
            <p:cNvSpPr/>
            <p:nvPr/>
          </p:nvSpPr>
          <p:spPr>
            <a:xfrm>
              <a:off x="110012" y="3158461"/>
              <a:ext cx="338688" cy="205033"/>
            </a:xfrm>
            <a:custGeom>
              <a:avLst/>
              <a:gdLst/>
              <a:ahLst/>
              <a:cxnLst/>
              <a:rect l="l" t="t" r="r" b="b"/>
              <a:pathLst>
                <a:path w="1176687" h="712336">
                  <a:moveTo>
                    <a:pt x="0" y="635193"/>
                  </a:moveTo>
                  <a:lnTo>
                    <a:pt x="502590" y="635193"/>
                  </a:lnTo>
                  <a:lnTo>
                    <a:pt x="511312" y="656250"/>
                  </a:lnTo>
                  <a:cubicBezTo>
                    <a:pt x="516701" y="661639"/>
                    <a:pt x="524146" y="664972"/>
                    <a:pt x="532370" y="664972"/>
                  </a:cubicBezTo>
                  <a:lnTo>
                    <a:pt x="644314" y="664973"/>
                  </a:lnTo>
                  <a:cubicBezTo>
                    <a:pt x="652538" y="664973"/>
                    <a:pt x="659983" y="661640"/>
                    <a:pt x="665373" y="656251"/>
                  </a:cubicBezTo>
                  <a:lnTo>
                    <a:pt x="674095" y="635193"/>
                  </a:lnTo>
                  <a:lnTo>
                    <a:pt x="1176687" y="635193"/>
                  </a:lnTo>
                  <a:lnTo>
                    <a:pt x="1176687" y="641630"/>
                  </a:lnTo>
                  <a:cubicBezTo>
                    <a:pt x="1176687" y="680679"/>
                    <a:pt x="1145030" y="712336"/>
                    <a:pt x="1105981" y="712336"/>
                  </a:cubicBezTo>
                  <a:lnTo>
                    <a:pt x="70706" y="712336"/>
                  </a:lnTo>
                  <a:cubicBezTo>
                    <a:pt x="31657" y="712336"/>
                    <a:pt x="0" y="680679"/>
                    <a:pt x="0" y="641630"/>
                  </a:cubicBezTo>
                  <a:close/>
                  <a:moveTo>
                    <a:pt x="218280" y="62440"/>
                  </a:moveTo>
                  <a:lnTo>
                    <a:pt x="218280" y="569259"/>
                  </a:lnTo>
                  <a:lnTo>
                    <a:pt x="958409" y="569259"/>
                  </a:lnTo>
                  <a:lnTo>
                    <a:pt x="958409" y="62440"/>
                  </a:lnTo>
                  <a:close/>
                  <a:moveTo>
                    <a:pt x="221924" y="0"/>
                  </a:moveTo>
                  <a:lnTo>
                    <a:pt x="954763" y="0"/>
                  </a:lnTo>
                  <a:cubicBezTo>
                    <a:pt x="993812" y="0"/>
                    <a:pt x="1025469" y="31657"/>
                    <a:pt x="1025469" y="70706"/>
                  </a:cubicBezTo>
                  <a:lnTo>
                    <a:pt x="1025469" y="608048"/>
                  </a:lnTo>
                  <a:lnTo>
                    <a:pt x="151218" y="608048"/>
                  </a:lnTo>
                  <a:lnTo>
                    <a:pt x="151218" y="70706"/>
                  </a:lnTo>
                  <a:cubicBezTo>
                    <a:pt x="151218" y="31657"/>
                    <a:pt x="182875" y="0"/>
                    <a:pt x="2219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/>
              <a:endParaRPr lang="en-US" kern="0" dirty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Rounded Rectangle 72"/>
            <p:cNvSpPr/>
            <p:nvPr/>
          </p:nvSpPr>
          <p:spPr>
            <a:xfrm>
              <a:off x="110012" y="3432338"/>
              <a:ext cx="338688" cy="205033"/>
            </a:xfrm>
            <a:custGeom>
              <a:avLst/>
              <a:gdLst/>
              <a:ahLst/>
              <a:cxnLst/>
              <a:rect l="l" t="t" r="r" b="b"/>
              <a:pathLst>
                <a:path w="1176687" h="712336">
                  <a:moveTo>
                    <a:pt x="0" y="635193"/>
                  </a:moveTo>
                  <a:lnTo>
                    <a:pt x="502590" y="635193"/>
                  </a:lnTo>
                  <a:lnTo>
                    <a:pt x="511312" y="656250"/>
                  </a:lnTo>
                  <a:cubicBezTo>
                    <a:pt x="516701" y="661639"/>
                    <a:pt x="524146" y="664972"/>
                    <a:pt x="532370" y="664972"/>
                  </a:cubicBezTo>
                  <a:lnTo>
                    <a:pt x="644314" y="664973"/>
                  </a:lnTo>
                  <a:cubicBezTo>
                    <a:pt x="652538" y="664973"/>
                    <a:pt x="659983" y="661640"/>
                    <a:pt x="665373" y="656251"/>
                  </a:cubicBezTo>
                  <a:lnTo>
                    <a:pt x="674095" y="635193"/>
                  </a:lnTo>
                  <a:lnTo>
                    <a:pt x="1176687" y="635193"/>
                  </a:lnTo>
                  <a:lnTo>
                    <a:pt x="1176687" y="641630"/>
                  </a:lnTo>
                  <a:cubicBezTo>
                    <a:pt x="1176687" y="680679"/>
                    <a:pt x="1145030" y="712336"/>
                    <a:pt x="1105981" y="712336"/>
                  </a:cubicBezTo>
                  <a:lnTo>
                    <a:pt x="70706" y="712336"/>
                  </a:lnTo>
                  <a:cubicBezTo>
                    <a:pt x="31657" y="712336"/>
                    <a:pt x="0" y="680679"/>
                    <a:pt x="0" y="641630"/>
                  </a:cubicBezTo>
                  <a:close/>
                  <a:moveTo>
                    <a:pt x="218280" y="62440"/>
                  </a:moveTo>
                  <a:lnTo>
                    <a:pt x="218280" y="569259"/>
                  </a:lnTo>
                  <a:lnTo>
                    <a:pt x="958409" y="569259"/>
                  </a:lnTo>
                  <a:lnTo>
                    <a:pt x="958409" y="62440"/>
                  </a:lnTo>
                  <a:close/>
                  <a:moveTo>
                    <a:pt x="221924" y="0"/>
                  </a:moveTo>
                  <a:lnTo>
                    <a:pt x="954763" y="0"/>
                  </a:lnTo>
                  <a:cubicBezTo>
                    <a:pt x="993812" y="0"/>
                    <a:pt x="1025469" y="31657"/>
                    <a:pt x="1025469" y="70706"/>
                  </a:cubicBezTo>
                  <a:lnTo>
                    <a:pt x="1025469" y="608048"/>
                  </a:lnTo>
                  <a:lnTo>
                    <a:pt x="151218" y="608048"/>
                  </a:lnTo>
                  <a:lnTo>
                    <a:pt x="151218" y="70706"/>
                  </a:lnTo>
                  <a:cubicBezTo>
                    <a:pt x="151218" y="31657"/>
                    <a:pt x="182875" y="0"/>
                    <a:pt x="2219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/>
              <a:endParaRPr lang="en-US" kern="0" dirty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896731" y="3194377"/>
              <a:ext cx="347082" cy="451714"/>
              <a:chOff x="10808374" y="6470453"/>
              <a:chExt cx="413824" cy="538575"/>
            </a:xfrm>
          </p:grpSpPr>
          <p:sp>
            <p:nvSpPr>
              <p:cNvPr id="752" name="Freeform 5"/>
              <p:cNvSpPr>
                <a:spLocks noEditPoints="1"/>
              </p:cNvSpPr>
              <p:nvPr/>
            </p:nvSpPr>
            <p:spPr bwMode="auto">
              <a:xfrm>
                <a:off x="10808374" y="6470453"/>
                <a:ext cx="413824" cy="538575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753" name="TextBox 752"/>
              <p:cNvSpPr txBox="1"/>
              <p:nvPr/>
            </p:nvSpPr>
            <p:spPr>
              <a:xfrm>
                <a:off x="10838383" y="6742812"/>
                <a:ext cx="353805" cy="142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FFFFFF"/>
                    </a:solidFill>
                  </a:rPr>
                  <a:t>Apps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896731" y="2696562"/>
              <a:ext cx="347082" cy="451714"/>
              <a:chOff x="7896731" y="3342853"/>
              <a:chExt cx="347082" cy="45171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915154" y="3376262"/>
                <a:ext cx="312460" cy="3976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54" name="Group 753"/>
              <p:cNvGrpSpPr/>
              <p:nvPr/>
            </p:nvGrpSpPr>
            <p:grpSpPr>
              <a:xfrm>
                <a:off x="7896731" y="3342853"/>
                <a:ext cx="347082" cy="451714"/>
                <a:chOff x="10808374" y="6470453"/>
                <a:chExt cx="413824" cy="538575"/>
              </a:xfrm>
            </p:grpSpPr>
            <p:sp>
              <p:nvSpPr>
                <p:cNvPr id="755" name="Freeform 5"/>
                <p:cNvSpPr>
                  <a:spLocks noEditPoints="1"/>
                </p:cNvSpPr>
                <p:nvPr/>
              </p:nvSpPr>
              <p:spPr bwMode="auto">
                <a:xfrm>
                  <a:off x="10808374" y="6470453"/>
                  <a:ext cx="413824" cy="538575"/>
                </a:xfrm>
                <a:custGeom>
                  <a:avLst/>
                  <a:gdLst>
                    <a:gd name="T0" fmla="*/ 612 w 612"/>
                    <a:gd name="T1" fmla="*/ 762 h 788"/>
                    <a:gd name="T2" fmla="*/ 586 w 612"/>
                    <a:gd name="T3" fmla="*/ 788 h 788"/>
                    <a:gd name="T4" fmla="*/ 26 w 612"/>
                    <a:gd name="T5" fmla="*/ 788 h 788"/>
                    <a:gd name="T6" fmla="*/ 0 w 612"/>
                    <a:gd name="T7" fmla="*/ 762 h 788"/>
                    <a:gd name="T8" fmla="*/ 0 w 612"/>
                    <a:gd name="T9" fmla="*/ 278 h 788"/>
                    <a:gd name="T10" fmla="*/ 26 w 612"/>
                    <a:gd name="T11" fmla="*/ 252 h 788"/>
                    <a:gd name="T12" fmla="*/ 586 w 612"/>
                    <a:gd name="T13" fmla="*/ 252 h 788"/>
                    <a:gd name="T14" fmla="*/ 612 w 612"/>
                    <a:gd name="T15" fmla="*/ 278 h 788"/>
                    <a:gd name="T16" fmla="*/ 612 w 612"/>
                    <a:gd name="T17" fmla="*/ 762 h 788"/>
                    <a:gd name="T18" fmla="*/ 64 w 612"/>
                    <a:gd name="T19" fmla="*/ 68 h 788"/>
                    <a:gd name="T20" fmla="*/ 300 w 612"/>
                    <a:gd name="T21" fmla="*/ 68 h 788"/>
                    <a:gd name="T22" fmla="*/ 300 w 612"/>
                    <a:gd name="T23" fmla="*/ 164 h 788"/>
                    <a:gd name="T24" fmla="*/ 64 w 612"/>
                    <a:gd name="T25" fmla="*/ 164 h 788"/>
                    <a:gd name="T26" fmla="*/ 64 w 612"/>
                    <a:gd name="T27" fmla="*/ 68 h 788"/>
                    <a:gd name="T28" fmla="*/ 105 w 612"/>
                    <a:gd name="T29" fmla="*/ 114 h 788"/>
                    <a:gd name="T30" fmla="*/ 111 w 612"/>
                    <a:gd name="T31" fmla="*/ 120 h 788"/>
                    <a:gd name="T32" fmla="*/ 254 w 612"/>
                    <a:gd name="T33" fmla="*/ 120 h 788"/>
                    <a:gd name="T34" fmla="*/ 260 w 612"/>
                    <a:gd name="T35" fmla="*/ 114 h 788"/>
                    <a:gd name="T36" fmla="*/ 254 w 612"/>
                    <a:gd name="T37" fmla="*/ 108 h 788"/>
                    <a:gd name="T38" fmla="*/ 111 w 612"/>
                    <a:gd name="T39" fmla="*/ 108 h 788"/>
                    <a:gd name="T40" fmla="*/ 105 w 612"/>
                    <a:gd name="T41" fmla="*/ 114 h 788"/>
                    <a:gd name="T42" fmla="*/ 612 w 612"/>
                    <a:gd name="T43" fmla="*/ 219 h 788"/>
                    <a:gd name="T44" fmla="*/ 595 w 612"/>
                    <a:gd name="T45" fmla="*/ 236 h 788"/>
                    <a:gd name="T46" fmla="*/ 17 w 612"/>
                    <a:gd name="T47" fmla="*/ 236 h 788"/>
                    <a:gd name="T48" fmla="*/ 0 w 612"/>
                    <a:gd name="T49" fmla="*/ 219 h 788"/>
                    <a:gd name="T50" fmla="*/ 0 w 612"/>
                    <a:gd name="T51" fmla="*/ 17 h 788"/>
                    <a:gd name="T52" fmla="*/ 17 w 612"/>
                    <a:gd name="T53" fmla="*/ 0 h 788"/>
                    <a:gd name="T54" fmla="*/ 595 w 612"/>
                    <a:gd name="T55" fmla="*/ 0 h 788"/>
                    <a:gd name="T56" fmla="*/ 612 w 612"/>
                    <a:gd name="T57" fmla="*/ 17 h 788"/>
                    <a:gd name="T58" fmla="*/ 612 w 612"/>
                    <a:gd name="T59" fmla="*/ 219 h 788"/>
                    <a:gd name="T60" fmla="*/ 312 w 612"/>
                    <a:gd name="T61" fmla="*/ 62 h 788"/>
                    <a:gd name="T62" fmla="*/ 306 w 612"/>
                    <a:gd name="T63" fmla="*/ 56 h 788"/>
                    <a:gd name="T64" fmla="*/ 58 w 612"/>
                    <a:gd name="T65" fmla="*/ 56 h 788"/>
                    <a:gd name="T66" fmla="*/ 52 w 612"/>
                    <a:gd name="T67" fmla="*/ 62 h 788"/>
                    <a:gd name="T68" fmla="*/ 52 w 612"/>
                    <a:gd name="T69" fmla="*/ 170 h 788"/>
                    <a:gd name="T70" fmla="*/ 58 w 612"/>
                    <a:gd name="T71" fmla="*/ 176 h 788"/>
                    <a:gd name="T72" fmla="*/ 306 w 612"/>
                    <a:gd name="T73" fmla="*/ 176 h 788"/>
                    <a:gd name="T74" fmla="*/ 312 w 612"/>
                    <a:gd name="T75" fmla="*/ 170 h 788"/>
                    <a:gd name="T76" fmla="*/ 312 w 612"/>
                    <a:gd name="T77" fmla="*/ 62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12" h="788">
                      <a:moveTo>
                        <a:pt x="612" y="762"/>
                      </a:moveTo>
                      <a:cubicBezTo>
                        <a:pt x="612" y="777"/>
                        <a:pt x="601" y="788"/>
                        <a:pt x="586" y="788"/>
                      </a:cubicBezTo>
                      <a:cubicBezTo>
                        <a:pt x="26" y="788"/>
                        <a:pt x="26" y="788"/>
                        <a:pt x="26" y="788"/>
                      </a:cubicBezTo>
                      <a:cubicBezTo>
                        <a:pt x="11" y="788"/>
                        <a:pt x="0" y="777"/>
                        <a:pt x="0" y="762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63"/>
                        <a:pt x="11" y="252"/>
                        <a:pt x="26" y="252"/>
                      </a:cubicBezTo>
                      <a:cubicBezTo>
                        <a:pt x="586" y="252"/>
                        <a:pt x="586" y="252"/>
                        <a:pt x="586" y="252"/>
                      </a:cubicBezTo>
                      <a:cubicBezTo>
                        <a:pt x="601" y="252"/>
                        <a:pt x="612" y="263"/>
                        <a:pt x="612" y="278"/>
                      </a:cubicBezTo>
                      <a:lnTo>
                        <a:pt x="612" y="762"/>
                      </a:lnTo>
                      <a:close/>
                      <a:moveTo>
                        <a:pt x="64" y="68"/>
                      </a:moveTo>
                      <a:cubicBezTo>
                        <a:pt x="300" y="68"/>
                        <a:pt x="300" y="68"/>
                        <a:pt x="300" y="68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lnTo>
                        <a:pt x="64" y="68"/>
                      </a:lnTo>
                      <a:close/>
                      <a:moveTo>
                        <a:pt x="105" y="114"/>
                      </a:moveTo>
                      <a:cubicBezTo>
                        <a:pt x="105" y="117"/>
                        <a:pt x="108" y="120"/>
                        <a:pt x="111" y="120"/>
                      </a:cubicBezTo>
                      <a:cubicBezTo>
                        <a:pt x="254" y="120"/>
                        <a:pt x="254" y="120"/>
                        <a:pt x="254" y="120"/>
                      </a:cubicBezTo>
                      <a:cubicBezTo>
                        <a:pt x="257" y="120"/>
                        <a:pt x="260" y="117"/>
                        <a:pt x="260" y="114"/>
                      </a:cubicBezTo>
                      <a:cubicBezTo>
                        <a:pt x="260" y="111"/>
                        <a:pt x="257" y="108"/>
                        <a:pt x="254" y="108"/>
                      </a:cubicBezTo>
                      <a:cubicBezTo>
                        <a:pt x="111" y="108"/>
                        <a:pt x="111" y="108"/>
                        <a:pt x="111" y="108"/>
                      </a:cubicBezTo>
                      <a:cubicBezTo>
                        <a:pt x="108" y="108"/>
                        <a:pt x="105" y="111"/>
                        <a:pt x="105" y="114"/>
                      </a:cubicBezTo>
                      <a:close/>
                      <a:moveTo>
                        <a:pt x="612" y="219"/>
                      </a:moveTo>
                      <a:cubicBezTo>
                        <a:pt x="612" y="228"/>
                        <a:pt x="604" y="236"/>
                        <a:pt x="595" y="236"/>
                      </a:cubicBezTo>
                      <a:cubicBezTo>
                        <a:pt x="17" y="236"/>
                        <a:pt x="17" y="236"/>
                        <a:pt x="17" y="236"/>
                      </a:cubicBezTo>
                      <a:cubicBezTo>
                        <a:pt x="8" y="236"/>
                        <a:pt x="0" y="228"/>
                        <a:pt x="0" y="219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595" y="0"/>
                        <a:pt x="595" y="0"/>
                        <a:pt x="595" y="0"/>
                      </a:cubicBezTo>
                      <a:cubicBezTo>
                        <a:pt x="604" y="0"/>
                        <a:pt x="612" y="8"/>
                        <a:pt x="612" y="17"/>
                      </a:cubicBezTo>
                      <a:lnTo>
                        <a:pt x="612" y="219"/>
                      </a:lnTo>
                      <a:close/>
                      <a:moveTo>
                        <a:pt x="312" y="62"/>
                      </a:moveTo>
                      <a:cubicBezTo>
                        <a:pt x="312" y="59"/>
                        <a:pt x="309" y="56"/>
                        <a:pt x="306" y="56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55" y="56"/>
                        <a:pt x="52" y="59"/>
                        <a:pt x="52" y="62"/>
                      </a:cubicBezTo>
                      <a:cubicBezTo>
                        <a:pt x="52" y="170"/>
                        <a:pt x="52" y="170"/>
                        <a:pt x="52" y="170"/>
                      </a:cubicBezTo>
                      <a:cubicBezTo>
                        <a:pt x="52" y="173"/>
                        <a:pt x="55" y="176"/>
                        <a:pt x="58" y="176"/>
                      </a:cubicBezTo>
                      <a:cubicBezTo>
                        <a:pt x="306" y="176"/>
                        <a:pt x="306" y="176"/>
                        <a:pt x="306" y="176"/>
                      </a:cubicBezTo>
                      <a:cubicBezTo>
                        <a:pt x="309" y="176"/>
                        <a:pt x="312" y="173"/>
                        <a:pt x="312" y="170"/>
                      </a:cubicBezTo>
                      <a:lnTo>
                        <a:pt x="312" y="6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76767"/>
                    </a:solidFill>
                  </a:endParaRPr>
                </a:p>
              </p:txBody>
            </p:sp>
            <p:sp>
              <p:nvSpPr>
                <p:cNvPr id="756" name="TextBox 755"/>
                <p:cNvSpPr txBox="1"/>
                <p:nvPr/>
              </p:nvSpPr>
              <p:spPr>
                <a:xfrm>
                  <a:off x="10838383" y="6742812"/>
                  <a:ext cx="353805" cy="1429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700" b="1" dirty="0">
                      <a:solidFill>
                        <a:srgbClr val="FFFFFF"/>
                      </a:solidFill>
                    </a:rPr>
                    <a:t>Apps</a:t>
                  </a:r>
                </a:p>
              </p:txBody>
            </p:sp>
          </p:grpSp>
        </p:grpSp>
        <p:grpSp>
          <p:nvGrpSpPr>
            <p:cNvPr id="757" name="Group 756"/>
            <p:cNvGrpSpPr/>
            <p:nvPr/>
          </p:nvGrpSpPr>
          <p:grpSpPr>
            <a:xfrm>
              <a:off x="7896731" y="2203252"/>
              <a:ext cx="347082" cy="451714"/>
              <a:chOff x="10808374" y="6470453"/>
              <a:chExt cx="413824" cy="538575"/>
            </a:xfrm>
          </p:grpSpPr>
          <p:sp>
            <p:nvSpPr>
              <p:cNvPr id="758" name="Freeform 5"/>
              <p:cNvSpPr>
                <a:spLocks noEditPoints="1"/>
              </p:cNvSpPr>
              <p:nvPr/>
            </p:nvSpPr>
            <p:spPr bwMode="auto">
              <a:xfrm>
                <a:off x="10808374" y="6470453"/>
                <a:ext cx="413824" cy="538575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759" name="TextBox 758"/>
              <p:cNvSpPr txBox="1"/>
              <p:nvPr/>
            </p:nvSpPr>
            <p:spPr>
              <a:xfrm>
                <a:off x="10838383" y="6742812"/>
                <a:ext cx="353805" cy="142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FFFFFF"/>
                    </a:solidFill>
                  </a:rPr>
                  <a:t>Apps</a:t>
                </a:r>
              </a:p>
            </p:txBody>
          </p:sp>
        </p:grpSp>
        <p:grpSp>
          <p:nvGrpSpPr>
            <p:cNvPr id="766" name="Group 765"/>
            <p:cNvGrpSpPr/>
            <p:nvPr/>
          </p:nvGrpSpPr>
          <p:grpSpPr>
            <a:xfrm>
              <a:off x="1560106" y="2436974"/>
              <a:ext cx="1053584" cy="645225"/>
              <a:chOff x="7939459" y="3239569"/>
              <a:chExt cx="965417" cy="591231"/>
            </a:xfrm>
          </p:grpSpPr>
          <p:sp>
            <p:nvSpPr>
              <p:cNvPr id="767" name="Freeform 766"/>
              <p:cNvSpPr/>
              <p:nvPr/>
            </p:nvSpPr>
            <p:spPr>
              <a:xfrm>
                <a:off x="7939459" y="3239569"/>
                <a:ext cx="944204" cy="571819"/>
              </a:xfrm>
              <a:custGeom>
                <a:avLst/>
                <a:gdLst>
                  <a:gd name="connsiteX0" fmla="*/ 1101629 w 1866359"/>
                  <a:gd name="connsiteY0" fmla="*/ 0 h 1130284"/>
                  <a:gd name="connsiteX1" fmla="*/ 1532594 w 1866359"/>
                  <a:gd name="connsiteY1" fmla="*/ 430965 h 1130284"/>
                  <a:gd name="connsiteX2" fmla="*/ 1530369 w 1866359"/>
                  <a:gd name="connsiteY2" fmla="*/ 475028 h 1130284"/>
                  <a:gd name="connsiteX3" fmla="*/ 1527196 w 1866359"/>
                  <a:gd name="connsiteY3" fmla="*/ 495820 h 1130284"/>
                  <a:gd name="connsiteX4" fmla="*/ 1552503 w 1866359"/>
                  <a:gd name="connsiteY4" fmla="*/ 498371 h 1130284"/>
                  <a:gd name="connsiteX5" fmla="*/ 1662350 w 1866359"/>
                  <a:gd name="connsiteY5" fmla="*/ 633149 h 1130284"/>
                  <a:gd name="connsiteX6" fmla="*/ 1660989 w 1866359"/>
                  <a:gd name="connsiteY6" fmla="*/ 646645 h 1130284"/>
                  <a:gd name="connsiteX7" fmla="*/ 1671731 w 1866359"/>
                  <a:gd name="connsiteY7" fmla="*/ 647728 h 1130284"/>
                  <a:gd name="connsiteX8" fmla="*/ 1866359 w 1866359"/>
                  <a:gd name="connsiteY8" fmla="*/ 886530 h 1130284"/>
                  <a:gd name="connsiteX9" fmla="*/ 1671731 w 1866359"/>
                  <a:gd name="connsiteY9" fmla="*/ 1125332 h 1130284"/>
                  <a:gd name="connsiteX10" fmla="*/ 1633400 w 1866359"/>
                  <a:gd name="connsiteY10" fmla="*/ 1129196 h 1130284"/>
                  <a:gd name="connsiteX11" fmla="*/ 1633672 w 1866359"/>
                  <a:gd name="connsiteY11" fmla="*/ 1130284 h 1130284"/>
                  <a:gd name="connsiteX12" fmla="*/ 1622605 w 1866359"/>
                  <a:gd name="connsiteY12" fmla="*/ 1130284 h 1130284"/>
                  <a:gd name="connsiteX13" fmla="*/ 328298 w 1866359"/>
                  <a:gd name="connsiteY13" fmla="*/ 1130284 h 1130284"/>
                  <a:gd name="connsiteX14" fmla="*/ 328500 w 1866359"/>
                  <a:gd name="connsiteY14" fmla="*/ 1129476 h 1130284"/>
                  <a:gd name="connsiteX15" fmla="*/ 320481 w 1866359"/>
                  <a:gd name="connsiteY15" fmla="*/ 1130284 h 1130284"/>
                  <a:gd name="connsiteX16" fmla="*/ 0 w 1866359"/>
                  <a:gd name="connsiteY16" fmla="*/ 809802 h 1130284"/>
                  <a:gd name="connsiteX17" fmla="*/ 320481 w 1866359"/>
                  <a:gd name="connsiteY17" fmla="*/ 489321 h 1130284"/>
                  <a:gd name="connsiteX18" fmla="*/ 333765 w 1866359"/>
                  <a:gd name="connsiteY18" fmla="*/ 490660 h 1130284"/>
                  <a:gd name="connsiteX19" fmla="*/ 331424 w 1866359"/>
                  <a:gd name="connsiteY19" fmla="*/ 467434 h 1130284"/>
                  <a:gd name="connsiteX20" fmla="*/ 559669 w 1866359"/>
                  <a:gd name="connsiteY20" fmla="*/ 239189 h 1130284"/>
                  <a:gd name="connsiteX21" fmla="*/ 687284 w 1866359"/>
                  <a:gd name="connsiteY21" fmla="*/ 278169 h 1130284"/>
                  <a:gd name="connsiteX22" fmla="*/ 697320 w 1866359"/>
                  <a:gd name="connsiteY22" fmla="*/ 286449 h 1130284"/>
                  <a:gd name="connsiteX23" fmla="*/ 704532 w 1866359"/>
                  <a:gd name="connsiteY23" fmla="*/ 263214 h 1130284"/>
                  <a:gd name="connsiteX24" fmla="*/ 1101629 w 1866359"/>
                  <a:gd name="connsiteY24" fmla="*/ 0 h 113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6359" h="1130284">
                    <a:moveTo>
                      <a:pt x="1101629" y="0"/>
                    </a:moveTo>
                    <a:cubicBezTo>
                      <a:pt x="1339644" y="0"/>
                      <a:pt x="1532594" y="192949"/>
                      <a:pt x="1532594" y="430965"/>
                    </a:cubicBezTo>
                    <a:cubicBezTo>
                      <a:pt x="1532594" y="445841"/>
                      <a:pt x="1531840" y="460540"/>
                      <a:pt x="1530369" y="475028"/>
                    </a:cubicBezTo>
                    <a:lnTo>
                      <a:pt x="1527196" y="495820"/>
                    </a:lnTo>
                    <a:lnTo>
                      <a:pt x="1552503" y="498371"/>
                    </a:lnTo>
                    <a:cubicBezTo>
                      <a:pt x="1615192" y="511199"/>
                      <a:pt x="1662350" y="566667"/>
                      <a:pt x="1662350" y="633149"/>
                    </a:cubicBezTo>
                    <a:lnTo>
                      <a:pt x="1660989" y="646645"/>
                    </a:lnTo>
                    <a:lnTo>
                      <a:pt x="1671731" y="647728"/>
                    </a:lnTo>
                    <a:cubicBezTo>
                      <a:pt x="1782805" y="670457"/>
                      <a:pt x="1866359" y="768736"/>
                      <a:pt x="1866359" y="886530"/>
                    </a:cubicBezTo>
                    <a:cubicBezTo>
                      <a:pt x="1866359" y="1004324"/>
                      <a:pt x="1782805" y="1102603"/>
                      <a:pt x="1671731" y="1125332"/>
                    </a:cubicBezTo>
                    <a:lnTo>
                      <a:pt x="1633400" y="1129196"/>
                    </a:lnTo>
                    <a:lnTo>
                      <a:pt x="1633672" y="1130284"/>
                    </a:lnTo>
                    <a:lnTo>
                      <a:pt x="1622605" y="1130284"/>
                    </a:lnTo>
                    <a:lnTo>
                      <a:pt x="328298" y="1130284"/>
                    </a:lnTo>
                    <a:lnTo>
                      <a:pt x="328500" y="1129476"/>
                    </a:lnTo>
                    <a:lnTo>
                      <a:pt x="320481" y="1130284"/>
                    </a:lnTo>
                    <a:cubicBezTo>
                      <a:pt x="143484" y="1130284"/>
                      <a:pt x="0" y="986799"/>
                      <a:pt x="0" y="809802"/>
                    </a:cubicBezTo>
                    <a:cubicBezTo>
                      <a:pt x="0" y="632805"/>
                      <a:pt x="143484" y="489321"/>
                      <a:pt x="320481" y="489321"/>
                    </a:cubicBezTo>
                    <a:lnTo>
                      <a:pt x="333765" y="490660"/>
                    </a:lnTo>
                    <a:lnTo>
                      <a:pt x="331424" y="467434"/>
                    </a:lnTo>
                    <a:cubicBezTo>
                      <a:pt x="331424" y="341377"/>
                      <a:pt x="433613" y="239189"/>
                      <a:pt x="559669" y="239189"/>
                    </a:cubicBezTo>
                    <a:cubicBezTo>
                      <a:pt x="606941" y="239189"/>
                      <a:pt x="650855" y="253559"/>
                      <a:pt x="687284" y="278169"/>
                    </a:cubicBezTo>
                    <a:lnTo>
                      <a:pt x="697320" y="286449"/>
                    </a:lnTo>
                    <a:lnTo>
                      <a:pt x="704532" y="263214"/>
                    </a:lnTo>
                    <a:cubicBezTo>
                      <a:pt x="769956" y="108534"/>
                      <a:pt x="923118" y="0"/>
                      <a:pt x="110162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  <a:effectLst/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8" name="TextBox 767"/>
              <p:cNvSpPr txBox="1"/>
              <p:nvPr/>
            </p:nvSpPr>
            <p:spPr>
              <a:xfrm>
                <a:off x="8427965" y="3573974"/>
                <a:ext cx="476911" cy="25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76767">
                        <a:lumMod val="75000"/>
                      </a:srgbClr>
                    </a:solidFill>
                  </a:rPr>
                  <a:t>SP</a:t>
                </a:r>
              </a:p>
            </p:txBody>
          </p:sp>
        </p:grpSp>
        <p:sp>
          <p:nvSpPr>
            <p:cNvPr id="572" name="Rectangle 571"/>
            <p:cNvSpPr/>
            <p:nvPr/>
          </p:nvSpPr>
          <p:spPr>
            <a:xfrm>
              <a:off x="2249898" y="2571976"/>
              <a:ext cx="452811" cy="1842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</a:rPr>
                <a:t>WAN </a:t>
              </a:r>
              <a:r>
                <a:rPr lang="en-US" sz="700" b="1" dirty="0" err="1">
                  <a:solidFill>
                    <a:srgbClr val="FFFFFF"/>
                  </a:solidFill>
                </a:rPr>
                <a:t>Agg</a:t>
              </a:r>
              <a:r>
                <a:rPr lang="en-US" sz="700" b="1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573" name="Rounded Rectangle 572"/>
            <p:cNvSpPr/>
            <p:nvPr/>
          </p:nvSpPr>
          <p:spPr>
            <a:xfrm>
              <a:off x="1198478" y="2533555"/>
              <a:ext cx="434231" cy="184214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</a:rPr>
                <a:t>Branch</a:t>
              </a:r>
            </a:p>
          </p:txBody>
        </p:sp>
        <p:sp>
          <p:nvSpPr>
            <p:cNvPr id="574" name="Rounded Rectangle 573"/>
            <p:cNvSpPr/>
            <p:nvPr/>
          </p:nvSpPr>
          <p:spPr>
            <a:xfrm>
              <a:off x="1196405" y="2845972"/>
              <a:ext cx="434231" cy="185389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</a:rPr>
                <a:t>Branch</a:t>
              </a:r>
            </a:p>
          </p:txBody>
        </p:sp>
        <p:sp>
          <p:nvSpPr>
            <p:cNvPr id="407" name="Oval 17"/>
            <p:cNvSpPr/>
            <p:nvPr/>
          </p:nvSpPr>
          <p:spPr>
            <a:xfrm>
              <a:off x="6516303" y="3302055"/>
              <a:ext cx="299264" cy="299264"/>
            </a:xfrm>
            <a:custGeom>
              <a:avLst/>
              <a:gdLst/>
              <a:ahLst/>
              <a:cxnLst/>
              <a:rect l="l" t="t" r="r" b="b"/>
              <a:pathLst>
                <a:path w="1373008" h="1373008">
                  <a:moveTo>
                    <a:pt x="686539" y="740055"/>
                  </a:moveTo>
                  <a:cubicBezTo>
                    <a:pt x="666786" y="740214"/>
                    <a:pt x="650903" y="756358"/>
                    <a:pt x="651063" y="776110"/>
                  </a:cubicBezTo>
                  <a:lnTo>
                    <a:pt x="652775" y="987279"/>
                  </a:lnTo>
                  <a:lnTo>
                    <a:pt x="631372" y="966559"/>
                  </a:lnTo>
                  <a:cubicBezTo>
                    <a:pt x="617179" y="952819"/>
                    <a:pt x="594535" y="953187"/>
                    <a:pt x="580796" y="967379"/>
                  </a:cubicBezTo>
                  <a:cubicBezTo>
                    <a:pt x="567056" y="981571"/>
                    <a:pt x="567424" y="1004215"/>
                    <a:pt x="581616" y="1017955"/>
                  </a:cubicBezTo>
                  <a:lnTo>
                    <a:pt x="663890" y="1097602"/>
                  </a:lnTo>
                  <a:lnTo>
                    <a:pt x="671552" y="1102513"/>
                  </a:lnTo>
                  <a:lnTo>
                    <a:pt x="675578" y="1105180"/>
                  </a:lnTo>
                  <a:lnTo>
                    <a:pt x="675833" y="1105257"/>
                  </a:lnTo>
                  <a:lnTo>
                    <a:pt x="675848" y="1105266"/>
                  </a:lnTo>
                  <a:lnTo>
                    <a:pt x="675887" y="1105273"/>
                  </a:lnTo>
                  <a:lnTo>
                    <a:pt x="682308" y="1107210"/>
                  </a:lnTo>
                  <a:cubicBezTo>
                    <a:pt x="684640" y="1107667"/>
                    <a:pt x="687053" y="1107897"/>
                    <a:pt x="689522" y="1107878"/>
                  </a:cubicBezTo>
                  <a:cubicBezTo>
                    <a:pt x="691991" y="1107858"/>
                    <a:pt x="694400" y="1107588"/>
                    <a:pt x="696724" y="1107093"/>
                  </a:cubicBezTo>
                  <a:lnTo>
                    <a:pt x="703113" y="1105053"/>
                  </a:lnTo>
                  <a:lnTo>
                    <a:pt x="703152" y="1105045"/>
                  </a:lnTo>
                  <a:lnTo>
                    <a:pt x="703167" y="1105035"/>
                  </a:lnTo>
                  <a:lnTo>
                    <a:pt x="703421" y="1104954"/>
                  </a:lnTo>
                  <a:lnTo>
                    <a:pt x="707387" y="1102233"/>
                  </a:lnTo>
                  <a:lnTo>
                    <a:pt x="714984" y="1097188"/>
                  </a:lnTo>
                  <a:lnTo>
                    <a:pt x="795956" y="1016217"/>
                  </a:lnTo>
                  <a:cubicBezTo>
                    <a:pt x="809924" y="1002249"/>
                    <a:pt x="809924" y="979603"/>
                    <a:pt x="795956" y="965635"/>
                  </a:cubicBezTo>
                  <a:cubicBezTo>
                    <a:pt x="781988" y="951667"/>
                    <a:pt x="759342" y="951667"/>
                    <a:pt x="745374" y="965635"/>
                  </a:cubicBezTo>
                  <a:lnTo>
                    <a:pt x="724307" y="986700"/>
                  </a:lnTo>
                  <a:lnTo>
                    <a:pt x="722595" y="775531"/>
                  </a:lnTo>
                  <a:cubicBezTo>
                    <a:pt x="722435" y="755778"/>
                    <a:pt x="706292" y="739895"/>
                    <a:pt x="686539" y="740055"/>
                  </a:cubicBezTo>
                  <a:close/>
                  <a:moveTo>
                    <a:pt x="866904" y="568650"/>
                  </a:moveTo>
                  <a:cubicBezTo>
                    <a:pt x="857750" y="568724"/>
                    <a:pt x="848626" y="572291"/>
                    <a:pt x="841699" y="579331"/>
                  </a:cubicBezTo>
                  <a:lnTo>
                    <a:pt x="761387" y="660956"/>
                  </a:lnTo>
                  <a:lnTo>
                    <a:pt x="756414" y="668578"/>
                  </a:lnTo>
                  <a:lnTo>
                    <a:pt x="753714" y="672582"/>
                  </a:lnTo>
                  <a:lnTo>
                    <a:pt x="753636" y="672837"/>
                  </a:lnTo>
                  <a:lnTo>
                    <a:pt x="753626" y="672851"/>
                  </a:lnTo>
                  <a:lnTo>
                    <a:pt x="753619" y="672891"/>
                  </a:lnTo>
                  <a:lnTo>
                    <a:pt x="751631" y="679296"/>
                  </a:lnTo>
                  <a:cubicBezTo>
                    <a:pt x="751154" y="681625"/>
                    <a:pt x="750903" y="684035"/>
                    <a:pt x="750904" y="686505"/>
                  </a:cubicBezTo>
                  <a:cubicBezTo>
                    <a:pt x="750904" y="688973"/>
                    <a:pt x="751154" y="691384"/>
                    <a:pt x="751631" y="693713"/>
                  </a:cubicBezTo>
                  <a:lnTo>
                    <a:pt x="753618" y="700117"/>
                  </a:lnTo>
                  <a:lnTo>
                    <a:pt x="753626" y="700157"/>
                  </a:lnTo>
                  <a:lnTo>
                    <a:pt x="753636" y="700171"/>
                  </a:lnTo>
                  <a:lnTo>
                    <a:pt x="753715" y="700426"/>
                  </a:lnTo>
                  <a:lnTo>
                    <a:pt x="756403" y="704414"/>
                  </a:lnTo>
                  <a:lnTo>
                    <a:pt x="761386" y="712053"/>
                  </a:lnTo>
                  <a:lnTo>
                    <a:pt x="841699" y="793678"/>
                  </a:lnTo>
                  <a:cubicBezTo>
                    <a:pt x="855552" y="807758"/>
                    <a:pt x="878199" y="807942"/>
                    <a:pt x="892279" y="794088"/>
                  </a:cubicBezTo>
                  <a:cubicBezTo>
                    <a:pt x="906360" y="780234"/>
                    <a:pt x="906543" y="757588"/>
                    <a:pt x="892690" y="743507"/>
                  </a:cubicBezTo>
                  <a:lnTo>
                    <a:pt x="871795" y="722271"/>
                  </a:lnTo>
                  <a:lnTo>
                    <a:pt x="1082972" y="722271"/>
                  </a:lnTo>
                  <a:cubicBezTo>
                    <a:pt x="1092849" y="722271"/>
                    <a:pt x="1101790" y="718267"/>
                    <a:pt x="1108263" y="711795"/>
                  </a:cubicBezTo>
                  <a:lnTo>
                    <a:pt x="1118739" y="686504"/>
                  </a:lnTo>
                  <a:lnTo>
                    <a:pt x="1108263" y="661213"/>
                  </a:lnTo>
                  <a:cubicBezTo>
                    <a:pt x="1101790" y="654740"/>
                    <a:pt x="1092849" y="650737"/>
                    <a:pt x="1082972" y="650736"/>
                  </a:cubicBezTo>
                  <a:lnTo>
                    <a:pt x="871796" y="650737"/>
                  </a:lnTo>
                  <a:lnTo>
                    <a:pt x="892690" y="629501"/>
                  </a:lnTo>
                  <a:cubicBezTo>
                    <a:pt x="906543" y="615421"/>
                    <a:pt x="906360" y="592775"/>
                    <a:pt x="892279" y="578920"/>
                  </a:cubicBezTo>
                  <a:cubicBezTo>
                    <a:pt x="885240" y="571994"/>
                    <a:pt x="876058" y="568576"/>
                    <a:pt x="866904" y="568650"/>
                  </a:cubicBezTo>
                  <a:close/>
                  <a:moveTo>
                    <a:pt x="506104" y="568650"/>
                  </a:moveTo>
                  <a:lnTo>
                    <a:pt x="480729" y="578921"/>
                  </a:lnTo>
                  <a:lnTo>
                    <a:pt x="480729" y="578920"/>
                  </a:lnTo>
                  <a:lnTo>
                    <a:pt x="480729" y="578921"/>
                  </a:lnTo>
                  <a:lnTo>
                    <a:pt x="480729" y="578921"/>
                  </a:lnTo>
                  <a:lnTo>
                    <a:pt x="470049" y="604126"/>
                  </a:lnTo>
                  <a:cubicBezTo>
                    <a:pt x="469974" y="613279"/>
                    <a:pt x="473392" y="622461"/>
                    <a:pt x="480318" y="629502"/>
                  </a:cubicBezTo>
                  <a:lnTo>
                    <a:pt x="501213" y="650736"/>
                  </a:lnTo>
                  <a:lnTo>
                    <a:pt x="290036" y="650737"/>
                  </a:lnTo>
                  <a:cubicBezTo>
                    <a:pt x="270283" y="650737"/>
                    <a:pt x="254269" y="666750"/>
                    <a:pt x="254270" y="686504"/>
                  </a:cubicBezTo>
                  <a:cubicBezTo>
                    <a:pt x="254270" y="706258"/>
                    <a:pt x="270283" y="722270"/>
                    <a:pt x="290037" y="722271"/>
                  </a:cubicBezTo>
                  <a:lnTo>
                    <a:pt x="501214" y="722272"/>
                  </a:lnTo>
                  <a:lnTo>
                    <a:pt x="480319" y="743506"/>
                  </a:lnTo>
                  <a:cubicBezTo>
                    <a:pt x="466465" y="757588"/>
                    <a:pt x="466649" y="780234"/>
                    <a:pt x="480729" y="794088"/>
                  </a:cubicBezTo>
                  <a:cubicBezTo>
                    <a:pt x="494810" y="807942"/>
                    <a:pt x="517456" y="807758"/>
                    <a:pt x="531310" y="793677"/>
                  </a:cubicBezTo>
                  <a:lnTo>
                    <a:pt x="611622" y="712053"/>
                  </a:lnTo>
                  <a:lnTo>
                    <a:pt x="616606" y="704414"/>
                  </a:lnTo>
                  <a:lnTo>
                    <a:pt x="619294" y="700426"/>
                  </a:lnTo>
                  <a:lnTo>
                    <a:pt x="619373" y="700172"/>
                  </a:lnTo>
                  <a:lnTo>
                    <a:pt x="619382" y="700157"/>
                  </a:lnTo>
                  <a:lnTo>
                    <a:pt x="619390" y="700117"/>
                  </a:lnTo>
                  <a:lnTo>
                    <a:pt x="621378" y="693713"/>
                  </a:lnTo>
                  <a:cubicBezTo>
                    <a:pt x="621854" y="691384"/>
                    <a:pt x="622104" y="688973"/>
                    <a:pt x="622104" y="686504"/>
                  </a:cubicBezTo>
                  <a:cubicBezTo>
                    <a:pt x="622105" y="684035"/>
                    <a:pt x="621854" y="681624"/>
                    <a:pt x="621377" y="679296"/>
                  </a:cubicBezTo>
                  <a:lnTo>
                    <a:pt x="619390" y="672890"/>
                  </a:lnTo>
                  <a:lnTo>
                    <a:pt x="619382" y="672851"/>
                  </a:lnTo>
                  <a:lnTo>
                    <a:pt x="619373" y="672837"/>
                  </a:lnTo>
                  <a:lnTo>
                    <a:pt x="619294" y="672582"/>
                  </a:lnTo>
                  <a:lnTo>
                    <a:pt x="616594" y="668579"/>
                  </a:lnTo>
                  <a:lnTo>
                    <a:pt x="611621" y="660957"/>
                  </a:lnTo>
                  <a:lnTo>
                    <a:pt x="531311" y="579331"/>
                  </a:lnTo>
                  <a:cubicBezTo>
                    <a:pt x="524383" y="572291"/>
                    <a:pt x="515258" y="568725"/>
                    <a:pt x="506104" y="568650"/>
                  </a:cubicBezTo>
                  <a:close/>
                  <a:moveTo>
                    <a:pt x="689522" y="278119"/>
                  </a:moveTo>
                  <a:cubicBezTo>
                    <a:pt x="687053" y="278099"/>
                    <a:pt x="684640" y="278330"/>
                    <a:pt x="682308" y="278788"/>
                  </a:cubicBezTo>
                  <a:lnTo>
                    <a:pt x="675887" y="280725"/>
                  </a:lnTo>
                  <a:lnTo>
                    <a:pt x="675848" y="280731"/>
                  </a:lnTo>
                  <a:lnTo>
                    <a:pt x="675833" y="280741"/>
                  </a:lnTo>
                  <a:lnTo>
                    <a:pt x="675578" y="280817"/>
                  </a:lnTo>
                  <a:lnTo>
                    <a:pt x="671552" y="283484"/>
                  </a:lnTo>
                  <a:lnTo>
                    <a:pt x="663890" y="288395"/>
                  </a:lnTo>
                  <a:lnTo>
                    <a:pt x="581616" y="368043"/>
                  </a:lnTo>
                  <a:cubicBezTo>
                    <a:pt x="567424" y="381782"/>
                    <a:pt x="567056" y="404426"/>
                    <a:pt x="580796" y="418619"/>
                  </a:cubicBezTo>
                  <a:cubicBezTo>
                    <a:pt x="594536" y="432811"/>
                    <a:pt x="617179" y="433178"/>
                    <a:pt x="631372" y="419439"/>
                  </a:cubicBezTo>
                  <a:lnTo>
                    <a:pt x="652775" y="398717"/>
                  </a:lnTo>
                  <a:lnTo>
                    <a:pt x="651063" y="609886"/>
                  </a:lnTo>
                  <a:cubicBezTo>
                    <a:pt x="650903" y="629639"/>
                    <a:pt x="666786" y="645783"/>
                    <a:pt x="686540" y="645943"/>
                  </a:cubicBezTo>
                  <a:cubicBezTo>
                    <a:pt x="706293" y="646103"/>
                    <a:pt x="722434" y="630220"/>
                    <a:pt x="722595" y="610466"/>
                  </a:cubicBezTo>
                  <a:lnTo>
                    <a:pt x="724308" y="399297"/>
                  </a:lnTo>
                  <a:lnTo>
                    <a:pt x="745373" y="420363"/>
                  </a:lnTo>
                  <a:cubicBezTo>
                    <a:pt x="759341" y="434331"/>
                    <a:pt x="781988" y="434331"/>
                    <a:pt x="795956" y="420363"/>
                  </a:cubicBezTo>
                  <a:cubicBezTo>
                    <a:pt x="809924" y="406395"/>
                    <a:pt x="809924" y="383749"/>
                    <a:pt x="795956" y="369781"/>
                  </a:cubicBezTo>
                  <a:lnTo>
                    <a:pt x="714985" y="288809"/>
                  </a:lnTo>
                  <a:lnTo>
                    <a:pt x="707387" y="283764"/>
                  </a:lnTo>
                  <a:lnTo>
                    <a:pt x="703420" y="281044"/>
                  </a:lnTo>
                  <a:lnTo>
                    <a:pt x="703167" y="280962"/>
                  </a:lnTo>
                  <a:lnTo>
                    <a:pt x="703152" y="280952"/>
                  </a:lnTo>
                  <a:lnTo>
                    <a:pt x="703113" y="280945"/>
                  </a:lnTo>
                  <a:lnTo>
                    <a:pt x="696724" y="278905"/>
                  </a:lnTo>
                  <a:cubicBezTo>
                    <a:pt x="694400" y="278410"/>
                    <a:pt x="691991" y="278139"/>
                    <a:pt x="689522" y="278119"/>
                  </a:cubicBezTo>
                  <a:close/>
                  <a:moveTo>
                    <a:pt x="686504" y="0"/>
                  </a:moveTo>
                  <a:cubicBezTo>
                    <a:pt x="1065650" y="0"/>
                    <a:pt x="1373008" y="307358"/>
                    <a:pt x="1373008" y="686504"/>
                  </a:cubicBezTo>
                  <a:cubicBezTo>
                    <a:pt x="1373008" y="1065650"/>
                    <a:pt x="1065650" y="1373008"/>
                    <a:pt x="686504" y="1373008"/>
                  </a:cubicBezTo>
                  <a:cubicBezTo>
                    <a:pt x="307358" y="1373008"/>
                    <a:pt x="0" y="1065650"/>
                    <a:pt x="0" y="686504"/>
                  </a:cubicBezTo>
                  <a:cubicBezTo>
                    <a:pt x="0" y="307358"/>
                    <a:pt x="307358" y="0"/>
                    <a:pt x="68650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3" name="Rounded Rectangle 160"/>
            <p:cNvSpPr/>
            <p:nvPr/>
          </p:nvSpPr>
          <p:spPr>
            <a:xfrm>
              <a:off x="559177" y="3472363"/>
              <a:ext cx="228374" cy="73616"/>
            </a:xfrm>
            <a:custGeom>
              <a:avLst/>
              <a:gdLst/>
              <a:ahLst/>
              <a:cxnLst/>
              <a:rect l="l" t="t" r="r" b="b"/>
              <a:pathLst>
                <a:path w="1714069" h="552526">
                  <a:moveTo>
                    <a:pt x="1371649" y="165237"/>
                  </a:moveTo>
                  <a:cubicBezTo>
                    <a:pt x="1378593" y="165198"/>
                    <a:pt x="1385488" y="165820"/>
                    <a:pt x="1392232" y="167103"/>
                  </a:cubicBezTo>
                  <a:cubicBezTo>
                    <a:pt x="1398975" y="168385"/>
                    <a:pt x="1405568" y="170330"/>
                    <a:pt x="1411904" y="172935"/>
                  </a:cubicBezTo>
                  <a:cubicBezTo>
                    <a:pt x="1418241" y="175541"/>
                    <a:pt x="1424324" y="178808"/>
                    <a:pt x="1430048" y="182737"/>
                  </a:cubicBezTo>
                  <a:cubicBezTo>
                    <a:pt x="1435772" y="186666"/>
                    <a:pt x="1441139" y="191258"/>
                    <a:pt x="1446046" y="196512"/>
                  </a:cubicBezTo>
                  <a:lnTo>
                    <a:pt x="1446049" y="196516"/>
                  </a:lnTo>
                  <a:lnTo>
                    <a:pt x="1517115" y="272624"/>
                  </a:lnTo>
                  <a:lnTo>
                    <a:pt x="1434687" y="349591"/>
                  </a:lnTo>
                  <a:lnTo>
                    <a:pt x="1434683" y="349595"/>
                  </a:lnTo>
                  <a:cubicBezTo>
                    <a:pt x="1411920" y="370850"/>
                    <a:pt x="1383358" y="381573"/>
                    <a:pt x="1355580" y="381727"/>
                  </a:cubicBezTo>
                  <a:lnTo>
                    <a:pt x="1355579" y="381728"/>
                  </a:lnTo>
                  <a:lnTo>
                    <a:pt x="1355579" y="381727"/>
                  </a:lnTo>
                  <a:cubicBezTo>
                    <a:pt x="1327800" y="381882"/>
                    <a:pt x="1300807" y="371470"/>
                    <a:pt x="1281182" y="350453"/>
                  </a:cubicBezTo>
                  <a:lnTo>
                    <a:pt x="1281178" y="350448"/>
                  </a:lnTo>
                  <a:lnTo>
                    <a:pt x="1210113" y="274340"/>
                  </a:lnTo>
                  <a:lnTo>
                    <a:pt x="1292541" y="197374"/>
                  </a:lnTo>
                  <a:lnTo>
                    <a:pt x="1292544" y="197370"/>
                  </a:lnTo>
                  <a:lnTo>
                    <a:pt x="1292544" y="197371"/>
                  </a:lnTo>
                  <a:cubicBezTo>
                    <a:pt x="1298235" y="192057"/>
                    <a:pt x="1304288" y="187401"/>
                    <a:pt x="1310601" y="183404"/>
                  </a:cubicBezTo>
                  <a:cubicBezTo>
                    <a:pt x="1316914" y="179408"/>
                    <a:pt x="1323487" y="176070"/>
                    <a:pt x="1330215" y="173391"/>
                  </a:cubicBezTo>
                  <a:cubicBezTo>
                    <a:pt x="1336945" y="170713"/>
                    <a:pt x="1343830" y="168694"/>
                    <a:pt x="1350770" y="167334"/>
                  </a:cubicBezTo>
                  <a:cubicBezTo>
                    <a:pt x="1357710" y="165975"/>
                    <a:pt x="1364704" y="165275"/>
                    <a:pt x="1371649" y="165237"/>
                  </a:cubicBezTo>
                  <a:close/>
                  <a:moveTo>
                    <a:pt x="1026780" y="158114"/>
                  </a:moveTo>
                  <a:cubicBezTo>
                    <a:pt x="1033725" y="158075"/>
                    <a:pt x="1040621" y="158697"/>
                    <a:pt x="1047364" y="159980"/>
                  </a:cubicBezTo>
                  <a:cubicBezTo>
                    <a:pt x="1054108" y="161262"/>
                    <a:pt x="1060699" y="163207"/>
                    <a:pt x="1067036" y="165812"/>
                  </a:cubicBezTo>
                  <a:cubicBezTo>
                    <a:pt x="1073373" y="168418"/>
                    <a:pt x="1079455" y="171685"/>
                    <a:pt x="1085180" y="175614"/>
                  </a:cubicBezTo>
                  <a:cubicBezTo>
                    <a:pt x="1090904" y="179543"/>
                    <a:pt x="1096271" y="184135"/>
                    <a:pt x="1101178" y="189390"/>
                  </a:cubicBezTo>
                  <a:lnTo>
                    <a:pt x="1101179" y="189389"/>
                  </a:lnTo>
                  <a:lnTo>
                    <a:pt x="1101181" y="189393"/>
                  </a:lnTo>
                  <a:lnTo>
                    <a:pt x="1172247" y="265502"/>
                  </a:lnTo>
                  <a:lnTo>
                    <a:pt x="1089819" y="342468"/>
                  </a:lnTo>
                  <a:lnTo>
                    <a:pt x="1089815" y="342472"/>
                  </a:lnTo>
                  <a:cubicBezTo>
                    <a:pt x="1067053" y="363726"/>
                    <a:pt x="1038490" y="374450"/>
                    <a:pt x="1010712" y="374604"/>
                  </a:cubicBezTo>
                  <a:lnTo>
                    <a:pt x="1010711" y="374605"/>
                  </a:lnTo>
                  <a:cubicBezTo>
                    <a:pt x="982933" y="374760"/>
                    <a:pt x="955939" y="364347"/>
                    <a:pt x="936313" y="343330"/>
                  </a:cubicBezTo>
                  <a:lnTo>
                    <a:pt x="936310" y="343325"/>
                  </a:lnTo>
                  <a:lnTo>
                    <a:pt x="865245" y="267217"/>
                  </a:lnTo>
                  <a:lnTo>
                    <a:pt x="947673" y="190251"/>
                  </a:lnTo>
                  <a:lnTo>
                    <a:pt x="947676" y="190247"/>
                  </a:lnTo>
                  <a:lnTo>
                    <a:pt x="947677" y="190247"/>
                  </a:lnTo>
                  <a:cubicBezTo>
                    <a:pt x="953367" y="184934"/>
                    <a:pt x="959420" y="180278"/>
                    <a:pt x="965733" y="176281"/>
                  </a:cubicBezTo>
                  <a:cubicBezTo>
                    <a:pt x="972046" y="172285"/>
                    <a:pt x="978618" y="168947"/>
                    <a:pt x="985348" y="166269"/>
                  </a:cubicBezTo>
                  <a:cubicBezTo>
                    <a:pt x="992076" y="163590"/>
                    <a:pt x="998963" y="161570"/>
                    <a:pt x="1005903" y="160211"/>
                  </a:cubicBezTo>
                  <a:cubicBezTo>
                    <a:pt x="1012842" y="158852"/>
                    <a:pt x="1019836" y="158152"/>
                    <a:pt x="1026780" y="158114"/>
                  </a:cubicBezTo>
                  <a:close/>
                  <a:moveTo>
                    <a:pt x="694059" y="151241"/>
                  </a:moveTo>
                  <a:cubicBezTo>
                    <a:pt x="701002" y="151203"/>
                    <a:pt x="707898" y="151824"/>
                    <a:pt x="714642" y="153108"/>
                  </a:cubicBezTo>
                  <a:cubicBezTo>
                    <a:pt x="721385" y="154390"/>
                    <a:pt x="727977" y="156334"/>
                    <a:pt x="734314" y="158939"/>
                  </a:cubicBezTo>
                  <a:cubicBezTo>
                    <a:pt x="740651" y="161545"/>
                    <a:pt x="746733" y="164813"/>
                    <a:pt x="752458" y="168742"/>
                  </a:cubicBezTo>
                  <a:cubicBezTo>
                    <a:pt x="758182" y="172671"/>
                    <a:pt x="763549" y="177262"/>
                    <a:pt x="768456" y="182517"/>
                  </a:cubicBezTo>
                  <a:lnTo>
                    <a:pt x="768459" y="182521"/>
                  </a:lnTo>
                  <a:lnTo>
                    <a:pt x="839524" y="258629"/>
                  </a:lnTo>
                  <a:lnTo>
                    <a:pt x="757097" y="335596"/>
                  </a:lnTo>
                  <a:lnTo>
                    <a:pt x="757093" y="335599"/>
                  </a:lnTo>
                  <a:cubicBezTo>
                    <a:pt x="734330" y="356854"/>
                    <a:pt x="705768" y="367577"/>
                    <a:pt x="677989" y="367733"/>
                  </a:cubicBezTo>
                  <a:lnTo>
                    <a:pt x="677989" y="367732"/>
                  </a:lnTo>
                  <a:cubicBezTo>
                    <a:pt x="650210" y="367888"/>
                    <a:pt x="623217" y="357475"/>
                    <a:pt x="603592" y="336458"/>
                  </a:cubicBezTo>
                  <a:lnTo>
                    <a:pt x="603588" y="336453"/>
                  </a:lnTo>
                  <a:lnTo>
                    <a:pt x="532523" y="260345"/>
                  </a:lnTo>
                  <a:lnTo>
                    <a:pt x="614950" y="183378"/>
                  </a:lnTo>
                  <a:lnTo>
                    <a:pt x="614954" y="183375"/>
                  </a:lnTo>
                  <a:lnTo>
                    <a:pt x="614954" y="183375"/>
                  </a:lnTo>
                  <a:cubicBezTo>
                    <a:pt x="620645" y="178062"/>
                    <a:pt x="626698" y="173406"/>
                    <a:pt x="633011" y="169409"/>
                  </a:cubicBezTo>
                  <a:cubicBezTo>
                    <a:pt x="639324" y="165413"/>
                    <a:pt x="645897" y="162075"/>
                    <a:pt x="652625" y="159396"/>
                  </a:cubicBezTo>
                  <a:cubicBezTo>
                    <a:pt x="659355" y="156718"/>
                    <a:pt x="666240" y="154698"/>
                    <a:pt x="673180" y="153339"/>
                  </a:cubicBezTo>
                  <a:cubicBezTo>
                    <a:pt x="680120" y="151979"/>
                    <a:pt x="687114" y="151280"/>
                    <a:pt x="694059" y="151241"/>
                  </a:cubicBezTo>
                  <a:close/>
                  <a:moveTo>
                    <a:pt x="351293" y="144162"/>
                  </a:moveTo>
                  <a:cubicBezTo>
                    <a:pt x="358238" y="144123"/>
                    <a:pt x="365134" y="144745"/>
                    <a:pt x="371877" y="146028"/>
                  </a:cubicBezTo>
                  <a:cubicBezTo>
                    <a:pt x="378620" y="147310"/>
                    <a:pt x="385212" y="149254"/>
                    <a:pt x="391549" y="151860"/>
                  </a:cubicBezTo>
                  <a:cubicBezTo>
                    <a:pt x="397886" y="154466"/>
                    <a:pt x="403968" y="157733"/>
                    <a:pt x="409693" y="161662"/>
                  </a:cubicBezTo>
                  <a:cubicBezTo>
                    <a:pt x="415418" y="165591"/>
                    <a:pt x="420784" y="170183"/>
                    <a:pt x="425691" y="175438"/>
                  </a:cubicBezTo>
                  <a:lnTo>
                    <a:pt x="425691" y="175437"/>
                  </a:lnTo>
                  <a:lnTo>
                    <a:pt x="425694" y="175441"/>
                  </a:lnTo>
                  <a:lnTo>
                    <a:pt x="496760" y="251550"/>
                  </a:lnTo>
                  <a:lnTo>
                    <a:pt x="414332" y="328516"/>
                  </a:lnTo>
                  <a:lnTo>
                    <a:pt x="414328" y="328520"/>
                  </a:lnTo>
                  <a:cubicBezTo>
                    <a:pt x="391565" y="349774"/>
                    <a:pt x="363002" y="360498"/>
                    <a:pt x="335224" y="360652"/>
                  </a:cubicBezTo>
                  <a:lnTo>
                    <a:pt x="335224" y="360653"/>
                  </a:lnTo>
                  <a:cubicBezTo>
                    <a:pt x="307445" y="360808"/>
                    <a:pt x="280452" y="350395"/>
                    <a:pt x="260826" y="329378"/>
                  </a:cubicBezTo>
                  <a:lnTo>
                    <a:pt x="260823" y="329374"/>
                  </a:lnTo>
                  <a:lnTo>
                    <a:pt x="189758" y="253265"/>
                  </a:lnTo>
                  <a:lnTo>
                    <a:pt x="272186" y="176299"/>
                  </a:lnTo>
                  <a:lnTo>
                    <a:pt x="272189" y="176295"/>
                  </a:lnTo>
                  <a:lnTo>
                    <a:pt x="272189" y="176295"/>
                  </a:lnTo>
                  <a:cubicBezTo>
                    <a:pt x="277880" y="170981"/>
                    <a:pt x="283933" y="166326"/>
                    <a:pt x="290246" y="162329"/>
                  </a:cubicBezTo>
                  <a:cubicBezTo>
                    <a:pt x="296559" y="158333"/>
                    <a:pt x="303131" y="154995"/>
                    <a:pt x="309861" y="152316"/>
                  </a:cubicBezTo>
                  <a:cubicBezTo>
                    <a:pt x="316589" y="149638"/>
                    <a:pt x="323476" y="147619"/>
                    <a:pt x="330415" y="146259"/>
                  </a:cubicBezTo>
                  <a:cubicBezTo>
                    <a:pt x="337355" y="144900"/>
                    <a:pt x="344348" y="144200"/>
                    <a:pt x="351293" y="144162"/>
                  </a:cubicBezTo>
                  <a:close/>
                  <a:moveTo>
                    <a:pt x="358625" y="102874"/>
                  </a:moveTo>
                  <a:cubicBezTo>
                    <a:pt x="348688" y="102669"/>
                    <a:pt x="338705" y="103410"/>
                    <a:pt x="328825" y="105102"/>
                  </a:cubicBezTo>
                  <a:cubicBezTo>
                    <a:pt x="318944" y="106793"/>
                    <a:pt x="309166" y="109435"/>
                    <a:pt x="299637" y="113029"/>
                  </a:cubicBezTo>
                  <a:cubicBezTo>
                    <a:pt x="290108" y="116624"/>
                    <a:pt x="280827" y="121171"/>
                    <a:pt x="271942" y="126674"/>
                  </a:cubicBezTo>
                  <a:cubicBezTo>
                    <a:pt x="263059" y="132176"/>
                    <a:pt x="254571" y="138636"/>
                    <a:pt x="246627" y="146053"/>
                  </a:cubicBezTo>
                  <a:lnTo>
                    <a:pt x="246626" y="146053"/>
                  </a:lnTo>
                  <a:lnTo>
                    <a:pt x="246621" y="146058"/>
                  </a:lnTo>
                  <a:lnTo>
                    <a:pt x="131551" y="253505"/>
                  </a:lnTo>
                  <a:lnTo>
                    <a:pt x="236113" y="365486"/>
                  </a:lnTo>
                  <a:lnTo>
                    <a:pt x="236118" y="365493"/>
                  </a:lnTo>
                  <a:cubicBezTo>
                    <a:pt x="264993" y="396417"/>
                    <a:pt x="304016" y="412387"/>
                    <a:pt x="343764" y="413207"/>
                  </a:cubicBezTo>
                  <a:lnTo>
                    <a:pt x="343765" y="413208"/>
                  </a:lnTo>
                  <a:lnTo>
                    <a:pt x="343765" y="413207"/>
                  </a:lnTo>
                  <a:cubicBezTo>
                    <a:pt x="383512" y="414029"/>
                    <a:pt x="423986" y="399701"/>
                    <a:pt x="455763" y="370029"/>
                  </a:cubicBezTo>
                  <a:lnTo>
                    <a:pt x="455768" y="370024"/>
                  </a:lnTo>
                  <a:lnTo>
                    <a:pt x="517367" y="312506"/>
                  </a:lnTo>
                  <a:lnTo>
                    <a:pt x="573341" y="372451"/>
                  </a:lnTo>
                  <a:lnTo>
                    <a:pt x="573345" y="372457"/>
                  </a:lnTo>
                  <a:cubicBezTo>
                    <a:pt x="602221" y="403381"/>
                    <a:pt x="641243" y="419351"/>
                    <a:pt x="680991" y="420172"/>
                  </a:cubicBezTo>
                  <a:lnTo>
                    <a:pt x="680991" y="420173"/>
                  </a:lnTo>
                  <a:lnTo>
                    <a:pt x="680992" y="420172"/>
                  </a:lnTo>
                  <a:cubicBezTo>
                    <a:pt x="720740" y="420994"/>
                    <a:pt x="761213" y="406665"/>
                    <a:pt x="792991" y="376993"/>
                  </a:cubicBezTo>
                  <a:lnTo>
                    <a:pt x="792995" y="376988"/>
                  </a:lnTo>
                  <a:lnTo>
                    <a:pt x="854594" y="319471"/>
                  </a:lnTo>
                  <a:lnTo>
                    <a:pt x="910567" y="379416"/>
                  </a:lnTo>
                  <a:lnTo>
                    <a:pt x="910572" y="379422"/>
                  </a:lnTo>
                  <a:cubicBezTo>
                    <a:pt x="939448" y="410346"/>
                    <a:pt x="978469" y="426316"/>
                    <a:pt x="1018218" y="427137"/>
                  </a:cubicBezTo>
                  <a:lnTo>
                    <a:pt x="1018219" y="427138"/>
                  </a:lnTo>
                  <a:lnTo>
                    <a:pt x="1018219" y="427137"/>
                  </a:lnTo>
                  <a:cubicBezTo>
                    <a:pt x="1057967" y="427958"/>
                    <a:pt x="1098440" y="413630"/>
                    <a:pt x="1130217" y="383959"/>
                  </a:cubicBezTo>
                  <a:lnTo>
                    <a:pt x="1130222" y="383953"/>
                  </a:lnTo>
                  <a:lnTo>
                    <a:pt x="1191820" y="326436"/>
                  </a:lnTo>
                  <a:lnTo>
                    <a:pt x="1247793" y="386381"/>
                  </a:lnTo>
                  <a:lnTo>
                    <a:pt x="1247799" y="386388"/>
                  </a:lnTo>
                  <a:cubicBezTo>
                    <a:pt x="1276674" y="417312"/>
                    <a:pt x="1315696" y="433282"/>
                    <a:pt x="1355444" y="434102"/>
                  </a:cubicBezTo>
                  <a:lnTo>
                    <a:pt x="1355445" y="434103"/>
                  </a:lnTo>
                  <a:lnTo>
                    <a:pt x="1355445" y="434102"/>
                  </a:lnTo>
                  <a:cubicBezTo>
                    <a:pt x="1395193" y="434924"/>
                    <a:pt x="1435666" y="420596"/>
                    <a:pt x="1467443" y="390924"/>
                  </a:cubicBezTo>
                  <a:lnTo>
                    <a:pt x="1467448" y="390919"/>
                  </a:lnTo>
                  <a:lnTo>
                    <a:pt x="1582518" y="283473"/>
                  </a:lnTo>
                  <a:lnTo>
                    <a:pt x="1477955" y="171491"/>
                  </a:lnTo>
                  <a:lnTo>
                    <a:pt x="1477952" y="171486"/>
                  </a:lnTo>
                  <a:lnTo>
                    <a:pt x="1477951" y="171486"/>
                  </a:lnTo>
                  <a:cubicBezTo>
                    <a:pt x="1470732" y="163754"/>
                    <a:pt x="1462878" y="156957"/>
                    <a:pt x="1454540" y="151099"/>
                  </a:cubicBezTo>
                  <a:cubicBezTo>
                    <a:pt x="1446198" y="145240"/>
                    <a:pt x="1437372" y="140319"/>
                    <a:pt x="1428205" y="136339"/>
                  </a:cubicBezTo>
                  <a:cubicBezTo>
                    <a:pt x="1419039" y="132359"/>
                    <a:pt x="1409532" y="129318"/>
                    <a:pt x="1399833" y="127222"/>
                  </a:cubicBezTo>
                  <a:cubicBezTo>
                    <a:pt x="1390133" y="125126"/>
                    <a:pt x="1380242" y="123974"/>
                    <a:pt x="1370305" y="123769"/>
                  </a:cubicBezTo>
                  <a:cubicBezTo>
                    <a:pt x="1360368" y="123564"/>
                    <a:pt x="1350386" y="124306"/>
                    <a:pt x="1340506" y="125998"/>
                  </a:cubicBezTo>
                  <a:cubicBezTo>
                    <a:pt x="1330625" y="127688"/>
                    <a:pt x="1320846" y="130330"/>
                    <a:pt x="1311317" y="133923"/>
                  </a:cubicBezTo>
                  <a:cubicBezTo>
                    <a:pt x="1301788" y="137518"/>
                    <a:pt x="1292507" y="142066"/>
                    <a:pt x="1283623" y="147569"/>
                  </a:cubicBezTo>
                  <a:cubicBezTo>
                    <a:pt x="1274739" y="153071"/>
                    <a:pt x="1266251" y="159530"/>
                    <a:pt x="1258307" y="166948"/>
                  </a:cubicBezTo>
                  <a:lnTo>
                    <a:pt x="1258306" y="166948"/>
                  </a:lnTo>
                  <a:lnTo>
                    <a:pt x="1258302" y="166953"/>
                  </a:lnTo>
                  <a:lnTo>
                    <a:pt x="1196703" y="224471"/>
                  </a:lnTo>
                  <a:lnTo>
                    <a:pt x="1140729" y="164525"/>
                  </a:lnTo>
                  <a:lnTo>
                    <a:pt x="1140725" y="164520"/>
                  </a:lnTo>
                  <a:lnTo>
                    <a:pt x="1140724" y="164520"/>
                  </a:lnTo>
                  <a:cubicBezTo>
                    <a:pt x="1133506" y="156789"/>
                    <a:pt x="1125652" y="149991"/>
                    <a:pt x="1117313" y="144133"/>
                  </a:cubicBezTo>
                  <a:cubicBezTo>
                    <a:pt x="1108972" y="138275"/>
                    <a:pt x="1100145" y="133354"/>
                    <a:pt x="1090978" y="129373"/>
                  </a:cubicBezTo>
                  <a:cubicBezTo>
                    <a:pt x="1081812" y="125393"/>
                    <a:pt x="1072305" y="122353"/>
                    <a:pt x="1062606" y="120257"/>
                  </a:cubicBezTo>
                  <a:cubicBezTo>
                    <a:pt x="1052907" y="118160"/>
                    <a:pt x="1043015" y="117009"/>
                    <a:pt x="1033078" y="116803"/>
                  </a:cubicBezTo>
                  <a:cubicBezTo>
                    <a:pt x="1023142" y="116599"/>
                    <a:pt x="1013159" y="117340"/>
                    <a:pt x="1003280" y="119032"/>
                  </a:cubicBezTo>
                  <a:cubicBezTo>
                    <a:pt x="993399" y="120724"/>
                    <a:pt x="983620" y="123365"/>
                    <a:pt x="974090" y="126958"/>
                  </a:cubicBezTo>
                  <a:cubicBezTo>
                    <a:pt x="964562" y="130553"/>
                    <a:pt x="955281" y="135100"/>
                    <a:pt x="946397" y="140603"/>
                  </a:cubicBezTo>
                  <a:cubicBezTo>
                    <a:pt x="937512" y="146106"/>
                    <a:pt x="929025" y="152565"/>
                    <a:pt x="921080" y="159983"/>
                  </a:cubicBezTo>
                  <a:lnTo>
                    <a:pt x="921080" y="159983"/>
                  </a:lnTo>
                  <a:lnTo>
                    <a:pt x="921075" y="159988"/>
                  </a:lnTo>
                  <a:lnTo>
                    <a:pt x="859476" y="217506"/>
                  </a:lnTo>
                  <a:lnTo>
                    <a:pt x="803503" y="157560"/>
                  </a:lnTo>
                  <a:lnTo>
                    <a:pt x="803498" y="157554"/>
                  </a:lnTo>
                  <a:lnTo>
                    <a:pt x="803497" y="157555"/>
                  </a:lnTo>
                  <a:cubicBezTo>
                    <a:pt x="796278" y="149824"/>
                    <a:pt x="788425" y="143027"/>
                    <a:pt x="780086" y="137169"/>
                  </a:cubicBezTo>
                  <a:cubicBezTo>
                    <a:pt x="771746" y="131309"/>
                    <a:pt x="762919" y="126388"/>
                    <a:pt x="753751" y="122408"/>
                  </a:cubicBezTo>
                  <a:cubicBezTo>
                    <a:pt x="744585" y="118428"/>
                    <a:pt x="735079" y="115388"/>
                    <a:pt x="725379" y="113292"/>
                  </a:cubicBezTo>
                  <a:cubicBezTo>
                    <a:pt x="715680" y="111197"/>
                    <a:pt x="705789" y="110044"/>
                    <a:pt x="695853" y="109838"/>
                  </a:cubicBezTo>
                  <a:cubicBezTo>
                    <a:pt x="685915" y="109633"/>
                    <a:pt x="675933" y="110375"/>
                    <a:pt x="666052" y="112067"/>
                  </a:cubicBezTo>
                  <a:cubicBezTo>
                    <a:pt x="656172" y="113758"/>
                    <a:pt x="646393" y="116400"/>
                    <a:pt x="636864" y="119993"/>
                  </a:cubicBezTo>
                  <a:cubicBezTo>
                    <a:pt x="627335" y="123588"/>
                    <a:pt x="618054" y="128135"/>
                    <a:pt x="609170" y="133638"/>
                  </a:cubicBezTo>
                  <a:cubicBezTo>
                    <a:pt x="600286" y="139140"/>
                    <a:pt x="591798" y="145600"/>
                    <a:pt x="583854" y="153018"/>
                  </a:cubicBezTo>
                  <a:lnTo>
                    <a:pt x="583853" y="153018"/>
                  </a:lnTo>
                  <a:lnTo>
                    <a:pt x="583848" y="153022"/>
                  </a:lnTo>
                  <a:lnTo>
                    <a:pt x="522249" y="210541"/>
                  </a:lnTo>
                  <a:lnTo>
                    <a:pt x="466275" y="150596"/>
                  </a:lnTo>
                  <a:lnTo>
                    <a:pt x="466271" y="150590"/>
                  </a:lnTo>
                  <a:lnTo>
                    <a:pt x="466270" y="150590"/>
                  </a:lnTo>
                  <a:cubicBezTo>
                    <a:pt x="459051" y="142859"/>
                    <a:pt x="451198" y="136062"/>
                    <a:pt x="442858" y="130204"/>
                  </a:cubicBezTo>
                  <a:cubicBezTo>
                    <a:pt x="434518" y="124345"/>
                    <a:pt x="425691" y="119424"/>
                    <a:pt x="416524" y="115443"/>
                  </a:cubicBezTo>
                  <a:cubicBezTo>
                    <a:pt x="407358" y="111463"/>
                    <a:pt x="397851" y="108423"/>
                    <a:pt x="388152" y="106327"/>
                  </a:cubicBezTo>
                  <a:cubicBezTo>
                    <a:pt x="378453" y="104231"/>
                    <a:pt x="368561" y="103079"/>
                    <a:pt x="358625" y="102874"/>
                  </a:cubicBezTo>
                  <a:close/>
                  <a:moveTo>
                    <a:pt x="68386" y="0"/>
                  </a:moveTo>
                  <a:lnTo>
                    <a:pt x="1645683" y="0"/>
                  </a:lnTo>
                  <a:cubicBezTo>
                    <a:pt x="1683452" y="0"/>
                    <a:pt x="1714069" y="30617"/>
                    <a:pt x="1714069" y="68386"/>
                  </a:cubicBezTo>
                  <a:lnTo>
                    <a:pt x="1714069" y="484140"/>
                  </a:lnTo>
                  <a:cubicBezTo>
                    <a:pt x="1714069" y="521909"/>
                    <a:pt x="1683452" y="552526"/>
                    <a:pt x="1645683" y="552526"/>
                  </a:cubicBezTo>
                  <a:lnTo>
                    <a:pt x="68386" y="552526"/>
                  </a:lnTo>
                  <a:cubicBezTo>
                    <a:pt x="30617" y="552526"/>
                    <a:pt x="0" y="521909"/>
                    <a:pt x="0" y="484140"/>
                  </a:cubicBezTo>
                  <a:lnTo>
                    <a:pt x="0" y="68386"/>
                  </a:lnTo>
                  <a:cubicBezTo>
                    <a:pt x="0" y="30617"/>
                    <a:pt x="30617" y="0"/>
                    <a:pt x="6838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4" name="Oval 11"/>
            <p:cNvSpPr>
              <a:spLocks noChangeAspect="1"/>
            </p:cNvSpPr>
            <p:nvPr/>
          </p:nvSpPr>
          <p:spPr>
            <a:xfrm rot="16200000">
              <a:off x="460949" y="3474206"/>
              <a:ext cx="94428" cy="75366"/>
            </a:xfrm>
            <a:custGeom>
              <a:avLst/>
              <a:gdLst/>
              <a:ahLst/>
              <a:cxnLst/>
              <a:rect l="l" t="t" r="r" b="b"/>
              <a:pathLst>
                <a:path w="2875460" h="2363048">
                  <a:moveTo>
                    <a:pt x="1437731" y="1911666"/>
                  </a:moveTo>
                  <a:cubicBezTo>
                    <a:pt x="1562377" y="1911666"/>
                    <a:pt x="1663422" y="2012711"/>
                    <a:pt x="1663422" y="2137357"/>
                  </a:cubicBezTo>
                  <a:cubicBezTo>
                    <a:pt x="1663422" y="2262003"/>
                    <a:pt x="1562377" y="2363048"/>
                    <a:pt x="1437731" y="2363048"/>
                  </a:cubicBezTo>
                  <a:cubicBezTo>
                    <a:pt x="1313085" y="2363048"/>
                    <a:pt x="1212040" y="2262003"/>
                    <a:pt x="1212040" y="2137357"/>
                  </a:cubicBezTo>
                  <a:cubicBezTo>
                    <a:pt x="1212040" y="2012711"/>
                    <a:pt x="1313085" y="1911666"/>
                    <a:pt x="1437731" y="1911666"/>
                  </a:cubicBezTo>
                  <a:close/>
                  <a:moveTo>
                    <a:pt x="1437304" y="1321731"/>
                  </a:moveTo>
                  <a:cubicBezTo>
                    <a:pt x="1593169" y="1321731"/>
                    <a:pt x="1737967" y="1367369"/>
                    <a:pt x="1858079" y="1445527"/>
                  </a:cubicBezTo>
                  <a:lnTo>
                    <a:pt x="1932081" y="1504336"/>
                  </a:lnTo>
                  <a:lnTo>
                    <a:pt x="1951328" y="1517312"/>
                  </a:lnTo>
                  <a:lnTo>
                    <a:pt x="1954695" y="1522308"/>
                  </a:lnTo>
                  <a:lnTo>
                    <a:pt x="1969459" y="1534040"/>
                  </a:lnTo>
                  <a:lnTo>
                    <a:pt x="1971894" y="1536883"/>
                  </a:lnTo>
                  <a:lnTo>
                    <a:pt x="1967725" y="1541632"/>
                  </a:lnTo>
                  <a:lnTo>
                    <a:pt x="1988045" y="1571772"/>
                  </a:lnTo>
                  <a:cubicBezTo>
                    <a:pt x="1996715" y="1592269"/>
                    <a:pt x="2001509" y="1614805"/>
                    <a:pt x="2001509" y="1638461"/>
                  </a:cubicBezTo>
                  <a:cubicBezTo>
                    <a:pt x="2001509" y="1733084"/>
                    <a:pt x="1924802" y="1809791"/>
                    <a:pt x="1830179" y="1809791"/>
                  </a:cubicBezTo>
                  <a:cubicBezTo>
                    <a:pt x="1806523" y="1809791"/>
                    <a:pt x="1783987" y="1804997"/>
                    <a:pt x="1763490" y="1796327"/>
                  </a:cubicBezTo>
                  <a:lnTo>
                    <a:pt x="1751325" y="1788126"/>
                  </a:lnTo>
                  <a:lnTo>
                    <a:pt x="1748124" y="1791772"/>
                  </a:lnTo>
                  <a:lnTo>
                    <a:pt x="1729979" y="1773733"/>
                  </a:lnTo>
                  <a:lnTo>
                    <a:pt x="1709030" y="1759610"/>
                  </a:lnTo>
                  <a:lnTo>
                    <a:pt x="1707617" y="1757513"/>
                  </a:lnTo>
                  <a:lnTo>
                    <a:pt x="1659501" y="1724190"/>
                  </a:lnTo>
                  <a:cubicBezTo>
                    <a:pt x="1588430" y="1682927"/>
                    <a:pt x="1508738" y="1659803"/>
                    <a:pt x="1424565" y="1659803"/>
                  </a:cubicBezTo>
                  <a:cubicBezTo>
                    <a:pt x="1340392" y="1659803"/>
                    <a:pt x="1260701" y="1682927"/>
                    <a:pt x="1189629" y="1724190"/>
                  </a:cubicBezTo>
                  <a:lnTo>
                    <a:pt x="1163855" y="1742040"/>
                  </a:lnTo>
                  <a:lnTo>
                    <a:pt x="1158626" y="1749795"/>
                  </a:lnTo>
                  <a:cubicBezTo>
                    <a:pt x="1128449" y="1779973"/>
                    <a:pt x="1086759" y="1798638"/>
                    <a:pt x="1040710" y="1798638"/>
                  </a:cubicBezTo>
                  <a:cubicBezTo>
                    <a:pt x="948612" y="1798638"/>
                    <a:pt x="873951" y="1723977"/>
                    <a:pt x="873951" y="1631879"/>
                  </a:cubicBezTo>
                  <a:cubicBezTo>
                    <a:pt x="873951" y="1608855"/>
                    <a:pt x="878617" y="1586920"/>
                    <a:pt x="887056" y="1566969"/>
                  </a:cubicBezTo>
                  <a:lnTo>
                    <a:pt x="905331" y="1539863"/>
                  </a:lnTo>
                  <a:lnTo>
                    <a:pt x="902714" y="1536882"/>
                  </a:lnTo>
                  <a:lnTo>
                    <a:pt x="905149" y="1534040"/>
                  </a:lnTo>
                  <a:lnTo>
                    <a:pt x="913999" y="1527007"/>
                  </a:lnTo>
                  <a:lnTo>
                    <a:pt x="922794" y="1513963"/>
                  </a:lnTo>
                  <a:lnTo>
                    <a:pt x="973055" y="1480076"/>
                  </a:lnTo>
                  <a:lnTo>
                    <a:pt x="1016529" y="1445527"/>
                  </a:lnTo>
                  <a:cubicBezTo>
                    <a:pt x="1136642" y="1367369"/>
                    <a:pt x="1281440" y="1321731"/>
                    <a:pt x="1437304" y="1321731"/>
                  </a:cubicBezTo>
                  <a:close/>
                  <a:moveTo>
                    <a:pt x="1435082" y="644087"/>
                  </a:moveTo>
                  <a:cubicBezTo>
                    <a:pt x="1829027" y="644087"/>
                    <a:pt x="2176354" y="789596"/>
                    <a:pt x="2381450" y="1010911"/>
                  </a:cubicBezTo>
                  <a:lnTo>
                    <a:pt x="2405654" y="1039955"/>
                  </a:lnTo>
                  <a:lnTo>
                    <a:pt x="2403428" y="1042491"/>
                  </a:lnTo>
                  <a:lnTo>
                    <a:pt x="2430056" y="1081985"/>
                  </a:lnTo>
                  <a:cubicBezTo>
                    <a:pt x="2438858" y="1102795"/>
                    <a:pt x="2443725" y="1125674"/>
                    <a:pt x="2443725" y="1149690"/>
                  </a:cubicBezTo>
                  <a:cubicBezTo>
                    <a:pt x="2443725" y="1245754"/>
                    <a:pt x="2365849" y="1323630"/>
                    <a:pt x="2269785" y="1323630"/>
                  </a:cubicBezTo>
                  <a:cubicBezTo>
                    <a:pt x="2245769" y="1323630"/>
                    <a:pt x="2222890" y="1318763"/>
                    <a:pt x="2202080" y="1309961"/>
                  </a:cubicBezTo>
                  <a:lnTo>
                    <a:pt x="2181057" y="1295787"/>
                  </a:lnTo>
                  <a:lnTo>
                    <a:pt x="2177839" y="1299453"/>
                  </a:lnTo>
                  <a:lnTo>
                    <a:pt x="2159686" y="1281378"/>
                  </a:lnTo>
                  <a:lnTo>
                    <a:pt x="2146791" y="1272684"/>
                  </a:lnTo>
                  <a:lnTo>
                    <a:pt x="2138288" y="1260072"/>
                  </a:lnTo>
                  <a:lnTo>
                    <a:pt x="2113060" y="1234953"/>
                  </a:lnTo>
                  <a:cubicBezTo>
                    <a:pt x="1939551" y="1092411"/>
                    <a:pt x="1699850" y="1004247"/>
                    <a:pt x="1435083" y="1004247"/>
                  </a:cubicBezTo>
                  <a:cubicBezTo>
                    <a:pt x="1170317" y="1004247"/>
                    <a:pt x="930616" y="1092411"/>
                    <a:pt x="757106" y="1234953"/>
                  </a:cubicBezTo>
                  <a:lnTo>
                    <a:pt x="733906" y="1258053"/>
                  </a:lnTo>
                  <a:lnTo>
                    <a:pt x="728670" y="1265819"/>
                  </a:lnTo>
                  <a:lnTo>
                    <a:pt x="720730" y="1271172"/>
                  </a:lnTo>
                  <a:lnTo>
                    <a:pt x="692327" y="1299453"/>
                  </a:lnTo>
                  <a:lnTo>
                    <a:pt x="687292" y="1293717"/>
                  </a:lnTo>
                  <a:lnTo>
                    <a:pt x="673381" y="1303096"/>
                  </a:lnTo>
                  <a:cubicBezTo>
                    <a:pt x="652571" y="1311898"/>
                    <a:pt x="629692" y="1316765"/>
                    <a:pt x="605676" y="1316765"/>
                  </a:cubicBezTo>
                  <a:cubicBezTo>
                    <a:pt x="509612" y="1316765"/>
                    <a:pt x="431736" y="1238889"/>
                    <a:pt x="431736" y="1142825"/>
                  </a:cubicBezTo>
                  <a:cubicBezTo>
                    <a:pt x="431736" y="1118809"/>
                    <a:pt x="436603" y="1095930"/>
                    <a:pt x="445405" y="1075120"/>
                  </a:cubicBezTo>
                  <a:lnTo>
                    <a:pt x="467115" y="1042921"/>
                  </a:lnTo>
                  <a:lnTo>
                    <a:pt x="464511" y="1039955"/>
                  </a:lnTo>
                  <a:lnTo>
                    <a:pt x="488714" y="1010911"/>
                  </a:lnTo>
                  <a:cubicBezTo>
                    <a:pt x="693810" y="789596"/>
                    <a:pt x="1041137" y="644087"/>
                    <a:pt x="1435082" y="644087"/>
                  </a:cubicBezTo>
                  <a:close/>
                  <a:moveTo>
                    <a:pt x="1438120" y="0"/>
                  </a:moveTo>
                  <a:cubicBezTo>
                    <a:pt x="1995832" y="0"/>
                    <a:pt x="2487546" y="193764"/>
                    <a:pt x="2777903" y="488474"/>
                  </a:cubicBezTo>
                  <a:lnTo>
                    <a:pt x="2824346" y="540895"/>
                  </a:lnTo>
                  <a:lnTo>
                    <a:pt x="2825853" y="541911"/>
                  </a:lnTo>
                  <a:lnTo>
                    <a:pt x="2827786" y="544777"/>
                  </a:lnTo>
                  <a:lnTo>
                    <a:pt x="2835773" y="553793"/>
                  </a:lnTo>
                  <a:lnTo>
                    <a:pt x="2834693" y="555023"/>
                  </a:lnTo>
                  <a:lnTo>
                    <a:pt x="2862150" y="595747"/>
                  </a:lnTo>
                  <a:cubicBezTo>
                    <a:pt x="2870721" y="616010"/>
                    <a:pt x="2875460" y="638288"/>
                    <a:pt x="2875460" y="661673"/>
                  </a:cubicBezTo>
                  <a:cubicBezTo>
                    <a:pt x="2875460" y="755213"/>
                    <a:pt x="2799631" y="831042"/>
                    <a:pt x="2706091" y="831042"/>
                  </a:cubicBezTo>
                  <a:cubicBezTo>
                    <a:pt x="2682706" y="831042"/>
                    <a:pt x="2660428" y="826303"/>
                    <a:pt x="2640165" y="817732"/>
                  </a:cubicBezTo>
                  <a:lnTo>
                    <a:pt x="2617484" y="802440"/>
                  </a:lnTo>
                  <a:lnTo>
                    <a:pt x="2614276" y="806094"/>
                  </a:lnTo>
                  <a:lnTo>
                    <a:pt x="2595569" y="787665"/>
                  </a:lnTo>
                  <a:lnTo>
                    <a:pt x="2586329" y="781435"/>
                  </a:lnTo>
                  <a:lnTo>
                    <a:pt x="2580560" y="772879"/>
                  </a:lnTo>
                  <a:lnTo>
                    <a:pt x="2536799" y="729767"/>
                  </a:lnTo>
                  <a:cubicBezTo>
                    <a:pt x="2275651" y="496652"/>
                    <a:pt x="1880439" y="348065"/>
                    <a:pt x="1438119" y="348065"/>
                  </a:cubicBezTo>
                  <a:cubicBezTo>
                    <a:pt x="995799" y="348065"/>
                    <a:pt x="600587" y="496652"/>
                    <a:pt x="339440" y="729767"/>
                  </a:cubicBezTo>
                  <a:lnTo>
                    <a:pt x="298917" y="769689"/>
                  </a:lnTo>
                  <a:lnTo>
                    <a:pt x="289131" y="784203"/>
                  </a:lnTo>
                  <a:lnTo>
                    <a:pt x="273456" y="794771"/>
                  </a:lnTo>
                  <a:lnTo>
                    <a:pt x="261964" y="806093"/>
                  </a:lnTo>
                  <a:lnTo>
                    <a:pt x="259993" y="803848"/>
                  </a:lnTo>
                  <a:lnTo>
                    <a:pt x="235295" y="820500"/>
                  </a:lnTo>
                  <a:cubicBezTo>
                    <a:pt x="215032" y="829071"/>
                    <a:pt x="192754" y="833810"/>
                    <a:pt x="169369" y="833810"/>
                  </a:cubicBezTo>
                  <a:cubicBezTo>
                    <a:pt x="75829" y="833810"/>
                    <a:pt x="0" y="757981"/>
                    <a:pt x="0" y="664441"/>
                  </a:cubicBezTo>
                  <a:cubicBezTo>
                    <a:pt x="0" y="641056"/>
                    <a:pt x="4739" y="618778"/>
                    <a:pt x="13310" y="598515"/>
                  </a:cubicBezTo>
                  <a:lnTo>
                    <a:pt x="42161" y="555723"/>
                  </a:lnTo>
                  <a:lnTo>
                    <a:pt x="40467" y="553793"/>
                  </a:lnTo>
                  <a:lnTo>
                    <a:pt x="98337" y="488474"/>
                  </a:lnTo>
                  <a:cubicBezTo>
                    <a:pt x="388694" y="193764"/>
                    <a:pt x="880408" y="0"/>
                    <a:pt x="143812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49" name="Rounded Rectangle 648"/>
          <p:cNvSpPr/>
          <p:nvPr/>
        </p:nvSpPr>
        <p:spPr>
          <a:xfrm>
            <a:off x="1201447" y="2273010"/>
            <a:ext cx="5012568" cy="14124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8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z="1600" b="1" dirty="0">
                <a:solidFill>
                  <a:srgbClr val="676767">
                    <a:lumMod val="75000"/>
                  </a:srgbClr>
                </a:solidFill>
              </a:rPr>
              <a:t>Enterprise Fabric</a:t>
            </a:r>
          </a:p>
        </p:txBody>
      </p:sp>
      <p:sp>
        <p:nvSpPr>
          <p:cNvPr id="501" name="Rounded Rectangle 500"/>
          <p:cNvSpPr/>
          <p:nvPr/>
        </p:nvSpPr>
        <p:spPr>
          <a:xfrm>
            <a:off x="1209376" y="3854697"/>
            <a:ext cx="6632133" cy="73983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8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z="1600" b="1" dirty="0">
                <a:solidFill>
                  <a:srgbClr val="676767">
                    <a:lumMod val="75000"/>
                  </a:srgbClr>
                </a:solidFill>
              </a:rPr>
              <a:t>Network Function Virtualization</a:t>
            </a:r>
          </a:p>
        </p:txBody>
      </p:sp>
      <p:pic>
        <p:nvPicPr>
          <p:cNvPr id="200" name="図 199" descr="スクリーンショット 2016-03-23 17.05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07" y="3320337"/>
            <a:ext cx="312686" cy="294156"/>
          </a:xfrm>
          <a:prstGeom prst="rect">
            <a:avLst/>
          </a:prstGeom>
        </p:spPr>
      </p:pic>
      <p:pic>
        <p:nvPicPr>
          <p:cNvPr id="202" name="図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3754" y="3574750"/>
            <a:ext cx="222578" cy="222578"/>
          </a:xfrm>
          <a:prstGeom prst="rect">
            <a:avLst/>
          </a:prstGeom>
        </p:spPr>
      </p:pic>
      <p:pic>
        <p:nvPicPr>
          <p:cNvPr id="199" name="図 1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668" y="3109283"/>
            <a:ext cx="291125" cy="291125"/>
          </a:xfrm>
          <a:prstGeom prst="rect">
            <a:avLst/>
          </a:prstGeom>
        </p:spPr>
      </p:pic>
      <p:pic>
        <p:nvPicPr>
          <p:cNvPr id="201" name="図 2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5313" y="3381382"/>
            <a:ext cx="253607" cy="204901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92528" y="2034381"/>
            <a:ext cx="390317" cy="1986565"/>
            <a:chOff x="92528" y="2034381"/>
            <a:chExt cx="390317" cy="1986565"/>
          </a:xfrm>
        </p:grpSpPr>
        <p:pic>
          <p:nvPicPr>
            <p:cNvPr id="205" name="図 2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528" y="3773771"/>
              <a:ext cx="124592" cy="2204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206" name="図 205"/>
            <p:cNvPicPr>
              <a:picLocks noChangeAspect="1"/>
            </p:cNvPicPr>
            <p:nvPr/>
          </p:nvPicPr>
          <p:blipFill rotWithShape="1">
            <a:blip r:embed="rId10"/>
            <a:srcRect l="9961" r="9458"/>
            <a:stretch/>
          </p:blipFill>
          <p:spPr>
            <a:xfrm>
              <a:off x="256533" y="3740095"/>
              <a:ext cx="226312" cy="280851"/>
            </a:xfrm>
            <a:prstGeom prst="rect">
              <a:avLst/>
            </a:prstGeom>
            <a:solidFill>
              <a:schemeClr val="tx2"/>
            </a:solidFill>
          </p:spPr>
        </p:pic>
        <p:pic>
          <p:nvPicPr>
            <p:cNvPr id="192" name="Picture 20" descr="C:\Users\ecoffey\AppData\Local\Temp\Rar$DRa0.235\30084_Device_telepresence500_unknown_64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46" y="2437627"/>
              <a:ext cx="333772" cy="33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367" descr="security_camera.pn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18" y="2034381"/>
              <a:ext cx="293876" cy="293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38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" grpId="0" animBg="1"/>
      <p:bldP spid="634" grpId="0" animBg="1"/>
      <p:bldP spid="649" grpId="0" animBg="1"/>
      <p:bldP spid="5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roup 376"/>
          <p:cNvGrpSpPr/>
          <p:nvPr/>
        </p:nvGrpSpPr>
        <p:grpSpPr>
          <a:xfrm>
            <a:off x="1472188" y="1949316"/>
            <a:ext cx="6154256" cy="1174884"/>
            <a:chOff x="1472188" y="1949316"/>
            <a:chExt cx="6154256" cy="1174884"/>
          </a:xfrm>
        </p:grpSpPr>
        <p:grpSp>
          <p:nvGrpSpPr>
            <p:cNvPr id="376" name="Group 375"/>
            <p:cNvGrpSpPr/>
            <p:nvPr/>
          </p:nvGrpSpPr>
          <p:grpSpPr>
            <a:xfrm>
              <a:off x="6907000" y="1972226"/>
              <a:ext cx="719444" cy="1151974"/>
              <a:chOff x="6907000" y="1972226"/>
              <a:chExt cx="719444" cy="1151974"/>
            </a:xfrm>
          </p:grpSpPr>
          <p:cxnSp>
            <p:nvCxnSpPr>
              <p:cNvPr id="647" name="Straight Arrow Connector 646"/>
              <p:cNvCxnSpPr/>
              <p:nvPr/>
            </p:nvCxnSpPr>
            <p:spPr>
              <a:xfrm>
                <a:off x="6907000" y="1972226"/>
                <a:ext cx="0" cy="1151974"/>
              </a:xfrm>
              <a:prstGeom prst="straightConnector1">
                <a:avLst/>
              </a:prstGeom>
              <a:ln w="15875" cmpd="sng">
                <a:solidFill>
                  <a:schemeClr val="tx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Curved Connector 611"/>
              <p:cNvCxnSpPr/>
              <p:nvPr/>
            </p:nvCxnSpPr>
            <p:spPr>
              <a:xfrm rot="16200000" flipV="1">
                <a:off x="7289330" y="1954783"/>
                <a:ext cx="303250" cy="370978"/>
              </a:xfrm>
              <a:prstGeom prst="curvedConnector3">
                <a:avLst>
                  <a:gd name="adj1" fmla="val 50000"/>
                </a:avLst>
              </a:prstGeom>
              <a:ln w="15875" cmpd="sng">
                <a:solidFill>
                  <a:schemeClr val="tx1">
                    <a:lumMod val="75000"/>
                  </a:schemeClr>
                </a:solidFill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oup 374"/>
            <p:cNvGrpSpPr/>
            <p:nvPr/>
          </p:nvGrpSpPr>
          <p:grpSpPr>
            <a:xfrm>
              <a:off x="1472188" y="1949316"/>
              <a:ext cx="4697318" cy="232869"/>
              <a:chOff x="1472188" y="1949316"/>
              <a:chExt cx="4697318" cy="232869"/>
            </a:xfrm>
          </p:grpSpPr>
          <p:cxnSp>
            <p:nvCxnSpPr>
              <p:cNvPr id="419" name="Straight Arrow Connector 418"/>
              <p:cNvCxnSpPr/>
              <p:nvPr/>
            </p:nvCxnSpPr>
            <p:spPr>
              <a:xfrm flipH="1">
                <a:off x="1472188" y="1949316"/>
                <a:ext cx="322302" cy="229703"/>
              </a:xfrm>
              <a:prstGeom prst="straightConnector1">
                <a:avLst/>
              </a:prstGeom>
              <a:ln w="15875" cmpd="sng">
                <a:solidFill>
                  <a:schemeClr val="tx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Arrow Connector 419"/>
              <p:cNvCxnSpPr/>
              <p:nvPr/>
            </p:nvCxnSpPr>
            <p:spPr>
              <a:xfrm>
                <a:off x="1796456" y="1949316"/>
                <a:ext cx="0" cy="232869"/>
              </a:xfrm>
              <a:prstGeom prst="straightConnector1">
                <a:avLst/>
              </a:prstGeom>
              <a:ln w="15875" cmpd="sng">
                <a:solidFill>
                  <a:schemeClr val="tx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/>
              <p:nvPr/>
            </p:nvCxnSpPr>
            <p:spPr>
              <a:xfrm>
                <a:off x="1789538" y="1949316"/>
                <a:ext cx="321924" cy="229703"/>
              </a:xfrm>
              <a:prstGeom prst="straightConnector1">
                <a:avLst/>
              </a:prstGeom>
              <a:ln w="15875" cmpd="sng">
                <a:solidFill>
                  <a:schemeClr val="tx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Arrow Connector 649"/>
              <p:cNvCxnSpPr/>
              <p:nvPr/>
            </p:nvCxnSpPr>
            <p:spPr>
              <a:xfrm flipH="1">
                <a:off x="3583805" y="1949316"/>
                <a:ext cx="322302" cy="229703"/>
              </a:xfrm>
              <a:prstGeom prst="straightConnector1">
                <a:avLst/>
              </a:prstGeom>
              <a:ln w="15875" cmpd="sng">
                <a:solidFill>
                  <a:schemeClr val="tx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Arrow Connector 650"/>
              <p:cNvCxnSpPr/>
              <p:nvPr/>
            </p:nvCxnSpPr>
            <p:spPr>
              <a:xfrm>
                <a:off x="3908073" y="1949316"/>
                <a:ext cx="0" cy="232869"/>
              </a:xfrm>
              <a:prstGeom prst="straightConnector1">
                <a:avLst/>
              </a:prstGeom>
              <a:ln w="15875" cmpd="sng">
                <a:solidFill>
                  <a:schemeClr val="tx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Arrow Connector 651"/>
              <p:cNvCxnSpPr/>
              <p:nvPr/>
            </p:nvCxnSpPr>
            <p:spPr>
              <a:xfrm>
                <a:off x="3901155" y="1949316"/>
                <a:ext cx="321924" cy="229703"/>
              </a:xfrm>
              <a:prstGeom prst="straightConnector1">
                <a:avLst/>
              </a:prstGeom>
              <a:ln w="15875" cmpd="sng">
                <a:solidFill>
                  <a:schemeClr val="tx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8" name="Group 367"/>
              <p:cNvGrpSpPr/>
              <p:nvPr/>
            </p:nvGrpSpPr>
            <p:grpSpPr>
              <a:xfrm>
                <a:off x="5208481" y="1949316"/>
                <a:ext cx="961025" cy="232869"/>
                <a:chOff x="5208481" y="1949316"/>
                <a:chExt cx="961025" cy="232869"/>
              </a:xfrm>
            </p:grpSpPr>
            <p:cxnSp>
              <p:nvCxnSpPr>
                <p:cNvPr id="415" name="Straight Arrow Connector 414"/>
                <p:cNvCxnSpPr/>
                <p:nvPr/>
              </p:nvCxnSpPr>
              <p:spPr>
                <a:xfrm flipH="1">
                  <a:off x="5208481" y="1949316"/>
                  <a:ext cx="322302" cy="229703"/>
                </a:xfrm>
                <a:prstGeom prst="straightConnector1">
                  <a:avLst/>
                </a:prstGeom>
                <a:ln w="15875" cmpd="sng">
                  <a:solidFill>
                    <a:schemeClr val="tx1">
                      <a:lumMod val="75000"/>
                    </a:schemeClr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Arrow Connector 415"/>
                <p:cNvCxnSpPr/>
                <p:nvPr/>
              </p:nvCxnSpPr>
              <p:spPr>
                <a:xfrm>
                  <a:off x="5532749" y="1949316"/>
                  <a:ext cx="0" cy="232869"/>
                </a:xfrm>
                <a:prstGeom prst="straightConnector1">
                  <a:avLst/>
                </a:prstGeom>
                <a:ln w="15875" cmpd="sng">
                  <a:solidFill>
                    <a:schemeClr val="tx1">
                      <a:lumMod val="75000"/>
                    </a:schemeClr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Arrow Connector 416"/>
                <p:cNvCxnSpPr/>
                <p:nvPr/>
              </p:nvCxnSpPr>
              <p:spPr>
                <a:xfrm>
                  <a:off x="5525831" y="1949316"/>
                  <a:ext cx="321924" cy="229703"/>
                </a:xfrm>
                <a:prstGeom prst="straightConnector1">
                  <a:avLst/>
                </a:prstGeom>
                <a:ln w="15875" cmpd="sng">
                  <a:solidFill>
                    <a:schemeClr val="tx1">
                      <a:lumMod val="75000"/>
                    </a:schemeClr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5" name="TextBox 644"/>
                <p:cNvSpPr txBox="1"/>
                <p:nvPr/>
              </p:nvSpPr>
              <p:spPr>
                <a:xfrm>
                  <a:off x="5898686" y="2034747"/>
                  <a:ext cx="270820" cy="122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676767">
                          <a:lumMod val="50000"/>
                        </a:srgbClr>
                      </a:solidFill>
                    </a:rPr>
                    <a:t>APIs</a:t>
                  </a:r>
                </a:p>
              </p:txBody>
            </p:sp>
          </p:grpSp>
        </p:grpSp>
      </p:grpSp>
      <p:grpSp>
        <p:nvGrpSpPr>
          <p:cNvPr id="219" name="Group 218"/>
          <p:cNvGrpSpPr/>
          <p:nvPr/>
        </p:nvGrpSpPr>
        <p:grpSpPr>
          <a:xfrm>
            <a:off x="1201399" y="3852272"/>
            <a:ext cx="6600452" cy="742262"/>
            <a:chOff x="1201399" y="3916064"/>
            <a:chExt cx="6600452" cy="742262"/>
          </a:xfrm>
        </p:grpSpPr>
        <p:sp>
          <p:nvSpPr>
            <p:cNvPr id="591" name="Rounded Rectangle 590"/>
            <p:cNvSpPr/>
            <p:nvPr/>
          </p:nvSpPr>
          <p:spPr>
            <a:xfrm>
              <a:off x="1201399" y="3916064"/>
              <a:ext cx="1466512" cy="72369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WAN VNFs</a:t>
              </a:r>
            </a:p>
          </p:txBody>
        </p:sp>
        <p:sp>
          <p:nvSpPr>
            <p:cNvPr id="598" name="Rounded Rectangle 597"/>
            <p:cNvSpPr/>
            <p:nvPr/>
          </p:nvSpPr>
          <p:spPr>
            <a:xfrm>
              <a:off x="2930925" y="3918489"/>
              <a:ext cx="1656372" cy="72369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Campus VNFs</a:t>
              </a:r>
            </a:p>
          </p:txBody>
        </p:sp>
        <p:sp>
          <p:nvSpPr>
            <p:cNvPr id="599" name="Rounded Rectangle 598"/>
            <p:cNvSpPr/>
            <p:nvPr/>
          </p:nvSpPr>
          <p:spPr>
            <a:xfrm>
              <a:off x="4755702" y="3926829"/>
              <a:ext cx="1455839" cy="72369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DC VNFs</a:t>
              </a:r>
            </a:p>
          </p:txBody>
        </p:sp>
        <p:sp>
          <p:nvSpPr>
            <p:cNvPr id="607" name="Rounded Rectangle 606"/>
            <p:cNvSpPr/>
            <p:nvPr/>
          </p:nvSpPr>
          <p:spPr>
            <a:xfrm>
              <a:off x="6346012" y="3934628"/>
              <a:ext cx="1455839" cy="72369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Cloud  VNFs</a:t>
              </a:r>
            </a:p>
          </p:txBody>
        </p:sp>
        <p:sp>
          <p:nvSpPr>
            <p:cNvPr id="390" name="Freeform 5"/>
            <p:cNvSpPr>
              <a:spLocks noEditPoints="1"/>
            </p:cNvSpPr>
            <p:nvPr/>
          </p:nvSpPr>
          <p:spPr bwMode="auto">
            <a:xfrm>
              <a:off x="6402925" y="4131522"/>
              <a:ext cx="347082" cy="451714"/>
            </a:xfrm>
            <a:custGeom>
              <a:avLst/>
              <a:gdLst>
                <a:gd name="T0" fmla="*/ 612 w 612"/>
                <a:gd name="T1" fmla="*/ 762 h 788"/>
                <a:gd name="T2" fmla="*/ 586 w 612"/>
                <a:gd name="T3" fmla="*/ 788 h 788"/>
                <a:gd name="T4" fmla="*/ 26 w 612"/>
                <a:gd name="T5" fmla="*/ 788 h 788"/>
                <a:gd name="T6" fmla="*/ 0 w 612"/>
                <a:gd name="T7" fmla="*/ 762 h 788"/>
                <a:gd name="T8" fmla="*/ 0 w 612"/>
                <a:gd name="T9" fmla="*/ 278 h 788"/>
                <a:gd name="T10" fmla="*/ 26 w 612"/>
                <a:gd name="T11" fmla="*/ 252 h 788"/>
                <a:gd name="T12" fmla="*/ 586 w 612"/>
                <a:gd name="T13" fmla="*/ 252 h 788"/>
                <a:gd name="T14" fmla="*/ 612 w 612"/>
                <a:gd name="T15" fmla="*/ 278 h 788"/>
                <a:gd name="T16" fmla="*/ 612 w 612"/>
                <a:gd name="T17" fmla="*/ 762 h 788"/>
                <a:gd name="T18" fmla="*/ 64 w 612"/>
                <a:gd name="T19" fmla="*/ 68 h 788"/>
                <a:gd name="T20" fmla="*/ 300 w 612"/>
                <a:gd name="T21" fmla="*/ 68 h 788"/>
                <a:gd name="T22" fmla="*/ 300 w 612"/>
                <a:gd name="T23" fmla="*/ 164 h 788"/>
                <a:gd name="T24" fmla="*/ 64 w 612"/>
                <a:gd name="T25" fmla="*/ 164 h 788"/>
                <a:gd name="T26" fmla="*/ 64 w 612"/>
                <a:gd name="T27" fmla="*/ 68 h 788"/>
                <a:gd name="T28" fmla="*/ 105 w 612"/>
                <a:gd name="T29" fmla="*/ 114 h 788"/>
                <a:gd name="T30" fmla="*/ 111 w 612"/>
                <a:gd name="T31" fmla="*/ 120 h 788"/>
                <a:gd name="T32" fmla="*/ 254 w 612"/>
                <a:gd name="T33" fmla="*/ 120 h 788"/>
                <a:gd name="T34" fmla="*/ 260 w 612"/>
                <a:gd name="T35" fmla="*/ 114 h 788"/>
                <a:gd name="T36" fmla="*/ 254 w 612"/>
                <a:gd name="T37" fmla="*/ 108 h 788"/>
                <a:gd name="T38" fmla="*/ 111 w 612"/>
                <a:gd name="T39" fmla="*/ 108 h 788"/>
                <a:gd name="T40" fmla="*/ 105 w 612"/>
                <a:gd name="T41" fmla="*/ 114 h 788"/>
                <a:gd name="T42" fmla="*/ 612 w 612"/>
                <a:gd name="T43" fmla="*/ 219 h 788"/>
                <a:gd name="T44" fmla="*/ 595 w 612"/>
                <a:gd name="T45" fmla="*/ 236 h 788"/>
                <a:gd name="T46" fmla="*/ 17 w 612"/>
                <a:gd name="T47" fmla="*/ 236 h 788"/>
                <a:gd name="T48" fmla="*/ 0 w 612"/>
                <a:gd name="T49" fmla="*/ 219 h 788"/>
                <a:gd name="T50" fmla="*/ 0 w 612"/>
                <a:gd name="T51" fmla="*/ 17 h 788"/>
                <a:gd name="T52" fmla="*/ 17 w 612"/>
                <a:gd name="T53" fmla="*/ 0 h 788"/>
                <a:gd name="T54" fmla="*/ 595 w 612"/>
                <a:gd name="T55" fmla="*/ 0 h 788"/>
                <a:gd name="T56" fmla="*/ 612 w 612"/>
                <a:gd name="T57" fmla="*/ 17 h 788"/>
                <a:gd name="T58" fmla="*/ 612 w 612"/>
                <a:gd name="T59" fmla="*/ 219 h 788"/>
                <a:gd name="T60" fmla="*/ 312 w 612"/>
                <a:gd name="T61" fmla="*/ 62 h 788"/>
                <a:gd name="T62" fmla="*/ 306 w 612"/>
                <a:gd name="T63" fmla="*/ 56 h 788"/>
                <a:gd name="T64" fmla="*/ 58 w 612"/>
                <a:gd name="T65" fmla="*/ 56 h 788"/>
                <a:gd name="T66" fmla="*/ 52 w 612"/>
                <a:gd name="T67" fmla="*/ 62 h 788"/>
                <a:gd name="T68" fmla="*/ 52 w 612"/>
                <a:gd name="T69" fmla="*/ 170 h 788"/>
                <a:gd name="T70" fmla="*/ 58 w 612"/>
                <a:gd name="T71" fmla="*/ 176 h 788"/>
                <a:gd name="T72" fmla="*/ 306 w 612"/>
                <a:gd name="T73" fmla="*/ 176 h 788"/>
                <a:gd name="T74" fmla="*/ 312 w 612"/>
                <a:gd name="T75" fmla="*/ 170 h 788"/>
                <a:gd name="T76" fmla="*/ 312 w 612"/>
                <a:gd name="T77" fmla="*/ 6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2" h="788">
                  <a:moveTo>
                    <a:pt x="612" y="762"/>
                  </a:moveTo>
                  <a:cubicBezTo>
                    <a:pt x="612" y="777"/>
                    <a:pt x="601" y="788"/>
                    <a:pt x="586" y="788"/>
                  </a:cubicBezTo>
                  <a:cubicBezTo>
                    <a:pt x="26" y="788"/>
                    <a:pt x="26" y="788"/>
                    <a:pt x="26" y="788"/>
                  </a:cubicBezTo>
                  <a:cubicBezTo>
                    <a:pt x="11" y="788"/>
                    <a:pt x="0" y="777"/>
                    <a:pt x="0" y="762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63"/>
                    <a:pt x="11" y="252"/>
                    <a:pt x="26" y="252"/>
                  </a:cubicBezTo>
                  <a:cubicBezTo>
                    <a:pt x="586" y="252"/>
                    <a:pt x="586" y="252"/>
                    <a:pt x="586" y="252"/>
                  </a:cubicBezTo>
                  <a:cubicBezTo>
                    <a:pt x="601" y="252"/>
                    <a:pt x="612" y="263"/>
                    <a:pt x="612" y="278"/>
                  </a:cubicBezTo>
                  <a:lnTo>
                    <a:pt x="612" y="762"/>
                  </a:lnTo>
                  <a:close/>
                  <a:moveTo>
                    <a:pt x="64" y="68"/>
                  </a:moveTo>
                  <a:cubicBezTo>
                    <a:pt x="300" y="68"/>
                    <a:pt x="300" y="68"/>
                    <a:pt x="300" y="68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64" y="164"/>
                    <a:pt x="64" y="164"/>
                    <a:pt x="64" y="164"/>
                  </a:cubicBezTo>
                  <a:lnTo>
                    <a:pt x="64" y="68"/>
                  </a:lnTo>
                  <a:close/>
                  <a:moveTo>
                    <a:pt x="105" y="114"/>
                  </a:moveTo>
                  <a:cubicBezTo>
                    <a:pt x="105" y="117"/>
                    <a:pt x="108" y="120"/>
                    <a:pt x="111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7" y="120"/>
                    <a:pt x="260" y="117"/>
                    <a:pt x="260" y="114"/>
                  </a:cubicBezTo>
                  <a:cubicBezTo>
                    <a:pt x="260" y="111"/>
                    <a:pt x="257" y="108"/>
                    <a:pt x="25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8" y="108"/>
                    <a:pt x="105" y="111"/>
                    <a:pt x="105" y="114"/>
                  </a:cubicBezTo>
                  <a:close/>
                  <a:moveTo>
                    <a:pt x="612" y="219"/>
                  </a:moveTo>
                  <a:cubicBezTo>
                    <a:pt x="612" y="228"/>
                    <a:pt x="604" y="236"/>
                    <a:pt x="595" y="236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8" y="236"/>
                    <a:pt x="0" y="228"/>
                    <a:pt x="0" y="2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4" y="0"/>
                    <a:pt x="612" y="8"/>
                    <a:pt x="612" y="17"/>
                  </a:cubicBezTo>
                  <a:lnTo>
                    <a:pt x="612" y="219"/>
                  </a:lnTo>
                  <a:close/>
                  <a:moveTo>
                    <a:pt x="312" y="62"/>
                  </a:moveTo>
                  <a:cubicBezTo>
                    <a:pt x="312" y="59"/>
                    <a:pt x="309" y="56"/>
                    <a:pt x="30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6"/>
                    <a:pt x="52" y="59"/>
                    <a:pt x="52" y="62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3"/>
                    <a:pt x="55" y="176"/>
                    <a:pt x="58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9" y="176"/>
                    <a:pt x="312" y="173"/>
                    <a:pt x="312" y="170"/>
                  </a:cubicBezTo>
                  <a:lnTo>
                    <a:pt x="312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391" name="Freeform 5"/>
            <p:cNvSpPr>
              <a:spLocks noEditPoints="1"/>
            </p:cNvSpPr>
            <p:nvPr/>
          </p:nvSpPr>
          <p:spPr bwMode="auto">
            <a:xfrm>
              <a:off x="4815387" y="4131522"/>
              <a:ext cx="347082" cy="451714"/>
            </a:xfrm>
            <a:custGeom>
              <a:avLst/>
              <a:gdLst>
                <a:gd name="T0" fmla="*/ 612 w 612"/>
                <a:gd name="T1" fmla="*/ 762 h 788"/>
                <a:gd name="T2" fmla="*/ 586 w 612"/>
                <a:gd name="T3" fmla="*/ 788 h 788"/>
                <a:gd name="T4" fmla="*/ 26 w 612"/>
                <a:gd name="T5" fmla="*/ 788 h 788"/>
                <a:gd name="T6" fmla="*/ 0 w 612"/>
                <a:gd name="T7" fmla="*/ 762 h 788"/>
                <a:gd name="T8" fmla="*/ 0 w 612"/>
                <a:gd name="T9" fmla="*/ 278 h 788"/>
                <a:gd name="T10" fmla="*/ 26 w 612"/>
                <a:gd name="T11" fmla="*/ 252 h 788"/>
                <a:gd name="T12" fmla="*/ 586 w 612"/>
                <a:gd name="T13" fmla="*/ 252 h 788"/>
                <a:gd name="T14" fmla="*/ 612 w 612"/>
                <a:gd name="T15" fmla="*/ 278 h 788"/>
                <a:gd name="T16" fmla="*/ 612 w 612"/>
                <a:gd name="T17" fmla="*/ 762 h 788"/>
                <a:gd name="T18" fmla="*/ 64 w 612"/>
                <a:gd name="T19" fmla="*/ 68 h 788"/>
                <a:gd name="T20" fmla="*/ 300 w 612"/>
                <a:gd name="T21" fmla="*/ 68 h 788"/>
                <a:gd name="T22" fmla="*/ 300 w 612"/>
                <a:gd name="T23" fmla="*/ 164 h 788"/>
                <a:gd name="T24" fmla="*/ 64 w 612"/>
                <a:gd name="T25" fmla="*/ 164 h 788"/>
                <a:gd name="T26" fmla="*/ 64 w 612"/>
                <a:gd name="T27" fmla="*/ 68 h 788"/>
                <a:gd name="T28" fmla="*/ 105 w 612"/>
                <a:gd name="T29" fmla="*/ 114 h 788"/>
                <a:gd name="T30" fmla="*/ 111 w 612"/>
                <a:gd name="T31" fmla="*/ 120 h 788"/>
                <a:gd name="T32" fmla="*/ 254 w 612"/>
                <a:gd name="T33" fmla="*/ 120 h 788"/>
                <a:gd name="T34" fmla="*/ 260 w 612"/>
                <a:gd name="T35" fmla="*/ 114 h 788"/>
                <a:gd name="T36" fmla="*/ 254 w 612"/>
                <a:gd name="T37" fmla="*/ 108 h 788"/>
                <a:gd name="T38" fmla="*/ 111 w 612"/>
                <a:gd name="T39" fmla="*/ 108 h 788"/>
                <a:gd name="T40" fmla="*/ 105 w 612"/>
                <a:gd name="T41" fmla="*/ 114 h 788"/>
                <a:gd name="T42" fmla="*/ 612 w 612"/>
                <a:gd name="T43" fmla="*/ 219 h 788"/>
                <a:gd name="T44" fmla="*/ 595 w 612"/>
                <a:gd name="T45" fmla="*/ 236 h 788"/>
                <a:gd name="T46" fmla="*/ 17 w 612"/>
                <a:gd name="T47" fmla="*/ 236 h 788"/>
                <a:gd name="T48" fmla="*/ 0 w 612"/>
                <a:gd name="T49" fmla="*/ 219 h 788"/>
                <a:gd name="T50" fmla="*/ 0 w 612"/>
                <a:gd name="T51" fmla="*/ 17 h 788"/>
                <a:gd name="T52" fmla="*/ 17 w 612"/>
                <a:gd name="T53" fmla="*/ 0 h 788"/>
                <a:gd name="T54" fmla="*/ 595 w 612"/>
                <a:gd name="T55" fmla="*/ 0 h 788"/>
                <a:gd name="T56" fmla="*/ 612 w 612"/>
                <a:gd name="T57" fmla="*/ 17 h 788"/>
                <a:gd name="T58" fmla="*/ 612 w 612"/>
                <a:gd name="T59" fmla="*/ 219 h 788"/>
                <a:gd name="T60" fmla="*/ 312 w 612"/>
                <a:gd name="T61" fmla="*/ 62 h 788"/>
                <a:gd name="T62" fmla="*/ 306 w 612"/>
                <a:gd name="T63" fmla="*/ 56 h 788"/>
                <a:gd name="T64" fmla="*/ 58 w 612"/>
                <a:gd name="T65" fmla="*/ 56 h 788"/>
                <a:gd name="T66" fmla="*/ 52 w 612"/>
                <a:gd name="T67" fmla="*/ 62 h 788"/>
                <a:gd name="T68" fmla="*/ 52 w 612"/>
                <a:gd name="T69" fmla="*/ 170 h 788"/>
                <a:gd name="T70" fmla="*/ 58 w 612"/>
                <a:gd name="T71" fmla="*/ 176 h 788"/>
                <a:gd name="T72" fmla="*/ 306 w 612"/>
                <a:gd name="T73" fmla="*/ 176 h 788"/>
                <a:gd name="T74" fmla="*/ 312 w 612"/>
                <a:gd name="T75" fmla="*/ 170 h 788"/>
                <a:gd name="T76" fmla="*/ 312 w 612"/>
                <a:gd name="T77" fmla="*/ 6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2" h="788">
                  <a:moveTo>
                    <a:pt x="612" y="762"/>
                  </a:moveTo>
                  <a:cubicBezTo>
                    <a:pt x="612" y="777"/>
                    <a:pt x="601" y="788"/>
                    <a:pt x="586" y="788"/>
                  </a:cubicBezTo>
                  <a:cubicBezTo>
                    <a:pt x="26" y="788"/>
                    <a:pt x="26" y="788"/>
                    <a:pt x="26" y="788"/>
                  </a:cubicBezTo>
                  <a:cubicBezTo>
                    <a:pt x="11" y="788"/>
                    <a:pt x="0" y="777"/>
                    <a:pt x="0" y="762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63"/>
                    <a:pt x="11" y="252"/>
                    <a:pt x="26" y="252"/>
                  </a:cubicBezTo>
                  <a:cubicBezTo>
                    <a:pt x="586" y="252"/>
                    <a:pt x="586" y="252"/>
                    <a:pt x="586" y="252"/>
                  </a:cubicBezTo>
                  <a:cubicBezTo>
                    <a:pt x="601" y="252"/>
                    <a:pt x="612" y="263"/>
                    <a:pt x="612" y="278"/>
                  </a:cubicBezTo>
                  <a:lnTo>
                    <a:pt x="612" y="762"/>
                  </a:lnTo>
                  <a:close/>
                  <a:moveTo>
                    <a:pt x="64" y="68"/>
                  </a:moveTo>
                  <a:cubicBezTo>
                    <a:pt x="300" y="68"/>
                    <a:pt x="300" y="68"/>
                    <a:pt x="300" y="68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64" y="164"/>
                    <a:pt x="64" y="164"/>
                    <a:pt x="64" y="164"/>
                  </a:cubicBezTo>
                  <a:lnTo>
                    <a:pt x="64" y="68"/>
                  </a:lnTo>
                  <a:close/>
                  <a:moveTo>
                    <a:pt x="105" y="114"/>
                  </a:moveTo>
                  <a:cubicBezTo>
                    <a:pt x="105" y="117"/>
                    <a:pt x="108" y="120"/>
                    <a:pt x="111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7" y="120"/>
                    <a:pt x="260" y="117"/>
                    <a:pt x="260" y="114"/>
                  </a:cubicBezTo>
                  <a:cubicBezTo>
                    <a:pt x="260" y="111"/>
                    <a:pt x="257" y="108"/>
                    <a:pt x="25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8" y="108"/>
                    <a:pt x="105" y="111"/>
                    <a:pt x="105" y="114"/>
                  </a:cubicBezTo>
                  <a:close/>
                  <a:moveTo>
                    <a:pt x="612" y="219"/>
                  </a:moveTo>
                  <a:cubicBezTo>
                    <a:pt x="612" y="228"/>
                    <a:pt x="604" y="236"/>
                    <a:pt x="595" y="236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8" y="236"/>
                    <a:pt x="0" y="228"/>
                    <a:pt x="0" y="2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4" y="0"/>
                    <a:pt x="612" y="8"/>
                    <a:pt x="612" y="17"/>
                  </a:cubicBezTo>
                  <a:lnTo>
                    <a:pt x="612" y="219"/>
                  </a:lnTo>
                  <a:close/>
                  <a:moveTo>
                    <a:pt x="312" y="62"/>
                  </a:moveTo>
                  <a:cubicBezTo>
                    <a:pt x="312" y="59"/>
                    <a:pt x="309" y="56"/>
                    <a:pt x="30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6"/>
                    <a:pt x="52" y="59"/>
                    <a:pt x="52" y="62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3"/>
                    <a:pt x="55" y="176"/>
                    <a:pt x="58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9" y="176"/>
                    <a:pt x="312" y="173"/>
                    <a:pt x="312" y="170"/>
                  </a:cubicBezTo>
                  <a:lnTo>
                    <a:pt x="312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392" name="Freeform 5"/>
            <p:cNvSpPr>
              <a:spLocks noEditPoints="1"/>
            </p:cNvSpPr>
            <p:nvPr/>
          </p:nvSpPr>
          <p:spPr bwMode="auto">
            <a:xfrm>
              <a:off x="2992434" y="4131522"/>
              <a:ext cx="347082" cy="451714"/>
            </a:xfrm>
            <a:custGeom>
              <a:avLst/>
              <a:gdLst>
                <a:gd name="T0" fmla="*/ 612 w 612"/>
                <a:gd name="T1" fmla="*/ 762 h 788"/>
                <a:gd name="T2" fmla="*/ 586 w 612"/>
                <a:gd name="T3" fmla="*/ 788 h 788"/>
                <a:gd name="T4" fmla="*/ 26 w 612"/>
                <a:gd name="T5" fmla="*/ 788 h 788"/>
                <a:gd name="T6" fmla="*/ 0 w 612"/>
                <a:gd name="T7" fmla="*/ 762 h 788"/>
                <a:gd name="T8" fmla="*/ 0 w 612"/>
                <a:gd name="T9" fmla="*/ 278 h 788"/>
                <a:gd name="T10" fmla="*/ 26 w 612"/>
                <a:gd name="T11" fmla="*/ 252 h 788"/>
                <a:gd name="T12" fmla="*/ 586 w 612"/>
                <a:gd name="T13" fmla="*/ 252 h 788"/>
                <a:gd name="T14" fmla="*/ 612 w 612"/>
                <a:gd name="T15" fmla="*/ 278 h 788"/>
                <a:gd name="T16" fmla="*/ 612 w 612"/>
                <a:gd name="T17" fmla="*/ 762 h 788"/>
                <a:gd name="T18" fmla="*/ 64 w 612"/>
                <a:gd name="T19" fmla="*/ 68 h 788"/>
                <a:gd name="T20" fmla="*/ 300 w 612"/>
                <a:gd name="T21" fmla="*/ 68 h 788"/>
                <a:gd name="T22" fmla="*/ 300 w 612"/>
                <a:gd name="T23" fmla="*/ 164 h 788"/>
                <a:gd name="T24" fmla="*/ 64 w 612"/>
                <a:gd name="T25" fmla="*/ 164 h 788"/>
                <a:gd name="T26" fmla="*/ 64 w 612"/>
                <a:gd name="T27" fmla="*/ 68 h 788"/>
                <a:gd name="T28" fmla="*/ 105 w 612"/>
                <a:gd name="T29" fmla="*/ 114 h 788"/>
                <a:gd name="T30" fmla="*/ 111 w 612"/>
                <a:gd name="T31" fmla="*/ 120 h 788"/>
                <a:gd name="T32" fmla="*/ 254 w 612"/>
                <a:gd name="T33" fmla="*/ 120 h 788"/>
                <a:gd name="T34" fmla="*/ 260 w 612"/>
                <a:gd name="T35" fmla="*/ 114 h 788"/>
                <a:gd name="T36" fmla="*/ 254 w 612"/>
                <a:gd name="T37" fmla="*/ 108 h 788"/>
                <a:gd name="T38" fmla="*/ 111 w 612"/>
                <a:gd name="T39" fmla="*/ 108 h 788"/>
                <a:gd name="T40" fmla="*/ 105 w 612"/>
                <a:gd name="T41" fmla="*/ 114 h 788"/>
                <a:gd name="T42" fmla="*/ 612 w 612"/>
                <a:gd name="T43" fmla="*/ 219 h 788"/>
                <a:gd name="T44" fmla="*/ 595 w 612"/>
                <a:gd name="T45" fmla="*/ 236 h 788"/>
                <a:gd name="T46" fmla="*/ 17 w 612"/>
                <a:gd name="T47" fmla="*/ 236 h 788"/>
                <a:gd name="T48" fmla="*/ 0 w 612"/>
                <a:gd name="T49" fmla="*/ 219 h 788"/>
                <a:gd name="T50" fmla="*/ 0 w 612"/>
                <a:gd name="T51" fmla="*/ 17 h 788"/>
                <a:gd name="T52" fmla="*/ 17 w 612"/>
                <a:gd name="T53" fmla="*/ 0 h 788"/>
                <a:gd name="T54" fmla="*/ 595 w 612"/>
                <a:gd name="T55" fmla="*/ 0 h 788"/>
                <a:gd name="T56" fmla="*/ 612 w 612"/>
                <a:gd name="T57" fmla="*/ 17 h 788"/>
                <a:gd name="T58" fmla="*/ 612 w 612"/>
                <a:gd name="T59" fmla="*/ 219 h 788"/>
                <a:gd name="T60" fmla="*/ 312 w 612"/>
                <a:gd name="T61" fmla="*/ 62 h 788"/>
                <a:gd name="T62" fmla="*/ 306 w 612"/>
                <a:gd name="T63" fmla="*/ 56 h 788"/>
                <a:gd name="T64" fmla="*/ 58 w 612"/>
                <a:gd name="T65" fmla="*/ 56 h 788"/>
                <a:gd name="T66" fmla="*/ 52 w 612"/>
                <a:gd name="T67" fmla="*/ 62 h 788"/>
                <a:gd name="T68" fmla="*/ 52 w 612"/>
                <a:gd name="T69" fmla="*/ 170 h 788"/>
                <a:gd name="T70" fmla="*/ 58 w 612"/>
                <a:gd name="T71" fmla="*/ 176 h 788"/>
                <a:gd name="T72" fmla="*/ 306 w 612"/>
                <a:gd name="T73" fmla="*/ 176 h 788"/>
                <a:gd name="T74" fmla="*/ 312 w 612"/>
                <a:gd name="T75" fmla="*/ 170 h 788"/>
                <a:gd name="T76" fmla="*/ 312 w 612"/>
                <a:gd name="T77" fmla="*/ 6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2" h="788">
                  <a:moveTo>
                    <a:pt x="612" y="762"/>
                  </a:moveTo>
                  <a:cubicBezTo>
                    <a:pt x="612" y="777"/>
                    <a:pt x="601" y="788"/>
                    <a:pt x="586" y="788"/>
                  </a:cubicBezTo>
                  <a:cubicBezTo>
                    <a:pt x="26" y="788"/>
                    <a:pt x="26" y="788"/>
                    <a:pt x="26" y="788"/>
                  </a:cubicBezTo>
                  <a:cubicBezTo>
                    <a:pt x="11" y="788"/>
                    <a:pt x="0" y="777"/>
                    <a:pt x="0" y="762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63"/>
                    <a:pt x="11" y="252"/>
                    <a:pt x="26" y="252"/>
                  </a:cubicBezTo>
                  <a:cubicBezTo>
                    <a:pt x="586" y="252"/>
                    <a:pt x="586" y="252"/>
                    <a:pt x="586" y="252"/>
                  </a:cubicBezTo>
                  <a:cubicBezTo>
                    <a:pt x="601" y="252"/>
                    <a:pt x="612" y="263"/>
                    <a:pt x="612" y="278"/>
                  </a:cubicBezTo>
                  <a:lnTo>
                    <a:pt x="612" y="762"/>
                  </a:lnTo>
                  <a:close/>
                  <a:moveTo>
                    <a:pt x="64" y="68"/>
                  </a:moveTo>
                  <a:cubicBezTo>
                    <a:pt x="300" y="68"/>
                    <a:pt x="300" y="68"/>
                    <a:pt x="300" y="68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64" y="164"/>
                    <a:pt x="64" y="164"/>
                    <a:pt x="64" y="164"/>
                  </a:cubicBezTo>
                  <a:lnTo>
                    <a:pt x="64" y="68"/>
                  </a:lnTo>
                  <a:close/>
                  <a:moveTo>
                    <a:pt x="105" y="114"/>
                  </a:moveTo>
                  <a:cubicBezTo>
                    <a:pt x="105" y="117"/>
                    <a:pt x="108" y="120"/>
                    <a:pt x="111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7" y="120"/>
                    <a:pt x="260" y="117"/>
                    <a:pt x="260" y="114"/>
                  </a:cubicBezTo>
                  <a:cubicBezTo>
                    <a:pt x="260" y="111"/>
                    <a:pt x="257" y="108"/>
                    <a:pt x="25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8" y="108"/>
                    <a:pt x="105" y="111"/>
                    <a:pt x="105" y="114"/>
                  </a:cubicBezTo>
                  <a:close/>
                  <a:moveTo>
                    <a:pt x="612" y="219"/>
                  </a:moveTo>
                  <a:cubicBezTo>
                    <a:pt x="612" y="228"/>
                    <a:pt x="604" y="236"/>
                    <a:pt x="595" y="236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8" y="236"/>
                    <a:pt x="0" y="228"/>
                    <a:pt x="0" y="2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4" y="0"/>
                    <a:pt x="612" y="8"/>
                    <a:pt x="612" y="17"/>
                  </a:cubicBezTo>
                  <a:lnTo>
                    <a:pt x="612" y="219"/>
                  </a:lnTo>
                  <a:close/>
                  <a:moveTo>
                    <a:pt x="312" y="62"/>
                  </a:moveTo>
                  <a:cubicBezTo>
                    <a:pt x="312" y="59"/>
                    <a:pt x="309" y="56"/>
                    <a:pt x="30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6"/>
                    <a:pt x="52" y="59"/>
                    <a:pt x="52" y="62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3"/>
                    <a:pt x="55" y="176"/>
                    <a:pt x="58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9" y="176"/>
                    <a:pt x="312" y="173"/>
                    <a:pt x="312" y="170"/>
                  </a:cubicBezTo>
                  <a:lnTo>
                    <a:pt x="312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7391400" y="4131522"/>
              <a:ext cx="347082" cy="451714"/>
              <a:chOff x="8313707" y="3807694"/>
              <a:chExt cx="347082" cy="451714"/>
            </a:xfrm>
          </p:grpSpPr>
          <p:sp>
            <p:nvSpPr>
              <p:cNvPr id="394" name="Freeform 5"/>
              <p:cNvSpPr>
                <a:spLocks noEditPoints="1"/>
              </p:cNvSpPr>
              <p:nvPr/>
            </p:nvSpPr>
            <p:spPr bwMode="auto">
              <a:xfrm>
                <a:off x="8313707" y="3807694"/>
                <a:ext cx="347082" cy="451714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395" name="Freeform 29"/>
              <p:cNvSpPr>
                <a:spLocks noChangeAspect="1" noEditPoints="1"/>
              </p:cNvSpPr>
              <p:nvPr/>
            </p:nvSpPr>
            <p:spPr bwMode="auto">
              <a:xfrm>
                <a:off x="8343143" y="4015364"/>
                <a:ext cx="288211" cy="183636"/>
              </a:xfrm>
              <a:custGeom>
                <a:avLst/>
                <a:gdLst>
                  <a:gd name="T0" fmla="*/ 106 w 224"/>
                  <a:gd name="T1" fmla="*/ 158 h 158"/>
                  <a:gd name="T2" fmla="*/ 39 w 224"/>
                  <a:gd name="T3" fmla="*/ 128 h 158"/>
                  <a:gd name="T4" fmla="*/ 118 w 224"/>
                  <a:gd name="T5" fmla="*/ 158 h 158"/>
                  <a:gd name="T6" fmla="*/ 185 w 224"/>
                  <a:gd name="T7" fmla="*/ 128 h 158"/>
                  <a:gd name="T8" fmla="*/ 118 w 224"/>
                  <a:gd name="T9" fmla="*/ 158 h 158"/>
                  <a:gd name="T10" fmla="*/ 67 w 224"/>
                  <a:gd name="T11" fmla="*/ 115 h 158"/>
                  <a:gd name="T12" fmla="*/ 0 w 224"/>
                  <a:gd name="T13" fmla="*/ 85 h 158"/>
                  <a:gd name="T14" fmla="*/ 78 w 224"/>
                  <a:gd name="T15" fmla="*/ 115 h 158"/>
                  <a:gd name="T16" fmla="*/ 145 w 224"/>
                  <a:gd name="T17" fmla="*/ 85 h 158"/>
                  <a:gd name="T18" fmla="*/ 78 w 224"/>
                  <a:gd name="T19" fmla="*/ 115 h 158"/>
                  <a:gd name="T20" fmla="*/ 224 w 224"/>
                  <a:gd name="T21" fmla="*/ 115 h 158"/>
                  <a:gd name="T22" fmla="*/ 157 w 224"/>
                  <a:gd name="T23" fmla="*/ 85 h 158"/>
                  <a:gd name="T24" fmla="*/ 39 w 224"/>
                  <a:gd name="T25" fmla="*/ 73 h 158"/>
                  <a:gd name="T26" fmla="*/ 106 w 224"/>
                  <a:gd name="T27" fmla="*/ 43 h 158"/>
                  <a:gd name="T28" fmla="*/ 39 w 224"/>
                  <a:gd name="T29" fmla="*/ 73 h 158"/>
                  <a:gd name="T30" fmla="*/ 185 w 224"/>
                  <a:gd name="T31" fmla="*/ 73 h 158"/>
                  <a:gd name="T32" fmla="*/ 118 w 224"/>
                  <a:gd name="T33" fmla="*/ 43 h 158"/>
                  <a:gd name="T34" fmla="*/ 0 w 224"/>
                  <a:gd name="T35" fmla="*/ 30 h 158"/>
                  <a:gd name="T36" fmla="*/ 67 w 224"/>
                  <a:gd name="T37" fmla="*/ 0 h 158"/>
                  <a:gd name="T38" fmla="*/ 0 w 224"/>
                  <a:gd name="T39" fmla="*/ 30 h 158"/>
                  <a:gd name="T40" fmla="*/ 145 w 224"/>
                  <a:gd name="T41" fmla="*/ 30 h 158"/>
                  <a:gd name="T42" fmla="*/ 78 w 224"/>
                  <a:gd name="T43" fmla="*/ 0 h 158"/>
                  <a:gd name="T44" fmla="*/ 0 w 224"/>
                  <a:gd name="T45" fmla="*/ 158 h 158"/>
                  <a:gd name="T46" fmla="*/ 27 w 224"/>
                  <a:gd name="T47" fmla="*/ 128 h 158"/>
                  <a:gd name="T48" fmla="*/ 0 w 224"/>
                  <a:gd name="T49" fmla="*/ 158 h 158"/>
                  <a:gd name="T50" fmla="*/ 27 w 224"/>
                  <a:gd name="T51" fmla="*/ 73 h 158"/>
                  <a:gd name="T52" fmla="*/ 0 w 224"/>
                  <a:gd name="T53" fmla="*/ 43 h 158"/>
                  <a:gd name="T54" fmla="*/ 197 w 224"/>
                  <a:gd name="T55" fmla="*/ 158 h 158"/>
                  <a:gd name="T56" fmla="*/ 224 w 224"/>
                  <a:gd name="T57" fmla="*/ 128 h 158"/>
                  <a:gd name="T58" fmla="*/ 197 w 224"/>
                  <a:gd name="T59" fmla="*/ 158 h 158"/>
                  <a:gd name="T60" fmla="*/ 224 w 224"/>
                  <a:gd name="T61" fmla="*/ 30 h 158"/>
                  <a:gd name="T62" fmla="*/ 157 w 224"/>
                  <a:gd name="T63" fmla="*/ 0 h 158"/>
                  <a:gd name="T64" fmla="*/ 197 w 224"/>
                  <a:gd name="T65" fmla="*/ 73 h 158"/>
                  <a:gd name="T66" fmla="*/ 224 w 224"/>
                  <a:gd name="T67" fmla="*/ 43 h 158"/>
                  <a:gd name="T68" fmla="*/ 197 w 224"/>
                  <a:gd name="T69" fmla="*/ 7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158">
                    <a:moveTo>
                      <a:pt x="39" y="158"/>
                    </a:moveTo>
                    <a:cubicBezTo>
                      <a:pt x="61" y="158"/>
                      <a:pt x="84" y="158"/>
                      <a:pt x="106" y="158"/>
                    </a:cubicBezTo>
                    <a:cubicBezTo>
                      <a:pt x="106" y="148"/>
                      <a:pt x="106" y="138"/>
                      <a:pt x="106" y="128"/>
                    </a:cubicBezTo>
                    <a:cubicBezTo>
                      <a:pt x="84" y="128"/>
                      <a:pt x="61" y="128"/>
                      <a:pt x="39" y="128"/>
                    </a:cubicBezTo>
                    <a:cubicBezTo>
                      <a:pt x="39" y="138"/>
                      <a:pt x="39" y="148"/>
                      <a:pt x="39" y="158"/>
                    </a:cubicBezTo>
                    <a:close/>
                    <a:moveTo>
                      <a:pt x="118" y="158"/>
                    </a:moveTo>
                    <a:cubicBezTo>
                      <a:pt x="140" y="158"/>
                      <a:pt x="163" y="158"/>
                      <a:pt x="185" y="158"/>
                    </a:cubicBezTo>
                    <a:cubicBezTo>
                      <a:pt x="185" y="148"/>
                      <a:pt x="185" y="138"/>
                      <a:pt x="185" y="128"/>
                    </a:cubicBezTo>
                    <a:cubicBezTo>
                      <a:pt x="163" y="128"/>
                      <a:pt x="140" y="128"/>
                      <a:pt x="118" y="128"/>
                    </a:cubicBezTo>
                    <a:cubicBezTo>
                      <a:pt x="118" y="138"/>
                      <a:pt x="118" y="148"/>
                      <a:pt x="118" y="158"/>
                    </a:cubicBezTo>
                    <a:close/>
                    <a:moveTo>
                      <a:pt x="0" y="115"/>
                    </a:moveTo>
                    <a:cubicBezTo>
                      <a:pt x="22" y="115"/>
                      <a:pt x="44" y="115"/>
                      <a:pt x="67" y="115"/>
                    </a:cubicBezTo>
                    <a:cubicBezTo>
                      <a:pt x="67" y="105"/>
                      <a:pt x="67" y="95"/>
                      <a:pt x="67" y="85"/>
                    </a:cubicBezTo>
                    <a:cubicBezTo>
                      <a:pt x="44" y="85"/>
                      <a:pt x="22" y="85"/>
                      <a:pt x="0" y="85"/>
                    </a:cubicBezTo>
                    <a:cubicBezTo>
                      <a:pt x="0" y="95"/>
                      <a:pt x="0" y="105"/>
                      <a:pt x="0" y="115"/>
                    </a:cubicBezTo>
                    <a:close/>
                    <a:moveTo>
                      <a:pt x="78" y="115"/>
                    </a:moveTo>
                    <a:cubicBezTo>
                      <a:pt x="101" y="115"/>
                      <a:pt x="123" y="115"/>
                      <a:pt x="145" y="115"/>
                    </a:cubicBezTo>
                    <a:cubicBezTo>
                      <a:pt x="145" y="105"/>
                      <a:pt x="145" y="95"/>
                      <a:pt x="145" y="85"/>
                    </a:cubicBezTo>
                    <a:cubicBezTo>
                      <a:pt x="123" y="85"/>
                      <a:pt x="101" y="85"/>
                      <a:pt x="78" y="85"/>
                    </a:cubicBezTo>
                    <a:cubicBezTo>
                      <a:pt x="78" y="95"/>
                      <a:pt x="78" y="105"/>
                      <a:pt x="78" y="115"/>
                    </a:cubicBezTo>
                    <a:close/>
                    <a:moveTo>
                      <a:pt x="157" y="115"/>
                    </a:moveTo>
                    <a:cubicBezTo>
                      <a:pt x="180" y="115"/>
                      <a:pt x="202" y="115"/>
                      <a:pt x="224" y="115"/>
                    </a:cubicBezTo>
                    <a:cubicBezTo>
                      <a:pt x="224" y="105"/>
                      <a:pt x="224" y="95"/>
                      <a:pt x="224" y="85"/>
                    </a:cubicBezTo>
                    <a:cubicBezTo>
                      <a:pt x="202" y="85"/>
                      <a:pt x="180" y="85"/>
                      <a:pt x="157" y="85"/>
                    </a:cubicBezTo>
                    <a:cubicBezTo>
                      <a:pt x="157" y="95"/>
                      <a:pt x="157" y="105"/>
                      <a:pt x="157" y="115"/>
                    </a:cubicBezTo>
                    <a:close/>
                    <a:moveTo>
                      <a:pt x="39" y="73"/>
                    </a:moveTo>
                    <a:cubicBezTo>
                      <a:pt x="61" y="73"/>
                      <a:pt x="84" y="73"/>
                      <a:pt x="106" y="73"/>
                    </a:cubicBezTo>
                    <a:cubicBezTo>
                      <a:pt x="106" y="63"/>
                      <a:pt x="106" y="53"/>
                      <a:pt x="106" y="43"/>
                    </a:cubicBezTo>
                    <a:cubicBezTo>
                      <a:pt x="84" y="43"/>
                      <a:pt x="61" y="43"/>
                      <a:pt x="39" y="43"/>
                    </a:cubicBezTo>
                    <a:cubicBezTo>
                      <a:pt x="39" y="53"/>
                      <a:pt x="39" y="63"/>
                      <a:pt x="39" y="73"/>
                    </a:cubicBezTo>
                    <a:close/>
                    <a:moveTo>
                      <a:pt x="118" y="73"/>
                    </a:moveTo>
                    <a:cubicBezTo>
                      <a:pt x="140" y="73"/>
                      <a:pt x="163" y="73"/>
                      <a:pt x="185" y="73"/>
                    </a:cubicBezTo>
                    <a:cubicBezTo>
                      <a:pt x="185" y="63"/>
                      <a:pt x="185" y="53"/>
                      <a:pt x="185" y="43"/>
                    </a:cubicBezTo>
                    <a:cubicBezTo>
                      <a:pt x="163" y="43"/>
                      <a:pt x="140" y="43"/>
                      <a:pt x="118" y="43"/>
                    </a:cubicBezTo>
                    <a:cubicBezTo>
                      <a:pt x="118" y="53"/>
                      <a:pt x="118" y="63"/>
                      <a:pt x="118" y="73"/>
                    </a:cubicBezTo>
                    <a:close/>
                    <a:moveTo>
                      <a:pt x="0" y="30"/>
                    </a:moveTo>
                    <a:cubicBezTo>
                      <a:pt x="22" y="30"/>
                      <a:pt x="44" y="30"/>
                      <a:pt x="67" y="30"/>
                    </a:cubicBezTo>
                    <a:cubicBezTo>
                      <a:pt x="67" y="20"/>
                      <a:pt x="67" y="10"/>
                      <a:pt x="67" y="0"/>
                    </a:cubicBezTo>
                    <a:cubicBezTo>
                      <a:pt x="44" y="0"/>
                      <a:pt x="22" y="0"/>
                      <a:pt x="0" y="0"/>
                    </a:cubicBezTo>
                    <a:cubicBezTo>
                      <a:pt x="0" y="10"/>
                      <a:pt x="0" y="20"/>
                      <a:pt x="0" y="30"/>
                    </a:cubicBezTo>
                    <a:close/>
                    <a:moveTo>
                      <a:pt x="78" y="30"/>
                    </a:moveTo>
                    <a:cubicBezTo>
                      <a:pt x="101" y="30"/>
                      <a:pt x="123" y="30"/>
                      <a:pt x="145" y="30"/>
                    </a:cubicBezTo>
                    <a:cubicBezTo>
                      <a:pt x="145" y="20"/>
                      <a:pt x="145" y="10"/>
                      <a:pt x="145" y="0"/>
                    </a:cubicBezTo>
                    <a:cubicBezTo>
                      <a:pt x="123" y="0"/>
                      <a:pt x="101" y="0"/>
                      <a:pt x="78" y="0"/>
                    </a:cubicBezTo>
                    <a:cubicBezTo>
                      <a:pt x="78" y="10"/>
                      <a:pt x="78" y="20"/>
                      <a:pt x="78" y="30"/>
                    </a:cubicBezTo>
                    <a:close/>
                    <a:moveTo>
                      <a:pt x="0" y="158"/>
                    </a:move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8"/>
                      <a:pt x="0" y="148"/>
                      <a:pt x="0" y="158"/>
                    </a:cubicBezTo>
                    <a:close/>
                    <a:moveTo>
                      <a:pt x="0" y="73"/>
                    </a:moveTo>
                    <a:cubicBezTo>
                      <a:pt x="9" y="73"/>
                      <a:pt x="18" y="73"/>
                      <a:pt x="27" y="73"/>
                    </a:cubicBezTo>
                    <a:cubicBezTo>
                      <a:pt x="27" y="63"/>
                      <a:pt x="27" y="53"/>
                      <a:pt x="27" y="43"/>
                    </a:cubicBezTo>
                    <a:cubicBezTo>
                      <a:pt x="18" y="43"/>
                      <a:pt x="9" y="43"/>
                      <a:pt x="0" y="43"/>
                    </a:cubicBezTo>
                    <a:cubicBezTo>
                      <a:pt x="0" y="53"/>
                      <a:pt x="0" y="63"/>
                      <a:pt x="0" y="73"/>
                    </a:cubicBezTo>
                    <a:close/>
                    <a:moveTo>
                      <a:pt x="197" y="158"/>
                    </a:moveTo>
                    <a:cubicBezTo>
                      <a:pt x="206" y="158"/>
                      <a:pt x="215" y="158"/>
                      <a:pt x="224" y="158"/>
                    </a:cubicBezTo>
                    <a:cubicBezTo>
                      <a:pt x="224" y="148"/>
                      <a:pt x="224" y="138"/>
                      <a:pt x="224" y="128"/>
                    </a:cubicBezTo>
                    <a:cubicBezTo>
                      <a:pt x="215" y="128"/>
                      <a:pt x="206" y="128"/>
                      <a:pt x="197" y="128"/>
                    </a:cubicBezTo>
                    <a:cubicBezTo>
                      <a:pt x="197" y="138"/>
                      <a:pt x="197" y="148"/>
                      <a:pt x="197" y="158"/>
                    </a:cubicBezTo>
                    <a:close/>
                    <a:moveTo>
                      <a:pt x="157" y="30"/>
                    </a:moveTo>
                    <a:cubicBezTo>
                      <a:pt x="180" y="30"/>
                      <a:pt x="202" y="30"/>
                      <a:pt x="224" y="30"/>
                    </a:cubicBezTo>
                    <a:cubicBezTo>
                      <a:pt x="224" y="20"/>
                      <a:pt x="224" y="10"/>
                      <a:pt x="224" y="0"/>
                    </a:cubicBezTo>
                    <a:cubicBezTo>
                      <a:pt x="202" y="0"/>
                      <a:pt x="180" y="0"/>
                      <a:pt x="157" y="0"/>
                    </a:cubicBezTo>
                    <a:cubicBezTo>
                      <a:pt x="157" y="10"/>
                      <a:pt x="157" y="20"/>
                      <a:pt x="157" y="30"/>
                    </a:cubicBezTo>
                    <a:close/>
                    <a:moveTo>
                      <a:pt x="197" y="73"/>
                    </a:moveTo>
                    <a:cubicBezTo>
                      <a:pt x="206" y="73"/>
                      <a:pt x="215" y="73"/>
                      <a:pt x="224" y="73"/>
                    </a:cubicBezTo>
                    <a:cubicBezTo>
                      <a:pt x="224" y="63"/>
                      <a:pt x="224" y="53"/>
                      <a:pt x="224" y="43"/>
                    </a:cubicBezTo>
                    <a:cubicBezTo>
                      <a:pt x="215" y="43"/>
                      <a:pt x="206" y="43"/>
                      <a:pt x="197" y="43"/>
                    </a:cubicBezTo>
                    <a:cubicBezTo>
                      <a:pt x="197" y="53"/>
                      <a:pt x="197" y="63"/>
                      <a:pt x="197" y="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00" tIns="45700" rIns="91400" bIns="45700" numCol="1" anchor="t" anchorCtr="0" compatLnSpc="1">
                <a:prstTxWarp prst="textNoShape">
                  <a:avLst/>
                </a:prstTxWarp>
              </a:bodyPr>
              <a:lstStyle/>
              <a:p>
                <a:pPr defTabSz="91238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96" name="Group 395"/>
            <p:cNvGrpSpPr/>
            <p:nvPr/>
          </p:nvGrpSpPr>
          <p:grpSpPr>
            <a:xfrm>
              <a:off x="5800273" y="4131522"/>
              <a:ext cx="347082" cy="451714"/>
              <a:chOff x="8313707" y="3807694"/>
              <a:chExt cx="347082" cy="451714"/>
            </a:xfrm>
          </p:grpSpPr>
          <p:sp>
            <p:nvSpPr>
              <p:cNvPr id="397" name="Freeform 5"/>
              <p:cNvSpPr>
                <a:spLocks noEditPoints="1"/>
              </p:cNvSpPr>
              <p:nvPr/>
            </p:nvSpPr>
            <p:spPr bwMode="auto">
              <a:xfrm>
                <a:off x="8313707" y="3807694"/>
                <a:ext cx="347082" cy="451714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398" name="Freeform 29"/>
              <p:cNvSpPr>
                <a:spLocks noChangeAspect="1" noEditPoints="1"/>
              </p:cNvSpPr>
              <p:nvPr/>
            </p:nvSpPr>
            <p:spPr bwMode="auto">
              <a:xfrm>
                <a:off x="8343143" y="4015364"/>
                <a:ext cx="288211" cy="183636"/>
              </a:xfrm>
              <a:custGeom>
                <a:avLst/>
                <a:gdLst>
                  <a:gd name="T0" fmla="*/ 106 w 224"/>
                  <a:gd name="T1" fmla="*/ 158 h 158"/>
                  <a:gd name="T2" fmla="*/ 39 w 224"/>
                  <a:gd name="T3" fmla="*/ 128 h 158"/>
                  <a:gd name="T4" fmla="*/ 118 w 224"/>
                  <a:gd name="T5" fmla="*/ 158 h 158"/>
                  <a:gd name="T6" fmla="*/ 185 w 224"/>
                  <a:gd name="T7" fmla="*/ 128 h 158"/>
                  <a:gd name="T8" fmla="*/ 118 w 224"/>
                  <a:gd name="T9" fmla="*/ 158 h 158"/>
                  <a:gd name="T10" fmla="*/ 67 w 224"/>
                  <a:gd name="T11" fmla="*/ 115 h 158"/>
                  <a:gd name="T12" fmla="*/ 0 w 224"/>
                  <a:gd name="T13" fmla="*/ 85 h 158"/>
                  <a:gd name="T14" fmla="*/ 78 w 224"/>
                  <a:gd name="T15" fmla="*/ 115 h 158"/>
                  <a:gd name="T16" fmla="*/ 145 w 224"/>
                  <a:gd name="T17" fmla="*/ 85 h 158"/>
                  <a:gd name="T18" fmla="*/ 78 w 224"/>
                  <a:gd name="T19" fmla="*/ 115 h 158"/>
                  <a:gd name="T20" fmla="*/ 224 w 224"/>
                  <a:gd name="T21" fmla="*/ 115 h 158"/>
                  <a:gd name="T22" fmla="*/ 157 w 224"/>
                  <a:gd name="T23" fmla="*/ 85 h 158"/>
                  <a:gd name="T24" fmla="*/ 39 w 224"/>
                  <a:gd name="T25" fmla="*/ 73 h 158"/>
                  <a:gd name="T26" fmla="*/ 106 w 224"/>
                  <a:gd name="T27" fmla="*/ 43 h 158"/>
                  <a:gd name="T28" fmla="*/ 39 w 224"/>
                  <a:gd name="T29" fmla="*/ 73 h 158"/>
                  <a:gd name="T30" fmla="*/ 185 w 224"/>
                  <a:gd name="T31" fmla="*/ 73 h 158"/>
                  <a:gd name="T32" fmla="*/ 118 w 224"/>
                  <a:gd name="T33" fmla="*/ 43 h 158"/>
                  <a:gd name="T34" fmla="*/ 0 w 224"/>
                  <a:gd name="T35" fmla="*/ 30 h 158"/>
                  <a:gd name="T36" fmla="*/ 67 w 224"/>
                  <a:gd name="T37" fmla="*/ 0 h 158"/>
                  <a:gd name="T38" fmla="*/ 0 w 224"/>
                  <a:gd name="T39" fmla="*/ 30 h 158"/>
                  <a:gd name="T40" fmla="*/ 145 w 224"/>
                  <a:gd name="T41" fmla="*/ 30 h 158"/>
                  <a:gd name="T42" fmla="*/ 78 w 224"/>
                  <a:gd name="T43" fmla="*/ 0 h 158"/>
                  <a:gd name="T44" fmla="*/ 0 w 224"/>
                  <a:gd name="T45" fmla="*/ 158 h 158"/>
                  <a:gd name="T46" fmla="*/ 27 w 224"/>
                  <a:gd name="T47" fmla="*/ 128 h 158"/>
                  <a:gd name="T48" fmla="*/ 0 w 224"/>
                  <a:gd name="T49" fmla="*/ 158 h 158"/>
                  <a:gd name="T50" fmla="*/ 27 w 224"/>
                  <a:gd name="T51" fmla="*/ 73 h 158"/>
                  <a:gd name="T52" fmla="*/ 0 w 224"/>
                  <a:gd name="T53" fmla="*/ 43 h 158"/>
                  <a:gd name="T54" fmla="*/ 197 w 224"/>
                  <a:gd name="T55" fmla="*/ 158 h 158"/>
                  <a:gd name="T56" fmla="*/ 224 w 224"/>
                  <a:gd name="T57" fmla="*/ 128 h 158"/>
                  <a:gd name="T58" fmla="*/ 197 w 224"/>
                  <a:gd name="T59" fmla="*/ 158 h 158"/>
                  <a:gd name="T60" fmla="*/ 224 w 224"/>
                  <a:gd name="T61" fmla="*/ 30 h 158"/>
                  <a:gd name="T62" fmla="*/ 157 w 224"/>
                  <a:gd name="T63" fmla="*/ 0 h 158"/>
                  <a:gd name="T64" fmla="*/ 197 w 224"/>
                  <a:gd name="T65" fmla="*/ 73 h 158"/>
                  <a:gd name="T66" fmla="*/ 224 w 224"/>
                  <a:gd name="T67" fmla="*/ 43 h 158"/>
                  <a:gd name="T68" fmla="*/ 197 w 224"/>
                  <a:gd name="T69" fmla="*/ 7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158">
                    <a:moveTo>
                      <a:pt x="39" y="158"/>
                    </a:moveTo>
                    <a:cubicBezTo>
                      <a:pt x="61" y="158"/>
                      <a:pt x="84" y="158"/>
                      <a:pt x="106" y="158"/>
                    </a:cubicBezTo>
                    <a:cubicBezTo>
                      <a:pt x="106" y="148"/>
                      <a:pt x="106" y="138"/>
                      <a:pt x="106" y="128"/>
                    </a:cubicBezTo>
                    <a:cubicBezTo>
                      <a:pt x="84" y="128"/>
                      <a:pt x="61" y="128"/>
                      <a:pt x="39" y="128"/>
                    </a:cubicBezTo>
                    <a:cubicBezTo>
                      <a:pt x="39" y="138"/>
                      <a:pt x="39" y="148"/>
                      <a:pt x="39" y="158"/>
                    </a:cubicBezTo>
                    <a:close/>
                    <a:moveTo>
                      <a:pt x="118" y="158"/>
                    </a:moveTo>
                    <a:cubicBezTo>
                      <a:pt x="140" y="158"/>
                      <a:pt x="163" y="158"/>
                      <a:pt x="185" y="158"/>
                    </a:cubicBezTo>
                    <a:cubicBezTo>
                      <a:pt x="185" y="148"/>
                      <a:pt x="185" y="138"/>
                      <a:pt x="185" y="128"/>
                    </a:cubicBezTo>
                    <a:cubicBezTo>
                      <a:pt x="163" y="128"/>
                      <a:pt x="140" y="128"/>
                      <a:pt x="118" y="128"/>
                    </a:cubicBezTo>
                    <a:cubicBezTo>
                      <a:pt x="118" y="138"/>
                      <a:pt x="118" y="148"/>
                      <a:pt x="118" y="158"/>
                    </a:cubicBezTo>
                    <a:close/>
                    <a:moveTo>
                      <a:pt x="0" y="115"/>
                    </a:moveTo>
                    <a:cubicBezTo>
                      <a:pt x="22" y="115"/>
                      <a:pt x="44" y="115"/>
                      <a:pt x="67" y="115"/>
                    </a:cubicBezTo>
                    <a:cubicBezTo>
                      <a:pt x="67" y="105"/>
                      <a:pt x="67" y="95"/>
                      <a:pt x="67" y="85"/>
                    </a:cubicBezTo>
                    <a:cubicBezTo>
                      <a:pt x="44" y="85"/>
                      <a:pt x="22" y="85"/>
                      <a:pt x="0" y="85"/>
                    </a:cubicBezTo>
                    <a:cubicBezTo>
                      <a:pt x="0" y="95"/>
                      <a:pt x="0" y="105"/>
                      <a:pt x="0" y="115"/>
                    </a:cubicBezTo>
                    <a:close/>
                    <a:moveTo>
                      <a:pt x="78" y="115"/>
                    </a:moveTo>
                    <a:cubicBezTo>
                      <a:pt x="101" y="115"/>
                      <a:pt x="123" y="115"/>
                      <a:pt x="145" y="115"/>
                    </a:cubicBezTo>
                    <a:cubicBezTo>
                      <a:pt x="145" y="105"/>
                      <a:pt x="145" y="95"/>
                      <a:pt x="145" y="85"/>
                    </a:cubicBezTo>
                    <a:cubicBezTo>
                      <a:pt x="123" y="85"/>
                      <a:pt x="101" y="85"/>
                      <a:pt x="78" y="85"/>
                    </a:cubicBezTo>
                    <a:cubicBezTo>
                      <a:pt x="78" y="95"/>
                      <a:pt x="78" y="105"/>
                      <a:pt x="78" y="115"/>
                    </a:cubicBezTo>
                    <a:close/>
                    <a:moveTo>
                      <a:pt x="157" y="115"/>
                    </a:moveTo>
                    <a:cubicBezTo>
                      <a:pt x="180" y="115"/>
                      <a:pt x="202" y="115"/>
                      <a:pt x="224" y="115"/>
                    </a:cubicBezTo>
                    <a:cubicBezTo>
                      <a:pt x="224" y="105"/>
                      <a:pt x="224" y="95"/>
                      <a:pt x="224" y="85"/>
                    </a:cubicBezTo>
                    <a:cubicBezTo>
                      <a:pt x="202" y="85"/>
                      <a:pt x="180" y="85"/>
                      <a:pt x="157" y="85"/>
                    </a:cubicBezTo>
                    <a:cubicBezTo>
                      <a:pt x="157" y="95"/>
                      <a:pt x="157" y="105"/>
                      <a:pt x="157" y="115"/>
                    </a:cubicBezTo>
                    <a:close/>
                    <a:moveTo>
                      <a:pt x="39" y="73"/>
                    </a:moveTo>
                    <a:cubicBezTo>
                      <a:pt x="61" y="73"/>
                      <a:pt x="84" y="73"/>
                      <a:pt x="106" y="73"/>
                    </a:cubicBezTo>
                    <a:cubicBezTo>
                      <a:pt x="106" y="63"/>
                      <a:pt x="106" y="53"/>
                      <a:pt x="106" y="43"/>
                    </a:cubicBezTo>
                    <a:cubicBezTo>
                      <a:pt x="84" y="43"/>
                      <a:pt x="61" y="43"/>
                      <a:pt x="39" y="43"/>
                    </a:cubicBezTo>
                    <a:cubicBezTo>
                      <a:pt x="39" y="53"/>
                      <a:pt x="39" y="63"/>
                      <a:pt x="39" y="73"/>
                    </a:cubicBezTo>
                    <a:close/>
                    <a:moveTo>
                      <a:pt x="118" y="73"/>
                    </a:moveTo>
                    <a:cubicBezTo>
                      <a:pt x="140" y="73"/>
                      <a:pt x="163" y="73"/>
                      <a:pt x="185" y="73"/>
                    </a:cubicBezTo>
                    <a:cubicBezTo>
                      <a:pt x="185" y="63"/>
                      <a:pt x="185" y="53"/>
                      <a:pt x="185" y="43"/>
                    </a:cubicBezTo>
                    <a:cubicBezTo>
                      <a:pt x="163" y="43"/>
                      <a:pt x="140" y="43"/>
                      <a:pt x="118" y="43"/>
                    </a:cubicBezTo>
                    <a:cubicBezTo>
                      <a:pt x="118" y="53"/>
                      <a:pt x="118" y="63"/>
                      <a:pt x="118" y="73"/>
                    </a:cubicBezTo>
                    <a:close/>
                    <a:moveTo>
                      <a:pt x="0" y="30"/>
                    </a:moveTo>
                    <a:cubicBezTo>
                      <a:pt x="22" y="30"/>
                      <a:pt x="44" y="30"/>
                      <a:pt x="67" y="30"/>
                    </a:cubicBezTo>
                    <a:cubicBezTo>
                      <a:pt x="67" y="20"/>
                      <a:pt x="67" y="10"/>
                      <a:pt x="67" y="0"/>
                    </a:cubicBezTo>
                    <a:cubicBezTo>
                      <a:pt x="44" y="0"/>
                      <a:pt x="22" y="0"/>
                      <a:pt x="0" y="0"/>
                    </a:cubicBezTo>
                    <a:cubicBezTo>
                      <a:pt x="0" y="10"/>
                      <a:pt x="0" y="20"/>
                      <a:pt x="0" y="30"/>
                    </a:cubicBezTo>
                    <a:close/>
                    <a:moveTo>
                      <a:pt x="78" y="30"/>
                    </a:moveTo>
                    <a:cubicBezTo>
                      <a:pt x="101" y="30"/>
                      <a:pt x="123" y="30"/>
                      <a:pt x="145" y="30"/>
                    </a:cubicBezTo>
                    <a:cubicBezTo>
                      <a:pt x="145" y="20"/>
                      <a:pt x="145" y="10"/>
                      <a:pt x="145" y="0"/>
                    </a:cubicBezTo>
                    <a:cubicBezTo>
                      <a:pt x="123" y="0"/>
                      <a:pt x="101" y="0"/>
                      <a:pt x="78" y="0"/>
                    </a:cubicBezTo>
                    <a:cubicBezTo>
                      <a:pt x="78" y="10"/>
                      <a:pt x="78" y="20"/>
                      <a:pt x="78" y="30"/>
                    </a:cubicBezTo>
                    <a:close/>
                    <a:moveTo>
                      <a:pt x="0" y="158"/>
                    </a:move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8"/>
                      <a:pt x="0" y="148"/>
                      <a:pt x="0" y="158"/>
                    </a:cubicBezTo>
                    <a:close/>
                    <a:moveTo>
                      <a:pt x="0" y="73"/>
                    </a:moveTo>
                    <a:cubicBezTo>
                      <a:pt x="9" y="73"/>
                      <a:pt x="18" y="73"/>
                      <a:pt x="27" y="73"/>
                    </a:cubicBezTo>
                    <a:cubicBezTo>
                      <a:pt x="27" y="63"/>
                      <a:pt x="27" y="53"/>
                      <a:pt x="27" y="43"/>
                    </a:cubicBezTo>
                    <a:cubicBezTo>
                      <a:pt x="18" y="43"/>
                      <a:pt x="9" y="43"/>
                      <a:pt x="0" y="43"/>
                    </a:cubicBezTo>
                    <a:cubicBezTo>
                      <a:pt x="0" y="53"/>
                      <a:pt x="0" y="63"/>
                      <a:pt x="0" y="73"/>
                    </a:cubicBezTo>
                    <a:close/>
                    <a:moveTo>
                      <a:pt x="197" y="158"/>
                    </a:moveTo>
                    <a:cubicBezTo>
                      <a:pt x="206" y="158"/>
                      <a:pt x="215" y="158"/>
                      <a:pt x="224" y="158"/>
                    </a:cubicBezTo>
                    <a:cubicBezTo>
                      <a:pt x="224" y="148"/>
                      <a:pt x="224" y="138"/>
                      <a:pt x="224" y="128"/>
                    </a:cubicBezTo>
                    <a:cubicBezTo>
                      <a:pt x="215" y="128"/>
                      <a:pt x="206" y="128"/>
                      <a:pt x="197" y="128"/>
                    </a:cubicBezTo>
                    <a:cubicBezTo>
                      <a:pt x="197" y="138"/>
                      <a:pt x="197" y="148"/>
                      <a:pt x="197" y="158"/>
                    </a:cubicBezTo>
                    <a:close/>
                    <a:moveTo>
                      <a:pt x="157" y="30"/>
                    </a:moveTo>
                    <a:cubicBezTo>
                      <a:pt x="180" y="30"/>
                      <a:pt x="202" y="30"/>
                      <a:pt x="224" y="30"/>
                    </a:cubicBezTo>
                    <a:cubicBezTo>
                      <a:pt x="224" y="20"/>
                      <a:pt x="224" y="10"/>
                      <a:pt x="224" y="0"/>
                    </a:cubicBezTo>
                    <a:cubicBezTo>
                      <a:pt x="202" y="0"/>
                      <a:pt x="180" y="0"/>
                      <a:pt x="157" y="0"/>
                    </a:cubicBezTo>
                    <a:cubicBezTo>
                      <a:pt x="157" y="10"/>
                      <a:pt x="157" y="20"/>
                      <a:pt x="157" y="30"/>
                    </a:cubicBezTo>
                    <a:close/>
                    <a:moveTo>
                      <a:pt x="197" y="73"/>
                    </a:moveTo>
                    <a:cubicBezTo>
                      <a:pt x="206" y="73"/>
                      <a:pt x="215" y="73"/>
                      <a:pt x="224" y="73"/>
                    </a:cubicBezTo>
                    <a:cubicBezTo>
                      <a:pt x="224" y="63"/>
                      <a:pt x="224" y="53"/>
                      <a:pt x="224" y="43"/>
                    </a:cubicBezTo>
                    <a:cubicBezTo>
                      <a:pt x="215" y="43"/>
                      <a:pt x="206" y="43"/>
                      <a:pt x="197" y="43"/>
                    </a:cubicBezTo>
                    <a:cubicBezTo>
                      <a:pt x="197" y="53"/>
                      <a:pt x="197" y="63"/>
                      <a:pt x="197" y="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00" tIns="45700" rIns="91400" bIns="45700" numCol="1" anchor="t" anchorCtr="0" compatLnSpc="1">
                <a:prstTxWarp prst="textNoShape">
                  <a:avLst/>
                </a:prstTxWarp>
              </a:bodyPr>
              <a:lstStyle/>
              <a:p>
                <a:pPr defTabSz="91238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1258902" y="4131522"/>
              <a:ext cx="347082" cy="451714"/>
              <a:chOff x="8313707" y="3807694"/>
              <a:chExt cx="347082" cy="451714"/>
            </a:xfrm>
          </p:grpSpPr>
          <p:sp>
            <p:nvSpPr>
              <p:cNvPr id="400" name="Freeform 5"/>
              <p:cNvSpPr>
                <a:spLocks noEditPoints="1"/>
              </p:cNvSpPr>
              <p:nvPr/>
            </p:nvSpPr>
            <p:spPr bwMode="auto">
              <a:xfrm>
                <a:off x="8313707" y="3807694"/>
                <a:ext cx="347082" cy="451714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401" name="Freeform 29"/>
              <p:cNvSpPr>
                <a:spLocks noChangeAspect="1" noEditPoints="1"/>
              </p:cNvSpPr>
              <p:nvPr/>
            </p:nvSpPr>
            <p:spPr bwMode="auto">
              <a:xfrm>
                <a:off x="8343143" y="4015364"/>
                <a:ext cx="288211" cy="183636"/>
              </a:xfrm>
              <a:custGeom>
                <a:avLst/>
                <a:gdLst>
                  <a:gd name="T0" fmla="*/ 106 w 224"/>
                  <a:gd name="T1" fmla="*/ 158 h 158"/>
                  <a:gd name="T2" fmla="*/ 39 w 224"/>
                  <a:gd name="T3" fmla="*/ 128 h 158"/>
                  <a:gd name="T4" fmla="*/ 118 w 224"/>
                  <a:gd name="T5" fmla="*/ 158 h 158"/>
                  <a:gd name="T6" fmla="*/ 185 w 224"/>
                  <a:gd name="T7" fmla="*/ 128 h 158"/>
                  <a:gd name="T8" fmla="*/ 118 w 224"/>
                  <a:gd name="T9" fmla="*/ 158 h 158"/>
                  <a:gd name="T10" fmla="*/ 67 w 224"/>
                  <a:gd name="T11" fmla="*/ 115 h 158"/>
                  <a:gd name="T12" fmla="*/ 0 w 224"/>
                  <a:gd name="T13" fmla="*/ 85 h 158"/>
                  <a:gd name="T14" fmla="*/ 78 w 224"/>
                  <a:gd name="T15" fmla="*/ 115 h 158"/>
                  <a:gd name="T16" fmla="*/ 145 w 224"/>
                  <a:gd name="T17" fmla="*/ 85 h 158"/>
                  <a:gd name="T18" fmla="*/ 78 w 224"/>
                  <a:gd name="T19" fmla="*/ 115 h 158"/>
                  <a:gd name="T20" fmla="*/ 224 w 224"/>
                  <a:gd name="T21" fmla="*/ 115 h 158"/>
                  <a:gd name="T22" fmla="*/ 157 w 224"/>
                  <a:gd name="T23" fmla="*/ 85 h 158"/>
                  <a:gd name="T24" fmla="*/ 39 w 224"/>
                  <a:gd name="T25" fmla="*/ 73 h 158"/>
                  <a:gd name="T26" fmla="*/ 106 w 224"/>
                  <a:gd name="T27" fmla="*/ 43 h 158"/>
                  <a:gd name="T28" fmla="*/ 39 w 224"/>
                  <a:gd name="T29" fmla="*/ 73 h 158"/>
                  <a:gd name="T30" fmla="*/ 185 w 224"/>
                  <a:gd name="T31" fmla="*/ 73 h 158"/>
                  <a:gd name="T32" fmla="*/ 118 w 224"/>
                  <a:gd name="T33" fmla="*/ 43 h 158"/>
                  <a:gd name="T34" fmla="*/ 0 w 224"/>
                  <a:gd name="T35" fmla="*/ 30 h 158"/>
                  <a:gd name="T36" fmla="*/ 67 w 224"/>
                  <a:gd name="T37" fmla="*/ 0 h 158"/>
                  <a:gd name="T38" fmla="*/ 0 w 224"/>
                  <a:gd name="T39" fmla="*/ 30 h 158"/>
                  <a:gd name="T40" fmla="*/ 145 w 224"/>
                  <a:gd name="T41" fmla="*/ 30 h 158"/>
                  <a:gd name="T42" fmla="*/ 78 w 224"/>
                  <a:gd name="T43" fmla="*/ 0 h 158"/>
                  <a:gd name="T44" fmla="*/ 0 w 224"/>
                  <a:gd name="T45" fmla="*/ 158 h 158"/>
                  <a:gd name="T46" fmla="*/ 27 w 224"/>
                  <a:gd name="T47" fmla="*/ 128 h 158"/>
                  <a:gd name="T48" fmla="*/ 0 w 224"/>
                  <a:gd name="T49" fmla="*/ 158 h 158"/>
                  <a:gd name="T50" fmla="*/ 27 w 224"/>
                  <a:gd name="T51" fmla="*/ 73 h 158"/>
                  <a:gd name="T52" fmla="*/ 0 w 224"/>
                  <a:gd name="T53" fmla="*/ 43 h 158"/>
                  <a:gd name="T54" fmla="*/ 197 w 224"/>
                  <a:gd name="T55" fmla="*/ 158 h 158"/>
                  <a:gd name="T56" fmla="*/ 224 w 224"/>
                  <a:gd name="T57" fmla="*/ 128 h 158"/>
                  <a:gd name="T58" fmla="*/ 197 w 224"/>
                  <a:gd name="T59" fmla="*/ 158 h 158"/>
                  <a:gd name="T60" fmla="*/ 224 w 224"/>
                  <a:gd name="T61" fmla="*/ 30 h 158"/>
                  <a:gd name="T62" fmla="*/ 157 w 224"/>
                  <a:gd name="T63" fmla="*/ 0 h 158"/>
                  <a:gd name="T64" fmla="*/ 197 w 224"/>
                  <a:gd name="T65" fmla="*/ 73 h 158"/>
                  <a:gd name="T66" fmla="*/ 224 w 224"/>
                  <a:gd name="T67" fmla="*/ 43 h 158"/>
                  <a:gd name="T68" fmla="*/ 197 w 224"/>
                  <a:gd name="T69" fmla="*/ 7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158">
                    <a:moveTo>
                      <a:pt x="39" y="158"/>
                    </a:moveTo>
                    <a:cubicBezTo>
                      <a:pt x="61" y="158"/>
                      <a:pt x="84" y="158"/>
                      <a:pt x="106" y="158"/>
                    </a:cubicBezTo>
                    <a:cubicBezTo>
                      <a:pt x="106" y="148"/>
                      <a:pt x="106" y="138"/>
                      <a:pt x="106" y="128"/>
                    </a:cubicBezTo>
                    <a:cubicBezTo>
                      <a:pt x="84" y="128"/>
                      <a:pt x="61" y="128"/>
                      <a:pt x="39" y="128"/>
                    </a:cubicBezTo>
                    <a:cubicBezTo>
                      <a:pt x="39" y="138"/>
                      <a:pt x="39" y="148"/>
                      <a:pt x="39" y="158"/>
                    </a:cubicBezTo>
                    <a:close/>
                    <a:moveTo>
                      <a:pt x="118" y="158"/>
                    </a:moveTo>
                    <a:cubicBezTo>
                      <a:pt x="140" y="158"/>
                      <a:pt x="163" y="158"/>
                      <a:pt x="185" y="158"/>
                    </a:cubicBezTo>
                    <a:cubicBezTo>
                      <a:pt x="185" y="148"/>
                      <a:pt x="185" y="138"/>
                      <a:pt x="185" y="128"/>
                    </a:cubicBezTo>
                    <a:cubicBezTo>
                      <a:pt x="163" y="128"/>
                      <a:pt x="140" y="128"/>
                      <a:pt x="118" y="128"/>
                    </a:cubicBezTo>
                    <a:cubicBezTo>
                      <a:pt x="118" y="138"/>
                      <a:pt x="118" y="148"/>
                      <a:pt x="118" y="158"/>
                    </a:cubicBezTo>
                    <a:close/>
                    <a:moveTo>
                      <a:pt x="0" y="115"/>
                    </a:moveTo>
                    <a:cubicBezTo>
                      <a:pt x="22" y="115"/>
                      <a:pt x="44" y="115"/>
                      <a:pt x="67" y="115"/>
                    </a:cubicBezTo>
                    <a:cubicBezTo>
                      <a:pt x="67" y="105"/>
                      <a:pt x="67" y="95"/>
                      <a:pt x="67" y="85"/>
                    </a:cubicBezTo>
                    <a:cubicBezTo>
                      <a:pt x="44" y="85"/>
                      <a:pt x="22" y="85"/>
                      <a:pt x="0" y="85"/>
                    </a:cubicBezTo>
                    <a:cubicBezTo>
                      <a:pt x="0" y="95"/>
                      <a:pt x="0" y="105"/>
                      <a:pt x="0" y="115"/>
                    </a:cubicBezTo>
                    <a:close/>
                    <a:moveTo>
                      <a:pt x="78" y="115"/>
                    </a:moveTo>
                    <a:cubicBezTo>
                      <a:pt x="101" y="115"/>
                      <a:pt x="123" y="115"/>
                      <a:pt x="145" y="115"/>
                    </a:cubicBezTo>
                    <a:cubicBezTo>
                      <a:pt x="145" y="105"/>
                      <a:pt x="145" y="95"/>
                      <a:pt x="145" y="85"/>
                    </a:cubicBezTo>
                    <a:cubicBezTo>
                      <a:pt x="123" y="85"/>
                      <a:pt x="101" y="85"/>
                      <a:pt x="78" y="85"/>
                    </a:cubicBezTo>
                    <a:cubicBezTo>
                      <a:pt x="78" y="95"/>
                      <a:pt x="78" y="105"/>
                      <a:pt x="78" y="115"/>
                    </a:cubicBezTo>
                    <a:close/>
                    <a:moveTo>
                      <a:pt x="157" y="115"/>
                    </a:moveTo>
                    <a:cubicBezTo>
                      <a:pt x="180" y="115"/>
                      <a:pt x="202" y="115"/>
                      <a:pt x="224" y="115"/>
                    </a:cubicBezTo>
                    <a:cubicBezTo>
                      <a:pt x="224" y="105"/>
                      <a:pt x="224" y="95"/>
                      <a:pt x="224" y="85"/>
                    </a:cubicBezTo>
                    <a:cubicBezTo>
                      <a:pt x="202" y="85"/>
                      <a:pt x="180" y="85"/>
                      <a:pt x="157" y="85"/>
                    </a:cubicBezTo>
                    <a:cubicBezTo>
                      <a:pt x="157" y="95"/>
                      <a:pt x="157" y="105"/>
                      <a:pt x="157" y="115"/>
                    </a:cubicBezTo>
                    <a:close/>
                    <a:moveTo>
                      <a:pt x="39" y="73"/>
                    </a:moveTo>
                    <a:cubicBezTo>
                      <a:pt x="61" y="73"/>
                      <a:pt x="84" y="73"/>
                      <a:pt x="106" y="73"/>
                    </a:cubicBezTo>
                    <a:cubicBezTo>
                      <a:pt x="106" y="63"/>
                      <a:pt x="106" y="53"/>
                      <a:pt x="106" y="43"/>
                    </a:cubicBezTo>
                    <a:cubicBezTo>
                      <a:pt x="84" y="43"/>
                      <a:pt x="61" y="43"/>
                      <a:pt x="39" y="43"/>
                    </a:cubicBezTo>
                    <a:cubicBezTo>
                      <a:pt x="39" y="53"/>
                      <a:pt x="39" y="63"/>
                      <a:pt x="39" y="73"/>
                    </a:cubicBezTo>
                    <a:close/>
                    <a:moveTo>
                      <a:pt x="118" y="73"/>
                    </a:moveTo>
                    <a:cubicBezTo>
                      <a:pt x="140" y="73"/>
                      <a:pt x="163" y="73"/>
                      <a:pt x="185" y="73"/>
                    </a:cubicBezTo>
                    <a:cubicBezTo>
                      <a:pt x="185" y="63"/>
                      <a:pt x="185" y="53"/>
                      <a:pt x="185" y="43"/>
                    </a:cubicBezTo>
                    <a:cubicBezTo>
                      <a:pt x="163" y="43"/>
                      <a:pt x="140" y="43"/>
                      <a:pt x="118" y="43"/>
                    </a:cubicBezTo>
                    <a:cubicBezTo>
                      <a:pt x="118" y="53"/>
                      <a:pt x="118" y="63"/>
                      <a:pt x="118" y="73"/>
                    </a:cubicBezTo>
                    <a:close/>
                    <a:moveTo>
                      <a:pt x="0" y="30"/>
                    </a:moveTo>
                    <a:cubicBezTo>
                      <a:pt x="22" y="30"/>
                      <a:pt x="44" y="30"/>
                      <a:pt x="67" y="30"/>
                    </a:cubicBezTo>
                    <a:cubicBezTo>
                      <a:pt x="67" y="20"/>
                      <a:pt x="67" y="10"/>
                      <a:pt x="67" y="0"/>
                    </a:cubicBezTo>
                    <a:cubicBezTo>
                      <a:pt x="44" y="0"/>
                      <a:pt x="22" y="0"/>
                      <a:pt x="0" y="0"/>
                    </a:cubicBezTo>
                    <a:cubicBezTo>
                      <a:pt x="0" y="10"/>
                      <a:pt x="0" y="20"/>
                      <a:pt x="0" y="30"/>
                    </a:cubicBezTo>
                    <a:close/>
                    <a:moveTo>
                      <a:pt x="78" y="30"/>
                    </a:moveTo>
                    <a:cubicBezTo>
                      <a:pt x="101" y="30"/>
                      <a:pt x="123" y="30"/>
                      <a:pt x="145" y="30"/>
                    </a:cubicBezTo>
                    <a:cubicBezTo>
                      <a:pt x="145" y="20"/>
                      <a:pt x="145" y="10"/>
                      <a:pt x="145" y="0"/>
                    </a:cubicBezTo>
                    <a:cubicBezTo>
                      <a:pt x="123" y="0"/>
                      <a:pt x="101" y="0"/>
                      <a:pt x="78" y="0"/>
                    </a:cubicBezTo>
                    <a:cubicBezTo>
                      <a:pt x="78" y="10"/>
                      <a:pt x="78" y="20"/>
                      <a:pt x="78" y="30"/>
                    </a:cubicBezTo>
                    <a:close/>
                    <a:moveTo>
                      <a:pt x="0" y="158"/>
                    </a:move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8"/>
                      <a:pt x="0" y="148"/>
                      <a:pt x="0" y="158"/>
                    </a:cubicBezTo>
                    <a:close/>
                    <a:moveTo>
                      <a:pt x="0" y="73"/>
                    </a:moveTo>
                    <a:cubicBezTo>
                      <a:pt x="9" y="73"/>
                      <a:pt x="18" y="73"/>
                      <a:pt x="27" y="73"/>
                    </a:cubicBezTo>
                    <a:cubicBezTo>
                      <a:pt x="27" y="63"/>
                      <a:pt x="27" y="53"/>
                      <a:pt x="27" y="43"/>
                    </a:cubicBezTo>
                    <a:cubicBezTo>
                      <a:pt x="18" y="43"/>
                      <a:pt x="9" y="43"/>
                      <a:pt x="0" y="43"/>
                    </a:cubicBezTo>
                    <a:cubicBezTo>
                      <a:pt x="0" y="53"/>
                      <a:pt x="0" y="63"/>
                      <a:pt x="0" y="73"/>
                    </a:cubicBezTo>
                    <a:close/>
                    <a:moveTo>
                      <a:pt x="197" y="158"/>
                    </a:moveTo>
                    <a:cubicBezTo>
                      <a:pt x="206" y="158"/>
                      <a:pt x="215" y="158"/>
                      <a:pt x="224" y="158"/>
                    </a:cubicBezTo>
                    <a:cubicBezTo>
                      <a:pt x="224" y="148"/>
                      <a:pt x="224" y="138"/>
                      <a:pt x="224" y="128"/>
                    </a:cubicBezTo>
                    <a:cubicBezTo>
                      <a:pt x="215" y="128"/>
                      <a:pt x="206" y="128"/>
                      <a:pt x="197" y="128"/>
                    </a:cubicBezTo>
                    <a:cubicBezTo>
                      <a:pt x="197" y="138"/>
                      <a:pt x="197" y="148"/>
                      <a:pt x="197" y="158"/>
                    </a:cubicBezTo>
                    <a:close/>
                    <a:moveTo>
                      <a:pt x="157" y="30"/>
                    </a:moveTo>
                    <a:cubicBezTo>
                      <a:pt x="180" y="30"/>
                      <a:pt x="202" y="30"/>
                      <a:pt x="224" y="30"/>
                    </a:cubicBezTo>
                    <a:cubicBezTo>
                      <a:pt x="224" y="20"/>
                      <a:pt x="224" y="10"/>
                      <a:pt x="224" y="0"/>
                    </a:cubicBezTo>
                    <a:cubicBezTo>
                      <a:pt x="202" y="0"/>
                      <a:pt x="180" y="0"/>
                      <a:pt x="157" y="0"/>
                    </a:cubicBezTo>
                    <a:cubicBezTo>
                      <a:pt x="157" y="10"/>
                      <a:pt x="157" y="20"/>
                      <a:pt x="157" y="30"/>
                    </a:cubicBezTo>
                    <a:close/>
                    <a:moveTo>
                      <a:pt x="197" y="73"/>
                    </a:moveTo>
                    <a:cubicBezTo>
                      <a:pt x="206" y="73"/>
                      <a:pt x="215" y="73"/>
                      <a:pt x="224" y="73"/>
                    </a:cubicBezTo>
                    <a:cubicBezTo>
                      <a:pt x="224" y="63"/>
                      <a:pt x="224" y="53"/>
                      <a:pt x="224" y="43"/>
                    </a:cubicBezTo>
                    <a:cubicBezTo>
                      <a:pt x="215" y="43"/>
                      <a:pt x="206" y="43"/>
                      <a:pt x="197" y="43"/>
                    </a:cubicBezTo>
                    <a:cubicBezTo>
                      <a:pt x="197" y="53"/>
                      <a:pt x="197" y="63"/>
                      <a:pt x="197" y="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00" tIns="45700" rIns="91400" bIns="45700" numCol="1" anchor="t" anchorCtr="0" compatLnSpc="1">
                <a:prstTxWarp prst="textNoShape">
                  <a:avLst/>
                </a:prstTxWarp>
              </a:bodyPr>
              <a:lstStyle/>
              <a:p>
                <a:pPr defTabSz="91238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06" name="Freeform 5"/>
            <p:cNvSpPr>
              <a:spLocks noEditPoints="1"/>
            </p:cNvSpPr>
            <p:nvPr/>
          </p:nvSpPr>
          <p:spPr bwMode="auto">
            <a:xfrm>
              <a:off x="2263582" y="4131522"/>
              <a:ext cx="347082" cy="451714"/>
            </a:xfrm>
            <a:custGeom>
              <a:avLst/>
              <a:gdLst>
                <a:gd name="T0" fmla="*/ 612 w 612"/>
                <a:gd name="T1" fmla="*/ 762 h 788"/>
                <a:gd name="T2" fmla="*/ 586 w 612"/>
                <a:gd name="T3" fmla="*/ 788 h 788"/>
                <a:gd name="T4" fmla="*/ 26 w 612"/>
                <a:gd name="T5" fmla="*/ 788 h 788"/>
                <a:gd name="T6" fmla="*/ 0 w 612"/>
                <a:gd name="T7" fmla="*/ 762 h 788"/>
                <a:gd name="T8" fmla="*/ 0 w 612"/>
                <a:gd name="T9" fmla="*/ 278 h 788"/>
                <a:gd name="T10" fmla="*/ 26 w 612"/>
                <a:gd name="T11" fmla="*/ 252 h 788"/>
                <a:gd name="T12" fmla="*/ 586 w 612"/>
                <a:gd name="T13" fmla="*/ 252 h 788"/>
                <a:gd name="T14" fmla="*/ 612 w 612"/>
                <a:gd name="T15" fmla="*/ 278 h 788"/>
                <a:gd name="T16" fmla="*/ 612 w 612"/>
                <a:gd name="T17" fmla="*/ 762 h 788"/>
                <a:gd name="T18" fmla="*/ 64 w 612"/>
                <a:gd name="T19" fmla="*/ 68 h 788"/>
                <a:gd name="T20" fmla="*/ 300 w 612"/>
                <a:gd name="T21" fmla="*/ 68 h 788"/>
                <a:gd name="T22" fmla="*/ 300 w 612"/>
                <a:gd name="T23" fmla="*/ 164 h 788"/>
                <a:gd name="T24" fmla="*/ 64 w 612"/>
                <a:gd name="T25" fmla="*/ 164 h 788"/>
                <a:gd name="T26" fmla="*/ 64 w 612"/>
                <a:gd name="T27" fmla="*/ 68 h 788"/>
                <a:gd name="T28" fmla="*/ 105 w 612"/>
                <a:gd name="T29" fmla="*/ 114 h 788"/>
                <a:gd name="T30" fmla="*/ 111 w 612"/>
                <a:gd name="T31" fmla="*/ 120 h 788"/>
                <a:gd name="T32" fmla="*/ 254 w 612"/>
                <a:gd name="T33" fmla="*/ 120 h 788"/>
                <a:gd name="T34" fmla="*/ 260 w 612"/>
                <a:gd name="T35" fmla="*/ 114 h 788"/>
                <a:gd name="T36" fmla="*/ 254 w 612"/>
                <a:gd name="T37" fmla="*/ 108 h 788"/>
                <a:gd name="T38" fmla="*/ 111 w 612"/>
                <a:gd name="T39" fmla="*/ 108 h 788"/>
                <a:gd name="T40" fmla="*/ 105 w 612"/>
                <a:gd name="T41" fmla="*/ 114 h 788"/>
                <a:gd name="T42" fmla="*/ 612 w 612"/>
                <a:gd name="T43" fmla="*/ 219 h 788"/>
                <a:gd name="T44" fmla="*/ 595 w 612"/>
                <a:gd name="T45" fmla="*/ 236 h 788"/>
                <a:gd name="T46" fmla="*/ 17 w 612"/>
                <a:gd name="T47" fmla="*/ 236 h 788"/>
                <a:gd name="T48" fmla="*/ 0 w 612"/>
                <a:gd name="T49" fmla="*/ 219 h 788"/>
                <a:gd name="T50" fmla="*/ 0 w 612"/>
                <a:gd name="T51" fmla="*/ 17 h 788"/>
                <a:gd name="T52" fmla="*/ 17 w 612"/>
                <a:gd name="T53" fmla="*/ 0 h 788"/>
                <a:gd name="T54" fmla="*/ 595 w 612"/>
                <a:gd name="T55" fmla="*/ 0 h 788"/>
                <a:gd name="T56" fmla="*/ 612 w 612"/>
                <a:gd name="T57" fmla="*/ 17 h 788"/>
                <a:gd name="T58" fmla="*/ 612 w 612"/>
                <a:gd name="T59" fmla="*/ 219 h 788"/>
                <a:gd name="T60" fmla="*/ 312 w 612"/>
                <a:gd name="T61" fmla="*/ 62 h 788"/>
                <a:gd name="T62" fmla="*/ 306 w 612"/>
                <a:gd name="T63" fmla="*/ 56 h 788"/>
                <a:gd name="T64" fmla="*/ 58 w 612"/>
                <a:gd name="T65" fmla="*/ 56 h 788"/>
                <a:gd name="T66" fmla="*/ 52 w 612"/>
                <a:gd name="T67" fmla="*/ 62 h 788"/>
                <a:gd name="T68" fmla="*/ 52 w 612"/>
                <a:gd name="T69" fmla="*/ 170 h 788"/>
                <a:gd name="T70" fmla="*/ 58 w 612"/>
                <a:gd name="T71" fmla="*/ 176 h 788"/>
                <a:gd name="T72" fmla="*/ 306 w 612"/>
                <a:gd name="T73" fmla="*/ 176 h 788"/>
                <a:gd name="T74" fmla="*/ 312 w 612"/>
                <a:gd name="T75" fmla="*/ 170 h 788"/>
                <a:gd name="T76" fmla="*/ 312 w 612"/>
                <a:gd name="T77" fmla="*/ 6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2" h="788">
                  <a:moveTo>
                    <a:pt x="612" y="762"/>
                  </a:moveTo>
                  <a:cubicBezTo>
                    <a:pt x="612" y="777"/>
                    <a:pt x="601" y="788"/>
                    <a:pt x="586" y="788"/>
                  </a:cubicBezTo>
                  <a:cubicBezTo>
                    <a:pt x="26" y="788"/>
                    <a:pt x="26" y="788"/>
                    <a:pt x="26" y="788"/>
                  </a:cubicBezTo>
                  <a:cubicBezTo>
                    <a:pt x="11" y="788"/>
                    <a:pt x="0" y="777"/>
                    <a:pt x="0" y="762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63"/>
                    <a:pt x="11" y="252"/>
                    <a:pt x="26" y="252"/>
                  </a:cubicBezTo>
                  <a:cubicBezTo>
                    <a:pt x="586" y="252"/>
                    <a:pt x="586" y="252"/>
                    <a:pt x="586" y="252"/>
                  </a:cubicBezTo>
                  <a:cubicBezTo>
                    <a:pt x="601" y="252"/>
                    <a:pt x="612" y="263"/>
                    <a:pt x="612" y="278"/>
                  </a:cubicBezTo>
                  <a:lnTo>
                    <a:pt x="612" y="762"/>
                  </a:lnTo>
                  <a:close/>
                  <a:moveTo>
                    <a:pt x="64" y="68"/>
                  </a:moveTo>
                  <a:cubicBezTo>
                    <a:pt x="300" y="68"/>
                    <a:pt x="300" y="68"/>
                    <a:pt x="300" y="68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64" y="164"/>
                    <a:pt x="64" y="164"/>
                    <a:pt x="64" y="164"/>
                  </a:cubicBezTo>
                  <a:lnTo>
                    <a:pt x="64" y="68"/>
                  </a:lnTo>
                  <a:close/>
                  <a:moveTo>
                    <a:pt x="105" y="114"/>
                  </a:moveTo>
                  <a:cubicBezTo>
                    <a:pt x="105" y="117"/>
                    <a:pt x="108" y="120"/>
                    <a:pt x="111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7" y="120"/>
                    <a:pt x="260" y="117"/>
                    <a:pt x="260" y="114"/>
                  </a:cubicBezTo>
                  <a:cubicBezTo>
                    <a:pt x="260" y="111"/>
                    <a:pt x="257" y="108"/>
                    <a:pt x="25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8" y="108"/>
                    <a:pt x="105" y="111"/>
                    <a:pt x="105" y="114"/>
                  </a:cubicBezTo>
                  <a:close/>
                  <a:moveTo>
                    <a:pt x="612" y="219"/>
                  </a:moveTo>
                  <a:cubicBezTo>
                    <a:pt x="612" y="228"/>
                    <a:pt x="604" y="236"/>
                    <a:pt x="595" y="236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8" y="236"/>
                    <a:pt x="0" y="228"/>
                    <a:pt x="0" y="2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4" y="0"/>
                    <a:pt x="612" y="8"/>
                    <a:pt x="612" y="17"/>
                  </a:cubicBezTo>
                  <a:lnTo>
                    <a:pt x="612" y="219"/>
                  </a:lnTo>
                  <a:close/>
                  <a:moveTo>
                    <a:pt x="312" y="62"/>
                  </a:moveTo>
                  <a:cubicBezTo>
                    <a:pt x="312" y="59"/>
                    <a:pt x="309" y="56"/>
                    <a:pt x="30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6"/>
                    <a:pt x="52" y="59"/>
                    <a:pt x="52" y="62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3"/>
                    <a:pt x="55" y="176"/>
                    <a:pt x="58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9" y="176"/>
                    <a:pt x="312" y="173"/>
                    <a:pt x="312" y="170"/>
                  </a:cubicBezTo>
                  <a:lnTo>
                    <a:pt x="312" y="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405" name="Freeform 14"/>
            <p:cNvSpPr>
              <a:spLocks noEditPoints="1"/>
            </p:cNvSpPr>
            <p:nvPr/>
          </p:nvSpPr>
          <p:spPr bwMode="auto">
            <a:xfrm>
              <a:off x="2295352" y="4339192"/>
              <a:ext cx="283542" cy="157956"/>
            </a:xfrm>
            <a:custGeom>
              <a:avLst/>
              <a:gdLst>
                <a:gd name="T0" fmla="*/ 4 w 360"/>
                <a:gd name="T1" fmla="*/ 66 h 197"/>
                <a:gd name="T2" fmla="*/ 308 w 360"/>
                <a:gd name="T3" fmla="*/ 7 h 197"/>
                <a:gd name="T4" fmla="*/ 151 w 360"/>
                <a:gd name="T5" fmla="*/ 37 h 197"/>
                <a:gd name="T6" fmla="*/ 147 w 360"/>
                <a:gd name="T7" fmla="*/ 36 h 197"/>
                <a:gd name="T8" fmla="*/ 119 w 360"/>
                <a:gd name="T9" fmla="*/ 40 h 197"/>
                <a:gd name="T10" fmla="*/ 112 w 360"/>
                <a:gd name="T11" fmla="*/ 60 h 197"/>
                <a:gd name="T12" fmla="*/ 150 w 360"/>
                <a:gd name="T13" fmla="*/ 51 h 197"/>
                <a:gd name="T14" fmla="*/ 186 w 360"/>
                <a:gd name="T15" fmla="*/ 38 h 197"/>
                <a:gd name="T16" fmla="*/ 182 w 360"/>
                <a:gd name="T17" fmla="*/ 37 h 197"/>
                <a:gd name="T18" fmla="*/ 177 w 360"/>
                <a:gd name="T19" fmla="*/ 38 h 197"/>
                <a:gd name="T20" fmla="*/ 176 w 360"/>
                <a:gd name="T21" fmla="*/ 64 h 197"/>
                <a:gd name="T22" fmla="*/ 188 w 360"/>
                <a:gd name="T23" fmla="*/ 47 h 197"/>
                <a:gd name="T24" fmla="*/ 201 w 360"/>
                <a:gd name="T25" fmla="*/ 12 h 197"/>
                <a:gd name="T26" fmla="*/ 183 w 360"/>
                <a:gd name="T27" fmla="*/ 4 h 197"/>
                <a:gd name="T28" fmla="*/ 179 w 360"/>
                <a:gd name="T29" fmla="*/ 5 h 197"/>
                <a:gd name="T30" fmla="*/ 176 w 360"/>
                <a:gd name="T31" fmla="*/ 14 h 197"/>
                <a:gd name="T32" fmla="*/ 188 w 360"/>
                <a:gd name="T33" fmla="*/ 31 h 197"/>
                <a:gd name="T34" fmla="*/ 254 w 360"/>
                <a:gd name="T35" fmla="*/ 56 h 197"/>
                <a:gd name="T36" fmla="*/ 219 w 360"/>
                <a:gd name="T37" fmla="*/ 36 h 197"/>
                <a:gd name="T38" fmla="*/ 215 w 360"/>
                <a:gd name="T39" fmla="*/ 36 h 197"/>
                <a:gd name="T40" fmla="*/ 212 w 360"/>
                <a:gd name="T41" fmla="*/ 38 h 197"/>
                <a:gd name="T42" fmla="*/ 222 w 360"/>
                <a:gd name="T43" fmla="*/ 46 h 197"/>
                <a:gd name="T44" fmla="*/ 254 w 360"/>
                <a:gd name="T45" fmla="*/ 56 h 197"/>
                <a:gd name="T46" fmla="*/ 304 w 360"/>
                <a:gd name="T47" fmla="*/ 122 h 197"/>
                <a:gd name="T48" fmla="*/ 285 w 360"/>
                <a:gd name="T49" fmla="*/ 161 h 197"/>
                <a:gd name="T50" fmla="*/ 254 w 360"/>
                <a:gd name="T51" fmla="*/ 138 h 197"/>
                <a:gd name="T52" fmla="*/ 279 w 360"/>
                <a:gd name="T53" fmla="*/ 117 h 197"/>
                <a:gd name="T54" fmla="*/ 224 w 360"/>
                <a:gd name="T55" fmla="*/ 115 h 197"/>
                <a:gd name="T56" fmla="*/ 246 w 360"/>
                <a:gd name="T57" fmla="*/ 136 h 197"/>
                <a:gd name="T58" fmla="*/ 197 w 360"/>
                <a:gd name="T59" fmla="*/ 153 h 197"/>
                <a:gd name="T60" fmla="*/ 199 w 360"/>
                <a:gd name="T61" fmla="*/ 120 h 197"/>
                <a:gd name="T62" fmla="*/ 146 w 360"/>
                <a:gd name="T63" fmla="*/ 112 h 197"/>
                <a:gd name="T64" fmla="*/ 161 w 360"/>
                <a:gd name="T65" fmla="*/ 119 h 197"/>
                <a:gd name="T66" fmla="*/ 142 w 360"/>
                <a:gd name="T67" fmla="*/ 158 h 197"/>
                <a:gd name="T68" fmla="*/ 129 w 360"/>
                <a:gd name="T69" fmla="*/ 119 h 197"/>
                <a:gd name="T70" fmla="*/ 146 w 360"/>
                <a:gd name="T71" fmla="*/ 112 h 197"/>
                <a:gd name="T72" fmla="*/ 89 w 360"/>
                <a:gd name="T73" fmla="*/ 117 h 197"/>
                <a:gd name="T74" fmla="*/ 87 w 360"/>
                <a:gd name="T75" fmla="*/ 149 h 197"/>
                <a:gd name="T76" fmla="*/ 40 w 360"/>
                <a:gd name="T77" fmla="*/ 134 h 197"/>
                <a:gd name="T78" fmla="*/ 65 w 360"/>
                <a:gd name="T79" fmla="*/ 112 h 197"/>
                <a:gd name="T80" fmla="*/ 63 w 360"/>
                <a:gd name="T81" fmla="*/ 104 h 197"/>
                <a:gd name="T82" fmla="*/ 28 w 360"/>
                <a:gd name="T83" fmla="*/ 134 h 197"/>
                <a:gd name="T84" fmla="*/ 72 w 360"/>
                <a:gd name="T85" fmla="*/ 167 h 197"/>
                <a:gd name="T86" fmla="*/ 120 w 360"/>
                <a:gd name="T87" fmla="*/ 159 h 197"/>
                <a:gd name="T88" fmla="*/ 167 w 360"/>
                <a:gd name="T89" fmla="*/ 160 h 197"/>
                <a:gd name="T90" fmla="*/ 214 w 360"/>
                <a:gd name="T91" fmla="*/ 170 h 197"/>
                <a:gd name="T92" fmla="*/ 262 w 360"/>
                <a:gd name="T93" fmla="*/ 162 h 197"/>
                <a:gd name="T94" fmla="*/ 308 w 360"/>
                <a:gd name="T95" fmla="*/ 163 h 197"/>
                <a:gd name="T96" fmla="*/ 310 w 360"/>
                <a:gd name="T97" fmla="*/ 116 h 197"/>
                <a:gd name="T98" fmla="*/ 282 w 360"/>
                <a:gd name="T99" fmla="*/ 107 h 197"/>
                <a:gd name="T100" fmla="*/ 264 w 360"/>
                <a:gd name="T101" fmla="*/ 115 h 197"/>
                <a:gd name="T102" fmla="*/ 235 w 360"/>
                <a:gd name="T103" fmla="*/ 110 h 197"/>
                <a:gd name="T104" fmla="*/ 205 w 360"/>
                <a:gd name="T105" fmla="*/ 107 h 197"/>
                <a:gd name="T106" fmla="*/ 181 w 360"/>
                <a:gd name="T107" fmla="*/ 126 h 197"/>
                <a:gd name="T108" fmla="*/ 158 w 360"/>
                <a:gd name="T109" fmla="*/ 106 h 197"/>
                <a:gd name="T110" fmla="*/ 128 w 360"/>
                <a:gd name="T111" fmla="*/ 108 h 197"/>
                <a:gd name="T112" fmla="*/ 98 w 360"/>
                <a:gd name="T113" fmla="*/ 112 h 197"/>
                <a:gd name="T114" fmla="*/ 82 w 360"/>
                <a:gd name="T115" fmla="*/ 102 h 197"/>
                <a:gd name="T116" fmla="*/ 360 w 360"/>
                <a:gd name="T117" fmla="*/ 182 h 197"/>
                <a:gd name="T118" fmla="*/ 14 w 360"/>
                <a:gd name="T119" fmla="*/ 8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" h="197">
                  <a:moveTo>
                    <a:pt x="356" y="66"/>
                  </a:moveTo>
                  <a:cubicBezTo>
                    <a:pt x="356" y="70"/>
                    <a:pt x="352" y="72"/>
                    <a:pt x="344" y="72"/>
                  </a:cubicBezTo>
                  <a:cubicBezTo>
                    <a:pt x="276" y="72"/>
                    <a:pt x="223" y="72"/>
                    <a:pt x="180" y="72"/>
                  </a:cubicBezTo>
                  <a:cubicBezTo>
                    <a:pt x="136" y="72"/>
                    <a:pt x="84" y="72"/>
                    <a:pt x="16" y="72"/>
                  </a:cubicBezTo>
                  <a:cubicBezTo>
                    <a:pt x="8" y="72"/>
                    <a:pt x="4" y="70"/>
                    <a:pt x="4" y="66"/>
                  </a:cubicBezTo>
                  <a:cubicBezTo>
                    <a:pt x="4" y="66"/>
                    <a:pt x="31" y="32"/>
                    <a:pt x="52" y="7"/>
                  </a:cubicBezTo>
                  <a:cubicBezTo>
                    <a:pt x="55" y="3"/>
                    <a:pt x="60" y="0"/>
                    <a:pt x="68" y="0"/>
                  </a:cubicBezTo>
                  <a:cubicBezTo>
                    <a:pt x="69" y="0"/>
                    <a:pt x="80" y="0"/>
                    <a:pt x="180" y="0"/>
                  </a:cubicBezTo>
                  <a:cubicBezTo>
                    <a:pt x="279" y="0"/>
                    <a:pt x="291" y="0"/>
                    <a:pt x="292" y="0"/>
                  </a:cubicBezTo>
                  <a:cubicBezTo>
                    <a:pt x="300" y="0"/>
                    <a:pt x="305" y="3"/>
                    <a:pt x="308" y="7"/>
                  </a:cubicBezTo>
                  <a:cubicBezTo>
                    <a:pt x="329" y="32"/>
                    <a:pt x="356" y="66"/>
                    <a:pt x="356" y="66"/>
                  </a:cubicBezTo>
                  <a:close/>
                  <a:moveTo>
                    <a:pt x="156" y="47"/>
                  </a:moveTo>
                  <a:cubicBezTo>
                    <a:pt x="152" y="38"/>
                    <a:pt x="152" y="38"/>
                    <a:pt x="152" y="38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50" y="36"/>
                    <a:pt x="150" y="36"/>
                    <a:pt x="149" y="36"/>
                  </a:cubicBezTo>
                  <a:cubicBezTo>
                    <a:pt x="149" y="36"/>
                    <a:pt x="148" y="36"/>
                    <a:pt x="148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19" y="39"/>
                    <a:pt x="119" y="40"/>
                  </a:cubicBezTo>
                  <a:cubicBezTo>
                    <a:pt x="120" y="42"/>
                    <a:pt x="123" y="43"/>
                    <a:pt x="127" y="43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9" y="57"/>
                    <a:pt x="109" y="58"/>
                    <a:pt x="109" y="58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20" y="60"/>
                    <a:pt x="121" y="60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50"/>
                    <a:pt x="147" y="51"/>
                    <a:pt x="150" y="51"/>
                  </a:cubicBezTo>
                  <a:cubicBezTo>
                    <a:pt x="152" y="50"/>
                    <a:pt x="154" y="50"/>
                    <a:pt x="155" y="49"/>
                  </a:cubicBezTo>
                  <a:cubicBezTo>
                    <a:pt x="155" y="49"/>
                    <a:pt x="156" y="48"/>
                    <a:pt x="156" y="47"/>
                  </a:cubicBezTo>
                  <a:close/>
                  <a:moveTo>
                    <a:pt x="203" y="47"/>
                  </a:moveTo>
                  <a:cubicBezTo>
                    <a:pt x="203" y="46"/>
                    <a:pt x="202" y="45"/>
                    <a:pt x="201" y="45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5" y="38"/>
                    <a:pt x="185" y="37"/>
                    <a:pt x="185" y="37"/>
                  </a:cubicBezTo>
                  <a:cubicBezTo>
                    <a:pt x="184" y="37"/>
                    <a:pt x="184" y="36"/>
                    <a:pt x="184" y="36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3" y="36"/>
                    <a:pt x="183" y="37"/>
                    <a:pt x="183" y="37"/>
                  </a:cubicBezTo>
                  <a:cubicBezTo>
                    <a:pt x="183" y="36"/>
                    <a:pt x="182" y="37"/>
                    <a:pt x="18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9" y="37"/>
                    <a:pt x="179" y="36"/>
                    <a:pt x="179" y="36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9" y="40"/>
                    <a:pt x="179" y="37"/>
                    <a:pt x="179" y="37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0" y="46"/>
                    <a:pt x="160" y="48"/>
                    <a:pt x="163" y="49"/>
                  </a:cubicBezTo>
                  <a:cubicBezTo>
                    <a:pt x="165" y="50"/>
                    <a:pt x="169" y="50"/>
                    <a:pt x="172" y="49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65"/>
                    <a:pt x="176" y="66"/>
                    <a:pt x="178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7" y="66"/>
                    <a:pt x="188" y="65"/>
                    <a:pt x="188" y="64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4" y="50"/>
                    <a:pt x="199" y="50"/>
                    <a:pt x="201" y="49"/>
                  </a:cubicBezTo>
                  <a:cubicBezTo>
                    <a:pt x="202" y="48"/>
                    <a:pt x="203" y="48"/>
                    <a:pt x="203" y="47"/>
                  </a:cubicBezTo>
                  <a:close/>
                  <a:moveTo>
                    <a:pt x="203" y="14"/>
                  </a:moveTo>
                  <a:cubicBezTo>
                    <a:pt x="203" y="13"/>
                    <a:pt x="202" y="12"/>
                    <a:pt x="201" y="12"/>
                  </a:cubicBezTo>
                  <a:cubicBezTo>
                    <a:pt x="186" y="5"/>
                    <a:pt x="186" y="5"/>
                    <a:pt x="186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4"/>
                    <a:pt x="182" y="4"/>
                    <a:pt x="182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4"/>
                    <a:pt x="179" y="5"/>
                    <a:pt x="179" y="5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0" y="13"/>
                    <a:pt x="160" y="15"/>
                    <a:pt x="163" y="16"/>
                  </a:cubicBezTo>
                  <a:cubicBezTo>
                    <a:pt x="165" y="17"/>
                    <a:pt x="169" y="17"/>
                    <a:pt x="172" y="16"/>
                  </a:cubicBezTo>
                  <a:cubicBezTo>
                    <a:pt x="176" y="14"/>
                    <a:pt x="176" y="14"/>
                    <a:pt x="176" y="14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3"/>
                    <a:pt x="178" y="33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7" y="33"/>
                    <a:pt x="188" y="32"/>
                    <a:pt x="188" y="31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4" y="17"/>
                    <a:pt x="199" y="17"/>
                    <a:pt x="201" y="16"/>
                  </a:cubicBezTo>
                  <a:cubicBezTo>
                    <a:pt x="202" y="15"/>
                    <a:pt x="203" y="14"/>
                    <a:pt x="203" y="14"/>
                  </a:cubicBezTo>
                  <a:close/>
                  <a:moveTo>
                    <a:pt x="254" y="56"/>
                  </a:moveTo>
                  <a:cubicBezTo>
                    <a:pt x="254" y="56"/>
                    <a:pt x="254" y="56"/>
                    <a:pt x="232" y="42"/>
                  </a:cubicBezTo>
                  <a:cubicBezTo>
                    <a:pt x="232" y="42"/>
                    <a:pt x="232" y="42"/>
                    <a:pt x="237" y="43"/>
                  </a:cubicBezTo>
                  <a:cubicBezTo>
                    <a:pt x="241" y="43"/>
                    <a:pt x="244" y="42"/>
                    <a:pt x="245" y="40"/>
                  </a:cubicBezTo>
                  <a:cubicBezTo>
                    <a:pt x="245" y="39"/>
                    <a:pt x="243" y="37"/>
                    <a:pt x="239" y="37"/>
                  </a:cubicBezTo>
                  <a:cubicBezTo>
                    <a:pt x="239" y="37"/>
                    <a:pt x="239" y="37"/>
                    <a:pt x="219" y="36"/>
                  </a:cubicBezTo>
                  <a:cubicBezTo>
                    <a:pt x="219" y="36"/>
                    <a:pt x="219" y="36"/>
                    <a:pt x="218" y="36"/>
                  </a:cubicBezTo>
                  <a:cubicBezTo>
                    <a:pt x="218" y="36"/>
                    <a:pt x="218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7"/>
                    <a:pt x="213" y="37"/>
                    <a:pt x="212" y="38"/>
                  </a:cubicBezTo>
                  <a:cubicBezTo>
                    <a:pt x="212" y="38"/>
                    <a:pt x="212" y="38"/>
                    <a:pt x="208" y="47"/>
                  </a:cubicBezTo>
                  <a:cubicBezTo>
                    <a:pt x="208" y="48"/>
                    <a:pt x="208" y="49"/>
                    <a:pt x="209" y="49"/>
                  </a:cubicBezTo>
                  <a:cubicBezTo>
                    <a:pt x="210" y="50"/>
                    <a:pt x="212" y="50"/>
                    <a:pt x="213" y="51"/>
                  </a:cubicBezTo>
                  <a:cubicBezTo>
                    <a:pt x="217" y="51"/>
                    <a:pt x="220" y="50"/>
                    <a:pt x="221" y="48"/>
                  </a:cubicBezTo>
                  <a:cubicBezTo>
                    <a:pt x="221" y="48"/>
                    <a:pt x="221" y="48"/>
                    <a:pt x="222" y="46"/>
                  </a:cubicBezTo>
                  <a:cubicBezTo>
                    <a:pt x="222" y="46"/>
                    <a:pt x="222" y="46"/>
                    <a:pt x="243" y="60"/>
                  </a:cubicBezTo>
                  <a:cubicBezTo>
                    <a:pt x="244" y="60"/>
                    <a:pt x="246" y="61"/>
                    <a:pt x="247" y="61"/>
                  </a:cubicBezTo>
                  <a:cubicBezTo>
                    <a:pt x="247" y="61"/>
                    <a:pt x="247" y="61"/>
                    <a:pt x="252" y="60"/>
                  </a:cubicBezTo>
                  <a:cubicBezTo>
                    <a:pt x="252" y="60"/>
                    <a:pt x="252" y="60"/>
                    <a:pt x="255" y="58"/>
                  </a:cubicBezTo>
                  <a:cubicBezTo>
                    <a:pt x="255" y="58"/>
                    <a:pt x="255" y="57"/>
                    <a:pt x="254" y="56"/>
                  </a:cubicBezTo>
                  <a:close/>
                  <a:moveTo>
                    <a:pt x="288" y="115"/>
                  </a:moveTo>
                  <a:cubicBezTo>
                    <a:pt x="290" y="115"/>
                    <a:pt x="291" y="115"/>
                    <a:pt x="292" y="115"/>
                  </a:cubicBezTo>
                  <a:cubicBezTo>
                    <a:pt x="294" y="116"/>
                    <a:pt x="295" y="116"/>
                    <a:pt x="297" y="117"/>
                  </a:cubicBezTo>
                  <a:cubicBezTo>
                    <a:pt x="298" y="117"/>
                    <a:pt x="299" y="118"/>
                    <a:pt x="300" y="119"/>
                  </a:cubicBezTo>
                  <a:cubicBezTo>
                    <a:pt x="302" y="119"/>
                    <a:pt x="303" y="120"/>
                    <a:pt x="304" y="122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319" y="138"/>
                    <a:pt x="319" y="138"/>
                    <a:pt x="319" y="138"/>
                  </a:cubicBezTo>
                  <a:cubicBezTo>
                    <a:pt x="301" y="154"/>
                    <a:pt x="301" y="154"/>
                    <a:pt x="301" y="154"/>
                  </a:cubicBezTo>
                  <a:cubicBezTo>
                    <a:pt x="301" y="154"/>
                    <a:pt x="301" y="154"/>
                    <a:pt x="301" y="154"/>
                  </a:cubicBezTo>
                  <a:cubicBezTo>
                    <a:pt x="297" y="158"/>
                    <a:pt x="291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79" y="161"/>
                    <a:pt x="273" y="159"/>
                    <a:pt x="269" y="154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1"/>
                    <a:pt x="274" y="120"/>
                    <a:pt x="275" y="119"/>
                  </a:cubicBezTo>
                  <a:cubicBezTo>
                    <a:pt x="277" y="118"/>
                    <a:pt x="278" y="117"/>
                    <a:pt x="279" y="117"/>
                  </a:cubicBezTo>
                  <a:cubicBezTo>
                    <a:pt x="281" y="116"/>
                    <a:pt x="282" y="116"/>
                    <a:pt x="284" y="115"/>
                  </a:cubicBezTo>
                  <a:cubicBezTo>
                    <a:pt x="285" y="115"/>
                    <a:pt x="287" y="115"/>
                    <a:pt x="288" y="115"/>
                  </a:cubicBezTo>
                  <a:close/>
                  <a:moveTo>
                    <a:pt x="216" y="113"/>
                  </a:moveTo>
                  <a:cubicBezTo>
                    <a:pt x="217" y="113"/>
                    <a:pt x="219" y="114"/>
                    <a:pt x="220" y="114"/>
                  </a:cubicBezTo>
                  <a:cubicBezTo>
                    <a:pt x="221" y="114"/>
                    <a:pt x="223" y="115"/>
                    <a:pt x="224" y="115"/>
                  </a:cubicBezTo>
                  <a:cubicBezTo>
                    <a:pt x="225" y="116"/>
                    <a:pt x="227" y="116"/>
                    <a:pt x="228" y="117"/>
                  </a:cubicBezTo>
                  <a:cubicBezTo>
                    <a:pt x="229" y="118"/>
                    <a:pt x="230" y="119"/>
                    <a:pt x="231" y="120"/>
                  </a:cubicBezTo>
                  <a:cubicBezTo>
                    <a:pt x="231" y="120"/>
                    <a:pt x="231" y="120"/>
                    <a:pt x="231" y="120"/>
                  </a:cubicBezTo>
                  <a:cubicBezTo>
                    <a:pt x="231" y="120"/>
                    <a:pt x="231" y="120"/>
                    <a:pt x="231" y="120"/>
                  </a:cubicBezTo>
                  <a:cubicBezTo>
                    <a:pt x="246" y="136"/>
                    <a:pt x="246" y="136"/>
                    <a:pt x="246" y="136"/>
                  </a:cubicBezTo>
                  <a:cubicBezTo>
                    <a:pt x="229" y="152"/>
                    <a:pt x="229" y="152"/>
                    <a:pt x="229" y="152"/>
                  </a:cubicBezTo>
                  <a:cubicBezTo>
                    <a:pt x="229" y="152"/>
                    <a:pt x="229" y="152"/>
                    <a:pt x="229" y="152"/>
                  </a:cubicBezTo>
                  <a:cubicBezTo>
                    <a:pt x="224" y="157"/>
                    <a:pt x="218" y="159"/>
                    <a:pt x="212" y="159"/>
                  </a:cubicBezTo>
                  <a:cubicBezTo>
                    <a:pt x="212" y="159"/>
                    <a:pt x="212" y="159"/>
                    <a:pt x="212" y="159"/>
                  </a:cubicBezTo>
                  <a:cubicBezTo>
                    <a:pt x="206" y="159"/>
                    <a:pt x="201" y="157"/>
                    <a:pt x="197" y="153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200" y="119"/>
                    <a:pt x="202" y="118"/>
                    <a:pt x="203" y="117"/>
                  </a:cubicBezTo>
                  <a:cubicBezTo>
                    <a:pt x="204" y="116"/>
                    <a:pt x="206" y="116"/>
                    <a:pt x="207" y="115"/>
                  </a:cubicBezTo>
                  <a:cubicBezTo>
                    <a:pt x="208" y="115"/>
                    <a:pt x="210" y="114"/>
                    <a:pt x="211" y="114"/>
                  </a:cubicBezTo>
                  <a:cubicBezTo>
                    <a:pt x="213" y="114"/>
                    <a:pt x="214" y="113"/>
                    <a:pt x="216" y="113"/>
                  </a:cubicBezTo>
                  <a:close/>
                  <a:moveTo>
                    <a:pt x="146" y="112"/>
                  </a:moveTo>
                  <a:cubicBezTo>
                    <a:pt x="147" y="112"/>
                    <a:pt x="149" y="112"/>
                    <a:pt x="150" y="112"/>
                  </a:cubicBezTo>
                  <a:cubicBezTo>
                    <a:pt x="152" y="113"/>
                    <a:pt x="153" y="113"/>
                    <a:pt x="154" y="114"/>
                  </a:cubicBezTo>
                  <a:cubicBezTo>
                    <a:pt x="156" y="114"/>
                    <a:pt x="157" y="115"/>
                    <a:pt x="158" y="116"/>
                  </a:cubicBezTo>
                  <a:cubicBezTo>
                    <a:pt x="159" y="117"/>
                    <a:pt x="160" y="117"/>
                    <a:pt x="161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4" y="155"/>
                    <a:pt x="148" y="158"/>
                    <a:pt x="142" y="158"/>
                  </a:cubicBezTo>
                  <a:cubicBezTo>
                    <a:pt x="142" y="158"/>
                    <a:pt x="142" y="158"/>
                    <a:pt x="142" y="158"/>
                  </a:cubicBezTo>
                  <a:cubicBezTo>
                    <a:pt x="137" y="158"/>
                    <a:pt x="131" y="156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29" y="119"/>
                    <a:pt x="129" y="119"/>
                    <a:pt x="129" y="119"/>
                  </a:cubicBezTo>
                  <a:cubicBezTo>
                    <a:pt x="129" y="119"/>
                    <a:pt x="129" y="119"/>
                    <a:pt x="129" y="119"/>
                  </a:cubicBezTo>
                  <a:cubicBezTo>
                    <a:pt x="129" y="119"/>
                    <a:pt x="129" y="119"/>
                    <a:pt x="129" y="119"/>
                  </a:cubicBezTo>
                  <a:cubicBezTo>
                    <a:pt x="130" y="118"/>
                    <a:pt x="132" y="117"/>
                    <a:pt x="133" y="116"/>
                  </a:cubicBezTo>
                  <a:cubicBezTo>
                    <a:pt x="134" y="115"/>
                    <a:pt x="136" y="114"/>
                    <a:pt x="137" y="114"/>
                  </a:cubicBezTo>
                  <a:cubicBezTo>
                    <a:pt x="138" y="113"/>
                    <a:pt x="140" y="113"/>
                    <a:pt x="141" y="112"/>
                  </a:cubicBezTo>
                  <a:cubicBezTo>
                    <a:pt x="143" y="112"/>
                    <a:pt x="144" y="112"/>
                    <a:pt x="146" y="112"/>
                  </a:cubicBezTo>
                  <a:close/>
                  <a:moveTo>
                    <a:pt x="74" y="110"/>
                  </a:moveTo>
                  <a:cubicBezTo>
                    <a:pt x="75" y="110"/>
                    <a:pt x="77" y="111"/>
                    <a:pt x="78" y="111"/>
                  </a:cubicBezTo>
                  <a:cubicBezTo>
                    <a:pt x="80" y="111"/>
                    <a:pt x="81" y="112"/>
                    <a:pt x="82" y="112"/>
                  </a:cubicBezTo>
                  <a:cubicBezTo>
                    <a:pt x="84" y="113"/>
                    <a:pt x="85" y="113"/>
                    <a:pt x="86" y="114"/>
                  </a:cubicBezTo>
                  <a:cubicBezTo>
                    <a:pt x="87" y="115"/>
                    <a:pt x="88" y="116"/>
                    <a:pt x="89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2" y="154"/>
                    <a:pt x="76" y="156"/>
                    <a:pt x="70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5" y="156"/>
                    <a:pt x="59" y="154"/>
                    <a:pt x="55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8" y="116"/>
                    <a:pt x="60" y="115"/>
                    <a:pt x="61" y="114"/>
                  </a:cubicBezTo>
                  <a:cubicBezTo>
                    <a:pt x="62" y="113"/>
                    <a:pt x="64" y="113"/>
                    <a:pt x="65" y="112"/>
                  </a:cubicBezTo>
                  <a:cubicBezTo>
                    <a:pt x="66" y="112"/>
                    <a:pt x="68" y="111"/>
                    <a:pt x="69" y="111"/>
                  </a:cubicBezTo>
                  <a:cubicBezTo>
                    <a:pt x="71" y="111"/>
                    <a:pt x="72" y="110"/>
                    <a:pt x="74" y="110"/>
                  </a:cubicBezTo>
                  <a:close/>
                  <a:moveTo>
                    <a:pt x="75" y="102"/>
                  </a:moveTo>
                  <a:cubicBezTo>
                    <a:pt x="73" y="102"/>
                    <a:pt x="71" y="102"/>
                    <a:pt x="69" y="102"/>
                  </a:cubicBezTo>
                  <a:cubicBezTo>
                    <a:pt x="67" y="103"/>
                    <a:pt x="65" y="103"/>
                    <a:pt x="63" y="104"/>
                  </a:cubicBezTo>
                  <a:cubicBezTo>
                    <a:pt x="61" y="105"/>
                    <a:pt x="59" y="106"/>
                    <a:pt x="57" y="107"/>
                  </a:cubicBezTo>
                  <a:cubicBezTo>
                    <a:pt x="55" y="108"/>
                    <a:pt x="53" y="109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6" y="164"/>
                    <a:pt x="64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81" y="168"/>
                    <a:pt x="89" y="165"/>
                    <a:pt x="96" y="158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6" y="165"/>
                    <a:pt x="135" y="169"/>
                    <a:pt x="143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51" y="169"/>
                    <a:pt x="160" y="166"/>
                    <a:pt x="167" y="160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7" y="167"/>
                    <a:pt x="206" y="170"/>
                    <a:pt x="214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2" y="171"/>
                    <a:pt x="231" y="167"/>
                    <a:pt x="237" y="161"/>
                  </a:cubicBezTo>
                  <a:cubicBezTo>
                    <a:pt x="237" y="161"/>
                    <a:pt x="237" y="161"/>
                    <a:pt x="237" y="161"/>
                  </a:cubicBezTo>
                  <a:cubicBezTo>
                    <a:pt x="250" y="149"/>
                    <a:pt x="250" y="149"/>
                    <a:pt x="250" y="149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8" y="168"/>
                    <a:pt x="276" y="172"/>
                    <a:pt x="285" y="172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93" y="172"/>
                    <a:pt x="302" y="169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32" y="140"/>
                    <a:pt x="332" y="140"/>
                    <a:pt x="332" y="140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09" y="115"/>
                    <a:pt x="307" y="113"/>
                    <a:pt x="305" y="112"/>
                  </a:cubicBezTo>
                  <a:cubicBezTo>
                    <a:pt x="304" y="111"/>
                    <a:pt x="302" y="110"/>
                    <a:pt x="300" y="109"/>
                  </a:cubicBezTo>
                  <a:cubicBezTo>
                    <a:pt x="298" y="108"/>
                    <a:pt x="296" y="107"/>
                    <a:pt x="294" y="107"/>
                  </a:cubicBezTo>
                  <a:cubicBezTo>
                    <a:pt x="292" y="106"/>
                    <a:pt x="290" y="106"/>
                    <a:pt x="288" y="106"/>
                  </a:cubicBezTo>
                  <a:cubicBezTo>
                    <a:pt x="286" y="106"/>
                    <a:pt x="284" y="106"/>
                    <a:pt x="282" y="107"/>
                  </a:cubicBezTo>
                  <a:cubicBezTo>
                    <a:pt x="279" y="107"/>
                    <a:pt x="277" y="108"/>
                    <a:pt x="275" y="108"/>
                  </a:cubicBezTo>
                  <a:cubicBezTo>
                    <a:pt x="273" y="109"/>
                    <a:pt x="271" y="110"/>
                    <a:pt x="270" y="111"/>
                  </a:cubicBezTo>
                  <a:cubicBezTo>
                    <a:pt x="268" y="112"/>
                    <a:pt x="266" y="114"/>
                    <a:pt x="264" y="115"/>
                  </a:cubicBezTo>
                  <a:cubicBezTo>
                    <a:pt x="264" y="115"/>
                    <a:pt x="264" y="115"/>
                    <a:pt x="264" y="115"/>
                  </a:cubicBezTo>
                  <a:cubicBezTo>
                    <a:pt x="264" y="115"/>
                    <a:pt x="264" y="115"/>
                    <a:pt x="264" y="115"/>
                  </a:cubicBezTo>
                  <a:cubicBezTo>
                    <a:pt x="251" y="127"/>
                    <a:pt x="251" y="127"/>
                    <a:pt x="251" y="127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38" y="113"/>
                    <a:pt x="236" y="112"/>
                    <a:pt x="235" y="110"/>
                  </a:cubicBezTo>
                  <a:cubicBezTo>
                    <a:pt x="233" y="109"/>
                    <a:pt x="231" y="108"/>
                    <a:pt x="229" y="107"/>
                  </a:cubicBezTo>
                  <a:cubicBezTo>
                    <a:pt x="227" y="107"/>
                    <a:pt x="225" y="106"/>
                    <a:pt x="223" y="105"/>
                  </a:cubicBezTo>
                  <a:cubicBezTo>
                    <a:pt x="221" y="105"/>
                    <a:pt x="219" y="105"/>
                    <a:pt x="217" y="105"/>
                  </a:cubicBezTo>
                  <a:cubicBezTo>
                    <a:pt x="215" y="105"/>
                    <a:pt x="213" y="105"/>
                    <a:pt x="211" y="105"/>
                  </a:cubicBezTo>
                  <a:cubicBezTo>
                    <a:pt x="209" y="106"/>
                    <a:pt x="207" y="106"/>
                    <a:pt x="205" y="107"/>
                  </a:cubicBezTo>
                  <a:cubicBezTo>
                    <a:pt x="203" y="108"/>
                    <a:pt x="201" y="109"/>
                    <a:pt x="199" y="110"/>
                  </a:cubicBezTo>
                  <a:cubicBezTo>
                    <a:pt x="197" y="111"/>
                    <a:pt x="195" y="112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81" y="126"/>
                    <a:pt x="181" y="126"/>
                    <a:pt x="181" y="126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7" y="112"/>
                    <a:pt x="166" y="110"/>
                    <a:pt x="164" y="109"/>
                  </a:cubicBezTo>
                  <a:cubicBezTo>
                    <a:pt x="162" y="108"/>
                    <a:pt x="160" y="107"/>
                    <a:pt x="158" y="106"/>
                  </a:cubicBezTo>
                  <a:cubicBezTo>
                    <a:pt x="156" y="105"/>
                    <a:pt x="154" y="104"/>
                    <a:pt x="152" y="104"/>
                  </a:cubicBezTo>
                  <a:cubicBezTo>
                    <a:pt x="150" y="104"/>
                    <a:pt x="148" y="103"/>
                    <a:pt x="146" y="103"/>
                  </a:cubicBezTo>
                  <a:cubicBezTo>
                    <a:pt x="144" y="103"/>
                    <a:pt x="142" y="103"/>
                    <a:pt x="140" y="104"/>
                  </a:cubicBezTo>
                  <a:cubicBezTo>
                    <a:pt x="138" y="104"/>
                    <a:pt x="136" y="105"/>
                    <a:pt x="134" y="105"/>
                  </a:cubicBezTo>
                  <a:cubicBezTo>
                    <a:pt x="132" y="106"/>
                    <a:pt x="130" y="107"/>
                    <a:pt x="128" y="108"/>
                  </a:cubicBezTo>
                  <a:cubicBezTo>
                    <a:pt x="126" y="109"/>
                    <a:pt x="124" y="111"/>
                    <a:pt x="123" y="112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6" y="110"/>
                    <a:pt x="95" y="109"/>
                    <a:pt x="93" y="108"/>
                  </a:cubicBezTo>
                  <a:cubicBezTo>
                    <a:pt x="91" y="106"/>
                    <a:pt x="89" y="105"/>
                    <a:pt x="87" y="104"/>
                  </a:cubicBezTo>
                  <a:cubicBezTo>
                    <a:pt x="86" y="104"/>
                    <a:pt x="84" y="103"/>
                    <a:pt x="82" y="102"/>
                  </a:cubicBezTo>
                  <a:cubicBezTo>
                    <a:pt x="79" y="102"/>
                    <a:pt x="77" y="102"/>
                    <a:pt x="75" y="102"/>
                  </a:cubicBezTo>
                  <a:close/>
                  <a:moveTo>
                    <a:pt x="14" y="80"/>
                  </a:moveTo>
                  <a:cubicBezTo>
                    <a:pt x="346" y="80"/>
                    <a:pt x="346" y="80"/>
                    <a:pt x="346" y="80"/>
                  </a:cubicBezTo>
                  <a:cubicBezTo>
                    <a:pt x="354" y="80"/>
                    <a:pt x="360" y="86"/>
                    <a:pt x="360" y="94"/>
                  </a:cubicBezTo>
                  <a:cubicBezTo>
                    <a:pt x="360" y="182"/>
                    <a:pt x="360" y="182"/>
                    <a:pt x="360" y="182"/>
                  </a:cubicBezTo>
                  <a:cubicBezTo>
                    <a:pt x="360" y="190"/>
                    <a:pt x="354" y="197"/>
                    <a:pt x="346" y="197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6" y="197"/>
                    <a:pt x="0" y="190"/>
                    <a:pt x="0" y="18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86"/>
                    <a:pt x="6" y="80"/>
                    <a:pt x="14" y="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829816" y="741113"/>
            <a:ext cx="7032957" cy="3918994"/>
            <a:chOff x="808552" y="735121"/>
            <a:chExt cx="7032957" cy="3568326"/>
          </a:xfrm>
        </p:grpSpPr>
        <p:cxnSp>
          <p:nvCxnSpPr>
            <p:cNvPr id="502" name="Straight Connector 501"/>
            <p:cNvCxnSpPr/>
            <p:nvPr/>
          </p:nvCxnSpPr>
          <p:spPr>
            <a:xfrm>
              <a:off x="808552" y="735121"/>
              <a:ext cx="0" cy="3548016"/>
            </a:xfrm>
            <a:prstGeom prst="line">
              <a:avLst/>
            </a:prstGeom>
            <a:noFill/>
            <a:ln w="15875">
              <a:solidFill>
                <a:schemeClr val="accent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flipH="1">
              <a:off x="7829774" y="757533"/>
              <a:ext cx="11735" cy="3545914"/>
            </a:xfrm>
            <a:prstGeom prst="line">
              <a:avLst/>
            </a:prstGeom>
            <a:noFill/>
            <a:ln w="15875">
              <a:solidFill>
                <a:schemeClr val="accent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641" name="Straight Arrow Connector 640"/>
          <p:cNvCxnSpPr/>
          <p:nvPr/>
        </p:nvCxnSpPr>
        <p:spPr>
          <a:xfrm>
            <a:off x="4263563" y="1176490"/>
            <a:ext cx="0" cy="179523"/>
          </a:xfrm>
          <a:prstGeom prst="straightConnector1">
            <a:avLst/>
          </a:prstGeom>
          <a:ln w="15875" cmpd="sng">
            <a:solidFill>
              <a:schemeClr val="tx1">
                <a:lumMod val="75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/>
          <p:cNvCxnSpPr/>
          <p:nvPr/>
        </p:nvCxnSpPr>
        <p:spPr>
          <a:xfrm flipH="1">
            <a:off x="3468237" y="1226524"/>
            <a:ext cx="4234" cy="179523"/>
          </a:xfrm>
          <a:prstGeom prst="straightConnector1">
            <a:avLst/>
          </a:prstGeom>
          <a:ln w="15875" cmpd="sng">
            <a:solidFill>
              <a:schemeClr val="tx1">
                <a:lumMod val="75000"/>
              </a:schemeClr>
            </a:solidFill>
            <a:headEnd type="triangle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6" name="Rounded Rectangle 645"/>
          <p:cNvSpPr/>
          <p:nvPr/>
        </p:nvSpPr>
        <p:spPr>
          <a:xfrm>
            <a:off x="1196120" y="733857"/>
            <a:ext cx="6326730" cy="44151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1600" b="1" dirty="0">
                <a:solidFill>
                  <a:srgbClr val="676767">
                    <a:lumMod val="75000"/>
                  </a:srgbClr>
                </a:solidFill>
              </a:rPr>
              <a:t>サービスの定義付 </a:t>
            </a:r>
            <a:r>
              <a:rPr lang="en-US" altLang="ja-JP" sz="1600" b="1" dirty="0">
                <a:solidFill>
                  <a:srgbClr val="676767">
                    <a:lumMod val="75000"/>
                  </a:srgbClr>
                </a:solidFill>
              </a:rPr>
              <a:t>&amp; </a:t>
            </a:r>
            <a:r>
              <a:rPr lang="ja-JP" altLang="en-US" sz="1600" b="1" dirty="0">
                <a:solidFill>
                  <a:srgbClr val="676767">
                    <a:lumMod val="75000"/>
                  </a:srgbClr>
                </a:solidFill>
              </a:rPr>
              <a:t>オーケストレーション</a:t>
            </a:r>
            <a:endParaRPr lang="en-US" altLang="ja-JP" sz="1600" b="1" dirty="0">
              <a:solidFill>
                <a:srgbClr val="676767">
                  <a:lumMod val="75000"/>
                </a:srgbClr>
              </a:solidFill>
            </a:endParaRPr>
          </a:p>
        </p:txBody>
      </p:sp>
      <p:grpSp>
        <p:nvGrpSpPr>
          <p:cNvPr id="383" name="Group 382"/>
          <p:cNvGrpSpPr/>
          <p:nvPr/>
        </p:nvGrpSpPr>
        <p:grpSpPr>
          <a:xfrm>
            <a:off x="1421104" y="1988647"/>
            <a:ext cx="5394887" cy="1266522"/>
            <a:chOff x="1421104" y="1988647"/>
            <a:chExt cx="5394887" cy="1266522"/>
          </a:xfrm>
        </p:grpSpPr>
        <p:cxnSp>
          <p:nvCxnSpPr>
            <p:cNvPr id="648" name="Straight Arrow Connector 647"/>
            <p:cNvCxnSpPr/>
            <p:nvPr/>
          </p:nvCxnSpPr>
          <p:spPr>
            <a:xfrm>
              <a:off x="6815991" y="1988647"/>
              <a:ext cx="0" cy="1266522"/>
            </a:xfrm>
            <a:prstGeom prst="straightConnector1">
              <a:avLst/>
            </a:prstGeom>
            <a:ln w="15875" cmpd="sng">
              <a:solidFill>
                <a:schemeClr val="tx1">
                  <a:lumMod val="75000"/>
                </a:schemeClr>
              </a:solidFill>
              <a:headEnd type="triangl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/>
            <p:nvPr/>
          </p:nvCxnSpPr>
          <p:spPr>
            <a:xfrm>
              <a:off x="1421104" y="2070695"/>
              <a:ext cx="0" cy="190249"/>
            </a:xfrm>
            <a:prstGeom prst="straightConnector1">
              <a:avLst/>
            </a:prstGeom>
            <a:ln w="15875" cmpd="sng">
              <a:solidFill>
                <a:schemeClr val="tx1">
                  <a:lumMod val="75000"/>
                </a:schemeClr>
              </a:solidFill>
              <a:headEnd type="triangl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Arrow Connector 417"/>
            <p:cNvCxnSpPr/>
            <p:nvPr/>
          </p:nvCxnSpPr>
          <p:spPr>
            <a:xfrm>
              <a:off x="5157397" y="2070695"/>
              <a:ext cx="0" cy="190249"/>
            </a:xfrm>
            <a:prstGeom prst="straightConnector1">
              <a:avLst/>
            </a:prstGeom>
            <a:ln w="15875" cmpd="sng">
              <a:solidFill>
                <a:schemeClr val="tx1">
                  <a:lumMod val="75000"/>
                </a:schemeClr>
              </a:solidFill>
              <a:headEnd type="triangl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Arrow Connector 631"/>
            <p:cNvCxnSpPr/>
            <p:nvPr/>
          </p:nvCxnSpPr>
          <p:spPr>
            <a:xfrm>
              <a:off x="3532721" y="2070695"/>
              <a:ext cx="0" cy="190249"/>
            </a:xfrm>
            <a:prstGeom prst="straightConnector1">
              <a:avLst/>
            </a:prstGeom>
            <a:ln w="15875" cmpd="sng">
              <a:solidFill>
                <a:schemeClr val="tx1">
                  <a:lumMod val="75000"/>
                </a:schemeClr>
              </a:solidFill>
              <a:headEnd type="triangl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4" name="Rounded Rectangle 633"/>
          <p:cNvSpPr/>
          <p:nvPr/>
        </p:nvSpPr>
        <p:spPr>
          <a:xfrm>
            <a:off x="1196486" y="1407169"/>
            <a:ext cx="6326364" cy="56505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b="1" dirty="0">
                <a:solidFill>
                  <a:srgbClr val="676767">
                    <a:lumMod val="75000"/>
                  </a:srgbClr>
                </a:solidFill>
              </a:rPr>
              <a:t>エンタープライズコントローラ</a:t>
            </a:r>
            <a:r>
              <a:rPr lang="en-US" altLang="ja-JP" sz="1600" b="1" dirty="0">
                <a:solidFill>
                  <a:srgbClr val="676767">
                    <a:lumMod val="75000"/>
                  </a:srgbClr>
                </a:solidFill>
              </a:rPr>
              <a:t/>
            </a:r>
            <a:br>
              <a:rPr lang="en-US" altLang="ja-JP" sz="1600" b="1" dirty="0">
                <a:solidFill>
                  <a:srgbClr val="676767">
                    <a:lumMod val="75000"/>
                  </a:srgbClr>
                </a:solidFill>
              </a:rPr>
            </a:br>
            <a:r>
              <a:rPr lang="en-US" altLang="ja-JP" sz="1600" b="1" dirty="0">
                <a:solidFill>
                  <a:srgbClr val="676767">
                    <a:lumMod val="75000"/>
                  </a:srgbClr>
                </a:solidFill>
              </a:rPr>
              <a:t>(</a:t>
            </a:r>
            <a:r>
              <a:rPr lang="ja-JP" altLang="en-US" sz="1600" b="1" dirty="0">
                <a:solidFill>
                  <a:srgbClr val="676767">
                    <a:lumMod val="75000"/>
                  </a:srgbClr>
                </a:solidFill>
              </a:rPr>
              <a:t>ポリシーの定義付</a:t>
            </a:r>
            <a:r>
              <a:rPr lang="en-US" altLang="ja-JP" sz="1600" b="1" dirty="0">
                <a:solidFill>
                  <a:srgbClr val="676767">
                    <a:lumMod val="75000"/>
                  </a:srgbClr>
                </a:solidFill>
              </a:rPr>
              <a:t>)</a:t>
            </a:r>
          </a:p>
        </p:txBody>
      </p:sp>
      <p:grpSp>
        <p:nvGrpSpPr>
          <p:cNvPr id="242" name="Group 241"/>
          <p:cNvGrpSpPr/>
          <p:nvPr/>
        </p:nvGrpSpPr>
        <p:grpSpPr>
          <a:xfrm>
            <a:off x="110012" y="2203252"/>
            <a:ext cx="8982256" cy="1630414"/>
            <a:chOff x="110012" y="2203252"/>
            <a:chExt cx="8982256" cy="1630414"/>
          </a:xfrm>
        </p:grpSpPr>
        <p:cxnSp>
          <p:nvCxnSpPr>
            <p:cNvPr id="562" name="Straight Connector 561"/>
            <p:cNvCxnSpPr/>
            <p:nvPr/>
          </p:nvCxnSpPr>
          <p:spPr>
            <a:xfrm flipV="1">
              <a:off x="4790278" y="3434784"/>
              <a:ext cx="3203578" cy="1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9" name="Group 748"/>
            <p:cNvGrpSpPr/>
            <p:nvPr/>
          </p:nvGrpSpPr>
          <p:grpSpPr>
            <a:xfrm>
              <a:off x="6418281" y="3047675"/>
              <a:ext cx="1284635" cy="785991"/>
              <a:chOff x="7921933" y="3150772"/>
              <a:chExt cx="1093962" cy="669330"/>
            </a:xfrm>
          </p:grpSpPr>
          <p:sp>
            <p:nvSpPr>
              <p:cNvPr id="750" name="Freeform 749"/>
              <p:cNvSpPr/>
              <p:nvPr/>
            </p:nvSpPr>
            <p:spPr>
              <a:xfrm>
                <a:off x="7921933" y="3150772"/>
                <a:ext cx="1090830" cy="660617"/>
              </a:xfrm>
              <a:custGeom>
                <a:avLst/>
                <a:gdLst>
                  <a:gd name="connsiteX0" fmla="*/ 1101629 w 1866359"/>
                  <a:gd name="connsiteY0" fmla="*/ 0 h 1130284"/>
                  <a:gd name="connsiteX1" fmla="*/ 1532594 w 1866359"/>
                  <a:gd name="connsiteY1" fmla="*/ 430965 h 1130284"/>
                  <a:gd name="connsiteX2" fmla="*/ 1530369 w 1866359"/>
                  <a:gd name="connsiteY2" fmla="*/ 475028 h 1130284"/>
                  <a:gd name="connsiteX3" fmla="*/ 1527196 w 1866359"/>
                  <a:gd name="connsiteY3" fmla="*/ 495820 h 1130284"/>
                  <a:gd name="connsiteX4" fmla="*/ 1552503 w 1866359"/>
                  <a:gd name="connsiteY4" fmla="*/ 498371 h 1130284"/>
                  <a:gd name="connsiteX5" fmla="*/ 1662350 w 1866359"/>
                  <a:gd name="connsiteY5" fmla="*/ 633149 h 1130284"/>
                  <a:gd name="connsiteX6" fmla="*/ 1660989 w 1866359"/>
                  <a:gd name="connsiteY6" fmla="*/ 646645 h 1130284"/>
                  <a:gd name="connsiteX7" fmla="*/ 1671731 w 1866359"/>
                  <a:gd name="connsiteY7" fmla="*/ 647728 h 1130284"/>
                  <a:gd name="connsiteX8" fmla="*/ 1866359 w 1866359"/>
                  <a:gd name="connsiteY8" fmla="*/ 886530 h 1130284"/>
                  <a:gd name="connsiteX9" fmla="*/ 1671731 w 1866359"/>
                  <a:gd name="connsiteY9" fmla="*/ 1125332 h 1130284"/>
                  <a:gd name="connsiteX10" fmla="*/ 1633400 w 1866359"/>
                  <a:gd name="connsiteY10" fmla="*/ 1129196 h 1130284"/>
                  <a:gd name="connsiteX11" fmla="*/ 1633672 w 1866359"/>
                  <a:gd name="connsiteY11" fmla="*/ 1130284 h 1130284"/>
                  <a:gd name="connsiteX12" fmla="*/ 1622605 w 1866359"/>
                  <a:gd name="connsiteY12" fmla="*/ 1130284 h 1130284"/>
                  <a:gd name="connsiteX13" fmla="*/ 328298 w 1866359"/>
                  <a:gd name="connsiteY13" fmla="*/ 1130284 h 1130284"/>
                  <a:gd name="connsiteX14" fmla="*/ 328500 w 1866359"/>
                  <a:gd name="connsiteY14" fmla="*/ 1129476 h 1130284"/>
                  <a:gd name="connsiteX15" fmla="*/ 320481 w 1866359"/>
                  <a:gd name="connsiteY15" fmla="*/ 1130284 h 1130284"/>
                  <a:gd name="connsiteX16" fmla="*/ 0 w 1866359"/>
                  <a:gd name="connsiteY16" fmla="*/ 809802 h 1130284"/>
                  <a:gd name="connsiteX17" fmla="*/ 320481 w 1866359"/>
                  <a:gd name="connsiteY17" fmla="*/ 489321 h 1130284"/>
                  <a:gd name="connsiteX18" fmla="*/ 333765 w 1866359"/>
                  <a:gd name="connsiteY18" fmla="*/ 490660 h 1130284"/>
                  <a:gd name="connsiteX19" fmla="*/ 331424 w 1866359"/>
                  <a:gd name="connsiteY19" fmla="*/ 467434 h 1130284"/>
                  <a:gd name="connsiteX20" fmla="*/ 559669 w 1866359"/>
                  <a:gd name="connsiteY20" fmla="*/ 239189 h 1130284"/>
                  <a:gd name="connsiteX21" fmla="*/ 687284 w 1866359"/>
                  <a:gd name="connsiteY21" fmla="*/ 278169 h 1130284"/>
                  <a:gd name="connsiteX22" fmla="*/ 697320 w 1866359"/>
                  <a:gd name="connsiteY22" fmla="*/ 286449 h 1130284"/>
                  <a:gd name="connsiteX23" fmla="*/ 704532 w 1866359"/>
                  <a:gd name="connsiteY23" fmla="*/ 263214 h 1130284"/>
                  <a:gd name="connsiteX24" fmla="*/ 1101629 w 1866359"/>
                  <a:gd name="connsiteY24" fmla="*/ 0 h 113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6359" h="1130284">
                    <a:moveTo>
                      <a:pt x="1101629" y="0"/>
                    </a:moveTo>
                    <a:cubicBezTo>
                      <a:pt x="1339644" y="0"/>
                      <a:pt x="1532594" y="192949"/>
                      <a:pt x="1532594" y="430965"/>
                    </a:cubicBezTo>
                    <a:cubicBezTo>
                      <a:pt x="1532594" y="445841"/>
                      <a:pt x="1531840" y="460540"/>
                      <a:pt x="1530369" y="475028"/>
                    </a:cubicBezTo>
                    <a:lnTo>
                      <a:pt x="1527196" y="495820"/>
                    </a:lnTo>
                    <a:lnTo>
                      <a:pt x="1552503" y="498371"/>
                    </a:lnTo>
                    <a:cubicBezTo>
                      <a:pt x="1615192" y="511199"/>
                      <a:pt x="1662350" y="566667"/>
                      <a:pt x="1662350" y="633149"/>
                    </a:cubicBezTo>
                    <a:lnTo>
                      <a:pt x="1660989" y="646645"/>
                    </a:lnTo>
                    <a:lnTo>
                      <a:pt x="1671731" y="647728"/>
                    </a:lnTo>
                    <a:cubicBezTo>
                      <a:pt x="1782805" y="670457"/>
                      <a:pt x="1866359" y="768736"/>
                      <a:pt x="1866359" y="886530"/>
                    </a:cubicBezTo>
                    <a:cubicBezTo>
                      <a:pt x="1866359" y="1004324"/>
                      <a:pt x="1782805" y="1102603"/>
                      <a:pt x="1671731" y="1125332"/>
                    </a:cubicBezTo>
                    <a:lnTo>
                      <a:pt x="1633400" y="1129196"/>
                    </a:lnTo>
                    <a:lnTo>
                      <a:pt x="1633672" y="1130284"/>
                    </a:lnTo>
                    <a:lnTo>
                      <a:pt x="1622605" y="1130284"/>
                    </a:lnTo>
                    <a:lnTo>
                      <a:pt x="328298" y="1130284"/>
                    </a:lnTo>
                    <a:lnTo>
                      <a:pt x="328500" y="1129476"/>
                    </a:lnTo>
                    <a:lnTo>
                      <a:pt x="320481" y="1130284"/>
                    </a:lnTo>
                    <a:cubicBezTo>
                      <a:pt x="143484" y="1130284"/>
                      <a:pt x="0" y="986799"/>
                      <a:pt x="0" y="809802"/>
                    </a:cubicBezTo>
                    <a:cubicBezTo>
                      <a:pt x="0" y="632805"/>
                      <a:pt x="143484" y="489321"/>
                      <a:pt x="320481" y="489321"/>
                    </a:cubicBezTo>
                    <a:lnTo>
                      <a:pt x="333765" y="490660"/>
                    </a:lnTo>
                    <a:lnTo>
                      <a:pt x="331424" y="467434"/>
                    </a:lnTo>
                    <a:cubicBezTo>
                      <a:pt x="331424" y="341377"/>
                      <a:pt x="433613" y="239189"/>
                      <a:pt x="559669" y="239189"/>
                    </a:cubicBezTo>
                    <a:cubicBezTo>
                      <a:pt x="606941" y="239189"/>
                      <a:pt x="650855" y="253559"/>
                      <a:pt x="687284" y="278169"/>
                    </a:cubicBezTo>
                    <a:lnTo>
                      <a:pt x="697320" y="286449"/>
                    </a:lnTo>
                    <a:lnTo>
                      <a:pt x="704532" y="263214"/>
                    </a:lnTo>
                    <a:cubicBezTo>
                      <a:pt x="769956" y="108534"/>
                      <a:pt x="923118" y="0"/>
                      <a:pt x="110162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  <a:effectLst/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1" name="TextBox 750"/>
              <p:cNvSpPr txBox="1"/>
              <p:nvPr/>
            </p:nvSpPr>
            <p:spPr>
              <a:xfrm>
                <a:off x="8431252" y="3584217"/>
                <a:ext cx="584643" cy="235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 smtClean="0">
                    <a:solidFill>
                      <a:srgbClr val="676767">
                        <a:lumMod val="75000"/>
                      </a:srgbClr>
                    </a:solidFill>
                  </a:rPr>
                  <a:t>クラウド</a:t>
                </a:r>
                <a:endParaRPr lang="en-US" sz="120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</p:grpSp>
        <p:cxnSp>
          <p:nvCxnSpPr>
            <p:cNvPr id="556" name="Straight Connector 555"/>
            <p:cNvCxnSpPr/>
            <p:nvPr/>
          </p:nvCxnSpPr>
          <p:spPr>
            <a:xfrm>
              <a:off x="397844" y="3252046"/>
              <a:ext cx="2618504" cy="0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2" name="Group 461"/>
            <p:cNvGrpSpPr/>
            <p:nvPr/>
          </p:nvGrpSpPr>
          <p:grpSpPr>
            <a:xfrm>
              <a:off x="4755701" y="2260712"/>
              <a:ext cx="1448060" cy="537610"/>
              <a:chOff x="2159000" y="1288200"/>
              <a:chExt cx="4463143" cy="2095592"/>
            </a:xfrm>
            <a:effectLst/>
          </p:grpSpPr>
          <p:sp>
            <p:nvSpPr>
              <p:cNvPr id="369" name="Rounded Rectangle 368"/>
              <p:cNvSpPr/>
              <p:nvPr/>
            </p:nvSpPr>
            <p:spPr>
              <a:xfrm>
                <a:off x="2159000" y="1288200"/>
                <a:ext cx="4463143" cy="209559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5" tIns="18288" rIns="68565" bIns="34283" rtlCol="0" anchor="t"/>
              <a:lstStyle/>
              <a:p>
                <a:pPr algn="ctr"/>
                <a:endParaRPr lang="en-US" sz="90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  <p:grpSp>
            <p:nvGrpSpPr>
              <p:cNvPr id="463" name="Group 462"/>
              <p:cNvGrpSpPr/>
              <p:nvPr/>
            </p:nvGrpSpPr>
            <p:grpSpPr>
              <a:xfrm>
                <a:off x="2307879" y="1597683"/>
                <a:ext cx="4189289" cy="1524067"/>
                <a:chOff x="2603018" y="1382366"/>
                <a:chExt cx="6538601" cy="1945640"/>
              </a:xfrm>
            </p:grpSpPr>
            <p:cxnSp>
              <p:nvCxnSpPr>
                <p:cNvPr id="465" name="Straight Connector 464"/>
                <p:cNvCxnSpPr>
                  <a:stCxn id="496" idx="0"/>
                  <a:endCxn id="489" idx="2"/>
                </p:cNvCxnSpPr>
                <p:nvPr/>
              </p:nvCxnSpPr>
              <p:spPr>
                <a:xfrm flipV="1">
                  <a:off x="3093957" y="2217764"/>
                  <a:ext cx="883939" cy="9550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6" name="Straight Connector 465"/>
                <p:cNvCxnSpPr>
                  <a:stCxn id="496" idx="0"/>
                  <a:endCxn id="490" idx="2"/>
                </p:cNvCxnSpPr>
                <p:nvPr/>
              </p:nvCxnSpPr>
              <p:spPr>
                <a:xfrm flipV="1">
                  <a:off x="3093957" y="2208282"/>
                  <a:ext cx="2204395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7" name="Straight Connector 466"/>
                <p:cNvCxnSpPr>
                  <a:stCxn id="496" idx="0"/>
                  <a:endCxn id="491" idx="2"/>
                </p:cNvCxnSpPr>
                <p:nvPr/>
              </p:nvCxnSpPr>
              <p:spPr>
                <a:xfrm flipV="1">
                  <a:off x="3093957" y="2208282"/>
                  <a:ext cx="3524851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8" name="Straight Connector 467"/>
                <p:cNvCxnSpPr>
                  <a:stCxn id="496" idx="0"/>
                  <a:endCxn id="492" idx="2"/>
                </p:cNvCxnSpPr>
                <p:nvPr/>
              </p:nvCxnSpPr>
              <p:spPr>
                <a:xfrm flipV="1">
                  <a:off x="3093958" y="2195166"/>
                  <a:ext cx="4866464" cy="9776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9" name="Straight Connector 468"/>
                <p:cNvCxnSpPr>
                  <a:stCxn id="498" idx="0"/>
                  <a:endCxn id="489" idx="2"/>
                </p:cNvCxnSpPr>
                <p:nvPr/>
              </p:nvCxnSpPr>
              <p:spPr>
                <a:xfrm flipH="1" flipV="1">
                  <a:off x="3977896" y="2217764"/>
                  <a:ext cx="199547" cy="94943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0" name="Straight Connector 469"/>
                <p:cNvCxnSpPr>
                  <a:stCxn id="498" idx="0"/>
                  <a:endCxn id="490" idx="2"/>
                </p:cNvCxnSpPr>
                <p:nvPr/>
              </p:nvCxnSpPr>
              <p:spPr>
                <a:xfrm flipV="1">
                  <a:off x="4177443" y="2208282"/>
                  <a:ext cx="1120909" cy="9589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1" name="Straight Connector 470"/>
                <p:cNvCxnSpPr>
                  <a:stCxn id="498" idx="0"/>
                  <a:endCxn id="491" idx="2"/>
                </p:cNvCxnSpPr>
                <p:nvPr/>
              </p:nvCxnSpPr>
              <p:spPr>
                <a:xfrm flipV="1">
                  <a:off x="4177443" y="2208282"/>
                  <a:ext cx="2441365" cy="9589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2" name="Straight Connector 471"/>
                <p:cNvCxnSpPr>
                  <a:stCxn id="498" idx="0"/>
                  <a:endCxn id="492" idx="2"/>
                </p:cNvCxnSpPr>
                <p:nvPr/>
              </p:nvCxnSpPr>
              <p:spPr>
                <a:xfrm flipV="1">
                  <a:off x="4177443" y="2195166"/>
                  <a:ext cx="3782979" cy="97203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3" name="Straight Connector 472"/>
                <p:cNvCxnSpPr>
                  <a:stCxn id="497" idx="0"/>
                  <a:endCxn id="489" idx="2"/>
                </p:cNvCxnSpPr>
                <p:nvPr/>
              </p:nvCxnSpPr>
              <p:spPr>
                <a:xfrm flipH="1" flipV="1">
                  <a:off x="3977897" y="2217764"/>
                  <a:ext cx="1320857" cy="9522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4" name="Straight Connector 473"/>
                <p:cNvCxnSpPr>
                  <a:stCxn id="497" idx="0"/>
                  <a:endCxn id="490" idx="2"/>
                </p:cNvCxnSpPr>
                <p:nvPr/>
              </p:nvCxnSpPr>
              <p:spPr>
                <a:xfrm flipH="1" flipV="1">
                  <a:off x="5298353" y="2208282"/>
                  <a:ext cx="401" cy="961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5" name="Straight Connector 474"/>
                <p:cNvCxnSpPr>
                  <a:stCxn id="493" idx="0"/>
                  <a:endCxn id="490" idx="2"/>
                </p:cNvCxnSpPr>
                <p:nvPr/>
              </p:nvCxnSpPr>
              <p:spPr>
                <a:xfrm flipH="1" flipV="1">
                  <a:off x="5298353" y="2208282"/>
                  <a:ext cx="1117710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6" name="Straight Connector 475"/>
                <p:cNvCxnSpPr>
                  <a:stCxn id="494" idx="0"/>
                  <a:endCxn id="490" idx="2"/>
                </p:cNvCxnSpPr>
                <p:nvPr/>
              </p:nvCxnSpPr>
              <p:spPr>
                <a:xfrm flipH="1" flipV="1">
                  <a:off x="5298353" y="2208282"/>
                  <a:ext cx="2235019" cy="961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7" name="Straight Connector 476"/>
                <p:cNvCxnSpPr>
                  <a:stCxn id="495" idx="0"/>
                  <a:endCxn id="490" idx="2"/>
                </p:cNvCxnSpPr>
                <p:nvPr/>
              </p:nvCxnSpPr>
              <p:spPr>
                <a:xfrm flipH="1" flipV="1">
                  <a:off x="5298353" y="2208282"/>
                  <a:ext cx="3352328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8" name="Straight Connector 477"/>
                <p:cNvCxnSpPr>
                  <a:stCxn id="493" idx="0"/>
                  <a:endCxn id="489" idx="2"/>
                </p:cNvCxnSpPr>
                <p:nvPr/>
              </p:nvCxnSpPr>
              <p:spPr>
                <a:xfrm flipH="1" flipV="1">
                  <a:off x="3977897" y="2217764"/>
                  <a:ext cx="2438166" cy="9550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9" name="Straight Connector 478"/>
                <p:cNvCxnSpPr>
                  <a:stCxn id="497" idx="0"/>
                  <a:endCxn id="491" idx="2"/>
                </p:cNvCxnSpPr>
                <p:nvPr/>
              </p:nvCxnSpPr>
              <p:spPr>
                <a:xfrm flipV="1">
                  <a:off x="5298754" y="2208282"/>
                  <a:ext cx="1320055" cy="961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0" name="Straight Connector 479"/>
                <p:cNvCxnSpPr>
                  <a:stCxn id="497" idx="0"/>
                  <a:endCxn id="492" idx="2"/>
                </p:cNvCxnSpPr>
                <p:nvPr/>
              </p:nvCxnSpPr>
              <p:spPr>
                <a:xfrm flipV="1">
                  <a:off x="5298754" y="2195166"/>
                  <a:ext cx="2661668" cy="97483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1" name="Straight Connector 480"/>
                <p:cNvCxnSpPr>
                  <a:stCxn id="494" idx="0"/>
                  <a:endCxn id="489" idx="2"/>
                </p:cNvCxnSpPr>
                <p:nvPr/>
              </p:nvCxnSpPr>
              <p:spPr>
                <a:xfrm flipH="1" flipV="1">
                  <a:off x="3977897" y="2217764"/>
                  <a:ext cx="3555475" cy="9522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2" name="Straight Connector 481"/>
                <p:cNvCxnSpPr>
                  <a:stCxn id="495" idx="0"/>
                  <a:endCxn id="491" idx="2"/>
                </p:cNvCxnSpPr>
                <p:nvPr/>
              </p:nvCxnSpPr>
              <p:spPr>
                <a:xfrm flipH="1" flipV="1">
                  <a:off x="6618809" y="2208282"/>
                  <a:ext cx="2031872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3" name="Straight Connector 482"/>
                <p:cNvCxnSpPr>
                  <a:stCxn id="495" idx="0"/>
                  <a:endCxn id="492" idx="2"/>
                </p:cNvCxnSpPr>
                <p:nvPr/>
              </p:nvCxnSpPr>
              <p:spPr>
                <a:xfrm flipH="1" flipV="1">
                  <a:off x="7960422" y="2195166"/>
                  <a:ext cx="690259" cy="9776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4" name="Straight Connector 483"/>
                <p:cNvCxnSpPr>
                  <a:stCxn id="495" idx="0"/>
                  <a:endCxn id="489" idx="2"/>
                </p:cNvCxnSpPr>
                <p:nvPr/>
              </p:nvCxnSpPr>
              <p:spPr>
                <a:xfrm flipH="1" flipV="1">
                  <a:off x="3977897" y="2217764"/>
                  <a:ext cx="4672784" cy="9550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5" name="Straight Connector 484"/>
                <p:cNvCxnSpPr>
                  <a:stCxn id="493" idx="0"/>
                  <a:endCxn id="491" idx="2"/>
                </p:cNvCxnSpPr>
                <p:nvPr/>
              </p:nvCxnSpPr>
              <p:spPr>
                <a:xfrm flipV="1">
                  <a:off x="6416063" y="2208282"/>
                  <a:ext cx="202746" cy="9645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6" name="Straight Connector 485"/>
                <p:cNvCxnSpPr>
                  <a:stCxn id="493" idx="0"/>
                  <a:endCxn id="492" idx="2"/>
                </p:cNvCxnSpPr>
                <p:nvPr/>
              </p:nvCxnSpPr>
              <p:spPr>
                <a:xfrm flipV="1">
                  <a:off x="6416063" y="2195166"/>
                  <a:ext cx="1544359" cy="9776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7" name="Straight Connector 486"/>
                <p:cNvCxnSpPr>
                  <a:stCxn id="494" idx="0"/>
                  <a:endCxn id="491" idx="2"/>
                </p:cNvCxnSpPr>
                <p:nvPr/>
              </p:nvCxnSpPr>
              <p:spPr>
                <a:xfrm flipH="1" flipV="1">
                  <a:off x="6618809" y="2208282"/>
                  <a:ext cx="914563" cy="961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88" name="Straight Connector 487"/>
                <p:cNvCxnSpPr>
                  <a:stCxn id="494" idx="0"/>
                  <a:endCxn id="492" idx="2"/>
                </p:cNvCxnSpPr>
                <p:nvPr/>
              </p:nvCxnSpPr>
              <p:spPr>
                <a:xfrm flipV="1">
                  <a:off x="7533372" y="2195166"/>
                  <a:ext cx="427050" cy="97483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cxnSp>
            <p:pic>
              <p:nvPicPr>
                <p:cNvPr id="489" name="Picture 488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7042" y="1404964"/>
                  <a:ext cx="781708" cy="812800"/>
                </a:xfrm>
                <a:prstGeom prst="rect">
                  <a:avLst/>
                </a:prstGeom>
              </p:spPr>
            </p:pic>
            <p:pic>
              <p:nvPicPr>
                <p:cNvPr id="490" name="Picture 489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7498" y="1395482"/>
                  <a:ext cx="781708" cy="812800"/>
                </a:xfrm>
                <a:prstGeom prst="rect">
                  <a:avLst/>
                </a:prstGeom>
              </p:spPr>
            </p:pic>
            <p:pic>
              <p:nvPicPr>
                <p:cNvPr id="491" name="Picture 490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7954" y="1395482"/>
                  <a:ext cx="781708" cy="812800"/>
                </a:xfrm>
                <a:prstGeom prst="rect">
                  <a:avLst/>
                </a:prstGeom>
              </p:spPr>
            </p:pic>
            <p:pic>
              <p:nvPicPr>
                <p:cNvPr id="492" name="Picture 491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567" y="1382366"/>
                  <a:ext cx="781708" cy="812800"/>
                </a:xfrm>
                <a:prstGeom prst="rect">
                  <a:avLst/>
                </a:prstGeom>
              </p:spPr>
            </p:pic>
            <p:pic>
              <p:nvPicPr>
                <p:cNvPr id="493" name="Picture 492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5123" y="3172804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4" name="Picture 493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2432" y="3170002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5" name="Picture 494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741" y="3172804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6" name="Picture 495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3018" y="3172804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7" name="Picture 496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7814" y="3170002"/>
                  <a:ext cx="981878" cy="155202"/>
                </a:xfrm>
                <a:prstGeom prst="rect">
                  <a:avLst/>
                </a:prstGeom>
              </p:spPr>
            </p:pic>
            <p:pic>
              <p:nvPicPr>
                <p:cNvPr id="498" name="Picture 497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6504" y="3167200"/>
                  <a:ext cx="981878" cy="155202"/>
                </a:xfrm>
                <a:prstGeom prst="rect">
                  <a:avLst/>
                </a:prstGeom>
              </p:spPr>
            </p:pic>
          </p:grpSp>
          <p:sp>
            <p:nvSpPr>
              <p:cNvPr id="464" name="Rounded Rectangle 463"/>
              <p:cNvSpPr/>
              <p:nvPr/>
            </p:nvSpPr>
            <p:spPr>
              <a:xfrm>
                <a:off x="2159000" y="1288200"/>
                <a:ext cx="4463143" cy="209559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5" tIns="18288" rIns="68565" bIns="34283" rtlCol="0" anchor="t"/>
              <a:lstStyle/>
              <a:p>
                <a:pPr algn="ctr"/>
                <a:r>
                  <a:rPr lang="ja-JP" altLang="en-US" sz="900" dirty="0" smtClean="0">
                    <a:solidFill>
                      <a:srgbClr val="676767">
                        <a:lumMod val="75000"/>
                      </a:srgbClr>
                    </a:solidFill>
                  </a:rPr>
                  <a:t>データセンタ</a:t>
                </a:r>
                <a:endParaRPr lang="en-US" sz="90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</p:grpSp>
        <p:cxnSp>
          <p:nvCxnSpPr>
            <p:cNvPr id="499" name="Straight Connector 498"/>
            <p:cNvCxnSpPr>
              <a:stCxn id="552" idx="1"/>
            </p:cNvCxnSpPr>
            <p:nvPr/>
          </p:nvCxnSpPr>
          <p:spPr>
            <a:xfrm>
              <a:off x="2691099" y="2664084"/>
              <a:ext cx="11610" cy="2195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>
              <a:off x="4587298" y="2922290"/>
              <a:ext cx="3425608" cy="0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921933" y="2475903"/>
              <a:ext cx="1170335" cy="660617"/>
              <a:chOff x="7921933" y="3150772"/>
              <a:chExt cx="1170335" cy="660617"/>
            </a:xfrm>
          </p:grpSpPr>
          <p:sp>
            <p:nvSpPr>
              <p:cNvPr id="748" name="Freeform 747"/>
              <p:cNvSpPr/>
              <p:nvPr/>
            </p:nvSpPr>
            <p:spPr>
              <a:xfrm>
                <a:off x="7921933" y="3150772"/>
                <a:ext cx="1090830" cy="660617"/>
              </a:xfrm>
              <a:custGeom>
                <a:avLst/>
                <a:gdLst>
                  <a:gd name="connsiteX0" fmla="*/ 1101629 w 1866359"/>
                  <a:gd name="connsiteY0" fmla="*/ 0 h 1130284"/>
                  <a:gd name="connsiteX1" fmla="*/ 1532594 w 1866359"/>
                  <a:gd name="connsiteY1" fmla="*/ 430965 h 1130284"/>
                  <a:gd name="connsiteX2" fmla="*/ 1530369 w 1866359"/>
                  <a:gd name="connsiteY2" fmla="*/ 475028 h 1130284"/>
                  <a:gd name="connsiteX3" fmla="*/ 1527196 w 1866359"/>
                  <a:gd name="connsiteY3" fmla="*/ 495820 h 1130284"/>
                  <a:gd name="connsiteX4" fmla="*/ 1552503 w 1866359"/>
                  <a:gd name="connsiteY4" fmla="*/ 498371 h 1130284"/>
                  <a:gd name="connsiteX5" fmla="*/ 1662350 w 1866359"/>
                  <a:gd name="connsiteY5" fmla="*/ 633149 h 1130284"/>
                  <a:gd name="connsiteX6" fmla="*/ 1660989 w 1866359"/>
                  <a:gd name="connsiteY6" fmla="*/ 646645 h 1130284"/>
                  <a:gd name="connsiteX7" fmla="*/ 1671731 w 1866359"/>
                  <a:gd name="connsiteY7" fmla="*/ 647728 h 1130284"/>
                  <a:gd name="connsiteX8" fmla="*/ 1866359 w 1866359"/>
                  <a:gd name="connsiteY8" fmla="*/ 886530 h 1130284"/>
                  <a:gd name="connsiteX9" fmla="*/ 1671731 w 1866359"/>
                  <a:gd name="connsiteY9" fmla="*/ 1125332 h 1130284"/>
                  <a:gd name="connsiteX10" fmla="*/ 1633400 w 1866359"/>
                  <a:gd name="connsiteY10" fmla="*/ 1129196 h 1130284"/>
                  <a:gd name="connsiteX11" fmla="*/ 1633672 w 1866359"/>
                  <a:gd name="connsiteY11" fmla="*/ 1130284 h 1130284"/>
                  <a:gd name="connsiteX12" fmla="*/ 1622605 w 1866359"/>
                  <a:gd name="connsiteY12" fmla="*/ 1130284 h 1130284"/>
                  <a:gd name="connsiteX13" fmla="*/ 328298 w 1866359"/>
                  <a:gd name="connsiteY13" fmla="*/ 1130284 h 1130284"/>
                  <a:gd name="connsiteX14" fmla="*/ 328500 w 1866359"/>
                  <a:gd name="connsiteY14" fmla="*/ 1129476 h 1130284"/>
                  <a:gd name="connsiteX15" fmla="*/ 320481 w 1866359"/>
                  <a:gd name="connsiteY15" fmla="*/ 1130284 h 1130284"/>
                  <a:gd name="connsiteX16" fmla="*/ 0 w 1866359"/>
                  <a:gd name="connsiteY16" fmla="*/ 809802 h 1130284"/>
                  <a:gd name="connsiteX17" fmla="*/ 320481 w 1866359"/>
                  <a:gd name="connsiteY17" fmla="*/ 489321 h 1130284"/>
                  <a:gd name="connsiteX18" fmla="*/ 333765 w 1866359"/>
                  <a:gd name="connsiteY18" fmla="*/ 490660 h 1130284"/>
                  <a:gd name="connsiteX19" fmla="*/ 331424 w 1866359"/>
                  <a:gd name="connsiteY19" fmla="*/ 467434 h 1130284"/>
                  <a:gd name="connsiteX20" fmla="*/ 559669 w 1866359"/>
                  <a:gd name="connsiteY20" fmla="*/ 239189 h 1130284"/>
                  <a:gd name="connsiteX21" fmla="*/ 687284 w 1866359"/>
                  <a:gd name="connsiteY21" fmla="*/ 278169 h 1130284"/>
                  <a:gd name="connsiteX22" fmla="*/ 697320 w 1866359"/>
                  <a:gd name="connsiteY22" fmla="*/ 286449 h 1130284"/>
                  <a:gd name="connsiteX23" fmla="*/ 704532 w 1866359"/>
                  <a:gd name="connsiteY23" fmla="*/ 263214 h 1130284"/>
                  <a:gd name="connsiteX24" fmla="*/ 1101629 w 1866359"/>
                  <a:gd name="connsiteY24" fmla="*/ 0 h 113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6359" h="1130284">
                    <a:moveTo>
                      <a:pt x="1101629" y="0"/>
                    </a:moveTo>
                    <a:cubicBezTo>
                      <a:pt x="1339644" y="0"/>
                      <a:pt x="1532594" y="192949"/>
                      <a:pt x="1532594" y="430965"/>
                    </a:cubicBezTo>
                    <a:cubicBezTo>
                      <a:pt x="1532594" y="445841"/>
                      <a:pt x="1531840" y="460540"/>
                      <a:pt x="1530369" y="475028"/>
                    </a:cubicBezTo>
                    <a:lnTo>
                      <a:pt x="1527196" y="495820"/>
                    </a:lnTo>
                    <a:lnTo>
                      <a:pt x="1552503" y="498371"/>
                    </a:lnTo>
                    <a:cubicBezTo>
                      <a:pt x="1615192" y="511199"/>
                      <a:pt x="1662350" y="566667"/>
                      <a:pt x="1662350" y="633149"/>
                    </a:cubicBezTo>
                    <a:lnTo>
                      <a:pt x="1660989" y="646645"/>
                    </a:lnTo>
                    <a:lnTo>
                      <a:pt x="1671731" y="647728"/>
                    </a:lnTo>
                    <a:cubicBezTo>
                      <a:pt x="1782805" y="670457"/>
                      <a:pt x="1866359" y="768736"/>
                      <a:pt x="1866359" y="886530"/>
                    </a:cubicBezTo>
                    <a:cubicBezTo>
                      <a:pt x="1866359" y="1004324"/>
                      <a:pt x="1782805" y="1102603"/>
                      <a:pt x="1671731" y="1125332"/>
                    </a:cubicBezTo>
                    <a:lnTo>
                      <a:pt x="1633400" y="1129196"/>
                    </a:lnTo>
                    <a:lnTo>
                      <a:pt x="1633672" y="1130284"/>
                    </a:lnTo>
                    <a:lnTo>
                      <a:pt x="1622605" y="1130284"/>
                    </a:lnTo>
                    <a:lnTo>
                      <a:pt x="328298" y="1130284"/>
                    </a:lnTo>
                    <a:lnTo>
                      <a:pt x="328500" y="1129476"/>
                    </a:lnTo>
                    <a:lnTo>
                      <a:pt x="320481" y="1130284"/>
                    </a:lnTo>
                    <a:cubicBezTo>
                      <a:pt x="143484" y="1130284"/>
                      <a:pt x="0" y="986799"/>
                      <a:pt x="0" y="809802"/>
                    </a:cubicBezTo>
                    <a:cubicBezTo>
                      <a:pt x="0" y="632805"/>
                      <a:pt x="143484" y="489321"/>
                      <a:pt x="320481" y="489321"/>
                    </a:cubicBezTo>
                    <a:lnTo>
                      <a:pt x="333765" y="490660"/>
                    </a:lnTo>
                    <a:lnTo>
                      <a:pt x="331424" y="467434"/>
                    </a:lnTo>
                    <a:cubicBezTo>
                      <a:pt x="331424" y="341377"/>
                      <a:pt x="433613" y="239189"/>
                      <a:pt x="559669" y="239189"/>
                    </a:cubicBezTo>
                    <a:cubicBezTo>
                      <a:pt x="606941" y="239189"/>
                      <a:pt x="650855" y="253559"/>
                      <a:pt x="687284" y="278169"/>
                    </a:cubicBezTo>
                    <a:lnTo>
                      <a:pt x="697320" y="286449"/>
                    </a:lnTo>
                    <a:lnTo>
                      <a:pt x="704532" y="263214"/>
                    </a:lnTo>
                    <a:cubicBezTo>
                      <a:pt x="769956" y="108534"/>
                      <a:pt x="923118" y="0"/>
                      <a:pt x="110162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  <a:effectLst/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136558" y="3542773"/>
                <a:ext cx="95571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050" dirty="0" smtClean="0">
                    <a:solidFill>
                      <a:srgbClr val="676767">
                        <a:lumMod val="75000"/>
                      </a:srgbClr>
                    </a:solidFill>
                  </a:rPr>
                  <a:t>インターネット</a:t>
                </a:r>
                <a:endParaRPr lang="en-US" sz="105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</p:grpSp>
        <p:cxnSp>
          <p:nvCxnSpPr>
            <p:cNvPr id="508" name="Straight Connector 507"/>
            <p:cNvCxnSpPr/>
            <p:nvPr/>
          </p:nvCxnSpPr>
          <p:spPr>
            <a:xfrm flipV="1">
              <a:off x="441889" y="2621137"/>
              <a:ext cx="419991" cy="1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>
              <a:off x="396148" y="2939451"/>
              <a:ext cx="692673" cy="0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flipV="1">
              <a:off x="6206634" y="2429940"/>
              <a:ext cx="1736079" cy="8367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Rounded Rectangle 510"/>
            <p:cNvSpPr/>
            <p:nvPr/>
          </p:nvSpPr>
          <p:spPr>
            <a:xfrm>
              <a:off x="7451038" y="2334229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grpSp>
          <p:nvGrpSpPr>
            <p:cNvPr id="512" name="Group 511"/>
            <p:cNvGrpSpPr/>
            <p:nvPr/>
          </p:nvGrpSpPr>
          <p:grpSpPr>
            <a:xfrm>
              <a:off x="2950472" y="2256857"/>
              <a:ext cx="1636826" cy="1407735"/>
              <a:chOff x="3327664" y="2575466"/>
              <a:chExt cx="2014901" cy="1026496"/>
            </a:xfrm>
          </p:grpSpPr>
          <p:sp>
            <p:nvSpPr>
              <p:cNvPr id="515" name="Rounded Rectangle 514"/>
              <p:cNvSpPr/>
              <p:nvPr/>
            </p:nvSpPr>
            <p:spPr>
              <a:xfrm>
                <a:off x="3353902" y="2575466"/>
                <a:ext cx="1988663" cy="102649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5" tIns="18288" rIns="68565" bIns="34283" rtlCol="0" anchor="t"/>
              <a:lstStyle/>
              <a:p>
                <a:pPr algn="ctr"/>
                <a:r>
                  <a:rPr lang="ja-JP" altLang="en-US" sz="900" dirty="0" smtClean="0">
                    <a:solidFill>
                      <a:srgbClr val="676767">
                        <a:lumMod val="75000"/>
                      </a:srgbClr>
                    </a:solidFill>
                  </a:rPr>
                  <a:t>キャンパス</a:t>
                </a:r>
                <a:endParaRPr lang="en-US" sz="900" dirty="0">
                  <a:solidFill>
                    <a:srgbClr val="676767">
                      <a:lumMod val="75000"/>
                    </a:srgbClr>
                  </a:solidFill>
                </a:endParaRPr>
              </a:p>
            </p:txBody>
          </p:sp>
          <p:grpSp>
            <p:nvGrpSpPr>
              <p:cNvPr id="513" name="Group 512"/>
              <p:cNvGrpSpPr/>
              <p:nvPr/>
            </p:nvGrpSpPr>
            <p:grpSpPr>
              <a:xfrm>
                <a:off x="3327664" y="2781952"/>
                <a:ext cx="1866641" cy="628220"/>
                <a:chOff x="2603018" y="1690740"/>
                <a:chExt cx="6538601" cy="1637266"/>
              </a:xfrm>
            </p:grpSpPr>
            <p:cxnSp>
              <p:nvCxnSpPr>
                <p:cNvPr id="516" name="Straight Connector 515"/>
                <p:cNvCxnSpPr>
                  <a:stCxn id="547" idx="0"/>
                  <a:endCxn id="540" idx="2"/>
                </p:cNvCxnSpPr>
                <p:nvPr/>
              </p:nvCxnSpPr>
              <p:spPr>
                <a:xfrm flipV="1">
                  <a:off x="3093959" y="2217761"/>
                  <a:ext cx="876604" cy="9550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7" name="Straight Connector 516"/>
                <p:cNvCxnSpPr>
                  <a:stCxn id="547" idx="0"/>
                  <a:endCxn id="541" idx="2"/>
                </p:cNvCxnSpPr>
                <p:nvPr/>
              </p:nvCxnSpPr>
              <p:spPr>
                <a:xfrm flipV="1">
                  <a:off x="3093959" y="2208280"/>
                  <a:ext cx="2197060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8" name="Straight Connector 517"/>
                <p:cNvCxnSpPr>
                  <a:stCxn id="547" idx="0"/>
                  <a:endCxn id="542" idx="2"/>
                </p:cNvCxnSpPr>
                <p:nvPr/>
              </p:nvCxnSpPr>
              <p:spPr>
                <a:xfrm flipV="1">
                  <a:off x="3093959" y="2208280"/>
                  <a:ext cx="3517516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9" name="Straight Connector 518"/>
                <p:cNvCxnSpPr>
                  <a:stCxn id="547" idx="0"/>
                  <a:endCxn id="543" idx="2"/>
                </p:cNvCxnSpPr>
                <p:nvPr/>
              </p:nvCxnSpPr>
              <p:spPr>
                <a:xfrm flipV="1">
                  <a:off x="3093959" y="2195164"/>
                  <a:ext cx="4859129" cy="9776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0" name="Straight Connector 519"/>
                <p:cNvCxnSpPr>
                  <a:stCxn id="549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206883" cy="94943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1" name="Straight Connector 520"/>
                <p:cNvCxnSpPr>
                  <a:stCxn id="549" idx="0"/>
                  <a:endCxn id="541" idx="2"/>
                </p:cNvCxnSpPr>
                <p:nvPr/>
              </p:nvCxnSpPr>
              <p:spPr>
                <a:xfrm flipV="1">
                  <a:off x="4177446" y="2208280"/>
                  <a:ext cx="1113573" cy="9589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2" name="Straight Connector 521"/>
                <p:cNvCxnSpPr>
                  <a:stCxn id="549" idx="0"/>
                  <a:endCxn id="542" idx="2"/>
                </p:cNvCxnSpPr>
                <p:nvPr/>
              </p:nvCxnSpPr>
              <p:spPr>
                <a:xfrm flipV="1">
                  <a:off x="4177446" y="2208280"/>
                  <a:ext cx="2434029" cy="9589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3" name="Straight Connector 522"/>
                <p:cNvCxnSpPr>
                  <a:stCxn id="549" idx="0"/>
                  <a:endCxn id="543" idx="2"/>
                </p:cNvCxnSpPr>
                <p:nvPr/>
              </p:nvCxnSpPr>
              <p:spPr>
                <a:xfrm flipV="1">
                  <a:off x="4177446" y="2195164"/>
                  <a:ext cx="3775642" cy="97203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4" name="Straight Connector 523"/>
                <p:cNvCxnSpPr>
                  <a:stCxn id="548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1328194" cy="9522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5" name="Straight Connector 524"/>
                <p:cNvCxnSpPr>
                  <a:stCxn id="548" idx="0"/>
                  <a:endCxn id="541" idx="2"/>
                </p:cNvCxnSpPr>
                <p:nvPr/>
              </p:nvCxnSpPr>
              <p:spPr>
                <a:xfrm flipH="1" flipV="1">
                  <a:off x="5291019" y="2208280"/>
                  <a:ext cx="7738" cy="9617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6" name="Straight Connector 525"/>
                <p:cNvCxnSpPr>
                  <a:stCxn id="544" idx="0"/>
                  <a:endCxn id="541" idx="2"/>
                </p:cNvCxnSpPr>
                <p:nvPr/>
              </p:nvCxnSpPr>
              <p:spPr>
                <a:xfrm flipH="1" flipV="1">
                  <a:off x="5291019" y="2208280"/>
                  <a:ext cx="1125045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7" name="Straight Connector 526"/>
                <p:cNvCxnSpPr>
                  <a:stCxn id="545" idx="0"/>
                  <a:endCxn id="541" idx="2"/>
                </p:cNvCxnSpPr>
                <p:nvPr/>
              </p:nvCxnSpPr>
              <p:spPr>
                <a:xfrm flipH="1" flipV="1">
                  <a:off x="5291019" y="2208280"/>
                  <a:ext cx="2242355" cy="9617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8" name="Straight Connector 527"/>
                <p:cNvCxnSpPr>
                  <a:stCxn id="546" idx="0"/>
                  <a:endCxn id="541" idx="2"/>
                </p:cNvCxnSpPr>
                <p:nvPr/>
              </p:nvCxnSpPr>
              <p:spPr>
                <a:xfrm flipH="1" flipV="1">
                  <a:off x="5291019" y="2208280"/>
                  <a:ext cx="3359662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9" name="Straight Connector 528"/>
                <p:cNvCxnSpPr>
                  <a:stCxn id="544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2445501" cy="9550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0" name="Straight Connector 529"/>
                <p:cNvCxnSpPr>
                  <a:stCxn id="548" idx="0"/>
                  <a:endCxn id="542" idx="2"/>
                </p:cNvCxnSpPr>
                <p:nvPr/>
              </p:nvCxnSpPr>
              <p:spPr>
                <a:xfrm flipV="1">
                  <a:off x="5298757" y="2208280"/>
                  <a:ext cx="1312718" cy="9617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1" name="Straight Connector 530"/>
                <p:cNvCxnSpPr>
                  <a:stCxn id="548" idx="0"/>
                  <a:endCxn id="543" idx="2"/>
                </p:cNvCxnSpPr>
                <p:nvPr/>
              </p:nvCxnSpPr>
              <p:spPr>
                <a:xfrm flipV="1">
                  <a:off x="5298757" y="2195164"/>
                  <a:ext cx="2654331" cy="9748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2" name="Straight Connector 531"/>
                <p:cNvCxnSpPr>
                  <a:stCxn id="545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3562811" cy="9522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3" name="Straight Connector 532"/>
                <p:cNvCxnSpPr>
                  <a:stCxn id="546" idx="0"/>
                  <a:endCxn id="542" idx="2"/>
                </p:cNvCxnSpPr>
                <p:nvPr/>
              </p:nvCxnSpPr>
              <p:spPr>
                <a:xfrm flipH="1" flipV="1">
                  <a:off x="6611475" y="2208280"/>
                  <a:ext cx="2039206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4" name="Straight Connector 533"/>
                <p:cNvCxnSpPr>
                  <a:stCxn id="546" idx="0"/>
                  <a:endCxn id="543" idx="2"/>
                </p:cNvCxnSpPr>
                <p:nvPr/>
              </p:nvCxnSpPr>
              <p:spPr>
                <a:xfrm flipH="1" flipV="1">
                  <a:off x="7953088" y="2195164"/>
                  <a:ext cx="697593" cy="9776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5" name="Straight Connector 534"/>
                <p:cNvCxnSpPr>
                  <a:stCxn id="546" idx="0"/>
                  <a:endCxn id="540" idx="2"/>
                </p:cNvCxnSpPr>
                <p:nvPr/>
              </p:nvCxnSpPr>
              <p:spPr>
                <a:xfrm flipH="1" flipV="1">
                  <a:off x="3970563" y="2217761"/>
                  <a:ext cx="4680118" cy="9550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6" name="Straight Connector 535"/>
                <p:cNvCxnSpPr>
                  <a:stCxn id="544" idx="0"/>
                  <a:endCxn id="542" idx="2"/>
                </p:cNvCxnSpPr>
                <p:nvPr/>
              </p:nvCxnSpPr>
              <p:spPr>
                <a:xfrm flipV="1">
                  <a:off x="6416064" y="2208280"/>
                  <a:ext cx="195411" cy="9645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7" name="Straight Connector 536"/>
                <p:cNvCxnSpPr>
                  <a:stCxn id="544" idx="0"/>
                  <a:endCxn id="543" idx="2"/>
                </p:cNvCxnSpPr>
                <p:nvPr/>
              </p:nvCxnSpPr>
              <p:spPr>
                <a:xfrm flipV="1">
                  <a:off x="6416064" y="2195164"/>
                  <a:ext cx="1537024" cy="9776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8" name="Straight Connector 537"/>
                <p:cNvCxnSpPr>
                  <a:stCxn id="545" idx="0"/>
                  <a:endCxn id="542" idx="2"/>
                </p:cNvCxnSpPr>
                <p:nvPr/>
              </p:nvCxnSpPr>
              <p:spPr>
                <a:xfrm flipH="1" flipV="1">
                  <a:off x="6611475" y="2208280"/>
                  <a:ext cx="921899" cy="9617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9" name="Straight Connector 538"/>
                <p:cNvCxnSpPr>
                  <a:stCxn id="545" idx="0"/>
                  <a:endCxn id="543" idx="2"/>
                </p:cNvCxnSpPr>
                <p:nvPr/>
              </p:nvCxnSpPr>
              <p:spPr>
                <a:xfrm flipV="1">
                  <a:off x="7533374" y="2195164"/>
                  <a:ext cx="419714" cy="9748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F5F5F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pic>
              <p:nvPicPr>
                <p:cNvPr id="540" name="Picture 539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7041" y="1690740"/>
                  <a:ext cx="767041" cy="52702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1" name="Picture 540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7497" y="1690740"/>
                  <a:ext cx="767041" cy="51754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2" name="Picture 541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7953" y="1690740"/>
                  <a:ext cx="767041" cy="51754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3" name="Picture 542" descr="Cortina8Front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566" y="1690740"/>
                  <a:ext cx="767041" cy="50442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4" name="Picture 543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5123" y="3172804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5" name="Picture 544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2432" y="3170002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6" name="Picture 545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741" y="3172804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7" name="Picture 546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3018" y="3172804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8" name="Picture 547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7814" y="3170002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  <p:pic>
              <p:nvPicPr>
                <p:cNvPr id="549" name="Picture 548" descr="ToR1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6504" y="3167200"/>
                  <a:ext cx="981878" cy="15520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2000"/>
                  </a:schemeClr>
                </a:solidFill>
                <a:ln w="3175" cmpd="sng">
                  <a:noFill/>
                </a:ln>
                <a:effectLst/>
              </p:spPr>
            </p:pic>
          </p:grpSp>
          <p:sp>
            <p:nvSpPr>
              <p:cNvPr id="514" name="Rounded Rectangle 513"/>
              <p:cNvSpPr/>
              <p:nvPr/>
            </p:nvSpPr>
            <p:spPr>
              <a:xfrm>
                <a:off x="4552258" y="3367226"/>
                <a:ext cx="666811" cy="137583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700" b="1" dirty="0">
                    <a:solidFill>
                      <a:srgbClr val="FFFFFF"/>
                    </a:solidFill>
                  </a:rPr>
                  <a:t>Int. </a:t>
                </a:r>
                <a:r>
                  <a:rPr lang="en-US" sz="700" b="1" dirty="0" err="1">
                    <a:solidFill>
                      <a:srgbClr val="FFFFFF"/>
                    </a:solidFill>
                  </a:rPr>
                  <a:t>Acc</a:t>
                </a:r>
                <a:endParaRPr lang="en-US" sz="7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50" name="Rounded Rectangle 549"/>
            <p:cNvSpPr/>
            <p:nvPr/>
          </p:nvSpPr>
          <p:spPr>
            <a:xfrm>
              <a:off x="858563" y="2533554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1" name="Rounded Rectangle 550"/>
            <p:cNvSpPr/>
            <p:nvPr/>
          </p:nvSpPr>
          <p:spPr>
            <a:xfrm>
              <a:off x="845674" y="2847145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2" name="Rounded Rectangle 551"/>
            <p:cNvSpPr/>
            <p:nvPr/>
          </p:nvSpPr>
          <p:spPr>
            <a:xfrm>
              <a:off x="2691099" y="2571976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3" name="Rounded Rectangle 552"/>
            <p:cNvSpPr/>
            <p:nvPr/>
          </p:nvSpPr>
          <p:spPr>
            <a:xfrm>
              <a:off x="7451038" y="2831515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4" name="Rounded Rectangle 553"/>
            <p:cNvSpPr/>
            <p:nvPr/>
          </p:nvSpPr>
          <p:spPr>
            <a:xfrm>
              <a:off x="4540606" y="2362612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57" name="Rounded Rectangle 556"/>
            <p:cNvSpPr/>
            <p:nvPr/>
          </p:nvSpPr>
          <p:spPr>
            <a:xfrm>
              <a:off x="845308" y="3158461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61" name="Rounded Rectangle 560"/>
            <p:cNvSpPr/>
            <p:nvPr/>
          </p:nvSpPr>
          <p:spPr>
            <a:xfrm>
              <a:off x="4517797" y="3342676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75" name="Rounded Rectangle 574"/>
            <p:cNvSpPr/>
            <p:nvPr/>
          </p:nvSpPr>
          <p:spPr>
            <a:xfrm>
              <a:off x="1198786" y="2262405"/>
              <a:ext cx="1501623" cy="86109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18288" rIns="68565" bIns="34283" rtlCol="0" anchor="t"/>
            <a:lstStyle/>
            <a:p>
              <a:pPr algn="ctr"/>
              <a:r>
                <a:rPr lang="en-US" sz="900" dirty="0">
                  <a:solidFill>
                    <a:srgbClr val="676767">
                      <a:lumMod val="75000"/>
                    </a:srgbClr>
                  </a:solidFill>
                </a:rPr>
                <a:t>WAN / </a:t>
              </a:r>
              <a:r>
                <a:rPr lang="ja-JP" altLang="en-US" sz="900" dirty="0" smtClean="0">
                  <a:solidFill>
                    <a:srgbClr val="676767">
                      <a:lumMod val="75000"/>
                    </a:srgbClr>
                  </a:solidFill>
                </a:rPr>
                <a:t>ブランチ</a:t>
              </a:r>
              <a:endParaRPr lang="en-US" sz="900" dirty="0">
                <a:solidFill>
                  <a:srgbClr val="676767">
                    <a:lumMod val="75000"/>
                  </a:srgbClr>
                </a:solidFill>
              </a:endParaRPr>
            </a:p>
          </p:txBody>
        </p:sp>
        <p:cxnSp>
          <p:nvCxnSpPr>
            <p:cNvPr id="581" name="Straight Connector 580"/>
            <p:cNvCxnSpPr/>
            <p:nvPr/>
          </p:nvCxnSpPr>
          <p:spPr>
            <a:xfrm flipV="1">
              <a:off x="784298" y="3497002"/>
              <a:ext cx="2187489" cy="7784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2" name="Rounded Rectangle 581"/>
            <p:cNvSpPr/>
            <p:nvPr/>
          </p:nvSpPr>
          <p:spPr>
            <a:xfrm>
              <a:off x="847973" y="3412942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588" name="Rounded Rectangle 587"/>
            <p:cNvSpPr/>
            <p:nvPr/>
          </p:nvSpPr>
          <p:spPr>
            <a:xfrm>
              <a:off x="7451038" y="3348765"/>
              <a:ext cx="350812" cy="18421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>
                  <a:solidFill>
                    <a:srgbClr val="FFFFFF"/>
                  </a:solidFill>
                </a:rPr>
                <a:t>PEP</a:t>
              </a:r>
            </a:p>
          </p:txBody>
        </p:sp>
        <p:sp>
          <p:nvSpPr>
            <p:cNvPr id="386" name="Rounded Rectangle 72"/>
            <p:cNvSpPr/>
            <p:nvPr/>
          </p:nvSpPr>
          <p:spPr>
            <a:xfrm>
              <a:off x="110012" y="2843342"/>
              <a:ext cx="338688" cy="205033"/>
            </a:xfrm>
            <a:custGeom>
              <a:avLst/>
              <a:gdLst/>
              <a:ahLst/>
              <a:cxnLst/>
              <a:rect l="l" t="t" r="r" b="b"/>
              <a:pathLst>
                <a:path w="1176687" h="712336">
                  <a:moveTo>
                    <a:pt x="0" y="635193"/>
                  </a:moveTo>
                  <a:lnTo>
                    <a:pt x="502590" y="635193"/>
                  </a:lnTo>
                  <a:lnTo>
                    <a:pt x="511312" y="656250"/>
                  </a:lnTo>
                  <a:cubicBezTo>
                    <a:pt x="516701" y="661639"/>
                    <a:pt x="524146" y="664972"/>
                    <a:pt x="532370" y="664972"/>
                  </a:cubicBezTo>
                  <a:lnTo>
                    <a:pt x="644314" y="664973"/>
                  </a:lnTo>
                  <a:cubicBezTo>
                    <a:pt x="652538" y="664973"/>
                    <a:pt x="659983" y="661640"/>
                    <a:pt x="665373" y="656251"/>
                  </a:cubicBezTo>
                  <a:lnTo>
                    <a:pt x="674095" y="635193"/>
                  </a:lnTo>
                  <a:lnTo>
                    <a:pt x="1176687" y="635193"/>
                  </a:lnTo>
                  <a:lnTo>
                    <a:pt x="1176687" y="641630"/>
                  </a:lnTo>
                  <a:cubicBezTo>
                    <a:pt x="1176687" y="680679"/>
                    <a:pt x="1145030" y="712336"/>
                    <a:pt x="1105981" y="712336"/>
                  </a:cubicBezTo>
                  <a:lnTo>
                    <a:pt x="70706" y="712336"/>
                  </a:lnTo>
                  <a:cubicBezTo>
                    <a:pt x="31657" y="712336"/>
                    <a:pt x="0" y="680679"/>
                    <a:pt x="0" y="641630"/>
                  </a:cubicBezTo>
                  <a:close/>
                  <a:moveTo>
                    <a:pt x="218280" y="62440"/>
                  </a:moveTo>
                  <a:lnTo>
                    <a:pt x="218280" y="569259"/>
                  </a:lnTo>
                  <a:lnTo>
                    <a:pt x="958409" y="569259"/>
                  </a:lnTo>
                  <a:lnTo>
                    <a:pt x="958409" y="62440"/>
                  </a:lnTo>
                  <a:close/>
                  <a:moveTo>
                    <a:pt x="221924" y="0"/>
                  </a:moveTo>
                  <a:lnTo>
                    <a:pt x="954763" y="0"/>
                  </a:lnTo>
                  <a:cubicBezTo>
                    <a:pt x="993812" y="0"/>
                    <a:pt x="1025469" y="31657"/>
                    <a:pt x="1025469" y="70706"/>
                  </a:cubicBezTo>
                  <a:lnTo>
                    <a:pt x="1025469" y="608048"/>
                  </a:lnTo>
                  <a:lnTo>
                    <a:pt x="151218" y="608048"/>
                  </a:lnTo>
                  <a:lnTo>
                    <a:pt x="151218" y="70706"/>
                  </a:lnTo>
                  <a:cubicBezTo>
                    <a:pt x="151218" y="31657"/>
                    <a:pt x="182875" y="0"/>
                    <a:pt x="2219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/>
              <a:endParaRPr lang="en-US" kern="0" dirty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"/>
            <p:cNvSpPr>
              <a:spLocks noEditPoints="1"/>
            </p:cNvSpPr>
            <p:nvPr/>
          </p:nvSpPr>
          <p:spPr bwMode="auto">
            <a:xfrm>
              <a:off x="115448" y="2515219"/>
              <a:ext cx="330722" cy="238485"/>
            </a:xfrm>
            <a:custGeom>
              <a:avLst/>
              <a:gdLst>
                <a:gd name="T0" fmla="*/ 4026 w 4176"/>
                <a:gd name="T1" fmla="*/ 0 h 2976"/>
                <a:gd name="T2" fmla="*/ 150 w 4176"/>
                <a:gd name="T3" fmla="*/ 0 h 2976"/>
                <a:gd name="T4" fmla="*/ 0 w 4176"/>
                <a:gd name="T5" fmla="*/ 150 h 2976"/>
                <a:gd name="T6" fmla="*/ 0 w 4176"/>
                <a:gd name="T7" fmla="*/ 2502 h 2976"/>
                <a:gd name="T8" fmla="*/ 150 w 4176"/>
                <a:gd name="T9" fmla="*/ 2652 h 2976"/>
                <a:gd name="T10" fmla="*/ 1732 w 4176"/>
                <a:gd name="T11" fmla="*/ 2652 h 2976"/>
                <a:gd name="T12" fmla="*/ 1732 w 4176"/>
                <a:gd name="T13" fmla="*/ 2800 h 2976"/>
                <a:gd name="T14" fmla="*/ 1248 w 4176"/>
                <a:gd name="T15" fmla="*/ 2800 h 2976"/>
                <a:gd name="T16" fmla="*/ 1248 w 4176"/>
                <a:gd name="T17" fmla="*/ 2976 h 2976"/>
                <a:gd name="T18" fmla="*/ 2928 w 4176"/>
                <a:gd name="T19" fmla="*/ 2976 h 2976"/>
                <a:gd name="T20" fmla="*/ 2928 w 4176"/>
                <a:gd name="T21" fmla="*/ 2800 h 2976"/>
                <a:gd name="T22" fmla="*/ 2444 w 4176"/>
                <a:gd name="T23" fmla="*/ 2800 h 2976"/>
                <a:gd name="T24" fmla="*/ 2444 w 4176"/>
                <a:gd name="T25" fmla="*/ 2652 h 2976"/>
                <a:gd name="T26" fmla="*/ 4026 w 4176"/>
                <a:gd name="T27" fmla="*/ 2652 h 2976"/>
                <a:gd name="T28" fmla="*/ 4176 w 4176"/>
                <a:gd name="T29" fmla="*/ 2502 h 2976"/>
                <a:gd name="T30" fmla="*/ 4176 w 4176"/>
                <a:gd name="T31" fmla="*/ 150 h 2976"/>
                <a:gd name="T32" fmla="*/ 4026 w 4176"/>
                <a:gd name="T33" fmla="*/ 0 h 2976"/>
                <a:gd name="T34" fmla="*/ 256 w 4176"/>
                <a:gd name="T35" fmla="*/ 2384 h 2976"/>
                <a:gd name="T36" fmla="*/ 256 w 4176"/>
                <a:gd name="T37" fmla="*/ 240 h 2976"/>
                <a:gd name="T38" fmla="*/ 3920 w 4176"/>
                <a:gd name="T39" fmla="*/ 240 h 2976"/>
                <a:gd name="T40" fmla="*/ 3920 w 4176"/>
                <a:gd name="T41" fmla="*/ 2384 h 2976"/>
                <a:gd name="T42" fmla="*/ 256 w 4176"/>
                <a:gd name="T43" fmla="*/ 2384 h 2976"/>
                <a:gd name="T44" fmla="*/ 3936 w 4176"/>
                <a:gd name="T45" fmla="*/ 2557 h 2976"/>
                <a:gd name="T46" fmla="*/ 3636 w 4176"/>
                <a:gd name="T47" fmla="*/ 2557 h 2976"/>
                <a:gd name="T48" fmla="*/ 3636 w 4176"/>
                <a:gd name="T49" fmla="*/ 2480 h 2976"/>
                <a:gd name="T50" fmla="*/ 3936 w 4176"/>
                <a:gd name="T51" fmla="*/ 2480 h 2976"/>
                <a:gd name="T52" fmla="*/ 3936 w 4176"/>
                <a:gd name="T53" fmla="*/ 2557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76" h="2976">
                  <a:moveTo>
                    <a:pt x="4026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2502"/>
                    <a:pt x="0" y="2502"/>
                    <a:pt x="0" y="2502"/>
                  </a:cubicBezTo>
                  <a:cubicBezTo>
                    <a:pt x="0" y="2585"/>
                    <a:pt x="67" y="2652"/>
                    <a:pt x="150" y="2652"/>
                  </a:cubicBezTo>
                  <a:cubicBezTo>
                    <a:pt x="1732" y="2652"/>
                    <a:pt x="1732" y="2652"/>
                    <a:pt x="1732" y="2652"/>
                  </a:cubicBezTo>
                  <a:cubicBezTo>
                    <a:pt x="1732" y="2800"/>
                    <a:pt x="1732" y="2800"/>
                    <a:pt x="1732" y="2800"/>
                  </a:cubicBezTo>
                  <a:cubicBezTo>
                    <a:pt x="1248" y="2800"/>
                    <a:pt x="1248" y="2800"/>
                    <a:pt x="1248" y="2800"/>
                  </a:cubicBezTo>
                  <a:cubicBezTo>
                    <a:pt x="1248" y="2976"/>
                    <a:pt x="1248" y="2976"/>
                    <a:pt x="1248" y="2976"/>
                  </a:cubicBezTo>
                  <a:cubicBezTo>
                    <a:pt x="2928" y="2976"/>
                    <a:pt x="2928" y="2976"/>
                    <a:pt x="2928" y="2976"/>
                  </a:cubicBezTo>
                  <a:cubicBezTo>
                    <a:pt x="2928" y="2800"/>
                    <a:pt x="2928" y="2800"/>
                    <a:pt x="2928" y="2800"/>
                  </a:cubicBezTo>
                  <a:cubicBezTo>
                    <a:pt x="2444" y="2800"/>
                    <a:pt x="2444" y="2800"/>
                    <a:pt x="2444" y="2800"/>
                  </a:cubicBezTo>
                  <a:cubicBezTo>
                    <a:pt x="2444" y="2652"/>
                    <a:pt x="2444" y="2652"/>
                    <a:pt x="2444" y="2652"/>
                  </a:cubicBezTo>
                  <a:cubicBezTo>
                    <a:pt x="4026" y="2652"/>
                    <a:pt x="4026" y="2652"/>
                    <a:pt x="4026" y="2652"/>
                  </a:cubicBezTo>
                  <a:cubicBezTo>
                    <a:pt x="4109" y="2652"/>
                    <a:pt x="4176" y="2585"/>
                    <a:pt x="4176" y="2502"/>
                  </a:cubicBezTo>
                  <a:cubicBezTo>
                    <a:pt x="4176" y="150"/>
                    <a:pt x="4176" y="150"/>
                    <a:pt x="4176" y="150"/>
                  </a:cubicBezTo>
                  <a:cubicBezTo>
                    <a:pt x="4176" y="67"/>
                    <a:pt x="4109" y="0"/>
                    <a:pt x="4026" y="0"/>
                  </a:cubicBezTo>
                  <a:close/>
                  <a:moveTo>
                    <a:pt x="256" y="2384"/>
                  </a:moveTo>
                  <a:cubicBezTo>
                    <a:pt x="256" y="240"/>
                    <a:pt x="256" y="240"/>
                    <a:pt x="256" y="240"/>
                  </a:cubicBezTo>
                  <a:cubicBezTo>
                    <a:pt x="3920" y="240"/>
                    <a:pt x="3920" y="240"/>
                    <a:pt x="3920" y="240"/>
                  </a:cubicBezTo>
                  <a:cubicBezTo>
                    <a:pt x="3920" y="2384"/>
                    <a:pt x="3920" y="2384"/>
                    <a:pt x="3920" y="2384"/>
                  </a:cubicBezTo>
                  <a:lnTo>
                    <a:pt x="256" y="2384"/>
                  </a:lnTo>
                  <a:close/>
                  <a:moveTo>
                    <a:pt x="3936" y="2557"/>
                  </a:moveTo>
                  <a:cubicBezTo>
                    <a:pt x="3636" y="2557"/>
                    <a:pt x="3636" y="2557"/>
                    <a:pt x="3636" y="2557"/>
                  </a:cubicBezTo>
                  <a:cubicBezTo>
                    <a:pt x="3636" y="2480"/>
                    <a:pt x="3636" y="2480"/>
                    <a:pt x="3636" y="2480"/>
                  </a:cubicBezTo>
                  <a:cubicBezTo>
                    <a:pt x="3936" y="2480"/>
                    <a:pt x="3936" y="2480"/>
                    <a:pt x="3936" y="2480"/>
                  </a:cubicBezTo>
                  <a:lnTo>
                    <a:pt x="3936" y="25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388" name="Rounded Rectangle 72"/>
            <p:cNvSpPr/>
            <p:nvPr/>
          </p:nvSpPr>
          <p:spPr>
            <a:xfrm>
              <a:off x="110012" y="3158461"/>
              <a:ext cx="338688" cy="205033"/>
            </a:xfrm>
            <a:custGeom>
              <a:avLst/>
              <a:gdLst/>
              <a:ahLst/>
              <a:cxnLst/>
              <a:rect l="l" t="t" r="r" b="b"/>
              <a:pathLst>
                <a:path w="1176687" h="712336">
                  <a:moveTo>
                    <a:pt x="0" y="635193"/>
                  </a:moveTo>
                  <a:lnTo>
                    <a:pt x="502590" y="635193"/>
                  </a:lnTo>
                  <a:lnTo>
                    <a:pt x="511312" y="656250"/>
                  </a:lnTo>
                  <a:cubicBezTo>
                    <a:pt x="516701" y="661639"/>
                    <a:pt x="524146" y="664972"/>
                    <a:pt x="532370" y="664972"/>
                  </a:cubicBezTo>
                  <a:lnTo>
                    <a:pt x="644314" y="664973"/>
                  </a:lnTo>
                  <a:cubicBezTo>
                    <a:pt x="652538" y="664973"/>
                    <a:pt x="659983" y="661640"/>
                    <a:pt x="665373" y="656251"/>
                  </a:cubicBezTo>
                  <a:lnTo>
                    <a:pt x="674095" y="635193"/>
                  </a:lnTo>
                  <a:lnTo>
                    <a:pt x="1176687" y="635193"/>
                  </a:lnTo>
                  <a:lnTo>
                    <a:pt x="1176687" y="641630"/>
                  </a:lnTo>
                  <a:cubicBezTo>
                    <a:pt x="1176687" y="680679"/>
                    <a:pt x="1145030" y="712336"/>
                    <a:pt x="1105981" y="712336"/>
                  </a:cubicBezTo>
                  <a:lnTo>
                    <a:pt x="70706" y="712336"/>
                  </a:lnTo>
                  <a:cubicBezTo>
                    <a:pt x="31657" y="712336"/>
                    <a:pt x="0" y="680679"/>
                    <a:pt x="0" y="641630"/>
                  </a:cubicBezTo>
                  <a:close/>
                  <a:moveTo>
                    <a:pt x="218280" y="62440"/>
                  </a:moveTo>
                  <a:lnTo>
                    <a:pt x="218280" y="569259"/>
                  </a:lnTo>
                  <a:lnTo>
                    <a:pt x="958409" y="569259"/>
                  </a:lnTo>
                  <a:lnTo>
                    <a:pt x="958409" y="62440"/>
                  </a:lnTo>
                  <a:close/>
                  <a:moveTo>
                    <a:pt x="221924" y="0"/>
                  </a:moveTo>
                  <a:lnTo>
                    <a:pt x="954763" y="0"/>
                  </a:lnTo>
                  <a:cubicBezTo>
                    <a:pt x="993812" y="0"/>
                    <a:pt x="1025469" y="31657"/>
                    <a:pt x="1025469" y="70706"/>
                  </a:cubicBezTo>
                  <a:lnTo>
                    <a:pt x="1025469" y="608048"/>
                  </a:lnTo>
                  <a:lnTo>
                    <a:pt x="151218" y="608048"/>
                  </a:lnTo>
                  <a:lnTo>
                    <a:pt x="151218" y="70706"/>
                  </a:lnTo>
                  <a:cubicBezTo>
                    <a:pt x="151218" y="31657"/>
                    <a:pt x="182875" y="0"/>
                    <a:pt x="2219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/>
              <a:endParaRPr lang="en-US" kern="0" dirty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Rounded Rectangle 72"/>
            <p:cNvSpPr/>
            <p:nvPr/>
          </p:nvSpPr>
          <p:spPr>
            <a:xfrm>
              <a:off x="110012" y="3432338"/>
              <a:ext cx="338688" cy="205033"/>
            </a:xfrm>
            <a:custGeom>
              <a:avLst/>
              <a:gdLst/>
              <a:ahLst/>
              <a:cxnLst/>
              <a:rect l="l" t="t" r="r" b="b"/>
              <a:pathLst>
                <a:path w="1176687" h="712336">
                  <a:moveTo>
                    <a:pt x="0" y="635193"/>
                  </a:moveTo>
                  <a:lnTo>
                    <a:pt x="502590" y="635193"/>
                  </a:lnTo>
                  <a:lnTo>
                    <a:pt x="511312" y="656250"/>
                  </a:lnTo>
                  <a:cubicBezTo>
                    <a:pt x="516701" y="661639"/>
                    <a:pt x="524146" y="664972"/>
                    <a:pt x="532370" y="664972"/>
                  </a:cubicBezTo>
                  <a:lnTo>
                    <a:pt x="644314" y="664973"/>
                  </a:lnTo>
                  <a:cubicBezTo>
                    <a:pt x="652538" y="664973"/>
                    <a:pt x="659983" y="661640"/>
                    <a:pt x="665373" y="656251"/>
                  </a:cubicBezTo>
                  <a:lnTo>
                    <a:pt x="674095" y="635193"/>
                  </a:lnTo>
                  <a:lnTo>
                    <a:pt x="1176687" y="635193"/>
                  </a:lnTo>
                  <a:lnTo>
                    <a:pt x="1176687" y="641630"/>
                  </a:lnTo>
                  <a:cubicBezTo>
                    <a:pt x="1176687" y="680679"/>
                    <a:pt x="1145030" y="712336"/>
                    <a:pt x="1105981" y="712336"/>
                  </a:cubicBezTo>
                  <a:lnTo>
                    <a:pt x="70706" y="712336"/>
                  </a:lnTo>
                  <a:cubicBezTo>
                    <a:pt x="31657" y="712336"/>
                    <a:pt x="0" y="680679"/>
                    <a:pt x="0" y="641630"/>
                  </a:cubicBezTo>
                  <a:close/>
                  <a:moveTo>
                    <a:pt x="218280" y="62440"/>
                  </a:moveTo>
                  <a:lnTo>
                    <a:pt x="218280" y="569259"/>
                  </a:lnTo>
                  <a:lnTo>
                    <a:pt x="958409" y="569259"/>
                  </a:lnTo>
                  <a:lnTo>
                    <a:pt x="958409" y="62440"/>
                  </a:lnTo>
                  <a:close/>
                  <a:moveTo>
                    <a:pt x="221924" y="0"/>
                  </a:moveTo>
                  <a:lnTo>
                    <a:pt x="954763" y="0"/>
                  </a:lnTo>
                  <a:cubicBezTo>
                    <a:pt x="993812" y="0"/>
                    <a:pt x="1025469" y="31657"/>
                    <a:pt x="1025469" y="70706"/>
                  </a:cubicBezTo>
                  <a:lnTo>
                    <a:pt x="1025469" y="608048"/>
                  </a:lnTo>
                  <a:lnTo>
                    <a:pt x="151218" y="608048"/>
                  </a:lnTo>
                  <a:lnTo>
                    <a:pt x="151218" y="70706"/>
                  </a:lnTo>
                  <a:cubicBezTo>
                    <a:pt x="151218" y="31657"/>
                    <a:pt x="182875" y="0"/>
                    <a:pt x="2219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/>
              <a:endParaRPr lang="en-US" kern="0" dirty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896731" y="3194377"/>
              <a:ext cx="347082" cy="451714"/>
              <a:chOff x="10808374" y="6470453"/>
              <a:chExt cx="413824" cy="538575"/>
            </a:xfrm>
          </p:grpSpPr>
          <p:sp>
            <p:nvSpPr>
              <p:cNvPr id="752" name="Freeform 5"/>
              <p:cNvSpPr>
                <a:spLocks noEditPoints="1"/>
              </p:cNvSpPr>
              <p:nvPr/>
            </p:nvSpPr>
            <p:spPr bwMode="auto">
              <a:xfrm>
                <a:off x="10808374" y="6470453"/>
                <a:ext cx="413824" cy="538575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753" name="TextBox 752"/>
              <p:cNvSpPr txBox="1"/>
              <p:nvPr/>
            </p:nvSpPr>
            <p:spPr>
              <a:xfrm>
                <a:off x="10838383" y="6742812"/>
                <a:ext cx="353805" cy="142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FFFFFF"/>
                    </a:solidFill>
                  </a:rPr>
                  <a:t>Apps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896731" y="2696562"/>
              <a:ext cx="347082" cy="451714"/>
              <a:chOff x="7896731" y="3342853"/>
              <a:chExt cx="347082" cy="45171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915154" y="3376262"/>
                <a:ext cx="312460" cy="3976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54" name="Group 753"/>
              <p:cNvGrpSpPr/>
              <p:nvPr/>
            </p:nvGrpSpPr>
            <p:grpSpPr>
              <a:xfrm>
                <a:off x="7896731" y="3342853"/>
                <a:ext cx="347082" cy="451714"/>
                <a:chOff x="10808374" y="6470453"/>
                <a:chExt cx="413824" cy="538575"/>
              </a:xfrm>
            </p:grpSpPr>
            <p:sp>
              <p:nvSpPr>
                <p:cNvPr id="755" name="Freeform 5"/>
                <p:cNvSpPr>
                  <a:spLocks noEditPoints="1"/>
                </p:cNvSpPr>
                <p:nvPr/>
              </p:nvSpPr>
              <p:spPr bwMode="auto">
                <a:xfrm>
                  <a:off x="10808374" y="6470453"/>
                  <a:ext cx="413824" cy="538575"/>
                </a:xfrm>
                <a:custGeom>
                  <a:avLst/>
                  <a:gdLst>
                    <a:gd name="T0" fmla="*/ 612 w 612"/>
                    <a:gd name="T1" fmla="*/ 762 h 788"/>
                    <a:gd name="T2" fmla="*/ 586 w 612"/>
                    <a:gd name="T3" fmla="*/ 788 h 788"/>
                    <a:gd name="T4" fmla="*/ 26 w 612"/>
                    <a:gd name="T5" fmla="*/ 788 h 788"/>
                    <a:gd name="T6" fmla="*/ 0 w 612"/>
                    <a:gd name="T7" fmla="*/ 762 h 788"/>
                    <a:gd name="T8" fmla="*/ 0 w 612"/>
                    <a:gd name="T9" fmla="*/ 278 h 788"/>
                    <a:gd name="T10" fmla="*/ 26 w 612"/>
                    <a:gd name="T11" fmla="*/ 252 h 788"/>
                    <a:gd name="T12" fmla="*/ 586 w 612"/>
                    <a:gd name="T13" fmla="*/ 252 h 788"/>
                    <a:gd name="T14" fmla="*/ 612 w 612"/>
                    <a:gd name="T15" fmla="*/ 278 h 788"/>
                    <a:gd name="T16" fmla="*/ 612 w 612"/>
                    <a:gd name="T17" fmla="*/ 762 h 788"/>
                    <a:gd name="T18" fmla="*/ 64 w 612"/>
                    <a:gd name="T19" fmla="*/ 68 h 788"/>
                    <a:gd name="T20" fmla="*/ 300 w 612"/>
                    <a:gd name="T21" fmla="*/ 68 h 788"/>
                    <a:gd name="T22" fmla="*/ 300 w 612"/>
                    <a:gd name="T23" fmla="*/ 164 h 788"/>
                    <a:gd name="T24" fmla="*/ 64 w 612"/>
                    <a:gd name="T25" fmla="*/ 164 h 788"/>
                    <a:gd name="T26" fmla="*/ 64 w 612"/>
                    <a:gd name="T27" fmla="*/ 68 h 788"/>
                    <a:gd name="T28" fmla="*/ 105 w 612"/>
                    <a:gd name="T29" fmla="*/ 114 h 788"/>
                    <a:gd name="T30" fmla="*/ 111 w 612"/>
                    <a:gd name="T31" fmla="*/ 120 h 788"/>
                    <a:gd name="T32" fmla="*/ 254 w 612"/>
                    <a:gd name="T33" fmla="*/ 120 h 788"/>
                    <a:gd name="T34" fmla="*/ 260 w 612"/>
                    <a:gd name="T35" fmla="*/ 114 h 788"/>
                    <a:gd name="T36" fmla="*/ 254 w 612"/>
                    <a:gd name="T37" fmla="*/ 108 h 788"/>
                    <a:gd name="T38" fmla="*/ 111 w 612"/>
                    <a:gd name="T39" fmla="*/ 108 h 788"/>
                    <a:gd name="T40" fmla="*/ 105 w 612"/>
                    <a:gd name="T41" fmla="*/ 114 h 788"/>
                    <a:gd name="T42" fmla="*/ 612 w 612"/>
                    <a:gd name="T43" fmla="*/ 219 h 788"/>
                    <a:gd name="T44" fmla="*/ 595 w 612"/>
                    <a:gd name="T45" fmla="*/ 236 h 788"/>
                    <a:gd name="T46" fmla="*/ 17 w 612"/>
                    <a:gd name="T47" fmla="*/ 236 h 788"/>
                    <a:gd name="T48" fmla="*/ 0 w 612"/>
                    <a:gd name="T49" fmla="*/ 219 h 788"/>
                    <a:gd name="T50" fmla="*/ 0 w 612"/>
                    <a:gd name="T51" fmla="*/ 17 h 788"/>
                    <a:gd name="T52" fmla="*/ 17 w 612"/>
                    <a:gd name="T53" fmla="*/ 0 h 788"/>
                    <a:gd name="T54" fmla="*/ 595 w 612"/>
                    <a:gd name="T55" fmla="*/ 0 h 788"/>
                    <a:gd name="T56" fmla="*/ 612 w 612"/>
                    <a:gd name="T57" fmla="*/ 17 h 788"/>
                    <a:gd name="T58" fmla="*/ 612 w 612"/>
                    <a:gd name="T59" fmla="*/ 219 h 788"/>
                    <a:gd name="T60" fmla="*/ 312 w 612"/>
                    <a:gd name="T61" fmla="*/ 62 h 788"/>
                    <a:gd name="T62" fmla="*/ 306 w 612"/>
                    <a:gd name="T63" fmla="*/ 56 h 788"/>
                    <a:gd name="T64" fmla="*/ 58 w 612"/>
                    <a:gd name="T65" fmla="*/ 56 h 788"/>
                    <a:gd name="T66" fmla="*/ 52 w 612"/>
                    <a:gd name="T67" fmla="*/ 62 h 788"/>
                    <a:gd name="T68" fmla="*/ 52 w 612"/>
                    <a:gd name="T69" fmla="*/ 170 h 788"/>
                    <a:gd name="T70" fmla="*/ 58 w 612"/>
                    <a:gd name="T71" fmla="*/ 176 h 788"/>
                    <a:gd name="T72" fmla="*/ 306 w 612"/>
                    <a:gd name="T73" fmla="*/ 176 h 788"/>
                    <a:gd name="T74" fmla="*/ 312 w 612"/>
                    <a:gd name="T75" fmla="*/ 170 h 788"/>
                    <a:gd name="T76" fmla="*/ 312 w 612"/>
                    <a:gd name="T77" fmla="*/ 62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12" h="788">
                      <a:moveTo>
                        <a:pt x="612" y="762"/>
                      </a:moveTo>
                      <a:cubicBezTo>
                        <a:pt x="612" y="777"/>
                        <a:pt x="601" y="788"/>
                        <a:pt x="586" y="788"/>
                      </a:cubicBezTo>
                      <a:cubicBezTo>
                        <a:pt x="26" y="788"/>
                        <a:pt x="26" y="788"/>
                        <a:pt x="26" y="788"/>
                      </a:cubicBezTo>
                      <a:cubicBezTo>
                        <a:pt x="11" y="788"/>
                        <a:pt x="0" y="777"/>
                        <a:pt x="0" y="762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63"/>
                        <a:pt x="11" y="252"/>
                        <a:pt x="26" y="252"/>
                      </a:cubicBezTo>
                      <a:cubicBezTo>
                        <a:pt x="586" y="252"/>
                        <a:pt x="586" y="252"/>
                        <a:pt x="586" y="252"/>
                      </a:cubicBezTo>
                      <a:cubicBezTo>
                        <a:pt x="601" y="252"/>
                        <a:pt x="612" y="263"/>
                        <a:pt x="612" y="278"/>
                      </a:cubicBezTo>
                      <a:lnTo>
                        <a:pt x="612" y="762"/>
                      </a:lnTo>
                      <a:close/>
                      <a:moveTo>
                        <a:pt x="64" y="68"/>
                      </a:moveTo>
                      <a:cubicBezTo>
                        <a:pt x="300" y="68"/>
                        <a:pt x="300" y="68"/>
                        <a:pt x="300" y="68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lnTo>
                        <a:pt x="64" y="68"/>
                      </a:lnTo>
                      <a:close/>
                      <a:moveTo>
                        <a:pt x="105" y="114"/>
                      </a:moveTo>
                      <a:cubicBezTo>
                        <a:pt x="105" y="117"/>
                        <a:pt x="108" y="120"/>
                        <a:pt x="111" y="120"/>
                      </a:cubicBezTo>
                      <a:cubicBezTo>
                        <a:pt x="254" y="120"/>
                        <a:pt x="254" y="120"/>
                        <a:pt x="254" y="120"/>
                      </a:cubicBezTo>
                      <a:cubicBezTo>
                        <a:pt x="257" y="120"/>
                        <a:pt x="260" y="117"/>
                        <a:pt x="260" y="114"/>
                      </a:cubicBezTo>
                      <a:cubicBezTo>
                        <a:pt x="260" y="111"/>
                        <a:pt x="257" y="108"/>
                        <a:pt x="254" y="108"/>
                      </a:cubicBezTo>
                      <a:cubicBezTo>
                        <a:pt x="111" y="108"/>
                        <a:pt x="111" y="108"/>
                        <a:pt x="111" y="108"/>
                      </a:cubicBezTo>
                      <a:cubicBezTo>
                        <a:pt x="108" y="108"/>
                        <a:pt x="105" y="111"/>
                        <a:pt x="105" y="114"/>
                      </a:cubicBezTo>
                      <a:close/>
                      <a:moveTo>
                        <a:pt x="612" y="219"/>
                      </a:moveTo>
                      <a:cubicBezTo>
                        <a:pt x="612" y="228"/>
                        <a:pt x="604" y="236"/>
                        <a:pt x="595" y="236"/>
                      </a:cubicBezTo>
                      <a:cubicBezTo>
                        <a:pt x="17" y="236"/>
                        <a:pt x="17" y="236"/>
                        <a:pt x="17" y="236"/>
                      </a:cubicBezTo>
                      <a:cubicBezTo>
                        <a:pt x="8" y="236"/>
                        <a:pt x="0" y="228"/>
                        <a:pt x="0" y="219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595" y="0"/>
                        <a:pt x="595" y="0"/>
                        <a:pt x="595" y="0"/>
                      </a:cubicBezTo>
                      <a:cubicBezTo>
                        <a:pt x="604" y="0"/>
                        <a:pt x="612" y="8"/>
                        <a:pt x="612" y="17"/>
                      </a:cubicBezTo>
                      <a:lnTo>
                        <a:pt x="612" y="219"/>
                      </a:lnTo>
                      <a:close/>
                      <a:moveTo>
                        <a:pt x="312" y="62"/>
                      </a:moveTo>
                      <a:cubicBezTo>
                        <a:pt x="312" y="59"/>
                        <a:pt x="309" y="56"/>
                        <a:pt x="306" y="56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55" y="56"/>
                        <a:pt x="52" y="59"/>
                        <a:pt x="52" y="62"/>
                      </a:cubicBezTo>
                      <a:cubicBezTo>
                        <a:pt x="52" y="170"/>
                        <a:pt x="52" y="170"/>
                        <a:pt x="52" y="170"/>
                      </a:cubicBezTo>
                      <a:cubicBezTo>
                        <a:pt x="52" y="173"/>
                        <a:pt x="55" y="176"/>
                        <a:pt x="58" y="176"/>
                      </a:cubicBezTo>
                      <a:cubicBezTo>
                        <a:pt x="306" y="176"/>
                        <a:pt x="306" y="176"/>
                        <a:pt x="306" y="176"/>
                      </a:cubicBezTo>
                      <a:cubicBezTo>
                        <a:pt x="309" y="176"/>
                        <a:pt x="312" y="173"/>
                        <a:pt x="312" y="170"/>
                      </a:cubicBezTo>
                      <a:lnTo>
                        <a:pt x="312" y="6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76767"/>
                    </a:solidFill>
                  </a:endParaRPr>
                </a:p>
              </p:txBody>
            </p:sp>
            <p:sp>
              <p:nvSpPr>
                <p:cNvPr id="756" name="TextBox 755"/>
                <p:cNvSpPr txBox="1"/>
                <p:nvPr/>
              </p:nvSpPr>
              <p:spPr>
                <a:xfrm>
                  <a:off x="10838383" y="6742812"/>
                  <a:ext cx="353805" cy="1429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700" b="1" dirty="0">
                      <a:solidFill>
                        <a:srgbClr val="FFFFFF"/>
                      </a:solidFill>
                    </a:rPr>
                    <a:t>Apps</a:t>
                  </a:r>
                </a:p>
              </p:txBody>
            </p:sp>
          </p:grpSp>
        </p:grpSp>
        <p:grpSp>
          <p:nvGrpSpPr>
            <p:cNvPr id="757" name="Group 756"/>
            <p:cNvGrpSpPr/>
            <p:nvPr/>
          </p:nvGrpSpPr>
          <p:grpSpPr>
            <a:xfrm>
              <a:off x="7896731" y="2203252"/>
              <a:ext cx="347082" cy="451714"/>
              <a:chOff x="10808374" y="6470453"/>
              <a:chExt cx="413824" cy="538575"/>
            </a:xfrm>
          </p:grpSpPr>
          <p:sp>
            <p:nvSpPr>
              <p:cNvPr id="758" name="Freeform 5"/>
              <p:cNvSpPr>
                <a:spLocks noEditPoints="1"/>
              </p:cNvSpPr>
              <p:nvPr/>
            </p:nvSpPr>
            <p:spPr bwMode="auto">
              <a:xfrm>
                <a:off x="10808374" y="6470453"/>
                <a:ext cx="413824" cy="538575"/>
              </a:xfrm>
              <a:custGeom>
                <a:avLst/>
                <a:gdLst>
                  <a:gd name="T0" fmla="*/ 612 w 612"/>
                  <a:gd name="T1" fmla="*/ 762 h 788"/>
                  <a:gd name="T2" fmla="*/ 586 w 612"/>
                  <a:gd name="T3" fmla="*/ 788 h 788"/>
                  <a:gd name="T4" fmla="*/ 26 w 612"/>
                  <a:gd name="T5" fmla="*/ 788 h 788"/>
                  <a:gd name="T6" fmla="*/ 0 w 612"/>
                  <a:gd name="T7" fmla="*/ 762 h 788"/>
                  <a:gd name="T8" fmla="*/ 0 w 612"/>
                  <a:gd name="T9" fmla="*/ 278 h 788"/>
                  <a:gd name="T10" fmla="*/ 26 w 612"/>
                  <a:gd name="T11" fmla="*/ 252 h 788"/>
                  <a:gd name="T12" fmla="*/ 586 w 612"/>
                  <a:gd name="T13" fmla="*/ 252 h 788"/>
                  <a:gd name="T14" fmla="*/ 612 w 612"/>
                  <a:gd name="T15" fmla="*/ 278 h 788"/>
                  <a:gd name="T16" fmla="*/ 612 w 612"/>
                  <a:gd name="T17" fmla="*/ 762 h 788"/>
                  <a:gd name="T18" fmla="*/ 64 w 612"/>
                  <a:gd name="T19" fmla="*/ 68 h 788"/>
                  <a:gd name="T20" fmla="*/ 300 w 612"/>
                  <a:gd name="T21" fmla="*/ 68 h 788"/>
                  <a:gd name="T22" fmla="*/ 300 w 612"/>
                  <a:gd name="T23" fmla="*/ 164 h 788"/>
                  <a:gd name="T24" fmla="*/ 64 w 612"/>
                  <a:gd name="T25" fmla="*/ 164 h 788"/>
                  <a:gd name="T26" fmla="*/ 64 w 612"/>
                  <a:gd name="T27" fmla="*/ 68 h 788"/>
                  <a:gd name="T28" fmla="*/ 105 w 612"/>
                  <a:gd name="T29" fmla="*/ 114 h 788"/>
                  <a:gd name="T30" fmla="*/ 111 w 612"/>
                  <a:gd name="T31" fmla="*/ 120 h 788"/>
                  <a:gd name="T32" fmla="*/ 254 w 612"/>
                  <a:gd name="T33" fmla="*/ 120 h 788"/>
                  <a:gd name="T34" fmla="*/ 260 w 612"/>
                  <a:gd name="T35" fmla="*/ 114 h 788"/>
                  <a:gd name="T36" fmla="*/ 254 w 612"/>
                  <a:gd name="T37" fmla="*/ 108 h 788"/>
                  <a:gd name="T38" fmla="*/ 111 w 612"/>
                  <a:gd name="T39" fmla="*/ 108 h 788"/>
                  <a:gd name="T40" fmla="*/ 105 w 612"/>
                  <a:gd name="T41" fmla="*/ 114 h 788"/>
                  <a:gd name="T42" fmla="*/ 612 w 612"/>
                  <a:gd name="T43" fmla="*/ 219 h 788"/>
                  <a:gd name="T44" fmla="*/ 595 w 612"/>
                  <a:gd name="T45" fmla="*/ 236 h 788"/>
                  <a:gd name="T46" fmla="*/ 17 w 612"/>
                  <a:gd name="T47" fmla="*/ 236 h 788"/>
                  <a:gd name="T48" fmla="*/ 0 w 612"/>
                  <a:gd name="T49" fmla="*/ 219 h 788"/>
                  <a:gd name="T50" fmla="*/ 0 w 612"/>
                  <a:gd name="T51" fmla="*/ 17 h 788"/>
                  <a:gd name="T52" fmla="*/ 17 w 612"/>
                  <a:gd name="T53" fmla="*/ 0 h 788"/>
                  <a:gd name="T54" fmla="*/ 595 w 612"/>
                  <a:gd name="T55" fmla="*/ 0 h 788"/>
                  <a:gd name="T56" fmla="*/ 612 w 612"/>
                  <a:gd name="T57" fmla="*/ 17 h 788"/>
                  <a:gd name="T58" fmla="*/ 612 w 612"/>
                  <a:gd name="T59" fmla="*/ 219 h 788"/>
                  <a:gd name="T60" fmla="*/ 312 w 612"/>
                  <a:gd name="T61" fmla="*/ 62 h 788"/>
                  <a:gd name="T62" fmla="*/ 306 w 612"/>
                  <a:gd name="T63" fmla="*/ 56 h 788"/>
                  <a:gd name="T64" fmla="*/ 58 w 612"/>
                  <a:gd name="T65" fmla="*/ 56 h 788"/>
                  <a:gd name="T66" fmla="*/ 52 w 612"/>
                  <a:gd name="T67" fmla="*/ 62 h 788"/>
                  <a:gd name="T68" fmla="*/ 52 w 612"/>
                  <a:gd name="T69" fmla="*/ 170 h 788"/>
                  <a:gd name="T70" fmla="*/ 58 w 612"/>
                  <a:gd name="T71" fmla="*/ 176 h 788"/>
                  <a:gd name="T72" fmla="*/ 306 w 612"/>
                  <a:gd name="T73" fmla="*/ 176 h 788"/>
                  <a:gd name="T74" fmla="*/ 312 w 612"/>
                  <a:gd name="T75" fmla="*/ 170 h 788"/>
                  <a:gd name="T76" fmla="*/ 312 w 612"/>
                  <a:gd name="T77" fmla="*/ 6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2" h="788">
                    <a:moveTo>
                      <a:pt x="612" y="762"/>
                    </a:moveTo>
                    <a:cubicBezTo>
                      <a:pt x="612" y="777"/>
                      <a:pt x="601" y="788"/>
                      <a:pt x="586" y="788"/>
                    </a:cubicBezTo>
                    <a:cubicBezTo>
                      <a:pt x="26" y="788"/>
                      <a:pt x="26" y="788"/>
                      <a:pt x="26" y="788"/>
                    </a:cubicBezTo>
                    <a:cubicBezTo>
                      <a:pt x="11" y="788"/>
                      <a:pt x="0" y="777"/>
                      <a:pt x="0" y="762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63"/>
                      <a:pt x="11" y="252"/>
                      <a:pt x="26" y="252"/>
                    </a:cubicBezTo>
                    <a:cubicBezTo>
                      <a:pt x="586" y="252"/>
                      <a:pt x="586" y="252"/>
                      <a:pt x="586" y="252"/>
                    </a:cubicBezTo>
                    <a:cubicBezTo>
                      <a:pt x="601" y="252"/>
                      <a:pt x="612" y="263"/>
                      <a:pt x="612" y="278"/>
                    </a:cubicBezTo>
                    <a:lnTo>
                      <a:pt x="612" y="762"/>
                    </a:lnTo>
                    <a:close/>
                    <a:moveTo>
                      <a:pt x="64" y="68"/>
                    </a:moveTo>
                    <a:cubicBezTo>
                      <a:pt x="300" y="68"/>
                      <a:pt x="300" y="68"/>
                      <a:pt x="300" y="68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64" y="164"/>
                      <a:pt x="64" y="164"/>
                      <a:pt x="64" y="164"/>
                    </a:cubicBezTo>
                    <a:lnTo>
                      <a:pt x="64" y="68"/>
                    </a:lnTo>
                    <a:close/>
                    <a:moveTo>
                      <a:pt x="105" y="114"/>
                    </a:moveTo>
                    <a:cubicBezTo>
                      <a:pt x="105" y="117"/>
                      <a:pt x="108" y="120"/>
                      <a:pt x="111" y="120"/>
                    </a:cubicBezTo>
                    <a:cubicBezTo>
                      <a:pt x="254" y="120"/>
                      <a:pt x="254" y="120"/>
                      <a:pt x="254" y="120"/>
                    </a:cubicBezTo>
                    <a:cubicBezTo>
                      <a:pt x="257" y="120"/>
                      <a:pt x="260" y="117"/>
                      <a:pt x="260" y="114"/>
                    </a:cubicBezTo>
                    <a:cubicBezTo>
                      <a:pt x="260" y="111"/>
                      <a:pt x="257" y="108"/>
                      <a:pt x="25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08" y="108"/>
                      <a:pt x="105" y="111"/>
                      <a:pt x="105" y="114"/>
                    </a:cubicBezTo>
                    <a:close/>
                    <a:moveTo>
                      <a:pt x="612" y="219"/>
                    </a:moveTo>
                    <a:cubicBezTo>
                      <a:pt x="612" y="228"/>
                      <a:pt x="604" y="236"/>
                      <a:pt x="595" y="236"/>
                    </a:cubicBezTo>
                    <a:cubicBezTo>
                      <a:pt x="17" y="236"/>
                      <a:pt x="17" y="236"/>
                      <a:pt x="17" y="236"/>
                    </a:cubicBezTo>
                    <a:cubicBezTo>
                      <a:pt x="8" y="236"/>
                      <a:pt x="0" y="228"/>
                      <a:pt x="0" y="2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4" y="0"/>
                      <a:pt x="612" y="8"/>
                      <a:pt x="612" y="17"/>
                    </a:cubicBezTo>
                    <a:lnTo>
                      <a:pt x="612" y="219"/>
                    </a:lnTo>
                    <a:close/>
                    <a:moveTo>
                      <a:pt x="312" y="62"/>
                    </a:moveTo>
                    <a:cubicBezTo>
                      <a:pt x="312" y="59"/>
                      <a:pt x="309" y="56"/>
                      <a:pt x="306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2" y="59"/>
                      <a:pt x="52" y="62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3"/>
                      <a:pt x="55" y="176"/>
                      <a:pt x="58" y="176"/>
                    </a:cubicBezTo>
                    <a:cubicBezTo>
                      <a:pt x="306" y="176"/>
                      <a:pt x="306" y="176"/>
                      <a:pt x="306" y="176"/>
                    </a:cubicBezTo>
                    <a:cubicBezTo>
                      <a:pt x="309" y="176"/>
                      <a:pt x="312" y="173"/>
                      <a:pt x="312" y="170"/>
                    </a:cubicBezTo>
                    <a:lnTo>
                      <a:pt x="312" y="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759" name="TextBox 758"/>
              <p:cNvSpPr txBox="1"/>
              <p:nvPr/>
            </p:nvSpPr>
            <p:spPr>
              <a:xfrm>
                <a:off x="10838383" y="6742812"/>
                <a:ext cx="353805" cy="142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FFFFFF"/>
                    </a:solidFill>
                  </a:rPr>
                  <a:t>Apps</a:t>
                </a:r>
              </a:p>
            </p:txBody>
          </p:sp>
        </p:grpSp>
        <p:grpSp>
          <p:nvGrpSpPr>
            <p:cNvPr id="766" name="Group 765"/>
            <p:cNvGrpSpPr/>
            <p:nvPr/>
          </p:nvGrpSpPr>
          <p:grpSpPr>
            <a:xfrm>
              <a:off x="1560106" y="2436974"/>
              <a:ext cx="1053584" cy="645225"/>
              <a:chOff x="7939459" y="3239569"/>
              <a:chExt cx="965417" cy="591231"/>
            </a:xfrm>
          </p:grpSpPr>
          <p:sp>
            <p:nvSpPr>
              <p:cNvPr id="767" name="Freeform 766"/>
              <p:cNvSpPr/>
              <p:nvPr/>
            </p:nvSpPr>
            <p:spPr>
              <a:xfrm>
                <a:off x="7939459" y="3239569"/>
                <a:ext cx="944204" cy="571819"/>
              </a:xfrm>
              <a:custGeom>
                <a:avLst/>
                <a:gdLst>
                  <a:gd name="connsiteX0" fmla="*/ 1101629 w 1866359"/>
                  <a:gd name="connsiteY0" fmla="*/ 0 h 1130284"/>
                  <a:gd name="connsiteX1" fmla="*/ 1532594 w 1866359"/>
                  <a:gd name="connsiteY1" fmla="*/ 430965 h 1130284"/>
                  <a:gd name="connsiteX2" fmla="*/ 1530369 w 1866359"/>
                  <a:gd name="connsiteY2" fmla="*/ 475028 h 1130284"/>
                  <a:gd name="connsiteX3" fmla="*/ 1527196 w 1866359"/>
                  <a:gd name="connsiteY3" fmla="*/ 495820 h 1130284"/>
                  <a:gd name="connsiteX4" fmla="*/ 1552503 w 1866359"/>
                  <a:gd name="connsiteY4" fmla="*/ 498371 h 1130284"/>
                  <a:gd name="connsiteX5" fmla="*/ 1662350 w 1866359"/>
                  <a:gd name="connsiteY5" fmla="*/ 633149 h 1130284"/>
                  <a:gd name="connsiteX6" fmla="*/ 1660989 w 1866359"/>
                  <a:gd name="connsiteY6" fmla="*/ 646645 h 1130284"/>
                  <a:gd name="connsiteX7" fmla="*/ 1671731 w 1866359"/>
                  <a:gd name="connsiteY7" fmla="*/ 647728 h 1130284"/>
                  <a:gd name="connsiteX8" fmla="*/ 1866359 w 1866359"/>
                  <a:gd name="connsiteY8" fmla="*/ 886530 h 1130284"/>
                  <a:gd name="connsiteX9" fmla="*/ 1671731 w 1866359"/>
                  <a:gd name="connsiteY9" fmla="*/ 1125332 h 1130284"/>
                  <a:gd name="connsiteX10" fmla="*/ 1633400 w 1866359"/>
                  <a:gd name="connsiteY10" fmla="*/ 1129196 h 1130284"/>
                  <a:gd name="connsiteX11" fmla="*/ 1633672 w 1866359"/>
                  <a:gd name="connsiteY11" fmla="*/ 1130284 h 1130284"/>
                  <a:gd name="connsiteX12" fmla="*/ 1622605 w 1866359"/>
                  <a:gd name="connsiteY12" fmla="*/ 1130284 h 1130284"/>
                  <a:gd name="connsiteX13" fmla="*/ 328298 w 1866359"/>
                  <a:gd name="connsiteY13" fmla="*/ 1130284 h 1130284"/>
                  <a:gd name="connsiteX14" fmla="*/ 328500 w 1866359"/>
                  <a:gd name="connsiteY14" fmla="*/ 1129476 h 1130284"/>
                  <a:gd name="connsiteX15" fmla="*/ 320481 w 1866359"/>
                  <a:gd name="connsiteY15" fmla="*/ 1130284 h 1130284"/>
                  <a:gd name="connsiteX16" fmla="*/ 0 w 1866359"/>
                  <a:gd name="connsiteY16" fmla="*/ 809802 h 1130284"/>
                  <a:gd name="connsiteX17" fmla="*/ 320481 w 1866359"/>
                  <a:gd name="connsiteY17" fmla="*/ 489321 h 1130284"/>
                  <a:gd name="connsiteX18" fmla="*/ 333765 w 1866359"/>
                  <a:gd name="connsiteY18" fmla="*/ 490660 h 1130284"/>
                  <a:gd name="connsiteX19" fmla="*/ 331424 w 1866359"/>
                  <a:gd name="connsiteY19" fmla="*/ 467434 h 1130284"/>
                  <a:gd name="connsiteX20" fmla="*/ 559669 w 1866359"/>
                  <a:gd name="connsiteY20" fmla="*/ 239189 h 1130284"/>
                  <a:gd name="connsiteX21" fmla="*/ 687284 w 1866359"/>
                  <a:gd name="connsiteY21" fmla="*/ 278169 h 1130284"/>
                  <a:gd name="connsiteX22" fmla="*/ 697320 w 1866359"/>
                  <a:gd name="connsiteY22" fmla="*/ 286449 h 1130284"/>
                  <a:gd name="connsiteX23" fmla="*/ 704532 w 1866359"/>
                  <a:gd name="connsiteY23" fmla="*/ 263214 h 1130284"/>
                  <a:gd name="connsiteX24" fmla="*/ 1101629 w 1866359"/>
                  <a:gd name="connsiteY24" fmla="*/ 0 h 113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6359" h="1130284">
                    <a:moveTo>
                      <a:pt x="1101629" y="0"/>
                    </a:moveTo>
                    <a:cubicBezTo>
                      <a:pt x="1339644" y="0"/>
                      <a:pt x="1532594" y="192949"/>
                      <a:pt x="1532594" y="430965"/>
                    </a:cubicBezTo>
                    <a:cubicBezTo>
                      <a:pt x="1532594" y="445841"/>
                      <a:pt x="1531840" y="460540"/>
                      <a:pt x="1530369" y="475028"/>
                    </a:cubicBezTo>
                    <a:lnTo>
                      <a:pt x="1527196" y="495820"/>
                    </a:lnTo>
                    <a:lnTo>
                      <a:pt x="1552503" y="498371"/>
                    </a:lnTo>
                    <a:cubicBezTo>
                      <a:pt x="1615192" y="511199"/>
                      <a:pt x="1662350" y="566667"/>
                      <a:pt x="1662350" y="633149"/>
                    </a:cubicBezTo>
                    <a:lnTo>
                      <a:pt x="1660989" y="646645"/>
                    </a:lnTo>
                    <a:lnTo>
                      <a:pt x="1671731" y="647728"/>
                    </a:lnTo>
                    <a:cubicBezTo>
                      <a:pt x="1782805" y="670457"/>
                      <a:pt x="1866359" y="768736"/>
                      <a:pt x="1866359" y="886530"/>
                    </a:cubicBezTo>
                    <a:cubicBezTo>
                      <a:pt x="1866359" y="1004324"/>
                      <a:pt x="1782805" y="1102603"/>
                      <a:pt x="1671731" y="1125332"/>
                    </a:cubicBezTo>
                    <a:lnTo>
                      <a:pt x="1633400" y="1129196"/>
                    </a:lnTo>
                    <a:lnTo>
                      <a:pt x="1633672" y="1130284"/>
                    </a:lnTo>
                    <a:lnTo>
                      <a:pt x="1622605" y="1130284"/>
                    </a:lnTo>
                    <a:lnTo>
                      <a:pt x="328298" y="1130284"/>
                    </a:lnTo>
                    <a:lnTo>
                      <a:pt x="328500" y="1129476"/>
                    </a:lnTo>
                    <a:lnTo>
                      <a:pt x="320481" y="1130284"/>
                    </a:lnTo>
                    <a:cubicBezTo>
                      <a:pt x="143484" y="1130284"/>
                      <a:pt x="0" y="986799"/>
                      <a:pt x="0" y="809802"/>
                    </a:cubicBezTo>
                    <a:cubicBezTo>
                      <a:pt x="0" y="632805"/>
                      <a:pt x="143484" y="489321"/>
                      <a:pt x="320481" y="489321"/>
                    </a:cubicBezTo>
                    <a:lnTo>
                      <a:pt x="333765" y="490660"/>
                    </a:lnTo>
                    <a:lnTo>
                      <a:pt x="331424" y="467434"/>
                    </a:lnTo>
                    <a:cubicBezTo>
                      <a:pt x="331424" y="341377"/>
                      <a:pt x="433613" y="239189"/>
                      <a:pt x="559669" y="239189"/>
                    </a:cubicBezTo>
                    <a:cubicBezTo>
                      <a:pt x="606941" y="239189"/>
                      <a:pt x="650855" y="253559"/>
                      <a:pt x="687284" y="278169"/>
                    </a:cubicBezTo>
                    <a:lnTo>
                      <a:pt x="697320" y="286449"/>
                    </a:lnTo>
                    <a:lnTo>
                      <a:pt x="704532" y="263214"/>
                    </a:lnTo>
                    <a:cubicBezTo>
                      <a:pt x="769956" y="108534"/>
                      <a:pt x="923118" y="0"/>
                      <a:pt x="110162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chemeClr val="tx2"/>
                </a:solidFill>
              </a:ln>
              <a:effectLst/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8" name="TextBox 767"/>
              <p:cNvSpPr txBox="1"/>
              <p:nvPr/>
            </p:nvSpPr>
            <p:spPr>
              <a:xfrm>
                <a:off x="8427965" y="3573974"/>
                <a:ext cx="476911" cy="25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76767">
                        <a:lumMod val="75000"/>
                      </a:srgbClr>
                    </a:solidFill>
                  </a:rPr>
                  <a:t>SP</a:t>
                </a:r>
              </a:p>
            </p:txBody>
          </p:sp>
        </p:grpSp>
        <p:sp>
          <p:nvSpPr>
            <p:cNvPr id="572" name="Rectangle 571"/>
            <p:cNvSpPr/>
            <p:nvPr/>
          </p:nvSpPr>
          <p:spPr>
            <a:xfrm>
              <a:off x="2249898" y="2571976"/>
              <a:ext cx="452811" cy="1842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</a:rPr>
                <a:t>WAN </a:t>
              </a:r>
              <a:r>
                <a:rPr lang="en-US" sz="700" b="1" dirty="0" err="1">
                  <a:solidFill>
                    <a:srgbClr val="FFFFFF"/>
                  </a:solidFill>
                </a:rPr>
                <a:t>Agg</a:t>
              </a:r>
              <a:r>
                <a:rPr lang="en-US" sz="700" b="1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573" name="Rounded Rectangle 572"/>
            <p:cNvSpPr/>
            <p:nvPr/>
          </p:nvSpPr>
          <p:spPr>
            <a:xfrm>
              <a:off x="1198478" y="2533555"/>
              <a:ext cx="434231" cy="184214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</a:rPr>
                <a:t>Branch</a:t>
              </a:r>
            </a:p>
          </p:txBody>
        </p:sp>
        <p:sp>
          <p:nvSpPr>
            <p:cNvPr id="574" name="Rounded Rectangle 573"/>
            <p:cNvSpPr/>
            <p:nvPr/>
          </p:nvSpPr>
          <p:spPr>
            <a:xfrm>
              <a:off x="1196405" y="2845972"/>
              <a:ext cx="434231" cy="185389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</a:rPr>
                <a:t>Branch</a:t>
              </a:r>
            </a:p>
          </p:txBody>
        </p:sp>
        <p:sp>
          <p:nvSpPr>
            <p:cNvPr id="407" name="Oval 17"/>
            <p:cNvSpPr/>
            <p:nvPr/>
          </p:nvSpPr>
          <p:spPr>
            <a:xfrm>
              <a:off x="6516303" y="3302055"/>
              <a:ext cx="299264" cy="299264"/>
            </a:xfrm>
            <a:custGeom>
              <a:avLst/>
              <a:gdLst/>
              <a:ahLst/>
              <a:cxnLst/>
              <a:rect l="l" t="t" r="r" b="b"/>
              <a:pathLst>
                <a:path w="1373008" h="1373008">
                  <a:moveTo>
                    <a:pt x="686539" y="740055"/>
                  </a:moveTo>
                  <a:cubicBezTo>
                    <a:pt x="666786" y="740214"/>
                    <a:pt x="650903" y="756358"/>
                    <a:pt x="651063" y="776110"/>
                  </a:cubicBezTo>
                  <a:lnTo>
                    <a:pt x="652775" y="987279"/>
                  </a:lnTo>
                  <a:lnTo>
                    <a:pt x="631372" y="966559"/>
                  </a:lnTo>
                  <a:cubicBezTo>
                    <a:pt x="617179" y="952819"/>
                    <a:pt x="594535" y="953187"/>
                    <a:pt x="580796" y="967379"/>
                  </a:cubicBezTo>
                  <a:cubicBezTo>
                    <a:pt x="567056" y="981571"/>
                    <a:pt x="567424" y="1004215"/>
                    <a:pt x="581616" y="1017955"/>
                  </a:cubicBezTo>
                  <a:lnTo>
                    <a:pt x="663890" y="1097602"/>
                  </a:lnTo>
                  <a:lnTo>
                    <a:pt x="671552" y="1102513"/>
                  </a:lnTo>
                  <a:lnTo>
                    <a:pt x="675578" y="1105180"/>
                  </a:lnTo>
                  <a:lnTo>
                    <a:pt x="675833" y="1105257"/>
                  </a:lnTo>
                  <a:lnTo>
                    <a:pt x="675848" y="1105266"/>
                  </a:lnTo>
                  <a:lnTo>
                    <a:pt x="675887" y="1105273"/>
                  </a:lnTo>
                  <a:lnTo>
                    <a:pt x="682308" y="1107210"/>
                  </a:lnTo>
                  <a:cubicBezTo>
                    <a:pt x="684640" y="1107667"/>
                    <a:pt x="687053" y="1107897"/>
                    <a:pt x="689522" y="1107878"/>
                  </a:cubicBezTo>
                  <a:cubicBezTo>
                    <a:pt x="691991" y="1107858"/>
                    <a:pt x="694400" y="1107588"/>
                    <a:pt x="696724" y="1107093"/>
                  </a:cubicBezTo>
                  <a:lnTo>
                    <a:pt x="703113" y="1105053"/>
                  </a:lnTo>
                  <a:lnTo>
                    <a:pt x="703152" y="1105045"/>
                  </a:lnTo>
                  <a:lnTo>
                    <a:pt x="703167" y="1105035"/>
                  </a:lnTo>
                  <a:lnTo>
                    <a:pt x="703421" y="1104954"/>
                  </a:lnTo>
                  <a:lnTo>
                    <a:pt x="707387" y="1102233"/>
                  </a:lnTo>
                  <a:lnTo>
                    <a:pt x="714984" y="1097188"/>
                  </a:lnTo>
                  <a:lnTo>
                    <a:pt x="795956" y="1016217"/>
                  </a:lnTo>
                  <a:cubicBezTo>
                    <a:pt x="809924" y="1002249"/>
                    <a:pt x="809924" y="979603"/>
                    <a:pt x="795956" y="965635"/>
                  </a:cubicBezTo>
                  <a:cubicBezTo>
                    <a:pt x="781988" y="951667"/>
                    <a:pt x="759342" y="951667"/>
                    <a:pt x="745374" y="965635"/>
                  </a:cubicBezTo>
                  <a:lnTo>
                    <a:pt x="724307" y="986700"/>
                  </a:lnTo>
                  <a:lnTo>
                    <a:pt x="722595" y="775531"/>
                  </a:lnTo>
                  <a:cubicBezTo>
                    <a:pt x="722435" y="755778"/>
                    <a:pt x="706292" y="739895"/>
                    <a:pt x="686539" y="740055"/>
                  </a:cubicBezTo>
                  <a:close/>
                  <a:moveTo>
                    <a:pt x="866904" y="568650"/>
                  </a:moveTo>
                  <a:cubicBezTo>
                    <a:pt x="857750" y="568724"/>
                    <a:pt x="848626" y="572291"/>
                    <a:pt x="841699" y="579331"/>
                  </a:cubicBezTo>
                  <a:lnTo>
                    <a:pt x="761387" y="660956"/>
                  </a:lnTo>
                  <a:lnTo>
                    <a:pt x="756414" y="668578"/>
                  </a:lnTo>
                  <a:lnTo>
                    <a:pt x="753714" y="672582"/>
                  </a:lnTo>
                  <a:lnTo>
                    <a:pt x="753636" y="672837"/>
                  </a:lnTo>
                  <a:lnTo>
                    <a:pt x="753626" y="672851"/>
                  </a:lnTo>
                  <a:lnTo>
                    <a:pt x="753619" y="672891"/>
                  </a:lnTo>
                  <a:lnTo>
                    <a:pt x="751631" y="679296"/>
                  </a:lnTo>
                  <a:cubicBezTo>
                    <a:pt x="751154" y="681625"/>
                    <a:pt x="750903" y="684035"/>
                    <a:pt x="750904" y="686505"/>
                  </a:cubicBezTo>
                  <a:cubicBezTo>
                    <a:pt x="750904" y="688973"/>
                    <a:pt x="751154" y="691384"/>
                    <a:pt x="751631" y="693713"/>
                  </a:cubicBezTo>
                  <a:lnTo>
                    <a:pt x="753618" y="700117"/>
                  </a:lnTo>
                  <a:lnTo>
                    <a:pt x="753626" y="700157"/>
                  </a:lnTo>
                  <a:lnTo>
                    <a:pt x="753636" y="700171"/>
                  </a:lnTo>
                  <a:lnTo>
                    <a:pt x="753715" y="700426"/>
                  </a:lnTo>
                  <a:lnTo>
                    <a:pt x="756403" y="704414"/>
                  </a:lnTo>
                  <a:lnTo>
                    <a:pt x="761386" y="712053"/>
                  </a:lnTo>
                  <a:lnTo>
                    <a:pt x="841699" y="793678"/>
                  </a:lnTo>
                  <a:cubicBezTo>
                    <a:pt x="855552" y="807758"/>
                    <a:pt x="878199" y="807942"/>
                    <a:pt x="892279" y="794088"/>
                  </a:cubicBezTo>
                  <a:cubicBezTo>
                    <a:pt x="906360" y="780234"/>
                    <a:pt x="906543" y="757588"/>
                    <a:pt x="892690" y="743507"/>
                  </a:cubicBezTo>
                  <a:lnTo>
                    <a:pt x="871795" y="722271"/>
                  </a:lnTo>
                  <a:lnTo>
                    <a:pt x="1082972" y="722271"/>
                  </a:lnTo>
                  <a:cubicBezTo>
                    <a:pt x="1092849" y="722271"/>
                    <a:pt x="1101790" y="718267"/>
                    <a:pt x="1108263" y="711795"/>
                  </a:cubicBezTo>
                  <a:lnTo>
                    <a:pt x="1118739" y="686504"/>
                  </a:lnTo>
                  <a:lnTo>
                    <a:pt x="1108263" y="661213"/>
                  </a:lnTo>
                  <a:cubicBezTo>
                    <a:pt x="1101790" y="654740"/>
                    <a:pt x="1092849" y="650737"/>
                    <a:pt x="1082972" y="650736"/>
                  </a:cubicBezTo>
                  <a:lnTo>
                    <a:pt x="871796" y="650737"/>
                  </a:lnTo>
                  <a:lnTo>
                    <a:pt x="892690" y="629501"/>
                  </a:lnTo>
                  <a:cubicBezTo>
                    <a:pt x="906543" y="615421"/>
                    <a:pt x="906360" y="592775"/>
                    <a:pt x="892279" y="578920"/>
                  </a:cubicBezTo>
                  <a:cubicBezTo>
                    <a:pt x="885240" y="571994"/>
                    <a:pt x="876058" y="568576"/>
                    <a:pt x="866904" y="568650"/>
                  </a:cubicBezTo>
                  <a:close/>
                  <a:moveTo>
                    <a:pt x="506104" y="568650"/>
                  </a:moveTo>
                  <a:lnTo>
                    <a:pt x="480729" y="578921"/>
                  </a:lnTo>
                  <a:lnTo>
                    <a:pt x="480729" y="578920"/>
                  </a:lnTo>
                  <a:lnTo>
                    <a:pt x="480729" y="578921"/>
                  </a:lnTo>
                  <a:lnTo>
                    <a:pt x="480729" y="578921"/>
                  </a:lnTo>
                  <a:lnTo>
                    <a:pt x="470049" y="604126"/>
                  </a:lnTo>
                  <a:cubicBezTo>
                    <a:pt x="469974" y="613279"/>
                    <a:pt x="473392" y="622461"/>
                    <a:pt x="480318" y="629502"/>
                  </a:cubicBezTo>
                  <a:lnTo>
                    <a:pt x="501213" y="650736"/>
                  </a:lnTo>
                  <a:lnTo>
                    <a:pt x="290036" y="650737"/>
                  </a:lnTo>
                  <a:cubicBezTo>
                    <a:pt x="270283" y="650737"/>
                    <a:pt x="254269" y="666750"/>
                    <a:pt x="254270" y="686504"/>
                  </a:cubicBezTo>
                  <a:cubicBezTo>
                    <a:pt x="254270" y="706258"/>
                    <a:pt x="270283" y="722270"/>
                    <a:pt x="290037" y="722271"/>
                  </a:cubicBezTo>
                  <a:lnTo>
                    <a:pt x="501214" y="722272"/>
                  </a:lnTo>
                  <a:lnTo>
                    <a:pt x="480319" y="743506"/>
                  </a:lnTo>
                  <a:cubicBezTo>
                    <a:pt x="466465" y="757588"/>
                    <a:pt x="466649" y="780234"/>
                    <a:pt x="480729" y="794088"/>
                  </a:cubicBezTo>
                  <a:cubicBezTo>
                    <a:pt x="494810" y="807942"/>
                    <a:pt x="517456" y="807758"/>
                    <a:pt x="531310" y="793677"/>
                  </a:cubicBezTo>
                  <a:lnTo>
                    <a:pt x="611622" y="712053"/>
                  </a:lnTo>
                  <a:lnTo>
                    <a:pt x="616606" y="704414"/>
                  </a:lnTo>
                  <a:lnTo>
                    <a:pt x="619294" y="700426"/>
                  </a:lnTo>
                  <a:lnTo>
                    <a:pt x="619373" y="700172"/>
                  </a:lnTo>
                  <a:lnTo>
                    <a:pt x="619382" y="700157"/>
                  </a:lnTo>
                  <a:lnTo>
                    <a:pt x="619390" y="700117"/>
                  </a:lnTo>
                  <a:lnTo>
                    <a:pt x="621378" y="693713"/>
                  </a:lnTo>
                  <a:cubicBezTo>
                    <a:pt x="621854" y="691384"/>
                    <a:pt x="622104" y="688973"/>
                    <a:pt x="622104" y="686504"/>
                  </a:cubicBezTo>
                  <a:cubicBezTo>
                    <a:pt x="622105" y="684035"/>
                    <a:pt x="621854" y="681624"/>
                    <a:pt x="621377" y="679296"/>
                  </a:cubicBezTo>
                  <a:lnTo>
                    <a:pt x="619390" y="672890"/>
                  </a:lnTo>
                  <a:lnTo>
                    <a:pt x="619382" y="672851"/>
                  </a:lnTo>
                  <a:lnTo>
                    <a:pt x="619373" y="672837"/>
                  </a:lnTo>
                  <a:lnTo>
                    <a:pt x="619294" y="672582"/>
                  </a:lnTo>
                  <a:lnTo>
                    <a:pt x="616594" y="668579"/>
                  </a:lnTo>
                  <a:lnTo>
                    <a:pt x="611621" y="660957"/>
                  </a:lnTo>
                  <a:lnTo>
                    <a:pt x="531311" y="579331"/>
                  </a:lnTo>
                  <a:cubicBezTo>
                    <a:pt x="524383" y="572291"/>
                    <a:pt x="515258" y="568725"/>
                    <a:pt x="506104" y="568650"/>
                  </a:cubicBezTo>
                  <a:close/>
                  <a:moveTo>
                    <a:pt x="689522" y="278119"/>
                  </a:moveTo>
                  <a:cubicBezTo>
                    <a:pt x="687053" y="278099"/>
                    <a:pt x="684640" y="278330"/>
                    <a:pt x="682308" y="278788"/>
                  </a:cubicBezTo>
                  <a:lnTo>
                    <a:pt x="675887" y="280725"/>
                  </a:lnTo>
                  <a:lnTo>
                    <a:pt x="675848" y="280731"/>
                  </a:lnTo>
                  <a:lnTo>
                    <a:pt x="675833" y="280741"/>
                  </a:lnTo>
                  <a:lnTo>
                    <a:pt x="675578" y="280817"/>
                  </a:lnTo>
                  <a:lnTo>
                    <a:pt x="671552" y="283484"/>
                  </a:lnTo>
                  <a:lnTo>
                    <a:pt x="663890" y="288395"/>
                  </a:lnTo>
                  <a:lnTo>
                    <a:pt x="581616" y="368043"/>
                  </a:lnTo>
                  <a:cubicBezTo>
                    <a:pt x="567424" y="381782"/>
                    <a:pt x="567056" y="404426"/>
                    <a:pt x="580796" y="418619"/>
                  </a:cubicBezTo>
                  <a:cubicBezTo>
                    <a:pt x="594536" y="432811"/>
                    <a:pt x="617179" y="433178"/>
                    <a:pt x="631372" y="419439"/>
                  </a:cubicBezTo>
                  <a:lnTo>
                    <a:pt x="652775" y="398717"/>
                  </a:lnTo>
                  <a:lnTo>
                    <a:pt x="651063" y="609886"/>
                  </a:lnTo>
                  <a:cubicBezTo>
                    <a:pt x="650903" y="629639"/>
                    <a:pt x="666786" y="645783"/>
                    <a:pt x="686540" y="645943"/>
                  </a:cubicBezTo>
                  <a:cubicBezTo>
                    <a:pt x="706293" y="646103"/>
                    <a:pt x="722434" y="630220"/>
                    <a:pt x="722595" y="610466"/>
                  </a:cubicBezTo>
                  <a:lnTo>
                    <a:pt x="724308" y="399297"/>
                  </a:lnTo>
                  <a:lnTo>
                    <a:pt x="745373" y="420363"/>
                  </a:lnTo>
                  <a:cubicBezTo>
                    <a:pt x="759341" y="434331"/>
                    <a:pt x="781988" y="434331"/>
                    <a:pt x="795956" y="420363"/>
                  </a:cubicBezTo>
                  <a:cubicBezTo>
                    <a:pt x="809924" y="406395"/>
                    <a:pt x="809924" y="383749"/>
                    <a:pt x="795956" y="369781"/>
                  </a:cubicBezTo>
                  <a:lnTo>
                    <a:pt x="714985" y="288809"/>
                  </a:lnTo>
                  <a:lnTo>
                    <a:pt x="707387" y="283764"/>
                  </a:lnTo>
                  <a:lnTo>
                    <a:pt x="703420" y="281044"/>
                  </a:lnTo>
                  <a:lnTo>
                    <a:pt x="703167" y="280962"/>
                  </a:lnTo>
                  <a:lnTo>
                    <a:pt x="703152" y="280952"/>
                  </a:lnTo>
                  <a:lnTo>
                    <a:pt x="703113" y="280945"/>
                  </a:lnTo>
                  <a:lnTo>
                    <a:pt x="696724" y="278905"/>
                  </a:lnTo>
                  <a:cubicBezTo>
                    <a:pt x="694400" y="278410"/>
                    <a:pt x="691991" y="278139"/>
                    <a:pt x="689522" y="278119"/>
                  </a:cubicBezTo>
                  <a:close/>
                  <a:moveTo>
                    <a:pt x="686504" y="0"/>
                  </a:moveTo>
                  <a:cubicBezTo>
                    <a:pt x="1065650" y="0"/>
                    <a:pt x="1373008" y="307358"/>
                    <a:pt x="1373008" y="686504"/>
                  </a:cubicBezTo>
                  <a:cubicBezTo>
                    <a:pt x="1373008" y="1065650"/>
                    <a:pt x="1065650" y="1373008"/>
                    <a:pt x="686504" y="1373008"/>
                  </a:cubicBezTo>
                  <a:cubicBezTo>
                    <a:pt x="307358" y="1373008"/>
                    <a:pt x="0" y="1065650"/>
                    <a:pt x="0" y="686504"/>
                  </a:cubicBezTo>
                  <a:cubicBezTo>
                    <a:pt x="0" y="307358"/>
                    <a:pt x="307358" y="0"/>
                    <a:pt x="68650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3" name="Rounded Rectangle 160"/>
            <p:cNvSpPr/>
            <p:nvPr/>
          </p:nvSpPr>
          <p:spPr>
            <a:xfrm>
              <a:off x="559177" y="3472363"/>
              <a:ext cx="228374" cy="73616"/>
            </a:xfrm>
            <a:custGeom>
              <a:avLst/>
              <a:gdLst/>
              <a:ahLst/>
              <a:cxnLst/>
              <a:rect l="l" t="t" r="r" b="b"/>
              <a:pathLst>
                <a:path w="1714069" h="552526">
                  <a:moveTo>
                    <a:pt x="1371649" y="165237"/>
                  </a:moveTo>
                  <a:cubicBezTo>
                    <a:pt x="1378593" y="165198"/>
                    <a:pt x="1385488" y="165820"/>
                    <a:pt x="1392232" y="167103"/>
                  </a:cubicBezTo>
                  <a:cubicBezTo>
                    <a:pt x="1398975" y="168385"/>
                    <a:pt x="1405568" y="170330"/>
                    <a:pt x="1411904" y="172935"/>
                  </a:cubicBezTo>
                  <a:cubicBezTo>
                    <a:pt x="1418241" y="175541"/>
                    <a:pt x="1424324" y="178808"/>
                    <a:pt x="1430048" y="182737"/>
                  </a:cubicBezTo>
                  <a:cubicBezTo>
                    <a:pt x="1435772" y="186666"/>
                    <a:pt x="1441139" y="191258"/>
                    <a:pt x="1446046" y="196512"/>
                  </a:cubicBezTo>
                  <a:lnTo>
                    <a:pt x="1446049" y="196516"/>
                  </a:lnTo>
                  <a:lnTo>
                    <a:pt x="1517115" y="272624"/>
                  </a:lnTo>
                  <a:lnTo>
                    <a:pt x="1434687" y="349591"/>
                  </a:lnTo>
                  <a:lnTo>
                    <a:pt x="1434683" y="349595"/>
                  </a:lnTo>
                  <a:cubicBezTo>
                    <a:pt x="1411920" y="370850"/>
                    <a:pt x="1383358" y="381573"/>
                    <a:pt x="1355580" y="381727"/>
                  </a:cubicBezTo>
                  <a:lnTo>
                    <a:pt x="1355579" y="381728"/>
                  </a:lnTo>
                  <a:lnTo>
                    <a:pt x="1355579" y="381727"/>
                  </a:lnTo>
                  <a:cubicBezTo>
                    <a:pt x="1327800" y="381882"/>
                    <a:pt x="1300807" y="371470"/>
                    <a:pt x="1281182" y="350453"/>
                  </a:cubicBezTo>
                  <a:lnTo>
                    <a:pt x="1281178" y="350448"/>
                  </a:lnTo>
                  <a:lnTo>
                    <a:pt x="1210113" y="274340"/>
                  </a:lnTo>
                  <a:lnTo>
                    <a:pt x="1292541" y="197374"/>
                  </a:lnTo>
                  <a:lnTo>
                    <a:pt x="1292544" y="197370"/>
                  </a:lnTo>
                  <a:lnTo>
                    <a:pt x="1292544" y="197371"/>
                  </a:lnTo>
                  <a:cubicBezTo>
                    <a:pt x="1298235" y="192057"/>
                    <a:pt x="1304288" y="187401"/>
                    <a:pt x="1310601" y="183404"/>
                  </a:cubicBezTo>
                  <a:cubicBezTo>
                    <a:pt x="1316914" y="179408"/>
                    <a:pt x="1323487" y="176070"/>
                    <a:pt x="1330215" y="173391"/>
                  </a:cubicBezTo>
                  <a:cubicBezTo>
                    <a:pt x="1336945" y="170713"/>
                    <a:pt x="1343830" y="168694"/>
                    <a:pt x="1350770" y="167334"/>
                  </a:cubicBezTo>
                  <a:cubicBezTo>
                    <a:pt x="1357710" y="165975"/>
                    <a:pt x="1364704" y="165275"/>
                    <a:pt x="1371649" y="165237"/>
                  </a:cubicBezTo>
                  <a:close/>
                  <a:moveTo>
                    <a:pt x="1026780" y="158114"/>
                  </a:moveTo>
                  <a:cubicBezTo>
                    <a:pt x="1033725" y="158075"/>
                    <a:pt x="1040621" y="158697"/>
                    <a:pt x="1047364" y="159980"/>
                  </a:cubicBezTo>
                  <a:cubicBezTo>
                    <a:pt x="1054108" y="161262"/>
                    <a:pt x="1060699" y="163207"/>
                    <a:pt x="1067036" y="165812"/>
                  </a:cubicBezTo>
                  <a:cubicBezTo>
                    <a:pt x="1073373" y="168418"/>
                    <a:pt x="1079455" y="171685"/>
                    <a:pt x="1085180" y="175614"/>
                  </a:cubicBezTo>
                  <a:cubicBezTo>
                    <a:pt x="1090904" y="179543"/>
                    <a:pt x="1096271" y="184135"/>
                    <a:pt x="1101178" y="189390"/>
                  </a:cubicBezTo>
                  <a:lnTo>
                    <a:pt x="1101179" y="189389"/>
                  </a:lnTo>
                  <a:lnTo>
                    <a:pt x="1101181" y="189393"/>
                  </a:lnTo>
                  <a:lnTo>
                    <a:pt x="1172247" y="265502"/>
                  </a:lnTo>
                  <a:lnTo>
                    <a:pt x="1089819" y="342468"/>
                  </a:lnTo>
                  <a:lnTo>
                    <a:pt x="1089815" y="342472"/>
                  </a:lnTo>
                  <a:cubicBezTo>
                    <a:pt x="1067053" y="363726"/>
                    <a:pt x="1038490" y="374450"/>
                    <a:pt x="1010712" y="374604"/>
                  </a:cubicBezTo>
                  <a:lnTo>
                    <a:pt x="1010711" y="374605"/>
                  </a:lnTo>
                  <a:cubicBezTo>
                    <a:pt x="982933" y="374760"/>
                    <a:pt x="955939" y="364347"/>
                    <a:pt x="936313" y="343330"/>
                  </a:cubicBezTo>
                  <a:lnTo>
                    <a:pt x="936310" y="343325"/>
                  </a:lnTo>
                  <a:lnTo>
                    <a:pt x="865245" y="267217"/>
                  </a:lnTo>
                  <a:lnTo>
                    <a:pt x="947673" y="190251"/>
                  </a:lnTo>
                  <a:lnTo>
                    <a:pt x="947676" y="190247"/>
                  </a:lnTo>
                  <a:lnTo>
                    <a:pt x="947677" y="190247"/>
                  </a:lnTo>
                  <a:cubicBezTo>
                    <a:pt x="953367" y="184934"/>
                    <a:pt x="959420" y="180278"/>
                    <a:pt x="965733" y="176281"/>
                  </a:cubicBezTo>
                  <a:cubicBezTo>
                    <a:pt x="972046" y="172285"/>
                    <a:pt x="978618" y="168947"/>
                    <a:pt x="985348" y="166269"/>
                  </a:cubicBezTo>
                  <a:cubicBezTo>
                    <a:pt x="992076" y="163590"/>
                    <a:pt x="998963" y="161570"/>
                    <a:pt x="1005903" y="160211"/>
                  </a:cubicBezTo>
                  <a:cubicBezTo>
                    <a:pt x="1012842" y="158852"/>
                    <a:pt x="1019836" y="158152"/>
                    <a:pt x="1026780" y="158114"/>
                  </a:cubicBezTo>
                  <a:close/>
                  <a:moveTo>
                    <a:pt x="694059" y="151241"/>
                  </a:moveTo>
                  <a:cubicBezTo>
                    <a:pt x="701002" y="151203"/>
                    <a:pt x="707898" y="151824"/>
                    <a:pt x="714642" y="153108"/>
                  </a:cubicBezTo>
                  <a:cubicBezTo>
                    <a:pt x="721385" y="154390"/>
                    <a:pt x="727977" y="156334"/>
                    <a:pt x="734314" y="158939"/>
                  </a:cubicBezTo>
                  <a:cubicBezTo>
                    <a:pt x="740651" y="161545"/>
                    <a:pt x="746733" y="164813"/>
                    <a:pt x="752458" y="168742"/>
                  </a:cubicBezTo>
                  <a:cubicBezTo>
                    <a:pt x="758182" y="172671"/>
                    <a:pt x="763549" y="177262"/>
                    <a:pt x="768456" y="182517"/>
                  </a:cubicBezTo>
                  <a:lnTo>
                    <a:pt x="768459" y="182521"/>
                  </a:lnTo>
                  <a:lnTo>
                    <a:pt x="839524" y="258629"/>
                  </a:lnTo>
                  <a:lnTo>
                    <a:pt x="757097" y="335596"/>
                  </a:lnTo>
                  <a:lnTo>
                    <a:pt x="757093" y="335599"/>
                  </a:lnTo>
                  <a:cubicBezTo>
                    <a:pt x="734330" y="356854"/>
                    <a:pt x="705768" y="367577"/>
                    <a:pt x="677989" y="367733"/>
                  </a:cubicBezTo>
                  <a:lnTo>
                    <a:pt x="677989" y="367732"/>
                  </a:lnTo>
                  <a:cubicBezTo>
                    <a:pt x="650210" y="367888"/>
                    <a:pt x="623217" y="357475"/>
                    <a:pt x="603592" y="336458"/>
                  </a:cubicBezTo>
                  <a:lnTo>
                    <a:pt x="603588" y="336453"/>
                  </a:lnTo>
                  <a:lnTo>
                    <a:pt x="532523" y="260345"/>
                  </a:lnTo>
                  <a:lnTo>
                    <a:pt x="614950" y="183378"/>
                  </a:lnTo>
                  <a:lnTo>
                    <a:pt x="614954" y="183375"/>
                  </a:lnTo>
                  <a:lnTo>
                    <a:pt x="614954" y="183375"/>
                  </a:lnTo>
                  <a:cubicBezTo>
                    <a:pt x="620645" y="178062"/>
                    <a:pt x="626698" y="173406"/>
                    <a:pt x="633011" y="169409"/>
                  </a:cubicBezTo>
                  <a:cubicBezTo>
                    <a:pt x="639324" y="165413"/>
                    <a:pt x="645897" y="162075"/>
                    <a:pt x="652625" y="159396"/>
                  </a:cubicBezTo>
                  <a:cubicBezTo>
                    <a:pt x="659355" y="156718"/>
                    <a:pt x="666240" y="154698"/>
                    <a:pt x="673180" y="153339"/>
                  </a:cubicBezTo>
                  <a:cubicBezTo>
                    <a:pt x="680120" y="151979"/>
                    <a:pt x="687114" y="151280"/>
                    <a:pt x="694059" y="151241"/>
                  </a:cubicBezTo>
                  <a:close/>
                  <a:moveTo>
                    <a:pt x="351293" y="144162"/>
                  </a:moveTo>
                  <a:cubicBezTo>
                    <a:pt x="358238" y="144123"/>
                    <a:pt x="365134" y="144745"/>
                    <a:pt x="371877" y="146028"/>
                  </a:cubicBezTo>
                  <a:cubicBezTo>
                    <a:pt x="378620" y="147310"/>
                    <a:pt x="385212" y="149254"/>
                    <a:pt x="391549" y="151860"/>
                  </a:cubicBezTo>
                  <a:cubicBezTo>
                    <a:pt x="397886" y="154466"/>
                    <a:pt x="403968" y="157733"/>
                    <a:pt x="409693" y="161662"/>
                  </a:cubicBezTo>
                  <a:cubicBezTo>
                    <a:pt x="415418" y="165591"/>
                    <a:pt x="420784" y="170183"/>
                    <a:pt x="425691" y="175438"/>
                  </a:cubicBezTo>
                  <a:lnTo>
                    <a:pt x="425691" y="175437"/>
                  </a:lnTo>
                  <a:lnTo>
                    <a:pt x="425694" y="175441"/>
                  </a:lnTo>
                  <a:lnTo>
                    <a:pt x="496760" y="251550"/>
                  </a:lnTo>
                  <a:lnTo>
                    <a:pt x="414332" y="328516"/>
                  </a:lnTo>
                  <a:lnTo>
                    <a:pt x="414328" y="328520"/>
                  </a:lnTo>
                  <a:cubicBezTo>
                    <a:pt x="391565" y="349774"/>
                    <a:pt x="363002" y="360498"/>
                    <a:pt x="335224" y="360652"/>
                  </a:cubicBezTo>
                  <a:lnTo>
                    <a:pt x="335224" y="360653"/>
                  </a:lnTo>
                  <a:cubicBezTo>
                    <a:pt x="307445" y="360808"/>
                    <a:pt x="280452" y="350395"/>
                    <a:pt x="260826" y="329378"/>
                  </a:cubicBezTo>
                  <a:lnTo>
                    <a:pt x="260823" y="329374"/>
                  </a:lnTo>
                  <a:lnTo>
                    <a:pt x="189758" y="253265"/>
                  </a:lnTo>
                  <a:lnTo>
                    <a:pt x="272186" y="176299"/>
                  </a:lnTo>
                  <a:lnTo>
                    <a:pt x="272189" y="176295"/>
                  </a:lnTo>
                  <a:lnTo>
                    <a:pt x="272189" y="176295"/>
                  </a:lnTo>
                  <a:cubicBezTo>
                    <a:pt x="277880" y="170981"/>
                    <a:pt x="283933" y="166326"/>
                    <a:pt x="290246" y="162329"/>
                  </a:cubicBezTo>
                  <a:cubicBezTo>
                    <a:pt x="296559" y="158333"/>
                    <a:pt x="303131" y="154995"/>
                    <a:pt x="309861" y="152316"/>
                  </a:cubicBezTo>
                  <a:cubicBezTo>
                    <a:pt x="316589" y="149638"/>
                    <a:pt x="323476" y="147619"/>
                    <a:pt x="330415" y="146259"/>
                  </a:cubicBezTo>
                  <a:cubicBezTo>
                    <a:pt x="337355" y="144900"/>
                    <a:pt x="344348" y="144200"/>
                    <a:pt x="351293" y="144162"/>
                  </a:cubicBezTo>
                  <a:close/>
                  <a:moveTo>
                    <a:pt x="358625" y="102874"/>
                  </a:moveTo>
                  <a:cubicBezTo>
                    <a:pt x="348688" y="102669"/>
                    <a:pt x="338705" y="103410"/>
                    <a:pt x="328825" y="105102"/>
                  </a:cubicBezTo>
                  <a:cubicBezTo>
                    <a:pt x="318944" y="106793"/>
                    <a:pt x="309166" y="109435"/>
                    <a:pt x="299637" y="113029"/>
                  </a:cubicBezTo>
                  <a:cubicBezTo>
                    <a:pt x="290108" y="116624"/>
                    <a:pt x="280827" y="121171"/>
                    <a:pt x="271942" y="126674"/>
                  </a:cubicBezTo>
                  <a:cubicBezTo>
                    <a:pt x="263059" y="132176"/>
                    <a:pt x="254571" y="138636"/>
                    <a:pt x="246627" y="146053"/>
                  </a:cubicBezTo>
                  <a:lnTo>
                    <a:pt x="246626" y="146053"/>
                  </a:lnTo>
                  <a:lnTo>
                    <a:pt x="246621" y="146058"/>
                  </a:lnTo>
                  <a:lnTo>
                    <a:pt x="131551" y="253505"/>
                  </a:lnTo>
                  <a:lnTo>
                    <a:pt x="236113" y="365486"/>
                  </a:lnTo>
                  <a:lnTo>
                    <a:pt x="236118" y="365493"/>
                  </a:lnTo>
                  <a:cubicBezTo>
                    <a:pt x="264993" y="396417"/>
                    <a:pt x="304016" y="412387"/>
                    <a:pt x="343764" y="413207"/>
                  </a:cubicBezTo>
                  <a:lnTo>
                    <a:pt x="343765" y="413208"/>
                  </a:lnTo>
                  <a:lnTo>
                    <a:pt x="343765" y="413207"/>
                  </a:lnTo>
                  <a:cubicBezTo>
                    <a:pt x="383512" y="414029"/>
                    <a:pt x="423986" y="399701"/>
                    <a:pt x="455763" y="370029"/>
                  </a:cubicBezTo>
                  <a:lnTo>
                    <a:pt x="455768" y="370024"/>
                  </a:lnTo>
                  <a:lnTo>
                    <a:pt x="517367" y="312506"/>
                  </a:lnTo>
                  <a:lnTo>
                    <a:pt x="573341" y="372451"/>
                  </a:lnTo>
                  <a:lnTo>
                    <a:pt x="573345" y="372457"/>
                  </a:lnTo>
                  <a:cubicBezTo>
                    <a:pt x="602221" y="403381"/>
                    <a:pt x="641243" y="419351"/>
                    <a:pt x="680991" y="420172"/>
                  </a:cubicBezTo>
                  <a:lnTo>
                    <a:pt x="680991" y="420173"/>
                  </a:lnTo>
                  <a:lnTo>
                    <a:pt x="680992" y="420172"/>
                  </a:lnTo>
                  <a:cubicBezTo>
                    <a:pt x="720740" y="420994"/>
                    <a:pt x="761213" y="406665"/>
                    <a:pt x="792991" y="376993"/>
                  </a:cubicBezTo>
                  <a:lnTo>
                    <a:pt x="792995" y="376988"/>
                  </a:lnTo>
                  <a:lnTo>
                    <a:pt x="854594" y="319471"/>
                  </a:lnTo>
                  <a:lnTo>
                    <a:pt x="910567" y="379416"/>
                  </a:lnTo>
                  <a:lnTo>
                    <a:pt x="910572" y="379422"/>
                  </a:lnTo>
                  <a:cubicBezTo>
                    <a:pt x="939448" y="410346"/>
                    <a:pt x="978469" y="426316"/>
                    <a:pt x="1018218" y="427137"/>
                  </a:cubicBezTo>
                  <a:lnTo>
                    <a:pt x="1018219" y="427138"/>
                  </a:lnTo>
                  <a:lnTo>
                    <a:pt x="1018219" y="427137"/>
                  </a:lnTo>
                  <a:cubicBezTo>
                    <a:pt x="1057967" y="427958"/>
                    <a:pt x="1098440" y="413630"/>
                    <a:pt x="1130217" y="383959"/>
                  </a:cubicBezTo>
                  <a:lnTo>
                    <a:pt x="1130222" y="383953"/>
                  </a:lnTo>
                  <a:lnTo>
                    <a:pt x="1191820" y="326436"/>
                  </a:lnTo>
                  <a:lnTo>
                    <a:pt x="1247793" y="386381"/>
                  </a:lnTo>
                  <a:lnTo>
                    <a:pt x="1247799" y="386388"/>
                  </a:lnTo>
                  <a:cubicBezTo>
                    <a:pt x="1276674" y="417312"/>
                    <a:pt x="1315696" y="433282"/>
                    <a:pt x="1355444" y="434102"/>
                  </a:cubicBezTo>
                  <a:lnTo>
                    <a:pt x="1355445" y="434103"/>
                  </a:lnTo>
                  <a:lnTo>
                    <a:pt x="1355445" y="434102"/>
                  </a:lnTo>
                  <a:cubicBezTo>
                    <a:pt x="1395193" y="434924"/>
                    <a:pt x="1435666" y="420596"/>
                    <a:pt x="1467443" y="390924"/>
                  </a:cubicBezTo>
                  <a:lnTo>
                    <a:pt x="1467448" y="390919"/>
                  </a:lnTo>
                  <a:lnTo>
                    <a:pt x="1582518" y="283473"/>
                  </a:lnTo>
                  <a:lnTo>
                    <a:pt x="1477955" y="171491"/>
                  </a:lnTo>
                  <a:lnTo>
                    <a:pt x="1477952" y="171486"/>
                  </a:lnTo>
                  <a:lnTo>
                    <a:pt x="1477951" y="171486"/>
                  </a:lnTo>
                  <a:cubicBezTo>
                    <a:pt x="1470732" y="163754"/>
                    <a:pt x="1462878" y="156957"/>
                    <a:pt x="1454540" y="151099"/>
                  </a:cubicBezTo>
                  <a:cubicBezTo>
                    <a:pt x="1446198" y="145240"/>
                    <a:pt x="1437372" y="140319"/>
                    <a:pt x="1428205" y="136339"/>
                  </a:cubicBezTo>
                  <a:cubicBezTo>
                    <a:pt x="1419039" y="132359"/>
                    <a:pt x="1409532" y="129318"/>
                    <a:pt x="1399833" y="127222"/>
                  </a:cubicBezTo>
                  <a:cubicBezTo>
                    <a:pt x="1390133" y="125126"/>
                    <a:pt x="1380242" y="123974"/>
                    <a:pt x="1370305" y="123769"/>
                  </a:cubicBezTo>
                  <a:cubicBezTo>
                    <a:pt x="1360368" y="123564"/>
                    <a:pt x="1350386" y="124306"/>
                    <a:pt x="1340506" y="125998"/>
                  </a:cubicBezTo>
                  <a:cubicBezTo>
                    <a:pt x="1330625" y="127688"/>
                    <a:pt x="1320846" y="130330"/>
                    <a:pt x="1311317" y="133923"/>
                  </a:cubicBezTo>
                  <a:cubicBezTo>
                    <a:pt x="1301788" y="137518"/>
                    <a:pt x="1292507" y="142066"/>
                    <a:pt x="1283623" y="147569"/>
                  </a:cubicBezTo>
                  <a:cubicBezTo>
                    <a:pt x="1274739" y="153071"/>
                    <a:pt x="1266251" y="159530"/>
                    <a:pt x="1258307" y="166948"/>
                  </a:cubicBezTo>
                  <a:lnTo>
                    <a:pt x="1258306" y="166948"/>
                  </a:lnTo>
                  <a:lnTo>
                    <a:pt x="1258302" y="166953"/>
                  </a:lnTo>
                  <a:lnTo>
                    <a:pt x="1196703" y="224471"/>
                  </a:lnTo>
                  <a:lnTo>
                    <a:pt x="1140729" y="164525"/>
                  </a:lnTo>
                  <a:lnTo>
                    <a:pt x="1140725" y="164520"/>
                  </a:lnTo>
                  <a:lnTo>
                    <a:pt x="1140724" y="164520"/>
                  </a:lnTo>
                  <a:cubicBezTo>
                    <a:pt x="1133506" y="156789"/>
                    <a:pt x="1125652" y="149991"/>
                    <a:pt x="1117313" y="144133"/>
                  </a:cubicBezTo>
                  <a:cubicBezTo>
                    <a:pt x="1108972" y="138275"/>
                    <a:pt x="1100145" y="133354"/>
                    <a:pt x="1090978" y="129373"/>
                  </a:cubicBezTo>
                  <a:cubicBezTo>
                    <a:pt x="1081812" y="125393"/>
                    <a:pt x="1072305" y="122353"/>
                    <a:pt x="1062606" y="120257"/>
                  </a:cubicBezTo>
                  <a:cubicBezTo>
                    <a:pt x="1052907" y="118160"/>
                    <a:pt x="1043015" y="117009"/>
                    <a:pt x="1033078" y="116803"/>
                  </a:cubicBezTo>
                  <a:cubicBezTo>
                    <a:pt x="1023142" y="116599"/>
                    <a:pt x="1013159" y="117340"/>
                    <a:pt x="1003280" y="119032"/>
                  </a:cubicBezTo>
                  <a:cubicBezTo>
                    <a:pt x="993399" y="120724"/>
                    <a:pt x="983620" y="123365"/>
                    <a:pt x="974090" y="126958"/>
                  </a:cubicBezTo>
                  <a:cubicBezTo>
                    <a:pt x="964562" y="130553"/>
                    <a:pt x="955281" y="135100"/>
                    <a:pt x="946397" y="140603"/>
                  </a:cubicBezTo>
                  <a:cubicBezTo>
                    <a:pt x="937512" y="146106"/>
                    <a:pt x="929025" y="152565"/>
                    <a:pt x="921080" y="159983"/>
                  </a:cubicBezTo>
                  <a:lnTo>
                    <a:pt x="921080" y="159983"/>
                  </a:lnTo>
                  <a:lnTo>
                    <a:pt x="921075" y="159988"/>
                  </a:lnTo>
                  <a:lnTo>
                    <a:pt x="859476" y="217506"/>
                  </a:lnTo>
                  <a:lnTo>
                    <a:pt x="803503" y="157560"/>
                  </a:lnTo>
                  <a:lnTo>
                    <a:pt x="803498" y="157554"/>
                  </a:lnTo>
                  <a:lnTo>
                    <a:pt x="803497" y="157555"/>
                  </a:lnTo>
                  <a:cubicBezTo>
                    <a:pt x="796278" y="149824"/>
                    <a:pt x="788425" y="143027"/>
                    <a:pt x="780086" y="137169"/>
                  </a:cubicBezTo>
                  <a:cubicBezTo>
                    <a:pt x="771746" y="131309"/>
                    <a:pt x="762919" y="126388"/>
                    <a:pt x="753751" y="122408"/>
                  </a:cubicBezTo>
                  <a:cubicBezTo>
                    <a:pt x="744585" y="118428"/>
                    <a:pt x="735079" y="115388"/>
                    <a:pt x="725379" y="113292"/>
                  </a:cubicBezTo>
                  <a:cubicBezTo>
                    <a:pt x="715680" y="111197"/>
                    <a:pt x="705789" y="110044"/>
                    <a:pt x="695853" y="109838"/>
                  </a:cubicBezTo>
                  <a:cubicBezTo>
                    <a:pt x="685915" y="109633"/>
                    <a:pt x="675933" y="110375"/>
                    <a:pt x="666052" y="112067"/>
                  </a:cubicBezTo>
                  <a:cubicBezTo>
                    <a:pt x="656172" y="113758"/>
                    <a:pt x="646393" y="116400"/>
                    <a:pt x="636864" y="119993"/>
                  </a:cubicBezTo>
                  <a:cubicBezTo>
                    <a:pt x="627335" y="123588"/>
                    <a:pt x="618054" y="128135"/>
                    <a:pt x="609170" y="133638"/>
                  </a:cubicBezTo>
                  <a:cubicBezTo>
                    <a:pt x="600286" y="139140"/>
                    <a:pt x="591798" y="145600"/>
                    <a:pt x="583854" y="153018"/>
                  </a:cubicBezTo>
                  <a:lnTo>
                    <a:pt x="583853" y="153018"/>
                  </a:lnTo>
                  <a:lnTo>
                    <a:pt x="583848" y="153022"/>
                  </a:lnTo>
                  <a:lnTo>
                    <a:pt x="522249" y="210541"/>
                  </a:lnTo>
                  <a:lnTo>
                    <a:pt x="466275" y="150596"/>
                  </a:lnTo>
                  <a:lnTo>
                    <a:pt x="466271" y="150590"/>
                  </a:lnTo>
                  <a:lnTo>
                    <a:pt x="466270" y="150590"/>
                  </a:lnTo>
                  <a:cubicBezTo>
                    <a:pt x="459051" y="142859"/>
                    <a:pt x="451198" y="136062"/>
                    <a:pt x="442858" y="130204"/>
                  </a:cubicBezTo>
                  <a:cubicBezTo>
                    <a:pt x="434518" y="124345"/>
                    <a:pt x="425691" y="119424"/>
                    <a:pt x="416524" y="115443"/>
                  </a:cubicBezTo>
                  <a:cubicBezTo>
                    <a:pt x="407358" y="111463"/>
                    <a:pt x="397851" y="108423"/>
                    <a:pt x="388152" y="106327"/>
                  </a:cubicBezTo>
                  <a:cubicBezTo>
                    <a:pt x="378453" y="104231"/>
                    <a:pt x="368561" y="103079"/>
                    <a:pt x="358625" y="102874"/>
                  </a:cubicBezTo>
                  <a:close/>
                  <a:moveTo>
                    <a:pt x="68386" y="0"/>
                  </a:moveTo>
                  <a:lnTo>
                    <a:pt x="1645683" y="0"/>
                  </a:lnTo>
                  <a:cubicBezTo>
                    <a:pt x="1683452" y="0"/>
                    <a:pt x="1714069" y="30617"/>
                    <a:pt x="1714069" y="68386"/>
                  </a:cubicBezTo>
                  <a:lnTo>
                    <a:pt x="1714069" y="484140"/>
                  </a:lnTo>
                  <a:cubicBezTo>
                    <a:pt x="1714069" y="521909"/>
                    <a:pt x="1683452" y="552526"/>
                    <a:pt x="1645683" y="552526"/>
                  </a:cubicBezTo>
                  <a:lnTo>
                    <a:pt x="68386" y="552526"/>
                  </a:lnTo>
                  <a:cubicBezTo>
                    <a:pt x="30617" y="552526"/>
                    <a:pt x="0" y="521909"/>
                    <a:pt x="0" y="484140"/>
                  </a:cubicBezTo>
                  <a:lnTo>
                    <a:pt x="0" y="68386"/>
                  </a:lnTo>
                  <a:cubicBezTo>
                    <a:pt x="0" y="30617"/>
                    <a:pt x="30617" y="0"/>
                    <a:pt x="6838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4" name="Oval 11"/>
            <p:cNvSpPr>
              <a:spLocks noChangeAspect="1"/>
            </p:cNvSpPr>
            <p:nvPr/>
          </p:nvSpPr>
          <p:spPr>
            <a:xfrm rot="16200000">
              <a:off x="460949" y="3474206"/>
              <a:ext cx="94428" cy="75366"/>
            </a:xfrm>
            <a:custGeom>
              <a:avLst/>
              <a:gdLst/>
              <a:ahLst/>
              <a:cxnLst/>
              <a:rect l="l" t="t" r="r" b="b"/>
              <a:pathLst>
                <a:path w="2875460" h="2363048">
                  <a:moveTo>
                    <a:pt x="1437731" y="1911666"/>
                  </a:moveTo>
                  <a:cubicBezTo>
                    <a:pt x="1562377" y="1911666"/>
                    <a:pt x="1663422" y="2012711"/>
                    <a:pt x="1663422" y="2137357"/>
                  </a:cubicBezTo>
                  <a:cubicBezTo>
                    <a:pt x="1663422" y="2262003"/>
                    <a:pt x="1562377" y="2363048"/>
                    <a:pt x="1437731" y="2363048"/>
                  </a:cubicBezTo>
                  <a:cubicBezTo>
                    <a:pt x="1313085" y="2363048"/>
                    <a:pt x="1212040" y="2262003"/>
                    <a:pt x="1212040" y="2137357"/>
                  </a:cubicBezTo>
                  <a:cubicBezTo>
                    <a:pt x="1212040" y="2012711"/>
                    <a:pt x="1313085" y="1911666"/>
                    <a:pt x="1437731" y="1911666"/>
                  </a:cubicBezTo>
                  <a:close/>
                  <a:moveTo>
                    <a:pt x="1437304" y="1321731"/>
                  </a:moveTo>
                  <a:cubicBezTo>
                    <a:pt x="1593169" y="1321731"/>
                    <a:pt x="1737967" y="1367369"/>
                    <a:pt x="1858079" y="1445527"/>
                  </a:cubicBezTo>
                  <a:lnTo>
                    <a:pt x="1932081" y="1504336"/>
                  </a:lnTo>
                  <a:lnTo>
                    <a:pt x="1951328" y="1517312"/>
                  </a:lnTo>
                  <a:lnTo>
                    <a:pt x="1954695" y="1522308"/>
                  </a:lnTo>
                  <a:lnTo>
                    <a:pt x="1969459" y="1534040"/>
                  </a:lnTo>
                  <a:lnTo>
                    <a:pt x="1971894" y="1536883"/>
                  </a:lnTo>
                  <a:lnTo>
                    <a:pt x="1967725" y="1541632"/>
                  </a:lnTo>
                  <a:lnTo>
                    <a:pt x="1988045" y="1571772"/>
                  </a:lnTo>
                  <a:cubicBezTo>
                    <a:pt x="1996715" y="1592269"/>
                    <a:pt x="2001509" y="1614805"/>
                    <a:pt x="2001509" y="1638461"/>
                  </a:cubicBezTo>
                  <a:cubicBezTo>
                    <a:pt x="2001509" y="1733084"/>
                    <a:pt x="1924802" y="1809791"/>
                    <a:pt x="1830179" y="1809791"/>
                  </a:cubicBezTo>
                  <a:cubicBezTo>
                    <a:pt x="1806523" y="1809791"/>
                    <a:pt x="1783987" y="1804997"/>
                    <a:pt x="1763490" y="1796327"/>
                  </a:cubicBezTo>
                  <a:lnTo>
                    <a:pt x="1751325" y="1788126"/>
                  </a:lnTo>
                  <a:lnTo>
                    <a:pt x="1748124" y="1791772"/>
                  </a:lnTo>
                  <a:lnTo>
                    <a:pt x="1729979" y="1773733"/>
                  </a:lnTo>
                  <a:lnTo>
                    <a:pt x="1709030" y="1759610"/>
                  </a:lnTo>
                  <a:lnTo>
                    <a:pt x="1707617" y="1757513"/>
                  </a:lnTo>
                  <a:lnTo>
                    <a:pt x="1659501" y="1724190"/>
                  </a:lnTo>
                  <a:cubicBezTo>
                    <a:pt x="1588430" y="1682927"/>
                    <a:pt x="1508738" y="1659803"/>
                    <a:pt x="1424565" y="1659803"/>
                  </a:cubicBezTo>
                  <a:cubicBezTo>
                    <a:pt x="1340392" y="1659803"/>
                    <a:pt x="1260701" y="1682927"/>
                    <a:pt x="1189629" y="1724190"/>
                  </a:cubicBezTo>
                  <a:lnTo>
                    <a:pt x="1163855" y="1742040"/>
                  </a:lnTo>
                  <a:lnTo>
                    <a:pt x="1158626" y="1749795"/>
                  </a:lnTo>
                  <a:cubicBezTo>
                    <a:pt x="1128449" y="1779973"/>
                    <a:pt x="1086759" y="1798638"/>
                    <a:pt x="1040710" y="1798638"/>
                  </a:cubicBezTo>
                  <a:cubicBezTo>
                    <a:pt x="948612" y="1798638"/>
                    <a:pt x="873951" y="1723977"/>
                    <a:pt x="873951" y="1631879"/>
                  </a:cubicBezTo>
                  <a:cubicBezTo>
                    <a:pt x="873951" y="1608855"/>
                    <a:pt x="878617" y="1586920"/>
                    <a:pt x="887056" y="1566969"/>
                  </a:cubicBezTo>
                  <a:lnTo>
                    <a:pt x="905331" y="1539863"/>
                  </a:lnTo>
                  <a:lnTo>
                    <a:pt x="902714" y="1536882"/>
                  </a:lnTo>
                  <a:lnTo>
                    <a:pt x="905149" y="1534040"/>
                  </a:lnTo>
                  <a:lnTo>
                    <a:pt x="913999" y="1527007"/>
                  </a:lnTo>
                  <a:lnTo>
                    <a:pt x="922794" y="1513963"/>
                  </a:lnTo>
                  <a:lnTo>
                    <a:pt x="973055" y="1480076"/>
                  </a:lnTo>
                  <a:lnTo>
                    <a:pt x="1016529" y="1445527"/>
                  </a:lnTo>
                  <a:cubicBezTo>
                    <a:pt x="1136642" y="1367369"/>
                    <a:pt x="1281440" y="1321731"/>
                    <a:pt x="1437304" y="1321731"/>
                  </a:cubicBezTo>
                  <a:close/>
                  <a:moveTo>
                    <a:pt x="1435082" y="644087"/>
                  </a:moveTo>
                  <a:cubicBezTo>
                    <a:pt x="1829027" y="644087"/>
                    <a:pt x="2176354" y="789596"/>
                    <a:pt x="2381450" y="1010911"/>
                  </a:cubicBezTo>
                  <a:lnTo>
                    <a:pt x="2405654" y="1039955"/>
                  </a:lnTo>
                  <a:lnTo>
                    <a:pt x="2403428" y="1042491"/>
                  </a:lnTo>
                  <a:lnTo>
                    <a:pt x="2430056" y="1081985"/>
                  </a:lnTo>
                  <a:cubicBezTo>
                    <a:pt x="2438858" y="1102795"/>
                    <a:pt x="2443725" y="1125674"/>
                    <a:pt x="2443725" y="1149690"/>
                  </a:cubicBezTo>
                  <a:cubicBezTo>
                    <a:pt x="2443725" y="1245754"/>
                    <a:pt x="2365849" y="1323630"/>
                    <a:pt x="2269785" y="1323630"/>
                  </a:cubicBezTo>
                  <a:cubicBezTo>
                    <a:pt x="2245769" y="1323630"/>
                    <a:pt x="2222890" y="1318763"/>
                    <a:pt x="2202080" y="1309961"/>
                  </a:cubicBezTo>
                  <a:lnTo>
                    <a:pt x="2181057" y="1295787"/>
                  </a:lnTo>
                  <a:lnTo>
                    <a:pt x="2177839" y="1299453"/>
                  </a:lnTo>
                  <a:lnTo>
                    <a:pt x="2159686" y="1281378"/>
                  </a:lnTo>
                  <a:lnTo>
                    <a:pt x="2146791" y="1272684"/>
                  </a:lnTo>
                  <a:lnTo>
                    <a:pt x="2138288" y="1260072"/>
                  </a:lnTo>
                  <a:lnTo>
                    <a:pt x="2113060" y="1234953"/>
                  </a:lnTo>
                  <a:cubicBezTo>
                    <a:pt x="1939551" y="1092411"/>
                    <a:pt x="1699850" y="1004247"/>
                    <a:pt x="1435083" y="1004247"/>
                  </a:cubicBezTo>
                  <a:cubicBezTo>
                    <a:pt x="1170317" y="1004247"/>
                    <a:pt x="930616" y="1092411"/>
                    <a:pt x="757106" y="1234953"/>
                  </a:cubicBezTo>
                  <a:lnTo>
                    <a:pt x="733906" y="1258053"/>
                  </a:lnTo>
                  <a:lnTo>
                    <a:pt x="728670" y="1265819"/>
                  </a:lnTo>
                  <a:lnTo>
                    <a:pt x="720730" y="1271172"/>
                  </a:lnTo>
                  <a:lnTo>
                    <a:pt x="692327" y="1299453"/>
                  </a:lnTo>
                  <a:lnTo>
                    <a:pt x="687292" y="1293717"/>
                  </a:lnTo>
                  <a:lnTo>
                    <a:pt x="673381" y="1303096"/>
                  </a:lnTo>
                  <a:cubicBezTo>
                    <a:pt x="652571" y="1311898"/>
                    <a:pt x="629692" y="1316765"/>
                    <a:pt x="605676" y="1316765"/>
                  </a:cubicBezTo>
                  <a:cubicBezTo>
                    <a:pt x="509612" y="1316765"/>
                    <a:pt x="431736" y="1238889"/>
                    <a:pt x="431736" y="1142825"/>
                  </a:cubicBezTo>
                  <a:cubicBezTo>
                    <a:pt x="431736" y="1118809"/>
                    <a:pt x="436603" y="1095930"/>
                    <a:pt x="445405" y="1075120"/>
                  </a:cubicBezTo>
                  <a:lnTo>
                    <a:pt x="467115" y="1042921"/>
                  </a:lnTo>
                  <a:lnTo>
                    <a:pt x="464511" y="1039955"/>
                  </a:lnTo>
                  <a:lnTo>
                    <a:pt x="488714" y="1010911"/>
                  </a:lnTo>
                  <a:cubicBezTo>
                    <a:pt x="693810" y="789596"/>
                    <a:pt x="1041137" y="644087"/>
                    <a:pt x="1435082" y="644087"/>
                  </a:cubicBezTo>
                  <a:close/>
                  <a:moveTo>
                    <a:pt x="1438120" y="0"/>
                  </a:moveTo>
                  <a:cubicBezTo>
                    <a:pt x="1995832" y="0"/>
                    <a:pt x="2487546" y="193764"/>
                    <a:pt x="2777903" y="488474"/>
                  </a:cubicBezTo>
                  <a:lnTo>
                    <a:pt x="2824346" y="540895"/>
                  </a:lnTo>
                  <a:lnTo>
                    <a:pt x="2825853" y="541911"/>
                  </a:lnTo>
                  <a:lnTo>
                    <a:pt x="2827786" y="544777"/>
                  </a:lnTo>
                  <a:lnTo>
                    <a:pt x="2835773" y="553793"/>
                  </a:lnTo>
                  <a:lnTo>
                    <a:pt x="2834693" y="555023"/>
                  </a:lnTo>
                  <a:lnTo>
                    <a:pt x="2862150" y="595747"/>
                  </a:lnTo>
                  <a:cubicBezTo>
                    <a:pt x="2870721" y="616010"/>
                    <a:pt x="2875460" y="638288"/>
                    <a:pt x="2875460" y="661673"/>
                  </a:cubicBezTo>
                  <a:cubicBezTo>
                    <a:pt x="2875460" y="755213"/>
                    <a:pt x="2799631" y="831042"/>
                    <a:pt x="2706091" y="831042"/>
                  </a:cubicBezTo>
                  <a:cubicBezTo>
                    <a:pt x="2682706" y="831042"/>
                    <a:pt x="2660428" y="826303"/>
                    <a:pt x="2640165" y="817732"/>
                  </a:cubicBezTo>
                  <a:lnTo>
                    <a:pt x="2617484" y="802440"/>
                  </a:lnTo>
                  <a:lnTo>
                    <a:pt x="2614276" y="806094"/>
                  </a:lnTo>
                  <a:lnTo>
                    <a:pt x="2595569" y="787665"/>
                  </a:lnTo>
                  <a:lnTo>
                    <a:pt x="2586329" y="781435"/>
                  </a:lnTo>
                  <a:lnTo>
                    <a:pt x="2580560" y="772879"/>
                  </a:lnTo>
                  <a:lnTo>
                    <a:pt x="2536799" y="729767"/>
                  </a:lnTo>
                  <a:cubicBezTo>
                    <a:pt x="2275651" y="496652"/>
                    <a:pt x="1880439" y="348065"/>
                    <a:pt x="1438119" y="348065"/>
                  </a:cubicBezTo>
                  <a:cubicBezTo>
                    <a:pt x="995799" y="348065"/>
                    <a:pt x="600587" y="496652"/>
                    <a:pt x="339440" y="729767"/>
                  </a:cubicBezTo>
                  <a:lnTo>
                    <a:pt x="298917" y="769689"/>
                  </a:lnTo>
                  <a:lnTo>
                    <a:pt x="289131" y="784203"/>
                  </a:lnTo>
                  <a:lnTo>
                    <a:pt x="273456" y="794771"/>
                  </a:lnTo>
                  <a:lnTo>
                    <a:pt x="261964" y="806093"/>
                  </a:lnTo>
                  <a:lnTo>
                    <a:pt x="259993" y="803848"/>
                  </a:lnTo>
                  <a:lnTo>
                    <a:pt x="235295" y="820500"/>
                  </a:lnTo>
                  <a:cubicBezTo>
                    <a:pt x="215032" y="829071"/>
                    <a:pt x="192754" y="833810"/>
                    <a:pt x="169369" y="833810"/>
                  </a:cubicBezTo>
                  <a:cubicBezTo>
                    <a:pt x="75829" y="833810"/>
                    <a:pt x="0" y="757981"/>
                    <a:pt x="0" y="664441"/>
                  </a:cubicBezTo>
                  <a:cubicBezTo>
                    <a:pt x="0" y="641056"/>
                    <a:pt x="4739" y="618778"/>
                    <a:pt x="13310" y="598515"/>
                  </a:cubicBezTo>
                  <a:lnTo>
                    <a:pt x="42161" y="555723"/>
                  </a:lnTo>
                  <a:lnTo>
                    <a:pt x="40467" y="553793"/>
                  </a:lnTo>
                  <a:lnTo>
                    <a:pt x="98337" y="488474"/>
                  </a:lnTo>
                  <a:cubicBezTo>
                    <a:pt x="388694" y="193764"/>
                    <a:pt x="880408" y="0"/>
                    <a:pt x="143812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49" name="Rounded Rectangle 648"/>
          <p:cNvSpPr/>
          <p:nvPr/>
        </p:nvSpPr>
        <p:spPr>
          <a:xfrm>
            <a:off x="1201399" y="2266340"/>
            <a:ext cx="5012568" cy="14124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8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z="1600" b="1" dirty="0">
                <a:solidFill>
                  <a:srgbClr val="676767">
                    <a:lumMod val="75000"/>
                  </a:srgbClr>
                </a:solidFill>
              </a:rPr>
              <a:t>Enterprise Fabric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96645" y="3664592"/>
            <a:ext cx="4508167" cy="405467"/>
            <a:chOff x="1496645" y="3664592"/>
            <a:chExt cx="4508167" cy="405467"/>
          </a:xfrm>
        </p:grpSpPr>
        <p:cxnSp>
          <p:nvCxnSpPr>
            <p:cNvPr id="199" name="Straight Connector 198"/>
            <p:cNvCxnSpPr/>
            <p:nvPr/>
          </p:nvCxnSpPr>
          <p:spPr>
            <a:xfrm flipV="1">
              <a:off x="1496645" y="3671480"/>
              <a:ext cx="0" cy="397435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3178773" y="3671480"/>
              <a:ext cx="0" cy="398579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4923304" y="3671480"/>
              <a:ext cx="0" cy="398579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6004812" y="3664592"/>
              <a:ext cx="0" cy="403339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2454873" y="3671480"/>
              <a:ext cx="0" cy="398579"/>
            </a:xfrm>
            <a:prstGeom prst="line">
              <a:avLst/>
            </a:prstGeom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" name="Rounded Rectangle 500"/>
          <p:cNvSpPr/>
          <p:nvPr/>
        </p:nvSpPr>
        <p:spPr>
          <a:xfrm>
            <a:off x="1209376" y="3854697"/>
            <a:ext cx="6632133" cy="73983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8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z="1600" b="1" dirty="0">
                <a:solidFill>
                  <a:srgbClr val="676767">
                    <a:lumMod val="75000"/>
                  </a:srgbClr>
                </a:solidFill>
              </a:rPr>
              <a:t>Network Function Virtualization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18845" y="751979"/>
            <a:ext cx="6282993" cy="387043"/>
            <a:chOff x="1218845" y="751979"/>
            <a:chExt cx="6282993" cy="387043"/>
          </a:xfrm>
        </p:grpSpPr>
        <p:sp>
          <p:nvSpPr>
            <p:cNvPr id="212" name="Rounded Rectangle 211"/>
            <p:cNvSpPr/>
            <p:nvPr/>
          </p:nvSpPr>
          <p:spPr>
            <a:xfrm>
              <a:off x="1218845" y="770931"/>
              <a:ext cx="423005" cy="21829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</a:rPr>
                <a:t>GUI</a:t>
              </a:r>
            </a:p>
          </p:txBody>
        </p:sp>
        <p:sp>
          <p:nvSpPr>
            <p:cNvPr id="213" name="Rounded Rectangle 212"/>
            <p:cNvSpPr/>
            <p:nvPr/>
          </p:nvSpPr>
          <p:spPr>
            <a:xfrm>
              <a:off x="1718924" y="913720"/>
              <a:ext cx="618079" cy="21829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700" b="1" dirty="0" smtClean="0">
                  <a:solidFill>
                    <a:srgbClr val="FFFFFF"/>
                  </a:solidFill>
                </a:rPr>
                <a:t>規定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6833170" y="751979"/>
              <a:ext cx="668668" cy="21829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700" b="1" dirty="0">
                  <a:solidFill>
                    <a:srgbClr val="FFFFFF"/>
                  </a:solidFill>
                </a:rPr>
                <a:t>カスタマイズ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215" name="Rounded Rectangle 214"/>
            <p:cNvSpPr/>
            <p:nvPr/>
          </p:nvSpPr>
          <p:spPr>
            <a:xfrm>
              <a:off x="6224294" y="920727"/>
              <a:ext cx="561486" cy="21829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700" b="1" dirty="0" smtClean="0">
                  <a:solidFill>
                    <a:srgbClr val="FFFFFF"/>
                  </a:solidFill>
                </a:rPr>
                <a:t>モデル化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22021" y="1436295"/>
            <a:ext cx="6810728" cy="760805"/>
            <a:chOff x="1222021" y="1436295"/>
            <a:chExt cx="6810728" cy="760805"/>
          </a:xfrm>
        </p:grpSpPr>
        <p:sp>
          <p:nvSpPr>
            <p:cNvPr id="206" name="Rounded Rectangle 205"/>
            <p:cNvSpPr/>
            <p:nvPr/>
          </p:nvSpPr>
          <p:spPr>
            <a:xfrm>
              <a:off x="1757727" y="1735511"/>
              <a:ext cx="537626" cy="20904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700" b="1" dirty="0" smtClean="0">
                  <a:solidFill>
                    <a:srgbClr val="FFFFFF"/>
                  </a:solidFill>
                </a:rPr>
                <a:t>トポロジ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337003" y="1552746"/>
              <a:ext cx="466529" cy="20904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</a:rPr>
                <a:t>Easy </a:t>
              </a:r>
              <a:r>
                <a:rPr lang="en-US" sz="700" b="1" dirty="0" err="1">
                  <a:solidFill>
                    <a:srgbClr val="FFFFFF"/>
                  </a:solidFill>
                </a:rPr>
                <a:t>QoS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208" name="Rounded Rectangle 207"/>
            <p:cNvSpPr/>
            <p:nvPr/>
          </p:nvSpPr>
          <p:spPr>
            <a:xfrm>
              <a:off x="5959106" y="1527957"/>
              <a:ext cx="627888" cy="20904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700" b="1" dirty="0" smtClean="0">
                  <a:solidFill>
                    <a:srgbClr val="FFFFFF"/>
                  </a:solidFill>
                </a:rPr>
                <a:t>プラグ </a:t>
              </a:r>
              <a:r>
                <a:rPr lang="en-US" altLang="ja-JP" sz="700" b="1" dirty="0" smtClean="0">
                  <a:solidFill>
                    <a:srgbClr val="FFFFFF"/>
                  </a:solidFill>
                </a:rPr>
                <a:t>&amp; </a:t>
              </a:r>
              <a:r>
                <a:rPr lang="ja-JP" altLang="en-US" sz="700" b="1" dirty="0" smtClean="0">
                  <a:solidFill>
                    <a:srgbClr val="FFFFFF"/>
                  </a:solidFill>
                </a:rPr>
                <a:t>プレイ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209" name="Rounded Rectangle 208"/>
            <p:cNvSpPr/>
            <p:nvPr/>
          </p:nvSpPr>
          <p:spPr>
            <a:xfrm>
              <a:off x="6822573" y="1443420"/>
              <a:ext cx="676153" cy="23908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700" b="1" dirty="0" smtClean="0">
                  <a:solidFill>
                    <a:srgbClr val="FFFFFF"/>
                  </a:solidFill>
                </a:rPr>
                <a:t>経路最適化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210" name="Rounded Rectangle 209"/>
            <p:cNvSpPr/>
            <p:nvPr/>
          </p:nvSpPr>
          <p:spPr>
            <a:xfrm>
              <a:off x="1222021" y="1436295"/>
              <a:ext cx="676170" cy="25796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700" b="1" dirty="0" smtClean="0">
                  <a:solidFill>
                    <a:srgbClr val="FFFFFF"/>
                  </a:solidFill>
                </a:rPr>
                <a:t>サービス追加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211" name="Rounded Rectangle 210"/>
            <p:cNvSpPr/>
            <p:nvPr/>
          </p:nvSpPr>
          <p:spPr>
            <a:xfrm>
              <a:off x="6686157" y="1731888"/>
              <a:ext cx="470910" cy="20904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700" b="1" dirty="0">
                  <a:solidFill>
                    <a:srgbClr val="FFFFFF"/>
                  </a:solidFill>
                </a:rPr>
                <a:t>分析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7157066" y="1835150"/>
              <a:ext cx="875683" cy="361950"/>
            </a:xfrm>
            <a:custGeom>
              <a:avLst/>
              <a:gdLst>
                <a:gd name="connsiteX0" fmla="*/ 0 w 1035050"/>
                <a:gd name="connsiteY0" fmla="*/ 0 h 361950"/>
                <a:gd name="connsiteX1" fmla="*/ 1035050 w 1035050"/>
                <a:gd name="connsiteY1" fmla="*/ 0 h 361950"/>
                <a:gd name="connsiteX2" fmla="*/ 1035050 w 1035050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5050" h="361950">
                  <a:moveTo>
                    <a:pt x="0" y="0"/>
                  </a:moveTo>
                  <a:lnTo>
                    <a:pt x="1035050" y="0"/>
                  </a:lnTo>
                  <a:lnTo>
                    <a:pt x="1035050" y="361950"/>
                  </a:lnTo>
                </a:path>
              </a:pathLst>
            </a:custGeom>
            <a:ln w="15875" cmpd="sng">
              <a:solidFill>
                <a:schemeClr val="tx1">
                  <a:lumMod val="75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76767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2552" y="3147295"/>
            <a:ext cx="4904311" cy="455449"/>
            <a:chOff x="1258902" y="3140945"/>
            <a:chExt cx="4904311" cy="455449"/>
          </a:xfrm>
        </p:grpSpPr>
        <p:sp>
          <p:nvSpPr>
            <p:cNvPr id="8" name="Rectangle 7"/>
            <p:cNvSpPr/>
            <p:nvPr/>
          </p:nvSpPr>
          <p:spPr>
            <a:xfrm>
              <a:off x="1258902" y="3140945"/>
              <a:ext cx="4904311" cy="140478"/>
            </a:xfrm>
            <a:prstGeom prst="rect">
              <a:avLst/>
            </a:prstGeom>
            <a:gradFill>
              <a:gsLst>
                <a:gs pos="0">
                  <a:srgbClr val="6C94B0"/>
                </a:gs>
                <a:gs pos="100000">
                  <a:srgbClr val="8EBCDC"/>
                </a:gs>
              </a:gsLst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 smtClean="0">
                  <a:solidFill>
                    <a:srgbClr val="FFFFFF"/>
                  </a:solidFill>
                </a:rPr>
                <a:t>セグメント</a:t>
              </a:r>
              <a:r>
                <a:rPr lang="en-US" sz="700" dirty="0" smtClean="0">
                  <a:solidFill>
                    <a:srgbClr val="FFFFFF"/>
                  </a:solidFill>
                </a:rPr>
                <a:t>1</a:t>
              </a:r>
              <a:endParaRPr lang="en-US" sz="700" dirty="0">
                <a:solidFill>
                  <a:srgbClr val="FFFFFF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258902" y="3298431"/>
              <a:ext cx="4904311" cy="140478"/>
            </a:xfrm>
            <a:prstGeom prst="rect">
              <a:avLst/>
            </a:prstGeom>
            <a:gradFill>
              <a:gsLst>
                <a:gs pos="0">
                  <a:srgbClr val="153680"/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 smtClean="0">
                  <a:solidFill>
                    <a:srgbClr val="FFFFFF"/>
                  </a:solidFill>
                </a:rPr>
                <a:t>セグメント</a:t>
              </a:r>
              <a:r>
                <a:rPr lang="en-US" sz="700" dirty="0" smtClean="0">
                  <a:solidFill>
                    <a:srgbClr val="FFFFFF"/>
                  </a:solidFill>
                </a:rPr>
                <a:t>2</a:t>
              </a:r>
              <a:endParaRPr lang="en-US" sz="700" dirty="0">
                <a:solidFill>
                  <a:srgbClr val="FFFFFF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258902" y="3455916"/>
              <a:ext cx="4904311" cy="140478"/>
            </a:xfrm>
            <a:prstGeom prst="rect">
              <a:avLst/>
            </a:prstGeom>
            <a:gradFill>
              <a:gsLst>
                <a:gs pos="0">
                  <a:srgbClr val="007B86"/>
                </a:gs>
                <a:gs pos="100000">
                  <a:srgbClr val="009BAE"/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 smtClean="0">
                  <a:solidFill>
                    <a:srgbClr val="FFFFFF"/>
                  </a:solidFill>
                </a:rPr>
                <a:t>セグメント</a:t>
              </a:r>
              <a:r>
                <a:rPr lang="en-US" sz="700" dirty="0" smtClean="0">
                  <a:solidFill>
                    <a:srgbClr val="FFFFFF"/>
                  </a:solidFill>
                </a:rPr>
                <a:t>3</a:t>
              </a:r>
              <a:endParaRPr lang="en-US" sz="7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9893" y="4367218"/>
            <a:ext cx="7697186" cy="253950"/>
            <a:chOff x="119893" y="4367218"/>
            <a:chExt cx="7697186" cy="253950"/>
          </a:xfrm>
        </p:grpSpPr>
        <p:sp>
          <p:nvSpPr>
            <p:cNvPr id="17" name="Freeform 16"/>
            <p:cNvSpPr/>
            <p:nvPr/>
          </p:nvSpPr>
          <p:spPr>
            <a:xfrm>
              <a:off x="1139820" y="4468951"/>
              <a:ext cx="6677259" cy="116705"/>
            </a:xfrm>
            <a:custGeom>
              <a:avLst/>
              <a:gdLst>
                <a:gd name="connsiteX0" fmla="*/ 0 w 6598920"/>
                <a:gd name="connsiteY0" fmla="*/ 22860 h 198120"/>
                <a:gd name="connsiteX1" fmla="*/ 807720 w 6598920"/>
                <a:gd name="connsiteY1" fmla="*/ 190500 h 198120"/>
                <a:gd name="connsiteX2" fmla="*/ 1638300 w 6598920"/>
                <a:gd name="connsiteY2" fmla="*/ 22860 h 198120"/>
                <a:gd name="connsiteX3" fmla="*/ 2453640 w 6598920"/>
                <a:gd name="connsiteY3" fmla="*/ 198120 h 198120"/>
                <a:gd name="connsiteX4" fmla="*/ 3299460 w 6598920"/>
                <a:gd name="connsiteY4" fmla="*/ 22860 h 198120"/>
                <a:gd name="connsiteX5" fmla="*/ 4099560 w 6598920"/>
                <a:gd name="connsiteY5" fmla="*/ 190500 h 198120"/>
                <a:gd name="connsiteX6" fmla="*/ 4945380 w 6598920"/>
                <a:gd name="connsiteY6" fmla="*/ 22860 h 198120"/>
                <a:gd name="connsiteX7" fmla="*/ 5753100 w 6598920"/>
                <a:gd name="connsiteY7" fmla="*/ 182880 h 198120"/>
                <a:gd name="connsiteX8" fmla="*/ 6598920 w 6598920"/>
                <a:gd name="connsiteY8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8920" h="198120">
                  <a:moveTo>
                    <a:pt x="0" y="22860"/>
                  </a:moveTo>
                  <a:cubicBezTo>
                    <a:pt x="267335" y="106680"/>
                    <a:pt x="534670" y="190500"/>
                    <a:pt x="807720" y="190500"/>
                  </a:cubicBezTo>
                  <a:cubicBezTo>
                    <a:pt x="1080770" y="190500"/>
                    <a:pt x="1363980" y="21590"/>
                    <a:pt x="1638300" y="22860"/>
                  </a:cubicBezTo>
                  <a:cubicBezTo>
                    <a:pt x="1912620" y="24130"/>
                    <a:pt x="2176780" y="198120"/>
                    <a:pt x="2453640" y="198120"/>
                  </a:cubicBezTo>
                  <a:cubicBezTo>
                    <a:pt x="2730500" y="198120"/>
                    <a:pt x="3025140" y="24130"/>
                    <a:pt x="3299460" y="22860"/>
                  </a:cubicBezTo>
                  <a:cubicBezTo>
                    <a:pt x="3573780" y="21590"/>
                    <a:pt x="3825240" y="190500"/>
                    <a:pt x="4099560" y="190500"/>
                  </a:cubicBezTo>
                  <a:cubicBezTo>
                    <a:pt x="4373880" y="190500"/>
                    <a:pt x="4669790" y="24130"/>
                    <a:pt x="4945380" y="22860"/>
                  </a:cubicBezTo>
                  <a:cubicBezTo>
                    <a:pt x="5220970" y="21590"/>
                    <a:pt x="5477510" y="186690"/>
                    <a:pt x="5753100" y="182880"/>
                  </a:cubicBezTo>
                  <a:cubicBezTo>
                    <a:pt x="6028690" y="179070"/>
                    <a:pt x="6313805" y="89535"/>
                    <a:pt x="6598920" y="0"/>
                  </a:cubicBezTo>
                </a:path>
              </a:pathLst>
            </a:custGeom>
            <a:noFill/>
            <a:ln cap="rnd">
              <a:solidFill>
                <a:schemeClr val="accent4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19893" y="4367218"/>
              <a:ext cx="1022890" cy="253950"/>
            </a:xfrm>
            <a:prstGeom prst="rect">
              <a:avLst/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900" b="1" dirty="0" smtClean="0">
                  <a:solidFill>
                    <a:srgbClr val="FFFFFF"/>
                  </a:solidFill>
                </a:rPr>
                <a:t>サービスチェイニング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20" name="Title 5"/>
          <p:cNvSpPr>
            <a:spLocks noGrp="1"/>
          </p:cNvSpPr>
          <p:nvPr>
            <p:ph type="title"/>
          </p:nvPr>
        </p:nvSpPr>
        <p:spPr>
          <a:xfrm>
            <a:off x="437766" y="137584"/>
            <a:ext cx="8345488" cy="731837"/>
          </a:xfrm>
        </p:spPr>
        <p:txBody>
          <a:bodyPr anchor="t"/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Digital Network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Architecture</a:t>
            </a:r>
            <a:r>
              <a:rPr lang="ja-JP" alt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</a:rPr>
              <a:t>– 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</a:rPr>
              <a:t>ビジョン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22" name="図 221" descr="スクリーンショット 2016-03-23 17.05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07" y="3320337"/>
            <a:ext cx="312686" cy="294156"/>
          </a:xfrm>
          <a:prstGeom prst="rect">
            <a:avLst/>
          </a:prstGeom>
        </p:spPr>
      </p:pic>
      <p:pic>
        <p:nvPicPr>
          <p:cNvPr id="223" name="図 2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3754" y="3574750"/>
            <a:ext cx="222578" cy="222578"/>
          </a:xfrm>
          <a:prstGeom prst="rect">
            <a:avLst/>
          </a:prstGeom>
        </p:spPr>
      </p:pic>
      <p:pic>
        <p:nvPicPr>
          <p:cNvPr id="224" name="図 2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668" y="3109283"/>
            <a:ext cx="291125" cy="291125"/>
          </a:xfrm>
          <a:prstGeom prst="rect">
            <a:avLst/>
          </a:prstGeom>
        </p:spPr>
      </p:pic>
      <p:pic>
        <p:nvPicPr>
          <p:cNvPr id="225" name="図 2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5313" y="3381382"/>
            <a:ext cx="253607" cy="204901"/>
          </a:xfrm>
          <a:prstGeom prst="rect">
            <a:avLst/>
          </a:prstGeom>
        </p:spPr>
      </p:pic>
      <p:grpSp>
        <p:nvGrpSpPr>
          <p:cNvPr id="216" name="グループ化 215"/>
          <p:cNvGrpSpPr/>
          <p:nvPr/>
        </p:nvGrpSpPr>
        <p:grpSpPr>
          <a:xfrm>
            <a:off x="92528" y="2034381"/>
            <a:ext cx="390317" cy="1986565"/>
            <a:chOff x="92528" y="2034381"/>
            <a:chExt cx="390317" cy="1986565"/>
          </a:xfrm>
        </p:grpSpPr>
        <p:pic>
          <p:nvPicPr>
            <p:cNvPr id="217" name="図 2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528" y="3773771"/>
              <a:ext cx="124592" cy="2204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218" name="図 217"/>
            <p:cNvPicPr>
              <a:picLocks noChangeAspect="1"/>
            </p:cNvPicPr>
            <p:nvPr/>
          </p:nvPicPr>
          <p:blipFill rotWithShape="1">
            <a:blip r:embed="rId10"/>
            <a:srcRect l="9961" r="9458"/>
            <a:stretch/>
          </p:blipFill>
          <p:spPr>
            <a:xfrm>
              <a:off x="256533" y="3740095"/>
              <a:ext cx="226312" cy="280851"/>
            </a:xfrm>
            <a:prstGeom prst="rect">
              <a:avLst/>
            </a:prstGeom>
            <a:solidFill>
              <a:schemeClr val="tx2"/>
            </a:solidFill>
          </p:spPr>
        </p:pic>
        <p:pic>
          <p:nvPicPr>
            <p:cNvPr id="226" name="Picture 20" descr="C:\Users\ecoffey\AppData\Local\Temp\Rar$DRa0.235\30084_Device_telepresence500_unknown_64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46" y="2437627"/>
              <a:ext cx="333772" cy="33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367" descr="security_camera.pn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18" y="2034381"/>
              <a:ext cx="293876" cy="293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9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ホームベース 25"/>
          <p:cNvSpPr/>
          <p:nvPr/>
        </p:nvSpPr>
        <p:spPr>
          <a:xfrm>
            <a:off x="4535996" y="1604937"/>
            <a:ext cx="4270611" cy="37190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000" dirty="0">
                <a:solidFill>
                  <a:srgbClr val="FFFFFF"/>
                </a:solidFill>
                <a:latin typeface="+mn-ea"/>
                <a:cs typeface="メイリオ" panose="020B0604030504040204" pitchFamily="50" charset="-128"/>
              </a:rPr>
              <a:t>2016-2017</a:t>
            </a:r>
            <a:r>
              <a:rPr lang="ja-JP" altLang="en-US" sz="2000" dirty="0">
                <a:solidFill>
                  <a:srgbClr val="FFFFFF"/>
                </a:solidFill>
                <a:latin typeface="+mn-ea"/>
                <a:cs typeface="メイリオ" panose="020B0604030504040204" pitchFamily="50" charset="-128"/>
              </a:rPr>
              <a:t>年</a:t>
            </a:r>
            <a:endParaRPr lang="en-US" altLang="ja-JP" sz="2000" dirty="0">
              <a:solidFill>
                <a:srgbClr val="FFFFFF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25" name="ホームベース 24"/>
          <p:cNvSpPr/>
          <p:nvPr/>
        </p:nvSpPr>
        <p:spPr>
          <a:xfrm>
            <a:off x="533400" y="1604937"/>
            <a:ext cx="4270611" cy="371901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000" dirty="0">
                <a:solidFill>
                  <a:srgbClr val="FFFFFF"/>
                </a:solidFill>
                <a:latin typeface="+mn-ea"/>
                <a:cs typeface="メイリオ" panose="020B0604030504040204" pitchFamily="50" charset="-128"/>
              </a:rPr>
              <a:t>2015</a:t>
            </a:r>
            <a:r>
              <a:rPr lang="ja-JP" altLang="en-US" sz="2000" dirty="0">
                <a:solidFill>
                  <a:srgbClr val="FFFFFF"/>
                </a:solidFill>
                <a:latin typeface="+mn-ea"/>
                <a:cs typeface="メイリオ" panose="020B0604030504040204" pitchFamily="50" charset="-128"/>
              </a:rPr>
              <a:t>年以前</a:t>
            </a:r>
            <a:endParaRPr lang="en-US" altLang="ja-JP" sz="2000" dirty="0">
              <a:solidFill>
                <a:srgbClr val="FFFFFF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2456" y="4242138"/>
            <a:ext cx="404177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0" b="1" dirty="0">
                <a:latin typeface="+mn-ea"/>
                <a:ea typeface="+mn-ea"/>
                <a:cs typeface="メイリオ" panose="020B0604030504040204" pitchFamily="50" charset="-128"/>
              </a:rPr>
              <a:t>複雑な開発と運用に</a:t>
            </a:r>
            <a:r>
              <a:rPr lang="ja-JP" altLang="en-US" sz="1300" b="1" dirty="0" smtClean="0">
                <a:latin typeface="+mn-ea"/>
                <a:ea typeface="+mn-ea"/>
                <a:cs typeface="メイリオ" panose="020B0604030504040204" pitchFamily="50" charset="-128"/>
              </a:rPr>
              <a:t>よる高い</a:t>
            </a:r>
            <a:r>
              <a:rPr lang="ja-JP" altLang="en-US" sz="1300" b="1" dirty="0">
                <a:latin typeface="+mn-ea"/>
                <a:ea typeface="+mn-ea"/>
                <a:cs typeface="メイリオ" panose="020B0604030504040204" pitchFamily="50" charset="-128"/>
              </a:rPr>
              <a:t>トータル運用コスト</a:t>
            </a:r>
            <a:endParaRPr lang="en-US" altLang="ja-JP" sz="1300" b="1" dirty="0">
              <a:latin typeface="+mn-ea"/>
              <a:ea typeface="+mn-ea"/>
              <a:cs typeface="メイリオ" panose="020B0604030504040204" pitchFamily="50" charset="-128"/>
            </a:endParaRPr>
          </a:p>
          <a:p>
            <a:pPr algn="ctr"/>
            <a:r>
              <a:rPr lang="en-US" altLang="ja-JP" b="1" dirty="0">
                <a:latin typeface="+mn-ea"/>
                <a:ea typeface="+mn-ea"/>
                <a:cs typeface="メイリオ" panose="020B0604030504040204" pitchFamily="50" charset="-128"/>
              </a:rPr>
              <a:t>Capex</a:t>
            </a:r>
            <a:r>
              <a:rPr lang="ja-JP" altLang="en-US" b="1" dirty="0">
                <a:latin typeface="+mn-ea"/>
                <a:ea typeface="+mn-ea"/>
                <a:cs typeface="メイリオ" panose="020B0604030504040204" pitchFamily="50" charset="-128"/>
              </a:rPr>
              <a:t>に</a:t>
            </a:r>
            <a:r>
              <a:rPr lang="ja-JP" altLang="en-US" b="1" dirty="0" smtClean="0">
                <a:latin typeface="+mn-ea"/>
                <a:ea typeface="+mn-ea"/>
                <a:cs typeface="メイリオ" panose="020B0604030504040204" pitchFamily="50" charset="-128"/>
              </a:rPr>
              <a:t>対して、</a:t>
            </a:r>
            <a:r>
              <a:rPr lang="en-US" altLang="ja-JP" b="1" dirty="0" err="1" smtClean="0">
                <a:latin typeface="+mn-ea"/>
                <a:ea typeface="+mn-ea"/>
                <a:cs typeface="メイリオ" panose="020B0604030504040204" pitchFamily="50" charset="-128"/>
              </a:rPr>
              <a:t>Opex</a:t>
            </a:r>
            <a:r>
              <a:rPr lang="ja-JP" altLang="en-US" b="1" dirty="0">
                <a:latin typeface="+mn-ea"/>
                <a:ea typeface="+mn-ea"/>
                <a:cs typeface="メイリオ" panose="020B0604030504040204" pitchFamily="50" charset="-128"/>
              </a:rPr>
              <a:t>は２～３倍</a:t>
            </a:r>
            <a:endParaRPr lang="en-US" altLang="ja-JP" b="1" dirty="0"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681896" y="4242138"/>
            <a:ext cx="3915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B0F0"/>
                </a:solidFill>
                <a:latin typeface="+mn-ea"/>
                <a:ea typeface="+mn-ea"/>
                <a:cs typeface="メイリオ" panose="020B0604030504040204" pitchFamily="50" charset="-128"/>
              </a:rPr>
              <a:t>ネットワークとデータの抽象化が</a:t>
            </a:r>
          </a:p>
          <a:p>
            <a:pPr algn="ctr"/>
            <a:r>
              <a:rPr lang="ja-JP" altLang="en-US" sz="1600" b="1" dirty="0">
                <a:solidFill>
                  <a:srgbClr val="00B0F0"/>
                </a:solidFill>
                <a:latin typeface="+mn-ea"/>
                <a:ea typeface="+mn-ea"/>
                <a:cs typeface="メイリオ" panose="020B0604030504040204" pitchFamily="50" charset="-128"/>
              </a:rPr>
              <a:t>ネットワークの運用を合理化</a:t>
            </a:r>
            <a:endParaRPr lang="en-US" altLang="ja-JP" sz="2400" b="1" dirty="0">
              <a:solidFill>
                <a:srgbClr val="00B0F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grpSp>
        <p:nvGrpSpPr>
          <p:cNvPr id="153" name="グループ化 152"/>
          <p:cNvGrpSpPr/>
          <p:nvPr/>
        </p:nvGrpSpPr>
        <p:grpSpPr>
          <a:xfrm>
            <a:off x="4680012" y="2067638"/>
            <a:ext cx="3915770" cy="2074460"/>
            <a:chOff x="4680012" y="1978926"/>
            <a:chExt cx="3915770" cy="2074460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5403" y="3029801"/>
              <a:ext cx="3791079" cy="1023585"/>
            </a:xfrm>
            <a:prstGeom prst="rect">
              <a:avLst/>
            </a:prstGeom>
          </p:spPr>
        </p:pic>
        <p:sp>
          <p:nvSpPr>
            <p:cNvPr id="24" name="角丸四角形 23"/>
            <p:cNvSpPr/>
            <p:nvPr/>
          </p:nvSpPr>
          <p:spPr>
            <a:xfrm>
              <a:off x="4680012" y="1978926"/>
              <a:ext cx="3915770" cy="2074460"/>
            </a:xfrm>
            <a:prstGeom prst="roundRect">
              <a:avLst>
                <a:gd name="adj" fmla="val 3295"/>
              </a:avLst>
            </a:prstGeom>
            <a:noFill/>
            <a:ln w="57150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n-ea"/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4683743" y="3460330"/>
              <a:ext cx="829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1200" b="1" dirty="0" smtClean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エッジで</a:t>
              </a:r>
              <a:endParaRPr lang="en-US" altLang="ja-JP" sz="1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r"/>
              <a:r>
                <a:rPr lang="ja-JP" altLang="en-US" sz="1200" b="1" dirty="0" smtClean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分析</a:t>
              </a:r>
              <a:endParaRPr 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738" y="3508351"/>
              <a:ext cx="442196" cy="442196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177" y="3508351"/>
              <a:ext cx="442196" cy="442196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616" y="3508351"/>
              <a:ext cx="442196" cy="442196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054" y="3508351"/>
              <a:ext cx="442196" cy="442196"/>
            </a:xfrm>
            <a:prstGeom prst="rect">
              <a:avLst/>
            </a:prstGeom>
          </p:spPr>
        </p:pic>
        <p:sp>
          <p:nvSpPr>
            <p:cNvPr id="34" name="TextBox 166"/>
            <p:cNvSpPr txBox="1"/>
            <p:nvPr/>
          </p:nvSpPr>
          <p:spPr>
            <a:xfrm>
              <a:off x="5974996" y="3334917"/>
              <a:ext cx="14820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ネットワーク</a:t>
              </a:r>
              <a:endParaRPr 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Rectangle 6"/>
            <p:cNvSpPr/>
            <p:nvPr/>
          </p:nvSpPr>
          <p:spPr>
            <a:xfrm>
              <a:off x="5725664" y="2456596"/>
              <a:ext cx="999228" cy="2984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600" b="1" dirty="0" smtClean="0">
                  <a:solidFill>
                    <a:srgbClr val="FFFFFF"/>
                  </a:solidFill>
                  <a:latin typeface="+mn-ea"/>
                  <a:cs typeface="メイリオ" panose="020B0604030504040204" pitchFamily="50" charset="-128"/>
                </a:rPr>
                <a:t>自動化</a:t>
              </a:r>
              <a:endParaRPr lang="en-US" sz="1600" b="1" dirty="0" smtClean="0">
                <a:solidFill>
                  <a:srgbClr val="FFFFFF"/>
                </a:solidFill>
                <a:latin typeface="+mn-ea"/>
                <a:cs typeface="メイリオ" panose="020B0604030504040204" pitchFamily="50" charset="-128"/>
              </a:endParaRPr>
            </a:p>
          </p:txBody>
        </p:sp>
        <p:sp>
          <p:nvSpPr>
            <p:cNvPr id="36" name="Rectangle 7"/>
            <p:cNvSpPr/>
            <p:nvPr/>
          </p:nvSpPr>
          <p:spPr>
            <a:xfrm>
              <a:off x="6752335" y="2452247"/>
              <a:ext cx="936736" cy="2919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600" b="1" dirty="0" smtClean="0">
                  <a:solidFill>
                    <a:srgbClr val="FFFFFF"/>
                  </a:solidFill>
                  <a:latin typeface="+mn-ea"/>
                  <a:cs typeface="メイリオ" panose="020B0604030504040204" pitchFamily="50" charset="-128"/>
                </a:rPr>
                <a:t>分析</a:t>
              </a:r>
              <a:endParaRPr lang="en-US" sz="1600" b="1" dirty="0">
                <a:solidFill>
                  <a:srgbClr val="FFFFFF"/>
                </a:solidFill>
                <a:latin typeface="+mn-ea"/>
                <a:cs typeface="メイリオ" panose="020B0604030504040204" pitchFamily="50" charset="-128"/>
              </a:endParaRPr>
            </a:p>
          </p:txBody>
        </p:sp>
        <p:cxnSp>
          <p:nvCxnSpPr>
            <p:cNvPr id="37" name="Straight Arrow Connector 11"/>
            <p:cNvCxnSpPr/>
            <p:nvPr/>
          </p:nvCxnSpPr>
          <p:spPr>
            <a:xfrm>
              <a:off x="6175443" y="2993823"/>
              <a:ext cx="0" cy="32027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12"/>
            <p:cNvCxnSpPr>
              <a:stCxn id="43" idx="2"/>
            </p:cNvCxnSpPr>
            <p:nvPr/>
          </p:nvCxnSpPr>
          <p:spPr>
            <a:xfrm>
              <a:off x="7220703" y="3012315"/>
              <a:ext cx="0" cy="31486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18"/>
            <p:cNvSpPr/>
            <p:nvPr/>
          </p:nvSpPr>
          <p:spPr>
            <a:xfrm>
              <a:off x="5725664" y="2755092"/>
              <a:ext cx="999228" cy="2572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b="1" dirty="0" smtClean="0">
                  <a:solidFill>
                    <a:srgbClr val="FFFFFF"/>
                  </a:solidFill>
                  <a:latin typeface="+mn-ea"/>
                  <a:cs typeface="メイリオ" panose="020B0604030504040204" pitchFamily="50" charset="-128"/>
                </a:rPr>
                <a:t>コントローラー</a:t>
              </a:r>
              <a:endParaRPr lang="en-US" sz="900" b="1" dirty="0" smtClean="0">
                <a:solidFill>
                  <a:srgbClr val="FFFFFF"/>
                </a:solidFill>
                <a:latin typeface="+mn-ea"/>
                <a:cs typeface="メイリオ" panose="020B0604030504040204" pitchFamily="50" charset="-128"/>
              </a:endParaRPr>
            </a:p>
          </p:txBody>
        </p:sp>
        <p:cxnSp>
          <p:nvCxnSpPr>
            <p:cNvPr id="40" name="Straight Connector 85"/>
            <p:cNvCxnSpPr/>
            <p:nvPr/>
          </p:nvCxnSpPr>
          <p:spPr>
            <a:xfrm>
              <a:off x="5723551" y="2414718"/>
              <a:ext cx="1985458" cy="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8"/>
            <p:cNvCxnSpPr/>
            <p:nvPr/>
          </p:nvCxnSpPr>
          <p:spPr>
            <a:xfrm>
              <a:off x="5764963" y="3327184"/>
              <a:ext cx="1964518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165"/>
            <p:cNvSpPr/>
            <p:nvPr/>
          </p:nvSpPr>
          <p:spPr>
            <a:xfrm>
              <a:off x="5725664" y="2134225"/>
              <a:ext cx="1963407" cy="2391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ja-JP" sz="1200" b="1" dirty="0" err="1" smtClean="0">
                  <a:latin typeface="+mn-ea"/>
                  <a:cs typeface="メイリオ" panose="020B0604030504040204" pitchFamily="50" charset="-128"/>
                </a:rPr>
                <a:t>クラウドサービスの管理</a:t>
              </a:r>
              <a:endParaRPr lang="en-US" altLang="ja-JP" sz="1200" b="1" dirty="0">
                <a:latin typeface="+mn-ea"/>
                <a:cs typeface="メイリオ" panose="020B0604030504040204" pitchFamily="50" charset="-128"/>
              </a:endParaRPr>
            </a:p>
          </p:txBody>
        </p:sp>
        <p:sp>
          <p:nvSpPr>
            <p:cNvPr id="43" name="Rectangle 200"/>
            <p:cNvSpPr/>
            <p:nvPr/>
          </p:nvSpPr>
          <p:spPr>
            <a:xfrm>
              <a:off x="6752335" y="2744196"/>
              <a:ext cx="936736" cy="2681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50" b="1" dirty="0" smtClean="0">
                  <a:solidFill>
                    <a:srgbClr val="FFFFFF"/>
                  </a:solidFill>
                  <a:latin typeface="+mn-ea"/>
                  <a:cs typeface="メイリオ" panose="020B0604030504040204" pitchFamily="50" charset="-128"/>
                </a:rPr>
                <a:t>データ</a:t>
              </a:r>
              <a:endParaRPr lang="en-US" sz="1050" b="1" dirty="0" smtClean="0">
                <a:solidFill>
                  <a:srgbClr val="FFFFFF"/>
                </a:solidFill>
                <a:latin typeface="+mn-ea"/>
                <a:cs typeface="メイリオ" panose="020B0604030504040204" pitchFamily="50" charset="-128"/>
              </a:endParaRPr>
            </a:p>
          </p:txBody>
        </p:sp>
        <p:sp>
          <p:nvSpPr>
            <p:cNvPr id="44" name="TextBox 195"/>
            <p:cNvSpPr txBox="1"/>
            <p:nvPr/>
          </p:nvSpPr>
          <p:spPr>
            <a:xfrm>
              <a:off x="4725967" y="2440773"/>
              <a:ext cx="1076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コントローラー</a:t>
              </a:r>
              <a:endParaRPr lang="en-US" altLang="ja-JP" sz="900" b="1" dirty="0" smtClean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により</a:t>
              </a:r>
              <a:endParaRPr lang="en-US" altLang="ja-JP" sz="900" b="1" dirty="0" smtClean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ネットワークを</a:t>
              </a:r>
              <a:endParaRPr lang="en-US" altLang="ja-JP" sz="900" b="1" dirty="0" smtClean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抽象化</a:t>
              </a:r>
              <a:endParaRPr lang="en-US" sz="900" b="1" dirty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</p:txBody>
        </p:sp>
        <p:sp>
          <p:nvSpPr>
            <p:cNvPr id="45" name="TextBox 232"/>
            <p:cNvSpPr txBox="1"/>
            <p:nvPr/>
          </p:nvSpPr>
          <p:spPr>
            <a:xfrm>
              <a:off x="7689071" y="2440773"/>
              <a:ext cx="90200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プラット</a:t>
              </a:r>
              <a:endParaRPr lang="en-US" altLang="ja-JP" sz="900" b="1" dirty="0" smtClean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フォームから</a:t>
              </a:r>
              <a:endParaRPr lang="en-US" altLang="ja-JP" sz="900" b="1" dirty="0" smtClean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インサイト</a:t>
              </a:r>
              <a:endParaRPr lang="en-US" sz="900" b="1" dirty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2" name="グループ化 151"/>
          <p:cNvGrpSpPr/>
          <p:nvPr/>
        </p:nvGrpSpPr>
        <p:grpSpPr>
          <a:xfrm>
            <a:off x="533401" y="2067638"/>
            <a:ext cx="3915770" cy="2074460"/>
            <a:chOff x="533401" y="1978926"/>
            <a:chExt cx="3915770" cy="2074460"/>
          </a:xfrm>
        </p:grpSpPr>
        <p:sp>
          <p:nvSpPr>
            <p:cNvPr id="23" name="角丸四角形 22"/>
            <p:cNvSpPr/>
            <p:nvPr/>
          </p:nvSpPr>
          <p:spPr>
            <a:xfrm>
              <a:off x="533401" y="1978926"/>
              <a:ext cx="3915770" cy="2074460"/>
            </a:xfrm>
            <a:prstGeom prst="roundRect">
              <a:avLst>
                <a:gd name="adj" fmla="val 3295"/>
              </a:avLst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n-ea"/>
              </a:endParaRPr>
            </a:p>
          </p:txBody>
        </p:sp>
        <p:sp>
          <p:nvSpPr>
            <p:cNvPr id="52" name="Rectangle 25"/>
            <p:cNvSpPr/>
            <p:nvPr/>
          </p:nvSpPr>
          <p:spPr>
            <a:xfrm>
              <a:off x="673370" y="3545203"/>
              <a:ext cx="1141782" cy="411402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b="1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ネットワークデバイス</a:t>
              </a:r>
              <a:endParaRPr lang="en-US" sz="1100" b="1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3" name="Rectangle 25"/>
            <p:cNvSpPr/>
            <p:nvPr/>
          </p:nvSpPr>
          <p:spPr>
            <a:xfrm>
              <a:off x="1920607" y="3545203"/>
              <a:ext cx="1141782" cy="411402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b="1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ネットワークデバイス</a:t>
              </a:r>
              <a:endParaRPr lang="en-US" sz="1100" b="1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4" name="Rectangle 25"/>
            <p:cNvSpPr/>
            <p:nvPr/>
          </p:nvSpPr>
          <p:spPr>
            <a:xfrm>
              <a:off x="3167844" y="3545203"/>
              <a:ext cx="1141782" cy="411402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b="1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ネットワークデバイス</a:t>
              </a:r>
              <a:endParaRPr lang="en-US" sz="1100" b="1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8" y="2878256"/>
              <a:ext cx="452266" cy="452266"/>
            </a:xfrm>
            <a:prstGeom prst="rect">
              <a:avLst/>
            </a:prstGeom>
          </p:spPr>
        </p:pic>
        <p:pic>
          <p:nvPicPr>
            <p:cNvPr id="56" name="図 55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184" y="2429606"/>
              <a:ext cx="303317" cy="748010"/>
            </a:xfrm>
            <a:prstGeom prst="rect">
              <a:avLst/>
            </a:prstGeom>
          </p:spPr>
        </p:pic>
        <p:pic>
          <p:nvPicPr>
            <p:cNvPr id="91" name="図 9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718" y="2878256"/>
              <a:ext cx="452266" cy="452266"/>
            </a:xfrm>
            <a:prstGeom prst="rect">
              <a:avLst/>
            </a:prstGeom>
          </p:spPr>
        </p:pic>
        <p:pic>
          <p:nvPicPr>
            <p:cNvPr id="92" name="図 91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26951" y="2373328"/>
              <a:ext cx="303317" cy="748010"/>
            </a:xfrm>
            <a:prstGeom prst="rect">
              <a:avLst/>
            </a:prstGeom>
          </p:spPr>
        </p:pic>
        <p:pic>
          <p:nvPicPr>
            <p:cNvPr id="93" name="図 9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201" y="2878256"/>
              <a:ext cx="452266" cy="452266"/>
            </a:xfrm>
            <a:prstGeom prst="rect">
              <a:avLst/>
            </a:prstGeom>
          </p:spPr>
        </p:pic>
        <p:pic>
          <p:nvPicPr>
            <p:cNvPr id="94" name="図 93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916" y="2340855"/>
              <a:ext cx="452266" cy="452266"/>
            </a:xfrm>
            <a:prstGeom prst="rect">
              <a:avLst/>
            </a:prstGeom>
          </p:spPr>
        </p:pic>
        <p:sp>
          <p:nvSpPr>
            <p:cNvPr id="96" name="TextBox 22"/>
            <p:cNvSpPr txBox="1"/>
            <p:nvPr/>
          </p:nvSpPr>
          <p:spPr>
            <a:xfrm>
              <a:off x="618782" y="2088089"/>
              <a:ext cx="1652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IT</a:t>
              </a:r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担当者が１度に</a:t>
              </a:r>
              <a:endParaRPr lang="en-US" altLang="ja-JP" sz="900" b="1" dirty="0" smtClean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１つのデバイスのみを管理</a:t>
              </a:r>
              <a:endParaRPr lang="en-US" sz="900" b="1" dirty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</p:txBody>
        </p:sp>
        <p:sp>
          <p:nvSpPr>
            <p:cNvPr id="97" name="TextBox 23"/>
            <p:cNvSpPr txBox="1"/>
            <p:nvPr/>
          </p:nvSpPr>
          <p:spPr>
            <a:xfrm>
              <a:off x="2668705" y="2088089"/>
              <a:ext cx="15994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b="1" dirty="0" smtClean="0">
                  <a:solidFill>
                    <a:srgbClr val="676767"/>
                  </a:solidFill>
                  <a:latin typeface="+mn-ea"/>
                  <a:ea typeface="+mn-ea"/>
                  <a:cs typeface="メイリオ" panose="020B0604030504040204" pitchFamily="50" charset="-128"/>
                </a:rPr>
                <a:t>連携しない管理ツール</a:t>
              </a:r>
              <a:endParaRPr lang="en-US" sz="900" b="1" dirty="0">
                <a:solidFill>
                  <a:srgbClr val="676767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</p:txBody>
        </p:sp>
        <p:pic>
          <p:nvPicPr>
            <p:cNvPr id="98" name="図 97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71800" y="2373328"/>
              <a:ext cx="303317" cy="748010"/>
            </a:xfrm>
            <a:prstGeom prst="rect">
              <a:avLst/>
            </a:prstGeom>
          </p:spPr>
        </p:pic>
        <p:cxnSp>
          <p:nvCxnSpPr>
            <p:cNvPr id="100" name="カギ線コネクタ 99"/>
            <p:cNvCxnSpPr>
              <a:stCxn id="98" idx="3"/>
              <a:endCxn id="94" idx="1"/>
            </p:cNvCxnSpPr>
            <p:nvPr/>
          </p:nvCxnSpPr>
          <p:spPr>
            <a:xfrm flipV="1">
              <a:off x="3075117" y="2566988"/>
              <a:ext cx="740799" cy="180345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カギ線コネクタ 100"/>
            <p:cNvCxnSpPr>
              <a:stCxn id="92" idx="3"/>
              <a:endCxn id="91" idx="0"/>
            </p:cNvCxnSpPr>
            <p:nvPr/>
          </p:nvCxnSpPr>
          <p:spPr>
            <a:xfrm>
              <a:off x="2030268" y="2747333"/>
              <a:ext cx="370583" cy="130923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カギ線コネクタ 103"/>
            <p:cNvCxnSpPr>
              <a:stCxn id="56" idx="1"/>
              <a:endCxn id="55" idx="0"/>
            </p:cNvCxnSpPr>
            <p:nvPr/>
          </p:nvCxnSpPr>
          <p:spPr>
            <a:xfrm rot="10800000" flipV="1">
              <a:off x="908602" y="2803610"/>
              <a:ext cx="370583" cy="74645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カギ線コネクタ 106"/>
            <p:cNvCxnSpPr>
              <a:stCxn id="56" idx="2"/>
              <a:endCxn id="91" idx="1"/>
            </p:cNvCxnSpPr>
            <p:nvPr/>
          </p:nvCxnSpPr>
          <p:spPr>
            <a:xfrm rot="5400000" flipH="1" flipV="1">
              <a:off x="1766166" y="2769065"/>
              <a:ext cx="73227" cy="743875"/>
            </a:xfrm>
            <a:prstGeom prst="bentConnector4">
              <a:avLst>
                <a:gd name="adj1" fmla="val -312180"/>
                <a:gd name="adj2" fmla="val 60194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カギ線コネクタ 112"/>
            <p:cNvCxnSpPr>
              <a:stCxn id="92" idx="2"/>
              <a:endCxn id="52" idx="0"/>
            </p:cNvCxnSpPr>
            <p:nvPr/>
          </p:nvCxnSpPr>
          <p:spPr>
            <a:xfrm rot="5400000">
              <a:off x="1349504" y="3016096"/>
              <a:ext cx="423865" cy="634349"/>
            </a:xfrm>
            <a:prstGeom prst="bentConnector3">
              <a:avLst>
                <a:gd name="adj1" fmla="val 75759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カギ線コネクタ 114"/>
            <p:cNvCxnSpPr>
              <a:stCxn id="56" idx="2"/>
              <a:endCxn id="53" idx="0"/>
            </p:cNvCxnSpPr>
            <p:nvPr/>
          </p:nvCxnSpPr>
          <p:spPr>
            <a:xfrm rot="16200000" flipH="1">
              <a:off x="1777377" y="2831081"/>
              <a:ext cx="367587" cy="106065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カギ線コネクタ 120"/>
            <p:cNvCxnSpPr>
              <a:stCxn id="55" idx="3"/>
              <a:endCxn id="52" idx="0"/>
            </p:cNvCxnSpPr>
            <p:nvPr/>
          </p:nvCxnSpPr>
          <p:spPr>
            <a:xfrm>
              <a:off x="1134734" y="3104389"/>
              <a:ext cx="109527" cy="440814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カギ線コネクタ 131"/>
            <p:cNvCxnSpPr>
              <a:stCxn id="91" idx="2"/>
              <a:endCxn id="54" idx="0"/>
            </p:cNvCxnSpPr>
            <p:nvPr/>
          </p:nvCxnSpPr>
          <p:spPr>
            <a:xfrm rot="16200000" flipH="1">
              <a:off x="2962453" y="2768920"/>
              <a:ext cx="214681" cy="133788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カギ線コネクタ 135"/>
            <p:cNvCxnSpPr>
              <a:stCxn id="93" idx="3"/>
              <a:endCxn id="54" idx="0"/>
            </p:cNvCxnSpPr>
            <p:nvPr/>
          </p:nvCxnSpPr>
          <p:spPr>
            <a:xfrm>
              <a:off x="3671467" y="3104389"/>
              <a:ext cx="67268" cy="440814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カギ線コネクタ 138"/>
            <p:cNvCxnSpPr>
              <a:stCxn id="94" idx="2"/>
              <a:endCxn id="53" idx="0"/>
            </p:cNvCxnSpPr>
            <p:nvPr/>
          </p:nvCxnSpPr>
          <p:spPr>
            <a:xfrm rot="5400000">
              <a:off x="2890733" y="2393887"/>
              <a:ext cx="752082" cy="1550551"/>
            </a:xfrm>
            <a:prstGeom prst="bentConnector3">
              <a:avLst>
                <a:gd name="adj1" fmla="val 79035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カギ線コネクタ 142"/>
            <p:cNvCxnSpPr>
              <a:endCxn id="53" idx="0"/>
            </p:cNvCxnSpPr>
            <p:nvPr/>
          </p:nvCxnSpPr>
          <p:spPr>
            <a:xfrm rot="5400000">
              <a:off x="2444783" y="3040538"/>
              <a:ext cx="551380" cy="457950"/>
            </a:xfrm>
            <a:prstGeom prst="bentConnector3">
              <a:avLst>
                <a:gd name="adj1" fmla="val 63613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片側の 2 つの角を丸めた四角形 147"/>
          <p:cNvSpPr/>
          <p:nvPr/>
        </p:nvSpPr>
        <p:spPr>
          <a:xfrm>
            <a:off x="533400" y="313900"/>
            <a:ext cx="3915771" cy="124194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49" name="片側の 2 つの角を丸めた四角形 148"/>
          <p:cNvSpPr/>
          <p:nvPr/>
        </p:nvSpPr>
        <p:spPr>
          <a:xfrm>
            <a:off x="4681896" y="313900"/>
            <a:ext cx="3915771" cy="1241946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50" name="正方形/長方形 149"/>
          <p:cNvSpPr/>
          <p:nvPr/>
        </p:nvSpPr>
        <p:spPr>
          <a:xfrm>
            <a:off x="637458" y="355517"/>
            <a:ext cx="3630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機器ごとの管理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手動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専門家主導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複数のツールで変更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高コストな運用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展開するのに数週間、数ヶ月要する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顧客のみがリスクを負う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4824028" y="355517"/>
            <a:ext cx="3630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ネットワーク全体での管理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ポリシーによる自動化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コントローラーを活用して変更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運用コストの低減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展開は数日、数時間で完了</a:t>
            </a:r>
          </a:p>
          <a:p>
            <a:pPr marL="216000" indent="-216000">
              <a:buFont typeface="Wingdings" panose="05000000000000000000" pitchFamily="2" charset="2"/>
              <a:buChar char="ü"/>
            </a:pP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ベンダーと顧客がリスクを共有</a:t>
            </a:r>
          </a:p>
        </p:txBody>
      </p:sp>
    </p:spTree>
    <p:extLst>
      <p:ext uri="{BB962C8B-B14F-4D97-AF65-F5344CB8AC3E}">
        <p14:creationId xmlns:p14="http://schemas.microsoft.com/office/powerpoint/2010/main" val="302624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4" grpId="0"/>
      <p:bldP spid="27" grpId="0"/>
      <p:bldP spid="148" grpId="0" animBg="1"/>
      <p:bldP spid="149" grpId="0" animBg="1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-394228" y="542067"/>
            <a:ext cx="4419168" cy="4233977"/>
            <a:chOff x="255573" y="921755"/>
            <a:chExt cx="1455351" cy="1476430"/>
          </a:xfrm>
        </p:grpSpPr>
        <p:sp>
          <p:nvSpPr>
            <p:cNvPr id="67" name="Rounded Rectangle 66"/>
            <p:cNvSpPr/>
            <p:nvPr/>
          </p:nvSpPr>
          <p:spPr>
            <a:xfrm>
              <a:off x="302310" y="970101"/>
              <a:ext cx="1371479" cy="13714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0">
                  <a:srgbClr val="215A9C"/>
                </a:gs>
                <a:gs pos="28000">
                  <a:schemeClr val="tx2"/>
                </a:gs>
              </a:gsLst>
              <a:path path="shape">
                <a:fillToRect l="50000" t="50000" r="50000" b="50000"/>
              </a:path>
              <a:tileRect/>
            </a:gradFill>
            <a:ln w="22225"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200000">
              <a:off x="245034" y="932294"/>
              <a:ext cx="1476430" cy="1455351"/>
            </a:xfrm>
            <a:prstGeom prst="rect">
              <a:avLst/>
            </a:prstGeom>
            <a:effectLst/>
          </p:spPr>
        </p:pic>
        <p:sp>
          <p:nvSpPr>
            <p:cNvPr id="69" name="TextBox 68"/>
            <p:cNvSpPr txBox="1"/>
            <p:nvPr/>
          </p:nvSpPr>
          <p:spPr>
            <a:xfrm>
              <a:off x="305021" y="1455140"/>
              <a:ext cx="1367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82500"/>
            <a:ext cx="8345488" cy="731837"/>
          </a:xfrm>
        </p:spPr>
        <p:txBody>
          <a:bodyPr anchor="t"/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Cisco Digital Network Architecture</a:t>
            </a:r>
            <a:b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                                - Digital Ready Network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</a:rPr>
              <a:t>対応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3538366" y="2439993"/>
            <a:ext cx="1175888" cy="624089"/>
          </a:xfrm>
          <a:prstGeom prst="rightArrow">
            <a:avLst/>
          </a:prstGeom>
          <a:gradFill>
            <a:gsLst>
              <a:gs pos="7000">
                <a:schemeClr val="bg1">
                  <a:lumMod val="75000"/>
                  <a:alpha val="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2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92"/>
          <p:cNvSpPr/>
          <p:nvPr/>
        </p:nvSpPr>
        <p:spPr>
          <a:xfrm>
            <a:off x="3383329" y="3342371"/>
            <a:ext cx="1331409" cy="903628"/>
          </a:xfrm>
          <a:custGeom>
            <a:avLst/>
            <a:gdLst>
              <a:gd name="connsiteX0" fmla="*/ 0 w 1175888"/>
              <a:gd name="connsiteY0" fmla="*/ 156022 h 624089"/>
              <a:gd name="connsiteX1" fmla="*/ 863844 w 1175888"/>
              <a:gd name="connsiteY1" fmla="*/ 156022 h 624089"/>
              <a:gd name="connsiteX2" fmla="*/ 863844 w 1175888"/>
              <a:gd name="connsiteY2" fmla="*/ 0 h 624089"/>
              <a:gd name="connsiteX3" fmla="*/ 1175888 w 1175888"/>
              <a:gd name="connsiteY3" fmla="*/ 312045 h 624089"/>
              <a:gd name="connsiteX4" fmla="*/ 863844 w 1175888"/>
              <a:gd name="connsiteY4" fmla="*/ 624089 h 624089"/>
              <a:gd name="connsiteX5" fmla="*/ 863844 w 1175888"/>
              <a:gd name="connsiteY5" fmla="*/ 468067 h 624089"/>
              <a:gd name="connsiteX6" fmla="*/ 0 w 1175888"/>
              <a:gd name="connsiteY6" fmla="*/ 468067 h 624089"/>
              <a:gd name="connsiteX7" fmla="*/ 0 w 1175888"/>
              <a:gd name="connsiteY7" fmla="*/ 156022 h 624089"/>
              <a:gd name="connsiteX0" fmla="*/ 0 w 1175888"/>
              <a:gd name="connsiteY0" fmla="*/ 156022 h 624089"/>
              <a:gd name="connsiteX1" fmla="*/ 863844 w 1175888"/>
              <a:gd name="connsiteY1" fmla="*/ 156022 h 624089"/>
              <a:gd name="connsiteX2" fmla="*/ 863844 w 1175888"/>
              <a:gd name="connsiteY2" fmla="*/ 0 h 624089"/>
              <a:gd name="connsiteX3" fmla="*/ 1175888 w 1175888"/>
              <a:gd name="connsiteY3" fmla="*/ 312045 h 624089"/>
              <a:gd name="connsiteX4" fmla="*/ 863844 w 1175888"/>
              <a:gd name="connsiteY4" fmla="*/ 624089 h 624089"/>
              <a:gd name="connsiteX5" fmla="*/ 863844 w 1175888"/>
              <a:gd name="connsiteY5" fmla="*/ 468067 h 624089"/>
              <a:gd name="connsiteX6" fmla="*/ 0 w 1175888"/>
              <a:gd name="connsiteY6" fmla="*/ 156022 h 624089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888" h="798076">
                <a:moveTo>
                  <a:pt x="0" y="0"/>
                </a:moveTo>
                <a:cubicBezTo>
                  <a:pt x="508764" y="339879"/>
                  <a:pt x="719870" y="301011"/>
                  <a:pt x="863844" y="330009"/>
                </a:cubicBezTo>
                <a:lnTo>
                  <a:pt x="863844" y="173987"/>
                </a:lnTo>
                <a:lnTo>
                  <a:pt x="1175888" y="486032"/>
                </a:lnTo>
                <a:lnTo>
                  <a:pt x="863844" y="798076"/>
                </a:lnTo>
                <a:lnTo>
                  <a:pt x="863844" y="642054"/>
                </a:lnTo>
                <a:cubicBezTo>
                  <a:pt x="695582" y="618340"/>
                  <a:pt x="225667" y="479157"/>
                  <a:pt x="0" y="0"/>
                </a:cubicBezTo>
                <a:close/>
              </a:path>
            </a:pathLst>
          </a:custGeom>
          <a:gradFill>
            <a:gsLst>
              <a:gs pos="7000">
                <a:schemeClr val="bg1">
                  <a:lumMod val="75000"/>
                  <a:alpha val="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2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ight Arrow 92"/>
          <p:cNvSpPr/>
          <p:nvPr/>
        </p:nvSpPr>
        <p:spPr>
          <a:xfrm flipV="1">
            <a:off x="3397560" y="1224723"/>
            <a:ext cx="1331409" cy="903628"/>
          </a:xfrm>
          <a:custGeom>
            <a:avLst/>
            <a:gdLst>
              <a:gd name="connsiteX0" fmla="*/ 0 w 1175888"/>
              <a:gd name="connsiteY0" fmla="*/ 156022 h 624089"/>
              <a:gd name="connsiteX1" fmla="*/ 863844 w 1175888"/>
              <a:gd name="connsiteY1" fmla="*/ 156022 h 624089"/>
              <a:gd name="connsiteX2" fmla="*/ 863844 w 1175888"/>
              <a:gd name="connsiteY2" fmla="*/ 0 h 624089"/>
              <a:gd name="connsiteX3" fmla="*/ 1175888 w 1175888"/>
              <a:gd name="connsiteY3" fmla="*/ 312045 h 624089"/>
              <a:gd name="connsiteX4" fmla="*/ 863844 w 1175888"/>
              <a:gd name="connsiteY4" fmla="*/ 624089 h 624089"/>
              <a:gd name="connsiteX5" fmla="*/ 863844 w 1175888"/>
              <a:gd name="connsiteY5" fmla="*/ 468067 h 624089"/>
              <a:gd name="connsiteX6" fmla="*/ 0 w 1175888"/>
              <a:gd name="connsiteY6" fmla="*/ 468067 h 624089"/>
              <a:gd name="connsiteX7" fmla="*/ 0 w 1175888"/>
              <a:gd name="connsiteY7" fmla="*/ 156022 h 624089"/>
              <a:gd name="connsiteX0" fmla="*/ 0 w 1175888"/>
              <a:gd name="connsiteY0" fmla="*/ 156022 h 624089"/>
              <a:gd name="connsiteX1" fmla="*/ 863844 w 1175888"/>
              <a:gd name="connsiteY1" fmla="*/ 156022 h 624089"/>
              <a:gd name="connsiteX2" fmla="*/ 863844 w 1175888"/>
              <a:gd name="connsiteY2" fmla="*/ 0 h 624089"/>
              <a:gd name="connsiteX3" fmla="*/ 1175888 w 1175888"/>
              <a:gd name="connsiteY3" fmla="*/ 312045 h 624089"/>
              <a:gd name="connsiteX4" fmla="*/ 863844 w 1175888"/>
              <a:gd name="connsiteY4" fmla="*/ 624089 h 624089"/>
              <a:gd name="connsiteX5" fmla="*/ 863844 w 1175888"/>
              <a:gd name="connsiteY5" fmla="*/ 468067 h 624089"/>
              <a:gd name="connsiteX6" fmla="*/ 0 w 1175888"/>
              <a:gd name="connsiteY6" fmla="*/ 156022 h 624089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5220 h 803296"/>
              <a:gd name="connsiteX1" fmla="*/ 863844 w 1175888"/>
              <a:gd name="connsiteY1" fmla="*/ 335229 h 803296"/>
              <a:gd name="connsiteX2" fmla="*/ 863844 w 1175888"/>
              <a:gd name="connsiteY2" fmla="*/ 179207 h 803296"/>
              <a:gd name="connsiteX3" fmla="*/ 1175888 w 1175888"/>
              <a:gd name="connsiteY3" fmla="*/ 491252 h 803296"/>
              <a:gd name="connsiteX4" fmla="*/ 863844 w 1175888"/>
              <a:gd name="connsiteY4" fmla="*/ 803296 h 803296"/>
              <a:gd name="connsiteX5" fmla="*/ 863844 w 1175888"/>
              <a:gd name="connsiteY5" fmla="*/ 647274 h 803296"/>
              <a:gd name="connsiteX6" fmla="*/ 0 w 1175888"/>
              <a:gd name="connsiteY6" fmla="*/ 5220 h 803296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  <a:gd name="connsiteX0" fmla="*/ 0 w 1175888"/>
              <a:gd name="connsiteY0" fmla="*/ 0 h 798076"/>
              <a:gd name="connsiteX1" fmla="*/ 863844 w 1175888"/>
              <a:gd name="connsiteY1" fmla="*/ 330009 h 798076"/>
              <a:gd name="connsiteX2" fmla="*/ 863844 w 1175888"/>
              <a:gd name="connsiteY2" fmla="*/ 173987 h 798076"/>
              <a:gd name="connsiteX3" fmla="*/ 1175888 w 1175888"/>
              <a:gd name="connsiteY3" fmla="*/ 486032 h 798076"/>
              <a:gd name="connsiteX4" fmla="*/ 863844 w 1175888"/>
              <a:gd name="connsiteY4" fmla="*/ 798076 h 798076"/>
              <a:gd name="connsiteX5" fmla="*/ 863844 w 1175888"/>
              <a:gd name="connsiteY5" fmla="*/ 642054 h 798076"/>
              <a:gd name="connsiteX6" fmla="*/ 0 w 1175888"/>
              <a:gd name="connsiteY6" fmla="*/ 0 h 79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888" h="798076">
                <a:moveTo>
                  <a:pt x="0" y="0"/>
                </a:moveTo>
                <a:cubicBezTo>
                  <a:pt x="508764" y="339879"/>
                  <a:pt x="719870" y="301011"/>
                  <a:pt x="863844" y="330009"/>
                </a:cubicBezTo>
                <a:lnTo>
                  <a:pt x="863844" y="173987"/>
                </a:lnTo>
                <a:lnTo>
                  <a:pt x="1175888" y="486032"/>
                </a:lnTo>
                <a:lnTo>
                  <a:pt x="863844" y="798076"/>
                </a:lnTo>
                <a:lnTo>
                  <a:pt x="863844" y="642054"/>
                </a:lnTo>
                <a:cubicBezTo>
                  <a:pt x="695582" y="618340"/>
                  <a:pt x="225667" y="479157"/>
                  <a:pt x="0" y="0"/>
                </a:cubicBezTo>
                <a:close/>
              </a:path>
            </a:pathLst>
          </a:custGeom>
          <a:gradFill>
            <a:gsLst>
              <a:gs pos="7000">
                <a:schemeClr val="bg1">
                  <a:lumMod val="75000"/>
                  <a:alpha val="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2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Freeform 100"/>
          <p:cNvSpPr/>
          <p:nvPr/>
        </p:nvSpPr>
        <p:spPr>
          <a:xfrm>
            <a:off x="-525445" y="852496"/>
            <a:ext cx="4136244" cy="3438394"/>
          </a:xfrm>
          <a:custGeom>
            <a:avLst/>
            <a:gdLst>
              <a:gd name="connsiteX0" fmla="*/ 1600796 w 4136244"/>
              <a:gd name="connsiteY0" fmla="*/ 1684529 h 3438394"/>
              <a:gd name="connsiteX1" fmla="*/ 1537783 w 4136244"/>
              <a:gd name="connsiteY1" fmla="*/ 1701894 h 3438394"/>
              <a:gd name="connsiteX2" fmla="*/ 1484220 w 4136244"/>
              <a:gd name="connsiteY2" fmla="*/ 1739353 h 3438394"/>
              <a:gd name="connsiteX3" fmla="*/ 1451578 w 4136244"/>
              <a:gd name="connsiteY3" fmla="*/ 1782897 h 3438394"/>
              <a:gd name="connsiteX4" fmla="*/ 1461373 w 4136244"/>
              <a:gd name="connsiteY4" fmla="*/ 1814452 h 3438394"/>
              <a:gd name="connsiteX5" fmla="*/ 1470605 w 4136244"/>
              <a:gd name="connsiteY5" fmla="*/ 1906039 h 3438394"/>
              <a:gd name="connsiteX6" fmla="*/ 1193048 w 4136244"/>
              <a:gd name="connsiteY6" fmla="*/ 2324776 h 3438394"/>
              <a:gd name="connsiteX7" fmla="*/ 1174622 w 4136244"/>
              <a:gd name="connsiteY7" fmla="*/ 2330496 h 3438394"/>
              <a:gd name="connsiteX8" fmla="*/ 1162830 w 4136244"/>
              <a:gd name="connsiteY8" fmla="*/ 2361845 h 3438394"/>
              <a:gd name="connsiteX9" fmla="*/ 1163234 w 4136244"/>
              <a:gd name="connsiteY9" fmla="*/ 2415803 h 3438394"/>
              <a:gd name="connsiteX10" fmla="*/ 1185332 w 4136244"/>
              <a:gd name="connsiteY10" fmla="*/ 2465030 h 3438394"/>
              <a:gd name="connsiteX11" fmla="*/ 1218619 w 4136244"/>
              <a:gd name="connsiteY11" fmla="*/ 2498063 h 3438394"/>
              <a:gd name="connsiteX12" fmla="*/ 1234849 w 4136244"/>
              <a:gd name="connsiteY12" fmla="*/ 2496427 h 3438394"/>
              <a:gd name="connsiteX13" fmla="*/ 1668821 w 4136244"/>
              <a:gd name="connsiteY13" fmla="*/ 2784083 h 3438394"/>
              <a:gd name="connsiteX14" fmla="*/ 1686126 w 4136244"/>
              <a:gd name="connsiteY14" fmla="*/ 2839832 h 3438394"/>
              <a:gd name="connsiteX15" fmla="*/ 1695813 w 4136244"/>
              <a:gd name="connsiteY15" fmla="*/ 2844434 h 3438394"/>
              <a:gd name="connsiteX16" fmla="*/ 1741075 w 4136244"/>
              <a:gd name="connsiteY16" fmla="*/ 2846838 h 3438394"/>
              <a:gd name="connsiteX17" fmla="*/ 1781012 w 4136244"/>
              <a:gd name="connsiteY17" fmla="*/ 2829969 h 3438394"/>
              <a:gd name="connsiteX18" fmla="*/ 1774992 w 4136244"/>
              <a:gd name="connsiteY18" fmla="*/ 2770258 h 3438394"/>
              <a:gd name="connsiteX19" fmla="*/ 2033431 w 4136244"/>
              <a:gd name="connsiteY19" fmla="*/ 2380365 h 3438394"/>
              <a:gd name="connsiteX20" fmla="*/ 2077968 w 4136244"/>
              <a:gd name="connsiteY20" fmla="*/ 2366540 h 3438394"/>
              <a:gd name="connsiteX21" fmla="*/ 2094557 w 4136244"/>
              <a:gd name="connsiteY21" fmla="*/ 2340111 h 3438394"/>
              <a:gd name="connsiteX22" fmla="*/ 2129812 w 4136244"/>
              <a:gd name="connsiteY22" fmla="*/ 2171883 h 3438394"/>
              <a:gd name="connsiteX23" fmla="*/ 2079275 w 4136244"/>
              <a:gd name="connsiteY23" fmla="*/ 2007597 h 3438394"/>
              <a:gd name="connsiteX24" fmla="*/ 2037795 w 4136244"/>
              <a:gd name="connsiteY24" fmla="*/ 1953303 h 3438394"/>
              <a:gd name="connsiteX25" fmla="*/ 1988954 w 4136244"/>
              <a:gd name="connsiteY25" fmla="*/ 1943958 h 3438394"/>
              <a:gd name="connsiteX26" fmla="*/ 1664575 w 4136244"/>
              <a:gd name="connsiteY26" fmla="*/ 1714710 h 3438394"/>
              <a:gd name="connsiteX27" fmla="*/ 1649471 w 4136244"/>
              <a:gd name="connsiteY27" fmla="*/ 1686883 h 3438394"/>
              <a:gd name="connsiteX28" fmla="*/ 2377286 w 4136244"/>
              <a:gd name="connsiteY28" fmla="*/ 0 h 3438394"/>
              <a:gd name="connsiteX29" fmla="*/ 2733822 w 4136244"/>
              <a:gd name="connsiteY29" fmla="*/ 290586 h 3438394"/>
              <a:gd name="connsiteX30" fmla="*/ 2737485 w 4136244"/>
              <a:gd name="connsiteY30" fmla="*/ 326913 h 3438394"/>
              <a:gd name="connsiteX31" fmla="*/ 2738773 w 4136244"/>
              <a:gd name="connsiteY31" fmla="*/ 328438 h 3438394"/>
              <a:gd name="connsiteX32" fmla="*/ 2848806 w 4136244"/>
              <a:gd name="connsiteY32" fmla="*/ 382523 h 3438394"/>
              <a:gd name="connsiteX33" fmla="*/ 2969050 w 4136244"/>
              <a:gd name="connsiteY33" fmla="*/ 358573 h 3438394"/>
              <a:gd name="connsiteX34" fmla="*/ 2980601 w 4136244"/>
              <a:gd name="connsiteY34" fmla="*/ 350521 h 3438394"/>
              <a:gd name="connsiteX35" fmla="*/ 2988337 w 4136244"/>
              <a:gd name="connsiteY35" fmla="*/ 325601 h 3438394"/>
              <a:gd name="connsiteX36" fmla="*/ 3323668 w 4136244"/>
              <a:gd name="connsiteY36" fmla="*/ 103328 h 3438394"/>
              <a:gd name="connsiteX37" fmla="*/ 3687600 w 4136244"/>
              <a:gd name="connsiteY37" fmla="*/ 467259 h 3438394"/>
              <a:gd name="connsiteX38" fmla="*/ 3323667 w 4136244"/>
              <a:gd name="connsiteY38" fmla="*/ 831190 h 3438394"/>
              <a:gd name="connsiteX39" fmla="*/ 2967131 w 4136244"/>
              <a:gd name="connsiteY39" fmla="*/ 540604 h 3438394"/>
              <a:gd name="connsiteX40" fmla="*/ 2964985 w 4136244"/>
              <a:gd name="connsiteY40" fmla="*/ 519323 h 3438394"/>
              <a:gd name="connsiteX41" fmla="*/ 2950289 w 4136244"/>
              <a:gd name="connsiteY41" fmla="*/ 501938 h 3438394"/>
              <a:gd name="connsiteX42" fmla="*/ 2840257 w 4136244"/>
              <a:gd name="connsiteY42" fmla="*/ 447854 h 3438394"/>
              <a:gd name="connsiteX43" fmla="*/ 2779322 w 4136244"/>
              <a:gd name="connsiteY43" fmla="*/ 450141 h 3438394"/>
              <a:gd name="connsiteX44" fmla="*/ 2723499 w 4136244"/>
              <a:gd name="connsiteY44" fmla="*/ 470531 h 3438394"/>
              <a:gd name="connsiteX45" fmla="*/ 2712616 w 4136244"/>
              <a:gd name="connsiteY45" fmla="*/ 505590 h 3438394"/>
              <a:gd name="connsiteX46" fmla="*/ 2377285 w 4136244"/>
              <a:gd name="connsiteY46" fmla="*/ 727862 h 3438394"/>
              <a:gd name="connsiteX47" fmla="*/ 2360366 w 4136244"/>
              <a:gd name="connsiteY47" fmla="*/ 726156 h 3438394"/>
              <a:gd name="connsiteX48" fmla="*/ 2332801 w 4136244"/>
              <a:gd name="connsiteY48" fmla="*/ 756581 h 3438394"/>
              <a:gd name="connsiteX49" fmla="*/ 2310661 w 4136244"/>
              <a:gd name="connsiteY49" fmla="*/ 808451 h 3438394"/>
              <a:gd name="connsiteX50" fmla="*/ 2308367 w 4136244"/>
              <a:gd name="connsiteY50" fmla="*/ 864803 h 3438394"/>
              <a:gd name="connsiteX51" fmla="*/ 2310810 w 4136244"/>
              <a:gd name="connsiteY51" fmla="*/ 872930 h 3438394"/>
              <a:gd name="connsiteX52" fmla="*/ 2371657 w 4136244"/>
              <a:gd name="connsiteY52" fmla="*/ 896904 h 3438394"/>
              <a:gd name="connsiteX53" fmla="*/ 2644842 w 4136244"/>
              <a:gd name="connsiteY53" fmla="*/ 1183679 h 3438394"/>
              <a:gd name="connsiteX54" fmla="*/ 2667174 w 4136244"/>
              <a:gd name="connsiteY54" fmla="*/ 1255623 h 3438394"/>
              <a:gd name="connsiteX55" fmla="*/ 2748516 w 4136244"/>
              <a:gd name="connsiteY55" fmla="*/ 1296113 h 3438394"/>
              <a:gd name="connsiteX56" fmla="*/ 2934428 w 4136244"/>
              <a:gd name="connsiteY56" fmla="*/ 1324321 h 3438394"/>
              <a:gd name="connsiteX57" fmla="*/ 3115600 w 4136244"/>
              <a:gd name="connsiteY57" fmla="*/ 1273973 h 3438394"/>
              <a:gd name="connsiteX58" fmla="*/ 3177352 w 4136244"/>
              <a:gd name="connsiteY58" fmla="*/ 1233311 h 3438394"/>
              <a:gd name="connsiteX59" fmla="*/ 3177901 w 4136244"/>
              <a:gd name="connsiteY59" fmla="*/ 1227861 h 3438394"/>
              <a:gd name="connsiteX60" fmla="*/ 3652156 w 4136244"/>
              <a:gd name="connsiteY60" fmla="*/ 841333 h 3438394"/>
              <a:gd name="connsiteX61" fmla="*/ 4136244 w 4136244"/>
              <a:gd name="connsiteY61" fmla="*/ 1325422 h 3438394"/>
              <a:gd name="connsiteX62" fmla="*/ 3652155 w 4136244"/>
              <a:gd name="connsiteY62" fmla="*/ 1809510 h 3438394"/>
              <a:gd name="connsiteX63" fmla="*/ 3442283 w 4136244"/>
              <a:gd name="connsiteY63" fmla="*/ 1761774 h 3438394"/>
              <a:gd name="connsiteX64" fmla="*/ 3386435 w 4136244"/>
              <a:gd name="connsiteY64" fmla="*/ 1729674 h 3438394"/>
              <a:gd name="connsiteX65" fmla="*/ 3349181 w 4136244"/>
              <a:gd name="connsiteY65" fmla="*/ 1739829 h 3438394"/>
              <a:gd name="connsiteX66" fmla="*/ 3307130 w 4136244"/>
              <a:gd name="connsiteY66" fmla="*/ 1769946 h 3438394"/>
              <a:gd name="connsiteX67" fmla="*/ 3282511 w 4136244"/>
              <a:gd name="connsiteY67" fmla="*/ 1809802 h 3438394"/>
              <a:gd name="connsiteX68" fmla="*/ 3302764 w 4136244"/>
              <a:gd name="connsiteY68" fmla="*/ 1834349 h 3438394"/>
              <a:gd name="connsiteX69" fmla="*/ 3364699 w 4136244"/>
              <a:gd name="connsiteY69" fmla="*/ 2037109 h 3438394"/>
              <a:gd name="connsiteX70" fmla="*/ 3258482 w 4136244"/>
              <a:gd name="connsiteY70" fmla="*/ 2293541 h 3438394"/>
              <a:gd name="connsiteX71" fmla="*/ 3242245 w 4136244"/>
              <a:gd name="connsiteY71" fmla="*/ 2306938 h 3438394"/>
              <a:gd name="connsiteX72" fmla="*/ 3243160 w 4136244"/>
              <a:gd name="connsiteY72" fmla="*/ 2321039 h 3438394"/>
              <a:gd name="connsiteX73" fmla="*/ 3264258 w 4136244"/>
              <a:gd name="connsiteY73" fmla="*/ 2368264 h 3438394"/>
              <a:gd name="connsiteX74" fmla="*/ 3301938 w 4136244"/>
              <a:gd name="connsiteY74" fmla="*/ 2403698 h 3438394"/>
              <a:gd name="connsiteX75" fmla="*/ 3333834 w 4136244"/>
              <a:gd name="connsiteY75" fmla="*/ 2417158 h 3438394"/>
              <a:gd name="connsiteX76" fmla="*/ 3362163 w 4136244"/>
              <a:gd name="connsiteY76" fmla="*/ 2401781 h 3438394"/>
              <a:gd name="connsiteX77" fmla="*/ 3544523 w 4136244"/>
              <a:gd name="connsiteY77" fmla="*/ 2364964 h 3438394"/>
              <a:gd name="connsiteX78" fmla="*/ 4013020 w 4136244"/>
              <a:gd name="connsiteY78" fmla="*/ 2833461 h 3438394"/>
              <a:gd name="connsiteX79" fmla="*/ 3544523 w 4136244"/>
              <a:gd name="connsiteY79" fmla="*/ 3301959 h 3438394"/>
              <a:gd name="connsiteX80" fmla="*/ 3076025 w 4136244"/>
              <a:gd name="connsiteY80" fmla="*/ 2833462 h 3438394"/>
              <a:gd name="connsiteX81" fmla="*/ 3213246 w 4136244"/>
              <a:gd name="connsiteY81" fmla="*/ 2502184 h 3438394"/>
              <a:gd name="connsiteX82" fmla="*/ 3233712 w 4136244"/>
              <a:gd name="connsiteY82" fmla="*/ 2485298 h 3438394"/>
              <a:gd name="connsiteX83" fmla="*/ 3231660 w 4136244"/>
              <a:gd name="connsiteY83" fmla="*/ 2453671 h 3438394"/>
              <a:gd name="connsiteX84" fmla="*/ 3210561 w 4136244"/>
              <a:gd name="connsiteY84" fmla="*/ 2406446 h 3438394"/>
              <a:gd name="connsiteX85" fmla="*/ 3172882 w 4136244"/>
              <a:gd name="connsiteY85" fmla="*/ 2371012 h 3438394"/>
              <a:gd name="connsiteX86" fmla="*/ 3156445 w 4136244"/>
              <a:gd name="connsiteY86" fmla="*/ 2364076 h 3438394"/>
              <a:gd name="connsiteX87" fmla="*/ 3143210 w 4136244"/>
              <a:gd name="connsiteY87" fmla="*/ 2371260 h 3438394"/>
              <a:gd name="connsiteX88" fmla="*/ 3002050 w 4136244"/>
              <a:gd name="connsiteY88" fmla="*/ 2399758 h 3438394"/>
              <a:gd name="connsiteX89" fmla="*/ 2639400 w 4136244"/>
              <a:gd name="connsiteY89" fmla="*/ 2037109 h 3438394"/>
              <a:gd name="connsiteX90" fmla="*/ 3002050 w 4136244"/>
              <a:gd name="connsiteY90" fmla="*/ 1674461 h 3438394"/>
              <a:gd name="connsiteX91" fmla="*/ 3204811 w 4136244"/>
              <a:gd name="connsiteY91" fmla="*/ 1736396 h 3438394"/>
              <a:gd name="connsiteX92" fmla="*/ 3222569 w 4136244"/>
              <a:gd name="connsiteY92" fmla="*/ 1751047 h 3438394"/>
              <a:gd name="connsiteX93" fmla="*/ 3258980 w 4136244"/>
              <a:gd name="connsiteY93" fmla="*/ 1724971 h 3438394"/>
              <a:gd name="connsiteX94" fmla="*/ 3286162 w 4136244"/>
              <a:gd name="connsiteY94" fmla="*/ 1680966 h 3438394"/>
              <a:gd name="connsiteX95" fmla="*/ 3292741 w 4136244"/>
              <a:gd name="connsiteY95" fmla="*/ 1648171 h 3438394"/>
              <a:gd name="connsiteX96" fmla="*/ 3278608 w 4136244"/>
              <a:gd name="connsiteY96" fmla="*/ 1633347 h 3438394"/>
              <a:gd name="connsiteX97" fmla="*/ 3206108 w 4136244"/>
              <a:gd name="connsiteY97" fmla="*/ 1513851 h 3438394"/>
              <a:gd name="connsiteX98" fmla="*/ 3185977 w 4136244"/>
              <a:gd name="connsiteY98" fmla="*/ 1448996 h 3438394"/>
              <a:gd name="connsiteX99" fmla="*/ 3124306 w 4136244"/>
              <a:gd name="connsiteY99" fmla="*/ 1418300 h 3438394"/>
              <a:gd name="connsiteX100" fmla="*/ 2938394 w 4136244"/>
              <a:gd name="connsiteY100" fmla="*/ 1390090 h 3438394"/>
              <a:gd name="connsiteX101" fmla="*/ 2679903 w 4136244"/>
              <a:gd name="connsiteY101" fmla="*/ 1491353 h 3438394"/>
              <a:gd name="connsiteX102" fmla="*/ 2679790 w 4136244"/>
              <a:gd name="connsiteY102" fmla="*/ 1491464 h 3438394"/>
              <a:gd name="connsiteX103" fmla="*/ 2677469 w 4136244"/>
              <a:gd name="connsiteY103" fmla="*/ 1514487 h 3438394"/>
              <a:gd name="connsiteX104" fmla="*/ 2321425 w 4136244"/>
              <a:gd name="connsiteY104" fmla="*/ 1927608 h 3438394"/>
              <a:gd name="connsiteX105" fmla="*/ 2274621 w 4136244"/>
              <a:gd name="connsiteY105" fmla="*/ 1940251 h 3438394"/>
              <a:gd name="connsiteX106" fmla="*/ 2236896 w 4136244"/>
              <a:gd name="connsiteY106" fmla="*/ 2000353 h 3438394"/>
              <a:gd name="connsiteX107" fmla="*/ 2201639 w 4136244"/>
              <a:gd name="connsiteY107" fmla="*/ 2168581 h 3438394"/>
              <a:gd name="connsiteX108" fmla="*/ 2252176 w 4136244"/>
              <a:gd name="connsiteY108" fmla="*/ 2332867 h 3438394"/>
              <a:gd name="connsiteX109" fmla="*/ 2268476 w 4136244"/>
              <a:gd name="connsiteY109" fmla="*/ 2354202 h 3438394"/>
              <a:gd name="connsiteX110" fmla="*/ 2283417 w 4136244"/>
              <a:gd name="connsiteY110" fmla="*/ 2355709 h 3438394"/>
              <a:gd name="connsiteX111" fmla="*/ 2621285 w 4136244"/>
              <a:gd name="connsiteY111" fmla="*/ 2770259 h 3438394"/>
              <a:gd name="connsiteX112" fmla="*/ 2198138 w 4136244"/>
              <a:gd name="connsiteY112" fmla="*/ 3193404 h 3438394"/>
              <a:gd name="connsiteX113" fmla="*/ 1808246 w 4136244"/>
              <a:gd name="connsiteY113" fmla="*/ 2934965 h 3438394"/>
              <a:gd name="connsiteX114" fmla="*/ 1802489 w 4136244"/>
              <a:gd name="connsiteY114" fmla="*/ 2916420 h 3438394"/>
              <a:gd name="connsiteX115" fmla="*/ 1797699 w 4136244"/>
              <a:gd name="connsiteY115" fmla="*/ 2914144 h 3438394"/>
              <a:gd name="connsiteX116" fmla="*/ 1752438 w 4136244"/>
              <a:gd name="connsiteY116" fmla="*/ 2911740 h 3438394"/>
              <a:gd name="connsiteX117" fmla="*/ 1710684 w 4136244"/>
              <a:gd name="connsiteY117" fmla="*/ 2929378 h 3438394"/>
              <a:gd name="connsiteX118" fmla="*/ 1702801 w 4136244"/>
              <a:gd name="connsiteY118" fmla="*/ 2937335 h 3438394"/>
              <a:gd name="connsiteX119" fmla="*/ 1705834 w 4136244"/>
              <a:gd name="connsiteY119" fmla="*/ 2967410 h 3438394"/>
              <a:gd name="connsiteX120" fmla="*/ 1234849 w 4136244"/>
              <a:gd name="connsiteY120" fmla="*/ 3438394 h 3438394"/>
              <a:gd name="connsiteX121" fmla="*/ 763864 w 4136244"/>
              <a:gd name="connsiteY121" fmla="*/ 2967411 h 3438394"/>
              <a:gd name="connsiteX122" fmla="*/ 1051520 w 4136244"/>
              <a:gd name="connsiteY122" fmla="*/ 2533439 h 3438394"/>
              <a:gd name="connsiteX123" fmla="*/ 1078325 w 4136244"/>
              <a:gd name="connsiteY123" fmla="*/ 2525118 h 3438394"/>
              <a:gd name="connsiteX124" fmla="*/ 1093387 w 4136244"/>
              <a:gd name="connsiteY124" fmla="*/ 2485081 h 3438394"/>
              <a:gd name="connsiteX125" fmla="*/ 1092982 w 4136244"/>
              <a:gd name="connsiteY125" fmla="*/ 2431123 h 3438394"/>
              <a:gd name="connsiteX126" fmla="*/ 1070884 w 4136244"/>
              <a:gd name="connsiteY126" fmla="*/ 2381896 h 3438394"/>
              <a:gd name="connsiteX127" fmla="*/ 1046254 w 4136244"/>
              <a:gd name="connsiteY127" fmla="*/ 2357455 h 3438394"/>
              <a:gd name="connsiteX128" fmla="*/ 1016156 w 4136244"/>
              <a:gd name="connsiteY128" fmla="*/ 2360489 h 3438394"/>
              <a:gd name="connsiteX129" fmla="*/ 561708 w 4136244"/>
              <a:gd name="connsiteY129" fmla="*/ 1906040 h 3438394"/>
              <a:gd name="connsiteX130" fmla="*/ 694813 w 4136244"/>
              <a:gd name="connsiteY130" fmla="*/ 1584696 h 3438394"/>
              <a:gd name="connsiteX131" fmla="*/ 748963 w 4136244"/>
              <a:gd name="connsiteY131" fmla="*/ 1540018 h 3438394"/>
              <a:gd name="connsiteX132" fmla="*/ 753552 w 4136244"/>
              <a:gd name="connsiteY132" fmla="*/ 1514724 h 3438394"/>
              <a:gd name="connsiteX133" fmla="*/ 744211 w 4136244"/>
              <a:gd name="connsiteY133" fmla="*/ 1481624 h 3438394"/>
              <a:gd name="connsiteX134" fmla="*/ 720216 w 4136244"/>
              <a:gd name="connsiteY134" fmla="*/ 1456984 h 3438394"/>
              <a:gd name="connsiteX135" fmla="*/ 696988 w 4136244"/>
              <a:gd name="connsiteY135" fmla="*/ 1448660 h 3438394"/>
              <a:gd name="connsiteX136" fmla="*/ 691027 w 4136244"/>
              <a:gd name="connsiteY136" fmla="*/ 1451895 h 3438394"/>
              <a:gd name="connsiteX137" fmla="*/ 497412 w 4136244"/>
              <a:gd name="connsiteY137" fmla="*/ 1490984 h 3438394"/>
              <a:gd name="connsiteX138" fmla="*/ 0 w 4136244"/>
              <a:gd name="connsiteY138" fmla="*/ 993572 h 3438394"/>
              <a:gd name="connsiteX139" fmla="*/ 497412 w 4136244"/>
              <a:gd name="connsiteY139" fmla="*/ 496160 h 3438394"/>
              <a:gd name="connsiteX140" fmla="*/ 994824 w 4136244"/>
              <a:gd name="connsiteY140" fmla="*/ 993572 h 3438394"/>
              <a:gd name="connsiteX141" fmla="*/ 849136 w 4136244"/>
              <a:gd name="connsiteY141" fmla="*/ 1345296 h 3438394"/>
              <a:gd name="connsiteX142" fmla="*/ 782291 w 4136244"/>
              <a:gd name="connsiteY142" fmla="*/ 1400447 h 3438394"/>
              <a:gd name="connsiteX143" fmla="*/ 778097 w 4136244"/>
              <a:gd name="connsiteY143" fmla="*/ 1423566 h 3438394"/>
              <a:gd name="connsiteX144" fmla="*/ 787438 w 4136244"/>
              <a:gd name="connsiteY144" fmla="*/ 1456667 h 3438394"/>
              <a:gd name="connsiteX145" fmla="*/ 811433 w 4136244"/>
              <a:gd name="connsiteY145" fmla="*/ 1481307 h 3438394"/>
              <a:gd name="connsiteX146" fmla="*/ 834851 w 4136244"/>
              <a:gd name="connsiteY146" fmla="*/ 1489699 h 3438394"/>
              <a:gd name="connsiteX147" fmla="*/ 839265 w 4136244"/>
              <a:gd name="connsiteY147" fmla="*/ 1487304 h 3438394"/>
              <a:gd name="connsiteX148" fmla="*/ 1016157 w 4136244"/>
              <a:gd name="connsiteY148" fmla="*/ 1451590 h 3438394"/>
              <a:gd name="connsiteX149" fmla="*/ 1337500 w 4136244"/>
              <a:gd name="connsiteY149" fmla="*/ 1584696 h 3438394"/>
              <a:gd name="connsiteX150" fmla="*/ 1392792 w 4136244"/>
              <a:gd name="connsiteY150" fmla="*/ 1651709 h 3438394"/>
              <a:gd name="connsiteX151" fmla="*/ 1444171 w 4136244"/>
              <a:gd name="connsiteY151" fmla="*/ 1654194 h 3438394"/>
              <a:gd name="connsiteX152" fmla="*/ 1507184 w 4136244"/>
              <a:gd name="connsiteY152" fmla="*/ 1636829 h 3438394"/>
              <a:gd name="connsiteX153" fmla="*/ 1560748 w 4136244"/>
              <a:gd name="connsiteY153" fmla="*/ 1599370 h 3438394"/>
              <a:gd name="connsiteX154" fmla="*/ 1593223 w 4136244"/>
              <a:gd name="connsiteY154" fmla="*/ 1556049 h 3438394"/>
              <a:gd name="connsiteX155" fmla="*/ 1580321 w 4136244"/>
              <a:gd name="connsiteY155" fmla="*/ 1514486 h 3438394"/>
              <a:gd name="connsiteX156" fmla="*/ 1568946 w 4136244"/>
              <a:gd name="connsiteY156" fmla="*/ 1401636 h 3438394"/>
              <a:gd name="connsiteX157" fmla="*/ 1664575 w 4136244"/>
              <a:gd name="connsiteY157" fmla="*/ 1088564 h 3438394"/>
              <a:gd name="connsiteX158" fmla="*/ 1716804 w 4136244"/>
              <a:gd name="connsiteY158" fmla="*/ 1025262 h 3438394"/>
              <a:gd name="connsiteX159" fmla="*/ 1715697 w 4136244"/>
              <a:gd name="connsiteY159" fmla="*/ 1019329 h 3438394"/>
              <a:gd name="connsiteX160" fmla="*/ 1689470 w 4136244"/>
              <a:gd name="connsiteY160" fmla="*/ 976157 h 3438394"/>
              <a:gd name="connsiteX161" fmla="*/ 1648338 w 4136244"/>
              <a:gd name="connsiteY161" fmla="*/ 946834 h 3438394"/>
              <a:gd name="connsiteX162" fmla="*/ 1636856 w 4136244"/>
              <a:gd name="connsiteY162" fmla="*/ 943808 h 3438394"/>
              <a:gd name="connsiteX163" fmla="*/ 1634379 w 4136244"/>
              <a:gd name="connsiteY163" fmla="*/ 945850 h 3438394"/>
              <a:gd name="connsiteX164" fmla="*/ 1430901 w 4136244"/>
              <a:gd name="connsiteY164" fmla="*/ 1008003 h 3438394"/>
              <a:gd name="connsiteX165" fmla="*/ 1066971 w 4136244"/>
              <a:gd name="connsiteY165" fmla="*/ 644073 h 3438394"/>
              <a:gd name="connsiteX166" fmla="*/ 1430901 w 4136244"/>
              <a:gd name="connsiteY166" fmla="*/ 280142 h 3438394"/>
              <a:gd name="connsiteX167" fmla="*/ 1794833 w 4136244"/>
              <a:gd name="connsiteY167" fmla="*/ 644073 h 3438394"/>
              <a:gd name="connsiteX168" fmla="*/ 1732680 w 4136244"/>
              <a:gd name="connsiteY168" fmla="*/ 847550 h 3438394"/>
              <a:gd name="connsiteX169" fmla="*/ 1709242 w 4136244"/>
              <a:gd name="connsiteY169" fmla="*/ 875958 h 3438394"/>
              <a:gd name="connsiteX170" fmla="*/ 1711511 w 4136244"/>
              <a:gd name="connsiteY170" fmla="*/ 888134 h 3438394"/>
              <a:gd name="connsiteX171" fmla="*/ 1737739 w 4136244"/>
              <a:gd name="connsiteY171" fmla="*/ 931307 h 3438394"/>
              <a:gd name="connsiteX172" fmla="*/ 1778871 w 4136244"/>
              <a:gd name="connsiteY172" fmla="*/ 960629 h 3438394"/>
              <a:gd name="connsiteX173" fmla="*/ 1785462 w 4136244"/>
              <a:gd name="connsiteY173" fmla="*/ 962367 h 3438394"/>
              <a:gd name="connsiteX174" fmla="*/ 1815821 w 4136244"/>
              <a:gd name="connsiteY174" fmla="*/ 937317 h 3438394"/>
              <a:gd name="connsiteX175" fmla="*/ 2128895 w 4136244"/>
              <a:gd name="connsiteY175" fmla="*/ 841687 h 3438394"/>
              <a:gd name="connsiteX176" fmla="*/ 2214170 w 4136244"/>
              <a:gd name="connsiteY176" fmla="*/ 848139 h 3438394"/>
              <a:gd name="connsiteX177" fmla="*/ 2220765 w 4136244"/>
              <a:gd name="connsiteY177" fmla="*/ 849659 h 3438394"/>
              <a:gd name="connsiteX178" fmla="*/ 2224251 w 4136244"/>
              <a:gd name="connsiteY178" fmla="*/ 845811 h 3438394"/>
              <a:gd name="connsiteX179" fmla="*/ 2246391 w 4136244"/>
              <a:gd name="connsiteY179" fmla="*/ 793941 h 3438394"/>
              <a:gd name="connsiteX180" fmla="*/ 2248684 w 4136244"/>
              <a:gd name="connsiteY180" fmla="*/ 737589 h 3438394"/>
              <a:gd name="connsiteX181" fmla="*/ 2237321 w 4136244"/>
              <a:gd name="connsiteY181" fmla="*/ 699788 h 3438394"/>
              <a:gd name="connsiteX182" fmla="*/ 2235626 w 4136244"/>
              <a:gd name="connsiteY182" fmla="*/ 699262 h 3438394"/>
              <a:gd name="connsiteX183" fmla="*/ 2013353 w 4136244"/>
              <a:gd name="connsiteY183" fmla="*/ 363931 h 3438394"/>
              <a:gd name="connsiteX184" fmla="*/ 2377286 w 4136244"/>
              <a:gd name="connsiteY184" fmla="*/ 0 h 34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136244" h="3438394">
                <a:moveTo>
                  <a:pt x="1600796" y="1684529"/>
                </a:moveTo>
                <a:cubicBezTo>
                  <a:pt x="1578871" y="1686797"/>
                  <a:pt x="1557750" y="1692504"/>
                  <a:pt x="1537783" y="1701894"/>
                </a:cubicBezTo>
                <a:cubicBezTo>
                  <a:pt x="1517817" y="1711285"/>
                  <a:pt x="1499950" y="1723912"/>
                  <a:pt x="1484220" y="1739353"/>
                </a:cubicBezTo>
                <a:lnTo>
                  <a:pt x="1451578" y="1782897"/>
                </a:lnTo>
                <a:lnTo>
                  <a:pt x="1461373" y="1814452"/>
                </a:lnTo>
                <a:cubicBezTo>
                  <a:pt x="1467427" y="1844036"/>
                  <a:pt x="1470606" y="1874667"/>
                  <a:pt x="1470605" y="1906039"/>
                </a:cubicBezTo>
                <a:cubicBezTo>
                  <a:pt x="1470606" y="2094278"/>
                  <a:pt x="1356157" y="2255786"/>
                  <a:pt x="1193048" y="2324776"/>
                </a:cubicBezTo>
                <a:lnTo>
                  <a:pt x="1174622" y="2330496"/>
                </a:lnTo>
                <a:lnTo>
                  <a:pt x="1162830" y="2361845"/>
                </a:lnTo>
                <a:cubicBezTo>
                  <a:pt x="1159352" y="2380060"/>
                  <a:pt x="1159380" y="2398130"/>
                  <a:pt x="1163234" y="2415803"/>
                </a:cubicBezTo>
                <a:cubicBezTo>
                  <a:pt x="1167088" y="2433476"/>
                  <a:pt x="1174585" y="2449916"/>
                  <a:pt x="1185332" y="2465030"/>
                </a:cubicBezTo>
                <a:lnTo>
                  <a:pt x="1218619" y="2498063"/>
                </a:lnTo>
                <a:lnTo>
                  <a:pt x="1234849" y="2496427"/>
                </a:lnTo>
                <a:cubicBezTo>
                  <a:pt x="1429937" y="2496427"/>
                  <a:pt x="1597321" y="2615040"/>
                  <a:pt x="1668821" y="2784083"/>
                </a:cubicBezTo>
                <a:lnTo>
                  <a:pt x="1686126" y="2839832"/>
                </a:lnTo>
                <a:lnTo>
                  <a:pt x="1695813" y="2844434"/>
                </a:lnTo>
                <a:cubicBezTo>
                  <a:pt x="1711017" y="2848545"/>
                  <a:pt x="1726172" y="2849447"/>
                  <a:pt x="1741075" y="2846838"/>
                </a:cubicBezTo>
                <a:lnTo>
                  <a:pt x="1781012" y="2829969"/>
                </a:lnTo>
                <a:lnTo>
                  <a:pt x="1774992" y="2770258"/>
                </a:lnTo>
                <a:cubicBezTo>
                  <a:pt x="1774993" y="2594985"/>
                  <a:pt x="1881558" y="2444602"/>
                  <a:pt x="2033431" y="2380365"/>
                </a:cubicBezTo>
                <a:lnTo>
                  <a:pt x="2077968" y="2366540"/>
                </a:lnTo>
                <a:lnTo>
                  <a:pt x="2094557" y="2340111"/>
                </a:lnTo>
                <a:cubicBezTo>
                  <a:pt x="2119831" y="2287741"/>
                  <a:pt x="2132523" y="2230857"/>
                  <a:pt x="2129812" y="2171883"/>
                </a:cubicBezTo>
                <a:cubicBezTo>
                  <a:pt x="2127103" y="2112909"/>
                  <a:pt x="2109246" y="2057429"/>
                  <a:pt x="2079275" y="2007597"/>
                </a:cubicBezTo>
                <a:lnTo>
                  <a:pt x="2037795" y="1953303"/>
                </a:lnTo>
                <a:lnTo>
                  <a:pt x="1988954" y="1943958"/>
                </a:lnTo>
                <a:cubicBezTo>
                  <a:pt x="1854769" y="1909434"/>
                  <a:pt x="1740046" y="1826421"/>
                  <a:pt x="1664575" y="1714710"/>
                </a:cubicBezTo>
                <a:lnTo>
                  <a:pt x="1649471" y="1686883"/>
                </a:lnTo>
                <a:close/>
                <a:moveTo>
                  <a:pt x="2377286" y="0"/>
                </a:moveTo>
                <a:cubicBezTo>
                  <a:pt x="2553155" y="0"/>
                  <a:pt x="2699887" y="124749"/>
                  <a:pt x="2733822" y="290586"/>
                </a:cubicBezTo>
                <a:lnTo>
                  <a:pt x="2737485" y="326913"/>
                </a:lnTo>
                <a:lnTo>
                  <a:pt x="2738773" y="328438"/>
                </a:lnTo>
                <a:cubicBezTo>
                  <a:pt x="2770874" y="358193"/>
                  <a:pt x="2807964" y="377178"/>
                  <a:pt x="2848806" y="382523"/>
                </a:cubicBezTo>
                <a:cubicBezTo>
                  <a:pt x="2889647" y="387868"/>
                  <a:pt x="2930373" y="379066"/>
                  <a:pt x="2969050" y="358573"/>
                </a:cubicBezTo>
                <a:lnTo>
                  <a:pt x="2980601" y="350521"/>
                </a:lnTo>
                <a:lnTo>
                  <a:pt x="2988337" y="325601"/>
                </a:lnTo>
                <a:cubicBezTo>
                  <a:pt x="3043584" y="194980"/>
                  <a:pt x="3172923" y="103328"/>
                  <a:pt x="3323668" y="103328"/>
                </a:cubicBezTo>
                <a:cubicBezTo>
                  <a:pt x="3524662" y="103327"/>
                  <a:pt x="3687599" y="266265"/>
                  <a:pt x="3687600" y="467259"/>
                </a:cubicBezTo>
                <a:cubicBezTo>
                  <a:pt x="3687599" y="668252"/>
                  <a:pt x="3524663" y="831191"/>
                  <a:pt x="3323667" y="831190"/>
                </a:cubicBezTo>
                <a:cubicBezTo>
                  <a:pt x="3147797" y="831190"/>
                  <a:pt x="3001066" y="706442"/>
                  <a:pt x="2967131" y="540604"/>
                </a:cubicBezTo>
                <a:lnTo>
                  <a:pt x="2964985" y="519323"/>
                </a:lnTo>
                <a:lnTo>
                  <a:pt x="2950289" y="501938"/>
                </a:lnTo>
                <a:cubicBezTo>
                  <a:pt x="2918188" y="472184"/>
                  <a:pt x="2881098" y="453198"/>
                  <a:pt x="2840257" y="447854"/>
                </a:cubicBezTo>
                <a:cubicBezTo>
                  <a:pt x="2819836" y="445181"/>
                  <a:pt x="2799444" y="446047"/>
                  <a:pt x="2779322" y="450141"/>
                </a:cubicBezTo>
                <a:lnTo>
                  <a:pt x="2723499" y="470531"/>
                </a:lnTo>
                <a:lnTo>
                  <a:pt x="2712616" y="505590"/>
                </a:lnTo>
                <a:cubicBezTo>
                  <a:pt x="2657369" y="636210"/>
                  <a:pt x="2528031" y="727861"/>
                  <a:pt x="2377285" y="727862"/>
                </a:cubicBezTo>
                <a:lnTo>
                  <a:pt x="2360366" y="726156"/>
                </a:lnTo>
                <a:lnTo>
                  <a:pt x="2332801" y="756581"/>
                </a:lnTo>
                <a:cubicBezTo>
                  <a:pt x="2322349" y="772591"/>
                  <a:pt x="2314846" y="789916"/>
                  <a:pt x="2310661" y="808451"/>
                </a:cubicBezTo>
                <a:cubicBezTo>
                  <a:pt x="2306476" y="826988"/>
                  <a:pt x="2305807" y="845855"/>
                  <a:pt x="2308367" y="864803"/>
                </a:cubicBezTo>
                <a:lnTo>
                  <a:pt x="2310810" y="872930"/>
                </a:lnTo>
                <a:lnTo>
                  <a:pt x="2371657" y="896904"/>
                </a:lnTo>
                <a:cubicBezTo>
                  <a:pt x="2494055" y="955881"/>
                  <a:pt x="2591714" y="1058070"/>
                  <a:pt x="2644842" y="1183679"/>
                </a:cubicBezTo>
                <a:lnTo>
                  <a:pt x="2667174" y="1255623"/>
                </a:lnTo>
                <a:lnTo>
                  <a:pt x="2748516" y="1296113"/>
                </a:lnTo>
                <a:cubicBezTo>
                  <a:pt x="2806455" y="1318002"/>
                  <a:pt x="2869322" y="1328248"/>
                  <a:pt x="2934428" y="1324321"/>
                </a:cubicBezTo>
                <a:cubicBezTo>
                  <a:pt x="2999533" y="1320395"/>
                  <a:pt x="3060713" y="1302668"/>
                  <a:pt x="3115600" y="1273973"/>
                </a:cubicBezTo>
                <a:lnTo>
                  <a:pt x="3177352" y="1233311"/>
                </a:lnTo>
                <a:lnTo>
                  <a:pt x="3177901" y="1227861"/>
                </a:lnTo>
                <a:cubicBezTo>
                  <a:pt x="3223040" y="1007270"/>
                  <a:pt x="3418220" y="841333"/>
                  <a:pt x="3652156" y="841333"/>
                </a:cubicBezTo>
                <a:cubicBezTo>
                  <a:pt x="3919510" y="841334"/>
                  <a:pt x="4136245" y="1058067"/>
                  <a:pt x="4136244" y="1325422"/>
                </a:cubicBezTo>
                <a:cubicBezTo>
                  <a:pt x="4136244" y="1592777"/>
                  <a:pt x="3919510" y="1809510"/>
                  <a:pt x="3652155" y="1809510"/>
                </a:cubicBezTo>
                <a:cubicBezTo>
                  <a:pt x="3576962" y="1809510"/>
                  <a:pt x="3505773" y="1792366"/>
                  <a:pt x="3442283" y="1761774"/>
                </a:cubicBezTo>
                <a:lnTo>
                  <a:pt x="3386435" y="1729674"/>
                </a:lnTo>
                <a:lnTo>
                  <a:pt x="3349181" y="1739829"/>
                </a:lnTo>
                <a:cubicBezTo>
                  <a:pt x="3333125" y="1747247"/>
                  <a:pt x="3318988" y="1757251"/>
                  <a:pt x="3307130" y="1769946"/>
                </a:cubicBezTo>
                <a:lnTo>
                  <a:pt x="3282511" y="1809802"/>
                </a:lnTo>
                <a:lnTo>
                  <a:pt x="3302764" y="1834349"/>
                </a:lnTo>
                <a:cubicBezTo>
                  <a:pt x="3341866" y="1892228"/>
                  <a:pt x="3364699" y="1962002"/>
                  <a:pt x="3364699" y="2037109"/>
                </a:cubicBezTo>
                <a:cubicBezTo>
                  <a:pt x="3364699" y="2137252"/>
                  <a:pt x="3324108" y="2227915"/>
                  <a:pt x="3258482" y="2293541"/>
                </a:cubicBezTo>
                <a:lnTo>
                  <a:pt x="3242245" y="2306938"/>
                </a:lnTo>
                <a:lnTo>
                  <a:pt x="3243160" y="2321039"/>
                </a:lnTo>
                <a:cubicBezTo>
                  <a:pt x="3247216" y="2338254"/>
                  <a:pt x="3254190" y="2354106"/>
                  <a:pt x="3264258" y="2368264"/>
                </a:cubicBezTo>
                <a:cubicBezTo>
                  <a:pt x="3274325" y="2382420"/>
                  <a:pt x="3287008" y="2394213"/>
                  <a:pt x="3301938" y="2403698"/>
                </a:cubicBezTo>
                <a:lnTo>
                  <a:pt x="3333834" y="2417158"/>
                </a:lnTo>
                <a:lnTo>
                  <a:pt x="3362163" y="2401781"/>
                </a:lnTo>
                <a:cubicBezTo>
                  <a:pt x="3418213" y="2378074"/>
                  <a:pt x="3479837" y="2364964"/>
                  <a:pt x="3544523" y="2364964"/>
                </a:cubicBezTo>
                <a:cubicBezTo>
                  <a:pt x="3803267" y="2364965"/>
                  <a:pt x="4013020" y="2574718"/>
                  <a:pt x="4013020" y="2833461"/>
                </a:cubicBezTo>
                <a:cubicBezTo>
                  <a:pt x="4013020" y="3092206"/>
                  <a:pt x="3803267" y="3301959"/>
                  <a:pt x="3544523" y="3301959"/>
                </a:cubicBezTo>
                <a:cubicBezTo>
                  <a:pt x="3285778" y="3301959"/>
                  <a:pt x="3076026" y="3092206"/>
                  <a:pt x="3076025" y="2833462"/>
                </a:cubicBezTo>
                <a:cubicBezTo>
                  <a:pt x="3076026" y="2704090"/>
                  <a:pt x="3128464" y="2586965"/>
                  <a:pt x="3213246" y="2502184"/>
                </a:cubicBezTo>
                <a:lnTo>
                  <a:pt x="3233712" y="2485298"/>
                </a:lnTo>
                <a:lnTo>
                  <a:pt x="3231660" y="2453671"/>
                </a:lnTo>
                <a:cubicBezTo>
                  <a:pt x="3227602" y="2436456"/>
                  <a:pt x="3220628" y="2420604"/>
                  <a:pt x="3210561" y="2406446"/>
                </a:cubicBezTo>
                <a:cubicBezTo>
                  <a:pt x="3200494" y="2392289"/>
                  <a:pt x="3187810" y="2380497"/>
                  <a:pt x="3172882" y="2371012"/>
                </a:cubicBezTo>
                <a:lnTo>
                  <a:pt x="3156445" y="2364076"/>
                </a:lnTo>
                <a:lnTo>
                  <a:pt x="3143210" y="2371260"/>
                </a:lnTo>
                <a:cubicBezTo>
                  <a:pt x="3099823" y="2389611"/>
                  <a:pt x="3052122" y="2399759"/>
                  <a:pt x="3002050" y="2399758"/>
                </a:cubicBezTo>
                <a:cubicBezTo>
                  <a:pt x="2801764" y="2399759"/>
                  <a:pt x="2639401" y="2237396"/>
                  <a:pt x="2639400" y="2037109"/>
                </a:cubicBezTo>
                <a:cubicBezTo>
                  <a:pt x="2639402" y="1836824"/>
                  <a:pt x="2801764" y="1674461"/>
                  <a:pt x="3002050" y="1674461"/>
                </a:cubicBezTo>
                <a:cubicBezTo>
                  <a:pt x="3077157" y="1674461"/>
                  <a:pt x="3146931" y="1697293"/>
                  <a:pt x="3204811" y="1736396"/>
                </a:cubicBezTo>
                <a:lnTo>
                  <a:pt x="3222569" y="1751047"/>
                </a:lnTo>
                <a:lnTo>
                  <a:pt x="3258980" y="1724971"/>
                </a:lnTo>
                <a:cubicBezTo>
                  <a:pt x="3270838" y="1712276"/>
                  <a:pt x="3279855" y="1697490"/>
                  <a:pt x="3286162" y="1680966"/>
                </a:cubicBezTo>
                <a:lnTo>
                  <a:pt x="3292741" y="1648171"/>
                </a:lnTo>
                <a:lnTo>
                  <a:pt x="3278608" y="1633347"/>
                </a:lnTo>
                <a:cubicBezTo>
                  <a:pt x="3249012" y="1597485"/>
                  <a:pt x="3224481" y="1557288"/>
                  <a:pt x="3206108" y="1513851"/>
                </a:cubicBezTo>
                <a:lnTo>
                  <a:pt x="3185977" y="1448996"/>
                </a:lnTo>
                <a:lnTo>
                  <a:pt x="3124306" y="1418300"/>
                </a:lnTo>
                <a:cubicBezTo>
                  <a:pt x="3066367" y="1396409"/>
                  <a:pt x="3003499" y="1386164"/>
                  <a:pt x="2938394" y="1390090"/>
                </a:cubicBezTo>
                <a:cubicBezTo>
                  <a:pt x="2840736" y="1395981"/>
                  <a:pt x="2751910" y="1432920"/>
                  <a:pt x="2679903" y="1491353"/>
                </a:cubicBezTo>
                <a:lnTo>
                  <a:pt x="2679790" y="1491464"/>
                </a:lnTo>
                <a:lnTo>
                  <a:pt x="2677469" y="1514487"/>
                </a:lnTo>
                <a:cubicBezTo>
                  <a:pt x="2638308" y="1705857"/>
                  <a:pt x="2501526" y="1861664"/>
                  <a:pt x="2321425" y="1927608"/>
                </a:cubicBezTo>
                <a:lnTo>
                  <a:pt x="2274621" y="1940251"/>
                </a:lnTo>
                <a:lnTo>
                  <a:pt x="2236896" y="2000353"/>
                </a:lnTo>
                <a:cubicBezTo>
                  <a:pt x="2211622" y="2052724"/>
                  <a:pt x="2198929" y="2109607"/>
                  <a:pt x="2201639" y="2168581"/>
                </a:cubicBezTo>
                <a:cubicBezTo>
                  <a:pt x="2204350" y="2227555"/>
                  <a:pt x="2222205" y="2283036"/>
                  <a:pt x="2252176" y="2332867"/>
                </a:cubicBezTo>
                <a:lnTo>
                  <a:pt x="2268476" y="2354202"/>
                </a:lnTo>
                <a:lnTo>
                  <a:pt x="2283417" y="2355709"/>
                </a:lnTo>
                <a:cubicBezTo>
                  <a:pt x="2476238" y="2395165"/>
                  <a:pt x="2621284" y="2565773"/>
                  <a:pt x="2621285" y="2770259"/>
                </a:cubicBezTo>
                <a:cubicBezTo>
                  <a:pt x="2621285" y="3003955"/>
                  <a:pt x="2431835" y="3193404"/>
                  <a:pt x="2198138" y="3193404"/>
                </a:cubicBezTo>
                <a:cubicBezTo>
                  <a:pt x="2022866" y="3193404"/>
                  <a:pt x="1872483" y="3086838"/>
                  <a:pt x="1808246" y="2934965"/>
                </a:cubicBezTo>
                <a:lnTo>
                  <a:pt x="1802489" y="2916420"/>
                </a:lnTo>
                <a:lnTo>
                  <a:pt x="1797699" y="2914144"/>
                </a:lnTo>
                <a:cubicBezTo>
                  <a:pt x="1782496" y="2910034"/>
                  <a:pt x="1767341" y="2909130"/>
                  <a:pt x="1752438" y="2911740"/>
                </a:cubicBezTo>
                <a:cubicBezTo>
                  <a:pt x="1737534" y="2914349"/>
                  <a:pt x="1723587" y="2920347"/>
                  <a:pt x="1710684" y="2929378"/>
                </a:cubicBezTo>
                <a:lnTo>
                  <a:pt x="1702801" y="2937335"/>
                </a:lnTo>
                <a:lnTo>
                  <a:pt x="1705834" y="2967410"/>
                </a:lnTo>
                <a:cubicBezTo>
                  <a:pt x="1705833" y="3227528"/>
                  <a:pt x="1494966" y="3438394"/>
                  <a:pt x="1234849" y="3438394"/>
                </a:cubicBezTo>
                <a:cubicBezTo>
                  <a:pt x="974732" y="3438395"/>
                  <a:pt x="763864" y="3227528"/>
                  <a:pt x="763864" y="2967411"/>
                </a:cubicBezTo>
                <a:cubicBezTo>
                  <a:pt x="763865" y="2772324"/>
                  <a:pt x="882477" y="2604939"/>
                  <a:pt x="1051520" y="2533439"/>
                </a:cubicBezTo>
                <a:lnTo>
                  <a:pt x="1078325" y="2525118"/>
                </a:lnTo>
                <a:lnTo>
                  <a:pt x="1093387" y="2485081"/>
                </a:lnTo>
                <a:cubicBezTo>
                  <a:pt x="1096864" y="2466865"/>
                  <a:pt x="1096836" y="2448796"/>
                  <a:pt x="1092982" y="2431123"/>
                </a:cubicBezTo>
                <a:cubicBezTo>
                  <a:pt x="1089128" y="2413450"/>
                  <a:pt x="1081631" y="2397010"/>
                  <a:pt x="1070884" y="2381896"/>
                </a:cubicBezTo>
                <a:lnTo>
                  <a:pt x="1046254" y="2357455"/>
                </a:lnTo>
                <a:lnTo>
                  <a:pt x="1016156" y="2360489"/>
                </a:lnTo>
                <a:cubicBezTo>
                  <a:pt x="765171" y="2360489"/>
                  <a:pt x="561708" y="2157025"/>
                  <a:pt x="561708" y="1906040"/>
                </a:cubicBezTo>
                <a:cubicBezTo>
                  <a:pt x="561708" y="1780547"/>
                  <a:pt x="612574" y="1666935"/>
                  <a:pt x="694813" y="1584696"/>
                </a:cubicBezTo>
                <a:lnTo>
                  <a:pt x="748963" y="1540018"/>
                </a:lnTo>
                <a:lnTo>
                  <a:pt x="753552" y="1514724"/>
                </a:lnTo>
                <a:cubicBezTo>
                  <a:pt x="753147" y="1503127"/>
                  <a:pt x="750124" y="1491864"/>
                  <a:pt x="744211" y="1481624"/>
                </a:cubicBezTo>
                <a:cubicBezTo>
                  <a:pt x="738299" y="1471383"/>
                  <a:pt x="730057" y="1463133"/>
                  <a:pt x="720216" y="1456984"/>
                </a:cubicBezTo>
                <a:lnTo>
                  <a:pt x="696988" y="1448660"/>
                </a:lnTo>
                <a:lnTo>
                  <a:pt x="691027" y="1451895"/>
                </a:lnTo>
                <a:cubicBezTo>
                  <a:pt x="631518" y="1477065"/>
                  <a:pt x="566091" y="1490984"/>
                  <a:pt x="497412" y="1490984"/>
                </a:cubicBezTo>
                <a:cubicBezTo>
                  <a:pt x="222699" y="1490984"/>
                  <a:pt x="0" y="1268285"/>
                  <a:pt x="0" y="993572"/>
                </a:cubicBezTo>
                <a:cubicBezTo>
                  <a:pt x="0" y="718859"/>
                  <a:pt x="222699" y="496160"/>
                  <a:pt x="497412" y="496160"/>
                </a:cubicBezTo>
                <a:cubicBezTo>
                  <a:pt x="772125" y="496160"/>
                  <a:pt x="994824" y="718859"/>
                  <a:pt x="994824" y="993572"/>
                </a:cubicBezTo>
                <a:cubicBezTo>
                  <a:pt x="994824" y="1130929"/>
                  <a:pt x="939150" y="1255282"/>
                  <a:pt x="849136" y="1345296"/>
                </a:cubicBezTo>
                <a:lnTo>
                  <a:pt x="782291" y="1400447"/>
                </a:lnTo>
                <a:lnTo>
                  <a:pt x="778097" y="1423566"/>
                </a:lnTo>
                <a:cubicBezTo>
                  <a:pt x="778502" y="1435164"/>
                  <a:pt x="781525" y="1446426"/>
                  <a:pt x="787438" y="1456667"/>
                </a:cubicBezTo>
                <a:cubicBezTo>
                  <a:pt x="793350" y="1466908"/>
                  <a:pt x="801592" y="1475157"/>
                  <a:pt x="811433" y="1481307"/>
                </a:cubicBezTo>
                <a:lnTo>
                  <a:pt x="834851" y="1489699"/>
                </a:lnTo>
                <a:lnTo>
                  <a:pt x="839265" y="1487304"/>
                </a:lnTo>
                <a:cubicBezTo>
                  <a:pt x="893635" y="1464307"/>
                  <a:pt x="953411" y="1451590"/>
                  <a:pt x="1016157" y="1451590"/>
                </a:cubicBezTo>
                <a:cubicBezTo>
                  <a:pt x="1141650" y="1451591"/>
                  <a:pt x="1255262" y="1502457"/>
                  <a:pt x="1337500" y="1584696"/>
                </a:cubicBezTo>
                <a:lnTo>
                  <a:pt x="1392792" y="1651709"/>
                </a:lnTo>
                <a:lnTo>
                  <a:pt x="1444171" y="1654194"/>
                </a:lnTo>
                <a:cubicBezTo>
                  <a:pt x="1466097" y="1651928"/>
                  <a:pt x="1487217" y="1646219"/>
                  <a:pt x="1507184" y="1636829"/>
                </a:cubicBezTo>
                <a:cubicBezTo>
                  <a:pt x="1527151" y="1627439"/>
                  <a:pt x="1545018" y="1614812"/>
                  <a:pt x="1560748" y="1599370"/>
                </a:cubicBezTo>
                <a:lnTo>
                  <a:pt x="1593223" y="1556049"/>
                </a:lnTo>
                <a:lnTo>
                  <a:pt x="1580321" y="1514486"/>
                </a:lnTo>
                <a:cubicBezTo>
                  <a:pt x="1572861" y="1478035"/>
                  <a:pt x="1568944" y="1440293"/>
                  <a:pt x="1568946" y="1401636"/>
                </a:cubicBezTo>
                <a:cubicBezTo>
                  <a:pt x="1568945" y="1285667"/>
                  <a:pt x="1604199" y="1177932"/>
                  <a:pt x="1664575" y="1088564"/>
                </a:cubicBezTo>
                <a:lnTo>
                  <a:pt x="1716804" y="1025262"/>
                </a:lnTo>
                <a:lnTo>
                  <a:pt x="1715697" y="1019329"/>
                </a:lnTo>
                <a:cubicBezTo>
                  <a:pt x="1709706" y="1003080"/>
                  <a:pt x="1701007" y="988572"/>
                  <a:pt x="1689470" y="976157"/>
                </a:cubicBezTo>
                <a:cubicBezTo>
                  <a:pt x="1677933" y="963739"/>
                  <a:pt x="1664103" y="954002"/>
                  <a:pt x="1648338" y="946834"/>
                </a:cubicBezTo>
                <a:lnTo>
                  <a:pt x="1636856" y="943808"/>
                </a:lnTo>
                <a:lnTo>
                  <a:pt x="1634379" y="945850"/>
                </a:lnTo>
                <a:cubicBezTo>
                  <a:pt x="1576296" y="985091"/>
                  <a:pt x="1506275" y="1008004"/>
                  <a:pt x="1430901" y="1008003"/>
                </a:cubicBezTo>
                <a:cubicBezTo>
                  <a:pt x="1229908" y="1008004"/>
                  <a:pt x="1066971" y="845067"/>
                  <a:pt x="1066971" y="644073"/>
                </a:cubicBezTo>
                <a:cubicBezTo>
                  <a:pt x="1066971" y="443079"/>
                  <a:pt x="1229908" y="280142"/>
                  <a:pt x="1430901" y="280142"/>
                </a:cubicBezTo>
                <a:cubicBezTo>
                  <a:pt x="1631895" y="280143"/>
                  <a:pt x="1794833" y="443079"/>
                  <a:pt x="1794833" y="644073"/>
                </a:cubicBezTo>
                <a:cubicBezTo>
                  <a:pt x="1794833" y="719446"/>
                  <a:pt x="1771920" y="789467"/>
                  <a:pt x="1732680" y="847550"/>
                </a:cubicBezTo>
                <a:lnTo>
                  <a:pt x="1709242" y="875958"/>
                </a:lnTo>
                <a:lnTo>
                  <a:pt x="1711511" y="888134"/>
                </a:lnTo>
                <a:cubicBezTo>
                  <a:pt x="1717503" y="904383"/>
                  <a:pt x="1726201" y="918890"/>
                  <a:pt x="1737739" y="931307"/>
                </a:cubicBezTo>
                <a:cubicBezTo>
                  <a:pt x="1749275" y="943723"/>
                  <a:pt x="1763105" y="953461"/>
                  <a:pt x="1778871" y="960629"/>
                </a:cubicBezTo>
                <a:lnTo>
                  <a:pt x="1785462" y="962367"/>
                </a:lnTo>
                <a:lnTo>
                  <a:pt x="1815821" y="937317"/>
                </a:lnTo>
                <a:cubicBezTo>
                  <a:pt x="1905189" y="876941"/>
                  <a:pt x="2012924" y="841687"/>
                  <a:pt x="2128895" y="841687"/>
                </a:cubicBezTo>
                <a:cubicBezTo>
                  <a:pt x="2157887" y="841687"/>
                  <a:pt x="2186365" y="843890"/>
                  <a:pt x="2214170" y="848139"/>
                </a:cubicBezTo>
                <a:lnTo>
                  <a:pt x="2220765" y="849659"/>
                </a:lnTo>
                <a:lnTo>
                  <a:pt x="2224251" y="845811"/>
                </a:lnTo>
                <a:cubicBezTo>
                  <a:pt x="2234703" y="829802"/>
                  <a:pt x="2242205" y="812476"/>
                  <a:pt x="2246391" y="793941"/>
                </a:cubicBezTo>
                <a:cubicBezTo>
                  <a:pt x="2250576" y="775405"/>
                  <a:pt x="2251244" y="756537"/>
                  <a:pt x="2248684" y="737589"/>
                </a:cubicBezTo>
                <a:lnTo>
                  <a:pt x="2237321" y="699788"/>
                </a:lnTo>
                <a:lnTo>
                  <a:pt x="2235626" y="699262"/>
                </a:lnTo>
                <a:cubicBezTo>
                  <a:pt x="2105005" y="644015"/>
                  <a:pt x="2013353" y="514676"/>
                  <a:pt x="2013353" y="363931"/>
                </a:cubicBezTo>
                <a:cubicBezTo>
                  <a:pt x="2013354" y="162937"/>
                  <a:pt x="2176291" y="1"/>
                  <a:pt x="2377286" y="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1" name="Group 4"/>
          <p:cNvGrpSpPr/>
          <p:nvPr/>
        </p:nvGrpSpPr>
        <p:grpSpPr>
          <a:xfrm>
            <a:off x="582447" y="1193483"/>
            <a:ext cx="654666" cy="612250"/>
            <a:chOff x="1147208" y="2194228"/>
            <a:chExt cx="1168889" cy="1093155"/>
          </a:xfrm>
        </p:grpSpPr>
        <p:sp>
          <p:nvSpPr>
            <p:cNvPr id="102" name="Rounded Rectangle 2"/>
            <p:cNvSpPr/>
            <p:nvPr/>
          </p:nvSpPr>
          <p:spPr>
            <a:xfrm>
              <a:off x="1174632" y="2194228"/>
              <a:ext cx="1093155" cy="109315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293BE"/>
                </a:gs>
                <a:gs pos="100000">
                  <a:schemeClr val="accent5"/>
                </a:gs>
              </a:gsLst>
              <a:lin ang="16200000" scaled="0"/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dirty="0"/>
            </a:p>
          </p:txBody>
        </p:sp>
        <p:sp>
          <p:nvSpPr>
            <p:cNvPr id="105" name="TextBox 30"/>
            <p:cNvSpPr txBox="1"/>
            <p:nvPr/>
          </p:nvSpPr>
          <p:spPr>
            <a:xfrm>
              <a:off x="1147208" y="2370216"/>
              <a:ext cx="1168889" cy="7411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en-US" sz="1000" b="0" i="0" dirty="0" err="1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オープン</a:t>
              </a:r>
              <a:r>
                <a:rPr lang="en-US" sz="1000" b="0" i="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 </a:t>
              </a:r>
              <a:br>
                <a:rPr lang="en-US" sz="1000" b="0" i="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</a:br>
              <a:r>
                <a:rPr lang="en-US" sz="1000" b="0" i="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API</a:t>
              </a:r>
            </a:p>
          </p:txBody>
        </p:sp>
      </p:grpSp>
      <p:grpSp>
        <p:nvGrpSpPr>
          <p:cNvPr id="106" name="Group 34"/>
          <p:cNvGrpSpPr/>
          <p:nvPr/>
        </p:nvGrpSpPr>
        <p:grpSpPr>
          <a:xfrm>
            <a:off x="1017100" y="1760088"/>
            <a:ext cx="1175344" cy="984388"/>
            <a:chOff x="1182478" y="2289602"/>
            <a:chExt cx="1077463" cy="902408"/>
          </a:xfrm>
        </p:grpSpPr>
        <p:sp>
          <p:nvSpPr>
            <p:cNvPr id="107" name="Rounded Rectangle 35"/>
            <p:cNvSpPr/>
            <p:nvPr/>
          </p:nvSpPr>
          <p:spPr>
            <a:xfrm>
              <a:off x="1270006" y="2289602"/>
              <a:ext cx="902408" cy="9024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5A9C"/>
                </a:gs>
                <a:gs pos="100000">
                  <a:schemeClr val="tx2"/>
                </a:gs>
              </a:gsLst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dirty="0"/>
            </a:p>
          </p:txBody>
        </p:sp>
        <p:sp>
          <p:nvSpPr>
            <p:cNvPr id="108" name="TextBox 36"/>
            <p:cNvSpPr txBox="1"/>
            <p:nvPr/>
          </p:nvSpPr>
          <p:spPr>
            <a:xfrm>
              <a:off x="1182478" y="2476295"/>
              <a:ext cx="1077463" cy="5290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en-US" sz="1050" b="0" i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ネットワーク</a:t>
              </a:r>
            </a:p>
            <a:p>
              <a:pPr algn="ctr" defTabSz="457200">
                <a:buNone/>
              </a:pPr>
              <a:r>
                <a:rPr lang="en-US" sz="1050" b="0" i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機能</a:t>
              </a:r>
            </a:p>
            <a:p>
              <a:pPr algn="ctr" defTabSz="457200">
                <a:buNone/>
              </a:pPr>
              <a:r>
                <a:rPr lang="en-US" sz="1050" b="0" i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仮想化</a:t>
              </a:r>
            </a:p>
          </p:txBody>
        </p:sp>
      </p:grpSp>
      <p:grpSp>
        <p:nvGrpSpPr>
          <p:cNvPr id="109" name="Group 39"/>
          <p:cNvGrpSpPr/>
          <p:nvPr/>
        </p:nvGrpSpPr>
        <p:grpSpPr>
          <a:xfrm>
            <a:off x="2180780" y="2591886"/>
            <a:ext cx="682215" cy="598400"/>
            <a:chOff x="1208203" y="2203708"/>
            <a:chExt cx="1028804" cy="902408"/>
          </a:xfrm>
        </p:grpSpPr>
        <p:sp>
          <p:nvSpPr>
            <p:cNvPr id="110" name="Rounded Rectangle 40"/>
            <p:cNvSpPr/>
            <p:nvPr/>
          </p:nvSpPr>
          <p:spPr>
            <a:xfrm>
              <a:off x="1208203" y="2203708"/>
              <a:ext cx="902408" cy="9024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dirty="0"/>
            </a:p>
          </p:txBody>
        </p:sp>
        <p:sp>
          <p:nvSpPr>
            <p:cNvPr id="111" name="TextBox 45"/>
            <p:cNvSpPr txBox="1"/>
            <p:nvPr/>
          </p:nvSpPr>
          <p:spPr>
            <a:xfrm>
              <a:off x="1211273" y="2436568"/>
              <a:ext cx="1025734" cy="3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en-US" sz="1050" b="0" i="0" dirty="0" err="1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ポリシ</a:t>
              </a:r>
              <a:r>
                <a:rPr lang="en-US" sz="1050" b="0" i="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ー</a:t>
              </a:r>
            </a:p>
          </p:txBody>
        </p:sp>
      </p:grpSp>
      <p:grpSp>
        <p:nvGrpSpPr>
          <p:cNvPr id="112" name="Group 50"/>
          <p:cNvGrpSpPr/>
          <p:nvPr/>
        </p:nvGrpSpPr>
        <p:grpSpPr>
          <a:xfrm>
            <a:off x="2487575" y="1016630"/>
            <a:ext cx="607622" cy="607622"/>
            <a:chOff x="1270005" y="2289602"/>
            <a:chExt cx="902408" cy="902408"/>
          </a:xfrm>
        </p:grpSpPr>
        <p:sp>
          <p:nvSpPr>
            <p:cNvPr id="113" name="Rounded Rectangle 51"/>
            <p:cNvSpPr/>
            <p:nvPr/>
          </p:nvSpPr>
          <p:spPr>
            <a:xfrm>
              <a:off x="1270005" y="2289602"/>
              <a:ext cx="902408" cy="9024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293BE"/>
                </a:gs>
                <a:gs pos="100000">
                  <a:schemeClr val="accent5"/>
                </a:gs>
              </a:gsLst>
              <a:lin ang="16200000" scaled="0"/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dirty="0"/>
            </a:p>
          </p:txBody>
        </p:sp>
        <p:sp>
          <p:nvSpPr>
            <p:cNvPr id="114" name="TextBox 52"/>
            <p:cNvSpPr txBox="1"/>
            <p:nvPr/>
          </p:nvSpPr>
          <p:spPr>
            <a:xfrm>
              <a:off x="1273075" y="2552429"/>
              <a:ext cx="896268" cy="3767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en-US" sz="1000" b="0" i="0" dirty="0" err="1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クラウド</a:t>
              </a:r>
              <a:endParaRPr lang="en-US" sz="1000" b="0" i="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15" name="Group 53"/>
          <p:cNvGrpSpPr/>
          <p:nvPr/>
        </p:nvGrpSpPr>
        <p:grpSpPr>
          <a:xfrm>
            <a:off x="79773" y="2348863"/>
            <a:ext cx="816574" cy="816574"/>
            <a:chOff x="1270005" y="2289602"/>
            <a:chExt cx="902408" cy="902408"/>
          </a:xfrm>
        </p:grpSpPr>
        <p:sp>
          <p:nvSpPr>
            <p:cNvPr id="116" name="Rounded Rectangle 54"/>
            <p:cNvSpPr/>
            <p:nvPr/>
          </p:nvSpPr>
          <p:spPr>
            <a:xfrm>
              <a:off x="1270005" y="2289602"/>
              <a:ext cx="902408" cy="9024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B86"/>
                </a:gs>
                <a:gs pos="100000">
                  <a:srgbClr val="009BAE"/>
                </a:gs>
              </a:gsLst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sz="1400" dirty="0"/>
            </a:p>
          </p:txBody>
        </p:sp>
        <p:sp>
          <p:nvSpPr>
            <p:cNvPr id="117" name="TextBox 55"/>
            <p:cNvSpPr txBox="1"/>
            <p:nvPr/>
          </p:nvSpPr>
          <p:spPr>
            <a:xfrm>
              <a:off x="1273075" y="2600634"/>
              <a:ext cx="896269" cy="2803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en-US" sz="1050" b="0" i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アナリティクス</a:t>
              </a:r>
            </a:p>
          </p:txBody>
        </p:sp>
      </p:grpSp>
      <p:grpSp>
        <p:nvGrpSpPr>
          <p:cNvPr id="118" name="Group 56"/>
          <p:cNvGrpSpPr/>
          <p:nvPr/>
        </p:nvGrpSpPr>
        <p:grpSpPr>
          <a:xfrm>
            <a:off x="2627868" y="1759178"/>
            <a:ext cx="1042826" cy="843610"/>
            <a:chOff x="1107101" y="2258102"/>
            <a:chExt cx="1202884" cy="973091"/>
          </a:xfrm>
        </p:grpSpPr>
        <p:sp>
          <p:nvSpPr>
            <p:cNvPr id="119" name="Rounded Rectangle 57"/>
            <p:cNvSpPr/>
            <p:nvPr/>
          </p:nvSpPr>
          <p:spPr>
            <a:xfrm>
              <a:off x="1196253" y="2258102"/>
              <a:ext cx="973091" cy="97309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3680"/>
                </a:gs>
                <a:gs pos="100000">
                  <a:schemeClr val="accent1"/>
                </a:gs>
              </a:gsLst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dirty="0"/>
            </a:p>
          </p:txBody>
        </p:sp>
        <p:sp>
          <p:nvSpPr>
            <p:cNvPr id="120" name="TextBox 58"/>
            <p:cNvSpPr txBox="1"/>
            <p:nvPr/>
          </p:nvSpPr>
          <p:spPr>
            <a:xfrm>
              <a:off x="1107101" y="2594500"/>
              <a:ext cx="1202884" cy="2926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en-US" sz="1050" b="0" i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コントローラー</a:t>
              </a:r>
            </a:p>
          </p:txBody>
        </p:sp>
      </p:grpSp>
      <p:grpSp>
        <p:nvGrpSpPr>
          <p:cNvPr id="121" name="Group 59"/>
          <p:cNvGrpSpPr/>
          <p:nvPr/>
        </p:nvGrpSpPr>
        <p:grpSpPr>
          <a:xfrm>
            <a:off x="2481639" y="3273115"/>
            <a:ext cx="1067128" cy="817278"/>
            <a:chOff x="1040814" y="2258102"/>
            <a:chExt cx="1270572" cy="973091"/>
          </a:xfrm>
        </p:grpSpPr>
        <p:sp>
          <p:nvSpPr>
            <p:cNvPr id="122" name="Rounded Rectangle 60"/>
            <p:cNvSpPr/>
            <p:nvPr/>
          </p:nvSpPr>
          <p:spPr>
            <a:xfrm>
              <a:off x="1196253" y="2258102"/>
              <a:ext cx="973091" cy="97309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B86"/>
                </a:gs>
                <a:gs pos="100000">
                  <a:srgbClr val="009BAE"/>
                </a:gs>
              </a:gsLst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sz="1400" dirty="0"/>
            </a:p>
          </p:txBody>
        </p:sp>
        <p:sp>
          <p:nvSpPr>
            <p:cNvPr id="123" name="TextBox 62"/>
            <p:cNvSpPr txBox="1"/>
            <p:nvPr/>
          </p:nvSpPr>
          <p:spPr>
            <a:xfrm>
              <a:off x="1040814" y="2602266"/>
              <a:ext cx="1270572" cy="3023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en-US" sz="1050" b="0" i="0" dirty="0" err="1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オーバーレイ</a:t>
              </a:r>
              <a:endParaRPr lang="en-US" sz="1050" b="0" i="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4" name="Group 63"/>
          <p:cNvGrpSpPr/>
          <p:nvPr/>
        </p:nvGrpSpPr>
        <p:grpSpPr>
          <a:xfrm>
            <a:off x="1504226" y="896038"/>
            <a:ext cx="662404" cy="629968"/>
            <a:chOff x="1053524" y="2402838"/>
            <a:chExt cx="1023194" cy="973091"/>
          </a:xfrm>
        </p:grpSpPr>
        <p:sp>
          <p:nvSpPr>
            <p:cNvPr id="125" name="Rounded Rectangle 64"/>
            <p:cNvSpPr/>
            <p:nvPr/>
          </p:nvSpPr>
          <p:spPr>
            <a:xfrm>
              <a:off x="1103627" y="2402838"/>
              <a:ext cx="973091" cy="97309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dirty="0"/>
            </a:p>
          </p:txBody>
        </p:sp>
        <p:sp>
          <p:nvSpPr>
            <p:cNvPr id="126" name="TextBox 65"/>
            <p:cNvSpPr txBox="1"/>
            <p:nvPr/>
          </p:nvSpPr>
          <p:spPr>
            <a:xfrm>
              <a:off x="1053524" y="2576527"/>
              <a:ext cx="1023194" cy="6180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en-US" sz="1000" b="0" i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Open</a:t>
              </a:r>
            </a:p>
            <a:p>
              <a:pPr algn="ctr" defTabSz="457200">
                <a:buNone/>
              </a:pPr>
              <a:r>
                <a:rPr lang="en-US" sz="1000" b="0" i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Flow</a:t>
              </a:r>
            </a:p>
          </p:txBody>
        </p:sp>
      </p:grpSp>
      <p:grpSp>
        <p:nvGrpSpPr>
          <p:cNvPr id="127" name="Group 66"/>
          <p:cNvGrpSpPr/>
          <p:nvPr/>
        </p:nvGrpSpPr>
        <p:grpSpPr>
          <a:xfrm>
            <a:off x="210711" y="3393260"/>
            <a:ext cx="994076" cy="839657"/>
            <a:chOff x="1107101" y="2258102"/>
            <a:chExt cx="1152048" cy="973091"/>
          </a:xfrm>
        </p:grpSpPr>
        <p:sp>
          <p:nvSpPr>
            <p:cNvPr id="128" name="Rounded Rectangle 67"/>
            <p:cNvSpPr/>
            <p:nvPr/>
          </p:nvSpPr>
          <p:spPr>
            <a:xfrm>
              <a:off x="1196253" y="2258102"/>
              <a:ext cx="973091" cy="97309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5A9C"/>
                </a:gs>
                <a:gs pos="100000">
                  <a:schemeClr val="tx2"/>
                </a:gs>
              </a:gsLst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dirty="0"/>
            </a:p>
          </p:txBody>
        </p:sp>
        <p:sp>
          <p:nvSpPr>
            <p:cNvPr id="129" name="TextBox 68"/>
            <p:cNvSpPr txBox="1"/>
            <p:nvPr/>
          </p:nvSpPr>
          <p:spPr>
            <a:xfrm>
              <a:off x="1107101" y="2507542"/>
              <a:ext cx="1152048" cy="481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ja-JP" altLang="en-US" sz="105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オープン</a:t>
              </a:r>
              <a:endParaRPr lang="en-US" altLang="ja-JP" sz="105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endParaRPr>
            </a:p>
            <a:p>
              <a:pPr algn="ctr" defTabSz="457200">
                <a:buNone/>
              </a:pPr>
              <a:r>
                <a:rPr lang="ja-JP" altLang="en-US" sz="1050" b="0" i="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コンピュート</a:t>
              </a:r>
              <a:endParaRPr lang="en-US" sz="1050" b="0" i="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0" name="Group 69"/>
          <p:cNvGrpSpPr/>
          <p:nvPr/>
        </p:nvGrpSpPr>
        <p:grpSpPr>
          <a:xfrm>
            <a:off x="1147337" y="3264400"/>
            <a:ext cx="1019292" cy="723046"/>
            <a:chOff x="979041" y="2258102"/>
            <a:chExt cx="1371783" cy="973091"/>
          </a:xfrm>
        </p:grpSpPr>
        <p:sp>
          <p:nvSpPr>
            <p:cNvPr id="131" name="Rounded Rectangle 70"/>
            <p:cNvSpPr/>
            <p:nvPr/>
          </p:nvSpPr>
          <p:spPr>
            <a:xfrm>
              <a:off x="1196253" y="2258102"/>
              <a:ext cx="973091" cy="97309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293BE"/>
                </a:gs>
                <a:gs pos="100000">
                  <a:schemeClr val="accent5"/>
                </a:gs>
              </a:gsLst>
              <a:lin ang="16200000" scaled="0"/>
            </a:gra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 defTabSz="457127"/>
              <a:endParaRPr lang="en-US" dirty="0"/>
            </a:p>
          </p:txBody>
        </p:sp>
        <p:sp>
          <p:nvSpPr>
            <p:cNvPr id="132" name="TextBox 71"/>
            <p:cNvSpPr txBox="1"/>
            <p:nvPr/>
          </p:nvSpPr>
          <p:spPr>
            <a:xfrm>
              <a:off x="979041" y="2566140"/>
              <a:ext cx="1371783" cy="3414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>
                <a:buNone/>
              </a:pPr>
              <a:r>
                <a:rPr lang="en-US" sz="1050" b="0" i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標準</a:t>
              </a:r>
            </a:p>
          </p:txBody>
        </p:sp>
      </p:grpSp>
      <p:sp>
        <p:nvSpPr>
          <p:cNvPr id="140" name="Rectangle 63"/>
          <p:cNvSpPr/>
          <p:nvPr/>
        </p:nvSpPr>
        <p:spPr>
          <a:xfrm>
            <a:off x="4678562" y="831801"/>
            <a:ext cx="4331176" cy="38289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41" name="Group 18"/>
          <p:cNvGrpSpPr/>
          <p:nvPr/>
        </p:nvGrpSpPr>
        <p:grpSpPr>
          <a:xfrm>
            <a:off x="4880022" y="2093685"/>
            <a:ext cx="1872933" cy="1137451"/>
            <a:chOff x="2336327" y="2138532"/>
            <a:chExt cx="1872933" cy="1137451"/>
          </a:xfrm>
        </p:grpSpPr>
        <p:sp>
          <p:nvSpPr>
            <p:cNvPr id="142" name="Rectangle 3"/>
            <p:cNvSpPr/>
            <p:nvPr/>
          </p:nvSpPr>
          <p:spPr>
            <a:xfrm>
              <a:off x="2336327" y="2138532"/>
              <a:ext cx="1872933" cy="1137451"/>
            </a:xfrm>
            <a:prstGeom prst="rect">
              <a:avLst/>
            </a:prstGeom>
            <a:gradFill>
              <a:gsLst>
                <a:gs pos="0">
                  <a:srgbClr val="007B86"/>
                </a:gs>
                <a:gs pos="100000">
                  <a:srgbClr val="009BAE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None/>
              </a:pPr>
              <a:r>
                <a:rPr lang="en-US" sz="2400" b="1" i="0" dirty="0">
                  <a:latin typeface="Arial"/>
                  <a:ea typeface="ＭＳ Ｐゴシック"/>
                  <a:cs typeface="ＭＳ Ｐゴシック"/>
                </a:rPr>
                <a:t>    </a:t>
              </a:r>
              <a:r>
                <a:rPr lang="en-US" sz="2400" b="1" i="0" dirty="0" err="1">
                  <a:latin typeface="Arial"/>
                  <a:ea typeface="ＭＳ Ｐゴシック"/>
                  <a:cs typeface="ＭＳ Ｐゴシック"/>
                </a:rPr>
                <a:t>自動化</a:t>
              </a:r>
              <a:endParaRPr lang="en-US" sz="2400" b="1" i="0" dirty="0">
                <a:latin typeface="Arial"/>
                <a:ea typeface="ＭＳ Ｐゴシック"/>
                <a:cs typeface="ＭＳ Ｐゴシック"/>
              </a:endParaRPr>
            </a:p>
            <a:p>
              <a:pPr algn="ctr" defTabSz="457200">
                <a:buNone/>
              </a:pPr>
              <a:r>
                <a:rPr lang="en-US" sz="1000" b="0" i="0" dirty="0">
                  <a:latin typeface="Arial"/>
                  <a:ea typeface="ＭＳ Ｐゴシック"/>
                  <a:cs typeface="ＭＳ Ｐゴシック"/>
                </a:rPr>
                <a:t/>
              </a:r>
              <a:br>
                <a:rPr lang="en-US" sz="1000" b="0" i="0" dirty="0">
                  <a:latin typeface="Arial"/>
                  <a:ea typeface="ＭＳ Ｐゴシック"/>
                  <a:cs typeface="ＭＳ Ｐゴシック"/>
                </a:rPr>
              </a:br>
              <a:r>
                <a:rPr lang="en-US" sz="1000" b="0" i="0" dirty="0" err="1">
                  <a:latin typeface="Arial"/>
                  <a:ea typeface="ＭＳ Ｐゴシック"/>
                  <a:cs typeface="ＭＳ Ｐゴシック"/>
                </a:rPr>
                <a:t>抽象化とコアからエッジまでのポリシー制御</a:t>
              </a:r>
              <a:endParaRPr lang="en-US" sz="1000" b="0" i="0" dirty="0">
                <a:latin typeface="Arial"/>
                <a:ea typeface="ＭＳ Ｐゴシック"/>
                <a:cs typeface="ＭＳ Ｐゴシック"/>
              </a:endParaRPr>
            </a:p>
          </p:txBody>
        </p:sp>
        <p:cxnSp>
          <p:nvCxnSpPr>
            <p:cNvPr id="143" name="Straight Connector 227"/>
            <p:cNvCxnSpPr/>
            <p:nvPr/>
          </p:nvCxnSpPr>
          <p:spPr>
            <a:xfrm>
              <a:off x="2492137" y="2711252"/>
              <a:ext cx="1543050" cy="0"/>
            </a:xfrm>
            <a:prstGeom prst="line">
              <a:avLst/>
            </a:prstGeom>
            <a:ln w="3175" cmpd="sng">
              <a:solidFill>
                <a:srgbClr val="FFFFFF"/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4" name="Freeform 57"/>
            <p:cNvSpPr>
              <a:spLocks noEditPoints="1"/>
            </p:cNvSpPr>
            <p:nvPr/>
          </p:nvSpPr>
          <p:spPr bwMode="auto">
            <a:xfrm>
              <a:off x="2514998" y="2356102"/>
              <a:ext cx="224086" cy="228569"/>
            </a:xfrm>
            <a:custGeom>
              <a:avLst/>
              <a:gdLst/>
              <a:ahLst/>
              <a:cxnLst>
                <a:cxn ang="0">
                  <a:pos x="153" y="80"/>
                </a:cxn>
                <a:cxn ang="0">
                  <a:pos x="137" y="70"/>
                </a:cxn>
                <a:cxn ang="0">
                  <a:pos x="155" y="61"/>
                </a:cxn>
                <a:cxn ang="0">
                  <a:pos x="146" y="38"/>
                </a:cxn>
                <a:cxn ang="0">
                  <a:pos x="140" y="36"/>
                </a:cxn>
                <a:cxn ang="0">
                  <a:pos x="121" y="38"/>
                </a:cxn>
                <a:cxn ang="0">
                  <a:pos x="130" y="20"/>
                </a:cxn>
                <a:cxn ang="0">
                  <a:pos x="110" y="6"/>
                </a:cxn>
                <a:cxn ang="0">
                  <a:pos x="95" y="22"/>
                </a:cxn>
                <a:cxn ang="0">
                  <a:pos x="87" y="4"/>
                </a:cxn>
                <a:cxn ang="0">
                  <a:pos x="82" y="0"/>
                </a:cxn>
                <a:cxn ang="0">
                  <a:pos x="57" y="7"/>
                </a:cxn>
                <a:cxn ang="0">
                  <a:pos x="53" y="26"/>
                </a:cxn>
                <a:cxn ang="0">
                  <a:pos x="36" y="13"/>
                </a:cxn>
                <a:cxn ang="0">
                  <a:pos x="18" y="29"/>
                </a:cxn>
                <a:cxn ang="0">
                  <a:pos x="30" y="45"/>
                </a:cxn>
                <a:cxn ang="0">
                  <a:pos x="10" y="47"/>
                </a:cxn>
                <a:cxn ang="0">
                  <a:pos x="5" y="50"/>
                </a:cxn>
                <a:cxn ang="0">
                  <a:pos x="1" y="74"/>
                </a:cxn>
                <a:cxn ang="0">
                  <a:pos x="20" y="80"/>
                </a:cxn>
                <a:cxn ang="0">
                  <a:pos x="5" y="93"/>
                </a:cxn>
                <a:cxn ang="0">
                  <a:pos x="11" y="118"/>
                </a:cxn>
                <a:cxn ang="0">
                  <a:pos x="17" y="121"/>
                </a:cxn>
                <a:cxn ang="0">
                  <a:pos x="37" y="119"/>
                </a:cxn>
                <a:cxn ang="0">
                  <a:pos x="29" y="140"/>
                </a:cxn>
                <a:cxn ang="0">
                  <a:pos x="51" y="151"/>
                </a:cxn>
                <a:cxn ang="0">
                  <a:pos x="62" y="134"/>
                </a:cxn>
                <a:cxn ang="0">
                  <a:pos x="70" y="153"/>
                </a:cxn>
                <a:cxn ang="0">
                  <a:pos x="73" y="157"/>
                </a:cxn>
                <a:cxn ang="0">
                  <a:pos x="96" y="155"/>
                </a:cxn>
                <a:cxn ang="0">
                  <a:pos x="100" y="150"/>
                </a:cxn>
                <a:cxn ang="0">
                  <a:pos x="104" y="131"/>
                </a:cxn>
                <a:cxn ang="0">
                  <a:pos x="119" y="145"/>
                </a:cxn>
                <a:cxn ang="0">
                  <a:pos x="138" y="130"/>
                </a:cxn>
                <a:cxn ang="0">
                  <a:pos x="138" y="124"/>
                </a:cxn>
                <a:cxn ang="0">
                  <a:pos x="130" y="106"/>
                </a:cxn>
                <a:cxn ang="0">
                  <a:pos x="150" y="109"/>
                </a:cxn>
                <a:cxn ang="0">
                  <a:pos x="157" y="86"/>
                </a:cxn>
                <a:cxn ang="0">
                  <a:pos x="99" y="83"/>
                </a:cxn>
                <a:cxn ang="0">
                  <a:pos x="58" y="74"/>
                </a:cxn>
                <a:cxn ang="0">
                  <a:pos x="99" y="83"/>
                </a:cxn>
              </a:cxnLst>
              <a:rect l="0" t="0" r="r" b="b"/>
              <a:pathLst>
                <a:path w="157" h="157">
                  <a:moveTo>
                    <a:pt x="156" y="82"/>
                  </a:moveTo>
                  <a:cubicBezTo>
                    <a:pt x="156" y="81"/>
                    <a:pt x="155" y="81"/>
                    <a:pt x="153" y="80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3" y="63"/>
                    <a:pt x="154" y="62"/>
                    <a:pt x="155" y="61"/>
                  </a:cubicBezTo>
                  <a:cubicBezTo>
                    <a:pt x="155" y="60"/>
                    <a:pt x="155" y="59"/>
                    <a:pt x="154" y="58"/>
                  </a:cubicBezTo>
                  <a:cubicBezTo>
                    <a:pt x="146" y="38"/>
                    <a:pt x="146" y="38"/>
                    <a:pt x="146" y="38"/>
                  </a:cubicBezTo>
                  <a:cubicBezTo>
                    <a:pt x="146" y="37"/>
                    <a:pt x="145" y="36"/>
                    <a:pt x="144" y="36"/>
                  </a:cubicBezTo>
                  <a:cubicBezTo>
                    <a:pt x="143" y="35"/>
                    <a:pt x="141" y="36"/>
                    <a:pt x="140" y="36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30" y="22"/>
                    <a:pt x="130" y="21"/>
                    <a:pt x="130" y="20"/>
                  </a:cubicBezTo>
                  <a:cubicBezTo>
                    <a:pt x="130" y="19"/>
                    <a:pt x="129" y="18"/>
                    <a:pt x="128" y="1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8" y="5"/>
                    <a:pt x="105" y="6"/>
                    <a:pt x="104" y="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7" y="2"/>
                    <a:pt x="86" y="1"/>
                  </a:cubicBezTo>
                  <a:cubicBezTo>
                    <a:pt x="85" y="0"/>
                    <a:pt x="84" y="0"/>
                    <a:pt x="82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2"/>
                    <a:pt x="57" y="4"/>
                    <a:pt x="57" y="7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0" y="11"/>
                    <a:pt x="37" y="11"/>
                    <a:pt x="36" y="1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8" y="28"/>
                    <a:pt x="18" y="29"/>
                  </a:cubicBezTo>
                  <a:cubicBezTo>
                    <a:pt x="18" y="31"/>
                    <a:pt x="19" y="32"/>
                    <a:pt x="19" y="33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8" y="47"/>
                    <a:pt x="7" y="48"/>
                  </a:cubicBezTo>
                  <a:cubicBezTo>
                    <a:pt x="6" y="48"/>
                    <a:pt x="5" y="49"/>
                    <a:pt x="5" y="5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2" y="75"/>
                    <a:pt x="3" y="76"/>
                    <a:pt x="4" y="76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3" y="94"/>
                    <a:pt x="2" y="97"/>
                    <a:pt x="3" y="99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2" y="119"/>
                    <a:pt x="13" y="120"/>
                    <a:pt x="14" y="121"/>
                  </a:cubicBezTo>
                  <a:cubicBezTo>
                    <a:pt x="15" y="121"/>
                    <a:pt x="16" y="121"/>
                    <a:pt x="17" y="121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7" y="136"/>
                    <a:pt x="27" y="138"/>
                    <a:pt x="29" y="14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9" y="151"/>
                    <a:pt x="50" y="151"/>
                    <a:pt x="51" y="151"/>
                  </a:cubicBezTo>
                  <a:cubicBezTo>
                    <a:pt x="52" y="150"/>
                    <a:pt x="53" y="150"/>
                    <a:pt x="54" y="149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4"/>
                    <a:pt x="71" y="155"/>
                    <a:pt x="72" y="156"/>
                  </a:cubicBezTo>
                  <a:cubicBezTo>
                    <a:pt x="72" y="156"/>
                    <a:pt x="73" y="157"/>
                    <a:pt x="73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7" y="155"/>
                    <a:pt x="98" y="154"/>
                    <a:pt x="99" y="153"/>
                  </a:cubicBezTo>
                  <a:cubicBezTo>
                    <a:pt x="100" y="152"/>
                    <a:pt x="100" y="151"/>
                    <a:pt x="100" y="150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7" y="145"/>
                    <a:pt x="119" y="145"/>
                  </a:cubicBezTo>
                  <a:cubicBezTo>
                    <a:pt x="120" y="145"/>
                    <a:pt x="121" y="145"/>
                    <a:pt x="122" y="144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29"/>
                    <a:pt x="139" y="128"/>
                    <a:pt x="139" y="127"/>
                  </a:cubicBezTo>
                  <a:cubicBezTo>
                    <a:pt x="139" y="126"/>
                    <a:pt x="139" y="125"/>
                    <a:pt x="138" y="124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8" y="110"/>
                    <a:pt x="149" y="109"/>
                    <a:pt x="150" y="109"/>
                  </a:cubicBezTo>
                  <a:cubicBezTo>
                    <a:pt x="151" y="108"/>
                    <a:pt x="152" y="107"/>
                    <a:pt x="152" y="106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7" y="84"/>
                    <a:pt x="157" y="83"/>
                    <a:pt x="156" y="82"/>
                  </a:cubicBezTo>
                  <a:close/>
                  <a:moveTo>
                    <a:pt x="99" y="83"/>
                  </a:moveTo>
                  <a:cubicBezTo>
                    <a:pt x="97" y="94"/>
                    <a:pt x="85" y="102"/>
                    <a:pt x="74" y="99"/>
                  </a:cubicBezTo>
                  <a:cubicBezTo>
                    <a:pt x="63" y="96"/>
                    <a:pt x="55" y="85"/>
                    <a:pt x="58" y="74"/>
                  </a:cubicBezTo>
                  <a:cubicBezTo>
                    <a:pt x="60" y="62"/>
                    <a:pt x="72" y="55"/>
                    <a:pt x="83" y="58"/>
                  </a:cubicBezTo>
                  <a:cubicBezTo>
                    <a:pt x="95" y="60"/>
                    <a:pt x="102" y="71"/>
                    <a:pt x="99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7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145" name="Group 25"/>
          <p:cNvGrpSpPr/>
          <p:nvPr/>
        </p:nvGrpSpPr>
        <p:grpSpPr>
          <a:xfrm>
            <a:off x="4880021" y="1813934"/>
            <a:ext cx="3980991" cy="1697416"/>
            <a:chOff x="2336326" y="1858781"/>
            <a:chExt cx="3980991" cy="1697416"/>
          </a:xfrm>
        </p:grpSpPr>
        <p:sp>
          <p:nvSpPr>
            <p:cNvPr id="146" name="TextBox 10"/>
            <p:cNvSpPr txBox="1"/>
            <p:nvPr/>
          </p:nvSpPr>
          <p:spPr>
            <a:xfrm>
              <a:off x="2336327" y="3279198"/>
              <a:ext cx="3972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None/>
              </a:pPr>
              <a:r>
                <a:rPr lang="en-US" sz="12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オープン＆プログラム可能 | 標準ベース</a:t>
              </a:r>
            </a:p>
          </p:txBody>
        </p:sp>
        <p:sp>
          <p:nvSpPr>
            <p:cNvPr id="147" name="TextBox 9"/>
            <p:cNvSpPr txBox="1"/>
            <p:nvPr/>
          </p:nvSpPr>
          <p:spPr>
            <a:xfrm>
              <a:off x="2336326" y="1858781"/>
              <a:ext cx="39809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None/>
              </a:pPr>
              <a:r>
                <a:rPr lang="en-US" sz="1200" b="0" i="0">
                  <a:solidFill>
                    <a:srgbClr val="676767">
                      <a:lumMod val="7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オープンAPI | 開発者環境</a:t>
              </a:r>
            </a:p>
          </p:txBody>
        </p:sp>
      </p:grpSp>
      <p:grpSp>
        <p:nvGrpSpPr>
          <p:cNvPr id="148" name="Group 20"/>
          <p:cNvGrpSpPr/>
          <p:nvPr/>
        </p:nvGrpSpPr>
        <p:grpSpPr>
          <a:xfrm>
            <a:off x="4880021" y="1164641"/>
            <a:ext cx="3980991" cy="649989"/>
            <a:chOff x="2336326" y="1209488"/>
            <a:chExt cx="3980991" cy="649989"/>
          </a:xfrm>
        </p:grpSpPr>
        <p:sp>
          <p:nvSpPr>
            <p:cNvPr id="149" name="Rectangle 12"/>
            <p:cNvSpPr/>
            <p:nvPr/>
          </p:nvSpPr>
          <p:spPr>
            <a:xfrm>
              <a:off x="2336326" y="1209488"/>
              <a:ext cx="3980991" cy="649989"/>
            </a:xfrm>
            <a:prstGeom prst="rect">
              <a:avLst/>
            </a:prstGeom>
            <a:gradFill>
              <a:gsLst>
                <a:gs pos="0">
                  <a:srgbClr val="449640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None/>
              </a:pPr>
              <a:r>
                <a:rPr lang="en-US" sz="2400" b="1" i="0" dirty="0">
                  <a:latin typeface="Arial"/>
                  <a:ea typeface="ＭＳ Ｐゴシック"/>
                  <a:cs typeface="ＭＳ Ｐゴシック"/>
                </a:rPr>
                <a:t>   </a:t>
              </a:r>
              <a:r>
                <a:rPr lang="en-US" sz="2400" b="1" i="0" dirty="0" err="1">
                  <a:latin typeface="Arial"/>
                  <a:ea typeface="ＭＳ Ｐゴシック"/>
                  <a:cs typeface="ＭＳ Ｐゴシック"/>
                </a:rPr>
                <a:t>クラウド</a:t>
              </a:r>
              <a:r>
                <a:rPr lang="en-US" sz="2400" b="1" i="0" dirty="0">
                  <a:latin typeface="Arial"/>
                  <a:ea typeface="ＭＳ Ｐゴシック"/>
                  <a:cs typeface="ＭＳ Ｐゴシック"/>
                </a:rPr>
                <a:t> </a:t>
              </a:r>
              <a:r>
                <a:rPr lang="en-US" sz="2400" b="1" i="0" dirty="0" err="1">
                  <a:latin typeface="Arial"/>
                  <a:ea typeface="ＭＳ Ｐゴシック"/>
                  <a:cs typeface="ＭＳ Ｐゴシック"/>
                </a:rPr>
                <a:t>サービスの管理</a:t>
              </a:r>
              <a:endParaRPr lang="en-US" sz="2400" b="1" i="0" dirty="0">
                <a:latin typeface="Arial"/>
                <a:ea typeface="ＭＳ Ｐゴシック"/>
                <a:cs typeface="ＭＳ Ｐゴシック"/>
              </a:endParaRPr>
            </a:p>
            <a:p>
              <a:pPr algn="ctr" defTabSz="457200">
                <a:buNone/>
              </a:pPr>
              <a:endParaRPr lang="en-US" dirty="0" smtClean="0"/>
            </a:p>
          </p:txBody>
        </p:sp>
        <p:sp>
          <p:nvSpPr>
            <p:cNvPr id="150" name="TextBox 8"/>
            <p:cNvSpPr txBox="1"/>
            <p:nvPr/>
          </p:nvSpPr>
          <p:spPr>
            <a:xfrm>
              <a:off x="3384227" y="1567812"/>
              <a:ext cx="1988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None/>
              </a:pPr>
              <a:r>
                <a:rPr lang="en-US" sz="1000" b="0" i="0" dirty="0" err="1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ポリシ</a:t>
              </a:r>
              <a:r>
                <a:rPr lang="en-US" sz="1000" b="0" i="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ー | </a:t>
              </a:r>
              <a:r>
                <a:rPr lang="en-US" sz="1000" b="0" i="0" dirty="0" err="1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オーケストレーション</a:t>
              </a:r>
              <a:endParaRPr lang="en-US" sz="1000" b="0" i="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cxnSp>
          <p:nvCxnSpPr>
            <p:cNvPr id="151" name="Straight Connector 45"/>
            <p:cNvCxnSpPr/>
            <p:nvPr/>
          </p:nvCxnSpPr>
          <p:spPr>
            <a:xfrm>
              <a:off x="3476682" y="1580181"/>
              <a:ext cx="1810693" cy="5844"/>
            </a:xfrm>
            <a:prstGeom prst="line">
              <a:avLst/>
            </a:prstGeom>
            <a:ln w="3175" cmpd="sng">
              <a:solidFill>
                <a:srgbClr val="FFFFFF"/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2" name="Group 49"/>
          <p:cNvGrpSpPr/>
          <p:nvPr/>
        </p:nvGrpSpPr>
        <p:grpSpPr>
          <a:xfrm>
            <a:off x="4880021" y="3510202"/>
            <a:ext cx="3980991" cy="639921"/>
            <a:chOff x="2336326" y="3555049"/>
            <a:chExt cx="3980991" cy="639921"/>
          </a:xfrm>
        </p:grpSpPr>
        <p:sp>
          <p:nvSpPr>
            <p:cNvPr id="153" name="Rectangle 50"/>
            <p:cNvSpPr/>
            <p:nvPr/>
          </p:nvSpPr>
          <p:spPr>
            <a:xfrm>
              <a:off x="2336326" y="3555049"/>
              <a:ext cx="3980991" cy="639921"/>
            </a:xfrm>
            <a:prstGeom prst="rect">
              <a:avLst/>
            </a:prstGeom>
            <a:gradFill>
              <a:gsLst>
                <a:gs pos="0">
                  <a:srgbClr val="36A4D7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None/>
              </a:pPr>
              <a:r>
                <a:rPr lang="en-US" sz="2400" b="1" i="0" dirty="0" err="1">
                  <a:latin typeface="Arial"/>
                  <a:ea typeface="ＭＳ Ｐゴシック"/>
                  <a:cs typeface="ＭＳ Ｐゴシック"/>
                </a:rPr>
                <a:t>仮想化</a:t>
              </a:r>
              <a:endParaRPr lang="en-US" sz="2400" b="1" i="0" dirty="0">
                <a:latin typeface="Arial"/>
                <a:ea typeface="ＭＳ Ｐゴシック"/>
                <a:cs typeface="ＭＳ Ｐゴシック"/>
              </a:endParaRPr>
            </a:p>
            <a:p>
              <a:pPr algn="ctr" defTabSz="457200">
                <a:buNone/>
              </a:pPr>
              <a:endParaRPr lang="en-US" sz="700" dirty="0" smtClean="0"/>
            </a:p>
            <a:p>
              <a:pPr algn="ctr" defTabSz="457200">
                <a:buNone/>
              </a:pPr>
              <a:r>
                <a:rPr lang="en-US" sz="1000" b="0" i="0" dirty="0" err="1">
                  <a:latin typeface="Arial"/>
                  <a:ea typeface="ＭＳ Ｐゴシック"/>
                  <a:cs typeface="ＭＳ Ｐゴシック"/>
                </a:rPr>
                <a:t>物理＆仮想インフラストラクチャ</a:t>
              </a:r>
              <a:r>
                <a:rPr lang="en-US" sz="1000" b="0" i="0" dirty="0">
                  <a:latin typeface="Arial"/>
                  <a:ea typeface="ＭＳ Ｐゴシック"/>
                  <a:cs typeface="ＭＳ Ｐゴシック"/>
                </a:rPr>
                <a:t> | </a:t>
              </a:r>
              <a:r>
                <a:rPr lang="en-US" sz="1000" b="0" i="0" dirty="0" err="1">
                  <a:latin typeface="Arial"/>
                  <a:ea typeface="ＭＳ Ｐゴシック"/>
                  <a:cs typeface="ＭＳ Ｐゴシック"/>
                </a:rPr>
                <a:t>アプリ</a:t>
              </a:r>
              <a:r>
                <a:rPr lang="en-US" sz="1000" b="0" i="0" dirty="0">
                  <a:latin typeface="Arial"/>
                  <a:ea typeface="ＭＳ Ｐゴシック"/>
                  <a:cs typeface="ＭＳ Ｐゴシック"/>
                </a:rPr>
                <a:t> </a:t>
              </a:r>
              <a:r>
                <a:rPr lang="en-US" sz="1000" b="0" i="0" dirty="0" err="1">
                  <a:latin typeface="Arial"/>
                  <a:ea typeface="ＭＳ Ｐゴシック"/>
                  <a:cs typeface="ＭＳ Ｐゴシック"/>
                </a:rPr>
                <a:t>ホスティング</a:t>
              </a:r>
              <a:endParaRPr lang="en-US" sz="1000" b="0" i="0" dirty="0">
                <a:latin typeface="Arial"/>
                <a:ea typeface="ＭＳ Ｐゴシック"/>
                <a:cs typeface="ＭＳ Ｐゴシック"/>
              </a:endParaRPr>
            </a:p>
          </p:txBody>
        </p:sp>
        <p:cxnSp>
          <p:nvCxnSpPr>
            <p:cNvPr id="154" name="Straight Connector 51"/>
            <p:cNvCxnSpPr/>
            <p:nvPr/>
          </p:nvCxnSpPr>
          <p:spPr>
            <a:xfrm>
              <a:off x="3198192" y="3946838"/>
              <a:ext cx="2257258" cy="0"/>
            </a:xfrm>
            <a:prstGeom prst="line">
              <a:avLst/>
            </a:prstGeom>
            <a:ln w="3175" cmpd="sng">
              <a:solidFill>
                <a:srgbClr val="FFFFFF"/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3499760" y="3614433"/>
              <a:ext cx="18324" cy="17793"/>
            </a:xfrm>
            <a:custGeom>
              <a:avLst/>
              <a:gdLst>
                <a:gd name="T0" fmla="*/ 29 w 29"/>
                <a:gd name="T1" fmla="*/ 0 h 28"/>
                <a:gd name="T2" fmla="*/ 29 w 29"/>
                <a:gd name="T3" fmla="*/ 28 h 28"/>
                <a:gd name="T4" fmla="*/ 0 w 29"/>
                <a:gd name="T5" fmla="*/ 28 h 28"/>
                <a:gd name="T6" fmla="*/ 0 w 29"/>
                <a:gd name="T7" fmla="*/ 0 h 28"/>
                <a:gd name="T8" fmla="*/ 29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0"/>
                  </a:moveTo>
                  <a:cubicBezTo>
                    <a:pt x="29" y="9"/>
                    <a:pt x="29" y="18"/>
                    <a:pt x="29" y="28"/>
                  </a:cubicBezTo>
                  <a:cubicBezTo>
                    <a:pt x="20" y="28"/>
                    <a:pt x="11" y="28"/>
                    <a:pt x="0" y="28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10" y="0"/>
                    <a:pt x="20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3536408" y="3694900"/>
              <a:ext cx="33727" cy="32931"/>
            </a:xfrm>
            <a:custGeom>
              <a:avLst/>
              <a:gdLst>
                <a:gd name="T0" fmla="*/ 0 w 53"/>
                <a:gd name="T1" fmla="*/ 0 h 52"/>
                <a:gd name="T2" fmla="*/ 53 w 53"/>
                <a:gd name="T3" fmla="*/ 0 h 52"/>
                <a:gd name="T4" fmla="*/ 53 w 53"/>
                <a:gd name="T5" fmla="*/ 52 h 52"/>
                <a:gd name="T6" fmla="*/ 0 w 53"/>
                <a:gd name="T7" fmla="*/ 52 h 52"/>
                <a:gd name="T8" fmla="*/ 0 w 5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0" y="0"/>
                  </a:moveTo>
                  <a:cubicBezTo>
                    <a:pt x="18" y="0"/>
                    <a:pt x="35" y="0"/>
                    <a:pt x="53" y="0"/>
                  </a:cubicBezTo>
                  <a:cubicBezTo>
                    <a:pt x="53" y="17"/>
                    <a:pt x="53" y="34"/>
                    <a:pt x="53" y="52"/>
                  </a:cubicBezTo>
                  <a:cubicBezTo>
                    <a:pt x="35" y="52"/>
                    <a:pt x="18" y="52"/>
                    <a:pt x="0" y="52"/>
                  </a:cubicBezTo>
                  <a:cubicBezTo>
                    <a:pt x="0" y="34"/>
                    <a:pt x="0" y="1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3469219" y="3665157"/>
              <a:ext cx="29213" cy="27088"/>
            </a:xfrm>
            <a:custGeom>
              <a:avLst/>
              <a:gdLst>
                <a:gd name="T0" fmla="*/ 46 w 46"/>
                <a:gd name="T1" fmla="*/ 0 h 43"/>
                <a:gd name="T2" fmla="*/ 46 w 46"/>
                <a:gd name="T3" fmla="*/ 43 h 43"/>
                <a:gd name="T4" fmla="*/ 0 w 46"/>
                <a:gd name="T5" fmla="*/ 43 h 43"/>
                <a:gd name="T6" fmla="*/ 0 w 46"/>
                <a:gd name="T7" fmla="*/ 0 h 43"/>
                <a:gd name="T8" fmla="*/ 46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cubicBezTo>
                    <a:pt x="46" y="15"/>
                    <a:pt x="46" y="28"/>
                    <a:pt x="46" y="43"/>
                  </a:cubicBezTo>
                  <a:cubicBezTo>
                    <a:pt x="31" y="43"/>
                    <a:pt x="16" y="43"/>
                    <a:pt x="0" y="43"/>
                  </a:cubicBezTo>
                  <a:cubicBezTo>
                    <a:pt x="0" y="30"/>
                    <a:pt x="0" y="16"/>
                    <a:pt x="0" y="0"/>
                  </a:cubicBezTo>
                  <a:cubicBezTo>
                    <a:pt x="14" y="0"/>
                    <a:pt x="29" y="0"/>
                    <a:pt x="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58" name="Freeform 8"/>
            <p:cNvSpPr>
              <a:spLocks/>
            </p:cNvSpPr>
            <p:nvPr/>
          </p:nvSpPr>
          <p:spPr bwMode="auto">
            <a:xfrm>
              <a:off x="3571464" y="3633023"/>
              <a:ext cx="22839" cy="22573"/>
            </a:xfrm>
            <a:custGeom>
              <a:avLst/>
              <a:gdLst>
                <a:gd name="T0" fmla="*/ 36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cubicBezTo>
                    <a:pt x="36" y="13"/>
                    <a:pt x="36" y="24"/>
                    <a:pt x="36" y="36"/>
                  </a:cubicBezTo>
                  <a:cubicBezTo>
                    <a:pt x="24" y="36"/>
                    <a:pt x="13" y="36"/>
                    <a:pt x="0" y="36"/>
                  </a:cubicBezTo>
                  <a:cubicBezTo>
                    <a:pt x="0" y="24"/>
                    <a:pt x="0" y="13"/>
                    <a:pt x="0" y="0"/>
                  </a:cubicBezTo>
                  <a:cubicBezTo>
                    <a:pt x="12" y="0"/>
                    <a:pt x="23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3521802" y="3651878"/>
              <a:ext cx="22839" cy="22839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0 h 36"/>
                <a:gd name="T4" fmla="*/ 36 w 36"/>
                <a:gd name="T5" fmla="*/ 36 h 36"/>
                <a:gd name="T6" fmla="*/ 0 w 36"/>
                <a:gd name="T7" fmla="*/ 36 h 36"/>
                <a:gd name="T8" fmla="*/ 0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cubicBezTo>
                    <a:pt x="13" y="0"/>
                    <a:pt x="24" y="0"/>
                    <a:pt x="36" y="0"/>
                  </a:cubicBezTo>
                  <a:cubicBezTo>
                    <a:pt x="36" y="12"/>
                    <a:pt x="36" y="24"/>
                    <a:pt x="36" y="36"/>
                  </a:cubicBezTo>
                  <a:cubicBezTo>
                    <a:pt x="24" y="36"/>
                    <a:pt x="13" y="36"/>
                    <a:pt x="0" y="36"/>
                  </a:cubicBezTo>
                  <a:cubicBezTo>
                    <a:pt x="0" y="25"/>
                    <a:pt x="0" y="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3438148" y="3630367"/>
              <a:ext cx="20980" cy="20183"/>
            </a:xfrm>
            <a:custGeom>
              <a:avLst/>
              <a:gdLst>
                <a:gd name="T0" fmla="*/ 0 w 33"/>
                <a:gd name="T1" fmla="*/ 32 h 32"/>
                <a:gd name="T2" fmla="*/ 0 w 33"/>
                <a:gd name="T3" fmla="*/ 0 h 32"/>
                <a:gd name="T4" fmla="*/ 33 w 33"/>
                <a:gd name="T5" fmla="*/ 0 h 32"/>
                <a:gd name="T6" fmla="*/ 33 w 33"/>
                <a:gd name="T7" fmla="*/ 32 h 32"/>
                <a:gd name="T8" fmla="*/ 0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1"/>
                    <a:pt x="33" y="21"/>
                    <a:pt x="33" y="32"/>
                  </a:cubicBezTo>
                  <a:cubicBezTo>
                    <a:pt x="22" y="32"/>
                    <a:pt x="12" y="32"/>
                    <a:pt x="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3429915" y="3701274"/>
              <a:ext cx="175807" cy="139689"/>
            </a:xfrm>
            <a:custGeom>
              <a:avLst/>
              <a:gdLst>
                <a:gd name="T0" fmla="*/ 221 w 277"/>
                <a:gd name="T1" fmla="*/ 56 h 221"/>
                <a:gd name="T2" fmla="*/ 221 w 277"/>
                <a:gd name="T3" fmla="*/ 110 h 221"/>
                <a:gd name="T4" fmla="*/ 221 w 277"/>
                <a:gd name="T5" fmla="*/ 111 h 221"/>
                <a:gd name="T6" fmla="*/ 111 w 277"/>
                <a:gd name="T7" fmla="*/ 111 h 221"/>
                <a:gd name="T8" fmla="*/ 111 w 277"/>
                <a:gd name="T9" fmla="*/ 56 h 221"/>
                <a:gd name="T10" fmla="*/ 57 w 277"/>
                <a:gd name="T11" fmla="*/ 56 h 221"/>
                <a:gd name="T12" fmla="*/ 57 w 277"/>
                <a:gd name="T13" fmla="*/ 45 h 221"/>
                <a:gd name="T14" fmla="*/ 57 w 277"/>
                <a:gd name="T15" fmla="*/ 0 h 221"/>
                <a:gd name="T16" fmla="*/ 2 w 277"/>
                <a:gd name="T17" fmla="*/ 0 h 221"/>
                <a:gd name="T18" fmla="*/ 3 w 277"/>
                <a:gd name="T19" fmla="*/ 190 h 221"/>
                <a:gd name="T20" fmla="*/ 24 w 277"/>
                <a:gd name="T21" fmla="*/ 215 h 221"/>
                <a:gd name="T22" fmla="*/ 56 w 277"/>
                <a:gd name="T23" fmla="*/ 221 h 221"/>
                <a:gd name="T24" fmla="*/ 222 w 277"/>
                <a:gd name="T25" fmla="*/ 221 h 221"/>
                <a:gd name="T26" fmla="*/ 254 w 277"/>
                <a:gd name="T27" fmla="*/ 215 h 221"/>
                <a:gd name="T28" fmla="*/ 271 w 277"/>
                <a:gd name="T29" fmla="*/ 200 h 221"/>
                <a:gd name="T30" fmla="*/ 277 w 277"/>
                <a:gd name="T31" fmla="*/ 177 h 221"/>
                <a:gd name="T32" fmla="*/ 277 w 277"/>
                <a:gd name="T33" fmla="*/ 56 h 221"/>
                <a:gd name="T34" fmla="*/ 221 w 277"/>
                <a:gd name="T35" fmla="*/ 5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221">
                  <a:moveTo>
                    <a:pt x="221" y="56"/>
                  </a:moveTo>
                  <a:cubicBezTo>
                    <a:pt x="221" y="110"/>
                    <a:pt x="221" y="110"/>
                    <a:pt x="221" y="110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92" y="56"/>
                    <a:pt x="76" y="56"/>
                    <a:pt x="57" y="56"/>
                  </a:cubicBezTo>
                  <a:cubicBezTo>
                    <a:pt x="57" y="52"/>
                    <a:pt x="57" y="48"/>
                    <a:pt x="57" y="45"/>
                  </a:cubicBezTo>
                  <a:cubicBezTo>
                    <a:pt x="57" y="30"/>
                    <a:pt x="57" y="16"/>
                    <a:pt x="57" y="0"/>
                  </a:cubicBezTo>
                  <a:cubicBezTo>
                    <a:pt x="37" y="0"/>
                    <a:pt x="19" y="0"/>
                    <a:pt x="2" y="0"/>
                  </a:cubicBezTo>
                  <a:cubicBezTo>
                    <a:pt x="2" y="0"/>
                    <a:pt x="0" y="181"/>
                    <a:pt x="3" y="190"/>
                  </a:cubicBezTo>
                  <a:cubicBezTo>
                    <a:pt x="6" y="201"/>
                    <a:pt x="14" y="209"/>
                    <a:pt x="24" y="215"/>
                  </a:cubicBezTo>
                  <a:cubicBezTo>
                    <a:pt x="34" y="220"/>
                    <a:pt x="45" y="221"/>
                    <a:pt x="56" y="221"/>
                  </a:cubicBezTo>
                  <a:cubicBezTo>
                    <a:pt x="56" y="221"/>
                    <a:pt x="222" y="221"/>
                    <a:pt x="222" y="221"/>
                  </a:cubicBezTo>
                  <a:cubicBezTo>
                    <a:pt x="233" y="221"/>
                    <a:pt x="244" y="219"/>
                    <a:pt x="254" y="215"/>
                  </a:cubicBezTo>
                  <a:cubicBezTo>
                    <a:pt x="261" y="211"/>
                    <a:pt x="267" y="206"/>
                    <a:pt x="271" y="200"/>
                  </a:cubicBezTo>
                  <a:cubicBezTo>
                    <a:pt x="276" y="193"/>
                    <a:pt x="277" y="186"/>
                    <a:pt x="277" y="177"/>
                  </a:cubicBezTo>
                  <a:cubicBezTo>
                    <a:pt x="276" y="172"/>
                    <a:pt x="277" y="56"/>
                    <a:pt x="277" y="56"/>
                  </a:cubicBezTo>
                  <a:lnTo>
                    <a:pt x="22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62" name="Group 28"/>
          <p:cNvGrpSpPr/>
          <p:nvPr/>
        </p:nvGrpSpPr>
        <p:grpSpPr>
          <a:xfrm>
            <a:off x="6912733" y="2119189"/>
            <a:ext cx="1948280" cy="1137451"/>
            <a:chOff x="4369038" y="2138532"/>
            <a:chExt cx="1948280" cy="1137451"/>
          </a:xfrm>
        </p:grpSpPr>
        <p:grpSp>
          <p:nvGrpSpPr>
            <p:cNvPr id="163" name="Group 19"/>
            <p:cNvGrpSpPr/>
            <p:nvPr/>
          </p:nvGrpSpPr>
          <p:grpSpPr>
            <a:xfrm>
              <a:off x="4369038" y="2138532"/>
              <a:ext cx="1948280" cy="1137451"/>
              <a:chOff x="4369038" y="2138532"/>
              <a:chExt cx="1948280" cy="1137451"/>
            </a:xfrm>
          </p:grpSpPr>
          <p:sp>
            <p:nvSpPr>
              <p:cNvPr id="165" name="Rectangle 2"/>
              <p:cNvSpPr/>
              <p:nvPr/>
            </p:nvSpPr>
            <p:spPr>
              <a:xfrm>
                <a:off x="4369038" y="2138532"/>
                <a:ext cx="1948280" cy="1137451"/>
              </a:xfrm>
              <a:prstGeom prst="rect">
                <a:avLst/>
              </a:prstGeom>
              <a:gradFill>
                <a:gsLst>
                  <a:gs pos="0">
                    <a:srgbClr val="215A9C"/>
                  </a:gs>
                  <a:gs pos="100000">
                    <a:schemeClr val="tx2"/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buNone/>
                </a:pPr>
                <a:r>
                  <a:rPr lang="en-US" sz="2000" b="1" i="0" dirty="0">
                    <a:latin typeface="Arial"/>
                    <a:ea typeface="ＭＳ Ｐゴシック"/>
                    <a:cs typeface="ＭＳ Ｐゴシック"/>
                  </a:rPr>
                  <a:t>アナリティクス</a:t>
                </a:r>
              </a:p>
              <a:p>
                <a:pPr algn="ctr" defTabSz="457200">
                  <a:buNone/>
                </a:pPr>
                <a:r>
                  <a:rPr lang="en-US" sz="1000" b="0" i="0" dirty="0">
                    <a:latin typeface="Arial"/>
                    <a:ea typeface="ＭＳ Ｐゴシック"/>
                    <a:cs typeface="ＭＳ Ｐゴシック"/>
                  </a:rPr>
                  <a:t/>
                </a:r>
                <a:br>
                  <a:rPr lang="en-US" sz="1000" b="0" i="0" dirty="0">
                    <a:latin typeface="Arial"/>
                    <a:ea typeface="ＭＳ Ｐゴシック"/>
                    <a:cs typeface="ＭＳ Ｐゴシック"/>
                  </a:rPr>
                </a:br>
                <a:r>
                  <a:rPr lang="en-US" sz="1000" b="0" i="0" dirty="0">
                    <a:latin typeface="Arial"/>
                    <a:ea typeface="ＭＳ Ｐゴシック"/>
                    <a:cs typeface="ＭＳ Ｐゴシック"/>
                  </a:rPr>
                  <a:t>ネットワーク データ、</a:t>
                </a:r>
                <a:br>
                  <a:rPr lang="en-US" sz="1000" b="0" i="0" dirty="0">
                    <a:latin typeface="Arial"/>
                    <a:ea typeface="ＭＳ Ｐゴシック"/>
                    <a:cs typeface="ＭＳ Ｐゴシック"/>
                  </a:rPr>
                </a:br>
                <a:r>
                  <a:rPr lang="en-US" sz="1000" b="0" i="0" dirty="0">
                    <a:latin typeface="Arial"/>
                    <a:ea typeface="ＭＳ Ｐゴシック"/>
                    <a:cs typeface="ＭＳ Ｐゴシック"/>
                  </a:rPr>
                  <a:t>コンテキストに応じたインサイト</a:t>
                </a:r>
              </a:p>
            </p:txBody>
          </p:sp>
          <p:cxnSp>
            <p:nvCxnSpPr>
              <p:cNvPr id="166" name="Straight Connector 75"/>
              <p:cNvCxnSpPr/>
              <p:nvPr/>
            </p:nvCxnSpPr>
            <p:spPr>
              <a:xfrm>
                <a:off x="4566562" y="2711252"/>
                <a:ext cx="1543050" cy="0"/>
              </a:xfrm>
              <a:prstGeom prst="line">
                <a:avLst/>
              </a:prstGeom>
              <a:ln w="31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67" name="Oval 23"/>
              <p:cNvSpPr>
                <a:spLocks noChangeAspect="1"/>
              </p:cNvSpPr>
              <p:nvPr/>
            </p:nvSpPr>
            <p:spPr>
              <a:xfrm>
                <a:off x="4422734" y="2205214"/>
                <a:ext cx="175109" cy="143225"/>
              </a:xfrm>
              <a:custGeom>
                <a:avLst/>
                <a:gdLst/>
                <a:ahLst/>
                <a:cxnLst/>
                <a:rect l="l" t="t" r="r" b="b"/>
                <a:pathLst>
                  <a:path w="477122" h="379911">
                    <a:moveTo>
                      <a:pt x="252554" y="155898"/>
                    </a:moveTo>
                    <a:lnTo>
                      <a:pt x="350844" y="155898"/>
                    </a:lnTo>
                    <a:lnTo>
                      <a:pt x="350844" y="355189"/>
                    </a:lnTo>
                    <a:lnTo>
                      <a:pt x="343244" y="359314"/>
                    </a:lnTo>
                    <a:cubicBezTo>
                      <a:pt x="326713" y="366306"/>
                      <a:pt x="309360" y="371736"/>
                      <a:pt x="291370" y="375417"/>
                    </a:cubicBezTo>
                    <a:lnTo>
                      <a:pt x="252554" y="379330"/>
                    </a:lnTo>
                    <a:close/>
                    <a:moveTo>
                      <a:pt x="0" y="92551"/>
                    </a:moveTo>
                    <a:lnTo>
                      <a:pt x="98290" y="92551"/>
                    </a:lnTo>
                    <a:lnTo>
                      <a:pt x="98290" y="343129"/>
                    </a:lnTo>
                    <a:lnTo>
                      <a:pt x="81166" y="333835"/>
                    </a:lnTo>
                    <a:cubicBezTo>
                      <a:pt x="51762" y="313970"/>
                      <a:pt x="26387" y="288594"/>
                      <a:pt x="6522" y="259190"/>
                    </a:cubicBezTo>
                    <a:lnTo>
                      <a:pt x="0" y="247175"/>
                    </a:lnTo>
                    <a:close/>
                    <a:moveTo>
                      <a:pt x="126277" y="38230"/>
                    </a:moveTo>
                    <a:lnTo>
                      <a:pt x="224567" y="38230"/>
                    </a:lnTo>
                    <a:lnTo>
                      <a:pt x="224567" y="379911"/>
                    </a:lnTo>
                    <a:lnTo>
                      <a:pt x="179982" y="375417"/>
                    </a:lnTo>
                    <a:cubicBezTo>
                      <a:pt x="161992" y="371736"/>
                      <a:pt x="144639" y="366306"/>
                      <a:pt x="128108" y="359314"/>
                    </a:cubicBezTo>
                    <a:lnTo>
                      <a:pt x="126277" y="358320"/>
                    </a:lnTo>
                    <a:close/>
                    <a:moveTo>
                      <a:pt x="378832" y="0"/>
                    </a:moveTo>
                    <a:lnTo>
                      <a:pt x="477122" y="0"/>
                    </a:lnTo>
                    <a:lnTo>
                      <a:pt x="477122" y="236545"/>
                    </a:lnTo>
                    <a:lnTo>
                      <a:pt x="464830" y="259190"/>
                    </a:lnTo>
                    <a:cubicBezTo>
                      <a:pt x="444966" y="288594"/>
                      <a:pt x="419590" y="313970"/>
                      <a:pt x="390186" y="333835"/>
                    </a:cubicBezTo>
                    <a:lnTo>
                      <a:pt x="378832" y="3399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64" name="Oval 7"/>
            <p:cNvSpPr>
              <a:spLocks noChangeAspect="1"/>
            </p:cNvSpPr>
            <p:nvPr/>
          </p:nvSpPr>
          <p:spPr>
            <a:xfrm>
              <a:off x="4402993" y="2162035"/>
              <a:ext cx="238864" cy="245612"/>
            </a:xfrm>
            <a:custGeom>
              <a:avLst/>
              <a:gdLst/>
              <a:ahLst/>
              <a:cxnLst/>
              <a:rect l="l" t="t" r="r" b="b"/>
              <a:pathLst>
                <a:path w="857885" h="858752">
                  <a:moveTo>
                    <a:pt x="364072" y="60804"/>
                  </a:moveTo>
                  <a:cubicBezTo>
                    <a:pt x="196582" y="60804"/>
                    <a:pt x="60804" y="196581"/>
                    <a:pt x="60804" y="364072"/>
                  </a:cubicBezTo>
                  <a:cubicBezTo>
                    <a:pt x="60804" y="531563"/>
                    <a:pt x="196582" y="667340"/>
                    <a:pt x="364072" y="667340"/>
                  </a:cubicBezTo>
                  <a:cubicBezTo>
                    <a:pt x="531563" y="667340"/>
                    <a:pt x="667340" y="531563"/>
                    <a:pt x="667340" y="364072"/>
                  </a:cubicBezTo>
                  <a:cubicBezTo>
                    <a:pt x="667340" y="196581"/>
                    <a:pt x="531563" y="60804"/>
                    <a:pt x="364072" y="60804"/>
                  </a:cubicBezTo>
                  <a:close/>
                  <a:moveTo>
                    <a:pt x="364072" y="0"/>
                  </a:moveTo>
                  <a:cubicBezTo>
                    <a:pt x="565143" y="0"/>
                    <a:pt x="728144" y="163001"/>
                    <a:pt x="728144" y="364072"/>
                  </a:cubicBezTo>
                  <a:cubicBezTo>
                    <a:pt x="728144" y="439474"/>
                    <a:pt x="705222" y="509522"/>
                    <a:pt x="665966" y="567628"/>
                  </a:cubicBezTo>
                  <a:lnTo>
                    <a:pt x="650609" y="586242"/>
                  </a:lnTo>
                  <a:lnTo>
                    <a:pt x="844200" y="779235"/>
                  </a:lnTo>
                  <a:cubicBezTo>
                    <a:pt x="862407" y="797385"/>
                    <a:pt x="862453" y="826860"/>
                    <a:pt x="844302" y="845068"/>
                  </a:cubicBezTo>
                  <a:cubicBezTo>
                    <a:pt x="826151" y="863275"/>
                    <a:pt x="796676" y="863320"/>
                    <a:pt x="778469" y="845169"/>
                  </a:cubicBezTo>
                  <a:lnTo>
                    <a:pt x="584635" y="651934"/>
                  </a:lnTo>
                  <a:lnTo>
                    <a:pt x="567628" y="665966"/>
                  </a:lnTo>
                  <a:cubicBezTo>
                    <a:pt x="509522" y="705222"/>
                    <a:pt x="439474" y="728144"/>
                    <a:pt x="364072" y="728144"/>
                  </a:cubicBezTo>
                  <a:cubicBezTo>
                    <a:pt x="163001" y="728144"/>
                    <a:pt x="0" y="565143"/>
                    <a:pt x="0" y="364072"/>
                  </a:cubicBezTo>
                  <a:cubicBezTo>
                    <a:pt x="0" y="163001"/>
                    <a:pt x="163001" y="0"/>
                    <a:pt x="364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169" name="Rectangle 4"/>
          <p:cNvSpPr/>
          <p:nvPr/>
        </p:nvSpPr>
        <p:spPr>
          <a:xfrm>
            <a:off x="5696590" y="876658"/>
            <a:ext cx="2241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None/>
            </a:pPr>
            <a:r>
              <a:rPr lang="en-US" sz="1200" b="0" i="0">
                <a:solidFill>
                  <a:srgbClr val="676767">
                    <a:lumMod val="75000"/>
                  </a:srgbClr>
                </a:solidFill>
                <a:latin typeface="Arial"/>
                <a:ea typeface="ＭＳ Ｐゴシック"/>
                <a:cs typeface="ＭＳ Ｐゴシック"/>
              </a:rPr>
              <a:t>ネットワーク対応アプリケーション</a:t>
            </a:r>
          </a:p>
        </p:txBody>
      </p:sp>
      <p:sp>
        <p:nvSpPr>
          <p:cNvPr id="172" name="Freeform 5"/>
          <p:cNvSpPr>
            <a:spLocks noChangeAspect="1"/>
          </p:cNvSpPr>
          <p:nvPr/>
        </p:nvSpPr>
        <p:spPr bwMode="auto">
          <a:xfrm>
            <a:off x="5049801" y="1292484"/>
            <a:ext cx="360922" cy="230481"/>
          </a:xfrm>
          <a:custGeom>
            <a:avLst/>
            <a:gdLst>
              <a:gd name="T0" fmla="*/ 1210 w 1413"/>
              <a:gd name="T1" fmla="*/ 901 h 901"/>
              <a:gd name="T2" fmla="*/ 1413 w 1413"/>
              <a:gd name="T3" fmla="*/ 632 h 901"/>
              <a:gd name="T4" fmla="*/ 1132 w 1413"/>
              <a:gd name="T5" fmla="*/ 352 h 901"/>
              <a:gd name="T6" fmla="*/ 1130 w 1413"/>
              <a:gd name="T7" fmla="*/ 353 h 901"/>
              <a:gd name="T8" fmla="*/ 1131 w 1413"/>
              <a:gd name="T9" fmla="*/ 329 h 901"/>
              <a:gd name="T10" fmla="*/ 803 w 1413"/>
              <a:gd name="T11" fmla="*/ 0 h 901"/>
              <a:gd name="T12" fmla="*/ 510 w 1413"/>
              <a:gd name="T13" fmla="*/ 181 h 901"/>
              <a:gd name="T14" fmla="*/ 406 w 1413"/>
              <a:gd name="T15" fmla="*/ 142 h 901"/>
              <a:gd name="T16" fmla="*/ 237 w 1413"/>
              <a:gd name="T17" fmla="*/ 323 h 901"/>
              <a:gd name="T18" fmla="*/ 241 w 1413"/>
              <a:gd name="T19" fmla="*/ 363 h 901"/>
              <a:gd name="T20" fmla="*/ 0 w 1413"/>
              <a:gd name="T21" fmla="*/ 632 h 901"/>
              <a:gd name="T22" fmla="*/ 238 w 1413"/>
              <a:gd name="T23" fmla="*/ 901 h 901"/>
              <a:gd name="T24" fmla="*/ 1210 w 1413"/>
              <a:gd name="T25" fmla="*/ 901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3" h="901">
                <a:moveTo>
                  <a:pt x="1210" y="901"/>
                </a:moveTo>
                <a:cubicBezTo>
                  <a:pt x="1327" y="867"/>
                  <a:pt x="1413" y="760"/>
                  <a:pt x="1413" y="632"/>
                </a:cubicBezTo>
                <a:cubicBezTo>
                  <a:pt x="1413" y="478"/>
                  <a:pt x="1287" y="352"/>
                  <a:pt x="1132" y="352"/>
                </a:cubicBezTo>
                <a:cubicBezTo>
                  <a:pt x="1131" y="352"/>
                  <a:pt x="1130" y="353"/>
                  <a:pt x="1130" y="353"/>
                </a:cubicBezTo>
                <a:cubicBezTo>
                  <a:pt x="1130" y="345"/>
                  <a:pt x="1131" y="337"/>
                  <a:pt x="1131" y="329"/>
                </a:cubicBezTo>
                <a:cubicBezTo>
                  <a:pt x="1131" y="147"/>
                  <a:pt x="984" y="0"/>
                  <a:pt x="803" y="0"/>
                </a:cubicBezTo>
                <a:cubicBezTo>
                  <a:pt x="675" y="0"/>
                  <a:pt x="564" y="73"/>
                  <a:pt x="510" y="181"/>
                </a:cubicBezTo>
                <a:cubicBezTo>
                  <a:pt x="481" y="156"/>
                  <a:pt x="445" y="142"/>
                  <a:pt x="406" y="142"/>
                </a:cubicBezTo>
                <a:cubicBezTo>
                  <a:pt x="313" y="142"/>
                  <a:pt x="237" y="223"/>
                  <a:pt x="237" y="323"/>
                </a:cubicBezTo>
                <a:cubicBezTo>
                  <a:pt x="237" y="336"/>
                  <a:pt x="239" y="350"/>
                  <a:pt x="241" y="363"/>
                </a:cubicBezTo>
                <a:cubicBezTo>
                  <a:pt x="105" y="377"/>
                  <a:pt x="0" y="492"/>
                  <a:pt x="0" y="632"/>
                </a:cubicBezTo>
                <a:cubicBezTo>
                  <a:pt x="0" y="771"/>
                  <a:pt x="104" y="885"/>
                  <a:pt x="238" y="901"/>
                </a:cubicBezTo>
                <a:lnTo>
                  <a:pt x="1210" y="9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4954" y="4597423"/>
            <a:ext cx="7614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Cloud Enabled | Software Consumption Model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6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87"/>
          <p:cNvGrpSpPr/>
          <p:nvPr/>
        </p:nvGrpSpPr>
        <p:grpSpPr>
          <a:xfrm>
            <a:off x="1177" y="4357396"/>
            <a:ext cx="9144000" cy="786103"/>
            <a:chOff x="17085" y="4323269"/>
            <a:chExt cx="9126915" cy="820232"/>
          </a:xfrm>
        </p:grpSpPr>
        <p:sp>
          <p:nvSpPr>
            <p:cNvPr id="138" name="Rectangle 89"/>
            <p:cNvSpPr/>
            <p:nvPr/>
          </p:nvSpPr>
          <p:spPr>
            <a:xfrm>
              <a:off x="17085" y="4323269"/>
              <a:ext cx="9126915" cy="82023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139" name="Rectangle 91"/>
            <p:cNvSpPr/>
            <p:nvPr/>
          </p:nvSpPr>
          <p:spPr>
            <a:xfrm>
              <a:off x="620763" y="4391071"/>
              <a:ext cx="80530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>
                <a:buNone/>
              </a:pPr>
              <a:r>
                <a:rPr lang="en-US" sz="2400" b="1" i="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シスコ</a:t>
              </a:r>
              <a:r>
                <a:rPr lang="ja-JP" altLang="en-US" sz="2400" b="1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 </a:t>
              </a:r>
              <a:r>
                <a:rPr lang="en-US" sz="2400" b="1" i="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デジタル </a:t>
              </a:r>
              <a:r>
                <a:rPr lang="en-US" sz="2400" b="1" i="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ネットワーク </a:t>
              </a:r>
              <a:r>
                <a:rPr lang="en-US" sz="2400" b="1" i="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アーキテクチャ</a:t>
              </a:r>
              <a:r>
                <a:rPr lang="ja-JP" altLang="en-US" sz="2400" b="1" i="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 </a:t>
              </a:r>
              <a:r>
                <a:rPr lang="en-US" altLang="ja-JP" sz="2400" b="1" i="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(Cisco DNA)</a:t>
              </a:r>
              <a:endParaRPr lang="en-US" sz="2400" b="1" i="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endParaRPr>
            </a:p>
            <a:p>
              <a:pPr algn="ctr" defTabSz="457200">
                <a:buNone/>
              </a:pPr>
              <a:r>
                <a:rPr lang="en-US" sz="1600" b="0" i="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オープン | 拡張可能 | ソフトウェア主導</a:t>
              </a:r>
            </a:p>
          </p:txBody>
        </p:sp>
      </p:grpSp>
      <p:sp>
        <p:nvSpPr>
          <p:cNvPr id="171" name="TextBox 52"/>
          <p:cNvSpPr txBox="1"/>
          <p:nvPr/>
        </p:nvSpPr>
        <p:spPr>
          <a:xfrm>
            <a:off x="5218987" y="4107499"/>
            <a:ext cx="338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en-US" sz="1200" b="0" i="0">
                <a:solidFill>
                  <a:srgbClr val="676767">
                    <a:lumMod val="75000"/>
                  </a:srgbClr>
                </a:solidFill>
                <a:latin typeface="Arial"/>
                <a:ea typeface="ＭＳ Ｐゴシック"/>
                <a:cs typeface="ＭＳ Ｐゴシック"/>
              </a:rPr>
              <a:t>クラウドの有効化 | サービスの提供</a:t>
            </a:r>
          </a:p>
        </p:txBody>
      </p:sp>
    </p:spTree>
    <p:extLst>
      <p:ext uri="{BB962C8B-B14F-4D97-AF65-F5344CB8AC3E}">
        <p14:creationId xmlns:p14="http://schemas.microsoft.com/office/powerpoint/2010/main" val="3592738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69" grpId="0"/>
      <p:bldP spid="172" grpId="0" animBg="1"/>
      <p:bldP spid="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56" y="25224"/>
            <a:ext cx="9145256" cy="5143500"/>
            <a:chOff x="-1256" y="0"/>
            <a:chExt cx="9145256" cy="5143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-1256" y="0"/>
              <a:ext cx="9144001" cy="5143500"/>
            </a:xfrm>
            <a:prstGeom prst="rect">
              <a:avLst/>
            </a:prstGeom>
            <a:gradFill>
              <a:gsLst>
                <a:gs pos="100000">
                  <a:schemeClr val="bg1">
                    <a:alpha val="88000"/>
                  </a:schemeClr>
                </a:gs>
                <a:gs pos="0">
                  <a:schemeClr val="bg1">
                    <a:alpha val="44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89" name="Freeform 88"/>
          <p:cNvSpPr/>
          <p:nvPr/>
        </p:nvSpPr>
        <p:spPr>
          <a:xfrm rot="16200000">
            <a:off x="1739815" y="2679861"/>
            <a:ext cx="2384160" cy="1423453"/>
          </a:xfrm>
          <a:custGeom>
            <a:avLst/>
            <a:gdLst>
              <a:gd name="connsiteX0" fmla="*/ 2384160 w 2384160"/>
              <a:gd name="connsiteY0" fmla="*/ 715536 h 1423453"/>
              <a:gd name="connsiteX1" fmla="*/ 1931917 w 2384160"/>
              <a:gd name="connsiteY1" fmla="*/ 1423453 h 1423453"/>
              <a:gd name="connsiteX2" fmla="*/ 1776995 w 2384160"/>
              <a:gd name="connsiteY2" fmla="*/ 1423453 h 1423453"/>
              <a:gd name="connsiteX3" fmla="*/ 1776995 w 2384160"/>
              <a:gd name="connsiteY3" fmla="*/ 1422697 h 1423453"/>
              <a:gd name="connsiteX4" fmla="*/ 1705687 w 2384160"/>
              <a:gd name="connsiteY4" fmla="*/ 1422697 h 1423453"/>
              <a:gd name="connsiteX5" fmla="*/ 1705687 w 2384160"/>
              <a:gd name="connsiteY5" fmla="*/ 1419607 h 1423453"/>
              <a:gd name="connsiteX6" fmla="*/ 0 w 2384160"/>
              <a:gd name="connsiteY6" fmla="*/ 1419606 h 1423453"/>
              <a:gd name="connsiteX7" fmla="*/ 1 w 2384160"/>
              <a:gd name="connsiteY7" fmla="*/ 0 h 1423453"/>
              <a:gd name="connsiteX8" fmla="*/ 1776995 w 2384160"/>
              <a:gd name="connsiteY8" fmla="*/ 1 h 1423453"/>
              <a:gd name="connsiteX9" fmla="*/ 1776995 w 2384160"/>
              <a:gd name="connsiteY9" fmla="*/ 0 h 1423453"/>
              <a:gd name="connsiteX10" fmla="*/ 1927050 w 2384160"/>
              <a:gd name="connsiteY10" fmla="*/ 0 h 142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4160" h="1423453">
                <a:moveTo>
                  <a:pt x="2384160" y="715536"/>
                </a:moveTo>
                <a:lnTo>
                  <a:pt x="1931917" y="1423453"/>
                </a:lnTo>
                <a:lnTo>
                  <a:pt x="1776995" y="1423453"/>
                </a:lnTo>
                <a:lnTo>
                  <a:pt x="1776995" y="1422697"/>
                </a:lnTo>
                <a:lnTo>
                  <a:pt x="1705687" y="1422697"/>
                </a:lnTo>
                <a:lnTo>
                  <a:pt x="1705687" y="1419607"/>
                </a:lnTo>
                <a:lnTo>
                  <a:pt x="0" y="1419606"/>
                </a:lnTo>
                <a:lnTo>
                  <a:pt x="1" y="0"/>
                </a:lnTo>
                <a:lnTo>
                  <a:pt x="1776995" y="1"/>
                </a:lnTo>
                <a:lnTo>
                  <a:pt x="1776995" y="0"/>
                </a:lnTo>
                <a:lnTo>
                  <a:pt x="192705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Freeform 74"/>
          <p:cNvSpPr/>
          <p:nvPr/>
        </p:nvSpPr>
        <p:spPr>
          <a:xfrm rot="16200000">
            <a:off x="3353572" y="2680234"/>
            <a:ext cx="2384161" cy="1422696"/>
          </a:xfrm>
          <a:custGeom>
            <a:avLst/>
            <a:gdLst>
              <a:gd name="connsiteX0" fmla="*/ 2558537 w 2558537"/>
              <a:gd name="connsiteY0" fmla="*/ 711348 h 1422696"/>
              <a:gd name="connsiteX1" fmla="*/ 2067994 w 2558537"/>
              <a:gd name="connsiteY1" fmla="*/ 1422696 h 1422696"/>
              <a:gd name="connsiteX2" fmla="*/ 1945130 w 2558537"/>
              <a:gd name="connsiteY2" fmla="*/ 1422696 h 1422696"/>
              <a:gd name="connsiteX3" fmla="*/ 1945130 w 2558537"/>
              <a:gd name="connsiteY3" fmla="*/ 1422696 h 1422696"/>
              <a:gd name="connsiteX4" fmla="*/ 0 w 2558537"/>
              <a:gd name="connsiteY4" fmla="*/ 1422696 h 1422696"/>
              <a:gd name="connsiteX5" fmla="*/ 0 w 2558537"/>
              <a:gd name="connsiteY5" fmla="*/ 3090 h 1422696"/>
              <a:gd name="connsiteX6" fmla="*/ 1830442 w 2558537"/>
              <a:gd name="connsiteY6" fmla="*/ 3091 h 1422696"/>
              <a:gd name="connsiteX7" fmla="*/ 1830442 w 2558537"/>
              <a:gd name="connsiteY7" fmla="*/ 1 h 1422696"/>
              <a:gd name="connsiteX8" fmla="*/ 1906964 w 2558537"/>
              <a:gd name="connsiteY8" fmla="*/ 1 h 1422696"/>
              <a:gd name="connsiteX9" fmla="*/ 1906964 w 2558537"/>
              <a:gd name="connsiteY9" fmla="*/ 0 h 1422696"/>
              <a:gd name="connsiteX10" fmla="*/ 2067994 w 2558537"/>
              <a:gd name="connsiteY10" fmla="*/ 0 h 142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8537" h="1422696">
                <a:moveTo>
                  <a:pt x="2558537" y="711348"/>
                </a:moveTo>
                <a:lnTo>
                  <a:pt x="2067994" y="1422696"/>
                </a:lnTo>
                <a:lnTo>
                  <a:pt x="1945130" y="1422696"/>
                </a:lnTo>
                <a:lnTo>
                  <a:pt x="1945130" y="1422696"/>
                </a:lnTo>
                <a:lnTo>
                  <a:pt x="0" y="1422696"/>
                </a:lnTo>
                <a:lnTo>
                  <a:pt x="0" y="3090"/>
                </a:lnTo>
                <a:lnTo>
                  <a:pt x="1830442" y="3091"/>
                </a:lnTo>
                <a:lnTo>
                  <a:pt x="1830442" y="1"/>
                </a:lnTo>
                <a:lnTo>
                  <a:pt x="1906964" y="1"/>
                </a:lnTo>
                <a:lnTo>
                  <a:pt x="1906964" y="0"/>
                </a:lnTo>
                <a:lnTo>
                  <a:pt x="2067994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Freeform 73"/>
          <p:cNvSpPr/>
          <p:nvPr/>
        </p:nvSpPr>
        <p:spPr>
          <a:xfrm rot="16200000">
            <a:off x="4974186" y="2678772"/>
            <a:ext cx="2384161" cy="1425620"/>
          </a:xfrm>
          <a:custGeom>
            <a:avLst/>
            <a:gdLst>
              <a:gd name="connsiteX0" fmla="*/ 2558537 w 2558537"/>
              <a:gd name="connsiteY0" fmla="*/ 712810 h 1425620"/>
              <a:gd name="connsiteX1" fmla="*/ 2067994 w 2558537"/>
              <a:gd name="connsiteY1" fmla="*/ 1425620 h 1425620"/>
              <a:gd name="connsiteX2" fmla="*/ 1945131 w 2558537"/>
              <a:gd name="connsiteY2" fmla="*/ 1425620 h 1425620"/>
              <a:gd name="connsiteX3" fmla="*/ 1906964 w 2558537"/>
              <a:gd name="connsiteY3" fmla="*/ 1425620 h 1425620"/>
              <a:gd name="connsiteX4" fmla="*/ 0 w 2558537"/>
              <a:gd name="connsiteY4" fmla="*/ 1425620 h 1425620"/>
              <a:gd name="connsiteX5" fmla="*/ 0 w 2558537"/>
              <a:gd name="connsiteY5" fmla="*/ 6014 h 1425620"/>
              <a:gd name="connsiteX6" fmla="*/ 1830443 w 2558537"/>
              <a:gd name="connsiteY6" fmla="*/ 6014 h 1425620"/>
              <a:gd name="connsiteX7" fmla="*/ 1830443 w 2558537"/>
              <a:gd name="connsiteY7" fmla="*/ 2940 h 1425620"/>
              <a:gd name="connsiteX8" fmla="*/ 1906964 w 2558537"/>
              <a:gd name="connsiteY8" fmla="*/ 2940 h 1425620"/>
              <a:gd name="connsiteX9" fmla="*/ 1906964 w 2558537"/>
              <a:gd name="connsiteY9" fmla="*/ 0 h 1425620"/>
              <a:gd name="connsiteX10" fmla="*/ 2067994 w 2558537"/>
              <a:gd name="connsiteY10" fmla="*/ 0 h 14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8537" h="1425620">
                <a:moveTo>
                  <a:pt x="2558537" y="712810"/>
                </a:moveTo>
                <a:lnTo>
                  <a:pt x="2067994" y="1425620"/>
                </a:lnTo>
                <a:lnTo>
                  <a:pt x="1945131" y="1425620"/>
                </a:lnTo>
                <a:lnTo>
                  <a:pt x="1906964" y="1425620"/>
                </a:lnTo>
                <a:lnTo>
                  <a:pt x="0" y="1425620"/>
                </a:lnTo>
                <a:lnTo>
                  <a:pt x="0" y="6014"/>
                </a:lnTo>
                <a:lnTo>
                  <a:pt x="1830443" y="6014"/>
                </a:lnTo>
                <a:lnTo>
                  <a:pt x="1830443" y="2940"/>
                </a:lnTo>
                <a:lnTo>
                  <a:pt x="1906964" y="2940"/>
                </a:lnTo>
                <a:lnTo>
                  <a:pt x="1906964" y="0"/>
                </a:lnTo>
                <a:lnTo>
                  <a:pt x="2067994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Freeform 72"/>
          <p:cNvSpPr/>
          <p:nvPr/>
        </p:nvSpPr>
        <p:spPr>
          <a:xfrm rot="16200000">
            <a:off x="6582941" y="2681783"/>
            <a:ext cx="2384159" cy="1419607"/>
          </a:xfrm>
          <a:custGeom>
            <a:avLst/>
            <a:gdLst>
              <a:gd name="connsiteX0" fmla="*/ 2558537 w 2558537"/>
              <a:gd name="connsiteY0" fmla="*/ 709803 h 1419607"/>
              <a:gd name="connsiteX1" fmla="*/ 2067994 w 2558537"/>
              <a:gd name="connsiteY1" fmla="*/ 1419606 h 1419607"/>
              <a:gd name="connsiteX2" fmla="*/ 1945130 w 2558537"/>
              <a:gd name="connsiteY2" fmla="*/ 1419606 h 1419607"/>
              <a:gd name="connsiteX3" fmla="*/ 1945130 w 2558537"/>
              <a:gd name="connsiteY3" fmla="*/ 1419607 h 1419607"/>
              <a:gd name="connsiteX4" fmla="*/ 0 w 2558537"/>
              <a:gd name="connsiteY4" fmla="*/ 1419607 h 1419607"/>
              <a:gd name="connsiteX5" fmla="*/ 1 w 2558537"/>
              <a:gd name="connsiteY5" fmla="*/ 1 h 1419607"/>
              <a:gd name="connsiteX6" fmla="*/ 1830442 w 2558537"/>
              <a:gd name="connsiteY6" fmla="*/ 1 h 1419607"/>
              <a:gd name="connsiteX7" fmla="*/ 1906964 w 2558537"/>
              <a:gd name="connsiteY7" fmla="*/ 1 h 1419607"/>
              <a:gd name="connsiteX8" fmla="*/ 1906964 w 2558537"/>
              <a:gd name="connsiteY8" fmla="*/ 0 h 1419607"/>
              <a:gd name="connsiteX9" fmla="*/ 2067994 w 2558537"/>
              <a:gd name="connsiteY9" fmla="*/ 0 h 14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537" h="1419607">
                <a:moveTo>
                  <a:pt x="2558537" y="709803"/>
                </a:moveTo>
                <a:lnTo>
                  <a:pt x="2067994" y="1419606"/>
                </a:lnTo>
                <a:lnTo>
                  <a:pt x="1945130" y="1419606"/>
                </a:lnTo>
                <a:lnTo>
                  <a:pt x="1945130" y="1419607"/>
                </a:lnTo>
                <a:lnTo>
                  <a:pt x="0" y="1419607"/>
                </a:lnTo>
                <a:lnTo>
                  <a:pt x="1" y="1"/>
                </a:lnTo>
                <a:lnTo>
                  <a:pt x="1830442" y="1"/>
                </a:lnTo>
                <a:lnTo>
                  <a:pt x="1906964" y="1"/>
                </a:lnTo>
                <a:lnTo>
                  <a:pt x="1906964" y="0"/>
                </a:lnTo>
                <a:lnTo>
                  <a:pt x="2067994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Freeform 86"/>
          <p:cNvSpPr/>
          <p:nvPr/>
        </p:nvSpPr>
        <p:spPr>
          <a:xfrm rot="16200000">
            <a:off x="138011" y="2681038"/>
            <a:ext cx="2384159" cy="1421095"/>
          </a:xfrm>
          <a:custGeom>
            <a:avLst/>
            <a:gdLst>
              <a:gd name="connsiteX0" fmla="*/ 2384159 w 2384159"/>
              <a:gd name="connsiteY0" fmla="*/ 719724 h 1421095"/>
              <a:gd name="connsiteX1" fmla="*/ 1938705 w 2384159"/>
              <a:gd name="connsiteY1" fmla="*/ 1421095 h 1421095"/>
              <a:gd name="connsiteX2" fmla="*/ 1776994 w 2384159"/>
              <a:gd name="connsiteY2" fmla="*/ 1421095 h 1421095"/>
              <a:gd name="connsiteX3" fmla="*/ 166229 w 2384159"/>
              <a:gd name="connsiteY3" fmla="*/ 1421095 h 1421095"/>
              <a:gd name="connsiteX4" fmla="*/ 0 w 2384159"/>
              <a:gd name="connsiteY4" fmla="*/ 1421095 h 1421095"/>
              <a:gd name="connsiteX5" fmla="*/ 0 w 2384159"/>
              <a:gd name="connsiteY5" fmla="*/ 1489 h 1421095"/>
              <a:gd name="connsiteX6" fmla="*/ 1705688 w 2384159"/>
              <a:gd name="connsiteY6" fmla="*/ 1489 h 1421095"/>
              <a:gd name="connsiteX7" fmla="*/ 1705688 w 2384159"/>
              <a:gd name="connsiteY7" fmla="*/ 0 h 1421095"/>
              <a:gd name="connsiteX8" fmla="*/ 1776994 w 2384159"/>
              <a:gd name="connsiteY8" fmla="*/ 0 h 1421095"/>
              <a:gd name="connsiteX9" fmla="*/ 1921196 w 2384159"/>
              <a:gd name="connsiteY9" fmla="*/ 0 h 1421095"/>
              <a:gd name="connsiteX10" fmla="*/ 1927049 w 2384159"/>
              <a:gd name="connsiteY10" fmla="*/ 0 h 142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4159" h="1421095">
                <a:moveTo>
                  <a:pt x="2384159" y="719724"/>
                </a:moveTo>
                <a:lnTo>
                  <a:pt x="1938705" y="1421095"/>
                </a:lnTo>
                <a:lnTo>
                  <a:pt x="1776994" y="1421095"/>
                </a:lnTo>
                <a:lnTo>
                  <a:pt x="166229" y="1421095"/>
                </a:lnTo>
                <a:lnTo>
                  <a:pt x="0" y="1421095"/>
                </a:lnTo>
                <a:lnTo>
                  <a:pt x="0" y="1489"/>
                </a:lnTo>
                <a:lnTo>
                  <a:pt x="1705688" y="1489"/>
                </a:lnTo>
                <a:lnTo>
                  <a:pt x="1705688" y="0"/>
                </a:lnTo>
                <a:lnTo>
                  <a:pt x="1776994" y="0"/>
                </a:lnTo>
                <a:lnTo>
                  <a:pt x="1921196" y="0"/>
                </a:lnTo>
                <a:lnTo>
                  <a:pt x="1927049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410" y="3144240"/>
            <a:ext cx="1546178" cy="684767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ja-JP" altLang="en-US" sz="2000" kern="0" baseline="3000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迅速なネットワークサービス</a:t>
            </a:r>
            <a:endParaRPr lang="en-US" altLang="ja-JP" sz="2000" kern="0" baseline="30000" dirty="0" smtClean="0">
              <a:solidFill>
                <a:srgbClr val="2968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913377"/>
            <a:r>
              <a:rPr lang="ja-JP" altLang="en-US" sz="2000" kern="0" baseline="3000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プロビジョニング</a:t>
            </a:r>
            <a:endParaRPr lang="en-US" sz="2000" kern="0" baseline="30000" dirty="0">
              <a:solidFill>
                <a:srgbClr val="2968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87063" y="2594665"/>
            <a:ext cx="1321229" cy="530878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en-US" sz="3000" b="1" kern="0" dirty="0" smtClean="0">
                <a:solidFill>
                  <a:schemeClr val="tx2"/>
                </a:solidFill>
                <a:latin typeface="+mj-lt"/>
              </a:rPr>
              <a:t>85%</a:t>
            </a:r>
            <a:endParaRPr lang="en-US" sz="30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3820638" y="3040075"/>
            <a:ext cx="1436363" cy="807877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ja-JP" altLang="en-US" sz="1600" kern="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ソフトウェア価値 </a:t>
            </a:r>
            <a:r>
              <a:rPr lang="en-US" sz="1600" kern="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vs </a:t>
            </a:r>
            <a:r>
              <a:rPr lang="ja-JP" altLang="en-US" sz="1600" kern="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ライセンの移植性</a:t>
            </a:r>
            <a:endParaRPr lang="en-US" sz="1600" kern="0" baseline="30000" dirty="0">
              <a:solidFill>
                <a:srgbClr val="2968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3904769" y="2594665"/>
            <a:ext cx="1321229" cy="530878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en-US" sz="3000" b="1" kern="0" dirty="0" smtClean="0">
                <a:solidFill>
                  <a:schemeClr val="tx2"/>
                </a:solidFill>
                <a:latin typeface="+mj-lt"/>
              </a:rPr>
              <a:t>2X</a:t>
            </a:r>
            <a:endParaRPr lang="en-US" sz="30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5469341" y="3168762"/>
            <a:ext cx="1409728" cy="315435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ja-JP" altLang="en-US" sz="1600" kern="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拠点の保護</a:t>
            </a:r>
            <a:endParaRPr lang="en-US" sz="1600" kern="0" baseline="30000" dirty="0">
              <a:solidFill>
                <a:srgbClr val="2968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513598" y="2594665"/>
            <a:ext cx="1321229" cy="530878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en-US" sz="3000" b="1" kern="0" dirty="0" smtClean="0">
                <a:solidFill>
                  <a:schemeClr val="tx2"/>
                </a:solidFill>
                <a:latin typeface="+mj-lt"/>
              </a:rPr>
              <a:t>99.2%</a:t>
            </a:r>
            <a:endParaRPr lang="en-US" sz="30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228168" y="3046848"/>
            <a:ext cx="1388604" cy="807877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ja-JP" altLang="en-US" sz="1600" kern="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ネットワーク導入コスト　削減</a:t>
            </a:r>
            <a:endParaRPr lang="en-US" sz="1600" kern="0" baseline="30000" dirty="0">
              <a:solidFill>
                <a:srgbClr val="2968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295927" y="2594665"/>
            <a:ext cx="1321229" cy="530878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en-US" sz="3000" b="1" kern="0" dirty="0" smtClean="0">
                <a:solidFill>
                  <a:schemeClr val="tx2"/>
                </a:solidFill>
                <a:latin typeface="+mj-lt"/>
              </a:rPr>
              <a:t>79%</a:t>
            </a:r>
            <a:endParaRPr lang="en-US" sz="30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7058378" y="3040075"/>
            <a:ext cx="1421095" cy="807877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ja-JP" altLang="en-US" sz="1600" kern="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省エネルギー</a:t>
            </a:r>
            <a:r>
              <a:rPr lang="en-US" sz="1600" kern="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</a:t>
            </a:r>
            <a:r>
              <a:rPr lang="ja-JP" altLang="en-US" sz="1600" kern="0" dirty="0" smtClean="0">
                <a:solidFill>
                  <a:srgbClr val="2968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ビル維持　コスト削減</a:t>
            </a:r>
            <a:endParaRPr lang="en-US" sz="1600" kern="0" baseline="30000" dirty="0">
              <a:solidFill>
                <a:srgbClr val="2968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7065088" y="2594665"/>
            <a:ext cx="1419734" cy="530878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ctr" defTabSz="913377"/>
            <a:r>
              <a:rPr lang="en-US" sz="3000" b="1" kern="0" spc="-75" dirty="0" smtClean="0">
                <a:solidFill>
                  <a:schemeClr val="tx2"/>
                </a:solidFill>
                <a:latin typeface="+mj-lt"/>
              </a:rPr>
              <a:t>80%</a:t>
            </a:r>
            <a:endParaRPr lang="en-US" sz="3000" b="1" kern="0" spc="-75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1" name="Oval 220"/>
          <p:cNvSpPr>
            <a:spLocks noChangeAspect="1"/>
          </p:cNvSpPr>
          <p:nvPr/>
        </p:nvSpPr>
        <p:spPr>
          <a:xfrm>
            <a:off x="713641" y="818319"/>
            <a:ext cx="1234076" cy="1234398"/>
          </a:xfrm>
          <a:prstGeom prst="ellipse">
            <a:avLst/>
          </a:prstGeom>
          <a:gradFill>
            <a:gsLst>
              <a:gs pos="0">
                <a:srgbClr val="215A9C"/>
              </a:gs>
              <a:gs pos="100000">
                <a:schemeClr val="tx2"/>
              </a:gs>
            </a:gsLst>
          </a:gra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639136" y="1206766"/>
            <a:ext cx="1395396" cy="519757"/>
          </a:xfrm>
          <a:prstGeom prst="rect">
            <a:avLst/>
          </a:prstGeom>
          <a:noFill/>
        </p:spPr>
        <p:txBody>
          <a:bodyPr wrap="square" lIns="51425" tIns="25717" rIns="51425" bIns="25717" rtlCol="0">
            <a:spAutoFit/>
          </a:bodyPr>
          <a:lstStyle>
            <a:defPPr>
              <a:defRPr lang="en-US"/>
            </a:defPPr>
            <a:lvl1pPr marL="0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ビジネスの</a:t>
            </a:r>
            <a:endParaRPr lang="en-US" altLang="ja-JP" sz="1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95000"/>
              </a:lnSpc>
            </a:pPr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俊敏性向上</a:t>
            </a:r>
            <a:endParaRPr 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7144881" y="818319"/>
            <a:ext cx="1234076" cy="1234398"/>
          </a:xfrm>
          <a:prstGeom prst="ellipse">
            <a:avLst/>
          </a:prstGeom>
          <a:gradFill>
            <a:gsLst>
              <a:gs pos="0">
                <a:srgbClr val="215A9C"/>
              </a:gs>
              <a:gs pos="100000">
                <a:schemeClr val="tx2"/>
              </a:gs>
            </a:gsLst>
          </a:gra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8" name="Oval 227"/>
          <p:cNvSpPr>
            <a:spLocks noChangeAspect="1"/>
          </p:cNvSpPr>
          <p:nvPr/>
        </p:nvSpPr>
        <p:spPr>
          <a:xfrm>
            <a:off x="2314145" y="818319"/>
            <a:ext cx="1234076" cy="1234398"/>
          </a:xfrm>
          <a:prstGeom prst="ellipse">
            <a:avLst/>
          </a:prstGeom>
          <a:gradFill>
            <a:gsLst>
              <a:gs pos="0">
                <a:srgbClr val="215A9C"/>
              </a:gs>
              <a:gs pos="100000">
                <a:schemeClr val="tx2"/>
              </a:gs>
            </a:gsLst>
          </a:gra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5556532" y="818319"/>
            <a:ext cx="1234076" cy="1234398"/>
          </a:xfrm>
          <a:prstGeom prst="ellipse">
            <a:avLst/>
          </a:prstGeom>
          <a:gradFill>
            <a:gsLst>
              <a:gs pos="0">
                <a:srgbClr val="215A9C"/>
              </a:gs>
              <a:gs pos="100000">
                <a:schemeClr val="tx2"/>
              </a:gs>
            </a:gsLst>
          </a:gra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3922468" y="818319"/>
            <a:ext cx="1234076" cy="1234398"/>
          </a:xfrm>
          <a:prstGeom prst="ellipse">
            <a:avLst/>
          </a:prstGeom>
          <a:gradFill>
            <a:gsLst>
              <a:gs pos="0">
                <a:srgbClr val="215A9C"/>
              </a:gs>
              <a:gs pos="100000">
                <a:schemeClr val="tx2"/>
              </a:gs>
            </a:gsLst>
          </a:gradFill>
          <a:ln w="222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TextBox 106"/>
          <p:cNvSpPr txBox="1"/>
          <p:nvPr/>
        </p:nvSpPr>
        <p:spPr>
          <a:xfrm>
            <a:off x="2247466" y="1308025"/>
            <a:ext cx="1375927" cy="318548"/>
          </a:xfrm>
          <a:prstGeom prst="rect">
            <a:avLst/>
          </a:prstGeom>
          <a:noFill/>
        </p:spPr>
        <p:txBody>
          <a:bodyPr wrap="square" lIns="51425" tIns="25717" rIns="51425" bIns="25717" rtlCol="0">
            <a:spAutoFit/>
          </a:bodyPr>
          <a:lstStyle>
            <a:defPPr>
              <a:defRPr lang="en-US"/>
            </a:defPPr>
            <a:lvl1pPr marL="0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ja-JP" altLang="en-US" sz="1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コスト削減</a:t>
            </a:r>
            <a:endParaRPr lang="en-US" sz="1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TextBox 107"/>
          <p:cNvSpPr txBox="1"/>
          <p:nvPr/>
        </p:nvSpPr>
        <p:spPr>
          <a:xfrm>
            <a:off x="3853764" y="1286303"/>
            <a:ext cx="1380166" cy="344324"/>
          </a:xfrm>
          <a:prstGeom prst="rect">
            <a:avLst/>
          </a:prstGeom>
          <a:noFill/>
        </p:spPr>
        <p:txBody>
          <a:bodyPr wrap="square" lIns="51425" tIns="25717" rIns="51425" bIns="25717" rtlCol="0">
            <a:spAutoFit/>
          </a:bodyPr>
          <a:lstStyle>
            <a:defPPr>
              <a:defRPr lang="en-US"/>
            </a:defPPr>
            <a:lvl1pPr marL="0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投資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保護</a:t>
            </a:r>
            <a:endParaRPr lang="en-US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TextBox 108"/>
          <p:cNvSpPr txBox="1"/>
          <p:nvPr/>
        </p:nvSpPr>
        <p:spPr>
          <a:xfrm>
            <a:off x="5482027" y="1298818"/>
            <a:ext cx="1395396" cy="318548"/>
          </a:xfrm>
          <a:prstGeom prst="rect">
            <a:avLst/>
          </a:prstGeom>
          <a:noFill/>
        </p:spPr>
        <p:txBody>
          <a:bodyPr wrap="square" lIns="51425" tIns="25717" rIns="51425" bIns="25717" rtlCol="0">
            <a:spAutoFit/>
          </a:bodyPr>
          <a:lstStyle>
            <a:defPPr>
              <a:defRPr lang="en-US"/>
            </a:defPPr>
            <a:lvl1pPr marL="0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ja-JP" altLang="en-US" sz="1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リスク低下</a:t>
            </a:r>
            <a:endParaRPr lang="en-US" sz="1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TextBox 109"/>
          <p:cNvSpPr txBox="1"/>
          <p:nvPr/>
        </p:nvSpPr>
        <p:spPr>
          <a:xfrm>
            <a:off x="7078797" y="1199890"/>
            <a:ext cx="1382437" cy="578234"/>
          </a:xfrm>
          <a:prstGeom prst="rect">
            <a:avLst/>
          </a:prstGeom>
          <a:noFill/>
        </p:spPr>
        <p:txBody>
          <a:bodyPr wrap="square" lIns="51425" tIns="25717" rIns="51425" bIns="25717" rtlCol="0">
            <a:spAutoFit/>
          </a:bodyPr>
          <a:lstStyle>
            <a:defPPr>
              <a:defRPr lang="en-US"/>
            </a:defPPr>
            <a:lvl1pPr marL="0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91436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ja-JP" altLang="en-US" sz="1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リソース</a:t>
            </a:r>
            <a:endParaRPr lang="en-US" altLang="ja-JP" sz="18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95000"/>
              </a:lnSpc>
            </a:pPr>
            <a:r>
              <a:rPr lang="ja-JP" altLang="en-US" sz="1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最適化</a:t>
            </a:r>
            <a:endParaRPr lang="en-US" sz="1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Freeform 11"/>
          <p:cNvSpPr>
            <a:spLocks noChangeAspect="1" noEditPoints="1"/>
          </p:cNvSpPr>
          <p:nvPr/>
        </p:nvSpPr>
        <p:spPr bwMode="auto">
          <a:xfrm>
            <a:off x="7529306" y="3832037"/>
            <a:ext cx="497096" cy="686997"/>
          </a:xfrm>
          <a:custGeom>
            <a:avLst/>
            <a:gdLst>
              <a:gd name="T0" fmla="*/ 1189 w 1778"/>
              <a:gd name="T1" fmla="*/ 1743 h 2458"/>
              <a:gd name="T2" fmla="*/ 639 w 1778"/>
              <a:gd name="T3" fmla="*/ 1558 h 2458"/>
              <a:gd name="T4" fmla="*/ 1010 w 1778"/>
              <a:gd name="T5" fmla="*/ 1223 h 2458"/>
              <a:gd name="T6" fmla="*/ 1443 w 1778"/>
              <a:gd name="T7" fmla="*/ 918 h 2458"/>
              <a:gd name="T8" fmla="*/ 1516 w 1778"/>
              <a:gd name="T9" fmla="*/ 12 h 2458"/>
              <a:gd name="T10" fmla="*/ 1474 w 1778"/>
              <a:gd name="T11" fmla="*/ 12 h 2458"/>
              <a:gd name="T12" fmla="*/ 1456 w 1778"/>
              <a:gd name="T13" fmla="*/ 260 h 2458"/>
              <a:gd name="T14" fmla="*/ 1434 w 1778"/>
              <a:gd name="T15" fmla="*/ 12 h 2458"/>
              <a:gd name="T16" fmla="*/ 1422 w 1778"/>
              <a:gd name="T17" fmla="*/ 261 h 2458"/>
              <a:gd name="T18" fmla="*/ 1400 w 1778"/>
              <a:gd name="T19" fmla="*/ 12 h 2458"/>
              <a:gd name="T20" fmla="*/ 1383 w 1778"/>
              <a:gd name="T21" fmla="*/ 12 h 2458"/>
              <a:gd name="T22" fmla="*/ 1360 w 1778"/>
              <a:gd name="T23" fmla="*/ 339 h 2458"/>
              <a:gd name="T24" fmla="*/ 1344 w 1778"/>
              <a:gd name="T25" fmla="*/ 260 h 2458"/>
              <a:gd name="T26" fmla="*/ 1343 w 1778"/>
              <a:gd name="T27" fmla="*/ 12 h 2458"/>
              <a:gd name="T28" fmla="*/ 1321 w 1778"/>
              <a:gd name="T29" fmla="*/ 260 h 2458"/>
              <a:gd name="T30" fmla="*/ 1310 w 1778"/>
              <a:gd name="T31" fmla="*/ 260 h 2458"/>
              <a:gd name="T32" fmla="*/ 1298 w 1778"/>
              <a:gd name="T33" fmla="*/ 0 h 2458"/>
              <a:gd name="T34" fmla="*/ 1287 w 1778"/>
              <a:gd name="T35" fmla="*/ 260 h 2458"/>
              <a:gd name="T36" fmla="*/ 1245 w 1778"/>
              <a:gd name="T37" fmla="*/ 12 h 2458"/>
              <a:gd name="T38" fmla="*/ 1214 w 1778"/>
              <a:gd name="T39" fmla="*/ 316 h 2458"/>
              <a:gd name="T40" fmla="*/ 1311 w 1778"/>
              <a:gd name="T41" fmla="*/ 849 h 2458"/>
              <a:gd name="T42" fmla="*/ 509 w 1778"/>
              <a:gd name="T43" fmla="*/ 1022 h 2458"/>
              <a:gd name="T44" fmla="*/ 428 w 1778"/>
              <a:gd name="T45" fmla="*/ 1105 h 2458"/>
              <a:gd name="T46" fmla="*/ 891 w 1778"/>
              <a:gd name="T47" fmla="*/ 2251 h 2458"/>
              <a:gd name="T48" fmla="*/ 1429 w 1778"/>
              <a:gd name="T49" fmla="*/ 1230 h 2458"/>
              <a:gd name="T50" fmla="*/ 451 w 1778"/>
              <a:gd name="T51" fmla="*/ 1539 h 2458"/>
              <a:gd name="T52" fmla="*/ 1244 w 1778"/>
              <a:gd name="T53" fmla="*/ 1948 h 2458"/>
              <a:gd name="T54" fmla="*/ 1238 w 1778"/>
              <a:gd name="T55" fmla="*/ 1776 h 2458"/>
              <a:gd name="T56" fmla="*/ 579 w 1778"/>
              <a:gd name="T57" fmla="*/ 1556 h 2458"/>
              <a:gd name="T58" fmla="*/ 1325 w 1778"/>
              <a:gd name="T59" fmla="*/ 1308 h 2458"/>
              <a:gd name="T60" fmla="*/ 907 w 1778"/>
              <a:gd name="T61" fmla="*/ 2123 h 2458"/>
              <a:gd name="T62" fmla="*/ 588 w 1778"/>
              <a:gd name="T63" fmla="*/ 1126 h 2458"/>
              <a:gd name="T64" fmla="*/ 1633 w 1778"/>
              <a:gd name="T65" fmla="*/ 1670 h 2458"/>
              <a:gd name="T66" fmla="*/ 383 w 1778"/>
              <a:gd name="T67" fmla="*/ 2061 h 2458"/>
              <a:gd name="T68" fmla="*/ 672 w 1778"/>
              <a:gd name="T69" fmla="*/ 531 h 2458"/>
              <a:gd name="T70" fmla="*/ 271 w 1778"/>
              <a:gd name="T71" fmla="*/ 1001 h 2458"/>
              <a:gd name="T72" fmla="*/ 860 w 1778"/>
              <a:gd name="T73" fmla="*/ 2437 h 2458"/>
              <a:gd name="T74" fmla="*/ 1576 w 1778"/>
              <a:gd name="T75" fmla="*/ 1112 h 2458"/>
              <a:gd name="T76" fmla="*/ 747 w 1778"/>
              <a:gd name="T77" fmla="*/ 17 h 2458"/>
              <a:gd name="T78" fmla="*/ 705 w 1778"/>
              <a:gd name="T79" fmla="*/ 267 h 2458"/>
              <a:gd name="T80" fmla="*/ 694 w 1778"/>
              <a:gd name="T81" fmla="*/ 6 h 2458"/>
              <a:gd name="T82" fmla="*/ 683 w 1778"/>
              <a:gd name="T83" fmla="*/ 267 h 2458"/>
              <a:gd name="T84" fmla="*/ 660 w 1778"/>
              <a:gd name="T85" fmla="*/ 6 h 2458"/>
              <a:gd name="T86" fmla="*/ 632 w 1778"/>
              <a:gd name="T87" fmla="*/ 345 h 2458"/>
              <a:gd name="T88" fmla="*/ 609 w 1778"/>
              <a:gd name="T89" fmla="*/ 17 h 2458"/>
              <a:gd name="T90" fmla="*/ 596 w 1778"/>
              <a:gd name="T91" fmla="*/ 306 h 2458"/>
              <a:gd name="T92" fmla="*/ 598 w 1778"/>
              <a:gd name="T93" fmla="*/ 17 h 2458"/>
              <a:gd name="T94" fmla="*/ 576 w 1778"/>
              <a:gd name="T95" fmla="*/ 266 h 2458"/>
              <a:gd name="T96" fmla="*/ 559 w 1778"/>
              <a:gd name="T97" fmla="*/ 267 h 2458"/>
              <a:gd name="T98" fmla="*/ 547 w 1778"/>
              <a:gd name="T99" fmla="*/ 6 h 2458"/>
              <a:gd name="T100" fmla="*/ 536 w 1778"/>
              <a:gd name="T101" fmla="*/ 267 h 2458"/>
              <a:gd name="T102" fmla="*/ 494 w 1778"/>
              <a:gd name="T103" fmla="*/ 17 h 2458"/>
              <a:gd name="T104" fmla="*/ 463 w 1778"/>
              <a:gd name="T105" fmla="*/ 274 h 2458"/>
              <a:gd name="T106" fmla="*/ 763 w 1778"/>
              <a:gd name="T107" fmla="*/ 17 h 2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78" h="2458">
                <a:moveTo>
                  <a:pt x="1010" y="1223"/>
                </a:moveTo>
                <a:cubicBezTo>
                  <a:pt x="1103" y="1227"/>
                  <a:pt x="1192" y="1265"/>
                  <a:pt x="1259" y="1327"/>
                </a:cubicBezTo>
                <a:cubicBezTo>
                  <a:pt x="1268" y="1548"/>
                  <a:pt x="1250" y="1654"/>
                  <a:pt x="1189" y="1743"/>
                </a:cubicBezTo>
                <a:cubicBezTo>
                  <a:pt x="1121" y="1842"/>
                  <a:pt x="1035" y="1868"/>
                  <a:pt x="974" y="1874"/>
                </a:cubicBezTo>
                <a:cubicBezTo>
                  <a:pt x="868" y="1883"/>
                  <a:pt x="772" y="1836"/>
                  <a:pt x="723" y="1785"/>
                </a:cubicBezTo>
                <a:cubicBezTo>
                  <a:pt x="666" y="1725"/>
                  <a:pt x="636" y="1644"/>
                  <a:pt x="639" y="1558"/>
                </a:cubicBezTo>
                <a:cubicBezTo>
                  <a:pt x="642" y="1467"/>
                  <a:pt x="681" y="1379"/>
                  <a:pt x="746" y="1318"/>
                </a:cubicBezTo>
                <a:cubicBezTo>
                  <a:pt x="813" y="1257"/>
                  <a:pt x="900" y="1223"/>
                  <a:pt x="993" y="1223"/>
                </a:cubicBezTo>
                <a:cubicBezTo>
                  <a:pt x="999" y="1223"/>
                  <a:pt x="1004" y="1223"/>
                  <a:pt x="1010" y="1223"/>
                </a:cubicBezTo>
                <a:close/>
                <a:moveTo>
                  <a:pt x="1311" y="849"/>
                </a:moveTo>
                <a:cubicBezTo>
                  <a:pt x="1330" y="857"/>
                  <a:pt x="1349" y="866"/>
                  <a:pt x="1368" y="875"/>
                </a:cubicBezTo>
                <a:cubicBezTo>
                  <a:pt x="1394" y="888"/>
                  <a:pt x="1419" y="902"/>
                  <a:pt x="1443" y="918"/>
                </a:cubicBezTo>
                <a:cubicBezTo>
                  <a:pt x="1443" y="532"/>
                  <a:pt x="1443" y="532"/>
                  <a:pt x="1443" y="532"/>
                </a:cubicBezTo>
                <a:cubicBezTo>
                  <a:pt x="1470" y="532"/>
                  <a:pt x="1497" y="531"/>
                  <a:pt x="1524" y="531"/>
                </a:cubicBezTo>
                <a:cubicBezTo>
                  <a:pt x="1524" y="531"/>
                  <a:pt x="1516" y="268"/>
                  <a:pt x="1516" y="12"/>
                </a:cubicBezTo>
                <a:cubicBezTo>
                  <a:pt x="1516" y="12"/>
                  <a:pt x="1516" y="12"/>
                  <a:pt x="1492" y="12"/>
                </a:cubicBezTo>
                <a:cubicBezTo>
                  <a:pt x="1492" y="12"/>
                  <a:pt x="1491" y="12"/>
                  <a:pt x="1488" y="12"/>
                </a:cubicBezTo>
                <a:cubicBezTo>
                  <a:pt x="1485" y="12"/>
                  <a:pt x="1481" y="12"/>
                  <a:pt x="1474" y="12"/>
                </a:cubicBezTo>
                <a:cubicBezTo>
                  <a:pt x="1474" y="12"/>
                  <a:pt x="1463" y="184"/>
                  <a:pt x="1459" y="260"/>
                </a:cubicBezTo>
                <a:cubicBezTo>
                  <a:pt x="1459" y="260"/>
                  <a:pt x="1459" y="260"/>
                  <a:pt x="1456" y="260"/>
                </a:cubicBezTo>
                <a:cubicBezTo>
                  <a:pt x="1456" y="260"/>
                  <a:pt x="1456" y="260"/>
                  <a:pt x="1456" y="260"/>
                </a:cubicBezTo>
                <a:cubicBezTo>
                  <a:pt x="1456" y="12"/>
                  <a:pt x="1456" y="12"/>
                  <a:pt x="1456" y="12"/>
                </a:cubicBezTo>
                <a:cubicBezTo>
                  <a:pt x="1456" y="5"/>
                  <a:pt x="1451" y="0"/>
                  <a:pt x="1445" y="0"/>
                </a:cubicBezTo>
                <a:cubicBezTo>
                  <a:pt x="1439" y="0"/>
                  <a:pt x="1434" y="5"/>
                  <a:pt x="1434" y="12"/>
                </a:cubicBezTo>
                <a:cubicBezTo>
                  <a:pt x="1434" y="260"/>
                  <a:pt x="1434" y="260"/>
                  <a:pt x="1434" y="260"/>
                </a:cubicBezTo>
                <a:cubicBezTo>
                  <a:pt x="1434" y="260"/>
                  <a:pt x="1434" y="260"/>
                  <a:pt x="1434" y="260"/>
                </a:cubicBezTo>
                <a:cubicBezTo>
                  <a:pt x="1429" y="260"/>
                  <a:pt x="1426" y="260"/>
                  <a:pt x="1422" y="261"/>
                </a:cubicBezTo>
                <a:cubicBezTo>
                  <a:pt x="1422" y="12"/>
                  <a:pt x="1422" y="12"/>
                  <a:pt x="1422" y="12"/>
                </a:cubicBezTo>
                <a:cubicBezTo>
                  <a:pt x="1422" y="5"/>
                  <a:pt x="1417" y="0"/>
                  <a:pt x="1411" y="0"/>
                </a:cubicBezTo>
                <a:cubicBezTo>
                  <a:pt x="1405" y="0"/>
                  <a:pt x="1400" y="5"/>
                  <a:pt x="1400" y="12"/>
                </a:cubicBezTo>
                <a:cubicBezTo>
                  <a:pt x="1400" y="339"/>
                  <a:pt x="1400" y="339"/>
                  <a:pt x="1400" y="339"/>
                </a:cubicBezTo>
                <a:cubicBezTo>
                  <a:pt x="1397" y="339"/>
                  <a:pt x="1392" y="339"/>
                  <a:pt x="1383" y="339"/>
                </a:cubicBezTo>
                <a:cubicBezTo>
                  <a:pt x="1383" y="12"/>
                  <a:pt x="1383" y="12"/>
                  <a:pt x="1383" y="12"/>
                </a:cubicBezTo>
                <a:cubicBezTo>
                  <a:pt x="1383" y="5"/>
                  <a:pt x="1378" y="0"/>
                  <a:pt x="1372" y="0"/>
                </a:cubicBezTo>
                <a:cubicBezTo>
                  <a:pt x="1365" y="0"/>
                  <a:pt x="1360" y="5"/>
                  <a:pt x="1360" y="12"/>
                </a:cubicBezTo>
                <a:cubicBezTo>
                  <a:pt x="1360" y="339"/>
                  <a:pt x="1360" y="339"/>
                  <a:pt x="1360" y="339"/>
                </a:cubicBezTo>
                <a:cubicBezTo>
                  <a:pt x="1356" y="339"/>
                  <a:pt x="1351" y="339"/>
                  <a:pt x="1344" y="339"/>
                </a:cubicBezTo>
                <a:cubicBezTo>
                  <a:pt x="1344" y="339"/>
                  <a:pt x="1344" y="339"/>
                  <a:pt x="1344" y="299"/>
                </a:cubicBezTo>
                <a:cubicBezTo>
                  <a:pt x="1344" y="299"/>
                  <a:pt x="1344" y="299"/>
                  <a:pt x="1344" y="260"/>
                </a:cubicBezTo>
                <a:cubicBezTo>
                  <a:pt x="1344" y="260"/>
                  <a:pt x="1344" y="260"/>
                  <a:pt x="1343" y="260"/>
                </a:cubicBezTo>
                <a:cubicBezTo>
                  <a:pt x="1343" y="260"/>
                  <a:pt x="1343" y="260"/>
                  <a:pt x="1343" y="260"/>
                </a:cubicBezTo>
                <a:cubicBezTo>
                  <a:pt x="1343" y="12"/>
                  <a:pt x="1343" y="12"/>
                  <a:pt x="1343" y="12"/>
                </a:cubicBezTo>
                <a:cubicBezTo>
                  <a:pt x="1343" y="5"/>
                  <a:pt x="1338" y="0"/>
                  <a:pt x="1332" y="0"/>
                </a:cubicBezTo>
                <a:cubicBezTo>
                  <a:pt x="1326" y="0"/>
                  <a:pt x="1321" y="5"/>
                  <a:pt x="1321" y="12"/>
                </a:cubicBezTo>
                <a:cubicBezTo>
                  <a:pt x="1321" y="260"/>
                  <a:pt x="1321" y="260"/>
                  <a:pt x="1321" y="260"/>
                </a:cubicBezTo>
                <a:cubicBezTo>
                  <a:pt x="1321" y="260"/>
                  <a:pt x="1321" y="260"/>
                  <a:pt x="1321" y="260"/>
                </a:cubicBezTo>
                <a:cubicBezTo>
                  <a:pt x="1318" y="260"/>
                  <a:pt x="1314" y="260"/>
                  <a:pt x="1310" y="260"/>
                </a:cubicBezTo>
                <a:cubicBezTo>
                  <a:pt x="1310" y="260"/>
                  <a:pt x="1310" y="260"/>
                  <a:pt x="1310" y="260"/>
                </a:cubicBezTo>
                <a:cubicBezTo>
                  <a:pt x="1310" y="260"/>
                  <a:pt x="1310" y="260"/>
                  <a:pt x="1310" y="260"/>
                </a:cubicBezTo>
                <a:cubicBezTo>
                  <a:pt x="1310" y="12"/>
                  <a:pt x="1310" y="12"/>
                  <a:pt x="1310" y="12"/>
                </a:cubicBezTo>
                <a:cubicBezTo>
                  <a:pt x="1310" y="5"/>
                  <a:pt x="1304" y="0"/>
                  <a:pt x="1298" y="0"/>
                </a:cubicBezTo>
                <a:cubicBezTo>
                  <a:pt x="1292" y="0"/>
                  <a:pt x="1287" y="5"/>
                  <a:pt x="1287" y="12"/>
                </a:cubicBezTo>
                <a:cubicBezTo>
                  <a:pt x="1287" y="260"/>
                  <a:pt x="1287" y="260"/>
                  <a:pt x="1287" y="260"/>
                </a:cubicBezTo>
                <a:cubicBezTo>
                  <a:pt x="1287" y="260"/>
                  <a:pt x="1287" y="260"/>
                  <a:pt x="1287" y="260"/>
                </a:cubicBezTo>
                <a:cubicBezTo>
                  <a:pt x="1284" y="260"/>
                  <a:pt x="1281" y="260"/>
                  <a:pt x="1277" y="260"/>
                </a:cubicBezTo>
                <a:cubicBezTo>
                  <a:pt x="1277" y="260"/>
                  <a:pt x="1272" y="102"/>
                  <a:pt x="1261" y="12"/>
                </a:cubicBezTo>
                <a:cubicBezTo>
                  <a:pt x="1259" y="12"/>
                  <a:pt x="1255" y="12"/>
                  <a:pt x="1245" y="12"/>
                </a:cubicBezTo>
                <a:cubicBezTo>
                  <a:pt x="1245" y="12"/>
                  <a:pt x="1245" y="12"/>
                  <a:pt x="1245" y="12"/>
                </a:cubicBezTo>
                <a:cubicBezTo>
                  <a:pt x="1244" y="12"/>
                  <a:pt x="1240" y="12"/>
                  <a:pt x="1223" y="12"/>
                </a:cubicBezTo>
                <a:cubicBezTo>
                  <a:pt x="1223" y="12"/>
                  <a:pt x="1214" y="200"/>
                  <a:pt x="1214" y="316"/>
                </a:cubicBezTo>
                <a:cubicBezTo>
                  <a:pt x="1214" y="531"/>
                  <a:pt x="1214" y="531"/>
                  <a:pt x="1214" y="531"/>
                </a:cubicBezTo>
                <a:cubicBezTo>
                  <a:pt x="1214" y="531"/>
                  <a:pt x="1253" y="532"/>
                  <a:pt x="1311" y="532"/>
                </a:cubicBezTo>
                <a:lnTo>
                  <a:pt x="1311" y="849"/>
                </a:lnTo>
                <a:close/>
                <a:moveTo>
                  <a:pt x="1576" y="1112"/>
                </a:moveTo>
                <a:cubicBezTo>
                  <a:pt x="1446" y="961"/>
                  <a:pt x="1263" y="867"/>
                  <a:pt x="1060" y="849"/>
                </a:cubicBezTo>
                <a:cubicBezTo>
                  <a:pt x="856" y="831"/>
                  <a:pt x="660" y="893"/>
                  <a:pt x="509" y="1022"/>
                </a:cubicBezTo>
                <a:cubicBezTo>
                  <a:pt x="503" y="1027"/>
                  <a:pt x="498" y="1032"/>
                  <a:pt x="493" y="1036"/>
                </a:cubicBezTo>
                <a:cubicBezTo>
                  <a:pt x="472" y="1060"/>
                  <a:pt x="451" y="1083"/>
                  <a:pt x="428" y="1105"/>
                </a:cubicBezTo>
                <a:cubicBezTo>
                  <a:pt x="428" y="1105"/>
                  <a:pt x="428" y="1105"/>
                  <a:pt x="428" y="1105"/>
                </a:cubicBezTo>
                <a:cubicBezTo>
                  <a:pt x="333" y="1219"/>
                  <a:pt x="274" y="1364"/>
                  <a:pt x="263" y="1516"/>
                </a:cubicBezTo>
                <a:cubicBezTo>
                  <a:pt x="249" y="1704"/>
                  <a:pt x="308" y="1883"/>
                  <a:pt x="428" y="2021"/>
                </a:cubicBezTo>
                <a:cubicBezTo>
                  <a:pt x="543" y="2155"/>
                  <a:pt x="712" y="2238"/>
                  <a:pt x="891" y="2251"/>
                </a:cubicBezTo>
                <a:cubicBezTo>
                  <a:pt x="1066" y="2263"/>
                  <a:pt x="1233" y="2208"/>
                  <a:pt x="1361" y="2097"/>
                </a:cubicBezTo>
                <a:cubicBezTo>
                  <a:pt x="1485" y="1989"/>
                  <a:pt x="1562" y="1832"/>
                  <a:pt x="1574" y="1666"/>
                </a:cubicBezTo>
                <a:cubicBezTo>
                  <a:pt x="1585" y="1504"/>
                  <a:pt x="1533" y="1349"/>
                  <a:pt x="1429" y="1230"/>
                </a:cubicBezTo>
                <a:cubicBezTo>
                  <a:pt x="1328" y="1116"/>
                  <a:pt x="1182" y="1045"/>
                  <a:pt x="1028" y="1036"/>
                </a:cubicBezTo>
                <a:cubicBezTo>
                  <a:pt x="879" y="1027"/>
                  <a:pt x="737" y="1075"/>
                  <a:pt x="628" y="1171"/>
                </a:cubicBezTo>
                <a:cubicBezTo>
                  <a:pt x="523" y="1263"/>
                  <a:pt x="459" y="1397"/>
                  <a:pt x="451" y="1539"/>
                </a:cubicBezTo>
                <a:cubicBezTo>
                  <a:pt x="443" y="1676"/>
                  <a:pt x="487" y="1805"/>
                  <a:pt x="576" y="1903"/>
                </a:cubicBezTo>
                <a:cubicBezTo>
                  <a:pt x="660" y="1998"/>
                  <a:pt x="782" y="2056"/>
                  <a:pt x="910" y="2063"/>
                </a:cubicBezTo>
                <a:cubicBezTo>
                  <a:pt x="1035" y="2070"/>
                  <a:pt x="1154" y="2029"/>
                  <a:pt x="1244" y="1948"/>
                </a:cubicBezTo>
                <a:cubicBezTo>
                  <a:pt x="1328" y="1871"/>
                  <a:pt x="1380" y="1761"/>
                  <a:pt x="1386" y="1645"/>
                </a:cubicBezTo>
                <a:cubicBezTo>
                  <a:pt x="1390" y="1557"/>
                  <a:pt x="1367" y="1472"/>
                  <a:pt x="1321" y="1401"/>
                </a:cubicBezTo>
                <a:cubicBezTo>
                  <a:pt x="1323" y="1587"/>
                  <a:pt x="1300" y="1687"/>
                  <a:pt x="1238" y="1776"/>
                </a:cubicBezTo>
                <a:cubicBezTo>
                  <a:pt x="1158" y="1895"/>
                  <a:pt x="1053" y="1927"/>
                  <a:pt x="979" y="1933"/>
                </a:cubicBezTo>
                <a:cubicBezTo>
                  <a:pt x="871" y="1943"/>
                  <a:pt x="750" y="1900"/>
                  <a:pt x="680" y="1827"/>
                </a:cubicBezTo>
                <a:cubicBezTo>
                  <a:pt x="612" y="1755"/>
                  <a:pt x="576" y="1659"/>
                  <a:pt x="579" y="1556"/>
                </a:cubicBezTo>
                <a:cubicBezTo>
                  <a:pt x="582" y="1449"/>
                  <a:pt x="628" y="1346"/>
                  <a:pt x="705" y="1274"/>
                </a:cubicBezTo>
                <a:cubicBezTo>
                  <a:pt x="788" y="1198"/>
                  <a:pt x="897" y="1159"/>
                  <a:pt x="1012" y="1163"/>
                </a:cubicBezTo>
                <a:cubicBezTo>
                  <a:pt x="1131" y="1168"/>
                  <a:pt x="1245" y="1221"/>
                  <a:pt x="1325" y="1308"/>
                </a:cubicBezTo>
                <a:cubicBezTo>
                  <a:pt x="1409" y="1399"/>
                  <a:pt x="1452" y="1520"/>
                  <a:pt x="1446" y="1648"/>
                </a:cubicBezTo>
                <a:cubicBezTo>
                  <a:pt x="1439" y="1780"/>
                  <a:pt x="1380" y="1905"/>
                  <a:pt x="1284" y="1992"/>
                </a:cubicBezTo>
                <a:cubicBezTo>
                  <a:pt x="1182" y="2084"/>
                  <a:pt x="1048" y="2131"/>
                  <a:pt x="907" y="2123"/>
                </a:cubicBezTo>
                <a:cubicBezTo>
                  <a:pt x="763" y="2115"/>
                  <a:pt x="626" y="2049"/>
                  <a:pt x="532" y="1943"/>
                </a:cubicBezTo>
                <a:cubicBezTo>
                  <a:pt x="432" y="1833"/>
                  <a:pt x="382" y="1688"/>
                  <a:pt x="391" y="1535"/>
                </a:cubicBezTo>
                <a:cubicBezTo>
                  <a:pt x="400" y="1378"/>
                  <a:pt x="472" y="1229"/>
                  <a:pt x="588" y="1126"/>
                </a:cubicBezTo>
                <a:cubicBezTo>
                  <a:pt x="709" y="1019"/>
                  <a:pt x="866" y="966"/>
                  <a:pt x="1032" y="976"/>
                </a:cubicBezTo>
                <a:cubicBezTo>
                  <a:pt x="1202" y="986"/>
                  <a:pt x="1363" y="1065"/>
                  <a:pt x="1474" y="1191"/>
                </a:cubicBezTo>
                <a:cubicBezTo>
                  <a:pt x="1589" y="1321"/>
                  <a:pt x="1646" y="1492"/>
                  <a:pt x="1633" y="1670"/>
                </a:cubicBezTo>
                <a:cubicBezTo>
                  <a:pt x="1621" y="1852"/>
                  <a:pt x="1536" y="2024"/>
                  <a:pt x="1401" y="2142"/>
                </a:cubicBezTo>
                <a:cubicBezTo>
                  <a:pt x="1261" y="2264"/>
                  <a:pt x="1078" y="2324"/>
                  <a:pt x="887" y="2311"/>
                </a:cubicBezTo>
                <a:cubicBezTo>
                  <a:pt x="692" y="2297"/>
                  <a:pt x="508" y="2206"/>
                  <a:pt x="383" y="2061"/>
                </a:cubicBezTo>
                <a:cubicBezTo>
                  <a:pt x="252" y="1911"/>
                  <a:pt x="188" y="1716"/>
                  <a:pt x="203" y="1512"/>
                </a:cubicBezTo>
                <a:cubicBezTo>
                  <a:pt x="217" y="1314"/>
                  <a:pt x="307" y="1127"/>
                  <a:pt x="450" y="994"/>
                </a:cubicBezTo>
                <a:cubicBezTo>
                  <a:pt x="572" y="853"/>
                  <a:pt x="651" y="689"/>
                  <a:pt x="672" y="531"/>
                </a:cubicBezTo>
                <a:cubicBezTo>
                  <a:pt x="562" y="531"/>
                  <a:pt x="562" y="531"/>
                  <a:pt x="562" y="531"/>
                </a:cubicBezTo>
                <a:cubicBezTo>
                  <a:pt x="533" y="711"/>
                  <a:pt x="417" y="839"/>
                  <a:pt x="304" y="964"/>
                </a:cubicBezTo>
                <a:cubicBezTo>
                  <a:pt x="293" y="976"/>
                  <a:pt x="282" y="989"/>
                  <a:pt x="271" y="1001"/>
                </a:cubicBezTo>
                <a:cubicBezTo>
                  <a:pt x="253" y="1021"/>
                  <a:pt x="253" y="1021"/>
                  <a:pt x="253" y="1021"/>
                </a:cubicBezTo>
                <a:cubicBezTo>
                  <a:pt x="0" y="1355"/>
                  <a:pt x="11" y="1826"/>
                  <a:pt x="279" y="2139"/>
                </a:cubicBezTo>
                <a:cubicBezTo>
                  <a:pt x="425" y="2310"/>
                  <a:pt x="632" y="2416"/>
                  <a:pt x="860" y="2437"/>
                </a:cubicBezTo>
                <a:cubicBezTo>
                  <a:pt x="1090" y="2458"/>
                  <a:pt x="1310" y="2390"/>
                  <a:pt x="1481" y="2244"/>
                </a:cubicBezTo>
                <a:cubicBezTo>
                  <a:pt x="1642" y="2107"/>
                  <a:pt x="1745" y="1904"/>
                  <a:pt x="1761" y="1688"/>
                </a:cubicBezTo>
                <a:cubicBezTo>
                  <a:pt x="1778" y="1474"/>
                  <a:pt x="1712" y="1270"/>
                  <a:pt x="1576" y="1112"/>
                </a:cubicBezTo>
                <a:close/>
                <a:moveTo>
                  <a:pt x="763" y="17"/>
                </a:moveTo>
                <a:cubicBezTo>
                  <a:pt x="761" y="17"/>
                  <a:pt x="757" y="17"/>
                  <a:pt x="753" y="17"/>
                </a:cubicBezTo>
                <a:cubicBezTo>
                  <a:pt x="753" y="17"/>
                  <a:pt x="751" y="17"/>
                  <a:pt x="747" y="17"/>
                </a:cubicBezTo>
                <a:cubicBezTo>
                  <a:pt x="744" y="17"/>
                  <a:pt x="739" y="17"/>
                  <a:pt x="733" y="17"/>
                </a:cubicBezTo>
                <a:cubicBezTo>
                  <a:pt x="733" y="17"/>
                  <a:pt x="713" y="141"/>
                  <a:pt x="713" y="267"/>
                </a:cubicBezTo>
                <a:cubicBezTo>
                  <a:pt x="713" y="267"/>
                  <a:pt x="713" y="267"/>
                  <a:pt x="705" y="267"/>
                </a:cubicBezTo>
                <a:cubicBezTo>
                  <a:pt x="705" y="266"/>
                  <a:pt x="705" y="266"/>
                  <a:pt x="705" y="266"/>
                </a:cubicBezTo>
                <a:cubicBezTo>
                  <a:pt x="705" y="17"/>
                  <a:pt x="705" y="17"/>
                  <a:pt x="705" y="17"/>
                </a:cubicBezTo>
                <a:cubicBezTo>
                  <a:pt x="705" y="11"/>
                  <a:pt x="700" y="6"/>
                  <a:pt x="694" y="6"/>
                </a:cubicBezTo>
                <a:cubicBezTo>
                  <a:pt x="688" y="6"/>
                  <a:pt x="683" y="11"/>
                  <a:pt x="683" y="17"/>
                </a:cubicBezTo>
                <a:cubicBezTo>
                  <a:pt x="683" y="266"/>
                  <a:pt x="683" y="266"/>
                  <a:pt x="683" y="266"/>
                </a:cubicBezTo>
                <a:cubicBezTo>
                  <a:pt x="683" y="266"/>
                  <a:pt x="683" y="266"/>
                  <a:pt x="683" y="267"/>
                </a:cubicBezTo>
                <a:cubicBezTo>
                  <a:pt x="681" y="267"/>
                  <a:pt x="678" y="267"/>
                  <a:pt x="672" y="267"/>
                </a:cubicBezTo>
                <a:cubicBezTo>
                  <a:pt x="672" y="17"/>
                  <a:pt x="672" y="17"/>
                  <a:pt x="672" y="17"/>
                </a:cubicBezTo>
                <a:cubicBezTo>
                  <a:pt x="672" y="11"/>
                  <a:pt x="667" y="6"/>
                  <a:pt x="660" y="6"/>
                </a:cubicBezTo>
                <a:cubicBezTo>
                  <a:pt x="654" y="6"/>
                  <a:pt x="649" y="11"/>
                  <a:pt x="649" y="17"/>
                </a:cubicBezTo>
                <a:cubicBezTo>
                  <a:pt x="649" y="345"/>
                  <a:pt x="649" y="345"/>
                  <a:pt x="649" y="345"/>
                </a:cubicBezTo>
                <a:cubicBezTo>
                  <a:pt x="646" y="345"/>
                  <a:pt x="640" y="345"/>
                  <a:pt x="632" y="345"/>
                </a:cubicBezTo>
                <a:cubicBezTo>
                  <a:pt x="632" y="17"/>
                  <a:pt x="632" y="17"/>
                  <a:pt x="632" y="17"/>
                </a:cubicBezTo>
                <a:cubicBezTo>
                  <a:pt x="632" y="11"/>
                  <a:pt x="627" y="6"/>
                  <a:pt x="621" y="6"/>
                </a:cubicBezTo>
                <a:cubicBezTo>
                  <a:pt x="615" y="6"/>
                  <a:pt x="609" y="11"/>
                  <a:pt x="609" y="17"/>
                </a:cubicBezTo>
                <a:cubicBezTo>
                  <a:pt x="609" y="345"/>
                  <a:pt x="609" y="345"/>
                  <a:pt x="609" y="345"/>
                </a:cubicBezTo>
                <a:cubicBezTo>
                  <a:pt x="606" y="345"/>
                  <a:pt x="602" y="345"/>
                  <a:pt x="596" y="345"/>
                </a:cubicBezTo>
                <a:cubicBezTo>
                  <a:pt x="596" y="345"/>
                  <a:pt x="596" y="345"/>
                  <a:pt x="596" y="306"/>
                </a:cubicBezTo>
                <a:cubicBezTo>
                  <a:pt x="596" y="306"/>
                  <a:pt x="596" y="306"/>
                  <a:pt x="596" y="272"/>
                </a:cubicBezTo>
                <a:cubicBezTo>
                  <a:pt x="597" y="270"/>
                  <a:pt x="598" y="268"/>
                  <a:pt x="598" y="266"/>
                </a:cubicBezTo>
                <a:cubicBezTo>
                  <a:pt x="598" y="17"/>
                  <a:pt x="598" y="17"/>
                  <a:pt x="598" y="17"/>
                </a:cubicBezTo>
                <a:cubicBezTo>
                  <a:pt x="598" y="11"/>
                  <a:pt x="593" y="6"/>
                  <a:pt x="587" y="6"/>
                </a:cubicBezTo>
                <a:cubicBezTo>
                  <a:pt x="581" y="6"/>
                  <a:pt x="576" y="11"/>
                  <a:pt x="576" y="17"/>
                </a:cubicBezTo>
                <a:cubicBezTo>
                  <a:pt x="576" y="266"/>
                  <a:pt x="576" y="266"/>
                  <a:pt x="576" y="266"/>
                </a:cubicBezTo>
                <a:cubicBezTo>
                  <a:pt x="576" y="266"/>
                  <a:pt x="576" y="266"/>
                  <a:pt x="576" y="267"/>
                </a:cubicBezTo>
                <a:cubicBezTo>
                  <a:pt x="571" y="267"/>
                  <a:pt x="566" y="267"/>
                  <a:pt x="559" y="267"/>
                </a:cubicBezTo>
                <a:cubicBezTo>
                  <a:pt x="559" y="267"/>
                  <a:pt x="559" y="267"/>
                  <a:pt x="559" y="267"/>
                </a:cubicBezTo>
                <a:cubicBezTo>
                  <a:pt x="559" y="266"/>
                  <a:pt x="559" y="266"/>
                  <a:pt x="559" y="266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59" y="11"/>
                  <a:pt x="554" y="6"/>
                  <a:pt x="547" y="6"/>
                </a:cubicBezTo>
                <a:cubicBezTo>
                  <a:pt x="541" y="6"/>
                  <a:pt x="536" y="11"/>
                  <a:pt x="536" y="17"/>
                </a:cubicBezTo>
                <a:cubicBezTo>
                  <a:pt x="536" y="266"/>
                  <a:pt x="536" y="266"/>
                  <a:pt x="536" y="266"/>
                </a:cubicBezTo>
                <a:cubicBezTo>
                  <a:pt x="536" y="266"/>
                  <a:pt x="536" y="266"/>
                  <a:pt x="536" y="267"/>
                </a:cubicBezTo>
                <a:cubicBezTo>
                  <a:pt x="532" y="267"/>
                  <a:pt x="527" y="267"/>
                  <a:pt x="521" y="267"/>
                </a:cubicBezTo>
                <a:cubicBezTo>
                  <a:pt x="521" y="267"/>
                  <a:pt x="513" y="141"/>
                  <a:pt x="513" y="17"/>
                </a:cubicBezTo>
                <a:cubicBezTo>
                  <a:pt x="511" y="17"/>
                  <a:pt x="506" y="17"/>
                  <a:pt x="494" y="17"/>
                </a:cubicBezTo>
                <a:cubicBezTo>
                  <a:pt x="494" y="17"/>
                  <a:pt x="493" y="17"/>
                  <a:pt x="493" y="17"/>
                </a:cubicBezTo>
                <a:cubicBezTo>
                  <a:pt x="491" y="17"/>
                  <a:pt x="485" y="17"/>
                  <a:pt x="471" y="17"/>
                </a:cubicBezTo>
                <a:cubicBezTo>
                  <a:pt x="463" y="274"/>
                  <a:pt x="463" y="274"/>
                  <a:pt x="463" y="274"/>
                </a:cubicBezTo>
                <a:cubicBezTo>
                  <a:pt x="463" y="531"/>
                  <a:pt x="463" y="531"/>
                  <a:pt x="463" y="531"/>
                </a:cubicBezTo>
                <a:cubicBezTo>
                  <a:pt x="769" y="531"/>
                  <a:pt x="769" y="531"/>
                  <a:pt x="769" y="531"/>
                </a:cubicBezTo>
                <a:cubicBezTo>
                  <a:pt x="771" y="529"/>
                  <a:pt x="759" y="270"/>
                  <a:pt x="763" y="17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C2C2C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7137" y="4720321"/>
            <a:ext cx="5033651" cy="423183"/>
          </a:xfrm>
          <a:prstGeom prst="rect">
            <a:avLst/>
          </a:prstGeom>
          <a:noFill/>
        </p:spPr>
        <p:txBody>
          <a:bodyPr wrap="none" lIns="68570" tIns="34285" rIns="68570" bIns="34285" rtlCol="0">
            <a:spAutoFit/>
          </a:bodyPr>
          <a:lstStyle/>
          <a:p>
            <a:pPr defTabSz="456578"/>
            <a:r>
              <a:rPr lang="en-US" sz="8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 Based on IWAN App - </a:t>
            </a:r>
            <a:r>
              <a:rPr lang="en-US" sz="7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Estimate based on workflow changing from 900 CLI lines to 10 GUI clicks</a:t>
            </a:r>
            <a:r>
              <a:rPr lang="en-US" sz="7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</a:t>
            </a:r>
            <a:endParaRPr lang="en-US" sz="800" i="1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456578"/>
            <a:r>
              <a:rPr lang="en-US" sz="8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2 PnP App - </a:t>
            </a:r>
            <a:r>
              <a:rPr lang="en-US" sz="7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Based on average installation cost for SWM, Rolls Royce Engines and Kaiser Permanente installation costs</a:t>
            </a:r>
            <a:r>
              <a:rPr lang="en-US" sz="7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</a:t>
            </a:r>
          </a:p>
          <a:p>
            <a:pPr defTabSz="456578"/>
            <a:r>
              <a:rPr lang="en-US" sz="7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3. Cisco ONE Software Buying Model for Access and WAN  Based on Cisco Threat Centric Infrastructure Study , 2015</a:t>
            </a:r>
            <a:endParaRPr lang="en-US" sz="700" i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60735" y="4702955"/>
            <a:ext cx="2921311" cy="284683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 defTabSz="456578"/>
            <a:r>
              <a:rPr lang="en-US" sz="7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 Based on Cisco Threat Centric Infrastructure Study , 2015</a:t>
            </a:r>
          </a:p>
          <a:p>
            <a:pPr defTabSz="456578"/>
            <a:r>
              <a:rPr lang="en-US" sz="7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5 </a:t>
            </a:r>
            <a:r>
              <a:rPr lang="en-US" sz="7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5"/>
              </a:rPr>
              <a:t>Cisco Energy Management Solution with Philips LED Systems</a:t>
            </a:r>
            <a:endParaRPr lang="en-US" sz="7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ビジネスでのベネフィット例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8" name="Picture 77" descr="stopwatch2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27" y="3764305"/>
            <a:ext cx="548758" cy="717519"/>
          </a:xfrm>
          <a:prstGeom prst="rect">
            <a:avLst/>
          </a:prstGeom>
        </p:spPr>
      </p:pic>
      <p:grpSp>
        <p:nvGrpSpPr>
          <p:cNvPr id="79" name="Group 23"/>
          <p:cNvGrpSpPr>
            <a:grpSpLocks noChangeAspect="1"/>
          </p:cNvGrpSpPr>
          <p:nvPr/>
        </p:nvGrpSpPr>
        <p:grpSpPr bwMode="auto">
          <a:xfrm>
            <a:off x="4282097" y="3888840"/>
            <a:ext cx="513428" cy="686996"/>
            <a:chOff x="2022" y="489"/>
            <a:chExt cx="1692" cy="2264"/>
          </a:xfrm>
          <a:solidFill>
            <a:schemeClr val="tx1">
              <a:lumMod val="75000"/>
            </a:schemeClr>
          </a:solidFill>
        </p:grpSpPr>
        <p:sp>
          <p:nvSpPr>
            <p:cNvPr id="80" name="Freeform 24"/>
            <p:cNvSpPr>
              <a:spLocks noEditPoints="1"/>
            </p:cNvSpPr>
            <p:nvPr/>
          </p:nvSpPr>
          <p:spPr bwMode="auto">
            <a:xfrm>
              <a:off x="2368" y="1173"/>
              <a:ext cx="1032" cy="1307"/>
            </a:xfrm>
            <a:custGeom>
              <a:avLst/>
              <a:gdLst>
                <a:gd name="T0" fmla="*/ 384 w 512"/>
                <a:gd name="T1" fmla="*/ 277 h 642"/>
                <a:gd name="T2" fmla="*/ 425 w 512"/>
                <a:gd name="T3" fmla="*/ 168 h 642"/>
                <a:gd name="T4" fmla="*/ 257 w 512"/>
                <a:gd name="T5" fmla="*/ 0 h 642"/>
                <a:gd name="T6" fmla="*/ 89 w 512"/>
                <a:gd name="T7" fmla="*/ 168 h 642"/>
                <a:gd name="T8" fmla="*/ 130 w 512"/>
                <a:gd name="T9" fmla="*/ 278 h 642"/>
                <a:gd name="T10" fmla="*/ 128 w 512"/>
                <a:gd name="T11" fmla="*/ 277 h 642"/>
                <a:gd name="T12" fmla="*/ 0 w 512"/>
                <a:gd name="T13" fmla="*/ 584 h 642"/>
                <a:gd name="T14" fmla="*/ 102 w 512"/>
                <a:gd name="T15" fmla="*/ 548 h 642"/>
                <a:gd name="T16" fmla="*/ 154 w 512"/>
                <a:gd name="T17" fmla="*/ 642 h 642"/>
                <a:gd name="T18" fmla="*/ 258 w 512"/>
                <a:gd name="T19" fmla="*/ 406 h 642"/>
                <a:gd name="T20" fmla="*/ 358 w 512"/>
                <a:gd name="T21" fmla="*/ 642 h 642"/>
                <a:gd name="T22" fmla="*/ 410 w 512"/>
                <a:gd name="T23" fmla="*/ 548 h 642"/>
                <a:gd name="T24" fmla="*/ 512 w 512"/>
                <a:gd name="T25" fmla="*/ 584 h 642"/>
                <a:gd name="T26" fmla="*/ 385 w 512"/>
                <a:gd name="T27" fmla="*/ 277 h 642"/>
                <a:gd name="T28" fmla="*/ 384 w 512"/>
                <a:gd name="T29" fmla="*/ 277 h 642"/>
                <a:gd name="T30" fmla="*/ 257 w 512"/>
                <a:gd name="T31" fmla="*/ 284 h 642"/>
                <a:gd name="T32" fmla="*/ 141 w 512"/>
                <a:gd name="T33" fmla="*/ 168 h 642"/>
                <a:gd name="T34" fmla="*/ 257 w 512"/>
                <a:gd name="T35" fmla="*/ 52 h 642"/>
                <a:gd name="T36" fmla="*/ 373 w 512"/>
                <a:gd name="T37" fmla="*/ 168 h 642"/>
                <a:gd name="T38" fmla="*/ 257 w 512"/>
                <a:gd name="T39" fmla="*/ 284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2" h="642">
                  <a:moveTo>
                    <a:pt x="384" y="277"/>
                  </a:moveTo>
                  <a:cubicBezTo>
                    <a:pt x="410" y="248"/>
                    <a:pt x="425" y="210"/>
                    <a:pt x="425" y="168"/>
                  </a:cubicBezTo>
                  <a:cubicBezTo>
                    <a:pt x="425" y="75"/>
                    <a:pt x="350" y="0"/>
                    <a:pt x="257" y="0"/>
                  </a:cubicBezTo>
                  <a:cubicBezTo>
                    <a:pt x="164" y="0"/>
                    <a:pt x="89" y="75"/>
                    <a:pt x="89" y="168"/>
                  </a:cubicBezTo>
                  <a:cubicBezTo>
                    <a:pt x="89" y="210"/>
                    <a:pt x="105" y="249"/>
                    <a:pt x="130" y="278"/>
                  </a:cubicBezTo>
                  <a:cubicBezTo>
                    <a:pt x="128" y="277"/>
                    <a:pt x="128" y="277"/>
                    <a:pt x="128" y="277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102" y="548"/>
                    <a:pt x="102" y="548"/>
                    <a:pt x="102" y="548"/>
                  </a:cubicBezTo>
                  <a:cubicBezTo>
                    <a:pt x="154" y="642"/>
                    <a:pt x="154" y="642"/>
                    <a:pt x="154" y="642"/>
                  </a:cubicBezTo>
                  <a:cubicBezTo>
                    <a:pt x="258" y="406"/>
                    <a:pt x="258" y="406"/>
                    <a:pt x="258" y="406"/>
                  </a:cubicBezTo>
                  <a:cubicBezTo>
                    <a:pt x="358" y="642"/>
                    <a:pt x="358" y="642"/>
                    <a:pt x="358" y="642"/>
                  </a:cubicBezTo>
                  <a:cubicBezTo>
                    <a:pt x="410" y="548"/>
                    <a:pt x="410" y="548"/>
                    <a:pt x="410" y="548"/>
                  </a:cubicBezTo>
                  <a:cubicBezTo>
                    <a:pt x="512" y="584"/>
                    <a:pt x="512" y="584"/>
                    <a:pt x="512" y="584"/>
                  </a:cubicBezTo>
                  <a:cubicBezTo>
                    <a:pt x="385" y="277"/>
                    <a:pt x="385" y="277"/>
                    <a:pt x="385" y="277"/>
                  </a:cubicBezTo>
                  <a:lnTo>
                    <a:pt x="384" y="277"/>
                  </a:lnTo>
                  <a:close/>
                  <a:moveTo>
                    <a:pt x="257" y="284"/>
                  </a:moveTo>
                  <a:cubicBezTo>
                    <a:pt x="193" y="284"/>
                    <a:pt x="141" y="232"/>
                    <a:pt x="141" y="168"/>
                  </a:cubicBezTo>
                  <a:cubicBezTo>
                    <a:pt x="141" y="104"/>
                    <a:pt x="193" y="52"/>
                    <a:pt x="257" y="52"/>
                  </a:cubicBezTo>
                  <a:cubicBezTo>
                    <a:pt x="321" y="52"/>
                    <a:pt x="373" y="104"/>
                    <a:pt x="373" y="168"/>
                  </a:cubicBezTo>
                  <a:cubicBezTo>
                    <a:pt x="373" y="232"/>
                    <a:pt x="321" y="284"/>
                    <a:pt x="257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5"/>
            <p:cNvSpPr>
              <a:spLocks noEditPoints="1"/>
            </p:cNvSpPr>
            <p:nvPr/>
          </p:nvSpPr>
          <p:spPr bwMode="auto">
            <a:xfrm>
              <a:off x="2022" y="489"/>
              <a:ext cx="1692" cy="2264"/>
            </a:xfrm>
            <a:custGeom>
              <a:avLst/>
              <a:gdLst>
                <a:gd name="T0" fmla="*/ 582 w 840"/>
                <a:gd name="T1" fmla="*/ 0 h 1112"/>
                <a:gd name="T2" fmla="*/ 144 w 840"/>
                <a:gd name="T3" fmla="*/ 0 h 1112"/>
                <a:gd name="T4" fmla="*/ 12 w 840"/>
                <a:gd name="T5" fmla="*/ 136 h 1112"/>
                <a:gd name="T6" fmla="*/ 12 w 840"/>
                <a:gd name="T7" fmla="*/ 968 h 1112"/>
                <a:gd name="T8" fmla="*/ 144 w 840"/>
                <a:gd name="T9" fmla="*/ 1112 h 1112"/>
                <a:gd name="T10" fmla="*/ 704 w 840"/>
                <a:gd name="T11" fmla="*/ 1112 h 1112"/>
                <a:gd name="T12" fmla="*/ 840 w 840"/>
                <a:gd name="T13" fmla="*/ 968 h 1112"/>
                <a:gd name="T14" fmla="*/ 840 w 840"/>
                <a:gd name="T15" fmla="*/ 255 h 1112"/>
                <a:gd name="T16" fmla="*/ 582 w 840"/>
                <a:gd name="T17" fmla="*/ 0 h 1112"/>
                <a:gd name="T18" fmla="*/ 772 w 840"/>
                <a:gd name="T19" fmla="*/ 981 h 1112"/>
                <a:gd name="T20" fmla="*/ 723 w 840"/>
                <a:gd name="T21" fmla="*/ 1036 h 1112"/>
                <a:gd name="T22" fmla="*/ 139 w 840"/>
                <a:gd name="T23" fmla="*/ 1036 h 1112"/>
                <a:gd name="T24" fmla="*/ 84 w 840"/>
                <a:gd name="T25" fmla="*/ 981 h 1112"/>
                <a:gd name="T26" fmla="*/ 84 w 840"/>
                <a:gd name="T27" fmla="*/ 129 h 1112"/>
                <a:gd name="T28" fmla="*/ 139 w 840"/>
                <a:gd name="T29" fmla="*/ 80 h 1112"/>
                <a:gd name="T30" fmla="*/ 558 w 840"/>
                <a:gd name="T31" fmla="*/ 80 h 1112"/>
                <a:gd name="T32" fmla="*/ 556 w 840"/>
                <a:gd name="T33" fmla="*/ 98 h 1112"/>
                <a:gd name="T34" fmla="*/ 556 w 840"/>
                <a:gd name="T35" fmla="*/ 184 h 1112"/>
                <a:gd name="T36" fmla="*/ 678 w 840"/>
                <a:gd name="T37" fmla="*/ 308 h 1112"/>
                <a:gd name="T38" fmla="*/ 772 w 840"/>
                <a:gd name="T39" fmla="*/ 308 h 1112"/>
                <a:gd name="T40" fmla="*/ 772 w 840"/>
                <a:gd name="T41" fmla="*/ 98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0" h="1112">
                  <a:moveTo>
                    <a:pt x="582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67" y="0"/>
                    <a:pt x="0" y="59"/>
                    <a:pt x="12" y="136"/>
                  </a:cubicBezTo>
                  <a:cubicBezTo>
                    <a:pt x="12" y="968"/>
                    <a:pt x="12" y="968"/>
                    <a:pt x="12" y="968"/>
                  </a:cubicBezTo>
                  <a:cubicBezTo>
                    <a:pt x="0" y="1045"/>
                    <a:pt x="67" y="1112"/>
                    <a:pt x="144" y="1112"/>
                  </a:cubicBezTo>
                  <a:cubicBezTo>
                    <a:pt x="704" y="1112"/>
                    <a:pt x="704" y="1112"/>
                    <a:pt x="704" y="1112"/>
                  </a:cubicBezTo>
                  <a:cubicBezTo>
                    <a:pt x="781" y="1112"/>
                    <a:pt x="840" y="1045"/>
                    <a:pt x="840" y="968"/>
                  </a:cubicBezTo>
                  <a:cubicBezTo>
                    <a:pt x="840" y="255"/>
                    <a:pt x="840" y="255"/>
                    <a:pt x="840" y="255"/>
                  </a:cubicBezTo>
                  <a:lnTo>
                    <a:pt x="582" y="0"/>
                  </a:lnTo>
                  <a:close/>
                  <a:moveTo>
                    <a:pt x="772" y="981"/>
                  </a:moveTo>
                  <a:cubicBezTo>
                    <a:pt x="772" y="1010"/>
                    <a:pt x="752" y="1036"/>
                    <a:pt x="723" y="1036"/>
                  </a:cubicBezTo>
                  <a:cubicBezTo>
                    <a:pt x="139" y="1036"/>
                    <a:pt x="139" y="1036"/>
                    <a:pt x="139" y="1036"/>
                  </a:cubicBezTo>
                  <a:cubicBezTo>
                    <a:pt x="110" y="1036"/>
                    <a:pt x="84" y="1010"/>
                    <a:pt x="84" y="981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00"/>
                    <a:pt x="110" y="80"/>
                    <a:pt x="139" y="80"/>
                  </a:cubicBezTo>
                  <a:cubicBezTo>
                    <a:pt x="558" y="80"/>
                    <a:pt x="558" y="80"/>
                    <a:pt x="558" y="80"/>
                  </a:cubicBezTo>
                  <a:cubicBezTo>
                    <a:pt x="557" y="84"/>
                    <a:pt x="556" y="91"/>
                    <a:pt x="556" y="98"/>
                  </a:cubicBezTo>
                  <a:cubicBezTo>
                    <a:pt x="556" y="184"/>
                    <a:pt x="556" y="184"/>
                    <a:pt x="556" y="184"/>
                  </a:cubicBezTo>
                  <a:cubicBezTo>
                    <a:pt x="556" y="251"/>
                    <a:pt x="611" y="308"/>
                    <a:pt x="678" y="308"/>
                  </a:cubicBezTo>
                  <a:cubicBezTo>
                    <a:pt x="772" y="308"/>
                    <a:pt x="772" y="308"/>
                    <a:pt x="772" y="308"/>
                  </a:cubicBezTo>
                  <a:lnTo>
                    <a:pt x="772" y="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Freeform 89"/>
          <p:cNvSpPr>
            <a:spLocks noEditPoints="1"/>
          </p:cNvSpPr>
          <p:nvPr/>
        </p:nvSpPr>
        <p:spPr bwMode="auto">
          <a:xfrm>
            <a:off x="5893281" y="3730437"/>
            <a:ext cx="575663" cy="686996"/>
          </a:xfrm>
          <a:custGeom>
            <a:avLst/>
            <a:gdLst/>
            <a:ahLst/>
            <a:cxnLst>
              <a:cxn ang="0">
                <a:pos x="172" y="31"/>
              </a:cxn>
              <a:cxn ang="0">
                <a:pos x="155" y="32"/>
              </a:cxn>
              <a:cxn ang="0">
                <a:pos x="106" y="19"/>
              </a:cxn>
              <a:cxn ang="0">
                <a:pos x="96" y="10"/>
              </a:cxn>
              <a:cxn ang="0">
                <a:pos x="93" y="7"/>
              </a:cxn>
              <a:cxn ang="0">
                <a:pos x="93" y="6"/>
              </a:cxn>
              <a:cxn ang="0">
                <a:pos x="89" y="0"/>
              </a:cxn>
              <a:cxn ang="0">
                <a:pos x="85" y="6"/>
              </a:cxn>
              <a:cxn ang="0">
                <a:pos x="84" y="7"/>
              </a:cxn>
              <a:cxn ang="0">
                <a:pos x="23" y="32"/>
              </a:cxn>
              <a:cxn ang="0">
                <a:pos x="5" y="31"/>
              </a:cxn>
              <a:cxn ang="0">
                <a:pos x="0" y="31"/>
              </a:cxn>
              <a:cxn ang="0">
                <a:pos x="0" y="36"/>
              </a:cxn>
              <a:cxn ang="0">
                <a:pos x="11" y="109"/>
              </a:cxn>
              <a:cxn ang="0">
                <a:pos x="87" y="212"/>
              </a:cxn>
              <a:cxn ang="0">
                <a:pos x="89" y="212"/>
              </a:cxn>
              <a:cxn ang="0">
                <a:pos x="91" y="212"/>
              </a:cxn>
              <a:cxn ang="0">
                <a:pos x="167" y="109"/>
              </a:cxn>
              <a:cxn ang="0">
                <a:pos x="177" y="36"/>
              </a:cxn>
              <a:cxn ang="0">
                <a:pos x="177" y="31"/>
              </a:cxn>
              <a:cxn ang="0">
                <a:pos x="172" y="31"/>
              </a:cxn>
              <a:cxn ang="0">
                <a:pos x="167" y="57"/>
              </a:cxn>
              <a:cxn ang="0">
                <a:pos x="89" y="202"/>
              </a:cxn>
              <a:cxn ang="0">
                <a:pos x="20" y="106"/>
              </a:cxn>
              <a:cxn ang="0">
                <a:pos x="11" y="57"/>
              </a:cxn>
              <a:cxn ang="0">
                <a:pos x="9" y="41"/>
              </a:cxn>
              <a:cxn ang="0">
                <a:pos x="23" y="42"/>
              </a:cxn>
              <a:cxn ang="0">
                <a:pos x="89" y="15"/>
              </a:cxn>
              <a:cxn ang="0">
                <a:pos x="155" y="42"/>
              </a:cxn>
              <a:cxn ang="0">
                <a:pos x="168" y="41"/>
              </a:cxn>
              <a:cxn ang="0">
                <a:pos x="167" y="57"/>
              </a:cxn>
              <a:cxn ang="0">
                <a:pos x="89" y="26"/>
              </a:cxn>
              <a:cxn ang="0">
                <a:pos x="89" y="26"/>
              </a:cxn>
              <a:cxn ang="0">
                <a:pos x="20" y="48"/>
              </a:cxn>
              <a:cxn ang="0">
                <a:pos x="40" y="140"/>
              </a:cxn>
              <a:cxn ang="0">
                <a:pos x="131" y="49"/>
              </a:cxn>
              <a:cxn ang="0">
                <a:pos x="89" y="26"/>
              </a:cxn>
              <a:cxn ang="0">
                <a:pos x="89" y="190"/>
              </a:cxn>
              <a:cxn ang="0">
                <a:pos x="158" y="48"/>
              </a:cxn>
              <a:cxn ang="0">
                <a:pos x="157" y="49"/>
              </a:cxn>
              <a:cxn ang="0">
                <a:pos x="49" y="156"/>
              </a:cxn>
              <a:cxn ang="0">
                <a:pos x="89" y="190"/>
              </a:cxn>
            </a:cxnLst>
            <a:rect l="0" t="0" r="r" b="b"/>
            <a:pathLst>
              <a:path w="177" h="212">
                <a:moveTo>
                  <a:pt x="172" y="31"/>
                </a:moveTo>
                <a:cubicBezTo>
                  <a:pt x="166" y="32"/>
                  <a:pt x="160" y="32"/>
                  <a:pt x="155" y="32"/>
                </a:cubicBezTo>
                <a:cubicBezTo>
                  <a:pt x="132" y="32"/>
                  <a:pt x="116" y="26"/>
                  <a:pt x="106" y="19"/>
                </a:cubicBezTo>
                <a:cubicBezTo>
                  <a:pt x="101" y="15"/>
                  <a:pt x="98" y="12"/>
                  <a:pt x="96" y="10"/>
                </a:cubicBezTo>
                <a:cubicBezTo>
                  <a:pt x="95" y="8"/>
                  <a:pt x="94" y="7"/>
                  <a:pt x="93" y="7"/>
                </a:cubicBezTo>
                <a:cubicBezTo>
                  <a:pt x="93" y="6"/>
                  <a:pt x="93" y="6"/>
                  <a:pt x="93" y="6"/>
                </a:cubicBezTo>
                <a:cubicBezTo>
                  <a:pt x="89" y="0"/>
                  <a:pt x="89" y="0"/>
                  <a:pt x="89" y="0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6"/>
                  <a:pt x="85" y="6"/>
                  <a:pt x="84" y="7"/>
                </a:cubicBezTo>
                <a:cubicBezTo>
                  <a:pt x="80" y="11"/>
                  <a:pt x="63" y="32"/>
                  <a:pt x="23" y="32"/>
                </a:cubicBezTo>
                <a:cubicBezTo>
                  <a:pt x="17" y="32"/>
                  <a:pt x="11" y="32"/>
                  <a:pt x="5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70"/>
                  <a:pt x="11" y="109"/>
                </a:cubicBezTo>
                <a:cubicBezTo>
                  <a:pt x="21" y="148"/>
                  <a:pt x="43" y="192"/>
                  <a:pt x="87" y="212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91" y="212"/>
                  <a:pt x="91" y="212"/>
                  <a:pt x="91" y="212"/>
                </a:cubicBezTo>
                <a:cubicBezTo>
                  <a:pt x="135" y="192"/>
                  <a:pt x="156" y="148"/>
                  <a:pt x="167" y="109"/>
                </a:cubicBezTo>
                <a:cubicBezTo>
                  <a:pt x="177" y="70"/>
                  <a:pt x="177" y="36"/>
                  <a:pt x="177" y="36"/>
                </a:cubicBezTo>
                <a:cubicBezTo>
                  <a:pt x="177" y="31"/>
                  <a:pt x="177" y="31"/>
                  <a:pt x="177" y="31"/>
                </a:cubicBezTo>
                <a:lnTo>
                  <a:pt x="172" y="31"/>
                </a:lnTo>
                <a:close/>
                <a:moveTo>
                  <a:pt x="167" y="57"/>
                </a:moveTo>
                <a:cubicBezTo>
                  <a:pt x="163" y="96"/>
                  <a:pt x="147" y="175"/>
                  <a:pt x="89" y="202"/>
                </a:cubicBezTo>
                <a:cubicBezTo>
                  <a:pt x="50" y="184"/>
                  <a:pt x="30" y="144"/>
                  <a:pt x="20" y="106"/>
                </a:cubicBezTo>
                <a:cubicBezTo>
                  <a:pt x="14" y="88"/>
                  <a:pt x="12" y="70"/>
                  <a:pt x="11" y="57"/>
                </a:cubicBezTo>
                <a:cubicBezTo>
                  <a:pt x="10" y="50"/>
                  <a:pt x="10" y="45"/>
                  <a:pt x="9" y="41"/>
                </a:cubicBezTo>
                <a:cubicBezTo>
                  <a:pt x="14" y="41"/>
                  <a:pt x="18" y="42"/>
                  <a:pt x="23" y="42"/>
                </a:cubicBezTo>
                <a:cubicBezTo>
                  <a:pt x="60" y="42"/>
                  <a:pt x="81" y="24"/>
                  <a:pt x="89" y="15"/>
                </a:cubicBezTo>
                <a:cubicBezTo>
                  <a:pt x="97" y="24"/>
                  <a:pt x="117" y="42"/>
                  <a:pt x="155" y="42"/>
                </a:cubicBezTo>
                <a:cubicBezTo>
                  <a:pt x="159" y="42"/>
                  <a:pt x="163" y="41"/>
                  <a:pt x="168" y="41"/>
                </a:cubicBezTo>
                <a:cubicBezTo>
                  <a:pt x="168" y="45"/>
                  <a:pt x="168" y="50"/>
                  <a:pt x="167" y="57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9" y="26"/>
                  <a:pt x="70" y="55"/>
                  <a:pt x="20" y="48"/>
                </a:cubicBezTo>
                <a:cubicBezTo>
                  <a:pt x="20" y="48"/>
                  <a:pt x="20" y="98"/>
                  <a:pt x="40" y="140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01" y="45"/>
                  <a:pt x="89" y="26"/>
                  <a:pt x="89" y="26"/>
                </a:cubicBezTo>
                <a:close/>
                <a:moveTo>
                  <a:pt x="89" y="190"/>
                </a:moveTo>
                <a:cubicBezTo>
                  <a:pt x="158" y="159"/>
                  <a:pt x="158" y="48"/>
                  <a:pt x="158" y="48"/>
                </a:cubicBezTo>
                <a:cubicBezTo>
                  <a:pt x="158" y="49"/>
                  <a:pt x="157" y="49"/>
                  <a:pt x="157" y="49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59" y="170"/>
                  <a:pt x="72" y="182"/>
                  <a:pt x="89" y="19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604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4" name="Oval 35"/>
          <p:cNvSpPr/>
          <p:nvPr/>
        </p:nvSpPr>
        <p:spPr>
          <a:xfrm>
            <a:off x="2579902" y="3804943"/>
            <a:ext cx="686996" cy="686996"/>
          </a:xfrm>
          <a:custGeom>
            <a:avLst/>
            <a:gdLst/>
            <a:ahLst/>
            <a:cxnLst/>
            <a:rect l="l" t="t" r="r" b="b"/>
            <a:pathLst>
              <a:path w="528864" h="528864">
                <a:moveTo>
                  <a:pt x="287521" y="275918"/>
                </a:moveTo>
                <a:lnTo>
                  <a:pt x="288582" y="276087"/>
                </a:lnTo>
                <a:cubicBezTo>
                  <a:pt x="312225" y="283712"/>
                  <a:pt x="329515" y="301332"/>
                  <a:pt x="331827" y="322595"/>
                </a:cubicBezTo>
                <a:cubicBezTo>
                  <a:pt x="334249" y="344869"/>
                  <a:pt x="319649" y="365280"/>
                  <a:pt x="296449" y="375607"/>
                </a:cubicBezTo>
                <a:lnTo>
                  <a:pt x="287521" y="377915"/>
                </a:lnTo>
                <a:close/>
                <a:moveTo>
                  <a:pt x="237081" y="142753"/>
                </a:moveTo>
                <a:lnTo>
                  <a:pt x="237081" y="212053"/>
                </a:lnTo>
                <a:lnTo>
                  <a:pt x="227872" y="206149"/>
                </a:lnTo>
                <a:cubicBezTo>
                  <a:pt x="224446" y="203253"/>
                  <a:pt x="221510" y="199965"/>
                  <a:pt x="219191" y="196344"/>
                </a:cubicBezTo>
                <a:cubicBezTo>
                  <a:pt x="210098" y="182153"/>
                  <a:pt x="212176" y="165715"/>
                  <a:pt x="223296" y="153337"/>
                </a:cubicBezTo>
                <a:close/>
                <a:moveTo>
                  <a:pt x="262301" y="42327"/>
                </a:moveTo>
                <a:cubicBezTo>
                  <a:pt x="248373" y="42327"/>
                  <a:pt x="237081" y="53619"/>
                  <a:pt x="237081" y="67547"/>
                </a:cubicBezTo>
                <a:lnTo>
                  <a:pt x="237081" y="88319"/>
                </a:lnTo>
                <a:lnTo>
                  <a:pt x="227934" y="90417"/>
                </a:lnTo>
                <a:cubicBezTo>
                  <a:pt x="218949" y="93675"/>
                  <a:pt x="210389" y="98046"/>
                  <a:pt x="202529" y="103499"/>
                </a:cubicBezTo>
                <a:cubicBezTo>
                  <a:pt x="164444" y="129924"/>
                  <a:pt x="151303" y="175655"/>
                  <a:pt x="170522" y="214891"/>
                </a:cubicBezTo>
                <a:cubicBezTo>
                  <a:pt x="180027" y="234295"/>
                  <a:pt x="196375" y="249852"/>
                  <a:pt x="216443" y="259750"/>
                </a:cubicBezTo>
                <a:lnTo>
                  <a:pt x="237081" y="267487"/>
                </a:lnTo>
                <a:lnTo>
                  <a:pt x="237081" y="378083"/>
                </a:lnTo>
                <a:lnTo>
                  <a:pt x="224151" y="373670"/>
                </a:lnTo>
                <a:cubicBezTo>
                  <a:pt x="210786" y="366753"/>
                  <a:pt x="200404" y="356214"/>
                  <a:pt x="195499" y="343348"/>
                </a:cubicBezTo>
                <a:lnTo>
                  <a:pt x="190017" y="336679"/>
                </a:lnTo>
                <a:cubicBezTo>
                  <a:pt x="185132" y="331793"/>
                  <a:pt x="178383" y="328771"/>
                  <a:pt x="170928" y="328771"/>
                </a:cubicBezTo>
                <a:cubicBezTo>
                  <a:pt x="156019" y="328771"/>
                  <a:pt x="143932" y="340858"/>
                  <a:pt x="143932" y="355768"/>
                </a:cubicBezTo>
                <a:cubicBezTo>
                  <a:pt x="143932" y="363222"/>
                  <a:pt x="146954" y="369971"/>
                  <a:pt x="151839" y="374857"/>
                </a:cubicBezTo>
                <a:lnTo>
                  <a:pt x="163238" y="391128"/>
                </a:lnTo>
                <a:cubicBezTo>
                  <a:pt x="176172" y="406748"/>
                  <a:pt x="193601" y="418961"/>
                  <a:pt x="213513" y="426589"/>
                </a:cubicBezTo>
                <a:lnTo>
                  <a:pt x="237081" y="432471"/>
                </a:lnTo>
                <a:lnTo>
                  <a:pt x="237081" y="448276"/>
                </a:lnTo>
                <a:cubicBezTo>
                  <a:pt x="237081" y="462204"/>
                  <a:pt x="248373" y="473496"/>
                  <a:pt x="262301" y="473496"/>
                </a:cubicBezTo>
                <a:lnTo>
                  <a:pt x="262301" y="473496"/>
                </a:lnTo>
                <a:cubicBezTo>
                  <a:pt x="276229" y="473496"/>
                  <a:pt x="287521" y="462205"/>
                  <a:pt x="287521" y="448276"/>
                </a:cubicBezTo>
                <a:lnTo>
                  <a:pt x="287521" y="432710"/>
                </a:lnTo>
                <a:lnTo>
                  <a:pt x="301943" y="429721"/>
                </a:lnTo>
                <a:cubicBezTo>
                  <a:pt x="353938" y="414101"/>
                  <a:pt x="388957" y="369028"/>
                  <a:pt x="384562" y="318990"/>
                </a:cubicBezTo>
                <a:cubicBezTo>
                  <a:pt x="381346" y="282389"/>
                  <a:pt x="357715" y="251170"/>
                  <a:pt x="323927" y="233820"/>
                </a:cubicBezTo>
                <a:lnTo>
                  <a:pt x="287521" y="221538"/>
                </a:lnTo>
                <a:lnTo>
                  <a:pt x="287521" y="137954"/>
                </a:lnTo>
                <a:cubicBezTo>
                  <a:pt x="288013" y="138006"/>
                  <a:pt x="288503" y="138057"/>
                  <a:pt x="288994" y="138108"/>
                </a:cubicBezTo>
                <a:cubicBezTo>
                  <a:pt x="306762" y="143590"/>
                  <a:pt x="319122" y="155594"/>
                  <a:pt x="322606" y="169464"/>
                </a:cubicBezTo>
                <a:lnTo>
                  <a:pt x="321341" y="177581"/>
                </a:lnTo>
                <a:cubicBezTo>
                  <a:pt x="321341" y="192490"/>
                  <a:pt x="333428" y="204577"/>
                  <a:pt x="348337" y="204577"/>
                </a:cubicBezTo>
                <a:cubicBezTo>
                  <a:pt x="355792" y="204577"/>
                  <a:pt x="362541" y="201555"/>
                  <a:pt x="367426" y="196670"/>
                </a:cubicBezTo>
                <a:lnTo>
                  <a:pt x="372298" y="189444"/>
                </a:lnTo>
                <a:lnTo>
                  <a:pt x="374209" y="183151"/>
                </a:lnTo>
                <a:lnTo>
                  <a:pt x="375333" y="177581"/>
                </a:lnTo>
                <a:lnTo>
                  <a:pt x="373375" y="159541"/>
                </a:lnTo>
                <a:cubicBezTo>
                  <a:pt x="366919" y="130299"/>
                  <a:pt x="344914" y="104768"/>
                  <a:pt x="312970" y="91878"/>
                </a:cubicBezTo>
                <a:lnTo>
                  <a:pt x="287521" y="85156"/>
                </a:lnTo>
                <a:lnTo>
                  <a:pt x="287521" y="67547"/>
                </a:lnTo>
                <a:cubicBezTo>
                  <a:pt x="287521" y="53619"/>
                  <a:pt x="276230" y="42327"/>
                  <a:pt x="262301" y="42327"/>
                </a:cubicBezTo>
                <a:close/>
                <a:moveTo>
                  <a:pt x="264432" y="0"/>
                </a:moveTo>
                <a:cubicBezTo>
                  <a:pt x="410474" y="0"/>
                  <a:pt x="528864" y="118390"/>
                  <a:pt x="528864" y="264432"/>
                </a:cubicBezTo>
                <a:cubicBezTo>
                  <a:pt x="528864" y="410474"/>
                  <a:pt x="410474" y="528864"/>
                  <a:pt x="264432" y="528864"/>
                </a:cubicBezTo>
                <a:cubicBezTo>
                  <a:pt x="118390" y="528864"/>
                  <a:pt x="0" y="410474"/>
                  <a:pt x="0" y="264432"/>
                </a:cubicBezTo>
                <a:cubicBezTo>
                  <a:pt x="0" y="118390"/>
                  <a:pt x="118390" y="0"/>
                  <a:pt x="264432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4dcad5a4234fafe3178dc46e9becdcd1e7bb"/>
</p:tagLst>
</file>

<file path=ppt/theme/theme1.xml><?xml version="1.0" encoding="utf-8"?>
<a:theme xmlns:a="http://schemas.openxmlformats.org/drawingml/2006/main" name="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Blue theme 2015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2014 16x9</Template>
  <TotalTime>0</TotalTime>
  <Words>1390</Words>
  <Application>Microsoft Office PowerPoint</Application>
  <PresentationFormat>画面に合わせる (16:9)</PresentationFormat>
  <Paragraphs>524</Paragraphs>
  <Slides>26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Blue theme 2014 16x9</vt:lpstr>
      <vt:lpstr>2_Blue theme 2015 16x9</vt:lpstr>
      <vt:lpstr>[EN-1] Cisco Digital Network Architecture シスコエンタープライズ ネットワーク ビジョンと最新動向</vt:lpstr>
      <vt:lpstr>デジタル化の加速に求められる要件</vt:lpstr>
      <vt:lpstr>Digital化に適したネットワーク</vt:lpstr>
      <vt:lpstr>PowerPoint プレゼンテーション</vt:lpstr>
      <vt:lpstr>Digital Network Architecture – ビジョン</vt:lpstr>
      <vt:lpstr>Digital Network Architecture – ビジョン</vt:lpstr>
      <vt:lpstr>PowerPoint プレゼンテーション</vt:lpstr>
      <vt:lpstr>Cisco Digital Network Architecture                                  - Digital Ready Network対応</vt:lpstr>
      <vt:lpstr>ビジネスでのベネフィット例</vt:lpstr>
      <vt:lpstr>PowerPoint プレゼンテーション</vt:lpstr>
      <vt:lpstr>デジタル化の加速に求められる要件</vt:lpstr>
      <vt:lpstr>PowerPoint プレゼンテーション</vt:lpstr>
      <vt:lpstr>Enterprise NFVとは？</vt:lpstr>
      <vt:lpstr>Enterprise NFV 概要</vt:lpstr>
      <vt:lpstr>Enterprise NFVによる導入と効果</vt:lpstr>
      <vt:lpstr>Enterprise NFV 構成要素 (2016年 6月)</vt:lpstr>
      <vt:lpstr>NFVIS (NFV Infrastructure Software)の役割</vt:lpstr>
      <vt:lpstr>Enterprise Service Automation（ESA） NFVのためのコンテナオーケストレータ</vt:lpstr>
      <vt:lpstr>Enterprise Service Automation（ESA）機能 コマンドラインGUIを利用した自動化</vt:lpstr>
      <vt:lpstr>デモビデオ</vt:lpstr>
      <vt:lpstr>Enterprise NFV 導入効果（例）</vt:lpstr>
      <vt:lpstr>Cisco ISR4000 Enterprise NFV環境 拠点のダイレクトインターネット接続を実現します。</vt:lpstr>
      <vt:lpstr>Enterprise NFV in DNA</vt:lpstr>
      <vt:lpstr>Digital Network Architecture(DNA)の導入移行性が高く、既存Ciscoユーザにもコスト低減効果</vt:lpstr>
      <vt:lpstr>この後の主な関連セッション内容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2016-05-06T07:23:03Z</dcterms:created>
  <dcterms:modified xsi:type="dcterms:W3CDTF">2016-05-12T01:11:46Z</dcterms:modified>
</cp:coreProperties>
</file>