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0" r:id="rId1"/>
  </p:sldMasterIdLst>
  <p:notesMasterIdLst>
    <p:notesMasterId r:id="rId64"/>
  </p:notesMasterIdLst>
  <p:handoutMasterIdLst>
    <p:handoutMasterId r:id="rId65"/>
  </p:handoutMasterIdLst>
  <p:sldIdLst>
    <p:sldId id="274" r:id="rId2"/>
    <p:sldId id="277" r:id="rId3"/>
    <p:sldId id="314" r:id="rId4"/>
    <p:sldId id="308" r:id="rId5"/>
    <p:sldId id="310" r:id="rId6"/>
    <p:sldId id="312" r:id="rId7"/>
    <p:sldId id="313" r:id="rId8"/>
    <p:sldId id="280" r:id="rId9"/>
    <p:sldId id="283" r:id="rId10"/>
    <p:sldId id="282" r:id="rId11"/>
    <p:sldId id="281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7" r:id="rId25"/>
    <p:sldId id="298" r:id="rId26"/>
    <p:sldId id="299" r:id="rId27"/>
    <p:sldId id="300" r:id="rId28"/>
    <p:sldId id="302" r:id="rId29"/>
    <p:sldId id="305" r:id="rId30"/>
    <p:sldId id="306" r:id="rId31"/>
    <p:sldId id="307" r:id="rId32"/>
    <p:sldId id="303" r:id="rId33"/>
    <p:sldId id="304" r:id="rId34"/>
    <p:sldId id="315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1" r:id="rId59"/>
    <p:sldId id="344" r:id="rId60"/>
    <p:sldId id="342" r:id="rId61"/>
    <p:sldId id="343" r:id="rId62"/>
    <p:sldId id="275" r:id="rId6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85B"/>
    <a:srgbClr val="58595B"/>
    <a:srgbClr val="004BAF"/>
    <a:srgbClr val="E8EBF1"/>
    <a:srgbClr val="4D4D4D"/>
    <a:srgbClr val="AB0810"/>
    <a:srgbClr val="FDBE24"/>
    <a:srgbClr val="FA661C"/>
    <a:srgbClr val="90BDDB"/>
    <a:srgbClr val="335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3" autoAdjust="0"/>
    <p:restoredTop sz="92971" autoAdjust="0"/>
  </p:normalViewPr>
  <p:slideViewPr>
    <p:cSldViewPr snapToGrid="0" snapToObjects="1">
      <p:cViewPr varScale="1">
        <p:scale>
          <a:sx n="109" d="100"/>
          <a:sy n="109" d="100"/>
        </p:scale>
        <p:origin x="437" y="91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84" y="281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5AE7C7-6C8F-E745-B574-646E28D08E11}" type="doc">
      <dgm:prSet loTypeId="urn:microsoft.com/office/officeart/2005/8/layout/p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CE74E7-4980-664E-A118-A6D77909170A}">
      <dgm:prSet phldrT="[Text]"/>
      <dgm:spPr/>
      <dgm:t>
        <a:bodyPr/>
        <a:lstStyle/>
        <a:p>
          <a:r>
            <a:rPr lang="en-US" sz="1300" dirty="0" smtClean="0">
              <a:solidFill>
                <a:srgbClr val="FF0000"/>
              </a:solidFill>
            </a:rPr>
            <a:t>Migration Enablers</a:t>
          </a:r>
          <a:endParaRPr lang="en-US" sz="1300" dirty="0">
            <a:solidFill>
              <a:srgbClr val="FF0000"/>
            </a:solidFill>
          </a:endParaRPr>
        </a:p>
      </dgm:t>
    </dgm:pt>
    <dgm:pt modelId="{33FAE3D1-A6A1-1D41-8B34-0D960E0F8BBE}" type="parTrans" cxnId="{4C91426B-1C10-DB48-A734-483A59086E76}">
      <dgm:prSet/>
      <dgm:spPr/>
      <dgm:t>
        <a:bodyPr/>
        <a:lstStyle/>
        <a:p>
          <a:endParaRPr lang="en-US"/>
        </a:p>
      </dgm:t>
    </dgm:pt>
    <dgm:pt modelId="{E1AD08AA-59A9-7347-9895-B356BA4B113E}" type="sibTrans" cxnId="{4C91426B-1C10-DB48-A734-483A59086E76}">
      <dgm:prSet/>
      <dgm:spPr/>
      <dgm:t>
        <a:bodyPr/>
        <a:lstStyle/>
        <a:p>
          <a:endParaRPr lang="en-US"/>
        </a:p>
      </dgm:t>
    </dgm:pt>
    <dgm:pt modelId="{FBE64849-7DD6-9141-BBDE-739CE44B82DB}">
      <dgm:prSet phldrT="[Text]" custT="1"/>
      <dgm:spPr/>
      <dgm:t>
        <a:bodyPr/>
        <a:lstStyle/>
        <a:p>
          <a:pPr marL="146304" indent="-146304"/>
          <a:r>
            <a:rPr lang="en-US" sz="1200" dirty="0" smtClean="0"/>
            <a:t>ASA to FTD </a:t>
          </a:r>
          <a:r>
            <a:rPr lang="en-US" sz="1200" dirty="0" err="1" smtClean="0">
              <a:latin typeface="MS PGothic" panose="020B0600070205080204" pitchFamily="34" charset="-128"/>
              <a:ea typeface="MS PGothic" panose="020B0600070205080204" pitchFamily="34" charset="-128"/>
            </a:rPr>
            <a:t>マイグレーションツール</a:t>
          </a:r>
          <a:endParaRPr lang="en-US" sz="1200" dirty="0">
            <a:latin typeface="MS PGothic" panose="020B0600070205080204" pitchFamily="34" charset="-128"/>
            <a:ea typeface="MS PGothic" panose="020B0600070205080204" pitchFamily="34" charset="-128"/>
          </a:endParaRPr>
        </a:p>
      </dgm:t>
    </dgm:pt>
    <dgm:pt modelId="{1D855A86-1D63-B641-AD65-8E39EF98A465}" type="parTrans" cxnId="{112E3FD5-4626-1B48-908E-DA576E51073C}">
      <dgm:prSet/>
      <dgm:spPr/>
      <dgm:t>
        <a:bodyPr/>
        <a:lstStyle/>
        <a:p>
          <a:endParaRPr lang="en-US"/>
        </a:p>
      </dgm:t>
    </dgm:pt>
    <dgm:pt modelId="{6C9BB6A8-CF22-E145-B1F3-5B87AB4DED7D}" type="sibTrans" cxnId="{112E3FD5-4626-1B48-908E-DA576E51073C}">
      <dgm:prSet/>
      <dgm:spPr/>
      <dgm:t>
        <a:bodyPr/>
        <a:lstStyle/>
        <a:p>
          <a:endParaRPr lang="en-US"/>
        </a:p>
      </dgm:t>
    </dgm:pt>
    <dgm:pt modelId="{D0720C1E-01F6-CD4C-9E49-7CBBBF727CF0}">
      <dgm:prSet phldrT="[Text]" custT="1"/>
      <dgm:spPr/>
      <dgm:t>
        <a:bodyPr/>
        <a:lstStyle/>
        <a:p>
          <a:r>
            <a:rPr lang="en-US" sz="1300" dirty="0" smtClean="0">
              <a:solidFill>
                <a:srgbClr val="FF0000"/>
              </a:solidFill>
            </a:rPr>
            <a:t>Architecture</a:t>
          </a:r>
          <a:endParaRPr lang="en-US" sz="1300" dirty="0">
            <a:solidFill>
              <a:srgbClr val="FF0000"/>
            </a:solidFill>
          </a:endParaRPr>
        </a:p>
      </dgm:t>
    </dgm:pt>
    <dgm:pt modelId="{71BDCBF7-BBAA-D74F-ABFD-CBA9909146C1}" type="parTrans" cxnId="{504766B4-73BA-DA4A-83E4-939E38045CA9}">
      <dgm:prSet/>
      <dgm:spPr/>
      <dgm:t>
        <a:bodyPr/>
        <a:lstStyle/>
        <a:p>
          <a:endParaRPr lang="en-US"/>
        </a:p>
      </dgm:t>
    </dgm:pt>
    <dgm:pt modelId="{6F9A44A4-40A7-AE41-A60E-6CEC6275A7B4}" type="sibTrans" cxnId="{504766B4-73BA-DA4A-83E4-939E38045CA9}">
      <dgm:prSet/>
      <dgm:spPr/>
      <dgm:t>
        <a:bodyPr/>
        <a:lstStyle/>
        <a:p>
          <a:endParaRPr lang="en-US"/>
        </a:p>
      </dgm:t>
    </dgm:pt>
    <dgm:pt modelId="{6D3AF056-CDD1-9D40-B788-9A921DD30401}">
      <dgm:prSet phldrT="[Text]" custT="1"/>
      <dgm:spPr/>
      <dgm:t>
        <a:bodyPr/>
        <a:lstStyle/>
        <a:p>
          <a:pPr marL="146304" indent="-146304"/>
          <a:r>
            <a:rPr lang="en-US" sz="1200" dirty="0" smtClean="0"/>
            <a:t>Integrated Routing &amp; Bridging</a:t>
          </a:r>
          <a:endParaRPr lang="en-US" sz="1200" dirty="0"/>
        </a:p>
      </dgm:t>
    </dgm:pt>
    <dgm:pt modelId="{12DABECA-E4B5-314F-B2C9-3D4275F7D0B9}" type="parTrans" cxnId="{7644448D-7714-724F-8226-99151BBD0B73}">
      <dgm:prSet/>
      <dgm:spPr/>
      <dgm:t>
        <a:bodyPr/>
        <a:lstStyle/>
        <a:p>
          <a:endParaRPr lang="en-US"/>
        </a:p>
      </dgm:t>
    </dgm:pt>
    <dgm:pt modelId="{3A21E2DB-4F4A-0142-93EF-2D47C3D6583F}" type="sibTrans" cxnId="{7644448D-7714-724F-8226-99151BBD0B73}">
      <dgm:prSet/>
      <dgm:spPr/>
      <dgm:t>
        <a:bodyPr/>
        <a:lstStyle/>
        <a:p>
          <a:endParaRPr lang="en-US"/>
        </a:p>
      </dgm:t>
    </dgm:pt>
    <dgm:pt modelId="{D17CC70B-4E53-544A-80CD-7E29910CB4B9}">
      <dgm:prSet phldrT="[Text]" custT="1"/>
      <dgm:spPr/>
      <dgm:t>
        <a:bodyPr/>
        <a:lstStyle/>
        <a:p>
          <a:r>
            <a:rPr lang="en-US" sz="1300" dirty="0" smtClean="0">
              <a:solidFill>
                <a:srgbClr val="FF0000"/>
              </a:solidFill>
            </a:rPr>
            <a:t>Platform/Integration</a:t>
          </a:r>
          <a:endParaRPr lang="en-US" sz="1300" dirty="0">
            <a:solidFill>
              <a:srgbClr val="FF0000"/>
            </a:solidFill>
          </a:endParaRPr>
        </a:p>
      </dgm:t>
    </dgm:pt>
    <dgm:pt modelId="{51DAB887-1B84-F84D-B629-B34063D5B21B}" type="parTrans" cxnId="{A4E73BA3-79AD-304C-B057-020192A2EA3D}">
      <dgm:prSet/>
      <dgm:spPr/>
      <dgm:t>
        <a:bodyPr/>
        <a:lstStyle/>
        <a:p>
          <a:endParaRPr lang="en-US"/>
        </a:p>
      </dgm:t>
    </dgm:pt>
    <dgm:pt modelId="{47066E00-7488-A34C-891A-D279AD4B8AF9}" type="sibTrans" cxnId="{A4E73BA3-79AD-304C-B057-020192A2EA3D}">
      <dgm:prSet/>
      <dgm:spPr/>
      <dgm:t>
        <a:bodyPr/>
        <a:lstStyle/>
        <a:p>
          <a:endParaRPr lang="en-US"/>
        </a:p>
      </dgm:t>
    </dgm:pt>
    <dgm:pt modelId="{53BA7CB4-3E53-AB4B-A504-0F308E900ABB}">
      <dgm:prSet phldrT="[Text]" custT="1"/>
      <dgm:spPr/>
      <dgm:t>
        <a:bodyPr/>
        <a:lstStyle/>
        <a:p>
          <a:pPr marL="146304" indent="-146304"/>
          <a:r>
            <a:rPr lang="en-US" sz="1200" dirty="0" smtClean="0"/>
            <a:t>FTD on Azure</a:t>
          </a:r>
          <a:endParaRPr lang="en-US" sz="1200" dirty="0"/>
        </a:p>
      </dgm:t>
    </dgm:pt>
    <dgm:pt modelId="{EDA28FB8-671B-9C49-B868-686CF792E6BC}" type="parTrans" cxnId="{F395BDC8-CD41-7147-AC7D-5DA6172ED7DF}">
      <dgm:prSet/>
      <dgm:spPr/>
      <dgm:t>
        <a:bodyPr/>
        <a:lstStyle/>
        <a:p>
          <a:endParaRPr lang="en-US"/>
        </a:p>
      </dgm:t>
    </dgm:pt>
    <dgm:pt modelId="{EEC8F1D7-F90B-DD4F-8690-C26D39434E1C}" type="sibTrans" cxnId="{F395BDC8-CD41-7147-AC7D-5DA6172ED7DF}">
      <dgm:prSet/>
      <dgm:spPr/>
      <dgm:t>
        <a:bodyPr/>
        <a:lstStyle/>
        <a:p>
          <a:endParaRPr lang="en-US"/>
        </a:p>
      </dgm:t>
    </dgm:pt>
    <dgm:pt modelId="{37A19C02-1FC4-9541-9F9E-D220370EFE7D}">
      <dgm:prSet custT="1"/>
      <dgm:spPr/>
      <dgm:t>
        <a:bodyPr/>
        <a:lstStyle/>
        <a:p>
          <a:pPr marL="146304" indent="-146304"/>
          <a:r>
            <a:rPr lang="en-US" sz="1200" dirty="0" err="1" smtClean="0"/>
            <a:t>FlexConfig</a:t>
          </a:r>
          <a:endParaRPr lang="en-US" sz="1200" dirty="0"/>
        </a:p>
      </dgm:t>
    </dgm:pt>
    <dgm:pt modelId="{79B05D3A-8E28-3443-87C7-6F683B07D8D3}" type="parTrans" cxnId="{801AB5CE-AF97-A644-9F94-E4F9A75CB3A3}">
      <dgm:prSet/>
      <dgm:spPr/>
      <dgm:t>
        <a:bodyPr/>
        <a:lstStyle/>
        <a:p>
          <a:endParaRPr lang="en-US"/>
        </a:p>
      </dgm:t>
    </dgm:pt>
    <dgm:pt modelId="{A07B5A9E-7E66-CA4A-AB1F-E39568E83723}" type="sibTrans" cxnId="{801AB5CE-AF97-A644-9F94-E4F9A75CB3A3}">
      <dgm:prSet/>
      <dgm:spPr/>
      <dgm:t>
        <a:bodyPr/>
        <a:lstStyle/>
        <a:p>
          <a:endParaRPr lang="en-US"/>
        </a:p>
      </dgm:t>
    </dgm:pt>
    <dgm:pt modelId="{99ED0E91-D270-AF45-9D2B-DE893735BAB9}">
      <dgm:prSet custT="1"/>
      <dgm:spPr/>
      <dgm:t>
        <a:bodyPr/>
        <a:lstStyle/>
        <a:p>
          <a:r>
            <a:rPr lang="en-US" sz="1300" dirty="0" smtClean="0">
              <a:solidFill>
                <a:srgbClr val="FF0000"/>
              </a:solidFill>
            </a:rPr>
            <a:t>NGFW and Threat</a:t>
          </a:r>
          <a:endParaRPr lang="en-US" sz="1300" dirty="0">
            <a:solidFill>
              <a:srgbClr val="FF0000"/>
            </a:solidFill>
          </a:endParaRPr>
        </a:p>
      </dgm:t>
    </dgm:pt>
    <dgm:pt modelId="{DE7AC2D8-EF8A-FF4D-ADAB-603E327F0293}" type="parTrans" cxnId="{9E422E9A-FC7A-1D49-BD0D-215F73A134D0}">
      <dgm:prSet/>
      <dgm:spPr/>
      <dgm:t>
        <a:bodyPr/>
        <a:lstStyle/>
        <a:p>
          <a:endParaRPr lang="en-US"/>
        </a:p>
      </dgm:t>
    </dgm:pt>
    <dgm:pt modelId="{F3254436-046F-E648-ADFC-F776155BE719}" type="sibTrans" cxnId="{9E422E9A-FC7A-1D49-BD0D-215F73A134D0}">
      <dgm:prSet/>
      <dgm:spPr/>
      <dgm:t>
        <a:bodyPr/>
        <a:lstStyle/>
        <a:p>
          <a:endParaRPr lang="en-US"/>
        </a:p>
      </dgm:t>
    </dgm:pt>
    <dgm:pt modelId="{C1B27FDD-F4B0-1D44-B5CB-7A32B20D1225}">
      <dgm:prSet custT="1"/>
      <dgm:spPr/>
      <dgm:t>
        <a:bodyPr/>
        <a:lstStyle/>
        <a:p>
          <a:pPr marL="146304" indent="-146304"/>
          <a:r>
            <a:rPr lang="en-US" sz="1200" dirty="0" smtClean="0"/>
            <a:t>REST API</a:t>
          </a:r>
          <a:endParaRPr lang="en-US" sz="1200" dirty="0"/>
        </a:p>
      </dgm:t>
    </dgm:pt>
    <dgm:pt modelId="{EAC9C244-6B0D-974E-B959-017B52AFEC98}" type="parTrans" cxnId="{640D068B-DDED-1C4A-867B-033CB31AA09A}">
      <dgm:prSet/>
      <dgm:spPr/>
      <dgm:t>
        <a:bodyPr/>
        <a:lstStyle/>
        <a:p>
          <a:endParaRPr lang="en-US"/>
        </a:p>
      </dgm:t>
    </dgm:pt>
    <dgm:pt modelId="{65A34FC2-DBCA-874A-A857-B35E3E96D2FB}" type="sibTrans" cxnId="{640D068B-DDED-1C4A-867B-033CB31AA09A}">
      <dgm:prSet/>
      <dgm:spPr/>
      <dgm:t>
        <a:bodyPr/>
        <a:lstStyle/>
        <a:p>
          <a:endParaRPr lang="en-US"/>
        </a:p>
      </dgm:t>
    </dgm:pt>
    <dgm:pt modelId="{3F07A872-8D1B-8843-AEBD-49B1D40057B6}">
      <dgm:prSet custT="1"/>
      <dgm:spPr/>
      <dgm:t>
        <a:bodyPr/>
        <a:lstStyle/>
        <a:p>
          <a:pPr marL="146304" indent="-146304"/>
          <a:r>
            <a:rPr lang="en-US" sz="1200" dirty="0" err="1" smtClean="0"/>
            <a:t>パケットトレーサ</a:t>
          </a:r>
          <a:r>
            <a:rPr lang="en-US" sz="1200" dirty="0" smtClean="0"/>
            <a:t>ー&amp;</a:t>
          </a:r>
          <a:r>
            <a:rPr lang="en-US" sz="1200" dirty="0" err="1" smtClean="0"/>
            <a:t>キャプチャによるトラブル対応ツール</a:t>
          </a:r>
          <a:endParaRPr lang="en-US" sz="1200" dirty="0"/>
        </a:p>
      </dgm:t>
    </dgm:pt>
    <dgm:pt modelId="{597EC27A-F31A-D548-9B48-3AD8C3FA587B}" type="parTrans" cxnId="{C60A0988-BC6F-C94D-9CF1-D460C2F59B15}">
      <dgm:prSet/>
      <dgm:spPr/>
      <dgm:t>
        <a:bodyPr/>
        <a:lstStyle/>
        <a:p>
          <a:endParaRPr lang="en-US"/>
        </a:p>
      </dgm:t>
    </dgm:pt>
    <dgm:pt modelId="{EF011CF4-18C9-9247-8AF2-E3FB6D3AF441}" type="sibTrans" cxnId="{C60A0988-BC6F-C94D-9CF1-D460C2F59B15}">
      <dgm:prSet/>
      <dgm:spPr/>
      <dgm:t>
        <a:bodyPr/>
        <a:lstStyle/>
        <a:p>
          <a:endParaRPr lang="en-US"/>
        </a:p>
      </dgm:t>
    </dgm:pt>
    <dgm:pt modelId="{2F07A9AD-8288-8F4D-9E05-8010CD500D3F}">
      <dgm:prSet custT="1"/>
      <dgm:spPr/>
      <dgm:t>
        <a:bodyPr/>
        <a:lstStyle/>
        <a:p>
          <a:pPr marL="146304" indent="-146304"/>
          <a:r>
            <a:rPr lang="en-US" sz="1200" dirty="0" smtClean="0"/>
            <a:t>Site to Site VPN on FDM</a:t>
          </a:r>
          <a:endParaRPr lang="en-US" sz="1200" dirty="0"/>
        </a:p>
      </dgm:t>
    </dgm:pt>
    <dgm:pt modelId="{9B498261-0DBC-2A4D-A81F-7050C19B8EB0}" type="parTrans" cxnId="{34A590E6-E9F3-D34D-95EC-1231A23F39C2}">
      <dgm:prSet/>
      <dgm:spPr/>
      <dgm:t>
        <a:bodyPr/>
        <a:lstStyle/>
        <a:p>
          <a:endParaRPr lang="en-US"/>
        </a:p>
      </dgm:t>
    </dgm:pt>
    <dgm:pt modelId="{E6FD7808-4F9C-EA4E-B8FD-0D628443533A}" type="sibTrans" cxnId="{34A590E6-E9F3-D34D-95EC-1231A23F39C2}">
      <dgm:prSet/>
      <dgm:spPr/>
      <dgm:t>
        <a:bodyPr/>
        <a:lstStyle/>
        <a:p>
          <a:endParaRPr lang="en-US"/>
        </a:p>
      </dgm:t>
    </dgm:pt>
    <dgm:pt modelId="{24044CA6-0047-AA44-95CF-3CAE71412735}">
      <dgm:prSet custT="1"/>
      <dgm:spPr/>
      <dgm:t>
        <a:bodyPr/>
        <a:lstStyle/>
        <a:p>
          <a:pPr marL="146304" indent="-146304"/>
          <a:r>
            <a:rPr lang="en-US" sz="1200" dirty="0" smtClean="0"/>
            <a:t>URL Lookup</a:t>
          </a:r>
          <a:endParaRPr lang="en-US" sz="1200" dirty="0"/>
        </a:p>
      </dgm:t>
    </dgm:pt>
    <dgm:pt modelId="{DFC61DBA-275E-8346-8C0E-C2595D8C9B32}" type="parTrans" cxnId="{D613AF53-B69D-2C40-BF92-70E323DDBFE4}">
      <dgm:prSet/>
      <dgm:spPr/>
      <dgm:t>
        <a:bodyPr/>
        <a:lstStyle/>
        <a:p>
          <a:endParaRPr lang="en-US"/>
        </a:p>
      </dgm:t>
    </dgm:pt>
    <dgm:pt modelId="{E45796A1-F239-234E-90EC-0AD911480929}" type="sibTrans" cxnId="{D613AF53-B69D-2C40-BF92-70E323DDBFE4}">
      <dgm:prSet/>
      <dgm:spPr/>
      <dgm:t>
        <a:bodyPr/>
        <a:lstStyle/>
        <a:p>
          <a:endParaRPr lang="en-US"/>
        </a:p>
      </dgm:t>
    </dgm:pt>
    <dgm:pt modelId="{A19B0106-807C-0E42-98DC-EC740DC6DD94}">
      <dgm:prSet phldrT="[Text]" custT="1"/>
      <dgm:spPr/>
      <dgm:t>
        <a:bodyPr/>
        <a:lstStyle/>
        <a:p>
          <a:pPr marL="146304" indent="-146304"/>
          <a:r>
            <a:rPr lang="en-US" sz="1200" dirty="0" smtClean="0"/>
            <a:t>Inter-chassis clustering</a:t>
          </a:r>
          <a:endParaRPr lang="en-US" sz="1200" dirty="0"/>
        </a:p>
      </dgm:t>
    </dgm:pt>
    <dgm:pt modelId="{5E1187C2-2BA6-424C-9FFE-4A12FD79FC52}" type="parTrans" cxnId="{25933884-292C-1D4A-998A-850FBEEC6C60}">
      <dgm:prSet/>
      <dgm:spPr/>
      <dgm:t>
        <a:bodyPr/>
        <a:lstStyle/>
        <a:p>
          <a:endParaRPr lang="en-US"/>
        </a:p>
      </dgm:t>
    </dgm:pt>
    <dgm:pt modelId="{4F4EA899-D302-BF45-AD15-DDDEC062A3C3}" type="sibTrans" cxnId="{25933884-292C-1D4A-998A-850FBEEC6C60}">
      <dgm:prSet/>
      <dgm:spPr/>
      <dgm:t>
        <a:bodyPr/>
        <a:lstStyle/>
        <a:p>
          <a:endParaRPr lang="en-US"/>
        </a:p>
      </dgm:t>
    </dgm:pt>
    <dgm:pt modelId="{C0E1B203-CD67-E349-888B-DFFD9B5BE754}">
      <dgm:prSet phldrT="[Text]" custT="1"/>
      <dgm:spPr/>
      <dgm:t>
        <a:bodyPr/>
        <a:lstStyle/>
        <a:p>
          <a:pPr marL="146304" indent="-146304"/>
          <a:r>
            <a:rPr lang="en-US" sz="1200" dirty="0" smtClean="0"/>
            <a:t>Policy Apply </a:t>
          </a:r>
          <a:r>
            <a:rPr lang="en-US" sz="1200" dirty="0" err="1" smtClean="0"/>
            <a:t>時の機能拡張</a:t>
          </a:r>
          <a:endParaRPr lang="en-US" sz="1200" dirty="0"/>
        </a:p>
      </dgm:t>
    </dgm:pt>
    <dgm:pt modelId="{8D5A83ED-52B2-F243-9B20-1CFF3FD97162}" type="parTrans" cxnId="{27BDF417-267E-6345-9E30-600031D897A7}">
      <dgm:prSet/>
      <dgm:spPr/>
      <dgm:t>
        <a:bodyPr/>
        <a:lstStyle/>
        <a:p>
          <a:endParaRPr lang="en-US"/>
        </a:p>
      </dgm:t>
    </dgm:pt>
    <dgm:pt modelId="{03009D43-05AD-7949-9153-A5F7F80B9B8A}" type="sibTrans" cxnId="{27BDF417-267E-6345-9E30-600031D897A7}">
      <dgm:prSet/>
      <dgm:spPr/>
      <dgm:t>
        <a:bodyPr/>
        <a:lstStyle/>
        <a:p>
          <a:endParaRPr lang="en-US"/>
        </a:p>
      </dgm:t>
    </dgm:pt>
    <dgm:pt modelId="{40273AC1-ADEF-8647-8DD6-1CC809AC95DE}">
      <dgm:prSet custT="1"/>
      <dgm:spPr/>
      <dgm:t>
        <a:bodyPr/>
        <a:lstStyle/>
        <a:p>
          <a:pPr marL="146304" indent="-146304"/>
          <a:r>
            <a:rPr lang="en-US" sz="1200" dirty="0" err="1" smtClean="0"/>
            <a:t>VPNでのPKI認証</a:t>
          </a:r>
          <a:r>
            <a:rPr lang="en-US" sz="1200" dirty="0" smtClean="0"/>
            <a:t> ( FMC)</a:t>
          </a:r>
          <a:endParaRPr lang="en-US" sz="1200" dirty="0"/>
        </a:p>
      </dgm:t>
    </dgm:pt>
    <dgm:pt modelId="{E634200E-0E7F-414A-B300-7C77703C9CB8}" type="parTrans" cxnId="{26570F58-072D-A84D-A1FB-002D86B2047C}">
      <dgm:prSet/>
      <dgm:spPr/>
      <dgm:t>
        <a:bodyPr/>
        <a:lstStyle/>
        <a:p>
          <a:endParaRPr lang="en-US"/>
        </a:p>
      </dgm:t>
    </dgm:pt>
    <dgm:pt modelId="{E6080DE0-D5D5-5C45-848D-7AB15A1CA3F5}" type="sibTrans" cxnId="{26570F58-072D-A84D-A1FB-002D86B2047C}">
      <dgm:prSet/>
      <dgm:spPr/>
      <dgm:t>
        <a:bodyPr/>
        <a:lstStyle/>
        <a:p>
          <a:endParaRPr lang="en-US"/>
        </a:p>
      </dgm:t>
    </dgm:pt>
    <dgm:pt modelId="{D5DD5C99-37A5-954F-80F4-9D069464D723}">
      <dgm:prSet custT="1"/>
      <dgm:spPr/>
      <dgm:t>
        <a:bodyPr/>
        <a:lstStyle/>
        <a:p>
          <a:pPr marL="146304" indent="-146304"/>
          <a:r>
            <a:rPr lang="en-US" sz="1200" dirty="0" smtClean="0"/>
            <a:t>User Based IOCs</a:t>
          </a:r>
          <a:endParaRPr lang="en-US" sz="1200" dirty="0"/>
        </a:p>
      </dgm:t>
    </dgm:pt>
    <dgm:pt modelId="{D9290623-80F4-904A-A2A2-D3D421FF424B}" type="parTrans" cxnId="{6777A021-F66E-7A40-8E52-DA77BFA37ADC}">
      <dgm:prSet/>
      <dgm:spPr/>
      <dgm:t>
        <a:bodyPr/>
        <a:lstStyle/>
        <a:p>
          <a:endParaRPr lang="en-US"/>
        </a:p>
      </dgm:t>
    </dgm:pt>
    <dgm:pt modelId="{DC4A78E7-504E-C348-AEDE-4B9432330196}" type="sibTrans" cxnId="{6777A021-F66E-7A40-8E52-DA77BFA37ADC}">
      <dgm:prSet/>
      <dgm:spPr/>
      <dgm:t>
        <a:bodyPr/>
        <a:lstStyle/>
        <a:p>
          <a:endParaRPr lang="en-US"/>
        </a:p>
      </dgm:t>
    </dgm:pt>
    <dgm:pt modelId="{F4BC6616-55A2-5846-9AA5-2DD033600D34}">
      <dgm:prSet phldrT="[Text]" custT="1"/>
      <dgm:spPr/>
      <dgm:t>
        <a:bodyPr/>
        <a:lstStyle/>
        <a:p>
          <a:pPr marL="146304" indent="-146304"/>
          <a:r>
            <a:rPr lang="en-US" sz="1200" dirty="0" err="1" smtClean="0"/>
            <a:t>FMCのThreatGRIDアカウントの紐付け</a:t>
          </a:r>
          <a:endParaRPr lang="en-US" sz="1200" dirty="0"/>
        </a:p>
      </dgm:t>
    </dgm:pt>
    <dgm:pt modelId="{EBE0A8D3-6033-ED41-86E6-61481A95753E}" type="parTrans" cxnId="{9C701A39-5B0B-4A48-99F3-A053422BED9C}">
      <dgm:prSet/>
      <dgm:spPr/>
      <dgm:t>
        <a:bodyPr/>
        <a:lstStyle/>
        <a:p>
          <a:endParaRPr lang="en-US"/>
        </a:p>
      </dgm:t>
    </dgm:pt>
    <dgm:pt modelId="{4FFCA9CE-616E-A64B-8578-ED4725B9A092}" type="sibTrans" cxnId="{9C701A39-5B0B-4A48-99F3-A053422BED9C}">
      <dgm:prSet/>
      <dgm:spPr/>
      <dgm:t>
        <a:bodyPr/>
        <a:lstStyle/>
        <a:p>
          <a:endParaRPr lang="en-US"/>
        </a:p>
      </dgm:t>
    </dgm:pt>
    <dgm:pt modelId="{409FB8FF-5002-404D-8CBE-C8FE880E7E38}" type="pres">
      <dgm:prSet presAssocID="{2C5AE7C7-6C8F-E745-B574-646E28D08E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8AC297-C38D-7B4F-AA3C-01B5F164A53F}" type="pres">
      <dgm:prSet presAssocID="{2C5AE7C7-6C8F-E745-B574-646E28D08E11}" presName="bkgdShp" presStyleLbl="alignAccFollowNode1" presStyleIdx="0" presStyleCnt="1"/>
      <dgm:spPr/>
    </dgm:pt>
    <dgm:pt modelId="{A7DA8AE7-1780-5747-9B66-FDE032DDB425}" type="pres">
      <dgm:prSet presAssocID="{2C5AE7C7-6C8F-E745-B574-646E28D08E11}" presName="linComp" presStyleCnt="0"/>
      <dgm:spPr/>
    </dgm:pt>
    <dgm:pt modelId="{43140BE1-7288-FE41-B9E0-A086198D22E1}" type="pres">
      <dgm:prSet presAssocID="{66CE74E7-4980-664E-A118-A6D77909170A}" presName="compNode" presStyleCnt="0"/>
      <dgm:spPr/>
    </dgm:pt>
    <dgm:pt modelId="{36201ECC-6B73-5C44-9147-543C2BAFF09F}" type="pres">
      <dgm:prSet presAssocID="{66CE74E7-4980-664E-A118-A6D77909170A}" presName="node" presStyleLbl="node1" presStyleIdx="0" presStyleCnt="4" custScaleX="1139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D56E51-C561-0C4E-A74C-4BAB66F66D0C}" type="pres">
      <dgm:prSet presAssocID="{66CE74E7-4980-664E-A118-A6D77909170A}" presName="invisiNode" presStyleLbl="node1" presStyleIdx="0" presStyleCnt="4"/>
      <dgm:spPr/>
    </dgm:pt>
    <dgm:pt modelId="{786798FE-E901-CB4B-94A7-09D4C31826D7}" type="pres">
      <dgm:prSet presAssocID="{66CE74E7-4980-664E-A118-A6D77909170A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E218423-6B10-C14C-B699-958817F54C52}" type="pres">
      <dgm:prSet presAssocID="{E1AD08AA-59A9-7347-9895-B356BA4B113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D420523-DC96-574D-B29D-598310925B76}" type="pres">
      <dgm:prSet presAssocID="{D0720C1E-01F6-CD4C-9E49-7CBBBF727CF0}" presName="compNode" presStyleCnt="0"/>
      <dgm:spPr/>
    </dgm:pt>
    <dgm:pt modelId="{6FCBB9B0-CA1B-6549-A776-FC8FD5A16BB0}" type="pres">
      <dgm:prSet presAssocID="{D0720C1E-01F6-CD4C-9E49-7CBBBF727CF0}" presName="node" presStyleLbl="node1" presStyleIdx="1" presStyleCnt="4" custScaleX="1160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93E5E-1A51-5B42-945C-CFFEE8696156}" type="pres">
      <dgm:prSet presAssocID="{D0720C1E-01F6-CD4C-9E49-7CBBBF727CF0}" presName="invisiNode" presStyleLbl="node1" presStyleIdx="1" presStyleCnt="4"/>
      <dgm:spPr/>
    </dgm:pt>
    <dgm:pt modelId="{532832ED-E78C-6B45-BAC0-3B3C6D1512A9}" type="pres">
      <dgm:prSet presAssocID="{D0720C1E-01F6-CD4C-9E49-7CBBBF727CF0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2B06FD1-C833-7143-B492-F7B15C8EE0F1}" type="pres">
      <dgm:prSet presAssocID="{6F9A44A4-40A7-AE41-A60E-6CEC6275A7B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1A1D1B9-CED4-004D-9ECF-BCA15A8B9D87}" type="pres">
      <dgm:prSet presAssocID="{D17CC70B-4E53-544A-80CD-7E29910CB4B9}" presName="compNode" presStyleCnt="0"/>
      <dgm:spPr/>
    </dgm:pt>
    <dgm:pt modelId="{8DE14C17-179A-814F-B5AB-52454CFAACE4}" type="pres">
      <dgm:prSet presAssocID="{D17CC70B-4E53-544A-80CD-7E29910CB4B9}" presName="node" presStyleLbl="node1" presStyleIdx="2" presStyleCnt="4" custScaleX="113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7ACDB-0DBD-DE4D-AB10-5DB2815CAB0B}" type="pres">
      <dgm:prSet presAssocID="{D17CC70B-4E53-544A-80CD-7E29910CB4B9}" presName="invisiNode" presStyleLbl="node1" presStyleIdx="2" presStyleCnt="4"/>
      <dgm:spPr/>
    </dgm:pt>
    <dgm:pt modelId="{D9773AEB-0FC4-024E-B6E3-6FEC3DB2B466}" type="pres">
      <dgm:prSet presAssocID="{D17CC70B-4E53-544A-80CD-7E29910CB4B9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4C4A5E-79DB-4944-9702-9D3B2EF52AA0}" type="pres">
      <dgm:prSet presAssocID="{47066E00-7488-A34C-891A-D279AD4B8AF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6A74CE3-AE88-3343-B202-10AF426E2B1B}" type="pres">
      <dgm:prSet presAssocID="{99ED0E91-D270-AF45-9D2B-DE893735BAB9}" presName="compNode" presStyleCnt="0"/>
      <dgm:spPr/>
    </dgm:pt>
    <dgm:pt modelId="{7447BF12-72A7-6C46-AF70-AC98AEC8C338}" type="pres">
      <dgm:prSet presAssocID="{99ED0E91-D270-AF45-9D2B-DE893735BAB9}" presName="node" presStyleLbl="node1" presStyleIdx="3" presStyleCnt="4" custScaleX="1136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768FD-954E-5A4D-83B0-AC041D7EE758}" type="pres">
      <dgm:prSet presAssocID="{99ED0E91-D270-AF45-9D2B-DE893735BAB9}" presName="invisiNode" presStyleLbl="node1" presStyleIdx="3" presStyleCnt="4"/>
      <dgm:spPr/>
    </dgm:pt>
    <dgm:pt modelId="{D5B1CD25-58F5-534A-91D4-625F1BDF8178}" type="pres">
      <dgm:prSet presAssocID="{99ED0E91-D270-AF45-9D2B-DE893735BAB9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26570F58-072D-A84D-A1FB-002D86B2047C}" srcId="{99ED0E91-D270-AF45-9D2B-DE893735BAB9}" destId="{40273AC1-ADEF-8647-8DD6-1CC809AC95DE}" srcOrd="1" destOrd="0" parTransId="{E634200E-0E7F-414A-B300-7C77703C9CB8}" sibTransId="{E6080DE0-D5D5-5C45-848D-7AB15A1CA3F5}"/>
    <dgm:cxn modelId="{77B67C4B-7C84-478D-92EA-02C10CBF477F}" type="presOf" srcId="{3F07A872-8D1B-8843-AEBD-49B1D40057B6}" destId="{36201ECC-6B73-5C44-9147-543C2BAFF09F}" srcOrd="0" destOrd="4" presId="urn:microsoft.com/office/officeart/2005/8/layout/pList2"/>
    <dgm:cxn modelId="{F395BDC8-CD41-7147-AC7D-5DA6172ED7DF}" srcId="{D17CC70B-4E53-544A-80CD-7E29910CB4B9}" destId="{53BA7CB4-3E53-AB4B-A504-0F308E900ABB}" srcOrd="0" destOrd="0" parTransId="{EDA28FB8-671B-9C49-B868-686CF792E6BC}" sibTransId="{EEC8F1D7-F90B-DD4F-8690-C26D39434E1C}"/>
    <dgm:cxn modelId="{FDEE42F5-BAD1-4C67-A84B-7699F6BAB58D}" type="presOf" srcId="{F4BC6616-55A2-5846-9AA5-2DD033600D34}" destId="{8DE14C17-179A-814F-B5AB-52454CFAACE4}" srcOrd="0" destOrd="2" presId="urn:microsoft.com/office/officeart/2005/8/layout/pList2"/>
    <dgm:cxn modelId="{801AB5CE-AF97-A644-9F94-E4F9A75CB3A3}" srcId="{66CE74E7-4980-664E-A118-A6D77909170A}" destId="{37A19C02-1FC4-9541-9F9E-D220370EFE7D}" srcOrd="1" destOrd="0" parTransId="{79B05D3A-8E28-3443-87C7-6F683B07D8D3}" sibTransId="{A07B5A9E-7E66-CA4A-AB1F-E39568E83723}"/>
    <dgm:cxn modelId="{25933884-292C-1D4A-998A-850FBEEC6C60}" srcId="{D0720C1E-01F6-CD4C-9E49-7CBBBF727CF0}" destId="{A19B0106-807C-0E42-98DC-EC740DC6DD94}" srcOrd="1" destOrd="0" parTransId="{5E1187C2-2BA6-424C-9FFE-4A12FD79FC52}" sibTransId="{4F4EA899-D302-BF45-AD15-DDDEC062A3C3}"/>
    <dgm:cxn modelId="{F8428183-2DAE-40C5-B4B7-D3A5C1B5B482}" type="presOf" srcId="{47066E00-7488-A34C-891A-D279AD4B8AF9}" destId="{854C4A5E-79DB-4944-9702-9D3B2EF52AA0}" srcOrd="0" destOrd="0" presId="urn:microsoft.com/office/officeart/2005/8/layout/pList2"/>
    <dgm:cxn modelId="{A0373178-E451-48DE-9CFC-37457112F6D5}" type="presOf" srcId="{37A19C02-1FC4-9541-9F9E-D220370EFE7D}" destId="{36201ECC-6B73-5C44-9147-543C2BAFF09F}" srcOrd="0" destOrd="2" presId="urn:microsoft.com/office/officeart/2005/8/layout/pList2"/>
    <dgm:cxn modelId="{8EE6C6C6-E7BD-4E3F-8592-4F97E813B0B5}" type="presOf" srcId="{24044CA6-0047-AA44-95CF-3CAE71412735}" destId="{7447BF12-72A7-6C46-AF70-AC98AEC8C338}" srcOrd="0" destOrd="4" presId="urn:microsoft.com/office/officeart/2005/8/layout/pList2"/>
    <dgm:cxn modelId="{7644448D-7714-724F-8226-99151BBD0B73}" srcId="{D0720C1E-01F6-CD4C-9E49-7CBBBF727CF0}" destId="{6D3AF056-CDD1-9D40-B788-9A921DD30401}" srcOrd="0" destOrd="0" parTransId="{12DABECA-E4B5-314F-B2C9-3D4275F7D0B9}" sibTransId="{3A21E2DB-4F4A-0142-93EF-2D47C3D6583F}"/>
    <dgm:cxn modelId="{93446A17-DF50-4871-A286-BB2034A6298A}" type="presOf" srcId="{2C5AE7C7-6C8F-E745-B574-646E28D08E11}" destId="{409FB8FF-5002-404D-8CBE-C8FE880E7E38}" srcOrd="0" destOrd="0" presId="urn:microsoft.com/office/officeart/2005/8/layout/pList2"/>
    <dgm:cxn modelId="{9B063BCD-6CB8-4F78-A445-F21866CC5FD7}" type="presOf" srcId="{53BA7CB4-3E53-AB4B-A504-0F308E900ABB}" destId="{8DE14C17-179A-814F-B5AB-52454CFAACE4}" srcOrd="0" destOrd="1" presId="urn:microsoft.com/office/officeart/2005/8/layout/pList2"/>
    <dgm:cxn modelId="{6777A021-F66E-7A40-8E52-DA77BFA37ADC}" srcId="{99ED0E91-D270-AF45-9D2B-DE893735BAB9}" destId="{D5DD5C99-37A5-954F-80F4-9D069464D723}" srcOrd="2" destOrd="0" parTransId="{D9290623-80F4-904A-A2A2-D3D421FF424B}" sibTransId="{DC4A78E7-504E-C348-AEDE-4B9432330196}"/>
    <dgm:cxn modelId="{C60A0988-BC6F-C94D-9CF1-D460C2F59B15}" srcId="{66CE74E7-4980-664E-A118-A6D77909170A}" destId="{3F07A872-8D1B-8843-AEBD-49B1D40057B6}" srcOrd="3" destOrd="0" parTransId="{597EC27A-F31A-D548-9B48-3AD8C3FA587B}" sibTransId="{EF011CF4-18C9-9247-8AF2-E3FB6D3AF441}"/>
    <dgm:cxn modelId="{9AB37940-758D-45E3-BE50-8471300DA639}" type="presOf" srcId="{D0720C1E-01F6-CD4C-9E49-7CBBBF727CF0}" destId="{6FCBB9B0-CA1B-6549-A776-FC8FD5A16BB0}" srcOrd="0" destOrd="0" presId="urn:microsoft.com/office/officeart/2005/8/layout/pList2"/>
    <dgm:cxn modelId="{467905E8-AF25-4D72-993A-0F75A8AD7DCE}" type="presOf" srcId="{FBE64849-7DD6-9141-BBDE-739CE44B82DB}" destId="{36201ECC-6B73-5C44-9147-543C2BAFF09F}" srcOrd="0" destOrd="1" presId="urn:microsoft.com/office/officeart/2005/8/layout/pList2"/>
    <dgm:cxn modelId="{51A298FA-262E-4A87-B67F-FF5838281FA8}" type="presOf" srcId="{C0E1B203-CD67-E349-888B-DFFD9B5BE754}" destId="{6FCBB9B0-CA1B-6549-A776-FC8FD5A16BB0}" srcOrd="0" destOrd="3" presId="urn:microsoft.com/office/officeart/2005/8/layout/pList2"/>
    <dgm:cxn modelId="{7180EFE2-BD0C-4354-BE55-BB867FC2BE9C}" type="presOf" srcId="{2F07A9AD-8288-8F4D-9E05-8010CD500D3F}" destId="{7447BF12-72A7-6C46-AF70-AC98AEC8C338}" srcOrd="0" destOrd="1" presId="urn:microsoft.com/office/officeart/2005/8/layout/pList2"/>
    <dgm:cxn modelId="{504766B4-73BA-DA4A-83E4-939E38045CA9}" srcId="{2C5AE7C7-6C8F-E745-B574-646E28D08E11}" destId="{D0720C1E-01F6-CD4C-9E49-7CBBBF727CF0}" srcOrd="1" destOrd="0" parTransId="{71BDCBF7-BBAA-D74F-ABFD-CBA9909146C1}" sibTransId="{6F9A44A4-40A7-AE41-A60E-6CEC6275A7B4}"/>
    <dgm:cxn modelId="{9A90CE90-995C-49B5-B555-504BEF9DBB23}" type="presOf" srcId="{40273AC1-ADEF-8647-8DD6-1CC809AC95DE}" destId="{7447BF12-72A7-6C46-AF70-AC98AEC8C338}" srcOrd="0" destOrd="2" presId="urn:microsoft.com/office/officeart/2005/8/layout/pList2"/>
    <dgm:cxn modelId="{CD50AC30-8633-457D-A72C-894505DD5B9A}" type="presOf" srcId="{D17CC70B-4E53-544A-80CD-7E29910CB4B9}" destId="{8DE14C17-179A-814F-B5AB-52454CFAACE4}" srcOrd="0" destOrd="0" presId="urn:microsoft.com/office/officeart/2005/8/layout/pList2"/>
    <dgm:cxn modelId="{4C91426B-1C10-DB48-A734-483A59086E76}" srcId="{2C5AE7C7-6C8F-E745-B574-646E28D08E11}" destId="{66CE74E7-4980-664E-A118-A6D77909170A}" srcOrd="0" destOrd="0" parTransId="{33FAE3D1-A6A1-1D41-8B34-0D960E0F8BBE}" sibTransId="{E1AD08AA-59A9-7347-9895-B356BA4B113E}"/>
    <dgm:cxn modelId="{9C701A39-5B0B-4A48-99F3-A053422BED9C}" srcId="{D17CC70B-4E53-544A-80CD-7E29910CB4B9}" destId="{F4BC6616-55A2-5846-9AA5-2DD033600D34}" srcOrd="1" destOrd="0" parTransId="{EBE0A8D3-6033-ED41-86E6-61481A95753E}" sibTransId="{4FFCA9CE-616E-A64B-8578-ED4725B9A092}"/>
    <dgm:cxn modelId="{A4E73BA3-79AD-304C-B057-020192A2EA3D}" srcId="{2C5AE7C7-6C8F-E745-B574-646E28D08E11}" destId="{D17CC70B-4E53-544A-80CD-7E29910CB4B9}" srcOrd="2" destOrd="0" parTransId="{51DAB887-1B84-F84D-B629-B34063D5B21B}" sibTransId="{47066E00-7488-A34C-891A-D279AD4B8AF9}"/>
    <dgm:cxn modelId="{D613AF53-B69D-2C40-BF92-70E323DDBFE4}" srcId="{99ED0E91-D270-AF45-9D2B-DE893735BAB9}" destId="{24044CA6-0047-AA44-95CF-3CAE71412735}" srcOrd="3" destOrd="0" parTransId="{DFC61DBA-275E-8346-8C0E-C2595D8C9B32}" sibTransId="{E45796A1-F239-234E-90EC-0AD911480929}"/>
    <dgm:cxn modelId="{640D068B-DDED-1C4A-867B-033CB31AA09A}" srcId="{66CE74E7-4980-664E-A118-A6D77909170A}" destId="{C1B27FDD-F4B0-1D44-B5CB-7A32B20D1225}" srcOrd="2" destOrd="0" parTransId="{EAC9C244-6B0D-974E-B959-017B52AFEC98}" sibTransId="{65A34FC2-DBCA-874A-A857-B35E3E96D2FB}"/>
    <dgm:cxn modelId="{D5FA40FA-DFE0-4F6A-9BDE-58BC31AE7932}" type="presOf" srcId="{D5DD5C99-37A5-954F-80F4-9D069464D723}" destId="{7447BF12-72A7-6C46-AF70-AC98AEC8C338}" srcOrd="0" destOrd="3" presId="urn:microsoft.com/office/officeart/2005/8/layout/pList2"/>
    <dgm:cxn modelId="{75FC337D-0337-4570-936E-718EE0ACB58F}" type="presOf" srcId="{C1B27FDD-F4B0-1D44-B5CB-7A32B20D1225}" destId="{36201ECC-6B73-5C44-9147-543C2BAFF09F}" srcOrd="0" destOrd="3" presId="urn:microsoft.com/office/officeart/2005/8/layout/pList2"/>
    <dgm:cxn modelId="{9E422E9A-FC7A-1D49-BD0D-215F73A134D0}" srcId="{2C5AE7C7-6C8F-E745-B574-646E28D08E11}" destId="{99ED0E91-D270-AF45-9D2B-DE893735BAB9}" srcOrd="3" destOrd="0" parTransId="{DE7AC2D8-EF8A-FF4D-ADAB-603E327F0293}" sibTransId="{F3254436-046F-E648-ADFC-F776155BE719}"/>
    <dgm:cxn modelId="{120F8501-D808-492F-A682-514A293FF61F}" type="presOf" srcId="{99ED0E91-D270-AF45-9D2B-DE893735BAB9}" destId="{7447BF12-72A7-6C46-AF70-AC98AEC8C338}" srcOrd="0" destOrd="0" presId="urn:microsoft.com/office/officeart/2005/8/layout/pList2"/>
    <dgm:cxn modelId="{34A590E6-E9F3-D34D-95EC-1231A23F39C2}" srcId="{99ED0E91-D270-AF45-9D2B-DE893735BAB9}" destId="{2F07A9AD-8288-8F4D-9E05-8010CD500D3F}" srcOrd="0" destOrd="0" parTransId="{9B498261-0DBC-2A4D-A81F-7050C19B8EB0}" sibTransId="{E6FD7808-4F9C-EA4E-B8FD-0D628443533A}"/>
    <dgm:cxn modelId="{EC509217-FC85-4E36-BFF7-04A320E70186}" type="presOf" srcId="{66CE74E7-4980-664E-A118-A6D77909170A}" destId="{36201ECC-6B73-5C44-9147-543C2BAFF09F}" srcOrd="0" destOrd="0" presId="urn:microsoft.com/office/officeart/2005/8/layout/pList2"/>
    <dgm:cxn modelId="{27BDF417-267E-6345-9E30-600031D897A7}" srcId="{D0720C1E-01F6-CD4C-9E49-7CBBBF727CF0}" destId="{C0E1B203-CD67-E349-888B-DFFD9B5BE754}" srcOrd="2" destOrd="0" parTransId="{8D5A83ED-52B2-F243-9B20-1CFF3FD97162}" sibTransId="{03009D43-05AD-7949-9153-A5F7F80B9B8A}"/>
    <dgm:cxn modelId="{88BE9C61-86B1-4AFE-AE57-9A915A24C28F}" type="presOf" srcId="{6F9A44A4-40A7-AE41-A60E-6CEC6275A7B4}" destId="{B2B06FD1-C833-7143-B492-F7B15C8EE0F1}" srcOrd="0" destOrd="0" presId="urn:microsoft.com/office/officeart/2005/8/layout/pList2"/>
    <dgm:cxn modelId="{112E3FD5-4626-1B48-908E-DA576E51073C}" srcId="{66CE74E7-4980-664E-A118-A6D77909170A}" destId="{FBE64849-7DD6-9141-BBDE-739CE44B82DB}" srcOrd="0" destOrd="0" parTransId="{1D855A86-1D63-B641-AD65-8E39EF98A465}" sibTransId="{6C9BB6A8-CF22-E145-B1F3-5B87AB4DED7D}"/>
    <dgm:cxn modelId="{60D34891-22D9-44A2-82E4-79BCEA33A357}" type="presOf" srcId="{A19B0106-807C-0E42-98DC-EC740DC6DD94}" destId="{6FCBB9B0-CA1B-6549-A776-FC8FD5A16BB0}" srcOrd="0" destOrd="2" presId="urn:microsoft.com/office/officeart/2005/8/layout/pList2"/>
    <dgm:cxn modelId="{436547D4-793B-4FFD-A738-68E0680DA8D8}" type="presOf" srcId="{6D3AF056-CDD1-9D40-B788-9A921DD30401}" destId="{6FCBB9B0-CA1B-6549-A776-FC8FD5A16BB0}" srcOrd="0" destOrd="1" presId="urn:microsoft.com/office/officeart/2005/8/layout/pList2"/>
    <dgm:cxn modelId="{20FFFB04-E84B-4BFF-B68C-878A17F02A83}" type="presOf" srcId="{E1AD08AA-59A9-7347-9895-B356BA4B113E}" destId="{3E218423-6B10-C14C-B699-958817F54C52}" srcOrd="0" destOrd="0" presId="urn:microsoft.com/office/officeart/2005/8/layout/pList2"/>
    <dgm:cxn modelId="{F1EB7260-94B4-4A50-8EF5-5FE3166EC13E}" type="presParOf" srcId="{409FB8FF-5002-404D-8CBE-C8FE880E7E38}" destId="{148AC297-C38D-7B4F-AA3C-01B5F164A53F}" srcOrd="0" destOrd="0" presId="urn:microsoft.com/office/officeart/2005/8/layout/pList2"/>
    <dgm:cxn modelId="{FDE788DC-AC77-4E41-90B5-20017EB363C9}" type="presParOf" srcId="{409FB8FF-5002-404D-8CBE-C8FE880E7E38}" destId="{A7DA8AE7-1780-5747-9B66-FDE032DDB425}" srcOrd="1" destOrd="0" presId="urn:microsoft.com/office/officeart/2005/8/layout/pList2"/>
    <dgm:cxn modelId="{39AC5F61-6E17-4FA3-8A45-8EB54B7E75D9}" type="presParOf" srcId="{A7DA8AE7-1780-5747-9B66-FDE032DDB425}" destId="{43140BE1-7288-FE41-B9E0-A086198D22E1}" srcOrd="0" destOrd="0" presId="urn:microsoft.com/office/officeart/2005/8/layout/pList2"/>
    <dgm:cxn modelId="{AA579D22-2D45-4864-8F84-1F00DE4CE4A8}" type="presParOf" srcId="{43140BE1-7288-FE41-B9E0-A086198D22E1}" destId="{36201ECC-6B73-5C44-9147-543C2BAFF09F}" srcOrd="0" destOrd="0" presId="urn:microsoft.com/office/officeart/2005/8/layout/pList2"/>
    <dgm:cxn modelId="{111DB7C4-4CCA-41B0-AF0F-2300E862E4A0}" type="presParOf" srcId="{43140BE1-7288-FE41-B9E0-A086198D22E1}" destId="{2AD56E51-C561-0C4E-A74C-4BAB66F66D0C}" srcOrd="1" destOrd="0" presId="urn:microsoft.com/office/officeart/2005/8/layout/pList2"/>
    <dgm:cxn modelId="{88F26CA1-CA3A-4FB7-B1D7-14FDE2E8FFAC}" type="presParOf" srcId="{43140BE1-7288-FE41-B9E0-A086198D22E1}" destId="{786798FE-E901-CB4B-94A7-09D4C31826D7}" srcOrd="2" destOrd="0" presId="urn:microsoft.com/office/officeart/2005/8/layout/pList2"/>
    <dgm:cxn modelId="{73684236-3F36-49E4-9302-169EFDDF69ED}" type="presParOf" srcId="{A7DA8AE7-1780-5747-9B66-FDE032DDB425}" destId="{3E218423-6B10-C14C-B699-958817F54C52}" srcOrd="1" destOrd="0" presId="urn:microsoft.com/office/officeart/2005/8/layout/pList2"/>
    <dgm:cxn modelId="{A0D6E18D-ED4F-411B-8454-F961DAD041F6}" type="presParOf" srcId="{A7DA8AE7-1780-5747-9B66-FDE032DDB425}" destId="{9D420523-DC96-574D-B29D-598310925B76}" srcOrd="2" destOrd="0" presId="urn:microsoft.com/office/officeart/2005/8/layout/pList2"/>
    <dgm:cxn modelId="{CCC59F92-5B2E-49C1-8D74-6758FB51AF7C}" type="presParOf" srcId="{9D420523-DC96-574D-B29D-598310925B76}" destId="{6FCBB9B0-CA1B-6549-A776-FC8FD5A16BB0}" srcOrd="0" destOrd="0" presId="urn:microsoft.com/office/officeart/2005/8/layout/pList2"/>
    <dgm:cxn modelId="{4842CBCB-4487-479B-8D37-08EE865FE647}" type="presParOf" srcId="{9D420523-DC96-574D-B29D-598310925B76}" destId="{B8593E5E-1A51-5B42-945C-CFFEE8696156}" srcOrd="1" destOrd="0" presId="urn:microsoft.com/office/officeart/2005/8/layout/pList2"/>
    <dgm:cxn modelId="{6595FCA5-8DA9-46C8-843A-59E63DDF3C86}" type="presParOf" srcId="{9D420523-DC96-574D-B29D-598310925B76}" destId="{532832ED-E78C-6B45-BAC0-3B3C6D1512A9}" srcOrd="2" destOrd="0" presId="urn:microsoft.com/office/officeart/2005/8/layout/pList2"/>
    <dgm:cxn modelId="{C0F25523-B178-4E15-886D-891E21CFAB10}" type="presParOf" srcId="{A7DA8AE7-1780-5747-9B66-FDE032DDB425}" destId="{B2B06FD1-C833-7143-B492-F7B15C8EE0F1}" srcOrd="3" destOrd="0" presId="urn:microsoft.com/office/officeart/2005/8/layout/pList2"/>
    <dgm:cxn modelId="{BFAF4CD1-B60B-49D1-AD0F-FA420A7B0DA2}" type="presParOf" srcId="{A7DA8AE7-1780-5747-9B66-FDE032DDB425}" destId="{31A1D1B9-CED4-004D-9ECF-BCA15A8B9D87}" srcOrd="4" destOrd="0" presId="urn:microsoft.com/office/officeart/2005/8/layout/pList2"/>
    <dgm:cxn modelId="{FACCF4C2-72E1-4AA1-9455-1DF84D0C987D}" type="presParOf" srcId="{31A1D1B9-CED4-004D-9ECF-BCA15A8B9D87}" destId="{8DE14C17-179A-814F-B5AB-52454CFAACE4}" srcOrd="0" destOrd="0" presId="urn:microsoft.com/office/officeart/2005/8/layout/pList2"/>
    <dgm:cxn modelId="{F3D43558-FB0A-428C-A50F-1BFEE891D87C}" type="presParOf" srcId="{31A1D1B9-CED4-004D-9ECF-BCA15A8B9D87}" destId="{C1B7ACDB-0DBD-DE4D-AB10-5DB2815CAB0B}" srcOrd="1" destOrd="0" presId="urn:microsoft.com/office/officeart/2005/8/layout/pList2"/>
    <dgm:cxn modelId="{0E0B2D59-0BB1-4DC6-BE44-488132CD7B1C}" type="presParOf" srcId="{31A1D1B9-CED4-004D-9ECF-BCA15A8B9D87}" destId="{D9773AEB-0FC4-024E-B6E3-6FEC3DB2B466}" srcOrd="2" destOrd="0" presId="urn:microsoft.com/office/officeart/2005/8/layout/pList2"/>
    <dgm:cxn modelId="{73484282-4EE5-4E14-BE52-8C9B19EB2710}" type="presParOf" srcId="{A7DA8AE7-1780-5747-9B66-FDE032DDB425}" destId="{854C4A5E-79DB-4944-9702-9D3B2EF52AA0}" srcOrd="5" destOrd="0" presId="urn:microsoft.com/office/officeart/2005/8/layout/pList2"/>
    <dgm:cxn modelId="{2C559770-3163-4B92-9E7E-09C3397BE074}" type="presParOf" srcId="{A7DA8AE7-1780-5747-9B66-FDE032DDB425}" destId="{06A74CE3-AE88-3343-B202-10AF426E2B1B}" srcOrd="6" destOrd="0" presId="urn:microsoft.com/office/officeart/2005/8/layout/pList2"/>
    <dgm:cxn modelId="{5DEF0EB6-02DD-433A-910F-92A1ADC2010E}" type="presParOf" srcId="{06A74CE3-AE88-3343-B202-10AF426E2B1B}" destId="{7447BF12-72A7-6C46-AF70-AC98AEC8C338}" srcOrd="0" destOrd="0" presId="urn:microsoft.com/office/officeart/2005/8/layout/pList2"/>
    <dgm:cxn modelId="{2C4EBF14-E505-4E0D-9E3F-F7114986D2B1}" type="presParOf" srcId="{06A74CE3-AE88-3343-B202-10AF426E2B1B}" destId="{4E9768FD-954E-5A4D-83B0-AC041D7EE758}" srcOrd="1" destOrd="0" presId="urn:microsoft.com/office/officeart/2005/8/layout/pList2"/>
    <dgm:cxn modelId="{7D73F97A-7DAE-467E-9CBE-D0BADABE12D2}" type="presParOf" srcId="{06A74CE3-AE88-3343-B202-10AF426E2B1B}" destId="{D5B1CD25-58F5-534A-91D4-625F1BDF817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AC297-C38D-7B4F-AA3C-01B5F164A53F}">
      <dsp:nvSpPr>
        <dsp:cNvPr id="0" name=""/>
        <dsp:cNvSpPr/>
      </dsp:nvSpPr>
      <dsp:spPr>
        <a:xfrm>
          <a:off x="0" y="0"/>
          <a:ext cx="8280400" cy="13830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6798FE-E901-CB4B-94A7-09D4C31826D7}">
      <dsp:nvSpPr>
        <dsp:cNvPr id="0" name=""/>
        <dsp:cNvSpPr/>
      </dsp:nvSpPr>
      <dsp:spPr>
        <a:xfrm>
          <a:off x="362336" y="184404"/>
          <a:ext cx="1596241" cy="10142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6201ECC-6B73-5C44-9147-543C2BAFF09F}">
      <dsp:nvSpPr>
        <dsp:cNvPr id="0" name=""/>
        <dsp:cNvSpPr/>
      </dsp:nvSpPr>
      <dsp:spPr>
        <a:xfrm rot="10800000">
          <a:off x="250790" y="1383029"/>
          <a:ext cx="1819331" cy="169037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Migration Enablers</a:t>
          </a:r>
          <a:endParaRPr lang="en-US" sz="1300" kern="1200" dirty="0">
            <a:solidFill>
              <a:srgbClr val="FF0000"/>
            </a:solidFill>
          </a:endParaRPr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ASA to FTD </a:t>
          </a:r>
          <a:r>
            <a:rPr lang="en-US" sz="1200" kern="1200" dirty="0" err="1" smtClean="0">
              <a:latin typeface="MS PGothic" panose="020B0600070205080204" pitchFamily="34" charset="-128"/>
              <a:ea typeface="MS PGothic" panose="020B0600070205080204" pitchFamily="34" charset="-128"/>
            </a:rPr>
            <a:t>マイグレーションツール</a:t>
          </a:r>
          <a:endParaRPr lang="en-US" sz="1200" kern="1200" dirty="0">
            <a:latin typeface="MS PGothic" panose="020B0600070205080204" pitchFamily="34" charset="-128"/>
            <a:ea typeface="MS PGothic" panose="020B0600070205080204" pitchFamily="34" charset="-128"/>
          </a:endParaRPr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FlexConfig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REST API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パケットトレーサ</a:t>
          </a:r>
          <a:r>
            <a:rPr lang="en-US" sz="1200" kern="1200" dirty="0" smtClean="0"/>
            <a:t>ー&amp;</a:t>
          </a:r>
          <a:r>
            <a:rPr lang="en-US" sz="1200" kern="1200" dirty="0" err="1" smtClean="0"/>
            <a:t>キャプチャによるトラブル対応ツール</a:t>
          </a:r>
          <a:endParaRPr lang="en-US" sz="1200" kern="1200" dirty="0"/>
        </a:p>
      </dsp:txBody>
      <dsp:txXfrm rot="10800000">
        <a:off x="302775" y="1383029"/>
        <a:ext cx="1715361" cy="1638385"/>
      </dsp:txXfrm>
    </dsp:sp>
    <dsp:sp modelId="{532832ED-E78C-6B45-BAC0-3B3C6D1512A9}">
      <dsp:nvSpPr>
        <dsp:cNvPr id="0" name=""/>
        <dsp:cNvSpPr/>
      </dsp:nvSpPr>
      <dsp:spPr>
        <a:xfrm>
          <a:off x="2357757" y="184404"/>
          <a:ext cx="1596241" cy="10142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CBB9B0-CA1B-6549-A776-FC8FD5A16BB0}">
      <dsp:nvSpPr>
        <dsp:cNvPr id="0" name=""/>
        <dsp:cNvSpPr/>
      </dsp:nvSpPr>
      <dsp:spPr>
        <a:xfrm rot="10800000">
          <a:off x="2229746" y="1383029"/>
          <a:ext cx="1852262" cy="169037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Architecture</a:t>
          </a:r>
          <a:endParaRPr lang="en-US" sz="1300" kern="1200" dirty="0">
            <a:solidFill>
              <a:srgbClr val="FF0000"/>
            </a:solidFill>
          </a:endParaRPr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Integrated Routing &amp; Bridging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Inter-chassis clustering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Policy Apply </a:t>
          </a:r>
          <a:r>
            <a:rPr lang="en-US" sz="1200" kern="1200" dirty="0" err="1" smtClean="0"/>
            <a:t>時の機能拡張</a:t>
          </a:r>
          <a:endParaRPr lang="en-US" sz="1200" kern="1200" dirty="0"/>
        </a:p>
      </dsp:txBody>
      <dsp:txXfrm rot="10800000">
        <a:off x="2281731" y="1383029"/>
        <a:ext cx="1748292" cy="1638385"/>
      </dsp:txXfrm>
    </dsp:sp>
    <dsp:sp modelId="{D9773AEB-0FC4-024E-B6E3-6FEC3DB2B466}">
      <dsp:nvSpPr>
        <dsp:cNvPr id="0" name=""/>
        <dsp:cNvSpPr/>
      </dsp:nvSpPr>
      <dsp:spPr>
        <a:xfrm>
          <a:off x="4350377" y="184404"/>
          <a:ext cx="1596241" cy="10142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E14C17-179A-814F-B5AB-52454CFAACE4}">
      <dsp:nvSpPr>
        <dsp:cNvPr id="0" name=""/>
        <dsp:cNvSpPr/>
      </dsp:nvSpPr>
      <dsp:spPr>
        <a:xfrm rot="10800000">
          <a:off x="4241633" y="1383029"/>
          <a:ext cx="1813729" cy="169037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Platform/Integration</a:t>
          </a:r>
          <a:endParaRPr lang="en-US" sz="1300" kern="1200" dirty="0">
            <a:solidFill>
              <a:srgbClr val="FF0000"/>
            </a:solidFill>
          </a:endParaRPr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FTD on Azure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FMCのThreatGRIDアカウントの紐付け</a:t>
          </a:r>
          <a:endParaRPr lang="en-US" sz="1200" kern="1200" dirty="0"/>
        </a:p>
      </dsp:txBody>
      <dsp:txXfrm rot="10800000">
        <a:off x="4293618" y="1383029"/>
        <a:ext cx="1709759" cy="1638385"/>
      </dsp:txXfrm>
    </dsp:sp>
    <dsp:sp modelId="{D5B1CD25-58F5-534A-91D4-625F1BDF8178}">
      <dsp:nvSpPr>
        <dsp:cNvPr id="0" name=""/>
        <dsp:cNvSpPr/>
      </dsp:nvSpPr>
      <dsp:spPr>
        <a:xfrm>
          <a:off x="6324177" y="184404"/>
          <a:ext cx="1596241" cy="10142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47BF12-72A7-6C46-AF70-AC98AEC8C338}">
      <dsp:nvSpPr>
        <dsp:cNvPr id="0" name=""/>
        <dsp:cNvSpPr/>
      </dsp:nvSpPr>
      <dsp:spPr>
        <a:xfrm rot="10800000">
          <a:off x="6214986" y="1383029"/>
          <a:ext cx="1814622" cy="169037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rgbClr val="FF0000"/>
              </a:solidFill>
            </a:rPr>
            <a:t>NGFW and Threat</a:t>
          </a:r>
          <a:endParaRPr lang="en-US" sz="1300" kern="1200" dirty="0">
            <a:solidFill>
              <a:srgbClr val="FF0000"/>
            </a:solidFill>
          </a:endParaRPr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Site to Site VPN on FDM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VPNでのPKI認証</a:t>
          </a:r>
          <a:r>
            <a:rPr lang="en-US" sz="1200" kern="1200" dirty="0" smtClean="0"/>
            <a:t> ( FMC)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User Based IOCs</a:t>
          </a:r>
          <a:endParaRPr lang="en-US" sz="1200" kern="1200" dirty="0"/>
        </a:p>
        <a:p>
          <a:pPr marL="146304" lvl="1" indent="-146304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URL Lookup</a:t>
          </a:r>
          <a:endParaRPr lang="en-US" sz="1200" kern="1200" dirty="0"/>
        </a:p>
      </dsp:txBody>
      <dsp:txXfrm rot="10800000">
        <a:off x="6266971" y="1383029"/>
        <a:ext cx="1710652" cy="1638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E61C0-B6F7-4C9C-863F-D118B03799EB}" type="datetimeFigureOut">
              <a:rPr lang="en-US"/>
              <a:pPr>
                <a:defRPr/>
              </a:pPr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FF3F7B5-9A0B-40F3-A257-932ED5C8B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3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6EE8EE-BAD1-491A-8874-8394E5CA366F}" type="datetimeFigureOut">
              <a:rPr lang="en-US"/>
              <a:pPr>
                <a:defRPr/>
              </a:pPr>
              <a:t>12/8/2016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6C1005-B323-4A04-B0D1-DB577C3C2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94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0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C144-7F7A-F740-93CE-16EEF9786B1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38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DB87D-6B77-4EDA-945D-D9A3E7BC547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8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45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29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44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6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22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50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44DCE22-286C-D246-AABF-68BB4D24E3BF}" type="datetime1">
              <a:rPr lang="ja-JP" altLang="en-US" smtClean="0"/>
              <a:t>2016/12/8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6A510-E4F4-364C-8C8C-2EB56028C7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EBA19-CF3D-42D7-BB6D-4B038D3A9A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88401-B439-424C-9D4B-349406496C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61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0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20516x03C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36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3562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363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88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099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2496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861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556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247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287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7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693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9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0140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356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32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7555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136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2698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73813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63897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sz="1600" dirty="0" smtClean="0"/>
              <a:t>シスコシステムズ合同会社</a:t>
            </a:r>
            <a:endParaRPr lang="en-US" altLang="en-US" sz="1600" dirty="0" smtClean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altLang="ja-JP" dirty="0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marR="0" indent="0" algn="l" defTabSz="684213" rtl="0" eaLnBrk="1" fontAlgn="base" latinLnBrk="0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24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marL="0" marR="0" lvl="0" indent="0" algn="l" defTabSz="684213" rtl="0" eaLnBrk="1" fontAlgn="base" latinLnBrk="0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endParaRPr lang="en-US" altLang="en-US" sz="1600" dirty="0" smtClean="0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en-US" dirty="0"/>
          </a:p>
        </p:txBody>
      </p:sp>
      <p:sp>
        <p:nvSpPr>
          <p:cNvPr id="10" name="テキスト ボックス 1"/>
          <p:cNvSpPr txBox="1"/>
          <p:nvPr userDrawn="1"/>
        </p:nvSpPr>
        <p:spPr>
          <a:xfrm>
            <a:off x="6366616" y="247828"/>
            <a:ext cx="240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PSU Week 2016 Nov.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95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6821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376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4762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9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037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53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9976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496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434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altLang="ja-JP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37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altLang="ja-JP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547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20516x03C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chang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162" y="2659623"/>
            <a:ext cx="4393405" cy="5003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693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impossibl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0236" y="2633486"/>
            <a:ext cx="4757927" cy="518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set_comp_30711_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amazing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156" y="2651136"/>
            <a:ext cx="4326749" cy="513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0044" y="3937355"/>
            <a:ext cx="899770" cy="8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NBABT_A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350" y="1632059"/>
            <a:ext cx="5413248" cy="118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6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46" y="41394"/>
            <a:ext cx="8413138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846" y="1085067"/>
            <a:ext cx="8403738" cy="371553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83496" y="4954262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/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8409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9" y="228600"/>
            <a:ext cx="7435849" cy="6286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682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9513" y="329565"/>
            <a:ext cx="8711929" cy="6286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19513" y="912495"/>
            <a:ext cx="8711929" cy="34290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>
              <a:buNone/>
              <a:defRPr lang="en-US" sz="2100" kern="1200" spc="-38" baseline="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95000"/>
              </a:lnSpc>
              <a:spcBef>
                <a:spcPts val="1080"/>
              </a:spcBef>
              <a:buClr>
                <a:schemeClr val="accent1">
                  <a:lumMod val="40000"/>
                  <a:lumOff val="60000"/>
                </a:schemeClr>
              </a:buClr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57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675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ja-JP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69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0407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3964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4006" r:id="rId25"/>
    <p:sldLayoutId id="2147484007" r:id="rId26"/>
    <p:sldLayoutId id="2147484008" r:id="rId27"/>
    <p:sldLayoutId id="2147484010" r:id="rId28"/>
    <p:sldLayoutId id="2147484009" r:id="rId29"/>
    <p:sldLayoutId id="2147484011" r:id="rId30"/>
    <p:sldLayoutId id="2147483986" r:id="rId31"/>
    <p:sldLayoutId id="2147483987" r:id="rId32"/>
    <p:sldLayoutId id="2147483989" r:id="rId33"/>
    <p:sldLayoutId id="2147484014" r:id="rId34"/>
    <p:sldLayoutId id="2147483990" r:id="rId35"/>
    <p:sldLayoutId id="2147483991" r:id="rId36"/>
    <p:sldLayoutId id="2147483992" r:id="rId37"/>
    <p:sldLayoutId id="2147483993" r:id="rId38"/>
    <p:sldLayoutId id="2147483994" r:id="rId39"/>
    <p:sldLayoutId id="2147483995" r:id="rId40"/>
    <p:sldLayoutId id="2147483996" r:id="rId41"/>
    <p:sldLayoutId id="2147483997" r:id="rId42"/>
    <p:sldLayoutId id="2147483998" r:id="rId43"/>
    <p:sldLayoutId id="2147484018" r:id="rId44"/>
    <p:sldLayoutId id="2147484019" r:id="rId45"/>
    <p:sldLayoutId id="2147484021" r:id="rId46"/>
    <p:sldLayoutId id="2147484022" r:id="rId47"/>
    <p:sldLayoutId id="2147484023" r:id="rId48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sco.com/c/en/us/td/docs/security/asa/compatibility/asamatrx.html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isco.com/c/en/us/td/docs/security/asa/compatibility/asa-vpn-compatibility.html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wmf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co.com/jp/go/tech" TargetMode="External"/><Relationship Id="rId2" Type="http://schemas.openxmlformats.org/officeDocument/2006/relationships/hyperlink" Target="http://www.cisco.com/go/ngfw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upportforums.cisco.com/j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 smtClean="0"/>
              <a:t>セキュリティ事業 コンサルティングシステムズエンジニア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小林</a:t>
            </a:r>
            <a:r>
              <a:rPr lang="en-US" dirty="0" smtClean="0"/>
              <a:t> </a:t>
            </a:r>
            <a:r>
              <a:rPr lang="en-US" dirty="0" err="1" smtClean="0"/>
              <a:t>達哉</a:t>
            </a:r>
            <a:r>
              <a:rPr lang="en-US" dirty="0" smtClean="0"/>
              <a:t> (tatskoba@cisco.com)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b="1" dirty="0" smtClean="0"/>
              <a:t>[SEC-3] </a:t>
            </a:r>
            <a:br>
              <a:rPr lang="en-US" altLang="ja-JP" b="1" dirty="0" smtClean="0"/>
            </a:br>
            <a:r>
              <a:rPr lang="en-US" altLang="ja-JP" b="1" dirty="0" err="1" smtClean="0"/>
              <a:t>ASAおよびFirepowerアップデート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0644" y="3793710"/>
            <a:ext cx="8296421" cy="288131"/>
          </a:xfrm>
        </p:spPr>
        <p:txBody>
          <a:bodyPr/>
          <a:lstStyle/>
          <a:p>
            <a:r>
              <a:rPr lang="ja-JP" altLang="en-US" dirty="0" smtClean="0"/>
              <a:t>シスコシステムズ合同会社</a:t>
            </a:r>
            <a:endParaRPr 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442407" y="4670326"/>
            <a:ext cx="5757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ln w="0"/>
                <a:solidFill>
                  <a:schemeClr val="bg1"/>
                </a:solidFill>
                <a:effectLst>
                  <a:glow rad="12700">
                    <a:schemeClr val="tx1">
                      <a:lumMod val="60000"/>
                      <a:lumOff val="40000"/>
                    </a:schemeClr>
                  </a:glow>
                </a:effectLst>
              </a:rPr>
              <a:t>本資料</a:t>
            </a:r>
            <a:r>
              <a:rPr lang="ja-JP" altLang="en-US" sz="1400" dirty="0">
                <a:ln w="0"/>
                <a:solidFill>
                  <a:schemeClr val="bg1"/>
                </a:solidFill>
                <a:effectLst>
                  <a:glow rad="12700">
                    <a:schemeClr val="tx1">
                      <a:lumMod val="60000"/>
                      <a:lumOff val="40000"/>
                    </a:schemeClr>
                  </a:glow>
                </a:effectLst>
              </a:rPr>
              <a:t>に記載の各社社名、製品名は、各社の商標または登録商標です。</a:t>
            </a:r>
          </a:p>
        </p:txBody>
      </p:sp>
    </p:spTree>
    <p:extLst>
      <p:ext uri="{BB962C8B-B14F-4D97-AF65-F5344CB8AC3E}">
        <p14:creationId xmlns:p14="http://schemas.microsoft.com/office/powerpoint/2010/main" val="32070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 bwMode="auto">
          <a:xfrm flipH="1">
            <a:off x="271452" y="2546806"/>
            <a:ext cx="8497762" cy="1840884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  <a:sym typeface="Arial" pitchFamily="-107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271454" y="886108"/>
            <a:ext cx="8497762" cy="3504212"/>
          </a:xfrm>
          <a:custGeom>
            <a:avLst/>
            <a:gdLst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2222500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0 h 3581400"/>
              <a:gd name="connsiteX0" fmla="*/ 8407400 w 8407400"/>
              <a:gd name="connsiteY0" fmla="*/ 229904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229904 h 3581400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241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394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566930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610042 h 3351496"/>
              <a:gd name="connsiteX6" fmla="*/ 8407400 w 8407400"/>
              <a:gd name="connsiteY6" fmla="*/ 0 h 33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7400" h="3351496">
                <a:moveTo>
                  <a:pt x="8407400" y="0"/>
                </a:moveTo>
                <a:lnTo>
                  <a:pt x="6631941" y="0"/>
                </a:lnTo>
                <a:lnTo>
                  <a:pt x="0" y="1710020"/>
                </a:lnTo>
                <a:lnTo>
                  <a:pt x="0" y="3122896"/>
                </a:lnTo>
                <a:lnTo>
                  <a:pt x="0" y="3351496"/>
                </a:lnTo>
                <a:lnTo>
                  <a:pt x="8400890" y="1610042"/>
                </a:lnTo>
                <a:lnTo>
                  <a:pt x="84074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>
              <a:solidFill>
                <a:schemeClr val="accent2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808334" y="2157898"/>
            <a:ext cx="1096565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SSP20   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(10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140K conn/s)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658999" y="1915396"/>
            <a:ext cx="1115616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SSP40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240K conn/s)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430449" y="1566648"/>
            <a:ext cx="1134665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SSP60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350K conn/s)</a:t>
            </a:r>
          </a:p>
        </p:txBody>
      </p:sp>
      <p:pic>
        <p:nvPicPr>
          <p:cNvPr id="22" name="Picture 54" descr="Spy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4451" y="1921399"/>
            <a:ext cx="664369" cy="1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5" descr="Spyk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854" y="1662332"/>
            <a:ext cx="663178" cy="11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6" descr="Spy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6222" y="1372045"/>
            <a:ext cx="664369" cy="1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887803" y="2395130"/>
            <a:ext cx="1228725" cy="3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SSP10</a:t>
            </a:r>
          </a:p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  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65K conn/s)</a:t>
            </a: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454720" y="4416664"/>
            <a:ext cx="802481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Teleworker</a:t>
            </a:r>
          </a:p>
        </p:txBody>
      </p: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1567638" y="4416664"/>
            <a:ext cx="945605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Branch Office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3185826" y="4416664"/>
            <a:ext cx="1194152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Internet Edge</a:t>
            </a: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7216807" y="4401707"/>
            <a:ext cx="812006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Data Center</a:t>
            </a:r>
          </a:p>
        </p:txBody>
      </p:sp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5681567" y="4439023"/>
            <a:ext cx="920354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Campus</a:t>
            </a: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4918401" y="3321009"/>
            <a:ext cx="1779866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+mn-lt"/>
                <a:ea typeface="ＭＳ Ｐゴシック"/>
                <a:cs typeface="ＭＳ Ｐゴシック"/>
              </a:rPr>
              <a:t>Firewall and VPN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3311723" y="1805688"/>
            <a:ext cx="1531103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+mn-lt"/>
                <a:ea typeface="ＭＳ Ｐゴシック"/>
                <a:cs typeface="ＭＳ Ｐゴシック"/>
              </a:rPr>
              <a:t>Next-Generation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15136" y="3866310"/>
            <a:ext cx="961565" cy="566746"/>
            <a:chOff x="1557498" y="4337129"/>
            <a:chExt cx="1709619" cy="1007553"/>
          </a:xfrm>
        </p:grpSpPr>
        <p:pic>
          <p:nvPicPr>
            <p:cNvPr id="9" name="Picture 12" descr="5505-flyi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123" y="4952137"/>
              <a:ext cx="865994" cy="392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1557498" y="4337129"/>
              <a:ext cx="1479697" cy="787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9829" tIns="64913" rIns="129829" bIns="64913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900" b="1" dirty="0">
                  <a:latin typeface="+mn-lt"/>
                  <a:ea typeface="ＭＳ Ｐゴシック"/>
                  <a:cs typeface="ＭＳ Ｐゴシック"/>
                </a:rPr>
                <a:t>ASA 5505 </a:t>
              </a:r>
              <a:br>
                <a:rPr lang="en-US" sz="900" b="1" dirty="0">
                  <a:latin typeface="+mn-lt"/>
                  <a:ea typeface="ＭＳ Ｐゴシック"/>
                  <a:cs typeface="ＭＳ Ｐゴシック"/>
                </a:rPr>
              </a:br>
              <a:r>
                <a:rPr lang="en-US" sz="800" b="1" dirty="0">
                  <a:latin typeface="+mn-lt"/>
                  <a:ea typeface="ＭＳ Ｐゴシック"/>
                  <a:cs typeface="ＭＳ Ｐゴシック"/>
                </a:rPr>
                <a:t>(150 Mbps, </a:t>
              </a:r>
              <a:br>
                <a:rPr lang="en-US" sz="800" b="1" dirty="0">
                  <a:latin typeface="+mn-lt"/>
                  <a:ea typeface="ＭＳ Ｐゴシック"/>
                  <a:cs typeface="ＭＳ Ｐゴシック"/>
                </a:rPr>
              </a:br>
              <a:r>
                <a:rPr lang="en-US" sz="800" b="1" dirty="0">
                  <a:latin typeface="+mn-lt"/>
                  <a:ea typeface="ＭＳ Ｐゴシック"/>
                  <a:cs typeface="ＭＳ Ｐゴシック"/>
                </a:rPr>
                <a:t>4K conn/s)</a:t>
              </a:r>
            </a:p>
          </p:txBody>
        </p:sp>
      </p:grp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7301875" y="3466617"/>
            <a:ext cx="1134665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SM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/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(16-20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300K conn/s)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30449" y="2952266"/>
            <a:ext cx="1018149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47" descr="saleen_asa5555_full_shot_angl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643" y="3416783"/>
            <a:ext cx="629849" cy="252591"/>
          </a:xfrm>
          <a:prstGeom prst="rect">
            <a:avLst/>
          </a:prstGeom>
        </p:spPr>
      </p:pic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2016840" y="3502460"/>
            <a:ext cx="1175844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5515-X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(750 Mbps,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15K conn/s)</a:t>
            </a: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2762424" y="3173347"/>
            <a:ext cx="1070565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5525-X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20K conn/s)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652358" y="2925986"/>
            <a:ext cx="794061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5545-X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/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(3 Gbps,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30K conn/s)</a:t>
            </a: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1087113" y="3674021"/>
            <a:ext cx="1031197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5512-X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(500 Mbps,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10K conn/s)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4325676" y="2743557"/>
            <a:ext cx="900025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5555-X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50K conn/sec)</a:t>
            </a:r>
          </a:p>
        </p:txBody>
      </p:sp>
      <p:pic>
        <p:nvPicPr>
          <p:cNvPr id="68" name="Picture 67" descr="saleen_asa5555_full_shot_angl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20" y="2784278"/>
            <a:ext cx="629849" cy="252591"/>
          </a:xfrm>
          <a:prstGeom prst="rect">
            <a:avLst/>
          </a:prstGeom>
        </p:spPr>
      </p:pic>
      <p:pic>
        <p:nvPicPr>
          <p:cNvPr id="69" name="Picture 68" descr="saleen_asa5555_full_shot_angl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52" y="2349506"/>
            <a:ext cx="629849" cy="252591"/>
          </a:xfrm>
          <a:prstGeom prst="rect">
            <a:avLst/>
          </a:prstGeom>
        </p:spPr>
      </p:pic>
      <p:pic>
        <p:nvPicPr>
          <p:cNvPr id="70" name="Picture 69" descr="saleen_asa5555_full_shot_angl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02" y="3165117"/>
            <a:ext cx="629849" cy="252591"/>
          </a:xfrm>
          <a:prstGeom prst="rect">
            <a:avLst/>
          </a:prstGeom>
        </p:spPr>
      </p:pic>
      <p:pic>
        <p:nvPicPr>
          <p:cNvPr id="71" name="Picture 70" descr="saleen_asa5555_full_shot_angl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8" y="2530034"/>
            <a:ext cx="629849" cy="252591"/>
          </a:xfrm>
          <a:prstGeom prst="rect">
            <a:avLst/>
          </a:prstGeom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4060323" y="3998436"/>
            <a:ext cx="977503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ASAv  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(100Mbps-2Gbps,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20-60K conn/s)</a:t>
            </a:r>
            <a:endParaRPr lang="en-US" sz="900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61" y="3686018"/>
            <a:ext cx="292845" cy="29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386" y="2963239"/>
            <a:ext cx="576451" cy="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20" y="2589580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182216" y="3310573"/>
            <a:ext cx="923415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5506-X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(750 Mbps,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5K conn/s)</a:t>
            </a:r>
          </a:p>
        </p:txBody>
      </p:sp>
      <p:pic>
        <p:nvPicPr>
          <p:cNvPr id="7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02" y="2754942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5"/>
          <p:cNvSpPr>
            <a:spLocks noChangeArrowheads="1"/>
          </p:cNvSpPr>
          <p:nvPr/>
        </p:nvSpPr>
        <p:spPr bwMode="auto">
          <a:xfrm>
            <a:off x="1107664" y="2988856"/>
            <a:ext cx="909176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5508-X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(1Gbps,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10K conn/s)</a:t>
            </a:r>
          </a:p>
        </p:txBody>
      </p:sp>
      <p:sp>
        <p:nvSpPr>
          <p:cNvPr id="75" name="Rectangle 15"/>
          <p:cNvSpPr>
            <a:spLocks noChangeArrowheads="1"/>
          </p:cNvSpPr>
          <p:nvPr/>
        </p:nvSpPr>
        <p:spPr bwMode="auto">
          <a:xfrm>
            <a:off x="2083537" y="2789609"/>
            <a:ext cx="909176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5516-X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(1.8 Gbps,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20K conn/s)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129" y="441150"/>
            <a:ext cx="743710" cy="418615"/>
          </a:xfrm>
          <a:prstGeom prst="rect">
            <a:avLst/>
          </a:prstGeom>
          <a:effectLst>
            <a:outerShdw blurRad="304800" dist="38100" dir="45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8155651" y="757532"/>
            <a:ext cx="1134665" cy="2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Firepower 9300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(60-240 Gbps)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1517" y="938029"/>
            <a:ext cx="835381" cy="84240"/>
          </a:xfrm>
          <a:prstGeom prst="rect">
            <a:avLst/>
          </a:prstGeom>
        </p:spPr>
      </p:pic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7381715" y="1050054"/>
            <a:ext cx="1115616" cy="2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Firepower 4100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(20-60) Gbps</a:t>
            </a:r>
          </a:p>
        </p:txBody>
      </p:sp>
      <p:pic>
        <p:nvPicPr>
          <p:cNvPr id="59" name="Picture 54" descr="Spy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365" y="2104377"/>
            <a:ext cx="664369" cy="1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219513" y="329565"/>
            <a:ext cx="8711929" cy="628650"/>
          </a:xfrm>
        </p:spPr>
        <p:txBody>
          <a:bodyPr/>
          <a:lstStyle/>
          <a:p>
            <a:r>
              <a:rPr lang="en-US" sz="3000" dirty="0" err="1" smtClean="0"/>
              <a:t>ASAが動くプラットホーム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302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4993" y="619143"/>
            <a:ext cx="7888353" cy="728519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Cisco ASA </a:t>
            </a:r>
            <a:r>
              <a:rPr lang="en-US" dirty="0" err="1" smtClean="0">
                <a:ea typeface="ＭＳ Ｐゴシック"/>
                <a:cs typeface="ＭＳ Ｐゴシック"/>
              </a:rPr>
              <a:t>Compatibilityに掲載</a:t>
            </a:r>
            <a:endParaRPr lang="en-US" sz="1600" dirty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31930"/>
            <a:ext cx="8345488" cy="731837"/>
          </a:xfrm>
        </p:spPr>
        <p:txBody>
          <a:bodyPr/>
          <a:lstStyle/>
          <a:p>
            <a:r>
              <a:rPr lang="en-US" dirty="0" err="1" smtClean="0"/>
              <a:t>ASAのソフトウェア</a:t>
            </a:r>
            <a:r>
              <a:rPr lang="en-US" dirty="0" smtClean="0"/>
              <a:t>/</a:t>
            </a:r>
            <a:r>
              <a:rPr lang="en-US" dirty="0" err="1" smtClean="0"/>
              <a:t>ハードウェアの対応表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4" y="983402"/>
            <a:ext cx="7054209" cy="39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9975" y="4778578"/>
            <a:ext cx="7310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http://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www.cisco.com/c/en/us/td/docs/security/asa/compatibility/asamatrx.html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8992" y="855305"/>
            <a:ext cx="2383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例)ASA9.5以降の対応表</a:t>
            </a:r>
          </a:p>
        </p:txBody>
      </p:sp>
    </p:spTree>
    <p:extLst>
      <p:ext uri="{BB962C8B-B14F-4D97-AF65-F5344CB8AC3E}">
        <p14:creationId xmlns:p14="http://schemas.microsoft.com/office/powerpoint/2010/main" val="32492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ASA </a:t>
            </a:r>
            <a:r>
              <a:rPr lang="en-US" dirty="0" err="1" smtClean="0">
                <a:ea typeface="ＭＳ Ｐゴシック"/>
                <a:cs typeface="ＭＳ Ｐゴシック"/>
              </a:rPr>
              <a:t>Compatibilityに掲載されているその他の主な情報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  <a:cs typeface="ＭＳ Ｐゴシック"/>
              </a:rPr>
              <a:t>ASAとFXOSとの対応</a:t>
            </a:r>
            <a:endParaRPr lang="en-US" dirty="0">
              <a:ea typeface="ＭＳ Ｐゴシック"/>
              <a:cs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  <a:cs typeface="ＭＳ Ｐゴシック"/>
              </a:rPr>
              <a:t>ASASMとSwitchの対応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  <a:cs typeface="ＭＳ Ｐゴシック"/>
              </a:rPr>
              <a:t>ASAvが動くハイパーバイザ一覧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ASA REST </a:t>
            </a:r>
            <a:r>
              <a:rPr lang="en-US" dirty="0" err="1" smtClean="0">
                <a:ea typeface="ＭＳ Ｐゴシック"/>
                <a:cs typeface="ＭＳ Ｐゴシック"/>
              </a:rPr>
              <a:t>API対応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  <a:cs typeface="ＭＳ Ｐゴシック"/>
              </a:rPr>
              <a:t>ASAとFirepower</a:t>
            </a:r>
            <a:r>
              <a:rPr lang="en-US" dirty="0" smtClean="0"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ea typeface="ＭＳ Ｐゴシック"/>
                <a:cs typeface="ＭＳ Ｐゴシック"/>
              </a:rPr>
              <a:t>Moduleの対応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  <a:cs typeface="ＭＳ Ｐゴシック"/>
              </a:rPr>
              <a:t>ASAクラスタリング利用時のSwitchの対応一覧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err="1" smtClean="0">
                <a:ea typeface="ＭＳ Ｐゴシック"/>
                <a:cs typeface="ＭＳ Ｐゴシック"/>
              </a:rPr>
              <a:t>etc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ASA対応ガイド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6850" y="4362109"/>
            <a:ext cx="73108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  <a:hlinkClick r:id="rId2"/>
              </a:rPr>
              <a:t>http://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  <a:hlinkClick r:id="rId2"/>
              </a:rPr>
              <a:t>www.cisco.com/c/en/us/td/docs/security/asa/compatibility/asamatrx.html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036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2302937"/>
          </a:xfrm>
        </p:spPr>
        <p:txBody>
          <a:bodyPr/>
          <a:lstStyle/>
          <a:p>
            <a:r>
              <a:rPr lang="en-US" dirty="0" err="1" smtClean="0"/>
              <a:t>以下のような情報はSupported</a:t>
            </a:r>
            <a:r>
              <a:rPr lang="en-US" dirty="0" smtClean="0"/>
              <a:t> VPN </a:t>
            </a:r>
            <a:r>
              <a:rPr lang="en-US" dirty="0" err="1" smtClean="0"/>
              <a:t>Platformsに掲載</a:t>
            </a:r>
            <a:endParaRPr lang="en-US" dirty="0" smtClean="0"/>
          </a:p>
          <a:p>
            <a:pPr lvl="1"/>
            <a:r>
              <a:rPr lang="en-US" dirty="0" err="1" smtClean="0"/>
              <a:t>ASAとVPN</a:t>
            </a:r>
            <a:r>
              <a:rPr lang="en-US" dirty="0" smtClean="0"/>
              <a:t> (AnyConnect, </a:t>
            </a:r>
            <a:r>
              <a:rPr lang="en-US" dirty="0" err="1" smtClean="0"/>
              <a:t>Clientlessのブラウザ</a:t>
            </a:r>
            <a:r>
              <a:rPr lang="en-US" dirty="0" smtClean="0"/>
              <a:t>) </a:t>
            </a:r>
            <a:r>
              <a:rPr lang="en-US" dirty="0" err="1" smtClean="0"/>
              <a:t>の対応ガイド</a:t>
            </a:r>
            <a:endParaRPr lang="en-US" dirty="0" smtClean="0"/>
          </a:p>
          <a:p>
            <a:pPr lvl="1"/>
            <a:r>
              <a:rPr lang="en-US" dirty="0" err="1" smtClean="0"/>
              <a:t>AnyConnectで繋がるASAのバージョン一覧</a:t>
            </a:r>
            <a:endParaRPr lang="en-US" dirty="0" smtClean="0"/>
          </a:p>
          <a:p>
            <a:pPr lvl="1"/>
            <a:r>
              <a:rPr lang="en-US" dirty="0" smtClean="0"/>
              <a:t>Clientless </a:t>
            </a:r>
            <a:r>
              <a:rPr lang="en-US" dirty="0" err="1" smtClean="0"/>
              <a:t>SSL-VPN利用時のサポートWebブラウザ一覧</a:t>
            </a:r>
            <a:endParaRPr lang="en-US" dirty="0" smtClean="0"/>
          </a:p>
          <a:p>
            <a:pPr lvl="1"/>
            <a:r>
              <a:rPr lang="en-US" dirty="0" err="1" smtClean="0"/>
              <a:t>AnyConnectが動くプラットホーム</a:t>
            </a:r>
            <a:r>
              <a:rPr lang="en-US" dirty="0" smtClean="0"/>
              <a:t> (PC, </a:t>
            </a:r>
            <a:r>
              <a:rPr lang="en-US" dirty="0" err="1" smtClean="0"/>
              <a:t>スマートフォン）一覧</a:t>
            </a:r>
            <a:endParaRPr lang="en-US" dirty="0" smtClean="0"/>
          </a:p>
          <a:p>
            <a:pPr lvl="1"/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ASAとVPN対応ガイド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31588" y="4220769"/>
            <a:ext cx="76417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http://www.cisco.com/c/en/us/td/docs/security/asa/compatibility/asa-vpn-compatibility.html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03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010904"/>
            <a:ext cx="8277344" cy="3168210"/>
          </a:xfrm>
        </p:spPr>
        <p:txBody>
          <a:bodyPr/>
          <a:lstStyle/>
          <a:p>
            <a:r>
              <a:rPr lang="en-US" dirty="0" err="1" smtClean="0"/>
              <a:t>マルチコア環境でのSIPインスペクションパフォーマンス増加</a:t>
            </a:r>
            <a:endParaRPr lang="en-US" dirty="0" smtClean="0"/>
          </a:p>
          <a:p>
            <a:r>
              <a:rPr lang="en-US" dirty="0" err="1" smtClean="0"/>
              <a:t>VxLANパケットのインスペクション、VTEPサポート</a:t>
            </a:r>
            <a:endParaRPr lang="en-US" dirty="0" smtClean="0"/>
          </a:p>
          <a:p>
            <a:r>
              <a:rPr lang="en-US" dirty="0" smtClean="0"/>
              <a:t>Standby </a:t>
            </a:r>
            <a:r>
              <a:rPr lang="en-US" dirty="0" err="1" smtClean="0"/>
              <a:t>ASAでSyslogの生成を止める</a:t>
            </a:r>
            <a:endParaRPr lang="en-US" dirty="0" smtClean="0"/>
          </a:p>
          <a:p>
            <a:r>
              <a:rPr lang="en-US" dirty="0" err="1" smtClean="0"/>
              <a:t>ASAクラスタリングでDHCPリレーとSIPインスペクションをサポート</a:t>
            </a:r>
            <a:endParaRPr lang="en-US" dirty="0" smtClean="0"/>
          </a:p>
          <a:p>
            <a:r>
              <a:rPr lang="en-US" dirty="0" smtClean="0"/>
              <a:t>PBR (Policy Based Routing)</a:t>
            </a:r>
          </a:p>
          <a:p>
            <a:r>
              <a:rPr lang="en-US" dirty="0" smtClean="0"/>
              <a:t>Clientless SSL-</a:t>
            </a:r>
            <a:r>
              <a:rPr lang="en-US" dirty="0" err="1" smtClean="0"/>
              <a:t>VPNにて</a:t>
            </a:r>
            <a:endParaRPr lang="en-US" dirty="0" smtClean="0"/>
          </a:p>
          <a:p>
            <a:pPr lvl="1"/>
            <a:r>
              <a:rPr lang="en-US" dirty="0" err="1" smtClean="0"/>
              <a:t>VDIアクセスコントロールをSecurity</a:t>
            </a:r>
            <a:r>
              <a:rPr lang="en-US" dirty="0" smtClean="0"/>
              <a:t> Group </a:t>
            </a:r>
            <a:r>
              <a:rPr lang="en-US" dirty="0" err="1" smtClean="0"/>
              <a:t>Tagで制御</a:t>
            </a:r>
            <a:endParaRPr lang="en-US" dirty="0" smtClean="0"/>
          </a:p>
          <a:p>
            <a:pPr lvl="1"/>
            <a:r>
              <a:rPr lang="en-US" dirty="0" smtClean="0"/>
              <a:t>OWA2013サポート</a:t>
            </a:r>
          </a:p>
          <a:p>
            <a:pPr lvl="1"/>
            <a:r>
              <a:rPr lang="en-US" dirty="0" err="1" smtClean="0"/>
              <a:t>XenDesktop</a:t>
            </a:r>
            <a:r>
              <a:rPr lang="en-US" dirty="0" smtClean="0"/>
              <a:t> 7.5 &amp; StoreFront 2.5サポート</a:t>
            </a:r>
          </a:p>
          <a:p>
            <a:r>
              <a:rPr lang="en-US" dirty="0" err="1"/>
              <a:t>ASDMアクセス時の認証において証明書からユーザ名をピックアップ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ASA新機能抜粋</a:t>
            </a:r>
            <a:r>
              <a:rPr lang="en-US" dirty="0" smtClean="0"/>
              <a:t> ASA9.4系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766" y="1884053"/>
            <a:ext cx="8277344" cy="3168210"/>
          </a:xfrm>
        </p:spPr>
        <p:txBody>
          <a:bodyPr/>
          <a:lstStyle/>
          <a:p>
            <a:r>
              <a:rPr lang="en-US" dirty="0" err="1" smtClean="0"/>
              <a:t>CGNATでのポートブロックアロケーション</a:t>
            </a:r>
            <a:r>
              <a:rPr lang="en-US" dirty="0" smtClean="0"/>
              <a:t> (RFC6888)</a:t>
            </a:r>
          </a:p>
          <a:p>
            <a:r>
              <a:rPr lang="en-US" dirty="0" smtClean="0"/>
              <a:t>Inter-</a:t>
            </a:r>
            <a:r>
              <a:rPr lang="en-US" dirty="0" err="1" smtClean="0"/>
              <a:t>Siteクラスタリング</a:t>
            </a:r>
            <a:r>
              <a:rPr lang="en-US" dirty="0" smtClean="0"/>
              <a:t>-Spanned </a:t>
            </a:r>
            <a:r>
              <a:rPr lang="en-US" dirty="0" err="1" smtClean="0"/>
              <a:t>EtherChannel</a:t>
            </a:r>
            <a:r>
              <a:rPr lang="en-US" dirty="0" smtClean="0"/>
              <a:t>, Routed </a:t>
            </a:r>
            <a:r>
              <a:rPr lang="en-US" dirty="0" err="1" smtClean="0"/>
              <a:t>Modeのみ</a:t>
            </a:r>
            <a:endParaRPr lang="en-US" dirty="0" smtClean="0"/>
          </a:p>
          <a:p>
            <a:r>
              <a:rPr lang="en-US" dirty="0" smtClean="0"/>
              <a:t>IPv6 PBR, </a:t>
            </a:r>
            <a:r>
              <a:rPr lang="en-US" dirty="0" err="1" smtClean="0"/>
              <a:t>VxLAN</a:t>
            </a:r>
            <a:r>
              <a:rPr lang="en-US" dirty="0" smtClean="0"/>
              <a:t> for PBR, IDFW &amp; </a:t>
            </a:r>
            <a:r>
              <a:rPr lang="en-US" dirty="0" err="1" smtClean="0"/>
              <a:t>TrustSec利用時のPBR</a:t>
            </a:r>
            <a:endParaRPr lang="en-US" dirty="0" smtClean="0"/>
          </a:p>
          <a:p>
            <a:r>
              <a:rPr lang="en-US" dirty="0" err="1" smtClean="0"/>
              <a:t>Management-onlyインターフェイスでの独立ルーティングテーブル</a:t>
            </a:r>
            <a:endParaRPr lang="en-US" dirty="0" smtClean="0"/>
          </a:p>
          <a:p>
            <a:r>
              <a:rPr lang="en-US" dirty="0" smtClean="0"/>
              <a:t>VPNでのIPv6 VLAN Mapping</a:t>
            </a:r>
          </a:p>
          <a:p>
            <a:r>
              <a:rPr lang="en-US" dirty="0" smtClean="0"/>
              <a:t>Easy VPN Client on ASA5506,5508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ASA</a:t>
            </a:r>
            <a:r>
              <a:rPr lang="en-US" dirty="0" err="1" smtClean="0"/>
              <a:t>新機能抜粋</a:t>
            </a:r>
            <a:r>
              <a:rPr lang="en-US" dirty="0" smtClean="0"/>
              <a:t> ASA9.5系 その1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812" y="890069"/>
            <a:ext cx="612218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新規でASA9.5を導入するのであれば、9.6系の最新版を推奨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272" y="1259401"/>
            <a:ext cx="8510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http://www.cisco.com/c/en/us/products/collateral/security/asa-5500-series-next-generation-firewalls/bulletin-c25-735670.html</a:t>
            </a:r>
          </a:p>
        </p:txBody>
      </p:sp>
    </p:spTree>
    <p:extLst>
      <p:ext uri="{BB962C8B-B14F-4D97-AF65-F5344CB8AC3E}">
        <p14:creationId xmlns:p14="http://schemas.microsoft.com/office/powerpoint/2010/main" val="12593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437163"/>
            <a:ext cx="8277344" cy="3168210"/>
          </a:xfrm>
        </p:spPr>
        <p:txBody>
          <a:bodyPr/>
          <a:lstStyle/>
          <a:p>
            <a:r>
              <a:rPr lang="en-US" dirty="0" err="1" smtClean="0"/>
              <a:t>ASAvでHyper-Vサポート</a:t>
            </a:r>
            <a:endParaRPr lang="en-US" dirty="0" smtClean="0"/>
          </a:p>
          <a:p>
            <a:r>
              <a:rPr lang="en-US" dirty="0" smtClean="0"/>
              <a:t>ASA with Firepower </a:t>
            </a:r>
            <a:r>
              <a:rPr lang="en-US" dirty="0" err="1" smtClean="0"/>
              <a:t>ServicesのASDM</a:t>
            </a:r>
            <a:r>
              <a:rPr lang="en-US" dirty="0"/>
              <a:t> </a:t>
            </a:r>
            <a:r>
              <a:rPr lang="en-US" dirty="0" err="1" smtClean="0"/>
              <a:t>OnBox管理を全モデルに拡張</a:t>
            </a:r>
            <a:endParaRPr lang="en-US" dirty="0" smtClean="0"/>
          </a:p>
          <a:p>
            <a:r>
              <a:rPr lang="en-US" dirty="0" err="1" smtClean="0"/>
              <a:t>CGNATをHA</a:t>
            </a:r>
            <a:r>
              <a:rPr lang="en-US" dirty="0" smtClean="0"/>
              <a:t> &amp; </a:t>
            </a:r>
            <a:r>
              <a:rPr lang="en-US" dirty="0" err="1" smtClean="0"/>
              <a:t>クラスタリング環境でサポート</a:t>
            </a:r>
            <a:endParaRPr lang="en-US" dirty="0" smtClean="0"/>
          </a:p>
          <a:p>
            <a:r>
              <a:rPr lang="en-US" dirty="0" smtClean="0"/>
              <a:t>ASA with </a:t>
            </a:r>
            <a:r>
              <a:rPr lang="en-US" dirty="0" err="1" smtClean="0"/>
              <a:t>FirepowerでのCaptive</a:t>
            </a:r>
            <a:r>
              <a:rPr lang="en-US" dirty="0" smtClean="0"/>
              <a:t> </a:t>
            </a:r>
            <a:r>
              <a:rPr lang="en-US" dirty="0" err="1" smtClean="0"/>
              <a:t>Portal認証</a:t>
            </a:r>
            <a:endParaRPr lang="en-US" dirty="0" smtClean="0"/>
          </a:p>
          <a:p>
            <a:r>
              <a:rPr lang="en-US" dirty="0" smtClean="0"/>
              <a:t>RA VPN on Multi Context Phase 1</a:t>
            </a:r>
          </a:p>
          <a:p>
            <a:pPr lvl="1"/>
            <a:r>
              <a:rPr lang="en-US" dirty="0" err="1" smtClean="0"/>
              <a:t>SSL-VPNかつAnyConnectのみ、イメージはContext間で共有、要APEX</a:t>
            </a:r>
            <a:endParaRPr lang="en-US" dirty="0" smtClean="0"/>
          </a:p>
          <a:p>
            <a:r>
              <a:rPr lang="en-US" dirty="0" smtClean="0"/>
              <a:t>SAML 2.0でService </a:t>
            </a:r>
            <a:r>
              <a:rPr lang="en-US" dirty="0" err="1" smtClean="0"/>
              <a:t>Providerとして動作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ASA新機能抜粋</a:t>
            </a:r>
            <a:r>
              <a:rPr lang="en-US" dirty="0"/>
              <a:t> ASA9.5系 </a:t>
            </a:r>
            <a:r>
              <a:rPr lang="en-US" dirty="0" smtClean="0"/>
              <a:t>その2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812" y="986319"/>
            <a:ext cx="612218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新規でASA9.5を導入するのであれば、9.6系の最新版を推奨</a:t>
            </a:r>
          </a:p>
        </p:txBody>
      </p:sp>
    </p:spTree>
    <p:extLst>
      <p:ext uri="{BB962C8B-B14F-4D97-AF65-F5344CB8AC3E}">
        <p14:creationId xmlns:p14="http://schemas.microsoft.com/office/powerpoint/2010/main" val="3939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TrustSecにおけるSXPv3サポート</a:t>
            </a:r>
          </a:p>
          <a:p>
            <a:r>
              <a:rPr lang="en-US" dirty="0" smtClean="0"/>
              <a:t>FP4100でFlow </a:t>
            </a:r>
            <a:r>
              <a:rPr lang="en-US" dirty="0" err="1" smtClean="0"/>
              <a:t>Off-loadをサポート</a:t>
            </a:r>
            <a:endParaRPr lang="en-US" dirty="0" smtClean="0"/>
          </a:p>
          <a:p>
            <a:r>
              <a:rPr lang="en-US" dirty="0" smtClean="0"/>
              <a:t>FP4100 &amp; FP9300でVPNスループットを増強するコマンドを追加</a:t>
            </a:r>
          </a:p>
          <a:p>
            <a:r>
              <a:rPr lang="en-US" dirty="0" smtClean="0"/>
              <a:t>DNS over </a:t>
            </a:r>
            <a:r>
              <a:rPr lang="en-US" dirty="0" err="1" smtClean="0"/>
              <a:t>TCPインスペクション</a:t>
            </a:r>
            <a:endParaRPr lang="en-US" dirty="0" smtClean="0"/>
          </a:p>
          <a:p>
            <a:r>
              <a:rPr lang="en-US" dirty="0" smtClean="0"/>
              <a:t>Transparent Modeでの最大ブリッジグループ数を64へ増加</a:t>
            </a:r>
          </a:p>
          <a:p>
            <a:r>
              <a:rPr lang="en-US" dirty="0" smtClean="0"/>
              <a:t>RA VPN on Multi Context Phase 2</a:t>
            </a:r>
          </a:p>
          <a:p>
            <a:pPr lvl="1"/>
            <a:r>
              <a:rPr lang="en-US" dirty="0" err="1" smtClean="0"/>
              <a:t>Context毎に異なるストレージを保持可能</a:t>
            </a:r>
            <a:r>
              <a:rPr lang="en-US" dirty="0" smtClean="0"/>
              <a:t>=</a:t>
            </a:r>
            <a:r>
              <a:rPr lang="en-US" dirty="0" err="1" smtClean="0"/>
              <a:t>異なるVPNイメージを保持可能</a:t>
            </a:r>
            <a:endParaRPr lang="en-US" dirty="0" smtClean="0"/>
          </a:p>
          <a:p>
            <a:pPr lvl="1"/>
            <a:r>
              <a:rPr lang="en-US" dirty="0" smtClean="0"/>
              <a:t>AnyConnect Client </a:t>
            </a:r>
            <a:r>
              <a:rPr lang="en-US" dirty="0" err="1" smtClean="0"/>
              <a:t>ProfileをContext毎に保持可能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ASA新機能抜粋</a:t>
            </a:r>
            <a:r>
              <a:rPr lang="en-US" dirty="0"/>
              <a:t> </a:t>
            </a:r>
            <a:r>
              <a:rPr lang="en-US" dirty="0" smtClean="0"/>
              <a:t>ASA9.6系 その1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AnyConnectでVPN切断時にUmbrella</a:t>
            </a:r>
            <a:r>
              <a:rPr lang="en-US" dirty="0" smtClean="0"/>
              <a:t> Roaming </a:t>
            </a:r>
            <a:r>
              <a:rPr lang="en-US" dirty="0" err="1" smtClean="0"/>
              <a:t>Serviceを利用する設定をASAからプッシュ可能</a:t>
            </a:r>
            <a:endParaRPr lang="en-US" dirty="0" smtClean="0"/>
          </a:p>
          <a:p>
            <a:r>
              <a:rPr lang="en-US" dirty="0" err="1" smtClean="0"/>
              <a:t>BGPでBFD</a:t>
            </a:r>
            <a:r>
              <a:rPr lang="en-US" dirty="0" smtClean="0"/>
              <a:t> (Bidirectional Forwarding Detection) </a:t>
            </a:r>
            <a:r>
              <a:rPr lang="en-US" dirty="0" err="1" smtClean="0"/>
              <a:t>をサポート</a:t>
            </a:r>
            <a:endParaRPr lang="en-US" dirty="0" smtClean="0"/>
          </a:p>
          <a:p>
            <a:r>
              <a:rPr lang="en-US" dirty="0" smtClean="0"/>
              <a:t>IPv6 </a:t>
            </a:r>
            <a:r>
              <a:rPr lang="en-US" dirty="0" err="1" smtClean="0"/>
              <a:t>DHCPで機能を多く追加</a:t>
            </a:r>
            <a:endParaRPr lang="en-US" dirty="0" smtClean="0"/>
          </a:p>
          <a:p>
            <a:r>
              <a:rPr lang="en-US" dirty="0" err="1" smtClean="0"/>
              <a:t>ASAv</a:t>
            </a:r>
            <a:r>
              <a:rPr lang="en-US" dirty="0" smtClean="0"/>
              <a:t>, ASA on </a:t>
            </a:r>
            <a:r>
              <a:rPr lang="en-US" dirty="0" err="1" smtClean="0"/>
              <a:t>FXOSでPermanent</a:t>
            </a:r>
            <a:r>
              <a:rPr lang="en-US" dirty="0" smtClean="0"/>
              <a:t> License </a:t>
            </a:r>
            <a:r>
              <a:rPr lang="en-US" dirty="0" err="1" smtClean="0"/>
              <a:t>Reservationが利用可能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ASA新機能抜粋</a:t>
            </a:r>
            <a:r>
              <a:rPr lang="en-US" dirty="0"/>
              <a:t> ASA9.6系 </a:t>
            </a:r>
            <a:r>
              <a:rPr lang="en-US" dirty="0" smtClean="0"/>
              <a:t>その2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812" y="3406385"/>
            <a:ext cx="617842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全機能一覧は”Cisco</a:t>
            </a:r>
            <a:r>
              <a:rPr lang="en-US" dirty="0" smtClean="0">
                <a:solidFill>
                  <a:schemeClr val="bg1"/>
                </a:solidFill>
              </a:rPr>
              <a:t> ASA New Features by </a:t>
            </a:r>
            <a:r>
              <a:rPr lang="en-US" dirty="0" err="1" smtClean="0">
                <a:solidFill>
                  <a:schemeClr val="bg1"/>
                </a:solidFill>
              </a:rPr>
              <a:t>Release”を参照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59" y="3832082"/>
            <a:ext cx="7739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http://www.cisco.com/c/en/us/td/docs/security/asa/roadmap/asa_new_features.html</a:t>
            </a:r>
          </a:p>
        </p:txBody>
      </p:sp>
    </p:spTree>
    <p:extLst>
      <p:ext uri="{BB962C8B-B14F-4D97-AF65-F5344CB8AC3E}">
        <p14:creationId xmlns:p14="http://schemas.microsoft.com/office/powerpoint/2010/main" val="38106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/31 </a:t>
            </a:r>
            <a:r>
              <a:rPr lang="en-US" dirty="0" err="1" smtClean="0"/>
              <a:t>Netmaskサポート</a:t>
            </a:r>
            <a:endParaRPr lang="en-US" dirty="0" smtClean="0"/>
          </a:p>
          <a:p>
            <a:r>
              <a:rPr lang="en-US" dirty="0" smtClean="0"/>
              <a:t>Syslog over IPv6</a:t>
            </a:r>
          </a:p>
          <a:p>
            <a:r>
              <a:rPr lang="en-US" dirty="0" smtClean="0"/>
              <a:t>Integrated Routing &amp; Bridging (</a:t>
            </a:r>
            <a:r>
              <a:rPr lang="en-US" dirty="0" err="1" smtClean="0"/>
              <a:t>BVIをRouted</a:t>
            </a:r>
            <a:r>
              <a:rPr lang="en-US" dirty="0" smtClean="0"/>
              <a:t> </a:t>
            </a:r>
            <a:r>
              <a:rPr lang="en-US" dirty="0" err="1" smtClean="0"/>
              <a:t>Modeでサポート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Double </a:t>
            </a:r>
            <a:r>
              <a:rPr lang="en-US" dirty="0" err="1" smtClean="0"/>
              <a:t>Certificate認証</a:t>
            </a:r>
            <a:endParaRPr lang="en-US" dirty="0" smtClean="0"/>
          </a:p>
          <a:p>
            <a:r>
              <a:rPr lang="en-US" dirty="0" smtClean="0"/>
              <a:t>SAML 2.0認証SSO (AnyConnect, Clientless SSL-VPN Phase 2)</a:t>
            </a:r>
          </a:p>
          <a:p>
            <a:r>
              <a:rPr lang="en-US" dirty="0" smtClean="0"/>
              <a:t>VTI on ASA Phase 1</a:t>
            </a:r>
          </a:p>
          <a:p>
            <a:r>
              <a:rPr lang="en-US" dirty="0" err="1"/>
              <a:t>e</a:t>
            </a:r>
            <a:r>
              <a:rPr lang="en-US" dirty="0" err="1" smtClean="0"/>
              <a:t>tc</a:t>
            </a:r>
            <a:r>
              <a:rPr lang="en-US" dirty="0" smtClean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ASA9.7.1予定新機能抜粋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511" y="978456"/>
            <a:ext cx="519885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現時点では本年12月下旬から来年1</a:t>
            </a:r>
            <a:r>
              <a:rPr lang="en-US" dirty="0" smtClean="0">
                <a:solidFill>
                  <a:schemeClr val="bg1"/>
                </a:solidFill>
              </a:rPr>
              <a:t>月リリース予定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8775" y="4364041"/>
            <a:ext cx="5963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(注)</a:t>
            </a:r>
            <a:r>
              <a:rPr lang="en-US" sz="1600" dirty="0" err="1" smtClean="0"/>
              <a:t>あくまでも予定であり、実際には予告なく変わることがあります</a:t>
            </a:r>
            <a:r>
              <a:rPr lang="en-US" sz="1600" dirty="0" smtClean="0"/>
              <a:t>。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4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err="1" smtClean="0">
                <a:ea typeface="ＭＳ Ｐゴシック"/>
                <a:cs typeface="ＭＳ Ｐゴシック"/>
              </a:rPr>
              <a:t>ハイエンドハードウェア</a:t>
            </a:r>
            <a:endParaRPr lang="en-US" sz="2000" dirty="0" smtClean="0">
              <a:ea typeface="ＭＳ Ｐゴシック"/>
              <a:cs typeface="ＭＳ Ｐゴシック"/>
            </a:endParaRPr>
          </a:p>
          <a:p>
            <a:r>
              <a:rPr lang="en-US" sz="2000" dirty="0" err="1" smtClean="0">
                <a:ea typeface="ＭＳ Ｐゴシック"/>
                <a:cs typeface="ＭＳ Ｐゴシック"/>
              </a:rPr>
              <a:t>ASAアップデート</a:t>
            </a:r>
            <a:endParaRPr lang="en-US" sz="2000" dirty="0" smtClean="0">
              <a:ea typeface="ＭＳ Ｐゴシック"/>
              <a:cs typeface="ＭＳ Ｐゴシック"/>
            </a:endParaRPr>
          </a:p>
          <a:p>
            <a:r>
              <a:rPr lang="en-US" altLang="ja-JP" sz="2000" dirty="0" err="1" smtClean="0">
                <a:ea typeface="ＭＳ Ｐゴシック"/>
                <a:cs typeface="ＭＳ Ｐゴシック"/>
              </a:rPr>
              <a:t>Firepowerアップデート</a:t>
            </a:r>
            <a:endParaRPr lang="en-US" altLang="ja-JP" sz="2000" dirty="0" smtClean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+mn-lt"/>
                <a:ea typeface="ＭＳ Ｐゴシック"/>
                <a:cs typeface="ＭＳ Ｐゴシック"/>
              </a:rPr>
              <a:t>アジェンダ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603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Firepowerアップデート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38521" y="1094403"/>
            <a:ext cx="8332936" cy="3491907"/>
          </a:xfrm>
        </p:spPr>
        <p:txBody>
          <a:bodyPr>
            <a:noAutofit/>
          </a:bodyPr>
          <a:lstStyle/>
          <a:p>
            <a:pPr marL="57137" indent="0">
              <a:buNone/>
            </a:pPr>
            <a:r>
              <a:rPr lang="ja-JP" altLang="en-US" sz="2400" dirty="0">
                <a:ea typeface="ＭＳ Ｐゴシック"/>
                <a:cs typeface="ＭＳ Ｐゴシック"/>
              </a:rPr>
              <a:t>新しい統合ソフトウェアイメージ</a:t>
            </a:r>
            <a:r>
              <a:rPr lang="en-US" sz="2400" dirty="0">
                <a:ea typeface="ＭＳ Ｐゴシック"/>
                <a:cs typeface="ＭＳ Ｐゴシック"/>
              </a:rPr>
              <a:t>:</a:t>
            </a:r>
            <a:br>
              <a:rPr lang="en-US" sz="2400" dirty="0">
                <a:ea typeface="ＭＳ Ｐゴシック"/>
                <a:cs typeface="ＭＳ Ｐゴシック"/>
              </a:rPr>
            </a:br>
            <a:r>
              <a:rPr lang="en-US" sz="2400" dirty="0">
                <a:ea typeface="ＭＳ Ｐゴシック"/>
                <a:cs typeface="ＭＳ Ｐゴシック"/>
              </a:rPr>
              <a:t>Firepower Threat </a:t>
            </a:r>
            <a:r>
              <a:rPr lang="en-US" sz="2400" dirty="0" smtClean="0">
                <a:ea typeface="ＭＳ Ｐゴシック"/>
                <a:cs typeface="ＭＳ Ｐゴシック"/>
              </a:rPr>
              <a:t>Defense 6.1</a:t>
            </a:r>
            <a:endParaRPr lang="en-US" sz="2400" dirty="0">
              <a:ea typeface="ＭＳ Ｐゴシック"/>
              <a:cs typeface="ＭＳ Ｐゴシック"/>
            </a:endParaRPr>
          </a:p>
          <a:p>
            <a:pPr lvl="1"/>
            <a:r>
              <a:rPr lang="ja-JP" altLang="en-US" dirty="0">
                <a:ea typeface="ＭＳ Ｐゴシック"/>
                <a:cs typeface="ＭＳ Ｐゴシック"/>
              </a:rPr>
              <a:t>全ての</a:t>
            </a:r>
            <a:r>
              <a:rPr lang="en-US" altLang="ja-JP" dirty="0">
                <a:ea typeface="ＭＳ Ｐゴシック"/>
                <a:cs typeface="ＭＳ Ｐゴシック"/>
              </a:rPr>
              <a:t>Firepower Services</a:t>
            </a:r>
            <a:r>
              <a:rPr lang="ja-JP" altLang="en-US" dirty="0">
                <a:ea typeface="ＭＳ Ｐゴシック"/>
                <a:cs typeface="ＭＳ Ｐゴシック"/>
              </a:rPr>
              <a:t>の機能プラス一部の</a:t>
            </a:r>
            <a:r>
              <a:rPr lang="en-US" altLang="ja-JP" dirty="0">
                <a:ea typeface="ＭＳ Ｐゴシック"/>
                <a:cs typeface="ＭＳ Ｐゴシック"/>
              </a:rPr>
              <a:t>ASA</a:t>
            </a:r>
            <a:r>
              <a:rPr lang="ja-JP" altLang="en-US" dirty="0">
                <a:ea typeface="ＭＳ Ｐゴシック"/>
                <a:cs typeface="ＭＳ Ｐゴシック"/>
              </a:rPr>
              <a:t>の機能をサポート</a:t>
            </a:r>
            <a:endParaRPr lang="en-US" dirty="0">
              <a:ea typeface="ＭＳ Ｐゴシック"/>
              <a:cs typeface="ＭＳ Ｐゴシック"/>
            </a:endParaRPr>
          </a:p>
          <a:p>
            <a:pPr lvl="1"/>
            <a:r>
              <a:rPr lang="en-US" altLang="ja-JP" dirty="0">
                <a:ea typeface="ＭＳ Ｐゴシック"/>
                <a:cs typeface="ＭＳ Ｐゴシック"/>
              </a:rPr>
              <a:t>1</a:t>
            </a:r>
            <a:r>
              <a:rPr lang="ja-JP" altLang="en-US" dirty="0">
                <a:ea typeface="ＭＳ Ｐゴシック"/>
                <a:cs typeface="ＭＳ Ｐゴシック"/>
              </a:rPr>
              <a:t>つのサーバで管理可能</a:t>
            </a:r>
            <a:r>
              <a:rPr lang="en-US" dirty="0">
                <a:ea typeface="ＭＳ Ｐゴシック"/>
                <a:cs typeface="ＭＳ Ｐゴシック"/>
              </a:rPr>
              <a:t>:</a:t>
            </a:r>
            <a:br>
              <a:rPr lang="en-US" dirty="0">
                <a:ea typeface="ＭＳ Ｐゴシック"/>
                <a:cs typeface="ＭＳ Ｐゴシック"/>
              </a:rPr>
            </a:br>
            <a:r>
              <a:rPr lang="en-US" dirty="0">
                <a:ea typeface="ＭＳ Ｐゴシック"/>
                <a:cs typeface="ＭＳ Ｐゴシック"/>
              </a:rPr>
              <a:t> Firepower Management Center (FMC) 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marL="57137" indent="0">
              <a:buNone/>
            </a:pPr>
            <a:r>
              <a:rPr lang="ja-JP" altLang="en-US" sz="2400" dirty="0" smtClean="0">
                <a:ea typeface="ＭＳ Ｐゴシック"/>
                <a:cs typeface="ＭＳ Ｐゴシック"/>
              </a:rPr>
              <a:t>スマートライセンスにより、</a:t>
            </a:r>
            <a:r>
              <a:rPr lang="en-US" altLang="ja-JP" sz="2400" dirty="0" smtClean="0">
                <a:ea typeface="ＭＳ Ｐゴシック"/>
                <a:cs typeface="ＭＳ Ｐゴシック"/>
              </a:rPr>
              <a:t>Firepower Services</a:t>
            </a:r>
            <a:r>
              <a:rPr lang="ja-JP" altLang="en-US" sz="2400" dirty="0" smtClean="0">
                <a:ea typeface="ＭＳ Ｐゴシック"/>
                <a:cs typeface="ＭＳ Ｐゴシック"/>
              </a:rPr>
              <a:t>と同じサブスクリプションをサポート</a:t>
            </a:r>
            <a:r>
              <a:rPr lang="en-US" sz="2400" dirty="0" smtClean="0">
                <a:ea typeface="ＭＳ Ｐゴシック"/>
                <a:cs typeface="ＭＳ Ｐゴシック"/>
              </a:rPr>
              <a:t>:</a:t>
            </a: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Threat </a:t>
            </a:r>
            <a:r>
              <a:rPr lang="en-US" dirty="0">
                <a:ea typeface="ＭＳ Ｐゴシック"/>
                <a:cs typeface="ＭＳ Ｐゴシック"/>
              </a:rPr>
              <a:t>(IPS + SI + DNS)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Malware (AMP + </a:t>
            </a:r>
            <a:r>
              <a:rPr lang="en-US" dirty="0" err="1">
                <a:ea typeface="ＭＳ Ｐゴシック"/>
                <a:cs typeface="ＭＳ Ｐゴシック"/>
              </a:rPr>
              <a:t>ThreatGrid</a:t>
            </a:r>
            <a:r>
              <a:rPr lang="en-US" dirty="0">
                <a:ea typeface="ＭＳ Ｐゴシック"/>
                <a:cs typeface="ＭＳ Ｐゴシック"/>
              </a:rPr>
              <a:t>)</a:t>
            </a:r>
          </a:p>
          <a:p>
            <a:pPr lvl="1"/>
            <a:r>
              <a:rPr lang="en-US" dirty="0">
                <a:ea typeface="ＭＳ Ｐゴシック"/>
                <a:cs typeface="ＭＳ Ｐゴシック"/>
              </a:rPr>
              <a:t>URL Filtering</a:t>
            </a:r>
          </a:p>
          <a:p>
            <a:pPr marL="57137" indent="0">
              <a:buNone/>
            </a:pPr>
            <a:endParaRPr lang="en-US" sz="2800" dirty="0">
              <a:ea typeface="ＭＳ Ｐゴシック"/>
              <a:cs typeface="ＭＳ Ｐゴシック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9743" y="303064"/>
            <a:ext cx="8411714" cy="728782"/>
          </a:xfrm>
        </p:spPr>
        <p:txBody>
          <a:bodyPr/>
          <a:lstStyle/>
          <a:p>
            <a:r>
              <a:rPr lang="ja-JP" altLang="en-US" dirty="0" smtClean="0"/>
              <a:t>統合</a:t>
            </a:r>
            <a:r>
              <a:rPr lang="en-US" dirty="0" smtClean="0"/>
              <a:t>ソフトウェア – Firepower Threat Defense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ASA with FP</a:t>
            </a:r>
            <a:r>
              <a:rPr lang="ja-JP" altLang="en-US" dirty="0" smtClean="0"/>
              <a:t>と</a:t>
            </a:r>
            <a:r>
              <a:rPr lang="en-US" altLang="ja-JP" dirty="0" smtClean="0"/>
              <a:t>FTD</a:t>
            </a:r>
            <a:r>
              <a:rPr lang="ja-JP" altLang="en-US" dirty="0" smtClean="0"/>
              <a:t>の相関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31153" y="1347788"/>
            <a:ext cx="8345487" cy="3168650"/>
          </a:xfrm>
          <a:prstGeom prst="rect">
            <a:avLst/>
          </a:prstGeom>
        </p:spPr>
        <p:txBody>
          <a:bodyPr/>
          <a:lstStyle/>
          <a:p>
            <a:pPr marL="57132" indent="0">
              <a:buNone/>
            </a:pPr>
            <a:r>
              <a:rPr lang="en-US" sz="2000" dirty="0" smtClean="0">
                <a:ea typeface="ＭＳ Ｐゴシック"/>
                <a:cs typeface="ＭＳ Ｐゴシック"/>
              </a:rPr>
              <a:t>ASA with Firepower Services                         FTD</a:t>
            </a:r>
            <a:endParaRPr lang="en-US" sz="2000" dirty="0">
              <a:ea typeface="ＭＳ Ｐゴシック"/>
              <a:cs typeface="ＭＳ Ｐゴシック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6941" y="1838706"/>
            <a:ext cx="2439365" cy="67711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ASA (L2-L4)</a:t>
            </a:r>
          </a:p>
        </p:txBody>
      </p:sp>
      <p:sp>
        <p:nvSpPr>
          <p:cNvPr id="5" name="Rectangle 4"/>
          <p:cNvSpPr/>
          <p:nvPr/>
        </p:nvSpPr>
        <p:spPr>
          <a:xfrm>
            <a:off x="776941" y="2733944"/>
            <a:ext cx="2439365" cy="67711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Firepower Services  (L7)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4630" y="1792192"/>
            <a:ext cx="1935866" cy="167720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a typeface="ＭＳ Ｐゴシック"/>
                <a:cs typeface="ＭＳ Ｐゴシック"/>
              </a:rPr>
              <a:t>Single 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145" y="2038766"/>
            <a:ext cx="600390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OS1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978" y="3072503"/>
            <a:ext cx="600390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OS2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76739" y="2082911"/>
            <a:ext cx="88149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    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利点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85" y="2425318"/>
            <a:ext cx="202594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単一の管理による簡単な設定</a:t>
            </a:r>
            <a:endParaRPr lang="en-US" altLang="ja-JP" dirty="0">
              <a:latin typeface="+mn-lt"/>
              <a:ea typeface="ＭＳ Ｐゴシック"/>
              <a:cs typeface="ＭＳ Ｐゴシック"/>
            </a:endParaRPr>
          </a:p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(FMC or FDM</a:t>
            </a:r>
            <a:r>
              <a:rPr lang="en-US" sz="1200" dirty="0" smtClean="0">
                <a:latin typeface="+mn-lt"/>
                <a:ea typeface="ＭＳ Ｐゴシック"/>
                <a:cs typeface="ＭＳ Ｐゴシック"/>
              </a:rPr>
              <a:t>(</a:t>
            </a:r>
            <a:r>
              <a:rPr lang="ja-JP" altLang="en-US" sz="1200" dirty="0" smtClean="0">
                <a:latin typeface="+mn-lt"/>
                <a:ea typeface="ＭＳ Ｐゴシック"/>
                <a:cs typeface="ＭＳ Ｐゴシック"/>
              </a:rPr>
              <a:t>後述</a:t>
            </a:r>
            <a:r>
              <a:rPr lang="en-US" altLang="ja-JP" sz="1200" dirty="0" smtClean="0">
                <a:latin typeface="+mn-lt"/>
                <a:ea typeface="ＭＳ Ｐゴシック"/>
                <a:cs typeface="ＭＳ Ｐゴシック"/>
              </a:rPr>
              <a:t>)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)</a:t>
            </a:r>
            <a:endParaRPr lang="en-US" dirty="0" smtClean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72733" y="3183986"/>
            <a:ext cx="13638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70895" y="3249283"/>
            <a:ext cx="1490131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全機能を継承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402564" y="2177265"/>
            <a:ext cx="14340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67732" y="2249196"/>
            <a:ext cx="1724571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継続して機能を</a:t>
            </a:r>
            <a:endParaRPr lang="en-US" altLang="ja-JP" dirty="0" smtClean="0">
              <a:latin typeface="+mn-lt"/>
              <a:ea typeface="ＭＳ Ｐゴシック"/>
              <a:cs typeface="ＭＳ Ｐゴシック"/>
            </a:endParaRPr>
          </a:p>
          <a:p>
            <a:pPr algn="ctr"/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マイグレーション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577" y="3789395"/>
            <a:ext cx="3790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[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よくある質問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]</a:t>
            </a:r>
          </a:p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ASA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単体は無くなるの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?</a:t>
            </a:r>
          </a:p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FP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単体は無くなるの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?</a:t>
            </a:r>
          </a:p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ASA with FP Services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は無くなるの</a:t>
            </a:r>
            <a:r>
              <a:rPr lang="en-US" altLang="ja-JP" dirty="0">
                <a:latin typeface="+mn-lt"/>
                <a:ea typeface="ＭＳ Ｐゴシック"/>
                <a:cs typeface="ＭＳ Ｐゴシック"/>
              </a:rPr>
              <a:t>?</a:t>
            </a:r>
            <a:endParaRPr lang="en-US" altLang="ja-JP" dirty="0" smtClean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8595" y="4219769"/>
            <a:ext cx="331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+mn-lt"/>
                <a:ea typeface="ＭＳ Ｐゴシック"/>
                <a:cs typeface="ＭＳ Ｐゴシック"/>
                <a:sym typeface="Wingdings"/>
              </a:rPr>
              <a:t>全て</a:t>
            </a:r>
            <a:r>
              <a:rPr lang="ja-JP" altLang="en-US" dirty="0">
                <a:latin typeface="+mn-lt"/>
                <a:ea typeface="ＭＳ Ｐゴシック"/>
                <a:cs typeface="ＭＳ Ｐゴシック"/>
                <a:sym typeface="Wingdings"/>
              </a:rPr>
              <a:t>現時点で販売終了予定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  <a:sym typeface="Wingdings"/>
              </a:rPr>
              <a:t>無し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722869" y="4408714"/>
            <a:ext cx="743251" cy="10497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2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46" y="287178"/>
            <a:ext cx="8413138" cy="76543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Firepower Threat Defense </a:t>
            </a:r>
            <a:r>
              <a:rPr lang="ja-JP" altLang="en-US" dirty="0" smtClean="0">
                <a:solidFill>
                  <a:schemeClr val="tx1"/>
                </a:solidFill>
              </a:rPr>
              <a:t>ライセンス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28650" y="1117291"/>
            <a:ext cx="5448593" cy="3263504"/>
          </a:xfrm>
        </p:spPr>
        <p:txBody>
          <a:bodyPr/>
          <a:lstStyle/>
          <a:p>
            <a:r>
              <a:rPr lang="ja-JP" altLang="en-US" sz="2000" dirty="0" smtClean="0">
                <a:solidFill>
                  <a:srgbClr val="C00000"/>
                </a:solidFill>
                <a:ea typeface="ＭＳ Ｐゴシック"/>
                <a:cs typeface="ＭＳ Ｐゴシック"/>
              </a:rPr>
              <a:t>要スマートライセンス</a:t>
            </a:r>
            <a:endParaRPr lang="en-US" sz="2000" dirty="0" smtClean="0">
              <a:solidFill>
                <a:srgbClr val="C00000"/>
              </a:solidFill>
              <a:ea typeface="ＭＳ Ｐゴシック"/>
              <a:cs typeface="ＭＳ Ｐゴシック"/>
            </a:endParaRPr>
          </a:p>
          <a:p>
            <a:r>
              <a:rPr 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Base License (</a:t>
            </a:r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デフォルトで含まれる</a:t>
            </a:r>
            <a:r>
              <a:rPr 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) </a:t>
            </a:r>
            <a:endParaRPr lang="en-US" sz="2000" dirty="0">
              <a:solidFill>
                <a:srgbClr val="676767"/>
              </a:solidFill>
              <a:ea typeface="ＭＳ Ｐゴシック"/>
              <a:cs typeface="ＭＳ Ｐゴシック"/>
            </a:endParaRPr>
          </a:p>
          <a:p>
            <a:pPr marL="142875" lvl="1" indent="0">
              <a:buNone/>
            </a:pPr>
            <a:r>
              <a:rPr lang="en-US" sz="18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Networking, Firewall and Application Visibility &amp; Control</a:t>
            </a:r>
            <a:r>
              <a:rPr lang="ja-JP" altLang="en-US" sz="18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が有効</a:t>
            </a:r>
            <a:endParaRPr lang="en-US" sz="1800" dirty="0" smtClean="0">
              <a:solidFill>
                <a:srgbClr val="676767"/>
              </a:solidFill>
              <a:ea typeface="ＭＳ Ｐゴシック"/>
              <a:cs typeface="ＭＳ Ｐゴシック"/>
            </a:endParaRPr>
          </a:p>
          <a:p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期間</a:t>
            </a:r>
            <a:r>
              <a:rPr lang="en-US" altLang="ja-JP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(</a:t>
            </a:r>
            <a:r>
              <a:rPr 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Term-based) </a:t>
            </a:r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ライセンス　　　　　　　</a:t>
            </a:r>
            <a:r>
              <a:rPr lang="en-US" altLang="ja-JP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(Threat, Malware, URL Filtering</a:t>
            </a:r>
            <a:r>
              <a:rPr lang="en-US" altLang="ja-JP" sz="2000" dirty="0">
                <a:solidFill>
                  <a:srgbClr val="676767"/>
                </a:solidFill>
                <a:ea typeface="ＭＳ Ｐゴシック"/>
                <a:cs typeface="ＭＳ Ｐゴシック"/>
              </a:rPr>
              <a:t>)</a:t>
            </a:r>
            <a:endParaRPr lang="en-US" sz="2000" dirty="0" smtClean="0">
              <a:solidFill>
                <a:srgbClr val="676767"/>
              </a:solidFill>
              <a:ea typeface="ＭＳ Ｐゴシック"/>
              <a:cs typeface="ＭＳ Ｐゴシック"/>
            </a:endParaRPr>
          </a:p>
          <a:p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冗長化のペア双方で同じライセンスが必要</a:t>
            </a:r>
            <a:endParaRPr lang="en-US" altLang="ja-JP" sz="2000" dirty="0" smtClean="0">
              <a:solidFill>
                <a:srgbClr val="676767"/>
              </a:solidFill>
              <a:ea typeface="ＭＳ Ｐゴシック"/>
              <a:cs typeface="ＭＳ Ｐゴシック"/>
            </a:endParaRPr>
          </a:p>
          <a:p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インターネット接続ができない環境</a:t>
            </a:r>
            <a:r>
              <a:rPr lang="en-US" altLang="ja-JP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 (Air Gap) </a:t>
            </a:r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では</a:t>
            </a:r>
            <a:r>
              <a:rPr lang="en-US" altLang="ja-JP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Permanent License Reservation (</a:t>
            </a:r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将来対応予定</a:t>
            </a:r>
            <a:r>
              <a:rPr lang="en-US" altLang="ja-JP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) </a:t>
            </a:r>
            <a:r>
              <a:rPr lang="ja-JP" alt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かサテライトソフトウェアライセンスを利用</a:t>
            </a:r>
            <a:endParaRPr lang="en-US" altLang="ja-JP" sz="2000" dirty="0" smtClean="0">
              <a:solidFill>
                <a:srgbClr val="676767"/>
              </a:solidFill>
              <a:ea typeface="ＭＳ Ｐゴシック"/>
              <a:cs typeface="ＭＳ Ｐゴシック"/>
            </a:endParaRPr>
          </a:p>
          <a:p>
            <a:r>
              <a:rPr lang="en-US" sz="2000" dirty="0" smtClean="0">
                <a:solidFill>
                  <a:srgbClr val="676767"/>
                </a:solidFill>
                <a:ea typeface="ＭＳ Ｐゴシック"/>
                <a:cs typeface="ＭＳ Ｐゴシック"/>
              </a:rPr>
              <a:t>FMCインストール後は90日間は評価期間として全機能を利用可能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8126" y="3296639"/>
            <a:ext cx="1904879" cy="48225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ＭＳ Ｐゴシック"/>
                <a:cs typeface="ＭＳ Ｐゴシック"/>
              </a:rPr>
              <a:t>Base (NGFW)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8126" y="1217976"/>
            <a:ext cx="599327" cy="2017323"/>
          </a:xfrm>
          <a:prstGeom prst="rect">
            <a:avLst/>
          </a:prstGeom>
          <a:solidFill>
            <a:srgbClr val="3366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ea typeface="ＭＳ Ｐゴシック"/>
                <a:cs typeface="ＭＳ Ｐゴシック"/>
              </a:rPr>
              <a:t>Threat</a:t>
            </a:r>
          </a:p>
          <a:p>
            <a:pPr algn="ctr"/>
            <a:r>
              <a:rPr lang="en-US" dirty="0">
                <a:ea typeface="ＭＳ Ｐゴシック"/>
                <a:cs typeface="ＭＳ Ｐゴシック"/>
              </a:rPr>
              <a:t>(IPS / SI / DNS)</a:t>
            </a:r>
          </a:p>
        </p:txBody>
      </p:sp>
      <p:sp>
        <p:nvSpPr>
          <p:cNvPr id="8" name="Rectangle 7"/>
          <p:cNvSpPr/>
          <p:nvPr/>
        </p:nvSpPr>
        <p:spPr>
          <a:xfrm>
            <a:off x="6887155" y="1218209"/>
            <a:ext cx="599327" cy="2017323"/>
          </a:xfrm>
          <a:prstGeom prst="rect">
            <a:avLst/>
          </a:prstGeom>
          <a:solidFill>
            <a:srgbClr val="3366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ea typeface="ＭＳ Ｐゴシック"/>
                <a:cs typeface="ＭＳ Ｐゴシック"/>
              </a:rPr>
              <a:t>Malware</a:t>
            </a:r>
          </a:p>
          <a:p>
            <a:pPr algn="ctr"/>
            <a:r>
              <a:rPr lang="en-US" dirty="0">
                <a:ea typeface="ＭＳ Ｐゴシック"/>
                <a:cs typeface="ＭＳ Ｐゴシック"/>
              </a:rPr>
              <a:t>(AMP / TG)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3053" y="1218440"/>
            <a:ext cx="599327" cy="2017323"/>
          </a:xfrm>
          <a:prstGeom prst="rect">
            <a:avLst/>
          </a:prstGeom>
          <a:solidFill>
            <a:srgbClr val="3366FF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ea typeface="ＭＳ Ｐゴシック"/>
                <a:cs typeface="ＭＳ Ｐゴシック"/>
              </a:rPr>
              <a:t>URL Filtering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5398" y="3840738"/>
            <a:ext cx="1908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n-lt"/>
                <a:ea typeface="ＭＳ Ｐゴシック"/>
                <a:cs typeface="ＭＳ Ｐゴシック"/>
              </a:rPr>
              <a:t>Blue = Term-based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3396" y="4023480"/>
            <a:ext cx="1867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+mn-lt"/>
                <a:ea typeface="ＭＳ Ｐゴシック"/>
                <a:cs typeface="ＭＳ Ｐゴシック"/>
              </a:rPr>
              <a:t>Green = Perpetual</a:t>
            </a:r>
          </a:p>
        </p:txBody>
      </p:sp>
    </p:spTree>
    <p:extLst>
      <p:ext uri="{BB962C8B-B14F-4D97-AF65-F5344CB8AC3E}">
        <p14:creationId xmlns:p14="http://schemas.microsoft.com/office/powerpoint/2010/main" val="30513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36"/>
          <p:cNvSpPr>
            <a:spLocks/>
          </p:cNvSpPr>
          <p:nvPr/>
        </p:nvSpPr>
        <p:spPr bwMode="auto">
          <a:xfrm>
            <a:off x="1191" y="1011648"/>
            <a:ext cx="9141606" cy="4077084"/>
          </a:xfrm>
          <a:custGeom>
            <a:avLst/>
            <a:gdLst>
              <a:gd name="connsiteX0" fmla="*/ 17 w 10000"/>
              <a:gd name="connsiteY0" fmla="*/ 10000 h 10000"/>
              <a:gd name="connsiteX1" fmla="*/ 0 w 10000"/>
              <a:gd name="connsiteY1" fmla="*/ 7705 h 10000"/>
              <a:gd name="connsiteX2" fmla="*/ 972 w 10000"/>
              <a:gd name="connsiteY2" fmla="*/ 7665 h 10000"/>
              <a:gd name="connsiteX3" fmla="*/ 2318 w 10000"/>
              <a:gd name="connsiteY3" fmla="*/ 7418 h 10000"/>
              <a:gd name="connsiteX4" fmla="*/ 3422 w 10000"/>
              <a:gd name="connsiteY4" fmla="*/ 7001 h 10000"/>
              <a:gd name="connsiteX5" fmla="*/ 4548 w 10000"/>
              <a:gd name="connsiteY5" fmla="*/ 6392 h 10000"/>
              <a:gd name="connsiteX6" fmla="*/ 5894 w 10000"/>
              <a:gd name="connsiteY6" fmla="*/ 5531 h 10000"/>
              <a:gd name="connsiteX7" fmla="*/ 6956 w 10000"/>
              <a:gd name="connsiteY7" fmla="*/ 4550 h 10000"/>
              <a:gd name="connsiteX8" fmla="*/ 8099 w 10000"/>
              <a:gd name="connsiteY8" fmla="*/ 3277 h 10000"/>
              <a:gd name="connsiteX9" fmla="*/ 8902 w 10000"/>
              <a:gd name="connsiteY9" fmla="*/ 2169 h 10000"/>
              <a:gd name="connsiteX10" fmla="*/ 9578 w 10000"/>
              <a:gd name="connsiteY10" fmla="*/ 941 h 10000"/>
              <a:gd name="connsiteX11" fmla="*/ 10000 w 10000"/>
              <a:gd name="connsiteY11" fmla="*/ 0 h 10000"/>
              <a:gd name="connsiteX12" fmla="*/ 10000 w 10000"/>
              <a:gd name="connsiteY12" fmla="*/ 9915 h 10000"/>
              <a:gd name="connsiteX13" fmla="*/ 17 w 10000"/>
              <a:gd name="connsiteY13" fmla="*/ 10000 h 10000"/>
              <a:gd name="connsiteX0" fmla="*/ 17 w 10000"/>
              <a:gd name="connsiteY0" fmla="*/ 10000 h 10000"/>
              <a:gd name="connsiteX1" fmla="*/ 0 w 10000"/>
              <a:gd name="connsiteY1" fmla="*/ 7705 h 10000"/>
              <a:gd name="connsiteX2" fmla="*/ 972 w 10000"/>
              <a:gd name="connsiteY2" fmla="*/ 7665 h 10000"/>
              <a:gd name="connsiteX3" fmla="*/ 2318 w 10000"/>
              <a:gd name="connsiteY3" fmla="*/ 7418 h 10000"/>
              <a:gd name="connsiteX4" fmla="*/ 3422 w 10000"/>
              <a:gd name="connsiteY4" fmla="*/ 7001 h 10000"/>
              <a:gd name="connsiteX5" fmla="*/ 4548 w 10000"/>
              <a:gd name="connsiteY5" fmla="*/ 6392 h 10000"/>
              <a:gd name="connsiteX6" fmla="*/ 5894 w 10000"/>
              <a:gd name="connsiteY6" fmla="*/ 5531 h 10000"/>
              <a:gd name="connsiteX7" fmla="*/ 6956 w 10000"/>
              <a:gd name="connsiteY7" fmla="*/ 4550 h 10000"/>
              <a:gd name="connsiteX8" fmla="*/ 8099 w 10000"/>
              <a:gd name="connsiteY8" fmla="*/ 3277 h 10000"/>
              <a:gd name="connsiteX9" fmla="*/ 8871 w 10000"/>
              <a:gd name="connsiteY9" fmla="*/ 2080 h 10000"/>
              <a:gd name="connsiteX10" fmla="*/ 9578 w 10000"/>
              <a:gd name="connsiteY10" fmla="*/ 941 h 10000"/>
              <a:gd name="connsiteX11" fmla="*/ 10000 w 10000"/>
              <a:gd name="connsiteY11" fmla="*/ 0 h 10000"/>
              <a:gd name="connsiteX12" fmla="*/ 10000 w 10000"/>
              <a:gd name="connsiteY12" fmla="*/ 9915 h 10000"/>
              <a:gd name="connsiteX13" fmla="*/ 17 w 10000"/>
              <a:gd name="connsiteY13" fmla="*/ 10000 h 10000"/>
              <a:gd name="connsiteX0" fmla="*/ 17 w 10000"/>
              <a:gd name="connsiteY0" fmla="*/ 10000 h 10000"/>
              <a:gd name="connsiteX1" fmla="*/ 0 w 10000"/>
              <a:gd name="connsiteY1" fmla="*/ 7705 h 10000"/>
              <a:gd name="connsiteX2" fmla="*/ 972 w 10000"/>
              <a:gd name="connsiteY2" fmla="*/ 7665 h 10000"/>
              <a:gd name="connsiteX3" fmla="*/ 2318 w 10000"/>
              <a:gd name="connsiteY3" fmla="*/ 7418 h 10000"/>
              <a:gd name="connsiteX4" fmla="*/ 3422 w 10000"/>
              <a:gd name="connsiteY4" fmla="*/ 7001 h 10000"/>
              <a:gd name="connsiteX5" fmla="*/ 4548 w 10000"/>
              <a:gd name="connsiteY5" fmla="*/ 6392 h 10000"/>
              <a:gd name="connsiteX6" fmla="*/ 5894 w 10000"/>
              <a:gd name="connsiteY6" fmla="*/ 5531 h 10000"/>
              <a:gd name="connsiteX7" fmla="*/ 6956 w 10000"/>
              <a:gd name="connsiteY7" fmla="*/ 4550 h 10000"/>
              <a:gd name="connsiteX8" fmla="*/ 8099 w 10000"/>
              <a:gd name="connsiteY8" fmla="*/ 3277 h 10000"/>
              <a:gd name="connsiteX9" fmla="*/ 8871 w 10000"/>
              <a:gd name="connsiteY9" fmla="*/ 2080 h 10000"/>
              <a:gd name="connsiteX10" fmla="*/ 9555 w 10000"/>
              <a:gd name="connsiteY10" fmla="*/ 798 h 10000"/>
              <a:gd name="connsiteX11" fmla="*/ 10000 w 10000"/>
              <a:gd name="connsiteY11" fmla="*/ 0 h 10000"/>
              <a:gd name="connsiteX12" fmla="*/ 10000 w 10000"/>
              <a:gd name="connsiteY12" fmla="*/ 9915 h 10000"/>
              <a:gd name="connsiteX13" fmla="*/ 17 w 10000"/>
              <a:gd name="connsiteY13" fmla="*/ 10000 h 10000"/>
              <a:gd name="connsiteX0" fmla="*/ 17 w 10008"/>
              <a:gd name="connsiteY0" fmla="*/ 10215 h 10215"/>
              <a:gd name="connsiteX1" fmla="*/ 0 w 10008"/>
              <a:gd name="connsiteY1" fmla="*/ 7920 h 10215"/>
              <a:gd name="connsiteX2" fmla="*/ 972 w 10008"/>
              <a:gd name="connsiteY2" fmla="*/ 7880 h 10215"/>
              <a:gd name="connsiteX3" fmla="*/ 2318 w 10008"/>
              <a:gd name="connsiteY3" fmla="*/ 7633 h 10215"/>
              <a:gd name="connsiteX4" fmla="*/ 3422 w 10008"/>
              <a:gd name="connsiteY4" fmla="*/ 7216 h 10215"/>
              <a:gd name="connsiteX5" fmla="*/ 4548 w 10008"/>
              <a:gd name="connsiteY5" fmla="*/ 6607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920 h 10215"/>
              <a:gd name="connsiteX2" fmla="*/ 941 w 10008"/>
              <a:gd name="connsiteY2" fmla="*/ 7773 h 10215"/>
              <a:gd name="connsiteX3" fmla="*/ 2318 w 10008"/>
              <a:gd name="connsiteY3" fmla="*/ 7633 h 10215"/>
              <a:gd name="connsiteX4" fmla="*/ 3422 w 10008"/>
              <a:gd name="connsiteY4" fmla="*/ 7216 h 10215"/>
              <a:gd name="connsiteX5" fmla="*/ 4548 w 10008"/>
              <a:gd name="connsiteY5" fmla="*/ 6607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920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216 h 10215"/>
              <a:gd name="connsiteX5" fmla="*/ 4548 w 10008"/>
              <a:gd name="connsiteY5" fmla="*/ 6607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920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27 h 10215"/>
              <a:gd name="connsiteX5" fmla="*/ 4548 w 10008"/>
              <a:gd name="connsiteY5" fmla="*/ 6607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920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27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920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8871 w 10008"/>
              <a:gd name="connsiteY9" fmla="*/ 2295 h 10215"/>
              <a:gd name="connsiteX10" fmla="*/ 9555 w 10008"/>
              <a:gd name="connsiteY10" fmla="*/ 1013 h 10215"/>
              <a:gd name="connsiteX11" fmla="*/ 10008 w 10008"/>
              <a:gd name="connsiteY11" fmla="*/ 0 h 10215"/>
              <a:gd name="connsiteX12" fmla="*/ 10000 w 10008"/>
              <a:gd name="connsiteY12" fmla="*/ 10130 h 10215"/>
              <a:gd name="connsiteX13" fmla="*/ 17 w 10008"/>
              <a:gd name="connsiteY13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9555 w 10008"/>
              <a:gd name="connsiteY9" fmla="*/ 1013 h 10215"/>
              <a:gd name="connsiteX10" fmla="*/ 10008 w 10008"/>
              <a:gd name="connsiteY10" fmla="*/ 0 h 10215"/>
              <a:gd name="connsiteX11" fmla="*/ 10000 w 10008"/>
              <a:gd name="connsiteY11" fmla="*/ 10130 h 10215"/>
              <a:gd name="connsiteX12" fmla="*/ 17 w 10008"/>
              <a:gd name="connsiteY12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8099 w 10008"/>
              <a:gd name="connsiteY8" fmla="*/ 3492 h 10215"/>
              <a:gd name="connsiteX9" fmla="*/ 10008 w 10008"/>
              <a:gd name="connsiteY9" fmla="*/ 0 h 10215"/>
              <a:gd name="connsiteX10" fmla="*/ 10000 w 10008"/>
              <a:gd name="connsiteY10" fmla="*/ 10130 h 10215"/>
              <a:gd name="connsiteX11" fmla="*/ 17 w 10008"/>
              <a:gd name="connsiteY11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6956 w 10008"/>
              <a:gd name="connsiteY7" fmla="*/ 4765 h 10215"/>
              <a:gd name="connsiteX8" fmla="*/ 10008 w 10008"/>
              <a:gd name="connsiteY8" fmla="*/ 0 h 10215"/>
              <a:gd name="connsiteX9" fmla="*/ 10000 w 10008"/>
              <a:gd name="connsiteY9" fmla="*/ 10130 h 10215"/>
              <a:gd name="connsiteX10" fmla="*/ 17 w 10008"/>
              <a:gd name="connsiteY10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4540 w 10008"/>
              <a:gd name="connsiteY5" fmla="*/ 6661 h 10215"/>
              <a:gd name="connsiteX6" fmla="*/ 5894 w 10008"/>
              <a:gd name="connsiteY6" fmla="*/ 5746 h 10215"/>
              <a:gd name="connsiteX7" fmla="*/ 10008 w 10008"/>
              <a:gd name="connsiteY7" fmla="*/ 0 h 10215"/>
              <a:gd name="connsiteX8" fmla="*/ 10000 w 10008"/>
              <a:gd name="connsiteY8" fmla="*/ 10130 h 10215"/>
              <a:gd name="connsiteX9" fmla="*/ 17 w 10008"/>
              <a:gd name="connsiteY9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3422 w 10008"/>
              <a:gd name="connsiteY4" fmla="*/ 7163 h 10215"/>
              <a:gd name="connsiteX5" fmla="*/ 5894 w 10008"/>
              <a:gd name="connsiteY5" fmla="*/ 5746 h 10215"/>
              <a:gd name="connsiteX6" fmla="*/ 10008 w 10008"/>
              <a:gd name="connsiteY6" fmla="*/ 0 h 10215"/>
              <a:gd name="connsiteX7" fmla="*/ 10000 w 10008"/>
              <a:gd name="connsiteY7" fmla="*/ 10130 h 10215"/>
              <a:gd name="connsiteX8" fmla="*/ 17 w 10008"/>
              <a:gd name="connsiteY8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2295 w 10008"/>
              <a:gd name="connsiteY3" fmla="*/ 7490 h 10215"/>
              <a:gd name="connsiteX4" fmla="*/ 5894 w 10008"/>
              <a:gd name="connsiteY4" fmla="*/ 5746 h 10215"/>
              <a:gd name="connsiteX5" fmla="*/ 10008 w 10008"/>
              <a:gd name="connsiteY5" fmla="*/ 0 h 10215"/>
              <a:gd name="connsiteX6" fmla="*/ 10000 w 10008"/>
              <a:gd name="connsiteY6" fmla="*/ 10130 h 10215"/>
              <a:gd name="connsiteX7" fmla="*/ 17 w 10008"/>
              <a:gd name="connsiteY7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941 w 10008"/>
              <a:gd name="connsiteY2" fmla="*/ 7773 h 10215"/>
              <a:gd name="connsiteX3" fmla="*/ 5894 w 10008"/>
              <a:gd name="connsiteY3" fmla="*/ 5746 h 10215"/>
              <a:gd name="connsiteX4" fmla="*/ 10008 w 10008"/>
              <a:gd name="connsiteY4" fmla="*/ 0 h 10215"/>
              <a:gd name="connsiteX5" fmla="*/ 10000 w 10008"/>
              <a:gd name="connsiteY5" fmla="*/ 10130 h 10215"/>
              <a:gd name="connsiteX6" fmla="*/ 17 w 10008"/>
              <a:gd name="connsiteY6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5894 w 10008"/>
              <a:gd name="connsiteY2" fmla="*/ 5746 h 10215"/>
              <a:gd name="connsiteX3" fmla="*/ 10008 w 10008"/>
              <a:gd name="connsiteY3" fmla="*/ 0 h 10215"/>
              <a:gd name="connsiteX4" fmla="*/ 10000 w 10008"/>
              <a:gd name="connsiteY4" fmla="*/ 10130 h 10215"/>
              <a:gd name="connsiteX5" fmla="*/ 17 w 10008"/>
              <a:gd name="connsiteY5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5894 w 10008"/>
              <a:gd name="connsiteY2" fmla="*/ 5746 h 10215"/>
              <a:gd name="connsiteX3" fmla="*/ 10008 w 10008"/>
              <a:gd name="connsiteY3" fmla="*/ 0 h 10215"/>
              <a:gd name="connsiteX4" fmla="*/ 10000 w 10008"/>
              <a:gd name="connsiteY4" fmla="*/ 10130 h 10215"/>
              <a:gd name="connsiteX5" fmla="*/ 17 w 10008"/>
              <a:gd name="connsiteY5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5894 w 10008"/>
              <a:gd name="connsiteY2" fmla="*/ 5746 h 10215"/>
              <a:gd name="connsiteX3" fmla="*/ 10008 w 10008"/>
              <a:gd name="connsiteY3" fmla="*/ 0 h 10215"/>
              <a:gd name="connsiteX4" fmla="*/ 10000 w 10008"/>
              <a:gd name="connsiteY4" fmla="*/ 10130 h 10215"/>
              <a:gd name="connsiteX5" fmla="*/ 17 w 10008"/>
              <a:gd name="connsiteY5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5894 w 10008"/>
              <a:gd name="connsiteY2" fmla="*/ 5746 h 10215"/>
              <a:gd name="connsiteX3" fmla="*/ 10008 w 10008"/>
              <a:gd name="connsiteY3" fmla="*/ 0 h 10215"/>
              <a:gd name="connsiteX4" fmla="*/ 10000 w 10008"/>
              <a:gd name="connsiteY4" fmla="*/ 10130 h 10215"/>
              <a:gd name="connsiteX5" fmla="*/ 17 w 10008"/>
              <a:gd name="connsiteY5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5894 w 10008"/>
              <a:gd name="connsiteY2" fmla="*/ 5746 h 10215"/>
              <a:gd name="connsiteX3" fmla="*/ 10008 w 10008"/>
              <a:gd name="connsiteY3" fmla="*/ 0 h 10215"/>
              <a:gd name="connsiteX4" fmla="*/ 10000 w 10008"/>
              <a:gd name="connsiteY4" fmla="*/ 10130 h 10215"/>
              <a:gd name="connsiteX5" fmla="*/ 17 w 10008"/>
              <a:gd name="connsiteY5" fmla="*/ 10215 h 10215"/>
              <a:gd name="connsiteX0" fmla="*/ 17 w 10008"/>
              <a:gd name="connsiteY0" fmla="*/ 10230 h 10230"/>
              <a:gd name="connsiteX1" fmla="*/ 0 w 10008"/>
              <a:gd name="connsiteY1" fmla="*/ 7881 h 10230"/>
              <a:gd name="connsiteX2" fmla="*/ 10008 w 10008"/>
              <a:gd name="connsiteY2" fmla="*/ 15 h 10230"/>
              <a:gd name="connsiteX3" fmla="*/ 10000 w 10008"/>
              <a:gd name="connsiteY3" fmla="*/ 10145 h 10230"/>
              <a:gd name="connsiteX4" fmla="*/ 17 w 10008"/>
              <a:gd name="connsiteY4" fmla="*/ 10230 h 10230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10008 w 10008"/>
              <a:gd name="connsiteY2" fmla="*/ 0 h 10215"/>
              <a:gd name="connsiteX3" fmla="*/ 10000 w 10008"/>
              <a:gd name="connsiteY3" fmla="*/ 10130 h 10215"/>
              <a:gd name="connsiteX4" fmla="*/ 17 w 10008"/>
              <a:gd name="connsiteY4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10008 w 10008"/>
              <a:gd name="connsiteY2" fmla="*/ 0 h 10215"/>
              <a:gd name="connsiteX3" fmla="*/ 10000 w 10008"/>
              <a:gd name="connsiteY3" fmla="*/ 10130 h 10215"/>
              <a:gd name="connsiteX4" fmla="*/ 17 w 10008"/>
              <a:gd name="connsiteY4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10008 w 10008"/>
              <a:gd name="connsiteY2" fmla="*/ 0 h 10215"/>
              <a:gd name="connsiteX3" fmla="*/ 10000 w 10008"/>
              <a:gd name="connsiteY3" fmla="*/ 10130 h 10215"/>
              <a:gd name="connsiteX4" fmla="*/ 17 w 10008"/>
              <a:gd name="connsiteY4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10008 w 10008"/>
              <a:gd name="connsiteY2" fmla="*/ 0 h 10215"/>
              <a:gd name="connsiteX3" fmla="*/ 10000 w 10008"/>
              <a:gd name="connsiteY3" fmla="*/ 10130 h 10215"/>
              <a:gd name="connsiteX4" fmla="*/ 17 w 10008"/>
              <a:gd name="connsiteY4" fmla="*/ 10215 h 10215"/>
              <a:gd name="connsiteX0" fmla="*/ 17 w 10008"/>
              <a:gd name="connsiteY0" fmla="*/ 10215 h 10215"/>
              <a:gd name="connsiteX1" fmla="*/ 0 w 10008"/>
              <a:gd name="connsiteY1" fmla="*/ 7866 h 10215"/>
              <a:gd name="connsiteX2" fmla="*/ 10008 w 10008"/>
              <a:gd name="connsiteY2" fmla="*/ 0 h 10215"/>
              <a:gd name="connsiteX3" fmla="*/ 10000 w 10008"/>
              <a:gd name="connsiteY3" fmla="*/ 10130 h 10215"/>
              <a:gd name="connsiteX4" fmla="*/ 17 w 10008"/>
              <a:gd name="connsiteY4" fmla="*/ 10215 h 1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" h="10215">
                <a:moveTo>
                  <a:pt x="17" y="10215"/>
                </a:moveTo>
                <a:cubicBezTo>
                  <a:pt x="11" y="9450"/>
                  <a:pt x="6" y="8631"/>
                  <a:pt x="0" y="7866"/>
                </a:cubicBezTo>
                <a:cubicBezTo>
                  <a:pt x="5284" y="6505"/>
                  <a:pt x="6663" y="4747"/>
                  <a:pt x="10008" y="0"/>
                </a:cubicBezTo>
                <a:cubicBezTo>
                  <a:pt x="10005" y="3377"/>
                  <a:pt x="10003" y="6753"/>
                  <a:pt x="10000" y="10130"/>
                </a:cubicBezTo>
                <a:lnTo>
                  <a:pt x="17" y="10215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rgbClr val="47B0D5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lIns="68580" tIns="34290" rIns="68580" bIns="34290"/>
          <a:lstStyle/>
          <a:p>
            <a:pPr>
              <a:defRPr/>
            </a:pPr>
            <a:endParaRPr lang="en-US" kern="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Firepower NGIPS</a:t>
            </a:r>
            <a:r>
              <a:rPr lang="ja-JP" altLang="en-US" sz="3000" dirty="0" smtClean="0"/>
              <a:t>が動くプラットホーム</a:t>
            </a:r>
            <a:endParaRPr lang="en-US" sz="3000" dirty="0"/>
          </a:p>
        </p:txBody>
      </p:sp>
      <p:sp>
        <p:nvSpPr>
          <p:cNvPr id="11" name="Freeform 10"/>
          <p:cNvSpPr/>
          <p:nvPr/>
        </p:nvSpPr>
        <p:spPr>
          <a:xfrm>
            <a:off x="108997" y="929411"/>
            <a:ext cx="7025922" cy="3229443"/>
          </a:xfrm>
          <a:custGeom>
            <a:avLst/>
            <a:gdLst>
              <a:gd name="connsiteX0" fmla="*/ 9100458 w 9100458"/>
              <a:gd name="connsiteY0" fmla="*/ 0 h 3788229"/>
              <a:gd name="connsiteX1" fmla="*/ 5167086 w 9100458"/>
              <a:gd name="connsiteY1" fmla="*/ 2859314 h 3788229"/>
              <a:gd name="connsiteX2" fmla="*/ 0 w 9100458"/>
              <a:gd name="connsiteY2" fmla="*/ 3788229 h 3788229"/>
              <a:gd name="connsiteX0" fmla="*/ 9100458 w 9100458"/>
              <a:gd name="connsiteY0" fmla="*/ 0 h 3788229"/>
              <a:gd name="connsiteX1" fmla="*/ 5167086 w 9100458"/>
              <a:gd name="connsiteY1" fmla="*/ 2859314 h 3788229"/>
              <a:gd name="connsiteX2" fmla="*/ 0 w 9100458"/>
              <a:gd name="connsiteY2" fmla="*/ 3788229 h 3788229"/>
              <a:gd name="connsiteX0" fmla="*/ 9100458 w 9100458"/>
              <a:gd name="connsiteY0" fmla="*/ 0 h 3788229"/>
              <a:gd name="connsiteX1" fmla="*/ 5167086 w 9100458"/>
              <a:gd name="connsiteY1" fmla="*/ 2859314 h 3788229"/>
              <a:gd name="connsiteX2" fmla="*/ 0 w 9100458"/>
              <a:gd name="connsiteY2" fmla="*/ 3788229 h 3788229"/>
              <a:gd name="connsiteX0" fmla="*/ 9100458 w 9100458"/>
              <a:gd name="connsiteY0" fmla="*/ 0 h 3788229"/>
              <a:gd name="connsiteX1" fmla="*/ 5167086 w 9100458"/>
              <a:gd name="connsiteY1" fmla="*/ 2859314 h 3788229"/>
              <a:gd name="connsiteX2" fmla="*/ 0 w 9100458"/>
              <a:gd name="connsiteY2" fmla="*/ 3788229 h 3788229"/>
              <a:gd name="connsiteX0" fmla="*/ 9100458 w 9100458"/>
              <a:gd name="connsiteY0" fmla="*/ 0 h 3788229"/>
              <a:gd name="connsiteX1" fmla="*/ 5167086 w 9100458"/>
              <a:gd name="connsiteY1" fmla="*/ 2859314 h 3788229"/>
              <a:gd name="connsiteX2" fmla="*/ 0 w 9100458"/>
              <a:gd name="connsiteY2" fmla="*/ 3788229 h 3788229"/>
              <a:gd name="connsiteX0" fmla="*/ 9100458 w 9100458"/>
              <a:gd name="connsiteY0" fmla="*/ 0 h 3788229"/>
              <a:gd name="connsiteX1" fmla="*/ 5167086 w 9100458"/>
              <a:gd name="connsiteY1" fmla="*/ 2859314 h 3788229"/>
              <a:gd name="connsiteX2" fmla="*/ 0 w 9100458"/>
              <a:gd name="connsiteY2" fmla="*/ 3788229 h 378822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  <a:gd name="connsiteX0" fmla="*/ 9013374 w 9013374"/>
              <a:gd name="connsiteY0" fmla="*/ 0 h 3731079"/>
              <a:gd name="connsiteX1" fmla="*/ 5167086 w 9013374"/>
              <a:gd name="connsiteY1" fmla="*/ 2802164 h 3731079"/>
              <a:gd name="connsiteX2" fmla="*/ 0 w 9013374"/>
              <a:gd name="connsiteY2" fmla="*/ 3731079 h 373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3374" h="3731079">
                <a:moveTo>
                  <a:pt x="9013374" y="0"/>
                </a:moveTo>
                <a:cubicBezTo>
                  <a:pt x="8219169" y="1050471"/>
                  <a:pt x="7124247" y="2013404"/>
                  <a:pt x="5167086" y="2802164"/>
                </a:cubicBezTo>
                <a:cubicBezTo>
                  <a:pt x="3650343" y="3433535"/>
                  <a:pt x="1894113" y="3630385"/>
                  <a:pt x="0" y="3731079"/>
                </a:cubicBezTo>
              </a:path>
            </a:pathLst>
          </a:custGeom>
          <a:ln w="38100">
            <a:solidFill>
              <a:srgbClr val="D81F28">
                <a:alpha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1539" y="4174765"/>
            <a:ext cx="131506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Firepower 7100 Series</a:t>
            </a:r>
          </a:p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500 Mbps – 1 Gbps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19017" y="3956932"/>
            <a:ext cx="128474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Firepower 7120/7125/8120</a:t>
            </a:r>
          </a:p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1 Gbps - 2 Gbps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87047" y="3748162"/>
            <a:ext cx="1127937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Firepower 8100/8200</a:t>
            </a:r>
          </a:p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2 Gbps - 10 Gbps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43031" y="3424483"/>
            <a:ext cx="1193238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Firepower 8200 Series</a:t>
            </a:r>
          </a:p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10 Gbps – 40 Gbps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0194" y="4270015"/>
            <a:ext cx="131506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Firepower 7000 Series</a:t>
            </a:r>
          </a:p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50 Mbps – 250 Mbps</a:t>
            </a:r>
          </a:p>
        </p:txBody>
      </p:sp>
      <p:pic>
        <p:nvPicPr>
          <p:cNvPr id="47" name="Picture 46" descr="3D829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624" y="1011649"/>
            <a:ext cx="1190454" cy="1023472"/>
          </a:xfrm>
          <a:prstGeom prst="rect">
            <a:avLst/>
          </a:prstGeom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pic>
        <p:nvPicPr>
          <p:cNvPr id="46" name="Picture 45" descr="3D82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56" y="1584507"/>
            <a:ext cx="1190454" cy="814942"/>
          </a:xfrm>
          <a:prstGeom prst="rect">
            <a:avLst/>
          </a:prstGeom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pic>
        <p:nvPicPr>
          <p:cNvPr id="45" name="Picture 44" descr="3D826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87" y="2125090"/>
            <a:ext cx="1190454" cy="548717"/>
          </a:xfrm>
          <a:prstGeom prst="rect">
            <a:avLst/>
          </a:prstGeom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pic>
        <p:nvPicPr>
          <p:cNvPr id="44" name="Picture 43" descr="3D82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50" y="2539253"/>
            <a:ext cx="1190756" cy="343915"/>
          </a:xfrm>
          <a:prstGeom prst="rect">
            <a:avLst/>
          </a:prstGeom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7317536" y="2955431"/>
            <a:ext cx="1470542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00" dirty="0">
                <a:latin typeface="+mn-lt"/>
                <a:ea typeface="ＭＳ Ｐゴシック"/>
                <a:cs typeface="ＭＳ Ｐゴシック"/>
              </a:rPr>
              <a:t>Firepower </a:t>
            </a:r>
            <a:r>
              <a:rPr lang="en-US" sz="800" dirty="0" smtClean="0">
                <a:latin typeface="+mn-lt"/>
                <a:ea typeface="ＭＳ Ｐゴシック"/>
                <a:cs typeface="ＭＳ Ｐゴシック"/>
              </a:rPr>
              <a:t>8300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Series</a:t>
            </a:r>
          </a:p>
          <a:p>
            <a:pPr algn="ctr"/>
            <a:r>
              <a:rPr lang="en-US" sz="800" dirty="0" smtClean="0">
                <a:latin typeface="+mn-lt"/>
                <a:ea typeface="ＭＳ Ｐゴシック"/>
                <a:cs typeface="ＭＳ Ｐゴシック"/>
              </a:rPr>
              <a:t>15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Gbps – </a:t>
            </a:r>
            <a:r>
              <a:rPr lang="en-US" sz="800" dirty="0" smtClean="0">
                <a:latin typeface="+mn-lt"/>
                <a:ea typeface="ＭＳ Ｐゴシック"/>
                <a:cs typeface="ＭＳ Ｐゴシック"/>
              </a:rPr>
              <a:t>60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Gbps 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43" b="891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08" y="2875981"/>
            <a:ext cx="1221777" cy="203630"/>
          </a:xfrm>
          <a:prstGeom prst="rect">
            <a:avLst/>
          </a:prstGeom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741" y="3894093"/>
            <a:ext cx="981695" cy="268346"/>
          </a:xfrm>
          <a:prstGeom prst="rect">
            <a:avLst/>
          </a:prstGeom>
          <a:noFill/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pic>
        <p:nvPicPr>
          <p:cNvPr id="54" name="Picture 12" descr="SF_Geryon1U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1" b="89362" l="3596" r="97774">
                        <a14:foregroundMark x1="40753" y1="37234" x2="40753" y2="3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88" y="3934033"/>
            <a:ext cx="991254" cy="160194"/>
          </a:xfrm>
          <a:prstGeom prst="rect">
            <a:avLst/>
          </a:prstGeom>
          <a:noFill/>
          <a:ln>
            <a:noFill/>
          </a:ln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  <a:extLst/>
        </p:spPr>
      </p:pic>
      <p:sp>
        <p:nvSpPr>
          <p:cNvPr id="55" name="Shape 513"/>
          <p:cNvSpPr>
            <a:spLocks noChangeArrowheads="1"/>
          </p:cNvSpPr>
          <p:nvPr/>
        </p:nvSpPr>
        <p:spPr bwMode="auto">
          <a:xfrm>
            <a:off x="4700920" y="3314748"/>
            <a:ext cx="1132962" cy="19561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43" b="891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72" y="3079610"/>
            <a:ext cx="1221777" cy="203630"/>
          </a:xfrm>
          <a:prstGeom prst="rect">
            <a:avLst/>
          </a:prstGeom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</p:spPr>
      </p:pic>
      <p:sp>
        <p:nvSpPr>
          <p:cNvPr id="57" name="Shape 513"/>
          <p:cNvSpPr>
            <a:spLocks noChangeArrowheads="1"/>
          </p:cNvSpPr>
          <p:nvPr/>
        </p:nvSpPr>
        <p:spPr bwMode="auto">
          <a:xfrm>
            <a:off x="3841410" y="3490892"/>
            <a:ext cx="1132962" cy="19561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/>
          <a:p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58" name="Picture 12" descr="SF_Geryon1U.jp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1" b="89362" l="3596" r="97774">
                        <a14:foregroundMark x1="40753" y1="37234" x2="40753" y2="3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142" y="3736601"/>
            <a:ext cx="991254" cy="160194"/>
          </a:xfrm>
          <a:prstGeom prst="rect">
            <a:avLst/>
          </a:prstGeom>
          <a:noFill/>
          <a:ln>
            <a:noFill/>
          </a:ln>
          <a:effectLst>
            <a:outerShdw blurRad="206375" dist="38100" dir="2700000" sx="105000" sy="105000" algn="tl" rotWithShape="0">
              <a:srgbClr val="000000">
                <a:alpha val="46000"/>
              </a:srgbClr>
            </a:outerShdw>
          </a:effectLst>
          <a:extLst/>
        </p:spPr>
      </p:pic>
      <p:sp>
        <p:nvSpPr>
          <p:cNvPr id="48" name="Right Triangle 47"/>
          <p:cNvSpPr/>
          <p:nvPr/>
        </p:nvSpPr>
        <p:spPr bwMode="auto">
          <a:xfrm flipH="1">
            <a:off x="4830128" y="3105472"/>
            <a:ext cx="4345794" cy="1575623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  <a:sym typeface="Arial" pitchFamily="-107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349151" y="3650896"/>
            <a:ext cx="1779866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+mn-lt"/>
                <a:ea typeface="ＭＳ Ｐゴシック"/>
                <a:cs typeface="ＭＳ Ｐゴシック"/>
              </a:rPr>
              <a:t>Virtual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491073" y="4328323"/>
            <a:ext cx="977503" cy="28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NGIPSv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endParaRPr lang="en-US" sz="900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11" y="4015906"/>
            <a:ext cx="292845" cy="2928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75429" y="2111256"/>
            <a:ext cx="3740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いわゆる「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Firepower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単体アプライアンス」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71" name="Text Box 6"/>
          <p:cNvSpPr txBox="1">
            <a:spLocks noChangeArrowheads="1"/>
          </p:cNvSpPr>
          <p:nvPr/>
        </p:nvSpPr>
        <p:spPr bwMode="auto">
          <a:xfrm>
            <a:off x="1008621" y="4700972"/>
            <a:ext cx="802481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Teleworker</a:t>
            </a:r>
          </a:p>
        </p:txBody>
      </p:sp>
      <p:sp>
        <p:nvSpPr>
          <p:cNvPr id="72" name="Text Box 7"/>
          <p:cNvSpPr txBox="1">
            <a:spLocks noChangeArrowheads="1"/>
          </p:cNvSpPr>
          <p:nvPr/>
        </p:nvSpPr>
        <p:spPr bwMode="auto">
          <a:xfrm>
            <a:off x="2121539" y="4700972"/>
            <a:ext cx="945605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Branch Office</a:t>
            </a:r>
          </a:p>
        </p:txBody>
      </p:sp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3739727" y="4700972"/>
            <a:ext cx="1194152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Internet Edge</a:t>
            </a:r>
          </a:p>
        </p:txBody>
      </p:sp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7770708" y="4686015"/>
            <a:ext cx="812006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Data Center</a:t>
            </a: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6235468" y="4723331"/>
            <a:ext cx="920354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Campus</a:t>
            </a:r>
          </a:p>
        </p:txBody>
      </p:sp>
      <p:pic>
        <p:nvPicPr>
          <p:cNvPr id="79" name="Picture 3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14" y="3960261"/>
            <a:ext cx="387922" cy="28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7257897" y="4275087"/>
            <a:ext cx="1130850" cy="17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 err="1" smtClean="0">
                <a:latin typeface="+mn-lt"/>
                <a:ea typeface="ＭＳ Ｐゴシック"/>
                <a:cs typeface="ＭＳ Ｐゴシック"/>
              </a:rPr>
              <a:t>NGIPSv</a:t>
            </a:r>
            <a:r>
              <a:rPr lang="en-US" sz="900" dirty="0" smtClean="0">
                <a:latin typeface="+mn-lt"/>
                <a:ea typeface="ＭＳ Ｐゴシック"/>
                <a:cs typeface="ＭＳ Ｐゴシック"/>
              </a:rPr>
              <a:t> on ISR</a:t>
            </a:r>
            <a:endParaRPr lang="en-US" sz="900" dirty="0"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09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/>
          <p:cNvSpPr/>
          <p:nvPr/>
        </p:nvSpPr>
        <p:spPr>
          <a:xfrm>
            <a:off x="271454" y="886108"/>
            <a:ext cx="8497762" cy="3504212"/>
          </a:xfrm>
          <a:custGeom>
            <a:avLst/>
            <a:gdLst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2222500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0 h 3581400"/>
              <a:gd name="connsiteX0" fmla="*/ 8407400 w 8407400"/>
              <a:gd name="connsiteY0" fmla="*/ 229904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229904 h 3581400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241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394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566930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610042 h 3351496"/>
              <a:gd name="connsiteX6" fmla="*/ 8407400 w 8407400"/>
              <a:gd name="connsiteY6" fmla="*/ 0 h 33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7400" h="3351496">
                <a:moveTo>
                  <a:pt x="8407400" y="0"/>
                </a:moveTo>
                <a:lnTo>
                  <a:pt x="6631941" y="0"/>
                </a:lnTo>
                <a:lnTo>
                  <a:pt x="0" y="1710020"/>
                </a:lnTo>
                <a:lnTo>
                  <a:pt x="0" y="3122896"/>
                </a:lnTo>
                <a:lnTo>
                  <a:pt x="0" y="3351496"/>
                </a:lnTo>
                <a:lnTo>
                  <a:pt x="8400890" y="1610042"/>
                </a:lnTo>
                <a:lnTo>
                  <a:pt x="84074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>
              <a:solidFill>
                <a:schemeClr val="accent2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808334" y="2157898"/>
            <a:ext cx="1096565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SSP20   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(10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140K conn/s)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658999" y="1915396"/>
            <a:ext cx="1115616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SSP40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240K conn/s)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430449" y="1566648"/>
            <a:ext cx="1134665" cy="37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SSP60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(40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350K conn/s)</a:t>
            </a:r>
          </a:p>
        </p:txBody>
      </p:sp>
      <p:pic>
        <p:nvPicPr>
          <p:cNvPr id="22" name="Picture 54" descr="Spy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4451" y="1921399"/>
            <a:ext cx="664369" cy="1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5" descr="Spyk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854" y="1662332"/>
            <a:ext cx="663178" cy="11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6" descr="Spy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6222" y="1372045"/>
            <a:ext cx="664369" cy="1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887803" y="2395130"/>
            <a:ext cx="1228725" cy="3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5585 SSP10</a:t>
            </a:r>
          </a:p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  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 Gbps, </a:t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65K conn/s)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3311723" y="1805688"/>
            <a:ext cx="1531103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+mn-lt"/>
                <a:ea typeface="ＭＳ Ｐゴシック"/>
                <a:cs typeface="ＭＳ Ｐゴシック"/>
              </a:rPr>
              <a:t>Next-Generation</a:t>
            </a:r>
          </a:p>
        </p:txBody>
      </p:sp>
      <p:pic>
        <p:nvPicPr>
          <p:cNvPr id="48" name="Picture 47" descr="saleen_asa5555_full_shot_ang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643" y="3416783"/>
            <a:ext cx="629849" cy="252591"/>
          </a:xfrm>
          <a:prstGeom prst="rect">
            <a:avLst/>
          </a:prstGeom>
        </p:spPr>
      </p:pic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2016840" y="3502460"/>
            <a:ext cx="1175844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5515-X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(750 Mbps,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15K conn/s)</a:t>
            </a: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2762424" y="3173347"/>
            <a:ext cx="1070565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5525-X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20K conn/s)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652358" y="2925986"/>
            <a:ext cx="794061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5545-X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/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(3 Gbps,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30K conn/s)</a:t>
            </a: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1087113" y="3674021"/>
            <a:ext cx="1031197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5512-X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(500 Mbps,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10K conn/s)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4325676" y="2743557"/>
            <a:ext cx="900025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5555-X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50K conn/sec)</a:t>
            </a:r>
          </a:p>
        </p:txBody>
      </p:sp>
      <p:pic>
        <p:nvPicPr>
          <p:cNvPr id="68" name="Picture 67" descr="saleen_asa5555_full_shot_ang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20" y="2784278"/>
            <a:ext cx="629849" cy="252591"/>
          </a:xfrm>
          <a:prstGeom prst="rect">
            <a:avLst/>
          </a:prstGeom>
        </p:spPr>
      </p:pic>
      <p:pic>
        <p:nvPicPr>
          <p:cNvPr id="69" name="Picture 68" descr="saleen_asa5555_full_shot_ang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52" y="2349506"/>
            <a:ext cx="629849" cy="252591"/>
          </a:xfrm>
          <a:prstGeom prst="rect">
            <a:avLst/>
          </a:prstGeom>
        </p:spPr>
      </p:pic>
      <p:pic>
        <p:nvPicPr>
          <p:cNvPr id="70" name="Picture 69" descr="saleen_asa5555_full_shot_ang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202" y="3165117"/>
            <a:ext cx="629849" cy="252591"/>
          </a:xfrm>
          <a:prstGeom prst="rect">
            <a:avLst/>
          </a:prstGeom>
        </p:spPr>
      </p:pic>
      <p:pic>
        <p:nvPicPr>
          <p:cNvPr id="71" name="Picture 70" descr="saleen_asa5555_full_shot_ang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8" y="2530034"/>
            <a:ext cx="629849" cy="25259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386" y="2963239"/>
            <a:ext cx="576451" cy="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20" y="2589580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182216" y="3310573"/>
            <a:ext cx="923415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5506-X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(750 Mbps,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5K conn/s)</a:t>
            </a:r>
          </a:p>
        </p:txBody>
      </p:sp>
      <p:pic>
        <p:nvPicPr>
          <p:cNvPr id="7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02" y="2754942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5"/>
          <p:cNvSpPr>
            <a:spLocks noChangeArrowheads="1"/>
          </p:cNvSpPr>
          <p:nvPr/>
        </p:nvSpPr>
        <p:spPr bwMode="auto">
          <a:xfrm>
            <a:off x="1107664" y="2988856"/>
            <a:ext cx="909176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5508-X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(1Gbps,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10K conn/s)</a:t>
            </a:r>
          </a:p>
        </p:txBody>
      </p:sp>
      <p:sp>
        <p:nvSpPr>
          <p:cNvPr id="75" name="Rectangle 15"/>
          <p:cNvSpPr>
            <a:spLocks noChangeArrowheads="1"/>
          </p:cNvSpPr>
          <p:nvPr/>
        </p:nvSpPr>
        <p:spPr bwMode="auto">
          <a:xfrm>
            <a:off x="2083537" y="2789609"/>
            <a:ext cx="909176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5516-X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(1.8 Gbps,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20K conn/s)</a:t>
            </a:r>
          </a:p>
        </p:txBody>
      </p:sp>
      <p:pic>
        <p:nvPicPr>
          <p:cNvPr id="59" name="Picture 54" descr="Spyk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365" y="2104377"/>
            <a:ext cx="664369" cy="11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19513" y="329565"/>
            <a:ext cx="8711929" cy="628650"/>
          </a:xfrm>
        </p:spPr>
        <p:txBody>
          <a:bodyPr/>
          <a:lstStyle/>
          <a:p>
            <a:r>
              <a:rPr lang="en-US" sz="3000" dirty="0" smtClean="0"/>
              <a:t>ASA with Firepower </a:t>
            </a:r>
            <a:r>
              <a:rPr lang="en-US" sz="3000" dirty="0" err="1" smtClean="0"/>
              <a:t>Servicesが動くプラットホーム</a:t>
            </a:r>
            <a:endParaRPr lang="en-US" sz="3000" dirty="0"/>
          </a:p>
        </p:txBody>
      </p:sp>
      <p:sp>
        <p:nvSpPr>
          <p:cNvPr id="36" name="TextBox 35"/>
          <p:cNvSpPr txBox="1"/>
          <p:nvPr/>
        </p:nvSpPr>
        <p:spPr>
          <a:xfrm>
            <a:off x="308190" y="1110435"/>
            <a:ext cx="3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従来通り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、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ASA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と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Firepower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部分が独立して動作するイメージ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54720" y="4416664"/>
            <a:ext cx="802481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Teleworker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567638" y="4416664"/>
            <a:ext cx="945605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Branch Office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3185826" y="4416664"/>
            <a:ext cx="1194152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Internet Edge</a:t>
            </a: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7216807" y="4401707"/>
            <a:ext cx="812006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Data Center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5681567" y="4439023"/>
            <a:ext cx="920354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Campus</a:t>
            </a:r>
          </a:p>
        </p:txBody>
      </p:sp>
    </p:spTree>
    <p:extLst>
      <p:ext uri="{BB962C8B-B14F-4D97-AF65-F5344CB8AC3E}">
        <p14:creationId xmlns:p14="http://schemas.microsoft.com/office/powerpoint/2010/main" val="1468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 bwMode="auto">
          <a:xfrm flipH="1">
            <a:off x="271452" y="2546806"/>
            <a:ext cx="8497762" cy="1840884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37"/>
            <a:endParaRPr lang="en-US" sz="14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  <a:sym typeface="Arial" pitchFamily="-107" charset="0"/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271454" y="886108"/>
            <a:ext cx="8497762" cy="3504212"/>
          </a:xfrm>
          <a:custGeom>
            <a:avLst/>
            <a:gdLst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2222500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7315200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965200 h 3581400"/>
              <a:gd name="connsiteX6" fmla="*/ 8407400 w 8407400"/>
              <a:gd name="connsiteY6" fmla="*/ 0 h 3581400"/>
              <a:gd name="connsiteX0" fmla="*/ 8407400 w 8407400"/>
              <a:gd name="connsiteY0" fmla="*/ 0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0 h 3581400"/>
              <a:gd name="connsiteX0" fmla="*/ 8407400 w 8407400"/>
              <a:gd name="connsiteY0" fmla="*/ 229904 h 3581400"/>
              <a:gd name="connsiteX1" fmla="*/ 6611937 w 8407400"/>
              <a:gd name="connsiteY1" fmla="*/ 0 h 3581400"/>
              <a:gd name="connsiteX2" fmla="*/ 0 w 8407400"/>
              <a:gd name="connsiteY2" fmla="*/ 1939924 h 3581400"/>
              <a:gd name="connsiteX3" fmla="*/ 0 w 8407400"/>
              <a:gd name="connsiteY3" fmla="*/ 3352800 h 3581400"/>
              <a:gd name="connsiteX4" fmla="*/ 0 w 8407400"/>
              <a:gd name="connsiteY4" fmla="*/ 3581400 h 3581400"/>
              <a:gd name="connsiteX5" fmla="*/ 8407400 w 8407400"/>
              <a:gd name="connsiteY5" fmla="*/ 1471388 h 3581400"/>
              <a:gd name="connsiteX6" fmla="*/ 8407400 w 8407400"/>
              <a:gd name="connsiteY6" fmla="*/ 229904 h 3581400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241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7400 w 8407400"/>
              <a:gd name="connsiteY5" fmla="*/ 1394484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566930 h 3351496"/>
              <a:gd name="connsiteX6" fmla="*/ 8407400 w 8407400"/>
              <a:gd name="connsiteY6" fmla="*/ 0 h 3351496"/>
              <a:gd name="connsiteX0" fmla="*/ 8407400 w 8407400"/>
              <a:gd name="connsiteY0" fmla="*/ 0 h 3351496"/>
              <a:gd name="connsiteX1" fmla="*/ 6631941 w 8407400"/>
              <a:gd name="connsiteY1" fmla="*/ 0 h 3351496"/>
              <a:gd name="connsiteX2" fmla="*/ 0 w 8407400"/>
              <a:gd name="connsiteY2" fmla="*/ 1710020 h 3351496"/>
              <a:gd name="connsiteX3" fmla="*/ 0 w 8407400"/>
              <a:gd name="connsiteY3" fmla="*/ 3122896 h 3351496"/>
              <a:gd name="connsiteX4" fmla="*/ 0 w 8407400"/>
              <a:gd name="connsiteY4" fmla="*/ 3351496 h 3351496"/>
              <a:gd name="connsiteX5" fmla="*/ 8400890 w 8407400"/>
              <a:gd name="connsiteY5" fmla="*/ 1610042 h 3351496"/>
              <a:gd name="connsiteX6" fmla="*/ 8407400 w 8407400"/>
              <a:gd name="connsiteY6" fmla="*/ 0 h 33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7400" h="3351496">
                <a:moveTo>
                  <a:pt x="8407400" y="0"/>
                </a:moveTo>
                <a:lnTo>
                  <a:pt x="6631941" y="0"/>
                </a:lnTo>
                <a:lnTo>
                  <a:pt x="0" y="1710020"/>
                </a:lnTo>
                <a:lnTo>
                  <a:pt x="0" y="3122896"/>
                </a:lnTo>
                <a:lnTo>
                  <a:pt x="0" y="3351496"/>
                </a:lnTo>
                <a:lnTo>
                  <a:pt x="8400890" y="1610042"/>
                </a:lnTo>
                <a:lnTo>
                  <a:pt x="840740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>
              <a:solidFill>
                <a:schemeClr val="accent2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3" name="Text Box 6"/>
          <p:cNvSpPr txBox="1">
            <a:spLocks noChangeArrowheads="1"/>
          </p:cNvSpPr>
          <p:nvPr/>
        </p:nvSpPr>
        <p:spPr bwMode="auto">
          <a:xfrm>
            <a:off x="4918401" y="3321009"/>
            <a:ext cx="1779866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+mn-lt"/>
                <a:ea typeface="ＭＳ Ｐゴシック"/>
                <a:cs typeface="ＭＳ Ｐゴシック"/>
              </a:rPr>
              <a:t>Virtual</a:t>
            </a: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3311723" y="1805688"/>
            <a:ext cx="1531103" cy="26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chemeClr val="accent5"/>
                </a:solidFill>
                <a:latin typeface="+mn-lt"/>
                <a:ea typeface="ＭＳ Ｐゴシック"/>
                <a:cs typeface="ＭＳ Ｐゴシック"/>
              </a:rPr>
              <a:t>Next-Generation</a:t>
            </a: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2762424" y="3173347"/>
            <a:ext cx="1070565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5525-X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20K conn/s)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3652358" y="2925986"/>
            <a:ext cx="794061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5545-X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/>
            </a:r>
            <a:br>
              <a:rPr lang="en-US" sz="8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(3 Gbps,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30K conn/s)</a:t>
            </a: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4325676" y="2743557"/>
            <a:ext cx="900025" cy="35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6187" tIns="23093" rIns="46187" bIns="23093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ASA 5555-X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(4 Gbps, </a:t>
            </a:r>
          </a:p>
          <a:p>
            <a:pPr algn="ctr">
              <a:lnSpc>
                <a:spcPct val="80000"/>
              </a:lnSpc>
            </a:pPr>
            <a:r>
              <a:rPr lang="en-US" sz="800" dirty="0">
                <a:latin typeface="+mn-lt"/>
                <a:ea typeface="ＭＳ Ｐゴシック"/>
                <a:cs typeface="ＭＳ Ｐゴシック"/>
              </a:rPr>
              <a:t>50K conn/sec)</a:t>
            </a:r>
          </a:p>
        </p:txBody>
      </p:sp>
      <p:pic>
        <p:nvPicPr>
          <p:cNvPr id="68" name="Picture 67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20" y="2784278"/>
            <a:ext cx="629849" cy="252591"/>
          </a:xfrm>
          <a:prstGeom prst="rect">
            <a:avLst/>
          </a:prstGeom>
        </p:spPr>
      </p:pic>
      <p:pic>
        <p:nvPicPr>
          <p:cNvPr id="69" name="Picture 68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52" y="2349506"/>
            <a:ext cx="629849" cy="252591"/>
          </a:xfrm>
          <a:prstGeom prst="rect">
            <a:avLst/>
          </a:prstGeom>
        </p:spPr>
      </p:pic>
      <p:pic>
        <p:nvPicPr>
          <p:cNvPr id="71" name="Picture 70" descr="saleen_asa5555_full_shot_ang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58" y="2530034"/>
            <a:ext cx="629849" cy="252591"/>
          </a:xfrm>
          <a:prstGeom prst="rect">
            <a:avLst/>
          </a:prstGeom>
        </p:spPr>
      </p:pic>
      <p:sp>
        <p:nvSpPr>
          <p:cNvPr id="60" name="Text Box 9"/>
          <p:cNvSpPr txBox="1">
            <a:spLocks noChangeArrowheads="1"/>
          </p:cNvSpPr>
          <p:nvPr/>
        </p:nvSpPr>
        <p:spPr bwMode="auto">
          <a:xfrm>
            <a:off x="4060323" y="3998436"/>
            <a:ext cx="977503" cy="28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NGFWv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900" dirty="0">
                <a:latin typeface="+mn-lt"/>
                <a:ea typeface="ＭＳ Ｐゴシック"/>
                <a:cs typeface="ＭＳ Ｐゴシック"/>
              </a:rPr>
              <a:t>(running FTD)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61" y="3686018"/>
            <a:ext cx="292845" cy="29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6386" y="2963239"/>
            <a:ext cx="576451" cy="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20" y="2589580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15"/>
          <p:cNvSpPr>
            <a:spLocks noChangeArrowheads="1"/>
          </p:cNvSpPr>
          <p:nvPr/>
        </p:nvSpPr>
        <p:spPr bwMode="auto">
          <a:xfrm>
            <a:off x="182216" y="3310573"/>
            <a:ext cx="923415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5506-X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(750 Mbps,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5K conn/s)</a:t>
            </a:r>
          </a:p>
        </p:txBody>
      </p:sp>
      <p:pic>
        <p:nvPicPr>
          <p:cNvPr id="7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02" y="2754942"/>
            <a:ext cx="610103" cy="16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15"/>
          <p:cNvSpPr>
            <a:spLocks noChangeArrowheads="1"/>
          </p:cNvSpPr>
          <p:nvPr/>
        </p:nvSpPr>
        <p:spPr bwMode="auto">
          <a:xfrm>
            <a:off x="1107664" y="2988856"/>
            <a:ext cx="909176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5508-X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(1Gbps,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10K conn/s)</a:t>
            </a:r>
          </a:p>
        </p:txBody>
      </p:sp>
      <p:sp>
        <p:nvSpPr>
          <p:cNvPr id="75" name="Rectangle 15"/>
          <p:cNvSpPr>
            <a:spLocks noChangeArrowheads="1"/>
          </p:cNvSpPr>
          <p:nvPr/>
        </p:nvSpPr>
        <p:spPr bwMode="auto">
          <a:xfrm>
            <a:off x="2083537" y="2789609"/>
            <a:ext cx="909176" cy="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372" tIns="48685" rIns="97372" bIns="48685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900" b="1" dirty="0">
                <a:latin typeface="+mn-lt"/>
                <a:ea typeface="ＭＳ Ｐゴシック"/>
                <a:cs typeface="ＭＳ Ｐゴシック"/>
              </a:rPr>
              <a:t>ASA 5516-X </a:t>
            </a:r>
            <a:br>
              <a:rPr lang="en-US" sz="9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(1.8 Gbps, </a:t>
            </a:r>
            <a:br>
              <a:rPr lang="en-US" sz="800" b="1" dirty="0">
                <a:latin typeface="+mn-lt"/>
                <a:ea typeface="ＭＳ Ｐゴシック"/>
                <a:cs typeface="ＭＳ Ｐゴシック"/>
              </a:rPr>
            </a:br>
            <a:r>
              <a:rPr lang="en-US" sz="800" b="1" dirty="0">
                <a:latin typeface="+mn-lt"/>
                <a:ea typeface="ＭＳ Ｐゴシック"/>
                <a:cs typeface="ＭＳ Ｐゴシック"/>
              </a:rPr>
              <a:t>20K conn/s)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95" y="1074742"/>
            <a:ext cx="743710" cy="418615"/>
          </a:xfrm>
          <a:prstGeom prst="rect">
            <a:avLst/>
          </a:prstGeom>
          <a:effectLst>
            <a:outerShdw blurRad="304800" dist="38100" dir="45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7588317" y="1391124"/>
            <a:ext cx="1134665" cy="2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Firepower 9300</a:t>
            </a:r>
            <a:br>
              <a:rPr lang="en-US" sz="900" dirty="0">
                <a:latin typeface="+mn-lt"/>
                <a:ea typeface="ＭＳ Ｐゴシック"/>
                <a:cs typeface="ＭＳ Ｐゴシック"/>
              </a:rPr>
            </a:br>
            <a:r>
              <a:rPr lang="en-US" sz="800" dirty="0">
                <a:latin typeface="+mn-lt"/>
                <a:ea typeface="ＭＳ Ｐゴシック"/>
                <a:cs typeface="ＭＳ Ｐゴシック"/>
              </a:rPr>
              <a:t>(60-240 Gbps)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66" y="1810260"/>
            <a:ext cx="835381" cy="84240"/>
          </a:xfrm>
          <a:prstGeom prst="rect">
            <a:avLst/>
          </a:prstGeom>
        </p:spPr>
      </p:pic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6558149" y="1927755"/>
            <a:ext cx="1115616" cy="2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>
                <a:latin typeface="+mn-lt"/>
                <a:ea typeface="ＭＳ Ｐゴシック"/>
                <a:cs typeface="ＭＳ Ｐゴシック"/>
              </a:rPr>
              <a:t>Firepower 4100 </a:t>
            </a:r>
            <a:r>
              <a:rPr lang="en-US" sz="800" dirty="0">
                <a:latin typeface="+mn-lt"/>
                <a:ea typeface="ＭＳ Ｐゴシック"/>
                <a:cs typeface="ＭＳ Ｐゴシック"/>
              </a:rPr>
              <a:t>(20-60) Gbps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219513" y="329565"/>
            <a:ext cx="8711929" cy="628650"/>
          </a:xfrm>
        </p:spPr>
        <p:txBody>
          <a:bodyPr/>
          <a:lstStyle/>
          <a:p>
            <a:r>
              <a:rPr lang="en-US" sz="3000" dirty="0" smtClean="0"/>
              <a:t>Firepower Threat </a:t>
            </a:r>
            <a:r>
              <a:rPr lang="en-US" sz="3000" dirty="0" err="1" smtClean="0"/>
              <a:t>Defenseが動くプラットホーム</a:t>
            </a:r>
            <a:endParaRPr lang="en-US" sz="3000" dirty="0"/>
          </a:p>
        </p:txBody>
      </p:sp>
      <p:pic>
        <p:nvPicPr>
          <p:cNvPr id="30" name="Picture 3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06" y="3664649"/>
            <a:ext cx="387922" cy="28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213389" y="3979475"/>
            <a:ext cx="1130850" cy="17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900" dirty="0" smtClean="0">
                <a:latin typeface="+mn-lt"/>
                <a:ea typeface="ＭＳ Ｐゴシック"/>
                <a:cs typeface="ＭＳ Ｐゴシック"/>
              </a:rPr>
              <a:t>FTD on ISR (</a:t>
            </a:r>
            <a:r>
              <a:rPr lang="en-US" sz="900" dirty="0" err="1" smtClean="0">
                <a:latin typeface="+mn-lt"/>
                <a:ea typeface="ＭＳ Ｐゴシック"/>
                <a:cs typeface="ＭＳ Ｐゴシック"/>
              </a:rPr>
              <a:t>予定</a:t>
            </a:r>
            <a:r>
              <a:rPr lang="en-US" sz="900" dirty="0" smtClean="0">
                <a:latin typeface="+mn-lt"/>
                <a:ea typeface="ＭＳ Ｐゴシック"/>
                <a:cs typeface="ＭＳ Ｐゴシック"/>
              </a:rPr>
              <a:t>)</a:t>
            </a:r>
            <a:endParaRPr lang="en-US" sz="9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54720" y="4416664"/>
            <a:ext cx="802481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Teleworker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567638" y="4416664"/>
            <a:ext cx="945605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Branch Office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3185826" y="4416664"/>
            <a:ext cx="1194152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Internet Edge</a:t>
            </a: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7216807" y="4401707"/>
            <a:ext cx="812006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Data Center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681567" y="4439023"/>
            <a:ext cx="920354" cy="20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85" tIns="30792" rIns="61585" bIns="30792">
            <a:spAutoFit/>
          </a:bodyPr>
          <a:lstStyle>
            <a:lvl1pPr defTabSz="814388">
              <a:defRPr sz="3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>
              <a:defRPr sz="3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900" dirty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Campus</a:t>
            </a:r>
          </a:p>
        </p:txBody>
      </p:sp>
    </p:spTree>
    <p:extLst>
      <p:ext uri="{BB962C8B-B14F-4D97-AF65-F5344CB8AC3E}">
        <p14:creationId xmlns:p14="http://schemas.microsoft.com/office/powerpoint/2010/main" val="41807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89146" y="4556391"/>
            <a:ext cx="1712756" cy="323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ea typeface="ＭＳ Ｐゴシック"/>
              <a:cs typeface="ＭＳ Ｐゴシック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628883"/>
              </p:ext>
            </p:extLst>
          </p:nvPr>
        </p:nvGraphicFramePr>
        <p:xfrm>
          <a:off x="259743" y="1012617"/>
          <a:ext cx="8302519" cy="347506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29467"/>
                <a:gridCol w="1681204"/>
                <a:gridCol w="1002808"/>
                <a:gridCol w="994520"/>
                <a:gridCol w="994520"/>
              </a:tblGrid>
              <a:tr h="70450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392" marR="913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Firepower Threat Defense</a:t>
                      </a:r>
                    </a:p>
                  </a:txBody>
                  <a:tcPr marL="91392" marR="913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Firepower</a:t>
                      </a:r>
                      <a:r>
                        <a:rPr lang="en-US" sz="1200" baseline="0" dirty="0" smtClean="0"/>
                        <a:t> NGIPS</a:t>
                      </a:r>
                    </a:p>
                  </a:txBody>
                  <a:tcPr marL="91392" marR="913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ASA Firewall</a:t>
                      </a:r>
                    </a:p>
                  </a:txBody>
                  <a:tcPr marL="91392" marR="913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Firepower Services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on ASA</a:t>
                      </a:r>
                      <a:endParaRPr lang="en-US" sz="1200" dirty="0"/>
                    </a:p>
                  </a:txBody>
                  <a:tcPr marL="91392" marR="91392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Firepower</a:t>
                      </a:r>
                      <a:r>
                        <a:rPr lang="en-US" sz="1200" baseline="0" dirty="0" smtClean="0"/>
                        <a:t> 7000 Series</a:t>
                      </a:r>
                      <a:endParaRPr lang="en-US" sz="12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Firepower</a:t>
                      </a:r>
                      <a:r>
                        <a:rPr lang="en-US" sz="1200" baseline="0" dirty="0" smtClean="0"/>
                        <a:t> 8000 Series</a:t>
                      </a:r>
                      <a:endParaRPr lang="en-US" sz="12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9142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ASA Low-end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(5506/08/16)</a:t>
                      </a:r>
                      <a:endParaRPr lang="en-US" sz="12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000" b="0" i="0" dirty="0" smtClean="0">
                          <a:solidFill>
                            <a:srgbClr val="008000"/>
                          </a:solidFill>
                          <a:latin typeface="+mn-lt"/>
                          <a:ea typeface="Zapf Dingbats"/>
                          <a:cs typeface="Zapf Dingbats"/>
                          <a:sym typeface="Zapf Dingbats"/>
                        </a:rPr>
                        <a:t>(reimage)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pPr marL="0" marR="0" indent="0" algn="l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ASA Mid-Range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000" dirty="0" smtClean="0"/>
                        <a:t>(5512/15/25/45/55)</a:t>
                      </a:r>
                      <a:endParaRPr lang="en-US" sz="10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r>
                        <a:rPr lang="en-US" sz="1000" b="0" i="0" dirty="0" smtClean="0">
                          <a:solidFill>
                            <a:srgbClr val="008000"/>
                          </a:solidFill>
                          <a:latin typeface="+mn-lt"/>
                          <a:ea typeface="Zapf Dingbats"/>
                          <a:cs typeface="Zapf Dingbats"/>
                          <a:sym typeface="Zapf Dingbats"/>
                        </a:rPr>
                        <a:t>(reimage)</a:t>
                      </a:r>
                      <a:endParaRPr lang="en-US" sz="10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ASA High-end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000" dirty="0" smtClean="0"/>
                        <a:t>(5585</a:t>
                      </a:r>
                      <a:r>
                        <a:rPr lang="en-US" sz="1000" baseline="0" dirty="0" smtClean="0"/>
                        <a:t> SSP-10/20/40/60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Firepower 4100,  9300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000" dirty="0" smtClean="0"/>
                        <a:t>(SSP</a:t>
                      </a:r>
                      <a:r>
                        <a:rPr lang="en-US" sz="1000" baseline="0" dirty="0" smtClean="0"/>
                        <a:t> 3RU - SM-24/36)</a:t>
                      </a:r>
                      <a:endParaRPr lang="en-US" sz="10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VMware</a:t>
                      </a:r>
                      <a:endParaRPr lang="en-US" sz="12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  <a:tr h="3463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AWS</a:t>
                      </a:r>
                      <a:endParaRPr lang="en-US" sz="1200" dirty="0"/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marL="0" marR="0" indent="0" algn="ctr" defTabSz="6856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✓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392" marR="91392" marT="36000" marB="36000" anchor="ctr"/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プラットホームとソフトウェアのまとめ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29191" y="4543441"/>
            <a:ext cx="1700468" cy="30777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FMC or FDM(</a:t>
            </a:r>
            <a:r>
              <a:rPr lang="ja-JP" altLang="en-US" sz="14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後述</a:t>
            </a:r>
            <a:r>
              <a:rPr lang="en-US" altLang="ja-JP" sz="14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)</a:t>
            </a:r>
            <a:endParaRPr lang="en-US" sz="14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7631" y="4543581"/>
            <a:ext cx="932617" cy="30777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FMC</a:t>
            </a:r>
            <a:r>
              <a:rPr lang="ja-JP" altLang="en-US" sz="14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必須</a:t>
            </a:r>
            <a:endParaRPr lang="en-US" sz="14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9146" y="4597639"/>
            <a:ext cx="1341746" cy="307777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FMC or ASDM</a:t>
            </a:r>
            <a:endParaRPr lang="en-US" sz="14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381" y="4597639"/>
            <a:ext cx="2258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+mn-lt"/>
                <a:ea typeface="ＭＳ Ｐゴシック"/>
                <a:cs typeface="ＭＳ Ｐゴシック"/>
              </a:rPr>
              <a:t>FP部分をどう管理するか</a:t>
            </a:r>
            <a:r>
              <a:rPr lang="en-US" altLang="ja-JP" sz="1400" dirty="0" smtClean="0">
                <a:latin typeface="+mn-lt"/>
                <a:ea typeface="ＭＳ Ｐゴシック"/>
                <a:cs typeface="ＭＳ Ｐゴシック"/>
              </a:rPr>
              <a:t>？</a:t>
            </a:r>
            <a:endParaRPr lang="en-US" sz="1400" dirty="0"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9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ASA</a:t>
            </a:r>
            <a:r>
              <a:rPr lang="ja-JP" altLang="en-US" dirty="0" smtClean="0"/>
              <a:t>での</a:t>
            </a:r>
            <a:r>
              <a:rPr lang="en-US" dirty="0" smtClean="0"/>
              <a:t>FP Services</a:t>
            </a:r>
            <a:r>
              <a:rPr lang="ja-JP" altLang="en-US" dirty="0" smtClean="0"/>
              <a:t>と</a:t>
            </a:r>
            <a:r>
              <a:rPr lang="en-US" altLang="ja-JP" dirty="0" smtClean="0"/>
              <a:t>FTD</a:t>
            </a:r>
            <a:r>
              <a:rPr lang="ja-JP" altLang="en-US" dirty="0" smtClean="0"/>
              <a:t>の概要比較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1598069"/>
              </p:ext>
            </p:extLst>
          </p:nvPr>
        </p:nvGraphicFramePr>
        <p:xfrm>
          <a:off x="169686" y="1374775"/>
          <a:ext cx="8520762" cy="326798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224393"/>
                <a:gridCol w="1428445"/>
                <a:gridCol w="1331097"/>
                <a:gridCol w="2536827"/>
              </a:tblGrid>
              <a:tr h="36172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Feature</a:t>
                      </a:r>
                      <a:endParaRPr lang="en-US" sz="11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Firepower</a:t>
                      </a:r>
                      <a:r>
                        <a:rPr lang="en-US" sz="11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 Services for ASA</a:t>
                      </a:r>
                      <a:endParaRPr lang="en-US" sz="11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Firepower Threat Defense</a:t>
                      </a:r>
                      <a:endParaRPr lang="en-US" sz="11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Firepower</a:t>
                      </a:r>
                      <a:r>
                        <a:rPr lang="en-US" sz="11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 Threat Defense</a:t>
                      </a:r>
                      <a:r>
                        <a:rPr lang="ja-JP" altLang="en-US" sz="11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での注釈</a:t>
                      </a:r>
                      <a:endParaRPr lang="en-US" sz="11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137597">
                <a:tc>
                  <a:txBody>
                    <a:bodyPr/>
                    <a:lstStyle/>
                    <a:p>
                      <a:r>
                        <a:rPr lang="en-US" sz="1200" b="0" i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HA, NAT</a:t>
                      </a:r>
                      <a:endParaRPr lang="en-US" sz="1200" b="0" i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13759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Routing</a:t>
                      </a:r>
                      <a:endParaRPr lang="en-US" sz="1200" b="0" i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FFC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Multicast</a:t>
                      </a:r>
                      <a:r>
                        <a:rPr lang="ja-JP" altLang="en-US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は</a:t>
                      </a:r>
                      <a:r>
                        <a:rPr lang="en-US" altLang="ja-JP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6.1</a:t>
                      </a:r>
                      <a:r>
                        <a:rPr lang="ja-JP" altLang="en-US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サポート。</a:t>
                      </a:r>
                      <a:r>
                        <a:rPr lang="en-US" altLang="ja-JP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EIGRP</a:t>
                      </a:r>
                      <a:r>
                        <a:rPr lang="ja-JP" altLang="en-US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は将来サポート予定</a:t>
                      </a: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256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ASA</a:t>
                      </a:r>
                      <a:r>
                        <a:rPr lang="ja-JP" alt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と</a:t>
                      </a: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Firepower</a:t>
                      </a:r>
                      <a:r>
                        <a:rPr lang="ja-JP" alt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での共通の</a:t>
                      </a:r>
                      <a:r>
                        <a:rPr lang="en-US" sz="12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rules/</a:t>
                      </a: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objects</a:t>
                      </a:r>
                      <a:endParaRPr lang="en-US" sz="1200" b="0" i="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✘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 i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ローカル管理</a:t>
                      </a:r>
                      <a:r>
                        <a:rPr lang="en-US" altLang="ja-JP" sz="1200" b="0" i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 (</a:t>
                      </a:r>
                      <a:r>
                        <a:rPr lang="en-US" altLang="ja-JP" sz="1200" b="0" i="0" dirty="0" err="1" smtClean="0">
                          <a:latin typeface="+mn-lt"/>
                          <a:ea typeface="ＭＳ Ｐゴシック"/>
                          <a:cs typeface="ＭＳ Ｐゴシック"/>
                        </a:rPr>
                        <a:t>OnBox</a:t>
                      </a:r>
                      <a:r>
                        <a:rPr lang="ja-JP" altLang="en-US" sz="1200" b="0" i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管理</a:t>
                      </a:r>
                      <a:r>
                        <a:rPr lang="en-US" altLang="ja-JP" sz="1200" b="0" i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)</a:t>
                      </a:r>
                      <a:endParaRPr lang="en-US" sz="1200" b="0" i="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 smtClean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endParaRPr lang="en-US" sz="12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Multi-Context</a:t>
                      </a:r>
                      <a:endParaRPr lang="en-US" sz="1200" b="0" i="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✘</a:t>
                      </a:r>
                      <a:endParaRPr lang="en-US" sz="1200" dirty="0">
                        <a:solidFill>
                          <a:srgbClr val="C0000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dirty="0" err="1" smtClean="0">
                          <a:latin typeface="+mn-lt"/>
                          <a:ea typeface="ＭＳ Ｐゴシック"/>
                          <a:cs typeface="ＭＳ Ｐゴシック"/>
                        </a:rPr>
                        <a:t>将来予定</a:t>
                      </a:r>
                      <a:endParaRPr lang="en-US" sz="12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275133">
                <a:tc>
                  <a:txBody>
                    <a:bodyPr/>
                    <a:lstStyle/>
                    <a:p>
                      <a:r>
                        <a:rPr lang="ja-JP" altLang="en-US" sz="1200" b="0" i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シャーシ間クラスタリング</a:t>
                      </a:r>
                      <a:endParaRPr lang="en-US" sz="1200" b="0" i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✘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6.2でFP9300,4100で実現予定</a:t>
                      </a:r>
                    </a:p>
                  </a:txBody>
                  <a:tcPr marL="68580" marR="68580" marT="34290" marB="34290"/>
                </a:tc>
              </a:tr>
              <a:tr h="27513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VPN</a:t>
                      </a:r>
                      <a:endParaRPr lang="en-US" sz="1200" b="0" i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FFC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 </a:t>
                      </a:r>
                      <a:endParaRPr lang="en-US" sz="1200" dirty="0">
                        <a:solidFill>
                          <a:srgbClr val="FFC00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Site-to-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SiteVPN</a:t>
                      </a:r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は</a:t>
                      </a:r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6.1</a:t>
                      </a:r>
                      <a:r>
                        <a:rPr lang="ja-JP" altLang="en-US" sz="12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でサポート、</a:t>
                      </a:r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RA</a:t>
                      </a:r>
                      <a:r>
                        <a:rPr lang="en-US" altLang="ja-JP" sz="12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</a:t>
                      </a:r>
                      <a:r>
                        <a:rPr lang="en-US" altLang="ja-JP" sz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VPNは将来予定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2751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Hypervisor Support</a:t>
                      </a:r>
                      <a:endParaRPr lang="en-US" sz="1200" b="0" i="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✘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 </a:t>
                      </a: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AWS, VMware</a:t>
                      </a:r>
                      <a:r>
                        <a:rPr lang="ja-JP" alt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はサポート済。</a:t>
                      </a:r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KVM</a:t>
                      </a:r>
                      <a:r>
                        <a:rPr lang="ja-JP" alt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は</a:t>
                      </a:r>
                      <a:r>
                        <a:rPr lang="en-US" altLang="ja-JP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6.1</a:t>
                      </a:r>
                      <a:r>
                        <a:rPr lang="ja-JP" alt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でサポート</a:t>
                      </a:r>
                      <a:endParaRPr lang="en-US" sz="12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  <a:tr h="27513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Smart Licensing support</a:t>
                      </a:r>
                      <a:endParaRPr lang="en-US" sz="1200" b="0" i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✘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✔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charset="2"/>
                        <a:buNone/>
                      </a:pPr>
                      <a:endParaRPr lang="en-US" sz="1200" dirty="0">
                        <a:solidFill>
                          <a:srgbClr val="00B05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60775" y="4666394"/>
            <a:ext cx="388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(注) </a:t>
            </a:r>
            <a:r>
              <a:rPr lang="en-US" sz="1600" dirty="0" err="1" smtClean="0"/>
              <a:t>現在の最新バージョンはFP</a:t>
            </a:r>
            <a:r>
              <a:rPr lang="en-US" sz="1600" dirty="0" smtClean="0"/>
              <a:t> / FTD 6.1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00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60863" y="950589"/>
            <a:ext cx="8524917" cy="3260636"/>
          </a:xfrm>
        </p:spPr>
        <p:txBody>
          <a:bodyPr/>
          <a:lstStyle/>
          <a:p>
            <a:r>
              <a:rPr lang="en-US" altLang="ja-JP" sz="1800" dirty="0" smtClean="0">
                <a:ea typeface="ＭＳ Ｐゴシック"/>
                <a:cs typeface="ＭＳ Ｐゴシック"/>
              </a:rPr>
              <a:t>FTD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に必要な唯一の管理サーバ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r>
              <a:rPr lang="en-US" sz="1800" dirty="0" err="1" smtClean="0">
                <a:ea typeface="ＭＳ Ｐゴシック"/>
                <a:cs typeface="ＭＳ Ｐゴシック"/>
              </a:rPr>
              <a:t>従来通りFirepowerアプライアンスもASA</a:t>
            </a:r>
            <a:r>
              <a:rPr lang="en-US" sz="1800" dirty="0" smtClean="0">
                <a:ea typeface="ＭＳ Ｐゴシック"/>
                <a:cs typeface="ＭＳ Ｐゴシック"/>
              </a:rPr>
              <a:t> with Firepower </a:t>
            </a:r>
            <a:r>
              <a:rPr lang="en-US" sz="1800" dirty="0" err="1" smtClean="0">
                <a:ea typeface="ＭＳ Ｐゴシック"/>
                <a:cs typeface="ＭＳ Ｐゴシック"/>
              </a:rPr>
              <a:t>Servicesも管理が可能</a:t>
            </a:r>
            <a:endParaRPr lang="en-US" sz="1800" dirty="0">
              <a:ea typeface="ＭＳ Ｐゴシック"/>
              <a:cs typeface="ＭＳ Ｐゴシック"/>
            </a:endParaRP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Firepower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アプライアンスや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Firepower Services (on ASA)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と、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FTD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を全てまとめて管理</a:t>
            </a:r>
            <a:endParaRPr lang="en-US" altLang="ja-JP" sz="1600" dirty="0" smtClean="0">
              <a:ea typeface="ＭＳ Ｐゴシック"/>
              <a:cs typeface="ＭＳ Ｐゴシック"/>
            </a:endParaRPr>
          </a:p>
          <a:p>
            <a:r>
              <a:rPr lang="en-US" altLang="ja-JP" sz="1800" dirty="0" smtClean="0">
                <a:ea typeface="ＭＳ Ｐゴシック"/>
                <a:cs typeface="ＭＳ Ｐゴシック"/>
              </a:rPr>
              <a:t>Access Control </a:t>
            </a:r>
            <a:r>
              <a:rPr lang="en-US" altLang="ja-JP" sz="1800" dirty="0" err="1" smtClean="0">
                <a:ea typeface="ＭＳ Ｐゴシック"/>
                <a:cs typeface="ＭＳ Ｐゴシック"/>
              </a:rPr>
              <a:t>PolicyやIPS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 Policy, File </a:t>
            </a:r>
            <a:r>
              <a:rPr lang="en-US" altLang="ja-JP" sz="1800" dirty="0" err="1" smtClean="0">
                <a:ea typeface="ＭＳ Ｐゴシック"/>
                <a:cs typeface="ＭＳ Ｐゴシック"/>
              </a:rPr>
              <a:t>Policyなど、NGIPSの機能は共有可能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864" y="303065"/>
            <a:ext cx="8314175" cy="728782"/>
          </a:xfrm>
        </p:spPr>
        <p:txBody>
          <a:bodyPr/>
          <a:lstStyle/>
          <a:p>
            <a:r>
              <a:rPr lang="en-US" dirty="0"/>
              <a:t>Firepower Management Center </a:t>
            </a:r>
            <a:r>
              <a:rPr lang="en-US" dirty="0" smtClean="0"/>
              <a:t>(FMC) 概要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1" y="2868481"/>
            <a:ext cx="5291244" cy="222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86" y="3290231"/>
            <a:ext cx="3865829" cy="170551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742963" y="4119326"/>
            <a:ext cx="2039647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91612" y="2683814"/>
            <a:ext cx="5117515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FTD on ASA5525, FP8140, FP Services on ASA5525,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FP Virtualを1台のFMCで管理している例</a:t>
            </a:r>
            <a:endParaRPr lang="en-US" sz="16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9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ハイエンドハードウェア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45237" y="3676454"/>
            <a:ext cx="5875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  <a:ea typeface="ＭＳ Ｐゴシック"/>
                <a:cs typeface="ＭＳ Ｐゴシック"/>
              </a:rPr>
              <a:t>ハードウェア名称にFirepowerという名前が含まれているが</a:t>
            </a:r>
            <a:endParaRPr lang="en-US" dirty="0" smtClean="0">
              <a:latin typeface="+mn-lt"/>
              <a:ea typeface="ＭＳ Ｐゴシック"/>
              <a:cs typeface="ＭＳ Ｐゴシック"/>
            </a:endParaRPr>
          </a:p>
          <a:p>
            <a:r>
              <a:rPr lang="en-US" dirty="0" smtClean="0">
                <a:solidFill>
                  <a:srgbClr val="C00000"/>
                </a:solidFill>
                <a:latin typeface="+mn-lt"/>
                <a:ea typeface="ＭＳ Ｐゴシック"/>
                <a:cs typeface="ＭＳ Ｐゴシック"/>
              </a:rPr>
              <a:t>ASA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 or </a:t>
            </a:r>
            <a:r>
              <a:rPr lang="en-US" dirty="0" smtClean="0">
                <a:solidFill>
                  <a:schemeClr val="accent1"/>
                </a:solidFill>
                <a:latin typeface="+mn-lt"/>
                <a:ea typeface="ＭＳ Ｐゴシック"/>
                <a:cs typeface="ＭＳ Ｐゴシック"/>
              </a:rPr>
              <a:t>Firepower Threat Defense (FTD)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latin typeface="+mn-lt"/>
                <a:ea typeface="ＭＳ Ｐゴシック"/>
                <a:cs typeface="ＭＳ Ｐゴシック"/>
              </a:rPr>
              <a:t>で利用可能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18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89387"/>
            <a:ext cx="8345488" cy="731837"/>
          </a:xfrm>
        </p:spPr>
        <p:txBody>
          <a:bodyPr/>
          <a:lstStyle/>
          <a:p>
            <a:r>
              <a:rPr lang="en-US" dirty="0" smtClean="0"/>
              <a:t>Firepower Device Manager (FDM) </a:t>
            </a:r>
            <a:r>
              <a:rPr lang="en-US" dirty="0" err="1" smtClean="0"/>
              <a:t>概要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91" y="1409398"/>
            <a:ext cx="6354795" cy="36973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3127" y="713792"/>
            <a:ext cx="71936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フリーで提供される</a:t>
            </a:r>
            <a:r>
              <a:rPr lang="en-US" altLang="ja-JP" sz="2000" dirty="0" err="1" smtClean="0"/>
              <a:t>OnBox</a:t>
            </a:r>
            <a:r>
              <a:rPr lang="ja-JP" altLang="en-US" sz="2000" dirty="0" smtClean="0"/>
              <a:t>の</a:t>
            </a:r>
            <a:r>
              <a:rPr lang="en-US" altLang="ja-JP" sz="2000" dirty="0" smtClean="0"/>
              <a:t>FTD</a:t>
            </a:r>
            <a:r>
              <a:rPr lang="ja-JP" altLang="en-US" sz="2000" dirty="0" smtClean="0"/>
              <a:t>ローカル管理ツール</a:t>
            </a:r>
            <a:endParaRPr lang="en-US" altLang="ja-JP" sz="2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Web</a:t>
            </a:r>
            <a:r>
              <a:rPr lang="ja-JP" altLang="en-US" dirty="0" smtClean="0"/>
              <a:t>ブラウザで</a:t>
            </a:r>
            <a:r>
              <a:rPr lang="en-US" altLang="ja-JP" dirty="0" smtClean="0"/>
              <a:t>FTD</a:t>
            </a:r>
            <a:r>
              <a:rPr lang="ja-JP" altLang="en-US" dirty="0" smtClean="0"/>
              <a:t>デバイスにアクセス、</a:t>
            </a:r>
            <a:r>
              <a:rPr lang="en-US" altLang="ja-JP" dirty="0"/>
              <a:t>ASA5555</a:t>
            </a:r>
            <a:r>
              <a:rPr lang="ja-JP" altLang="en-US" dirty="0"/>
              <a:t>以下のみサポー</a:t>
            </a:r>
            <a:r>
              <a:rPr lang="ja-JP" altLang="en-US" dirty="0" smtClean="0"/>
              <a:t>ト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0337" y="47741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22422"/>
              </p:ext>
            </p:extLst>
          </p:nvPr>
        </p:nvGraphicFramePr>
        <p:xfrm>
          <a:off x="203248" y="817594"/>
          <a:ext cx="8827630" cy="39319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47550"/>
                <a:gridCol w="2277370"/>
                <a:gridCol w="2602710"/>
              </a:tblGrid>
              <a:tr h="396240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Firepower</a:t>
                      </a:r>
                      <a:r>
                        <a:rPr lang="en-US" sz="11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 Management Center (Central)</a:t>
                      </a:r>
                      <a:endParaRPr lang="en-US" sz="11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Firepower Device Manager </a:t>
                      </a:r>
                    </a:p>
                    <a:p>
                      <a:pPr algn="ctr"/>
                      <a:r>
                        <a:rPr lang="en-US" sz="11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(Local)</a:t>
                      </a:r>
                      <a:endParaRPr lang="en-US" sz="11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1673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NAT &amp; 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ルーティング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BGP </a:t>
                      </a:r>
                      <a:r>
                        <a:rPr lang="ja-JP" altLang="en-US" sz="140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無し</a:t>
                      </a:r>
                      <a:endParaRPr lang="en-US" sz="14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オブジェクト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&amp; 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アクセスコントロール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Network Range</a:t>
                      </a:r>
                      <a:r>
                        <a:rPr lang="ja-JP" altLang="en-US" sz="1400" b="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オブジェクト無し</a:t>
                      </a:r>
                      <a:endParaRPr lang="en-US" sz="1400" b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Intrusion,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認証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,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ファイル</a:t>
                      </a: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/Malware</a:t>
                      </a: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ポリシー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IPS Tuning &amp;</a:t>
                      </a:r>
                      <a:r>
                        <a:rPr lang="en-US" sz="1400" b="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 </a:t>
                      </a:r>
                      <a:r>
                        <a:rPr lang="ja-JP" altLang="en-US" sz="1400" b="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一部の</a:t>
                      </a:r>
                      <a:r>
                        <a:rPr lang="en-US" altLang="ja-JP" sz="1400" b="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File Option</a:t>
                      </a:r>
                      <a:r>
                        <a:rPr lang="ja-JP" altLang="en-US" sz="1400" b="0" baseline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無し</a:t>
                      </a:r>
                      <a:endParaRPr lang="en-US" sz="1400" b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デバイスとイベントのモニタリング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集約レポートのみ対応</a:t>
                      </a:r>
                      <a:endParaRPr lang="en-US" sz="1400" b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その他の操作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: SSL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, 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レートリミッティング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(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QoS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), DNS etc., 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セキュリティインテリジェンス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Active/Passive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認証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&amp; 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マルチユーザ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, AAA/TACACS 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認証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  <a:p>
                      <a:pPr algn="ctr"/>
                      <a:r>
                        <a:rPr lang="ja-JP" altLang="en-US" sz="14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ロードマップ有り</a:t>
                      </a:r>
                      <a:endParaRPr lang="en-US" sz="14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Site to Site VPN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6.2で対応予定</a:t>
                      </a: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Syslog, Threat Intelligence &amp; Analytics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,</a:t>
                      </a:r>
                      <a:r>
                        <a:rPr lang="de-DE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リスクレポート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,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Correlation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&amp; Remediation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 b="0" dirty="0" smtClean="0">
                          <a:latin typeface="+mn-lt"/>
                          <a:ea typeface="ＭＳ Ｐゴシック"/>
                          <a:cs typeface="ＭＳ Ｐゴシック"/>
                        </a:rPr>
                        <a:t>対応予定無し</a:t>
                      </a:r>
                      <a:endParaRPr lang="en-US" sz="1400" b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  <a:tr h="282845"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Easy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ＭＳ Ｐゴシック"/>
                          <a:cs typeface="ＭＳ Ｐゴシック"/>
                        </a:rPr>
                        <a:t> Device Setup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+mn-lt"/>
                        <a:ea typeface="ＭＳ Ｐゴシック"/>
                        <a:cs typeface="ＭＳ Ｐゴシック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050027" y="408958"/>
            <a:ext cx="4658178" cy="338554"/>
            <a:chOff x="3591758" y="731558"/>
            <a:chExt cx="6185617" cy="338553"/>
          </a:xfrm>
        </p:grpSpPr>
        <p:grpSp>
          <p:nvGrpSpPr>
            <p:cNvPr id="51" name="Group 50"/>
            <p:cNvGrpSpPr/>
            <p:nvPr/>
          </p:nvGrpSpPr>
          <p:grpSpPr>
            <a:xfrm>
              <a:off x="3591758" y="731558"/>
              <a:ext cx="6185617" cy="338553"/>
              <a:chOff x="5464184" y="2083046"/>
              <a:chExt cx="8502704" cy="338553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5464184" y="2083046"/>
                <a:ext cx="8502704" cy="338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alibri"/>
                    <a:sym typeface="Zapf Dingbats"/>
                  </a:rPr>
                  <a:t> 	</a:t>
                </a:r>
                <a:r>
                  <a:rPr lang="en-US" sz="1600" b="1" dirty="0">
                    <a:solidFill>
                      <a:srgbClr val="10C982"/>
                    </a:solidFill>
                    <a:latin typeface="Calibri"/>
                    <a:sym typeface="Zapf Dingbats"/>
                  </a:rPr>
                  <a:t>=&gt; </a:t>
                </a:r>
                <a:r>
                  <a:rPr lang="ja-JP" altLang="en-US" sz="1600" b="1" dirty="0" smtClean="0">
                    <a:solidFill>
                      <a:srgbClr val="10C982"/>
                    </a:solidFill>
                    <a:latin typeface="Calibri"/>
                    <a:sym typeface="Zapf Dingbats"/>
                  </a:rPr>
                  <a:t>対応済み</a:t>
                </a:r>
                <a:r>
                  <a:rPr lang="en-US" sz="1600" dirty="0">
                    <a:solidFill>
                      <a:schemeClr val="accent4">
                        <a:lumMod val="75000"/>
                      </a:schemeClr>
                    </a:solidFill>
                    <a:latin typeface="Calibri"/>
                    <a:sym typeface="Zapf Dingbats"/>
                  </a:rPr>
                  <a:t>	</a:t>
                </a:r>
                <a:r>
                  <a:rPr lang="en-US" sz="1600" dirty="0">
                    <a:solidFill>
                      <a:srgbClr val="FF000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	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  </a:t>
                </a:r>
                <a:r>
                  <a:rPr lang="en-US" sz="1600" b="1" dirty="0" smtClean="0">
                    <a:solidFill>
                      <a:srgbClr val="FF6600"/>
                    </a:solidFill>
                    <a:latin typeface="Calibri"/>
                    <a:sym typeface="Zapf Dingbats"/>
                  </a:rPr>
                  <a:t>=&gt; </a:t>
                </a:r>
                <a:r>
                  <a:rPr lang="ja-JP" altLang="en-US" sz="1600" b="1" dirty="0" smtClean="0">
                    <a:solidFill>
                      <a:srgbClr val="FF6600"/>
                    </a:solidFill>
                    <a:latin typeface="Calibri"/>
                    <a:sym typeface="Zapf Dingbats"/>
                  </a:rPr>
                  <a:t>非対応</a:t>
                </a:r>
                <a:r>
                  <a:rPr lang="en-US" sz="1600" dirty="0">
                    <a:solidFill>
                      <a:srgbClr val="FF6600"/>
                    </a:solidFill>
                    <a:latin typeface="Calibri"/>
                    <a:sym typeface="Zapf Dingbats"/>
                  </a:rPr>
                  <a:t>	</a:t>
                </a:r>
                <a:endParaRPr lang="en-US" sz="1600" dirty="0">
                  <a:solidFill>
                    <a:srgbClr val="FF6600"/>
                  </a:solidFill>
                  <a:latin typeface="Calibri"/>
                </a:endParaRPr>
              </a:p>
            </p:txBody>
          </p:sp>
          <p:sp>
            <p:nvSpPr>
              <p:cNvPr id="55" name="Freeform 19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9715535" y="2177242"/>
                <a:ext cx="186802" cy="150158"/>
              </a:xfrm>
              <a:custGeom>
                <a:avLst/>
                <a:gdLst>
                  <a:gd name="T0" fmla="*/ 284 w 864"/>
                  <a:gd name="T1" fmla="*/ 33 h 804"/>
                  <a:gd name="T2" fmla="*/ 312 w 864"/>
                  <a:gd name="T3" fmla="*/ 123 h 804"/>
                  <a:gd name="T4" fmla="*/ 365 w 864"/>
                  <a:gd name="T5" fmla="*/ 217 h 804"/>
                  <a:gd name="T6" fmla="*/ 414 w 864"/>
                  <a:gd name="T7" fmla="*/ 285 h 804"/>
                  <a:gd name="T8" fmla="*/ 438 w 864"/>
                  <a:gd name="T9" fmla="*/ 276 h 804"/>
                  <a:gd name="T10" fmla="*/ 482 w 864"/>
                  <a:gd name="T11" fmla="*/ 220 h 804"/>
                  <a:gd name="T12" fmla="*/ 524 w 864"/>
                  <a:gd name="T13" fmla="*/ 175 h 804"/>
                  <a:gd name="T14" fmla="*/ 585 w 864"/>
                  <a:gd name="T15" fmla="*/ 124 h 804"/>
                  <a:gd name="T16" fmla="*/ 656 w 864"/>
                  <a:gd name="T17" fmla="*/ 90 h 804"/>
                  <a:gd name="T18" fmla="*/ 729 w 864"/>
                  <a:gd name="T19" fmla="*/ 84 h 804"/>
                  <a:gd name="T20" fmla="*/ 777 w 864"/>
                  <a:gd name="T21" fmla="*/ 112 h 804"/>
                  <a:gd name="T22" fmla="*/ 821 w 864"/>
                  <a:gd name="T23" fmla="*/ 174 h 804"/>
                  <a:gd name="T24" fmla="*/ 842 w 864"/>
                  <a:gd name="T25" fmla="*/ 222 h 804"/>
                  <a:gd name="T26" fmla="*/ 812 w 864"/>
                  <a:gd name="T27" fmla="*/ 220 h 804"/>
                  <a:gd name="T28" fmla="*/ 767 w 864"/>
                  <a:gd name="T29" fmla="*/ 237 h 804"/>
                  <a:gd name="T30" fmla="*/ 722 w 864"/>
                  <a:gd name="T31" fmla="*/ 264 h 804"/>
                  <a:gd name="T32" fmla="*/ 660 w 864"/>
                  <a:gd name="T33" fmla="*/ 312 h 804"/>
                  <a:gd name="T34" fmla="*/ 599 w 864"/>
                  <a:gd name="T35" fmla="*/ 375 h 804"/>
                  <a:gd name="T36" fmla="*/ 551 w 864"/>
                  <a:gd name="T37" fmla="*/ 438 h 804"/>
                  <a:gd name="T38" fmla="*/ 611 w 864"/>
                  <a:gd name="T39" fmla="*/ 490 h 804"/>
                  <a:gd name="T40" fmla="*/ 675 w 864"/>
                  <a:gd name="T41" fmla="*/ 537 h 804"/>
                  <a:gd name="T42" fmla="*/ 746 w 864"/>
                  <a:gd name="T43" fmla="*/ 571 h 804"/>
                  <a:gd name="T44" fmla="*/ 821 w 864"/>
                  <a:gd name="T45" fmla="*/ 589 h 804"/>
                  <a:gd name="T46" fmla="*/ 852 w 864"/>
                  <a:gd name="T47" fmla="*/ 627 h 804"/>
                  <a:gd name="T48" fmla="*/ 803 w 864"/>
                  <a:gd name="T49" fmla="*/ 699 h 804"/>
                  <a:gd name="T50" fmla="*/ 734 w 864"/>
                  <a:gd name="T51" fmla="*/ 751 h 804"/>
                  <a:gd name="T52" fmla="*/ 675 w 864"/>
                  <a:gd name="T53" fmla="*/ 757 h 804"/>
                  <a:gd name="T54" fmla="*/ 591 w 864"/>
                  <a:gd name="T55" fmla="*/ 718 h 804"/>
                  <a:gd name="T56" fmla="*/ 486 w 864"/>
                  <a:gd name="T57" fmla="*/ 633 h 804"/>
                  <a:gd name="T58" fmla="*/ 431 w 864"/>
                  <a:gd name="T59" fmla="*/ 579 h 804"/>
                  <a:gd name="T60" fmla="*/ 395 w 864"/>
                  <a:gd name="T61" fmla="*/ 636 h 804"/>
                  <a:gd name="T62" fmla="*/ 344 w 864"/>
                  <a:gd name="T63" fmla="*/ 702 h 804"/>
                  <a:gd name="T64" fmla="*/ 285 w 864"/>
                  <a:gd name="T65" fmla="*/ 762 h 804"/>
                  <a:gd name="T66" fmla="*/ 225 w 864"/>
                  <a:gd name="T67" fmla="*/ 799 h 804"/>
                  <a:gd name="T68" fmla="*/ 155 w 864"/>
                  <a:gd name="T69" fmla="*/ 798 h 804"/>
                  <a:gd name="T70" fmla="*/ 83 w 864"/>
                  <a:gd name="T71" fmla="*/ 750 h 804"/>
                  <a:gd name="T72" fmla="*/ 17 w 864"/>
                  <a:gd name="T73" fmla="*/ 666 h 804"/>
                  <a:gd name="T74" fmla="*/ 32 w 864"/>
                  <a:gd name="T75" fmla="*/ 642 h 804"/>
                  <a:gd name="T76" fmla="*/ 99 w 864"/>
                  <a:gd name="T77" fmla="*/ 625 h 804"/>
                  <a:gd name="T78" fmla="*/ 179 w 864"/>
                  <a:gd name="T79" fmla="*/ 571 h 804"/>
                  <a:gd name="T80" fmla="*/ 249 w 864"/>
                  <a:gd name="T81" fmla="*/ 499 h 804"/>
                  <a:gd name="T82" fmla="*/ 297 w 864"/>
                  <a:gd name="T83" fmla="*/ 439 h 804"/>
                  <a:gd name="T84" fmla="*/ 224 w 864"/>
                  <a:gd name="T85" fmla="*/ 360 h 804"/>
                  <a:gd name="T86" fmla="*/ 162 w 864"/>
                  <a:gd name="T87" fmla="*/ 265 h 804"/>
                  <a:gd name="T88" fmla="*/ 141 w 864"/>
                  <a:gd name="T89" fmla="*/ 202 h 804"/>
                  <a:gd name="T90" fmla="*/ 150 w 864"/>
                  <a:gd name="T91" fmla="*/ 132 h 804"/>
                  <a:gd name="T92" fmla="*/ 201 w 864"/>
                  <a:gd name="T93" fmla="*/ 66 h 804"/>
                  <a:gd name="T94" fmla="*/ 278 w 864"/>
                  <a:gd name="T95" fmla="*/ 0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64" h="804">
                    <a:moveTo>
                      <a:pt x="278" y="0"/>
                    </a:moveTo>
                    <a:lnTo>
                      <a:pt x="284" y="33"/>
                    </a:lnTo>
                    <a:cubicBezTo>
                      <a:pt x="286" y="45"/>
                      <a:pt x="288" y="60"/>
                      <a:pt x="293" y="75"/>
                    </a:cubicBezTo>
                    <a:cubicBezTo>
                      <a:pt x="298" y="90"/>
                      <a:pt x="305" y="107"/>
                      <a:pt x="312" y="123"/>
                    </a:cubicBezTo>
                    <a:cubicBezTo>
                      <a:pt x="319" y="139"/>
                      <a:pt x="326" y="156"/>
                      <a:pt x="335" y="172"/>
                    </a:cubicBezTo>
                    <a:cubicBezTo>
                      <a:pt x="344" y="188"/>
                      <a:pt x="355" y="202"/>
                      <a:pt x="365" y="217"/>
                    </a:cubicBezTo>
                    <a:cubicBezTo>
                      <a:pt x="375" y="232"/>
                      <a:pt x="387" y="250"/>
                      <a:pt x="395" y="261"/>
                    </a:cubicBezTo>
                    <a:lnTo>
                      <a:pt x="414" y="285"/>
                    </a:lnTo>
                    <a:lnTo>
                      <a:pt x="422" y="292"/>
                    </a:lnTo>
                    <a:lnTo>
                      <a:pt x="438" y="276"/>
                    </a:lnTo>
                    <a:cubicBezTo>
                      <a:pt x="444" y="269"/>
                      <a:pt x="452" y="258"/>
                      <a:pt x="459" y="249"/>
                    </a:cubicBezTo>
                    <a:cubicBezTo>
                      <a:pt x="466" y="240"/>
                      <a:pt x="475" y="228"/>
                      <a:pt x="482" y="220"/>
                    </a:cubicBezTo>
                    <a:cubicBezTo>
                      <a:pt x="489" y="212"/>
                      <a:pt x="493" y="209"/>
                      <a:pt x="500" y="201"/>
                    </a:cubicBezTo>
                    <a:cubicBezTo>
                      <a:pt x="507" y="193"/>
                      <a:pt x="515" y="184"/>
                      <a:pt x="524" y="175"/>
                    </a:cubicBezTo>
                    <a:cubicBezTo>
                      <a:pt x="533" y="166"/>
                      <a:pt x="544" y="157"/>
                      <a:pt x="554" y="148"/>
                    </a:cubicBezTo>
                    <a:cubicBezTo>
                      <a:pt x="564" y="139"/>
                      <a:pt x="574" y="131"/>
                      <a:pt x="585" y="124"/>
                    </a:cubicBezTo>
                    <a:cubicBezTo>
                      <a:pt x="596" y="117"/>
                      <a:pt x="611" y="109"/>
                      <a:pt x="623" y="103"/>
                    </a:cubicBezTo>
                    <a:cubicBezTo>
                      <a:pt x="635" y="97"/>
                      <a:pt x="656" y="90"/>
                      <a:pt x="656" y="90"/>
                    </a:cubicBezTo>
                    <a:cubicBezTo>
                      <a:pt x="656" y="90"/>
                      <a:pt x="695" y="84"/>
                      <a:pt x="695" y="84"/>
                    </a:cubicBezTo>
                    <a:cubicBezTo>
                      <a:pt x="695" y="84"/>
                      <a:pt x="719" y="82"/>
                      <a:pt x="729" y="84"/>
                    </a:cubicBezTo>
                    <a:cubicBezTo>
                      <a:pt x="739" y="86"/>
                      <a:pt x="745" y="89"/>
                      <a:pt x="753" y="94"/>
                    </a:cubicBezTo>
                    <a:cubicBezTo>
                      <a:pt x="761" y="99"/>
                      <a:pt x="770" y="105"/>
                      <a:pt x="777" y="112"/>
                    </a:cubicBezTo>
                    <a:cubicBezTo>
                      <a:pt x="784" y="119"/>
                      <a:pt x="791" y="125"/>
                      <a:pt x="798" y="135"/>
                    </a:cubicBezTo>
                    <a:cubicBezTo>
                      <a:pt x="805" y="145"/>
                      <a:pt x="815" y="162"/>
                      <a:pt x="821" y="174"/>
                    </a:cubicBezTo>
                    <a:cubicBezTo>
                      <a:pt x="827" y="186"/>
                      <a:pt x="832" y="199"/>
                      <a:pt x="836" y="207"/>
                    </a:cubicBezTo>
                    <a:lnTo>
                      <a:pt x="842" y="222"/>
                    </a:lnTo>
                    <a:lnTo>
                      <a:pt x="827" y="220"/>
                    </a:lnTo>
                    <a:lnTo>
                      <a:pt x="812" y="220"/>
                    </a:lnTo>
                    <a:lnTo>
                      <a:pt x="788" y="228"/>
                    </a:lnTo>
                    <a:lnTo>
                      <a:pt x="767" y="237"/>
                    </a:lnTo>
                    <a:lnTo>
                      <a:pt x="741" y="250"/>
                    </a:lnTo>
                    <a:lnTo>
                      <a:pt x="722" y="264"/>
                    </a:lnTo>
                    <a:lnTo>
                      <a:pt x="698" y="282"/>
                    </a:lnTo>
                    <a:lnTo>
                      <a:pt x="660" y="312"/>
                    </a:lnTo>
                    <a:lnTo>
                      <a:pt x="630" y="340"/>
                    </a:lnTo>
                    <a:lnTo>
                      <a:pt x="599" y="375"/>
                    </a:lnTo>
                    <a:lnTo>
                      <a:pt x="579" y="400"/>
                    </a:lnTo>
                    <a:lnTo>
                      <a:pt x="551" y="438"/>
                    </a:lnTo>
                    <a:lnTo>
                      <a:pt x="575" y="457"/>
                    </a:lnTo>
                    <a:cubicBezTo>
                      <a:pt x="585" y="466"/>
                      <a:pt x="600" y="481"/>
                      <a:pt x="611" y="490"/>
                    </a:cubicBezTo>
                    <a:cubicBezTo>
                      <a:pt x="622" y="499"/>
                      <a:pt x="628" y="504"/>
                      <a:pt x="641" y="513"/>
                    </a:cubicBezTo>
                    <a:cubicBezTo>
                      <a:pt x="654" y="522"/>
                      <a:pt x="664" y="530"/>
                      <a:pt x="675" y="537"/>
                    </a:cubicBezTo>
                    <a:cubicBezTo>
                      <a:pt x="686" y="544"/>
                      <a:pt x="698" y="550"/>
                      <a:pt x="710" y="556"/>
                    </a:cubicBezTo>
                    <a:cubicBezTo>
                      <a:pt x="722" y="562"/>
                      <a:pt x="734" y="567"/>
                      <a:pt x="746" y="571"/>
                    </a:cubicBezTo>
                    <a:cubicBezTo>
                      <a:pt x="758" y="575"/>
                      <a:pt x="771" y="579"/>
                      <a:pt x="783" y="582"/>
                    </a:cubicBezTo>
                    <a:cubicBezTo>
                      <a:pt x="795" y="585"/>
                      <a:pt x="808" y="587"/>
                      <a:pt x="821" y="589"/>
                    </a:cubicBezTo>
                    <a:lnTo>
                      <a:pt x="864" y="597"/>
                    </a:lnTo>
                    <a:lnTo>
                      <a:pt x="852" y="627"/>
                    </a:lnTo>
                    <a:lnTo>
                      <a:pt x="830" y="663"/>
                    </a:lnTo>
                    <a:cubicBezTo>
                      <a:pt x="822" y="675"/>
                      <a:pt x="812" y="688"/>
                      <a:pt x="803" y="699"/>
                    </a:cubicBezTo>
                    <a:cubicBezTo>
                      <a:pt x="794" y="710"/>
                      <a:pt x="784" y="718"/>
                      <a:pt x="773" y="727"/>
                    </a:cubicBezTo>
                    <a:cubicBezTo>
                      <a:pt x="762" y="736"/>
                      <a:pt x="745" y="746"/>
                      <a:pt x="734" y="751"/>
                    </a:cubicBezTo>
                    <a:cubicBezTo>
                      <a:pt x="723" y="756"/>
                      <a:pt x="714" y="756"/>
                      <a:pt x="704" y="757"/>
                    </a:cubicBezTo>
                    <a:cubicBezTo>
                      <a:pt x="694" y="758"/>
                      <a:pt x="684" y="759"/>
                      <a:pt x="675" y="757"/>
                    </a:cubicBezTo>
                    <a:cubicBezTo>
                      <a:pt x="666" y="755"/>
                      <a:pt x="656" y="753"/>
                      <a:pt x="642" y="747"/>
                    </a:cubicBezTo>
                    <a:cubicBezTo>
                      <a:pt x="628" y="741"/>
                      <a:pt x="612" y="731"/>
                      <a:pt x="591" y="718"/>
                    </a:cubicBezTo>
                    <a:cubicBezTo>
                      <a:pt x="570" y="705"/>
                      <a:pt x="538" y="678"/>
                      <a:pt x="521" y="664"/>
                    </a:cubicBezTo>
                    <a:lnTo>
                      <a:pt x="486" y="633"/>
                    </a:lnTo>
                    <a:lnTo>
                      <a:pt x="455" y="604"/>
                    </a:lnTo>
                    <a:lnTo>
                      <a:pt x="431" y="579"/>
                    </a:lnTo>
                    <a:lnTo>
                      <a:pt x="419" y="601"/>
                    </a:lnTo>
                    <a:lnTo>
                      <a:pt x="395" y="636"/>
                    </a:lnTo>
                    <a:lnTo>
                      <a:pt x="374" y="664"/>
                    </a:lnTo>
                    <a:lnTo>
                      <a:pt x="344" y="702"/>
                    </a:lnTo>
                    <a:lnTo>
                      <a:pt x="311" y="738"/>
                    </a:lnTo>
                    <a:lnTo>
                      <a:pt x="285" y="762"/>
                    </a:lnTo>
                    <a:lnTo>
                      <a:pt x="255" y="784"/>
                    </a:lnTo>
                    <a:lnTo>
                      <a:pt x="225" y="799"/>
                    </a:lnTo>
                    <a:lnTo>
                      <a:pt x="192" y="804"/>
                    </a:lnTo>
                    <a:lnTo>
                      <a:pt x="155" y="798"/>
                    </a:lnTo>
                    <a:lnTo>
                      <a:pt x="117" y="775"/>
                    </a:lnTo>
                    <a:lnTo>
                      <a:pt x="83" y="750"/>
                    </a:lnTo>
                    <a:lnTo>
                      <a:pt x="51" y="714"/>
                    </a:lnTo>
                    <a:lnTo>
                      <a:pt x="17" y="666"/>
                    </a:lnTo>
                    <a:lnTo>
                      <a:pt x="0" y="639"/>
                    </a:lnTo>
                    <a:lnTo>
                      <a:pt x="32" y="642"/>
                    </a:lnTo>
                    <a:cubicBezTo>
                      <a:pt x="42" y="642"/>
                      <a:pt x="48" y="640"/>
                      <a:pt x="59" y="637"/>
                    </a:cubicBezTo>
                    <a:cubicBezTo>
                      <a:pt x="70" y="634"/>
                      <a:pt x="86" y="631"/>
                      <a:pt x="99" y="625"/>
                    </a:cubicBezTo>
                    <a:cubicBezTo>
                      <a:pt x="112" y="619"/>
                      <a:pt x="124" y="610"/>
                      <a:pt x="137" y="601"/>
                    </a:cubicBezTo>
                    <a:cubicBezTo>
                      <a:pt x="150" y="592"/>
                      <a:pt x="166" y="582"/>
                      <a:pt x="179" y="571"/>
                    </a:cubicBezTo>
                    <a:cubicBezTo>
                      <a:pt x="192" y="560"/>
                      <a:pt x="200" y="550"/>
                      <a:pt x="212" y="538"/>
                    </a:cubicBezTo>
                    <a:cubicBezTo>
                      <a:pt x="224" y="526"/>
                      <a:pt x="238" y="512"/>
                      <a:pt x="249" y="499"/>
                    </a:cubicBezTo>
                    <a:cubicBezTo>
                      <a:pt x="260" y="486"/>
                      <a:pt x="271" y="472"/>
                      <a:pt x="279" y="462"/>
                    </a:cubicBezTo>
                    <a:lnTo>
                      <a:pt x="297" y="439"/>
                    </a:lnTo>
                    <a:lnTo>
                      <a:pt x="261" y="405"/>
                    </a:lnTo>
                    <a:cubicBezTo>
                      <a:pt x="249" y="392"/>
                      <a:pt x="236" y="376"/>
                      <a:pt x="224" y="360"/>
                    </a:cubicBezTo>
                    <a:cubicBezTo>
                      <a:pt x="212" y="344"/>
                      <a:pt x="196" y="326"/>
                      <a:pt x="186" y="310"/>
                    </a:cubicBezTo>
                    <a:cubicBezTo>
                      <a:pt x="176" y="294"/>
                      <a:pt x="168" y="277"/>
                      <a:pt x="162" y="265"/>
                    </a:cubicBezTo>
                    <a:cubicBezTo>
                      <a:pt x="156" y="253"/>
                      <a:pt x="153" y="251"/>
                      <a:pt x="150" y="241"/>
                    </a:cubicBezTo>
                    <a:cubicBezTo>
                      <a:pt x="147" y="231"/>
                      <a:pt x="143" y="214"/>
                      <a:pt x="141" y="202"/>
                    </a:cubicBezTo>
                    <a:cubicBezTo>
                      <a:pt x="139" y="190"/>
                      <a:pt x="136" y="178"/>
                      <a:pt x="138" y="166"/>
                    </a:cubicBezTo>
                    <a:cubicBezTo>
                      <a:pt x="140" y="154"/>
                      <a:pt x="144" y="143"/>
                      <a:pt x="150" y="132"/>
                    </a:cubicBezTo>
                    <a:cubicBezTo>
                      <a:pt x="156" y="121"/>
                      <a:pt x="165" y="108"/>
                      <a:pt x="173" y="97"/>
                    </a:cubicBezTo>
                    <a:cubicBezTo>
                      <a:pt x="181" y="86"/>
                      <a:pt x="191" y="76"/>
                      <a:pt x="201" y="66"/>
                    </a:cubicBezTo>
                    <a:cubicBezTo>
                      <a:pt x="211" y="56"/>
                      <a:pt x="221" y="45"/>
                      <a:pt x="234" y="34"/>
                    </a:cubicBezTo>
                    <a:lnTo>
                      <a:pt x="278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endParaRPr lang="en-US" sz="1000"/>
              </a:p>
            </p:txBody>
          </p:sp>
        </p:grpSp>
        <p:sp>
          <p:nvSpPr>
            <p:cNvPr id="74" name="Freeform 99"/>
            <p:cNvSpPr>
              <a:spLocks/>
            </p:cNvSpPr>
            <p:nvPr/>
          </p:nvSpPr>
          <p:spPr bwMode="auto">
            <a:xfrm>
              <a:off x="3954814" y="825755"/>
              <a:ext cx="186801" cy="150158"/>
            </a:xfrm>
            <a:custGeom>
              <a:avLst/>
              <a:gdLst>
                <a:gd name="T0" fmla="*/ 3040 w 3040"/>
                <a:gd name="T1" fmla="*/ 109 h 2884"/>
                <a:gd name="T2" fmla="*/ 2860 w 3040"/>
                <a:gd name="T3" fmla="*/ 256 h 2884"/>
                <a:gd name="T4" fmla="*/ 2673 w 3040"/>
                <a:gd name="T5" fmla="*/ 428 h 2884"/>
                <a:gd name="T6" fmla="*/ 2479 w 3040"/>
                <a:gd name="T7" fmla="*/ 627 h 2884"/>
                <a:gd name="T8" fmla="*/ 2277 w 3040"/>
                <a:gd name="T9" fmla="*/ 853 h 2884"/>
                <a:gd name="T10" fmla="*/ 2067 w 3040"/>
                <a:gd name="T11" fmla="*/ 1106 h 2884"/>
                <a:gd name="T12" fmla="*/ 1926 w 3040"/>
                <a:gd name="T13" fmla="*/ 1287 h 2884"/>
                <a:gd name="T14" fmla="*/ 1727 w 3040"/>
                <a:gd name="T15" fmla="*/ 1556 h 2884"/>
                <a:gd name="T16" fmla="*/ 1546 w 3040"/>
                <a:gd name="T17" fmla="*/ 1819 h 2884"/>
                <a:gd name="T18" fmla="*/ 1385 w 3040"/>
                <a:gd name="T19" fmla="*/ 2076 h 2884"/>
                <a:gd name="T20" fmla="*/ 1243 w 3040"/>
                <a:gd name="T21" fmla="*/ 2324 h 2884"/>
                <a:gd name="T22" fmla="*/ 1120 w 3040"/>
                <a:gd name="T23" fmla="*/ 2567 h 2884"/>
                <a:gd name="T24" fmla="*/ 865 w 3040"/>
                <a:gd name="T25" fmla="*/ 2741 h 2884"/>
                <a:gd name="T26" fmla="*/ 704 w 3040"/>
                <a:gd name="T27" fmla="*/ 2867 h 2884"/>
                <a:gd name="T28" fmla="*/ 675 w 3040"/>
                <a:gd name="T29" fmla="*/ 2856 h 2884"/>
                <a:gd name="T30" fmla="*/ 603 w 3040"/>
                <a:gd name="T31" fmla="*/ 2655 h 2884"/>
                <a:gd name="T32" fmla="*/ 498 w 3040"/>
                <a:gd name="T33" fmla="*/ 2404 h 2884"/>
                <a:gd name="T34" fmla="*/ 401 w 3040"/>
                <a:gd name="T35" fmla="*/ 2197 h 2884"/>
                <a:gd name="T36" fmla="*/ 311 w 3040"/>
                <a:gd name="T37" fmla="*/ 2034 h 2884"/>
                <a:gd name="T38" fmla="*/ 253 w 3040"/>
                <a:gd name="T39" fmla="*/ 1950 h 2884"/>
                <a:gd name="T40" fmla="*/ 164 w 3040"/>
                <a:gd name="T41" fmla="*/ 1855 h 2884"/>
                <a:gd name="T42" fmla="*/ 69 w 3040"/>
                <a:gd name="T43" fmla="*/ 1786 h 2884"/>
                <a:gd name="T44" fmla="*/ 0 w 3040"/>
                <a:gd name="T45" fmla="*/ 1757 h 2884"/>
                <a:gd name="T46" fmla="*/ 87 w 3040"/>
                <a:gd name="T47" fmla="*/ 1672 h 2884"/>
                <a:gd name="T48" fmla="*/ 172 w 3040"/>
                <a:gd name="T49" fmla="*/ 1605 h 2884"/>
                <a:gd name="T50" fmla="*/ 254 w 3040"/>
                <a:gd name="T51" fmla="*/ 1555 h 2884"/>
                <a:gd name="T52" fmla="*/ 332 w 3040"/>
                <a:gd name="T53" fmla="*/ 1523 h 2884"/>
                <a:gd name="T54" fmla="*/ 409 w 3040"/>
                <a:gd name="T55" fmla="*/ 1508 h 2884"/>
                <a:gd name="T56" fmla="*/ 444 w 3040"/>
                <a:gd name="T57" fmla="*/ 1507 h 2884"/>
                <a:gd name="T58" fmla="*/ 476 w 3040"/>
                <a:gd name="T59" fmla="*/ 1513 h 2884"/>
                <a:gd name="T60" fmla="*/ 543 w 3040"/>
                <a:gd name="T61" fmla="*/ 1551 h 2884"/>
                <a:gd name="T62" fmla="*/ 612 w 3040"/>
                <a:gd name="T63" fmla="*/ 1621 h 2884"/>
                <a:gd name="T64" fmla="*/ 683 w 3040"/>
                <a:gd name="T65" fmla="*/ 1723 h 2884"/>
                <a:gd name="T66" fmla="*/ 757 w 3040"/>
                <a:gd name="T67" fmla="*/ 1858 h 2884"/>
                <a:gd name="T68" fmla="*/ 877 w 3040"/>
                <a:gd name="T69" fmla="*/ 2117 h 2884"/>
                <a:gd name="T70" fmla="*/ 973 w 3040"/>
                <a:gd name="T71" fmla="*/ 1963 h 2884"/>
                <a:gd name="T72" fmla="*/ 1129 w 3040"/>
                <a:gd name="T73" fmla="*/ 1731 h 2884"/>
                <a:gd name="T74" fmla="*/ 1299 w 3040"/>
                <a:gd name="T75" fmla="*/ 1503 h 2884"/>
                <a:gd name="T76" fmla="*/ 1485 w 3040"/>
                <a:gd name="T77" fmla="*/ 1277 h 2884"/>
                <a:gd name="T78" fmla="*/ 1685 w 3040"/>
                <a:gd name="T79" fmla="*/ 1052 h 2884"/>
                <a:gd name="T80" fmla="*/ 1828 w 3040"/>
                <a:gd name="T81" fmla="*/ 904 h 2884"/>
                <a:gd name="T82" fmla="*/ 2045 w 3040"/>
                <a:gd name="T83" fmla="*/ 693 h 2884"/>
                <a:gd name="T84" fmla="*/ 2260 w 3040"/>
                <a:gd name="T85" fmla="*/ 502 h 2884"/>
                <a:gd name="T86" fmla="*/ 2474 w 3040"/>
                <a:gd name="T87" fmla="*/ 328 h 2884"/>
                <a:gd name="T88" fmla="*/ 2685 w 3040"/>
                <a:gd name="T89" fmla="*/ 175 h 2884"/>
                <a:gd name="T90" fmla="*/ 2893 w 3040"/>
                <a:gd name="T91" fmla="*/ 40 h 2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40" h="2884">
                  <a:moveTo>
                    <a:pt x="2963" y="0"/>
                  </a:moveTo>
                  <a:lnTo>
                    <a:pt x="3040" y="109"/>
                  </a:lnTo>
                  <a:lnTo>
                    <a:pt x="3040" y="109"/>
                  </a:lnTo>
                  <a:lnTo>
                    <a:pt x="2981" y="155"/>
                  </a:lnTo>
                  <a:lnTo>
                    <a:pt x="2922" y="203"/>
                  </a:lnTo>
                  <a:lnTo>
                    <a:pt x="2860" y="256"/>
                  </a:lnTo>
                  <a:lnTo>
                    <a:pt x="2799" y="309"/>
                  </a:lnTo>
                  <a:lnTo>
                    <a:pt x="2736" y="367"/>
                  </a:lnTo>
                  <a:lnTo>
                    <a:pt x="2673" y="428"/>
                  </a:lnTo>
                  <a:lnTo>
                    <a:pt x="2610" y="491"/>
                  </a:lnTo>
                  <a:lnTo>
                    <a:pt x="2545" y="557"/>
                  </a:lnTo>
                  <a:lnTo>
                    <a:pt x="2479" y="627"/>
                  </a:lnTo>
                  <a:lnTo>
                    <a:pt x="2413" y="699"/>
                  </a:lnTo>
                  <a:lnTo>
                    <a:pt x="2346" y="775"/>
                  </a:lnTo>
                  <a:lnTo>
                    <a:pt x="2277" y="853"/>
                  </a:lnTo>
                  <a:lnTo>
                    <a:pt x="2209" y="934"/>
                  </a:lnTo>
                  <a:lnTo>
                    <a:pt x="2139" y="1018"/>
                  </a:lnTo>
                  <a:lnTo>
                    <a:pt x="2067" y="1106"/>
                  </a:lnTo>
                  <a:lnTo>
                    <a:pt x="1996" y="1196"/>
                  </a:lnTo>
                  <a:lnTo>
                    <a:pt x="1996" y="1196"/>
                  </a:lnTo>
                  <a:lnTo>
                    <a:pt x="1926" y="1287"/>
                  </a:lnTo>
                  <a:lnTo>
                    <a:pt x="1858" y="1377"/>
                  </a:lnTo>
                  <a:lnTo>
                    <a:pt x="1790" y="1468"/>
                  </a:lnTo>
                  <a:lnTo>
                    <a:pt x="1727" y="1556"/>
                  </a:lnTo>
                  <a:lnTo>
                    <a:pt x="1664" y="1645"/>
                  </a:lnTo>
                  <a:lnTo>
                    <a:pt x="1605" y="1733"/>
                  </a:lnTo>
                  <a:lnTo>
                    <a:pt x="1546" y="1819"/>
                  </a:lnTo>
                  <a:lnTo>
                    <a:pt x="1490" y="1905"/>
                  </a:lnTo>
                  <a:lnTo>
                    <a:pt x="1437" y="1991"/>
                  </a:lnTo>
                  <a:lnTo>
                    <a:pt x="1385" y="2076"/>
                  </a:lnTo>
                  <a:lnTo>
                    <a:pt x="1336" y="2159"/>
                  </a:lnTo>
                  <a:lnTo>
                    <a:pt x="1289" y="2242"/>
                  </a:lnTo>
                  <a:lnTo>
                    <a:pt x="1243" y="2324"/>
                  </a:lnTo>
                  <a:lnTo>
                    <a:pt x="1200" y="2405"/>
                  </a:lnTo>
                  <a:lnTo>
                    <a:pt x="1160" y="2486"/>
                  </a:lnTo>
                  <a:lnTo>
                    <a:pt x="1120" y="2567"/>
                  </a:lnTo>
                  <a:lnTo>
                    <a:pt x="958" y="2676"/>
                  </a:lnTo>
                  <a:lnTo>
                    <a:pt x="958" y="2676"/>
                  </a:lnTo>
                  <a:lnTo>
                    <a:pt x="865" y="2741"/>
                  </a:lnTo>
                  <a:lnTo>
                    <a:pt x="788" y="2798"/>
                  </a:lnTo>
                  <a:lnTo>
                    <a:pt x="728" y="2845"/>
                  </a:lnTo>
                  <a:lnTo>
                    <a:pt x="704" y="2867"/>
                  </a:lnTo>
                  <a:lnTo>
                    <a:pt x="683" y="2884"/>
                  </a:lnTo>
                  <a:lnTo>
                    <a:pt x="683" y="2884"/>
                  </a:lnTo>
                  <a:lnTo>
                    <a:pt x="675" y="2856"/>
                  </a:lnTo>
                  <a:lnTo>
                    <a:pt x="666" y="2825"/>
                  </a:lnTo>
                  <a:lnTo>
                    <a:pt x="639" y="2748"/>
                  </a:lnTo>
                  <a:lnTo>
                    <a:pt x="603" y="2655"/>
                  </a:lnTo>
                  <a:lnTo>
                    <a:pt x="560" y="2546"/>
                  </a:lnTo>
                  <a:lnTo>
                    <a:pt x="498" y="2404"/>
                  </a:lnTo>
                  <a:lnTo>
                    <a:pt x="498" y="2404"/>
                  </a:lnTo>
                  <a:lnTo>
                    <a:pt x="465" y="2330"/>
                  </a:lnTo>
                  <a:lnTo>
                    <a:pt x="433" y="2261"/>
                  </a:lnTo>
                  <a:lnTo>
                    <a:pt x="401" y="2197"/>
                  </a:lnTo>
                  <a:lnTo>
                    <a:pt x="371" y="2137"/>
                  </a:lnTo>
                  <a:lnTo>
                    <a:pt x="340" y="2084"/>
                  </a:lnTo>
                  <a:lnTo>
                    <a:pt x="311" y="2034"/>
                  </a:lnTo>
                  <a:lnTo>
                    <a:pt x="281" y="1991"/>
                  </a:lnTo>
                  <a:lnTo>
                    <a:pt x="253" y="1950"/>
                  </a:lnTo>
                  <a:lnTo>
                    <a:pt x="253" y="1950"/>
                  </a:lnTo>
                  <a:lnTo>
                    <a:pt x="225" y="1915"/>
                  </a:lnTo>
                  <a:lnTo>
                    <a:pt x="195" y="1885"/>
                  </a:lnTo>
                  <a:lnTo>
                    <a:pt x="164" y="1855"/>
                  </a:lnTo>
                  <a:lnTo>
                    <a:pt x="133" y="1829"/>
                  </a:lnTo>
                  <a:lnTo>
                    <a:pt x="101" y="1807"/>
                  </a:lnTo>
                  <a:lnTo>
                    <a:pt x="69" y="1786"/>
                  </a:lnTo>
                  <a:lnTo>
                    <a:pt x="35" y="1770"/>
                  </a:lnTo>
                  <a:lnTo>
                    <a:pt x="0" y="1757"/>
                  </a:lnTo>
                  <a:lnTo>
                    <a:pt x="0" y="1757"/>
                  </a:lnTo>
                  <a:lnTo>
                    <a:pt x="30" y="1726"/>
                  </a:lnTo>
                  <a:lnTo>
                    <a:pt x="59" y="1698"/>
                  </a:lnTo>
                  <a:lnTo>
                    <a:pt x="87" y="1672"/>
                  </a:lnTo>
                  <a:lnTo>
                    <a:pt x="116" y="1646"/>
                  </a:lnTo>
                  <a:lnTo>
                    <a:pt x="144" y="1625"/>
                  </a:lnTo>
                  <a:lnTo>
                    <a:pt x="172" y="1605"/>
                  </a:lnTo>
                  <a:lnTo>
                    <a:pt x="199" y="1586"/>
                  </a:lnTo>
                  <a:lnTo>
                    <a:pt x="227" y="1568"/>
                  </a:lnTo>
                  <a:lnTo>
                    <a:pt x="254" y="1555"/>
                  </a:lnTo>
                  <a:lnTo>
                    <a:pt x="281" y="1542"/>
                  </a:lnTo>
                  <a:lnTo>
                    <a:pt x="307" y="1531"/>
                  </a:lnTo>
                  <a:lnTo>
                    <a:pt x="332" y="1523"/>
                  </a:lnTo>
                  <a:lnTo>
                    <a:pt x="359" y="1516"/>
                  </a:lnTo>
                  <a:lnTo>
                    <a:pt x="385" y="1511"/>
                  </a:lnTo>
                  <a:lnTo>
                    <a:pt x="409" y="1508"/>
                  </a:lnTo>
                  <a:lnTo>
                    <a:pt x="434" y="1507"/>
                  </a:lnTo>
                  <a:lnTo>
                    <a:pt x="434" y="1507"/>
                  </a:lnTo>
                  <a:lnTo>
                    <a:pt x="444" y="1507"/>
                  </a:lnTo>
                  <a:lnTo>
                    <a:pt x="455" y="1508"/>
                  </a:lnTo>
                  <a:lnTo>
                    <a:pt x="465" y="1511"/>
                  </a:lnTo>
                  <a:lnTo>
                    <a:pt x="476" y="1513"/>
                  </a:lnTo>
                  <a:lnTo>
                    <a:pt x="499" y="1523"/>
                  </a:lnTo>
                  <a:lnTo>
                    <a:pt x="521" y="1535"/>
                  </a:lnTo>
                  <a:lnTo>
                    <a:pt x="543" y="1551"/>
                  </a:lnTo>
                  <a:lnTo>
                    <a:pt x="566" y="1571"/>
                  </a:lnTo>
                  <a:lnTo>
                    <a:pt x="589" y="1594"/>
                  </a:lnTo>
                  <a:lnTo>
                    <a:pt x="612" y="1621"/>
                  </a:lnTo>
                  <a:lnTo>
                    <a:pt x="636" y="1652"/>
                  </a:lnTo>
                  <a:lnTo>
                    <a:pt x="659" y="1685"/>
                  </a:lnTo>
                  <a:lnTo>
                    <a:pt x="683" y="1723"/>
                  </a:lnTo>
                  <a:lnTo>
                    <a:pt x="708" y="1763"/>
                  </a:lnTo>
                  <a:lnTo>
                    <a:pt x="733" y="1809"/>
                  </a:lnTo>
                  <a:lnTo>
                    <a:pt x="757" y="1858"/>
                  </a:lnTo>
                  <a:lnTo>
                    <a:pt x="783" y="1909"/>
                  </a:lnTo>
                  <a:lnTo>
                    <a:pt x="808" y="1964"/>
                  </a:lnTo>
                  <a:lnTo>
                    <a:pt x="877" y="2117"/>
                  </a:lnTo>
                  <a:lnTo>
                    <a:pt x="877" y="2117"/>
                  </a:lnTo>
                  <a:lnTo>
                    <a:pt x="924" y="2039"/>
                  </a:lnTo>
                  <a:lnTo>
                    <a:pt x="973" y="1963"/>
                  </a:lnTo>
                  <a:lnTo>
                    <a:pt x="1024" y="1885"/>
                  </a:lnTo>
                  <a:lnTo>
                    <a:pt x="1075" y="1808"/>
                  </a:lnTo>
                  <a:lnTo>
                    <a:pt x="1129" y="1731"/>
                  </a:lnTo>
                  <a:lnTo>
                    <a:pt x="1184" y="1655"/>
                  </a:lnTo>
                  <a:lnTo>
                    <a:pt x="1242" y="1578"/>
                  </a:lnTo>
                  <a:lnTo>
                    <a:pt x="1299" y="1503"/>
                  </a:lnTo>
                  <a:lnTo>
                    <a:pt x="1360" y="1427"/>
                  </a:lnTo>
                  <a:lnTo>
                    <a:pt x="1422" y="1351"/>
                  </a:lnTo>
                  <a:lnTo>
                    <a:pt x="1485" y="1277"/>
                  </a:lnTo>
                  <a:lnTo>
                    <a:pt x="1551" y="1201"/>
                  </a:lnTo>
                  <a:lnTo>
                    <a:pt x="1618" y="1127"/>
                  </a:lnTo>
                  <a:lnTo>
                    <a:pt x="1685" y="1052"/>
                  </a:lnTo>
                  <a:lnTo>
                    <a:pt x="1757" y="978"/>
                  </a:lnTo>
                  <a:lnTo>
                    <a:pt x="1828" y="904"/>
                  </a:lnTo>
                  <a:lnTo>
                    <a:pt x="1828" y="904"/>
                  </a:lnTo>
                  <a:lnTo>
                    <a:pt x="1901" y="831"/>
                  </a:lnTo>
                  <a:lnTo>
                    <a:pt x="1973" y="761"/>
                  </a:lnTo>
                  <a:lnTo>
                    <a:pt x="2045" y="693"/>
                  </a:lnTo>
                  <a:lnTo>
                    <a:pt x="2117" y="627"/>
                  </a:lnTo>
                  <a:lnTo>
                    <a:pt x="2189" y="564"/>
                  </a:lnTo>
                  <a:lnTo>
                    <a:pt x="2260" y="502"/>
                  </a:lnTo>
                  <a:lnTo>
                    <a:pt x="2331" y="441"/>
                  </a:lnTo>
                  <a:lnTo>
                    <a:pt x="2402" y="383"/>
                  </a:lnTo>
                  <a:lnTo>
                    <a:pt x="2474" y="328"/>
                  </a:lnTo>
                  <a:lnTo>
                    <a:pt x="2544" y="274"/>
                  </a:lnTo>
                  <a:lnTo>
                    <a:pt x="2614" y="223"/>
                  </a:lnTo>
                  <a:lnTo>
                    <a:pt x="2685" y="175"/>
                  </a:lnTo>
                  <a:lnTo>
                    <a:pt x="2755" y="128"/>
                  </a:lnTo>
                  <a:lnTo>
                    <a:pt x="2825" y="83"/>
                  </a:lnTo>
                  <a:lnTo>
                    <a:pt x="2893" y="40"/>
                  </a:lnTo>
                  <a:lnTo>
                    <a:pt x="2963" y="0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  <a:extLst/>
          </p:spPr>
          <p:txBody>
            <a:bodyPr vert="horz" wrap="square" lIns="93297" tIns="46649" rIns="93297" bIns="46649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200"/>
            </a:p>
          </p:txBody>
        </p:sp>
      </p:grpSp>
      <p:sp>
        <p:nvSpPr>
          <p:cNvPr id="33" name="Freeform 99"/>
          <p:cNvSpPr>
            <a:spLocks/>
          </p:cNvSpPr>
          <p:nvPr/>
        </p:nvSpPr>
        <p:spPr bwMode="auto">
          <a:xfrm>
            <a:off x="5136579" y="1324535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37" name="Freeform 99"/>
          <p:cNvSpPr>
            <a:spLocks/>
          </p:cNvSpPr>
          <p:nvPr/>
        </p:nvSpPr>
        <p:spPr bwMode="auto">
          <a:xfrm>
            <a:off x="5126652" y="1629147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38" name="Freeform 99"/>
          <p:cNvSpPr>
            <a:spLocks/>
          </p:cNvSpPr>
          <p:nvPr/>
        </p:nvSpPr>
        <p:spPr bwMode="auto">
          <a:xfrm>
            <a:off x="5179081" y="2990352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6" name="Freeform 99"/>
          <p:cNvSpPr>
            <a:spLocks/>
          </p:cNvSpPr>
          <p:nvPr/>
        </p:nvSpPr>
        <p:spPr bwMode="auto">
          <a:xfrm>
            <a:off x="5136579" y="2438417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7" name="Freeform 99"/>
          <p:cNvSpPr>
            <a:spLocks/>
          </p:cNvSpPr>
          <p:nvPr/>
        </p:nvSpPr>
        <p:spPr bwMode="auto">
          <a:xfrm>
            <a:off x="5182844" y="3691203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19" name="Freeform 99"/>
          <p:cNvSpPr>
            <a:spLocks/>
          </p:cNvSpPr>
          <p:nvPr/>
        </p:nvSpPr>
        <p:spPr bwMode="auto">
          <a:xfrm>
            <a:off x="5204527" y="4113306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22" name="Freeform 19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209821" y="4536818"/>
            <a:ext cx="135896" cy="150159"/>
          </a:xfrm>
          <a:custGeom>
            <a:avLst/>
            <a:gdLst>
              <a:gd name="T0" fmla="*/ 284 w 864"/>
              <a:gd name="T1" fmla="*/ 33 h 804"/>
              <a:gd name="T2" fmla="*/ 312 w 864"/>
              <a:gd name="T3" fmla="*/ 123 h 804"/>
              <a:gd name="T4" fmla="*/ 365 w 864"/>
              <a:gd name="T5" fmla="*/ 217 h 804"/>
              <a:gd name="T6" fmla="*/ 414 w 864"/>
              <a:gd name="T7" fmla="*/ 285 h 804"/>
              <a:gd name="T8" fmla="*/ 438 w 864"/>
              <a:gd name="T9" fmla="*/ 276 h 804"/>
              <a:gd name="T10" fmla="*/ 482 w 864"/>
              <a:gd name="T11" fmla="*/ 220 h 804"/>
              <a:gd name="T12" fmla="*/ 524 w 864"/>
              <a:gd name="T13" fmla="*/ 175 h 804"/>
              <a:gd name="T14" fmla="*/ 585 w 864"/>
              <a:gd name="T15" fmla="*/ 124 h 804"/>
              <a:gd name="T16" fmla="*/ 656 w 864"/>
              <a:gd name="T17" fmla="*/ 90 h 804"/>
              <a:gd name="T18" fmla="*/ 729 w 864"/>
              <a:gd name="T19" fmla="*/ 84 h 804"/>
              <a:gd name="T20" fmla="*/ 777 w 864"/>
              <a:gd name="T21" fmla="*/ 112 h 804"/>
              <a:gd name="T22" fmla="*/ 821 w 864"/>
              <a:gd name="T23" fmla="*/ 174 h 804"/>
              <a:gd name="T24" fmla="*/ 842 w 864"/>
              <a:gd name="T25" fmla="*/ 222 h 804"/>
              <a:gd name="T26" fmla="*/ 812 w 864"/>
              <a:gd name="T27" fmla="*/ 220 h 804"/>
              <a:gd name="T28" fmla="*/ 767 w 864"/>
              <a:gd name="T29" fmla="*/ 237 h 804"/>
              <a:gd name="T30" fmla="*/ 722 w 864"/>
              <a:gd name="T31" fmla="*/ 264 h 804"/>
              <a:gd name="T32" fmla="*/ 660 w 864"/>
              <a:gd name="T33" fmla="*/ 312 h 804"/>
              <a:gd name="T34" fmla="*/ 599 w 864"/>
              <a:gd name="T35" fmla="*/ 375 h 804"/>
              <a:gd name="T36" fmla="*/ 551 w 864"/>
              <a:gd name="T37" fmla="*/ 438 h 804"/>
              <a:gd name="T38" fmla="*/ 611 w 864"/>
              <a:gd name="T39" fmla="*/ 490 h 804"/>
              <a:gd name="T40" fmla="*/ 675 w 864"/>
              <a:gd name="T41" fmla="*/ 537 h 804"/>
              <a:gd name="T42" fmla="*/ 746 w 864"/>
              <a:gd name="T43" fmla="*/ 571 h 804"/>
              <a:gd name="T44" fmla="*/ 821 w 864"/>
              <a:gd name="T45" fmla="*/ 589 h 804"/>
              <a:gd name="T46" fmla="*/ 852 w 864"/>
              <a:gd name="T47" fmla="*/ 627 h 804"/>
              <a:gd name="T48" fmla="*/ 803 w 864"/>
              <a:gd name="T49" fmla="*/ 699 h 804"/>
              <a:gd name="T50" fmla="*/ 734 w 864"/>
              <a:gd name="T51" fmla="*/ 751 h 804"/>
              <a:gd name="T52" fmla="*/ 675 w 864"/>
              <a:gd name="T53" fmla="*/ 757 h 804"/>
              <a:gd name="T54" fmla="*/ 591 w 864"/>
              <a:gd name="T55" fmla="*/ 718 h 804"/>
              <a:gd name="T56" fmla="*/ 486 w 864"/>
              <a:gd name="T57" fmla="*/ 633 h 804"/>
              <a:gd name="T58" fmla="*/ 431 w 864"/>
              <a:gd name="T59" fmla="*/ 579 h 804"/>
              <a:gd name="T60" fmla="*/ 395 w 864"/>
              <a:gd name="T61" fmla="*/ 636 h 804"/>
              <a:gd name="T62" fmla="*/ 344 w 864"/>
              <a:gd name="T63" fmla="*/ 702 h 804"/>
              <a:gd name="T64" fmla="*/ 285 w 864"/>
              <a:gd name="T65" fmla="*/ 762 h 804"/>
              <a:gd name="T66" fmla="*/ 225 w 864"/>
              <a:gd name="T67" fmla="*/ 799 h 804"/>
              <a:gd name="T68" fmla="*/ 155 w 864"/>
              <a:gd name="T69" fmla="*/ 798 h 804"/>
              <a:gd name="T70" fmla="*/ 83 w 864"/>
              <a:gd name="T71" fmla="*/ 750 h 804"/>
              <a:gd name="T72" fmla="*/ 17 w 864"/>
              <a:gd name="T73" fmla="*/ 666 h 804"/>
              <a:gd name="T74" fmla="*/ 32 w 864"/>
              <a:gd name="T75" fmla="*/ 642 h 804"/>
              <a:gd name="T76" fmla="*/ 99 w 864"/>
              <a:gd name="T77" fmla="*/ 625 h 804"/>
              <a:gd name="T78" fmla="*/ 179 w 864"/>
              <a:gd name="T79" fmla="*/ 571 h 804"/>
              <a:gd name="T80" fmla="*/ 249 w 864"/>
              <a:gd name="T81" fmla="*/ 499 h 804"/>
              <a:gd name="T82" fmla="*/ 297 w 864"/>
              <a:gd name="T83" fmla="*/ 439 h 804"/>
              <a:gd name="T84" fmla="*/ 224 w 864"/>
              <a:gd name="T85" fmla="*/ 360 h 804"/>
              <a:gd name="T86" fmla="*/ 162 w 864"/>
              <a:gd name="T87" fmla="*/ 265 h 804"/>
              <a:gd name="T88" fmla="*/ 141 w 864"/>
              <a:gd name="T89" fmla="*/ 202 h 804"/>
              <a:gd name="T90" fmla="*/ 150 w 864"/>
              <a:gd name="T91" fmla="*/ 132 h 804"/>
              <a:gd name="T92" fmla="*/ 201 w 864"/>
              <a:gd name="T93" fmla="*/ 66 h 804"/>
              <a:gd name="T94" fmla="*/ 278 w 864"/>
              <a:gd name="T95" fmla="*/ 0 h 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64" h="804">
                <a:moveTo>
                  <a:pt x="278" y="0"/>
                </a:moveTo>
                <a:lnTo>
                  <a:pt x="284" y="33"/>
                </a:lnTo>
                <a:cubicBezTo>
                  <a:pt x="286" y="45"/>
                  <a:pt x="288" y="60"/>
                  <a:pt x="293" y="75"/>
                </a:cubicBezTo>
                <a:cubicBezTo>
                  <a:pt x="298" y="90"/>
                  <a:pt x="305" y="107"/>
                  <a:pt x="312" y="123"/>
                </a:cubicBezTo>
                <a:cubicBezTo>
                  <a:pt x="319" y="139"/>
                  <a:pt x="326" y="156"/>
                  <a:pt x="335" y="172"/>
                </a:cubicBezTo>
                <a:cubicBezTo>
                  <a:pt x="344" y="188"/>
                  <a:pt x="355" y="202"/>
                  <a:pt x="365" y="217"/>
                </a:cubicBezTo>
                <a:cubicBezTo>
                  <a:pt x="375" y="232"/>
                  <a:pt x="387" y="250"/>
                  <a:pt x="395" y="261"/>
                </a:cubicBezTo>
                <a:lnTo>
                  <a:pt x="414" y="285"/>
                </a:lnTo>
                <a:lnTo>
                  <a:pt x="422" y="292"/>
                </a:lnTo>
                <a:lnTo>
                  <a:pt x="438" y="276"/>
                </a:lnTo>
                <a:cubicBezTo>
                  <a:pt x="444" y="269"/>
                  <a:pt x="452" y="258"/>
                  <a:pt x="459" y="249"/>
                </a:cubicBezTo>
                <a:cubicBezTo>
                  <a:pt x="466" y="240"/>
                  <a:pt x="475" y="228"/>
                  <a:pt x="482" y="220"/>
                </a:cubicBezTo>
                <a:cubicBezTo>
                  <a:pt x="489" y="212"/>
                  <a:pt x="493" y="209"/>
                  <a:pt x="500" y="201"/>
                </a:cubicBezTo>
                <a:cubicBezTo>
                  <a:pt x="507" y="193"/>
                  <a:pt x="515" y="184"/>
                  <a:pt x="524" y="175"/>
                </a:cubicBezTo>
                <a:cubicBezTo>
                  <a:pt x="533" y="166"/>
                  <a:pt x="544" y="157"/>
                  <a:pt x="554" y="148"/>
                </a:cubicBezTo>
                <a:cubicBezTo>
                  <a:pt x="564" y="139"/>
                  <a:pt x="574" y="131"/>
                  <a:pt x="585" y="124"/>
                </a:cubicBezTo>
                <a:cubicBezTo>
                  <a:pt x="596" y="117"/>
                  <a:pt x="611" y="109"/>
                  <a:pt x="623" y="103"/>
                </a:cubicBezTo>
                <a:cubicBezTo>
                  <a:pt x="635" y="97"/>
                  <a:pt x="656" y="90"/>
                  <a:pt x="656" y="90"/>
                </a:cubicBezTo>
                <a:cubicBezTo>
                  <a:pt x="656" y="90"/>
                  <a:pt x="695" y="84"/>
                  <a:pt x="695" y="84"/>
                </a:cubicBezTo>
                <a:cubicBezTo>
                  <a:pt x="695" y="84"/>
                  <a:pt x="719" y="82"/>
                  <a:pt x="729" y="84"/>
                </a:cubicBezTo>
                <a:cubicBezTo>
                  <a:pt x="739" y="86"/>
                  <a:pt x="745" y="89"/>
                  <a:pt x="753" y="94"/>
                </a:cubicBezTo>
                <a:cubicBezTo>
                  <a:pt x="761" y="99"/>
                  <a:pt x="770" y="105"/>
                  <a:pt x="777" y="112"/>
                </a:cubicBezTo>
                <a:cubicBezTo>
                  <a:pt x="784" y="119"/>
                  <a:pt x="791" y="125"/>
                  <a:pt x="798" y="135"/>
                </a:cubicBezTo>
                <a:cubicBezTo>
                  <a:pt x="805" y="145"/>
                  <a:pt x="815" y="162"/>
                  <a:pt x="821" y="174"/>
                </a:cubicBezTo>
                <a:cubicBezTo>
                  <a:pt x="827" y="186"/>
                  <a:pt x="832" y="199"/>
                  <a:pt x="836" y="207"/>
                </a:cubicBezTo>
                <a:lnTo>
                  <a:pt x="842" y="222"/>
                </a:lnTo>
                <a:lnTo>
                  <a:pt x="827" y="220"/>
                </a:lnTo>
                <a:lnTo>
                  <a:pt x="812" y="220"/>
                </a:lnTo>
                <a:lnTo>
                  <a:pt x="788" y="228"/>
                </a:lnTo>
                <a:lnTo>
                  <a:pt x="767" y="237"/>
                </a:lnTo>
                <a:lnTo>
                  <a:pt x="741" y="250"/>
                </a:lnTo>
                <a:lnTo>
                  <a:pt x="722" y="264"/>
                </a:lnTo>
                <a:lnTo>
                  <a:pt x="698" y="282"/>
                </a:lnTo>
                <a:lnTo>
                  <a:pt x="660" y="312"/>
                </a:lnTo>
                <a:lnTo>
                  <a:pt x="630" y="340"/>
                </a:lnTo>
                <a:lnTo>
                  <a:pt x="599" y="375"/>
                </a:lnTo>
                <a:lnTo>
                  <a:pt x="579" y="400"/>
                </a:lnTo>
                <a:lnTo>
                  <a:pt x="551" y="438"/>
                </a:lnTo>
                <a:lnTo>
                  <a:pt x="575" y="457"/>
                </a:lnTo>
                <a:cubicBezTo>
                  <a:pt x="585" y="466"/>
                  <a:pt x="600" y="481"/>
                  <a:pt x="611" y="490"/>
                </a:cubicBezTo>
                <a:cubicBezTo>
                  <a:pt x="622" y="499"/>
                  <a:pt x="628" y="504"/>
                  <a:pt x="641" y="513"/>
                </a:cubicBezTo>
                <a:cubicBezTo>
                  <a:pt x="654" y="522"/>
                  <a:pt x="664" y="530"/>
                  <a:pt x="675" y="537"/>
                </a:cubicBezTo>
                <a:cubicBezTo>
                  <a:pt x="686" y="544"/>
                  <a:pt x="698" y="550"/>
                  <a:pt x="710" y="556"/>
                </a:cubicBezTo>
                <a:cubicBezTo>
                  <a:pt x="722" y="562"/>
                  <a:pt x="734" y="567"/>
                  <a:pt x="746" y="571"/>
                </a:cubicBezTo>
                <a:cubicBezTo>
                  <a:pt x="758" y="575"/>
                  <a:pt x="771" y="579"/>
                  <a:pt x="783" y="582"/>
                </a:cubicBezTo>
                <a:cubicBezTo>
                  <a:pt x="795" y="585"/>
                  <a:pt x="808" y="587"/>
                  <a:pt x="821" y="589"/>
                </a:cubicBezTo>
                <a:lnTo>
                  <a:pt x="864" y="597"/>
                </a:lnTo>
                <a:lnTo>
                  <a:pt x="852" y="627"/>
                </a:lnTo>
                <a:lnTo>
                  <a:pt x="830" y="663"/>
                </a:lnTo>
                <a:cubicBezTo>
                  <a:pt x="822" y="675"/>
                  <a:pt x="812" y="688"/>
                  <a:pt x="803" y="699"/>
                </a:cubicBezTo>
                <a:cubicBezTo>
                  <a:pt x="794" y="710"/>
                  <a:pt x="784" y="718"/>
                  <a:pt x="773" y="727"/>
                </a:cubicBezTo>
                <a:cubicBezTo>
                  <a:pt x="762" y="736"/>
                  <a:pt x="745" y="746"/>
                  <a:pt x="734" y="751"/>
                </a:cubicBezTo>
                <a:cubicBezTo>
                  <a:pt x="723" y="756"/>
                  <a:pt x="714" y="756"/>
                  <a:pt x="704" y="757"/>
                </a:cubicBezTo>
                <a:cubicBezTo>
                  <a:pt x="694" y="758"/>
                  <a:pt x="684" y="759"/>
                  <a:pt x="675" y="757"/>
                </a:cubicBezTo>
                <a:cubicBezTo>
                  <a:pt x="666" y="755"/>
                  <a:pt x="656" y="753"/>
                  <a:pt x="642" y="747"/>
                </a:cubicBezTo>
                <a:cubicBezTo>
                  <a:pt x="628" y="741"/>
                  <a:pt x="612" y="731"/>
                  <a:pt x="591" y="718"/>
                </a:cubicBezTo>
                <a:cubicBezTo>
                  <a:pt x="570" y="705"/>
                  <a:pt x="538" y="678"/>
                  <a:pt x="521" y="664"/>
                </a:cubicBezTo>
                <a:lnTo>
                  <a:pt x="486" y="633"/>
                </a:lnTo>
                <a:lnTo>
                  <a:pt x="455" y="604"/>
                </a:lnTo>
                <a:lnTo>
                  <a:pt x="431" y="579"/>
                </a:lnTo>
                <a:lnTo>
                  <a:pt x="419" y="601"/>
                </a:lnTo>
                <a:lnTo>
                  <a:pt x="395" y="636"/>
                </a:lnTo>
                <a:lnTo>
                  <a:pt x="374" y="664"/>
                </a:lnTo>
                <a:lnTo>
                  <a:pt x="344" y="702"/>
                </a:lnTo>
                <a:lnTo>
                  <a:pt x="311" y="738"/>
                </a:lnTo>
                <a:lnTo>
                  <a:pt x="285" y="762"/>
                </a:lnTo>
                <a:lnTo>
                  <a:pt x="255" y="784"/>
                </a:lnTo>
                <a:lnTo>
                  <a:pt x="225" y="799"/>
                </a:lnTo>
                <a:lnTo>
                  <a:pt x="192" y="804"/>
                </a:lnTo>
                <a:lnTo>
                  <a:pt x="155" y="798"/>
                </a:lnTo>
                <a:lnTo>
                  <a:pt x="117" y="775"/>
                </a:lnTo>
                <a:lnTo>
                  <a:pt x="83" y="750"/>
                </a:lnTo>
                <a:lnTo>
                  <a:pt x="51" y="714"/>
                </a:lnTo>
                <a:lnTo>
                  <a:pt x="17" y="666"/>
                </a:lnTo>
                <a:lnTo>
                  <a:pt x="0" y="639"/>
                </a:lnTo>
                <a:lnTo>
                  <a:pt x="32" y="642"/>
                </a:lnTo>
                <a:cubicBezTo>
                  <a:pt x="42" y="642"/>
                  <a:pt x="48" y="640"/>
                  <a:pt x="59" y="637"/>
                </a:cubicBezTo>
                <a:cubicBezTo>
                  <a:pt x="70" y="634"/>
                  <a:pt x="86" y="631"/>
                  <a:pt x="99" y="625"/>
                </a:cubicBezTo>
                <a:cubicBezTo>
                  <a:pt x="112" y="619"/>
                  <a:pt x="124" y="610"/>
                  <a:pt x="137" y="601"/>
                </a:cubicBezTo>
                <a:cubicBezTo>
                  <a:pt x="150" y="592"/>
                  <a:pt x="166" y="582"/>
                  <a:pt x="179" y="571"/>
                </a:cubicBezTo>
                <a:cubicBezTo>
                  <a:pt x="192" y="560"/>
                  <a:pt x="200" y="550"/>
                  <a:pt x="212" y="538"/>
                </a:cubicBezTo>
                <a:cubicBezTo>
                  <a:pt x="224" y="526"/>
                  <a:pt x="238" y="512"/>
                  <a:pt x="249" y="499"/>
                </a:cubicBezTo>
                <a:cubicBezTo>
                  <a:pt x="260" y="486"/>
                  <a:pt x="271" y="472"/>
                  <a:pt x="279" y="462"/>
                </a:cubicBezTo>
                <a:lnTo>
                  <a:pt x="297" y="439"/>
                </a:lnTo>
                <a:lnTo>
                  <a:pt x="261" y="405"/>
                </a:lnTo>
                <a:cubicBezTo>
                  <a:pt x="249" y="392"/>
                  <a:pt x="236" y="376"/>
                  <a:pt x="224" y="360"/>
                </a:cubicBezTo>
                <a:cubicBezTo>
                  <a:pt x="212" y="344"/>
                  <a:pt x="196" y="326"/>
                  <a:pt x="186" y="310"/>
                </a:cubicBezTo>
                <a:cubicBezTo>
                  <a:pt x="176" y="294"/>
                  <a:pt x="168" y="277"/>
                  <a:pt x="162" y="265"/>
                </a:cubicBezTo>
                <a:cubicBezTo>
                  <a:pt x="156" y="253"/>
                  <a:pt x="153" y="251"/>
                  <a:pt x="150" y="241"/>
                </a:cubicBezTo>
                <a:cubicBezTo>
                  <a:pt x="147" y="231"/>
                  <a:pt x="143" y="214"/>
                  <a:pt x="141" y="202"/>
                </a:cubicBezTo>
                <a:cubicBezTo>
                  <a:pt x="139" y="190"/>
                  <a:pt x="136" y="178"/>
                  <a:pt x="138" y="166"/>
                </a:cubicBezTo>
                <a:cubicBezTo>
                  <a:pt x="140" y="154"/>
                  <a:pt x="144" y="143"/>
                  <a:pt x="150" y="132"/>
                </a:cubicBezTo>
                <a:cubicBezTo>
                  <a:pt x="156" y="121"/>
                  <a:pt x="165" y="108"/>
                  <a:pt x="173" y="97"/>
                </a:cubicBezTo>
                <a:cubicBezTo>
                  <a:pt x="181" y="86"/>
                  <a:pt x="191" y="76"/>
                  <a:pt x="201" y="66"/>
                </a:cubicBezTo>
                <a:cubicBezTo>
                  <a:pt x="211" y="56"/>
                  <a:pt x="221" y="45"/>
                  <a:pt x="234" y="34"/>
                </a:cubicBezTo>
                <a:lnTo>
                  <a:pt x="278" y="0"/>
                </a:lnTo>
                <a:close/>
              </a:path>
            </a:pathLst>
          </a:cu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 sz="1000" dirty="0"/>
          </a:p>
        </p:txBody>
      </p:sp>
      <p:sp>
        <p:nvSpPr>
          <p:cNvPr id="23" name="Freeform 99"/>
          <p:cNvSpPr>
            <a:spLocks/>
          </p:cNvSpPr>
          <p:nvPr/>
        </p:nvSpPr>
        <p:spPr bwMode="auto">
          <a:xfrm>
            <a:off x="5136579" y="2056240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25" name="Freeform 99"/>
          <p:cNvSpPr>
            <a:spLocks/>
          </p:cNvSpPr>
          <p:nvPr/>
        </p:nvSpPr>
        <p:spPr bwMode="auto">
          <a:xfrm>
            <a:off x="7497701" y="4510920"/>
            <a:ext cx="186801" cy="150159"/>
          </a:xfrm>
          <a:custGeom>
            <a:avLst/>
            <a:gdLst>
              <a:gd name="T0" fmla="*/ 3040 w 3040"/>
              <a:gd name="T1" fmla="*/ 109 h 2884"/>
              <a:gd name="T2" fmla="*/ 2860 w 3040"/>
              <a:gd name="T3" fmla="*/ 256 h 2884"/>
              <a:gd name="T4" fmla="*/ 2673 w 3040"/>
              <a:gd name="T5" fmla="*/ 428 h 2884"/>
              <a:gd name="T6" fmla="*/ 2479 w 3040"/>
              <a:gd name="T7" fmla="*/ 627 h 2884"/>
              <a:gd name="T8" fmla="*/ 2277 w 3040"/>
              <a:gd name="T9" fmla="*/ 853 h 2884"/>
              <a:gd name="T10" fmla="*/ 2067 w 3040"/>
              <a:gd name="T11" fmla="*/ 1106 h 2884"/>
              <a:gd name="T12" fmla="*/ 1926 w 3040"/>
              <a:gd name="T13" fmla="*/ 1287 h 2884"/>
              <a:gd name="T14" fmla="*/ 1727 w 3040"/>
              <a:gd name="T15" fmla="*/ 1556 h 2884"/>
              <a:gd name="T16" fmla="*/ 1546 w 3040"/>
              <a:gd name="T17" fmla="*/ 1819 h 2884"/>
              <a:gd name="T18" fmla="*/ 1385 w 3040"/>
              <a:gd name="T19" fmla="*/ 2076 h 2884"/>
              <a:gd name="T20" fmla="*/ 1243 w 3040"/>
              <a:gd name="T21" fmla="*/ 2324 h 2884"/>
              <a:gd name="T22" fmla="*/ 1120 w 3040"/>
              <a:gd name="T23" fmla="*/ 2567 h 2884"/>
              <a:gd name="T24" fmla="*/ 865 w 3040"/>
              <a:gd name="T25" fmla="*/ 2741 h 2884"/>
              <a:gd name="T26" fmla="*/ 704 w 3040"/>
              <a:gd name="T27" fmla="*/ 2867 h 2884"/>
              <a:gd name="T28" fmla="*/ 675 w 3040"/>
              <a:gd name="T29" fmla="*/ 2856 h 2884"/>
              <a:gd name="T30" fmla="*/ 603 w 3040"/>
              <a:gd name="T31" fmla="*/ 2655 h 2884"/>
              <a:gd name="T32" fmla="*/ 498 w 3040"/>
              <a:gd name="T33" fmla="*/ 2404 h 2884"/>
              <a:gd name="T34" fmla="*/ 401 w 3040"/>
              <a:gd name="T35" fmla="*/ 2197 h 2884"/>
              <a:gd name="T36" fmla="*/ 311 w 3040"/>
              <a:gd name="T37" fmla="*/ 2034 h 2884"/>
              <a:gd name="T38" fmla="*/ 253 w 3040"/>
              <a:gd name="T39" fmla="*/ 1950 h 2884"/>
              <a:gd name="T40" fmla="*/ 164 w 3040"/>
              <a:gd name="T41" fmla="*/ 1855 h 2884"/>
              <a:gd name="T42" fmla="*/ 69 w 3040"/>
              <a:gd name="T43" fmla="*/ 1786 h 2884"/>
              <a:gd name="T44" fmla="*/ 0 w 3040"/>
              <a:gd name="T45" fmla="*/ 1757 h 2884"/>
              <a:gd name="T46" fmla="*/ 87 w 3040"/>
              <a:gd name="T47" fmla="*/ 1672 h 2884"/>
              <a:gd name="T48" fmla="*/ 172 w 3040"/>
              <a:gd name="T49" fmla="*/ 1605 h 2884"/>
              <a:gd name="T50" fmla="*/ 254 w 3040"/>
              <a:gd name="T51" fmla="*/ 1555 h 2884"/>
              <a:gd name="T52" fmla="*/ 332 w 3040"/>
              <a:gd name="T53" fmla="*/ 1523 h 2884"/>
              <a:gd name="T54" fmla="*/ 409 w 3040"/>
              <a:gd name="T55" fmla="*/ 1508 h 2884"/>
              <a:gd name="T56" fmla="*/ 444 w 3040"/>
              <a:gd name="T57" fmla="*/ 1507 h 2884"/>
              <a:gd name="T58" fmla="*/ 476 w 3040"/>
              <a:gd name="T59" fmla="*/ 1513 h 2884"/>
              <a:gd name="T60" fmla="*/ 543 w 3040"/>
              <a:gd name="T61" fmla="*/ 1551 h 2884"/>
              <a:gd name="T62" fmla="*/ 612 w 3040"/>
              <a:gd name="T63" fmla="*/ 1621 h 2884"/>
              <a:gd name="T64" fmla="*/ 683 w 3040"/>
              <a:gd name="T65" fmla="*/ 1723 h 2884"/>
              <a:gd name="T66" fmla="*/ 757 w 3040"/>
              <a:gd name="T67" fmla="*/ 1858 h 2884"/>
              <a:gd name="T68" fmla="*/ 877 w 3040"/>
              <a:gd name="T69" fmla="*/ 2117 h 2884"/>
              <a:gd name="T70" fmla="*/ 973 w 3040"/>
              <a:gd name="T71" fmla="*/ 1963 h 2884"/>
              <a:gd name="T72" fmla="*/ 1129 w 3040"/>
              <a:gd name="T73" fmla="*/ 1731 h 2884"/>
              <a:gd name="T74" fmla="*/ 1299 w 3040"/>
              <a:gd name="T75" fmla="*/ 1503 h 2884"/>
              <a:gd name="T76" fmla="*/ 1485 w 3040"/>
              <a:gd name="T77" fmla="*/ 1277 h 2884"/>
              <a:gd name="T78" fmla="*/ 1685 w 3040"/>
              <a:gd name="T79" fmla="*/ 1052 h 2884"/>
              <a:gd name="T80" fmla="*/ 1828 w 3040"/>
              <a:gd name="T81" fmla="*/ 904 h 2884"/>
              <a:gd name="T82" fmla="*/ 2045 w 3040"/>
              <a:gd name="T83" fmla="*/ 693 h 2884"/>
              <a:gd name="T84" fmla="*/ 2260 w 3040"/>
              <a:gd name="T85" fmla="*/ 502 h 2884"/>
              <a:gd name="T86" fmla="*/ 2474 w 3040"/>
              <a:gd name="T87" fmla="*/ 328 h 2884"/>
              <a:gd name="T88" fmla="*/ 2685 w 3040"/>
              <a:gd name="T89" fmla="*/ 175 h 2884"/>
              <a:gd name="T90" fmla="*/ 2893 w 3040"/>
              <a:gd name="T91" fmla="*/ 40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40" h="2884">
                <a:moveTo>
                  <a:pt x="2963" y="0"/>
                </a:moveTo>
                <a:lnTo>
                  <a:pt x="3040" y="109"/>
                </a:lnTo>
                <a:lnTo>
                  <a:pt x="3040" y="109"/>
                </a:lnTo>
                <a:lnTo>
                  <a:pt x="2981" y="155"/>
                </a:lnTo>
                <a:lnTo>
                  <a:pt x="2922" y="203"/>
                </a:lnTo>
                <a:lnTo>
                  <a:pt x="2860" y="256"/>
                </a:lnTo>
                <a:lnTo>
                  <a:pt x="2799" y="309"/>
                </a:lnTo>
                <a:lnTo>
                  <a:pt x="2736" y="367"/>
                </a:lnTo>
                <a:lnTo>
                  <a:pt x="2673" y="428"/>
                </a:lnTo>
                <a:lnTo>
                  <a:pt x="2610" y="491"/>
                </a:lnTo>
                <a:lnTo>
                  <a:pt x="2545" y="557"/>
                </a:lnTo>
                <a:lnTo>
                  <a:pt x="2479" y="627"/>
                </a:lnTo>
                <a:lnTo>
                  <a:pt x="2413" y="699"/>
                </a:lnTo>
                <a:lnTo>
                  <a:pt x="2346" y="775"/>
                </a:lnTo>
                <a:lnTo>
                  <a:pt x="2277" y="853"/>
                </a:lnTo>
                <a:lnTo>
                  <a:pt x="2209" y="934"/>
                </a:lnTo>
                <a:lnTo>
                  <a:pt x="2139" y="1018"/>
                </a:lnTo>
                <a:lnTo>
                  <a:pt x="2067" y="1106"/>
                </a:lnTo>
                <a:lnTo>
                  <a:pt x="1996" y="1196"/>
                </a:lnTo>
                <a:lnTo>
                  <a:pt x="1996" y="1196"/>
                </a:lnTo>
                <a:lnTo>
                  <a:pt x="1926" y="1287"/>
                </a:lnTo>
                <a:lnTo>
                  <a:pt x="1858" y="1377"/>
                </a:lnTo>
                <a:lnTo>
                  <a:pt x="1790" y="1468"/>
                </a:lnTo>
                <a:lnTo>
                  <a:pt x="1727" y="1556"/>
                </a:lnTo>
                <a:lnTo>
                  <a:pt x="1664" y="1645"/>
                </a:lnTo>
                <a:lnTo>
                  <a:pt x="1605" y="1733"/>
                </a:lnTo>
                <a:lnTo>
                  <a:pt x="1546" y="1819"/>
                </a:lnTo>
                <a:lnTo>
                  <a:pt x="1490" y="1905"/>
                </a:lnTo>
                <a:lnTo>
                  <a:pt x="1437" y="1991"/>
                </a:lnTo>
                <a:lnTo>
                  <a:pt x="1385" y="2076"/>
                </a:lnTo>
                <a:lnTo>
                  <a:pt x="1336" y="2159"/>
                </a:lnTo>
                <a:lnTo>
                  <a:pt x="1289" y="2242"/>
                </a:lnTo>
                <a:lnTo>
                  <a:pt x="1243" y="2324"/>
                </a:lnTo>
                <a:lnTo>
                  <a:pt x="1200" y="2405"/>
                </a:lnTo>
                <a:lnTo>
                  <a:pt x="1160" y="2486"/>
                </a:lnTo>
                <a:lnTo>
                  <a:pt x="1120" y="2567"/>
                </a:lnTo>
                <a:lnTo>
                  <a:pt x="958" y="2676"/>
                </a:lnTo>
                <a:lnTo>
                  <a:pt x="958" y="2676"/>
                </a:lnTo>
                <a:lnTo>
                  <a:pt x="865" y="2741"/>
                </a:lnTo>
                <a:lnTo>
                  <a:pt x="788" y="2798"/>
                </a:lnTo>
                <a:lnTo>
                  <a:pt x="728" y="2845"/>
                </a:lnTo>
                <a:lnTo>
                  <a:pt x="704" y="2867"/>
                </a:lnTo>
                <a:lnTo>
                  <a:pt x="683" y="2884"/>
                </a:lnTo>
                <a:lnTo>
                  <a:pt x="683" y="2884"/>
                </a:lnTo>
                <a:lnTo>
                  <a:pt x="675" y="2856"/>
                </a:lnTo>
                <a:lnTo>
                  <a:pt x="666" y="2825"/>
                </a:lnTo>
                <a:lnTo>
                  <a:pt x="639" y="2748"/>
                </a:lnTo>
                <a:lnTo>
                  <a:pt x="603" y="2655"/>
                </a:lnTo>
                <a:lnTo>
                  <a:pt x="560" y="2546"/>
                </a:lnTo>
                <a:lnTo>
                  <a:pt x="498" y="2404"/>
                </a:lnTo>
                <a:lnTo>
                  <a:pt x="498" y="2404"/>
                </a:lnTo>
                <a:lnTo>
                  <a:pt x="465" y="2330"/>
                </a:lnTo>
                <a:lnTo>
                  <a:pt x="433" y="2261"/>
                </a:lnTo>
                <a:lnTo>
                  <a:pt x="401" y="2197"/>
                </a:lnTo>
                <a:lnTo>
                  <a:pt x="371" y="2137"/>
                </a:lnTo>
                <a:lnTo>
                  <a:pt x="340" y="2084"/>
                </a:lnTo>
                <a:lnTo>
                  <a:pt x="311" y="2034"/>
                </a:lnTo>
                <a:lnTo>
                  <a:pt x="281" y="1991"/>
                </a:lnTo>
                <a:lnTo>
                  <a:pt x="253" y="1950"/>
                </a:lnTo>
                <a:lnTo>
                  <a:pt x="253" y="1950"/>
                </a:lnTo>
                <a:lnTo>
                  <a:pt x="225" y="1915"/>
                </a:lnTo>
                <a:lnTo>
                  <a:pt x="195" y="1885"/>
                </a:lnTo>
                <a:lnTo>
                  <a:pt x="164" y="1855"/>
                </a:lnTo>
                <a:lnTo>
                  <a:pt x="133" y="1829"/>
                </a:lnTo>
                <a:lnTo>
                  <a:pt x="101" y="1807"/>
                </a:lnTo>
                <a:lnTo>
                  <a:pt x="69" y="1786"/>
                </a:lnTo>
                <a:lnTo>
                  <a:pt x="35" y="1770"/>
                </a:lnTo>
                <a:lnTo>
                  <a:pt x="0" y="1757"/>
                </a:lnTo>
                <a:lnTo>
                  <a:pt x="0" y="1757"/>
                </a:lnTo>
                <a:lnTo>
                  <a:pt x="30" y="1726"/>
                </a:lnTo>
                <a:lnTo>
                  <a:pt x="59" y="1698"/>
                </a:lnTo>
                <a:lnTo>
                  <a:pt x="87" y="1672"/>
                </a:lnTo>
                <a:lnTo>
                  <a:pt x="116" y="1646"/>
                </a:lnTo>
                <a:lnTo>
                  <a:pt x="144" y="1625"/>
                </a:lnTo>
                <a:lnTo>
                  <a:pt x="172" y="1605"/>
                </a:lnTo>
                <a:lnTo>
                  <a:pt x="199" y="1586"/>
                </a:lnTo>
                <a:lnTo>
                  <a:pt x="227" y="1568"/>
                </a:lnTo>
                <a:lnTo>
                  <a:pt x="254" y="1555"/>
                </a:lnTo>
                <a:lnTo>
                  <a:pt x="281" y="1542"/>
                </a:lnTo>
                <a:lnTo>
                  <a:pt x="307" y="1531"/>
                </a:lnTo>
                <a:lnTo>
                  <a:pt x="332" y="1523"/>
                </a:lnTo>
                <a:lnTo>
                  <a:pt x="359" y="1516"/>
                </a:lnTo>
                <a:lnTo>
                  <a:pt x="385" y="1511"/>
                </a:lnTo>
                <a:lnTo>
                  <a:pt x="409" y="1508"/>
                </a:lnTo>
                <a:lnTo>
                  <a:pt x="434" y="1507"/>
                </a:lnTo>
                <a:lnTo>
                  <a:pt x="434" y="1507"/>
                </a:lnTo>
                <a:lnTo>
                  <a:pt x="444" y="1507"/>
                </a:lnTo>
                <a:lnTo>
                  <a:pt x="455" y="1508"/>
                </a:lnTo>
                <a:lnTo>
                  <a:pt x="465" y="1511"/>
                </a:lnTo>
                <a:lnTo>
                  <a:pt x="476" y="1513"/>
                </a:lnTo>
                <a:lnTo>
                  <a:pt x="499" y="1523"/>
                </a:lnTo>
                <a:lnTo>
                  <a:pt x="521" y="1535"/>
                </a:lnTo>
                <a:lnTo>
                  <a:pt x="543" y="1551"/>
                </a:lnTo>
                <a:lnTo>
                  <a:pt x="566" y="1571"/>
                </a:lnTo>
                <a:lnTo>
                  <a:pt x="589" y="1594"/>
                </a:lnTo>
                <a:lnTo>
                  <a:pt x="612" y="1621"/>
                </a:lnTo>
                <a:lnTo>
                  <a:pt x="636" y="1652"/>
                </a:lnTo>
                <a:lnTo>
                  <a:pt x="659" y="1685"/>
                </a:lnTo>
                <a:lnTo>
                  <a:pt x="683" y="1723"/>
                </a:lnTo>
                <a:lnTo>
                  <a:pt x="708" y="1763"/>
                </a:lnTo>
                <a:lnTo>
                  <a:pt x="733" y="1809"/>
                </a:lnTo>
                <a:lnTo>
                  <a:pt x="757" y="1858"/>
                </a:lnTo>
                <a:lnTo>
                  <a:pt x="783" y="1909"/>
                </a:lnTo>
                <a:lnTo>
                  <a:pt x="808" y="1964"/>
                </a:lnTo>
                <a:lnTo>
                  <a:pt x="877" y="2117"/>
                </a:lnTo>
                <a:lnTo>
                  <a:pt x="877" y="2117"/>
                </a:lnTo>
                <a:lnTo>
                  <a:pt x="924" y="2039"/>
                </a:lnTo>
                <a:lnTo>
                  <a:pt x="973" y="1963"/>
                </a:lnTo>
                <a:lnTo>
                  <a:pt x="1024" y="1885"/>
                </a:lnTo>
                <a:lnTo>
                  <a:pt x="1075" y="1808"/>
                </a:lnTo>
                <a:lnTo>
                  <a:pt x="1129" y="1731"/>
                </a:lnTo>
                <a:lnTo>
                  <a:pt x="1184" y="1655"/>
                </a:lnTo>
                <a:lnTo>
                  <a:pt x="1242" y="1578"/>
                </a:lnTo>
                <a:lnTo>
                  <a:pt x="1299" y="1503"/>
                </a:lnTo>
                <a:lnTo>
                  <a:pt x="1360" y="1427"/>
                </a:lnTo>
                <a:lnTo>
                  <a:pt x="1422" y="1351"/>
                </a:lnTo>
                <a:lnTo>
                  <a:pt x="1485" y="1277"/>
                </a:lnTo>
                <a:lnTo>
                  <a:pt x="1551" y="1201"/>
                </a:lnTo>
                <a:lnTo>
                  <a:pt x="1618" y="1127"/>
                </a:lnTo>
                <a:lnTo>
                  <a:pt x="1685" y="1052"/>
                </a:lnTo>
                <a:lnTo>
                  <a:pt x="1757" y="978"/>
                </a:lnTo>
                <a:lnTo>
                  <a:pt x="1828" y="904"/>
                </a:lnTo>
                <a:lnTo>
                  <a:pt x="1828" y="904"/>
                </a:lnTo>
                <a:lnTo>
                  <a:pt x="1901" y="831"/>
                </a:lnTo>
                <a:lnTo>
                  <a:pt x="1973" y="761"/>
                </a:lnTo>
                <a:lnTo>
                  <a:pt x="2045" y="693"/>
                </a:lnTo>
                <a:lnTo>
                  <a:pt x="2117" y="627"/>
                </a:lnTo>
                <a:lnTo>
                  <a:pt x="2189" y="564"/>
                </a:lnTo>
                <a:lnTo>
                  <a:pt x="2260" y="502"/>
                </a:lnTo>
                <a:lnTo>
                  <a:pt x="2331" y="441"/>
                </a:lnTo>
                <a:lnTo>
                  <a:pt x="2402" y="383"/>
                </a:lnTo>
                <a:lnTo>
                  <a:pt x="2474" y="328"/>
                </a:lnTo>
                <a:lnTo>
                  <a:pt x="2544" y="274"/>
                </a:lnTo>
                <a:lnTo>
                  <a:pt x="2614" y="223"/>
                </a:lnTo>
                <a:lnTo>
                  <a:pt x="2685" y="175"/>
                </a:lnTo>
                <a:lnTo>
                  <a:pt x="2755" y="128"/>
                </a:lnTo>
                <a:lnTo>
                  <a:pt x="2825" y="83"/>
                </a:lnTo>
                <a:lnTo>
                  <a:pt x="2893" y="40"/>
                </a:lnTo>
                <a:lnTo>
                  <a:pt x="2963" y="0"/>
                </a:lnTo>
                <a:lnTo>
                  <a:pt x="2963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xtLst/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  <a:noAutofit/>
          </a:bodyPr>
          <a:lstStyle/>
          <a:p>
            <a:endParaRPr lang="en-US" sz="12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2716" y="184474"/>
            <a:ext cx="8345488" cy="731837"/>
          </a:xfrm>
        </p:spPr>
        <p:txBody>
          <a:bodyPr/>
          <a:lstStyle/>
          <a:p>
            <a:r>
              <a:rPr lang="en-US" dirty="0" smtClean="0"/>
              <a:t>FMC</a:t>
            </a:r>
            <a:r>
              <a:rPr lang="ja-JP" altLang="en-US" dirty="0" smtClean="0"/>
              <a:t>と</a:t>
            </a:r>
            <a:r>
              <a:rPr lang="en-US" altLang="ja-JP" dirty="0" smtClean="0"/>
              <a:t>FDM</a:t>
            </a:r>
            <a:r>
              <a:rPr lang="ja-JP" altLang="en-US" dirty="0" smtClean="0"/>
              <a:t>の比較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ja-JP" altLang="en-US" dirty="0" smtClean="0">
                <a:ea typeface="ＭＳ Ｐゴシック"/>
                <a:cs typeface="ＭＳ Ｐゴシック"/>
              </a:rPr>
              <a:t>基本のインターフェースモード</a:t>
            </a:r>
            <a:r>
              <a:rPr lang="en-US" dirty="0" smtClean="0">
                <a:ea typeface="ＭＳ Ｐゴシック"/>
                <a:cs typeface="ＭＳ Ｐゴシック"/>
              </a:rPr>
              <a:t>: </a:t>
            </a:r>
            <a:r>
              <a:rPr lang="en-US" dirty="0">
                <a:solidFill>
                  <a:srgbClr val="FF0000"/>
                </a:solidFill>
                <a:ea typeface="ＭＳ Ｐゴシック"/>
                <a:cs typeface="ＭＳ Ｐゴシック"/>
              </a:rPr>
              <a:t>Firewall modes</a:t>
            </a:r>
          </a:p>
          <a:p>
            <a:pPr lvl="1"/>
            <a:r>
              <a:rPr lang="ja-JP" altLang="en-US" dirty="0" smtClean="0">
                <a:ea typeface="ＭＳ Ｐゴシック"/>
                <a:cs typeface="ＭＳ Ｐゴシック"/>
              </a:rPr>
              <a:t>ルーテッド</a:t>
            </a:r>
            <a:endParaRPr lang="en-US" dirty="0">
              <a:ea typeface="ＭＳ Ｐゴシック"/>
              <a:cs typeface="ＭＳ Ｐゴシック"/>
            </a:endParaRPr>
          </a:p>
          <a:p>
            <a:pPr lvl="1"/>
            <a:r>
              <a:rPr lang="ja-JP" altLang="en-US" dirty="0" smtClean="0">
                <a:ea typeface="ＭＳ Ｐゴシック"/>
                <a:cs typeface="ＭＳ Ｐゴシック"/>
              </a:rPr>
              <a:t>トランスペアレント</a:t>
            </a:r>
            <a:endParaRPr lang="en-US" dirty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その他のインターフェースモード</a:t>
            </a:r>
            <a:r>
              <a:rPr lang="en-US" dirty="0" smtClean="0">
                <a:ea typeface="ＭＳ Ｐゴシック"/>
                <a:cs typeface="ＭＳ Ｐゴシック"/>
              </a:rPr>
              <a:t>: </a:t>
            </a:r>
            <a:r>
              <a:rPr lang="en-US" dirty="0">
                <a:solidFill>
                  <a:srgbClr val="FF0000"/>
                </a:solidFill>
                <a:ea typeface="ＭＳ Ｐゴシック"/>
                <a:cs typeface="ＭＳ Ｐゴシック"/>
              </a:rPr>
              <a:t>IPS/IDS modes</a:t>
            </a:r>
          </a:p>
          <a:p>
            <a:pPr lvl="1"/>
            <a:r>
              <a:rPr lang="ja-JP" altLang="en-US" dirty="0" smtClean="0">
                <a:ea typeface="ＭＳ Ｐゴシック"/>
                <a:cs typeface="ＭＳ Ｐゴシック"/>
              </a:rPr>
              <a:t>インライン</a:t>
            </a:r>
            <a:endParaRPr lang="en-US" dirty="0">
              <a:ea typeface="ＭＳ Ｐゴシック"/>
              <a:cs typeface="ＭＳ Ｐゴシック"/>
            </a:endParaRPr>
          </a:p>
          <a:p>
            <a:pPr lvl="1"/>
            <a:r>
              <a:rPr lang="ja-JP" altLang="en-US" dirty="0" smtClean="0">
                <a:ea typeface="ＭＳ Ｐゴシック"/>
                <a:cs typeface="ＭＳ Ｐゴシック"/>
              </a:rPr>
              <a:t>インライン</a:t>
            </a:r>
            <a:r>
              <a:rPr lang="en-US" dirty="0" smtClean="0">
                <a:ea typeface="ＭＳ Ｐゴシック"/>
                <a:cs typeface="ＭＳ Ｐゴシック"/>
              </a:rPr>
              <a:t>Tap</a:t>
            </a:r>
            <a:endParaRPr lang="en-US" dirty="0">
              <a:ea typeface="ＭＳ Ｐゴシック"/>
              <a:cs typeface="ＭＳ Ｐゴシック"/>
            </a:endParaRPr>
          </a:p>
          <a:p>
            <a:pPr lvl="1"/>
            <a:r>
              <a:rPr lang="ja-JP" altLang="en-US" dirty="0" smtClean="0">
                <a:ea typeface="ＭＳ Ｐゴシック"/>
                <a:cs typeface="ＭＳ Ｐゴシック"/>
              </a:rPr>
              <a:t>パッシブ</a:t>
            </a:r>
            <a:endParaRPr lang="en-US" dirty="0">
              <a:ea typeface="ＭＳ Ｐゴシック"/>
              <a:cs typeface="ＭＳ Ｐゴシック"/>
            </a:endParaRPr>
          </a:p>
          <a:p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FTDのインターフェイスモード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/>
          <p:nvPr/>
        </p:nvCxnSpPr>
        <p:spPr bwMode="auto">
          <a:xfrm>
            <a:off x="5850869" y="3260297"/>
            <a:ext cx="1921161" cy="0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 smtClean="0">
                <a:ea typeface="ＭＳ Ｐゴシック"/>
                <a:cs typeface="ＭＳ Ｐゴシック"/>
              </a:rPr>
              <a:t>FTD</a:t>
            </a:r>
            <a:r>
              <a:rPr lang="ja-JP" altLang="en-US" sz="2000" dirty="0" smtClean="0">
                <a:ea typeface="ＭＳ Ｐゴシック"/>
                <a:cs typeface="ＭＳ Ｐゴシック"/>
              </a:rPr>
              <a:t>は、各々のインターフェース上で</a:t>
            </a:r>
            <a:r>
              <a:rPr lang="en-US" sz="2000" dirty="0" err="1" smtClean="0">
                <a:ea typeface="ＭＳ Ｐゴシック"/>
                <a:cs typeface="ＭＳ Ｐゴシック"/>
              </a:rPr>
              <a:t>NGFWかNGIPSを設定</a:t>
            </a:r>
            <a:r>
              <a:rPr lang="ja-JP" altLang="en-US" sz="2000" dirty="0" smtClean="0">
                <a:ea typeface="ＭＳ Ｐゴシック"/>
                <a:cs typeface="ＭＳ Ｐゴシック"/>
              </a:rPr>
              <a:t>可能</a:t>
            </a:r>
            <a:endParaRPr lang="en-US" sz="2000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NGFW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は、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ASA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のモード</a:t>
            </a:r>
            <a:r>
              <a:rPr lang="en-US" altLang="ja-JP" sz="1600" dirty="0">
                <a:ea typeface="ＭＳ Ｐゴシック"/>
                <a:cs typeface="ＭＳ Ｐゴシック"/>
              </a:rPr>
              <a:t> 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(Routed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、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Transparent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）に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Firepower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の機能を追加</a:t>
            </a:r>
            <a:endParaRPr lang="en-US" sz="1600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sz="1600" dirty="0" smtClean="0">
                <a:ea typeface="ＭＳ Ｐゴシック"/>
                <a:cs typeface="ＭＳ Ｐゴシック"/>
              </a:rPr>
              <a:t>NGIPS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は、スタンドアロン</a:t>
            </a:r>
            <a:r>
              <a:rPr lang="en-US" sz="1600" dirty="0" smtClean="0">
                <a:ea typeface="ＭＳ Ｐゴシック"/>
                <a:cs typeface="ＭＳ Ｐゴシック"/>
              </a:rPr>
              <a:t>Firepower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の機能に</a:t>
            </a:r>
            <a:r>
              <a:rPr lang="en-US" altLang="ja-JP" sz="1600" dirty="0" smtClean="0">
                <a:ea typeface="ＭＳ Ｐゴシック"/>
                <a:cs typeface="ＭＳ Ｐゴシック"/>
              </a:rPr>
              <a:t>ASA</a:t>
            </a:r>
            <a:r>
              <a:rPr lang="ja-JP" altLang="en-US" sz="1600" dirty="0" smtClean="0">
                <a:ea typeface="ＭＳ Ｐゴシック"/>
                <a:cs typeface="ＭＳ Ｐゴシック"/>
              </a:rPr>
              <a:t>のデータプレーン相当の機能を追加</a:t>
            </a:r>
            <a:endParaRPr lang="en-US" sz="1600" dirty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FTD</a:t>
            </a:r>
            <a:r>
              <a:rPr lang="ja-JP" altLang="en-US" dirty="0" smtClean="0"/>
              <a:t>のデプロイメント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73220" y="2322710"/>
            <a:ext cx="476964" cy="615391"/>
            <a:chOff x="5041483" y="400050"/>
            <a:chExt cx="476964" cy="615391"/>
          </a:xfrm>
          <a:solidFill>
            <a:srgbClr val="002855"/>
          </a:solidFill>
          <a:effectLst/>
        </p:grpSpPr>
        <p:grpSp>
          <p:nvGrpSpPr>
            <p:cNvPr id="6" name="Group 5"/>
            <p:cNvGrpSpPr/>
            <p:nvPr/>
          </p:nvGrpSpPr>
          <p:grpSpPr>
            <a:xfrm>
              <a:off x="5085740" y="400050"/>
              <a:ext cx="376690" cy="448058"/>
              <a:chOff x="5955690" y="857250"/>
              <a:chExt cx="376690" cy="448058"/>
            </a:xfrm>
            <a:grpFill/>
          </p:grpSpPr>
          <p:sp>
            <p:nvSpPr>
              <p:cNvPr id="8" name="Freeform 15"/>
              <p:cNvSpPr>
                <a:spLocks noChangeAspect="1" noEditPoints="1"/>
              </p:cNvSpPr>
              <p:nvPr/>
            </p:nvSpPr>
            <p:spPr bwMode="auto">
              <a:xfrm>
                <a:off x="5994084" y="911947"/>
                <a:ext cx="299542" cy="349899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96D6"/>
                  </a:solidFill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9" name="Freeform 14"/>
              <p:cNvSpPr>
                <a:spLocks noChangeAspect="1" noEditPoints="1"/>
              </p:cNvSpPr>
              <p:nvPr/>
            </p:nvSpPr>
            <p:spPr bwMode="auto">
              <a:xfrm>
                <a:off x="5955690" y="857250"/>
                <a:ext cx="376690" cy="448058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96D6"/>
                  </a:solidFill>
                  <a:latin typeface="+mn-lt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041483" y="842317"/>
              <a:ext cx="476964" cy="1731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2855"/>
                  </a:solidFill>
                  <a:latin typeface="+mn-lt"/>
                  <a:ea typeface="ＭＳ Ｐゴシック"/>
                  <a:cs typeface="ＭＳ Ｐゴシック"/>
                </a:rPr>
                <a:t>NGIPS</a:t>
              </a: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301413" y="2375054"/>
            <a:ext cx="743144" cy="577290"/>
            <a:chOff x="1061079" y="990229"/>
            <a:chExt cx="743144" cy="577290"/>
          </a:xfrm>
        </p:grpSpPr>
        <p:sp>
          <p:nvSpPr>
            <p:cNvPr id="11" name="TextBox 10"/>
            <p:cNvSpPr txBox="1"/>
            <p:nvPr/>
          </p:nvSpPr>
          <p:spPr>
            <a:xfrm>
              <a:off x="1061079" y="1394395"/>
              <a:ext cx="743144" cy="1731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2855"/>
                  </a:solidFill>
                  <a:latin typeface="+mn-lt"/>
                  <a:ea typeface="ＭＳ Ｐゴシック"/>
                  <a:cs typeface="ＭＳ Ｐゴシック"/>
                </a:rPr>
                <a:t>NGFW</a:t>
              </a:r>
            </a:p>
          </p:txBody>
        </p:sp>
        <p:grpSp>
          <p:nvGrpSpPr>
            <p:cNvPr id="12" name="Group 20"/>
            <p:cNvGrpSpPr>
              <a:grpSpLocks noChangeAspect="1"/>
            </p:cNvGrpSpPr>
            <p:nvPr/>
          </p:nvGrpSpPr>
          <p:grpSpPr bwMode="auto">
            <a:xfrm>
              <a:off x="1201294" y="990229"/>
              <a:ext cx="470387" cy="411454"/>
              <a:chOff x="1743" y="592"/>
              <a:chExt cx="2274" cy="2056"/>
            </a:xfrm>
            <a:solidFill>
              <a:srgbClr val="002855"/>
            </a:solidFill>
          </p:grpSpPr>
          <p:sp>
            <p:nvSpPr>
              <p:cNvPr id="13" name="Freeform 21"/>
              <p:cNvSpPr>
                <a:spLocks noEditPoints="1"/>
              </p:cNvSpPr>
              <p:nvPr/>
            </p:nvSpPr>
            <p:spPr bwMode="auto">
              <a:xfrm>
                <a:off x="2091" y="592"/>
                <a:ext cx="1592" cy="2056"/>
              </a:xfrm>
              <a:custGeom>
                <a:avLst/>
                <a:gdLst>
                  <a:gd name="T0" fmla="*/ 222 w 224"/>
                  <a:gd name="T1" fmla="*/ 30 h 289"/>
                  <a:gd name="T2" fmla="*/ 219 w 224"/>
                  <a:gd name="T3" fmla="*/ 26 h 289"/>
                  <a:gd name="T4" fmla="*/ 199 w 224"/>
                  <a:gd name="T5" fmla="*/ 22 h 289"/>
                  <a:gd name="T6" fmla="*/ 181 w 224"/>
                  <a:gd name="T7" fmla="*/ 18 h 289"/>
                  <a:gd name="T8" fmla="*/ 181 w 224"/>
                  <a:gd name="T9" fmla="*/ 34 h 289"/>
                  <a:gd name="T10" fmla="*/ 136 w 224"/>
                  <a:gd name="T11" fmla="*/ 22 h 289"/>
                  <a:gd name="T12" fmla="*/ 136 w 224"/>
                  <a:gd name="T13" fmla="*/ 7 h 289"/>
                  <a:gd name="T14" fmla="*/ 113 w 224"/>
                  <a:gd name="T15" fmla="*/ 1 h 289"/>
                  <a:gd name="T16" fmla="*/ 110 w 224"/>
                  <a:gd name="T17" fmla="*/ 0 h 289"/>
                  <a:gd name="T18" fmla="*/ 86 w 224"/>
                  <a:gd name="T19" fmla="*/ 7 h 289"/>
                  <a:gd name="T20" fmla="*/ 86 w 224"/>
                  <a:gd name="T21" fmla="*/ 23 h 289"/>
                  <a:gd name="T22" fmla="*/ 41 w 224"/>
                  <a:gd name="T23" fmla="*/ 34 h 289"/>
                  <a:gd name="T24" fmla="*/ 41 w 224"/>
                  <a:gd name="T25" fmla="*/ 18 h 289"/>
                  <a:gd name="T26" fmla="*/ 4 w 224"/>
                  <a:gd name="T27" fmla="*/ 26 h 289"/>
                  <a:gd name="T28" fmla="*/ 0 w 224"/>
                  <a:gd name="T29" fmla="*/ 31 h 289"/>
                  <a:gd name="T30" fmla="*/ 0 w 224"/>
                  <a:gd name="T31" fmla="*/ 114 h 289"/>
                  <a:gd name="T32" fmla="*/ 7 w 224"/>
                  <a:gd name="T33" fmla="*/ 163 h 289"/>
                  <a:gd name="T34" fmla="*/ 107 w 224"/>
                  <a:gd name="T35" fmla="*/ 288 h 289"/>
                  <a:gd name="T36" fmla="*/ 114 w 224"/>
                  <a:gd name="T37" fmla="*/ 289 h 289"/>
                  <a:gd name="T38" fmla="*/ 221 w 224"/>
                  <a:gd name="T39" fmla="*/ 131 h 289"/>
                  <a:gd name="T40" fmla="*/ 222 w 224"/>
                  <a:gd name="T41" fmla="*/ 30 h 289"/>
                  <a:gd name="T42" fmla="*/ 191 w 224"/>
                  <a:gd name="T43" fmla="*/ 128 h 289"/>
                  <a:gd name="T44" fmla="*/ 188 w 224"/>
                  <a:gd name="T45" fmla="*/ 145 h 289"/>
                  <a:gd name="T46" fmla="*/ 111 w 224"/>
                  <a:gd name="T47" fmla="*/ 145 h 289"/>
                  <a:gd name="T48" fmla="*/ 111 w 224"/>
                  <a:gd name="T49" fmla="*/ 253 h 289"/>
                  <a:gd name="T50" fmla="*/ 34 w 224"/>
                  <a:gd name="T51" fmla="*/ 145 h 289"/>
                  <a:gd name="T52" fmla="*/ 111 w 224"/>
                  <a:gd name="T53" fmla="*/ 145 h 289"/>
                  <a:gd name="T54" fmla="*/ 111 w 224"/>
                  <a:gd name="T55" fmla="*/ 50 h 289"/>
                  <a:gd name="T56" fmla="*/ 135 w 224"/>
                  <a:gd name="T57" fmla="*/ 56 h 289"/>
                  <a:gd name="T58" fmla="*/ 187 w 224"/>
                  <a:gd name="T59" fmla="*/ 69 h 289"/>
                  <a:gd name="T60" fmla="*/ 192 w 224"/>
                  <a:gd name="T61" fmla="*/ 75 h 289"/>
                  <a:gd name="T62" fmla="*/ 191 w 224"/>
                  <a:gd name="T63" fmla="*/ 12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4" h="289">
                    <a:moveTo>
                      <a:pt x="222" y="30"/>
                    </a:moveTo>
                    <a:cubicBezTo>
                      <a:pt x="222" y="28"/>
                      <a:pt x="221" y="27"/>
                      <a:pt x="219" y="26"/>
                    </a:cubicBezTo>
                    <a:cubicBezTo>
                      <a:pt x="212" y="25"/>
                      <a:pt x="206" y="23"/>
                      <a:pt x="199" y="22"/>
                    </a:cubicBezTo>
                    <a:cubicBezTo>
                      <a:pt x="193" y="21"/>
                      <a:pt x="188" y="19"/>
                      <a:pt x="181" y="18"/>
                    </a:cubicBezTo>
                    <a:cubicBezTo>
                      <a:pt x="181" y="34"/>
                      <a:pt x="181" y="34"/>
                      <a:pt x="181" y="34"/>
                    </a:cubicBezTo>
                    <a:cubicBezTo>
                      <a:pt x="166" y="30"/>
                      <a:pt x="151" y="26"/>
                      <a:pt x="136" y="22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29" y="5"/>
                      <a:pt x="121" y="3"/>
                      <a:pt x="113" y="1"/>
                    </a:cubicBezTo>
                    <a:cubicBezTo>
                      <a:pt x="112" y="0"/>
                      <a:pt x="111" y="0"/>
                      <a:pt x="110" y="0"/>
                    </a:cubicBezTo>
                    <a:cubicBezTo>
                      <a:pt x="102" y="2"/>
                      <a:pt x="94" y="5"/>
                      <a:pt x="86" y="7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71" y="26"/>
                      <a:pt x="56" y="30"/>
                      <a:pt x="41" y="34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28" y="21"/>
                      <a:pt x="16" y="24"/>
                      <a:pt x="4" y="26"/>
                    </a:cubicBezTo>
                    <a:cubicBezTo>
                      <a:pt x="1" y="27"/>
                      <a:pt x="0" y="28"/>
                      <a:pt x="0" y="31"/>
                    </a:cubicBezTo>
                    <a:cubicBezTo>
                      <a:pt x="0" y="59"/>
                      <a:pt x="0" y="86"/>
                      <a:pt x="0" y="114"/>
                    </a:cubicBezTo>
                    <a:cubicBezTo>
                      <a:pt x="0" y="130"/>
                      <a:pt x="2" y="147"/>
                      <a:pt x="7" y="163"/>
                    </a:cubicBezTo>
                    <a:cubicBezTo>
                      <a:pt x="22" y="220"/>
                      <a:pt x="55" y="262"/>
                      <a:pt x="107" y="288"/>
                    </a:cubicBezTo>
                    <a:cubicBezTo>
                      <a:pt x="109" y="289"/>
                      <a:pt x="112" y="289"/>
                      <a:pt x="114" y="289"/>
                    </a:cubicBezTo>
                    <a:cubicBezTo>
                      <a:pt x="179" y="256"/>
                      <a:pt x="214" y="202"/>
                      <a:pt x="221" y="131"/>
                    </a:cubicBezTo>
                    <a:cubicBezTo>
                      <a:pt x="224" y="98"/>
                      <a:pt x="222" y="64"/>
                      <a:pt x="222" y="30"/>
                    </a:cubicBezTo>
                    <a:close/>
                    <a:moveTo>
                      <a:pt x="191" y="128"/>
                    </a:moveTo>
                    <a:cubicBezTo>
                      <a:pt x="191" y="133"/>
                      <a:pt x="189" y="139"/>
                      <a:pt x="188" y="145"/>
                    </a:cubicBezTo>
                    <a:cubicBezTo>
                      <a:pt x="111" y="145"/>
                      <a:pt x="111" y="145"/>
                      <a:pt x="111" y="145"/>
                    </a:cubicBezTo>
                    <a:cubicBezTo>
                      <a:pt x="111" y="253"/>
                      <a:pt x="111" y="253"/>
                      <a:pt x="111" y="253"/>
                    </a:cubicBezTo>
                    <a:cubicBezTo>
                      <a:pt x="79" y="243"/>
                      <a:pt x="36" y="183"/>
                      <a:pt x="34" y="145"/>
                    </a:cubicBezTo>
                    <a:cubicBezTo>
                      <a:pt x="111" y="145"/>
                      <a:pt x="111" y="145"/>
                      <a:pt x="111" y="145"/>
                    </a:cubicBezTo>
                    <a:cubicBezTo>
                      <a:pt x="111" y="50"/>
                      <a:pt x="111" y="50"/>
                      <a:pt x="111" y="50"/>
                    </a:cubicBezTo>
                    <a:cubicBezTo>
                      <a:pt x="119" y="52"/>
                      <a:pt x="127" y="54"/>
                      <a:pt x="135" y="56"/>
                    </a:cubicBezTo>
                    <a:cubicBezTo>
                      <a:pt x="152" y="61"/>
                      <a:pt x="170" y="65"/>
                      <a:pt x="187" y="69"/>
                    </a:cubicBezTo>
                    <a:cubicBezTo>
                      <a:pt x="191" y="70"/>
                      <a:pt x="192" y="71"/>
                      <a:pt x="192" y="75"/>
                    </a:cubicBezTo>
                    <a:cubicBezTo>
                      <a:pt x="191" y="92"/>
                      <a:pt x="191" y="110"/>
                      <a:pt x="191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4" name="Freeform 22"/>
              <p:cNvSpPr>
                <a:spLocks/>
              </p:cNvSpPr>
              <p:nvPr/>
            </p:nvSpPr>
            <p:spPr bwMode="auto">
              <a:xfrm>
                <a:off x="3335" y="2093"/>
                <a:ext cx="682" cy="313"/>
              </a:xfrm>
              <a:custGeom>
                <a:avLst/>
                <a:gdLst>
                  <a:gd name="T0" fmla="*/ 0 w 96"/>
                  <a:gd name="T1" fmla="*/ 44 h 44"/>
                  <a:gd name="T2" fmla="*/ 96 w 96"/>
                  <a:gd name="T3" fmla="*/ 44 h 44"/>
                  <a:gd name="T4" fmla="*/ 96 w 96"/>
                  <a:gd name="T5" fmla="*/ 0 h 44"/>
                  <a:gd name="T6" fmla="*/ 32 w 96"/>
                  <a:gd name="T7" fmla="*/ 0 h 44"/>
                  <a:gd name="T8" fmla="*/ 0 w 96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4">
                    <a:moveTo>
                      <a:pt x="0" y="44"/>
                    </a:move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4" y="16"/>
                      <a:pt x="13" y="3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5" name="Freeform 23"/>
              <p:cNvSpPr>
                <a:spLocks/>
              </p:cNvSpPr>
              <p:nvPr/>
            </p:nvSpPr>
            <p:spPr bwMode="auto">
              <a:xfrm>
                <a:off x="3726" y="941"/>
                <a:ext cx="291" cy="313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15 h 44"/>
                  <a:gd name="T4" fmla="*/ 0 w 41"/>
                  <a:gd name="T5" fmla="*/ 44 h 44"/>
                  <a:gd name="T6" fmla="*/ 41 w 41"/>
                  <a:gd name="T7" fmla="*/ 44 h 44"/>
                  <a:gd name="T8" fmla="*/ 41 w 41"/>
                  <a:gd name="T9" fmla="*/ 0 h 44"/>
                  <a:gd name="T10" fmla="*/ 0 w 41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4">
                    <a:moveTo>
                      <a:pt x="0" y="0"/>
                    </a:moveTo>
                    <a:cubicBezTo>
                      <a:pt x="0" y="5"/>
                      <a:pt x="0" y="10"/>
                      <a:pt x="0" y="15"/>
                    </a:cubicBezTo>
                    <a:cubicBezTo>
                      <a:pt x="0" y="24"/>
                      <a:pt x="0" y="34"/>
                      <a:pt x="0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0"/>
                      <a:pt x="41" y="0"/>
                      <a:pt x="4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6" name="Freeform 24"/>
              <p:cNvSpPr>
                <a:spLocks/>
              </p:cNvSpPr>
              <p:nvPr/>
            </p:nvSpPr>
            <p:spPr bwMode="auto">
              <a:xfrm>
                <a:off x="1743" y="2093"/>
                <a:ext cx="682" cy="313"/>
              </a:xfrm>
              <a:custGeom>
                <a:avLst/>
                <a:gdLst>
                  <a:gd name="T0" fmla="*/ 65 w 96"/>
                  <a:gd name="T1" fmla="*/ 0 h 44"/>
                  <a:gd name="T2" fmla="*/ 0 w 96"/>
                  <a:gd name="T3" fmla="*/ 0 h 44"/>
                  <a:gd name="T4" fmla="*/ 0 w 96"/>
                  <a:gd name="T5" fmla="*/ 44 h 44"/>
                  <a:gd name="T6" fmla="*/ 96 w 96"/>
                  <a:gd name="T7" fmla="*/ 44 h 44"/>
                  <a:gd name="T8" fmla="*/ 65 w 96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4">
                    <a:moveTo>
                      <a:pt x="6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84" y="31"/>
                      <a:pt x="74" y="16"/>
                      <a:pt x="6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7" name="Freeform 25"/>
              <p:cNvSpPr>
                <a:spLocks/>
              </p:cNvSpPr>
              <p:nvPr/>
            </p:nvSpPr>
            <p:spPr bwMode="auto">
              <a:xfrm>
                <a:off x="3704" y="1325"/>
                <a:ext cx="313" cy="313"/>
              </a:xfrm>
              <a:custGeom>
                <a:avLst/>
                <a:gdLst>
                  <a:gd name="T0" fmla="*/ 2 w 44"/>
                  <a:gd name="T1" fmla="*/ 30 h 44"/>
                  <a:gd name="T2" fmla="*/ 0 w 44"/>
                  <a:gd name="T3" fmla="*/ 44 h 44"/>
                  <a:gd name="T4" fmla="*/ 44 w 44"/>
                  <a:gd name="T5" fmla="*/ 44 h 44"/>
                  <a:gd name="T6" fmla="*/ 44 w 44"/>
                  <a:gd name="T7" fmla="*/ 0 h 44"/>
                  <a:gd name="T8" fmla="*/ 3 w 44"/>
                  <a:gd name="T9" fmla="*/ 0 h 44"/>
                  <a:gd name="T10" fmla="*/ 2 w 44"/>
                  <a:gd name="T11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4">
                    <a:moveTo>
                      <a:pt x="2" y="30"/>
                    </a:moveTo>
                    <a:cubicBezTo>
                      <a:pt x="1" y="34"/>
                      <a:pt x="1" y="39"/>
                      <a:pt x="0" y="44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0"/>
                      <a:pt x="3" y="20"/>
                      <a:pt x="2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" name="Freeform 26"/>
              <p:cNvSpPr>
                <a:spLocks/>
              </p:cNvSpPr>
              <p:nvPr/>
            </p:nvSpPr>
            <p:spPr bwMode="auto">
              <a:xfrm>
                <a:off x="3598" y="1709"/>
                <a:ext cx="419" cy="313"/>
              </a:xfrm>
              <a:custGeom>
                <a:avLst/>
                <a:gdLst>
                  <a:gd name="T0" fmla="*/ 0 w 59"/>
                  <a:gd name="T1" fmla="*/ 44 h 44"/>
                  <a:gd name="T2" fmla="*/ 59 w 59"/>
                  <a:gd name="T3" fmla="*/ 44 h 44"/>
                  <a:gd name="T4" fmla="*/ 59 w 59"/>
                  <a:gd name="T5" fmla="*/ 0 h 44"/>
                  <a:gd name="T6" fmla="*/ 13 w 59"/>
                  <a:gd name="T7" fmla="*/ 0 h 44"/>
                  <a:gd name="T8" fmla="*/ 0 w 59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4">
                    <a:moveTo>
                      <a:pt x="0" y="44"/>
                    </a:move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5"/>
                      <a:pt x="6" y="30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9" name="Freeform 27"/>
              <p:cNvSpPr>
                <a:spLocks/>
              </p:cNvSpPr>
              <p:nvPr/>
            </p:nvSpPr>
            <p:spPr bwMode="auto">
              <a:xfrm>
                <a:off x="1743" y="1709"/>
                <a:ext cx="426" cy="313"/>
              </a:xfrm>
              <a:custGeom>
                <a:avLst/>
                <a:gdLst>
                  <a:gd name="T0" fmla="*/ 48 w 60"/>
                  <a:gd name="T1" fmla="*/ 9 h 44"/>
                  <a:gd name="T2" fmla="*/ 46 w 60"/>
                  <a:gd name="T3" fmla="*/ 0 h 44"/>
                  <a:gd name="T4" fmla="*/ 0 w 60"/>
                  <a:gd name="T5" fmla="*/ 0 h 44"/>
                  <a:gd name="T6" fmla="*/ 0 w 60"/>
                  <a:gd name="T7" fmla="*/ 44 h 44"/>
                  <a:gd name="T8" fmla="*/ 60 w 60"/>
                  <a:gd name="T9" fmla="*/ 44 h 44"/>
                  <a:gd name="T10" fmla="*/ 48 w 60"/>
                  <a:gd name="T11" fmla="*/ 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44">
                    <a:moveTo>
                      <a:pt x="48" y="9"/>
                    </a:moveTo>
                    <a:cubicBezTo>
                      <a:pt x="47" y="6"/>
                      <a:pt x="46" y="3"/>
                      <a:pt x="4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55" y="33"/>
                      <a:pt x="51" y="21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0" name="Freeform 28"/>
              <p:cNvSpPr>
                <a:spLocks/>
              </p:cNvSpPr>
              <p:nvPr/>
            </p:nvSpPr>
            <p:spPr bwMode="auto">
              <a:xfrm>
                <a:off x="1743" y="941"/>
                <a:ext cx="291" cy="313"/>
              </a:xfrm>
              <a:custGeom>
                <a:avLst/>
                <a:gdLst>
                  <a:gd name="T0" fmla="*/ 41 w 41"/>
                  <a:gd name="T1" fmla="*/ 21 h 44"/>
                  <a:gd name="T2" fmla="*/ 41 w 41"/>
                  <a:gd name="T3" fmla="*/ 0 h 44"/>
                  <a:gd name="T4" fmla="*/ 0 w 41"/>
                  <a:gd name="T5" fmla="*/ 0 h 44"/>
                  <a:gd name="T6" fmla="*/ 0 w 41"/>
                  <a:gd name="T7" fmla="*/ 44 h 44"/>
                  <a:gd name="T8" fmla="*/ 41 w 41"/>
                  <a:gd name="T9" fmla="*/ 44 h 44"/>
                  <a:gd name="T10" fmla="*/ 41 w 41"/>
                  <a:gd name="T11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44">
                    <a:moveTo>
                      <a:pt x="41" y="21"/>
                    </a:moveTo>
                    <a:cubicBezTo>
                      <a:pt x="41" y="14"/>
                      <a:pt x="41" y="7"/>
                      <a:pt x="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36"/>
                      <a:pt x="41" y="28"/>
                      <a:pt x="4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1" name="Freeform 29"/>
              <p:cNvSpPr>
                <a:spLocks/>
              </p:cNvSpPr>
              <p:nvPr/>
            </p:nvSpPr>
            <p:spPr bwMode="auto">
              <a:xfrm>
                <a:off x="1743" y="1325"/>
                <a:ext cx="313" cy="313"/>
              </a:xfrm>
              <a:custGeom>
                <a:avLst/>
                <a:gdLst>
                  <a:gd name="T0" fmla="*/ 41 w 44"/>
                  <a:gd name="T1" fmla="*/ 12 h 44"/>
                  <a:gd name="T2" fmla="*/ 41 w 44"/>
                  <a:gd name="T3" fmla="*/ 0 h 44"/>
                  <a:gd name="T4" fmla="*/ 0 w 44"/>
                  <a:gd name="T5" fmla="*/ 0 h 44"/>
                  <a:gd name="T6" fmla="*/ 0 w 44"/>
                  <a:gd name="T7" fmla="*/ 44 h 44"/>
                  <a:gd name="T8" fmla="*/ 44 w 44"/>
                  <a:gd name="T9" fmla="*/ 44 h 44"/>
                  <a:gd name="T10" fmla="*/ 41 w 44"/>
                  <a:gd name="T11" fmla="*/ 1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4">
                    <a:moveTo>
                      <a:pt x="41" y="12"/>
                    </a:moveTo>
                    <a:cubicBezTo>
                      <a:pt x="41" y="8"/>
                      <a:pt x="41" y="4"/>
                      <a:pt x="4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2" y="34"/>
                      <a:pt x="41" y="23"/>
                      <a:pt x="4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CA">
                  <a:latin typeface="+mn-lt"/>
                  <a:ea typeface="ＭＳ Ｐゴシック"/>
                  <a:cs typeface="ＭＳ Ｐゴシック"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 bwMode="auto">
          <a:xfrm>
            <a:off x="6380335" y="3041737"/>
            <a:ext cx="837981" cy="38628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 defTabSz="514308"/>
            <a:r>
              <a:rPr 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  <a:sym typeface="Arial" pitchFamily="-107" charset="0"/>
              </a:rPr>
              <a:t>FTD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58772" y="3093642"/>
            <a:ext cx="675169" cy="3180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Inline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5844185" y="3099429"/>
            <a:ext cx="542822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762095" y="3245508"/>
            <a:ext cx="708531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latin typeface="+mn-lt"/>
                <a:ea typeface="ＭＳ Ｐゴシック"/>
                <a:cs typeface="ＭＳ Ｐゴシック"/>
              </a:rPr>
              <a:t>Eth1/1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77155" y="3245508"/>
            <a:ext cx="710435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latin typeface="+mn-lt"/>
                <a:ea typeface="ＭＳ Ｐゴシック"/>
                <a:cs typeface="ＭＳ Ｐゴシック"/>
              </a:rPr>
              <a:t>Eth1/2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5844193" y="3185084"/>
            <a:ext cx="542822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7218306" y="3099429"/>
            <a:ext cx="542822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5862992" y="3844766"/>
            <a:ext cx="1921161" cy="0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63" name="Rectangle 62"/>
          <p:cNvSpPr/>
          <p:nvPr/>
        </p:nvSpPr>
        <p:spPr bwMode="auto">
          <a:xfrm>
            <a:off x="6392458" y="3626206"/>
            <a:ext cx="837981" cy="38628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 defTabSz="514308"/>
            <a:r>
              <a:rPr 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  <a:sym typeface="Arial" pitchFamily="-107" charset="0"/>
              </a:rPr>
              <a:t>FTD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24449" y="3673011"/>
            <a:ext cx="1059288" cy="3180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Inline Tap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5857541" y="3678454"/>
            <a:ext cx="1898138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5774218" y="3829977"/>
            <a:ext cx="708531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latin typeface="+mn-lt"/>
                <a:ea typeface="ＭＳ Ｐゴシック"/>
                <a:cs typeface="ＭＳ Ｐゴシック"/>
              </a:rPr>
              <a:t>Eth1/1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89278" y="3829977"/>
            <a:ext cx="710435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latin typeface="+mn-lt"/>
                <a:ea typeface="ＭＳ Ｐゴシック"/>
                <a:cs typeface="ＭＳ Ｐゴシック"/>
              </a:rPr>
              <a:t>Eth1/2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5856316" y="3769553"/>
            <a:ext cx="1904812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4918117" y="4223205"/>
            <a:ext cx="903096" cy="3180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Passive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4558645" y="2496002"/>
            <a:ext cx="6674" cy="2312827"/>
          </a:xfrm>
          <a:prstGeom prst="line">
            <a:avLst/>
          </a:prstGeom>
          <a:solidFill>
            <a:srgbClr val="0183B7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>
            <a:off x="2080301" y="3333452"/>
            <a:ext cx="1921161" cy="0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0" name="TextBox 89"/>
          <p:cNvSpPr txBox="1"/>
          <p:nvPr/>
        </p:nvSpPr>
        <p:spPr>
          <a:xfrm>
            <a:off x="1001850" y="3151068"/>
            <a:ext cx="846289" cy="3180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Routed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10381" y="3318663"/>
            <a:ext cx="653741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2060"/>
                </a:solidFill>
                <a:latin typeface="+mn-lt"/>
                <a:ea typeface="ＭＳ Ｐゴシック"/>
                <a:cs typeface="ＭＳ Ｐゴシック"/>
              </a:rPr>
              <a:t>inside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06588" y="3318663"/>
            <a:ext cx="763584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outside</a:t>
            </a:r>
          </a:p>
        </p:txBody>
      </p:sp>
      <p:cxnSp>
        <p:nvCxnSpPr>
          <p:cNvPr id="97" name="Straight Arrow Connector 96"/>
          <p:cNvCxnSpPr/>
          <p:nvPr/>
        </p:nvCxnSpPr>
        <p:spPr bwMode="auto">
          <a:xfrm flipV="1">
            <a:off x="3028755" y="3243791"/>
            <a:ext cx="0" cy="587351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89" name="Rectangle 88"/>
          <p:cNvSpPr/>
          <p:nvPr/>
        </p:nvSpPr>
        <p:spPr bwMode="auto">
          <a:xfrm>
            <a:off x="2609767" y="3114892"/>
            <a:ext cx="837981" cy="38628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 defTabSz="514308"/>
            <a:r>
              <a:rPr 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  <a:sym typeface="Arial" pitchFamily="-107" charset="0"/>
              </a:rPr>
              <a:t>FTD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496966" y="3507267"/>
            <a:ext cx="573528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FFC000"/>
                </a:solidFill>
                <a:latin typeface="+mn-lt"/>
                <a:ea typeface="ＭＳ Ｐゴシック"/>
                <a:cs typeface="ＭＳ Ｐゴシック"/>
              </a:rPr>
              <a:t>DMZ</a:t>
            </a:r>
          </a:p>
        </p:txBody>
      </p:sp>
      <p:cxnSp>
        <p:nvCxnSpPr>
          <p:cNvPr id="102" name="Straight Arrow Connector 101"/>
          <p:cNvCxnSpPr/>
          <p:nvPr/>
        </p:nvCxnSpPr>
        <p:spPr bwMode="auto">
          <a:xfrm>
            <a:off x="2062819" y="4169783"/>
            <a:ext cx="1921161" cy="0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688184" y="3995805"/>
            <a:ext cx="1283308" cy="31802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Transparent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049461" y="4154994"/>
            <a:ext cx="653741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002060"/>
                </a:solidFill>
                <a:latin typeface="+mn-lt"/>
                <a:ea typeface="ＭＳ Ｐゴシック"/>
                <a:cs typeface="ＭＳ Ｐゴシック"/>
              </a:rPr>
              <a:t>inside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389105" y="4154994"/>
            <a:ext cx="763584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outside</a:t>
            </a:r>
          </a:p>
        </p:txBody>
      </p:sp>
      <p:cxnSp>
        <p:nvCxnSpPr>
          <p:cNvPr id="106" name="Straight Arrow Connector 105"/>
          <p:cNvCxnSpPr/>
          <p:nvPr/>
        </p:nvCxnSpPr>
        <p:spPr bwMode="auto">
          <a:xfrm flipV="1">
            <a:off x="3011273" y="4080122"/>
            <a:ext cx="0" cy="587351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07" name="Rectangle 106"/>
          <p:cNvSpPr/>
          <p:nvPr/>
        </p:nvSpPr>
        <p:spPr bwMode="auto">
          <a:xfrm>
            <a:off x="2592285" y="3951223"/>
            <a:ext cx="837981" cy="38628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 defTabSz="514308"/>
            <a:r>
              <a:rPr 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  <a:sym typeface="Arial" pitchFamily="-107" charset="0"/>
              </a:rPr>
              <a:t>FTD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441774" y="4343598"/>
            <a:ext cx="573528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FFC000"/>
                </a:solidFill>
                <a:latin typeface="+mn-lt"/>
                <a:ea typeface="ＭＳ Ｐゴシック"/>
                <a:cs typeface="ＭＳ Ｐゴシック"/>
              </a:rPr>
              <a:t>DMZ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737975" y="3108793"/>
            <a:ext cx="954767" cy="26160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002060"/>
                </a:solidFill>
                <a:latin typeface="+mn-lt"/>
                <a:ea typeface="ＭＳ Ｐゴシック"/>
                <a:cs typeface="ＭＳ Ｐゴシック"/>
              </a:rPr>
              <a:t>10.1.1.0/24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399915" y="3119224"/>
            <a:ext cx="954767" cy="26160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10.1.2.0/24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979490" y="3514524"/>
            <a:ext cx="954767" cy="26160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C000"/>
                </a:solidFill>
                <a:latin typeface="+mn-lt"/>
                <a:ea typeface="ＭＳ Ｐゴシック"/>
                <a:cs typeface="ＭＳ Ｐゴシック"/>
              </a:rPr>
              <a:t>10.1.3.0/24</a:t>
            </a:r>
          </a:p>
        </p:txBody>
      </p:sp>
      <p:sp>
        <p:nvSpPr>
          <p:cNvPr id="113" name="Freeform 112"/>
          <p:cNvSpPr/>
          <p:nvPr/>
        </p:nvSpPr>
        <p:spPr bwMode="auto">
          <a:xfrm>
            <a:off x="2589682" y="4168312"/>
            <a:ext cx="433840" cy="170088"/>
          </a:xfrm>
          <a:custGeom>
            <a:avLst/>
            <a:gdLst>
              <a:gd name="connsiteX0" fmla="*/ 0 w 433840"/>
              <a:gd name="connsiteY0" fmla="*/ 21333 h 188195"/>
              <a:gd name="connsiteX1" fmla="*/ 153513 w 433840"/>
              <a:gd name="connsiteY1" fmla="*/ 14659 h 188195"/>
              <a:gd name="connsiteX2" fmla="*/ 433840 w 433840"/>
              <a:gd name="connsiteY2" fmla="*/ 188195 h 188195"/>
              <a:gd name="connsiteX0" fmla="*/ 0 w 433840"/>
              <a:gd name="connsiteY0" fmla="*/ 3226 h 170088"/>
              <a:gd name="connsiteX1" fmla="*/ 260304 w 433840"/>
              <a:gd name="connsiteY1" fmla="*/ 69971 h 170088"/>
              <a:gd name="connsiteX2" fmla="*/ 433840 w 433840"/>
              <a:gd name="connsiteY2" fmla="*/ 170088 h 17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840" h="170088">
                <a:moveTo>
                  <a:pt x="0" y="3226"/>
                </a:moveTo>
                <a:cubicBezTo>
                  <a:pt x="40603" y="-14016"/>
                  <a:pt x="187997" y="42161"/>
                  <a:pt x="260304" y="69971"/>
                </a:cubicBezTo>
                <a:cubicBezTo>
                  <a:pt x="332611" y="97781"/>
                  <a:pt x="329830" y="97225"/>
                  <a:pt x="433840" y="170088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/>
            <a:endParaRPr lang="en-US" sz="200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14" name="Freeform 113"/>
          <p:cNvSpPr/>
          <p:nvPr/>
        </p:nvSpPr>
        <p:spPr bwMode="auto">
          <a:xfrm>
            <a:off x="3002386" y="4178665"/>
            <a:ext cx="433839" cy="158624"/>
          </a:xfrm>
          <a:custGeom>
            <a:avLst/>
            <a:gdLst>
              <a:gd name="connsiteX0" fmla="*/ 0 w 433840"/>
              <a:gd name="connsiteY0" fmla="*/ 21333 h 188195"/>
              <a:gd name="connsiteX1" fmla="*/ 153513 w 433840"/>
              <a:gd name="connsiteY1" fmla="*/ 14659 h 188195"/>
              <a:gd name="connsiteX2" fmla="*/ 433840 w 433840"/>
              <a:gd name="connsiteY2" fmla="*/ 188195 h 188195"/>
              <a:gd name="connsiteX0" fmla="*/ 0 w 433840"/>
              <a:gd name="connsiteY0" fmla="*/ 3226 h 170088"/>
              <a:gd name="connsiteX1" fmla="*/ 260304 w 433840"/>
              <a:gd name="connsiteY1" fmla="*/ 69971 h 170088"/>
              <a:gd name="connsiteX2" fmla="*/ 433840 w 433840"/>
              <a:gd name="connsiteY2" fmla="*/ 170088 h 170088"/>
              <a:gd name="connsiteX0" fmla="*/ 0 w 440514"/>
              <a:gd name="connsiteY0" fmla="*/ 9040 h 75813"/>
              <a:gd name="connsiteX1" fmla="*/ 260304 w 440514"/>
              <a:gd name="connsiteY1" fmla="*/ 75785 h 75813"/>
              <a:gd name="connsiteX2" fmla="*/ 440514 w 440514"/>
              <a:gd name="connsiteY2" fmla="*/ 22390 h 75813"/>
              <a:gd name="connsiteX0" fmla="*/ 0 w 440514"/>
              <a:gd name="connsiteY0" fmla="*/ 186363 h 186363"/>
              <a:gd name="connsiteX1" fmla="*/ 260304 w 440514"/>
              <a:gd name="connsiteY1" fmla="*/ 79572 h 186363"/>
              <a:gd name="connsiteX2" fmla="*/ 440514 w 440514"/>
              <a:gd name="connsiteY2" fmla="*/ 26177 h 186363"/>
              <a:gd name="connsiteX0" fmla="*/ 0 w 440514"/>
              <a:gd name="connsiteY0" fmla="*/ 187521 h 187521"/>
              <a:gd name="connsiteX1" fmla="*/ 206909 w 440514"/>
              <a:gd name="connsiteY1" fmla="*/ 74056 h 187521"/>
              <a:gd name="connsiteX2" fmla="*/ 440514 w 440514"/>
              <a:gd name="connsiteY2" fmla="*/ 27335 h 187521"/>
              <a:gd name="connsiteX0" fmla="*/ 0 w 440514"/>
              <a:gd name="connsiteY0" fmla="*/ 186364 h 186364"/>
              <a:gd name="connsiteX1" fmla="*/ 180211 w 440514"/>
              <a:gd name="connsiteY1" fmla="*/ 79573 h 186364"/>
              <a:gd name="connsiteX2" fmla="*/ 440514 w 440514"/>
              <a:gd name="connsiteY2" fmla="*/ 26178 h 186364"/>
              <a:gd name="connsiteX0" fmla="*/ 0 w 433839"/>
              <a:gd name="connsiteY0" fmla="*/ 180670 h 180670"/>
              <a:gd name="connsiteX1" fmla="*/ 180211 w 433839"/>
              <a:gd name="connsiteY1" fmla="*/ 73879 h 180670"/>
              <a:gd name="connsiteX2" fmla="*/ 433839 w 433839"/>
              <a:gd name="connsiteY2" fmla="*/ 27158 h 180670"/>
              <a:gd name="connsiteX0" fmla="*/ 0 w 433839"/>
              <a:gd name="connsiteY0" fmla="*/ 153512 h 153512"/>
              <a:gd name="connsiteX1" fmla="*/ 180211 w 433839"/>
              <a:gd name="connsiteY1" fmla="*/ 46721 h 153512"/>
              <a:gd name="connsiteX2" fmla="*/ 433839 w 433839"/>
              <a:gd name="connsiteY2" fmla="*/ 0 h 153512"/>
              <a:gd name="connsiteX0" fmla="*/ 0 w 433839"/>
              <a:gd name="connsiteY0" fmla="*/ 158624 h 158624"/>
              <a:gd name="connsiteX1" fmla="*/ 180211 w 433839"/>
              <a:gd name="connsiteY1" fmla="*/ 51833 h 158624"/>
              <a:gd name="connsiteX2" fmla="*/ 433839 w 433839"/>
              <a:gd name="connsiteY2" fmla="*/ 5112 h 15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3839" h="158624">
                <a:moveTo>
                  <a:pt x="0" y="158624"/>
                </a:moveTo>
                <a:cubicBezTo>
                  <a:pt x="40603" y="141382"/>
                  <a:pt x="107905" y="77418"/>
                  <a:pt x="180211" y="51833"/>
                </a:cubicBezTo>
                <a:cubicBezTo>
                  <a:pt x="252518" y="26248"/>
                  <a:pt x="316480" y="-14356"/>
                  <a:pt x="433839" y="5112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/>
            <a:endParaRPr lang="en-US" sz="200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15" name="Freeform 114"/>
          <p:cNvSpPr/>
          <p:nvPr/>
        </p:nvSpPr>
        <p:spPr bwMode="auto">
          <a:xfrm>
            <a:off x="2568546" y="4003205"/>
            <a:ext cx="854330" cy="193919"/>
          </a:xfrm>
          <a:custGeom>
            <a:avLst/>
            <a:gdLst>
              <a:gd name="connsiteX0" fmla="*/ 0 w 433840"/>
              <a:gd name="connsiteY0" fmla="*/ 21333 h 188195"/>
              <a:gd name="connsiteX1" fmla="*/ 153513 w 433840"/>
              <a:gd name="connsiteY1" fmla="*/ 14659 h 188195"/>
              <a:gd name="connsiteX2" fmla="*/ 433840 w 433840"/>
              <a:gd name="connsiteY2" fmla="*/ 188195 h 188195"/>
              <a:gd name="connsiteX0" fmla="*/ 0 w 433840"/>
              <a:gd name="connsiteY0" fmla="*/ 3226 h 170088"/>
              <a:gd name="connsiteX1" fmla="*/ 260304 w 433840"/>
              <a:gd name="connsiteY1" fmla="*/ 69971 h 170088"/>
              <a:gd name="connsiteX2" fmla="*/ 433840 w 433840"/>
              <a:gd name="connsiteY2" fmla="*/ 170088 h 170088"/>
              <a:gd name="connsiteX0" fmla="*/ 0 w 607375"/>
              <a:gd name="connsiteY0" fmla="*/ 1279 h 294955"/>
              <a:gd name="connsiteX1" fmla="*/ 433839 w 607375"/>
              <a:gd name="connsiteY1" fmla="*/ 194838 h 294955"/>
              <a:gd name="connsiteX2" fmla="*/ 607375 w 607375"/>
              <a:gd name="connsiteY2" fmla="*/ 294955 h 294955"/>
              <a:gd name="connsiteX0" fmla="*/ 0 w 854330"/>
              <a:gd name="connsiteY0" fmla="*/ 51453 h 245162"/>
              <a:gd name="connsiteX1" fmla="*/ 433839 w 854330"/>
              <a:gd name="connsiteY1" fmla="*/ 245012 h 245162"/>
              <a:gd name="connsiteX2" fmla="*/ 854330 w 854330"/>
              <a:gd name="connsiteY2" fmla="*/ 11406 h 245162"/>
              <a:gd name="connsiteX0" fmla="*/ 0 w 854330"/>
              <a:gd name="connsiteY0" fmla="*/ 193919 h 193919"/>
              <a:gd name="connsiteX1" fmla="*/ 407141 w 854330"/>
              <a:gd name="connsiteY1" fmla="*/ 360 h 193919"/>
              <a:gd name="connsiteX2" fmla="*/ 854330 w 854330"/>
              <a:gd name="connsiteY2" fmla="*/ 153872 h 19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4330" h="193919">
                <a:moveTo>
                  <a:pt x="0" y="193919"/>
                </a:moveTo>
                <a:cubicBezTo>
                  <a:pt x="40603" y="176677"/>
                  <a:pt x="264753" y="7034"/>
                  <a:pt x="407141" y="360"/>
                </a:cubicBezTo>
                <a:cubicBezTo>
                  <a:pt x="549529" y="-6314"/>
                  <a:pt x="750320" y="81009"/>
                  <a:pt x="854330" y="153872"/>
                </a:cubicBezTo>
              </a:path>
            </a:pathLst>
          </a:custGeom>
          <a:noFill/>
          <a:ln w="22225" cap="flat">
            <a:solidFill>
              <a:schemeClr val="bg1"/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/>
            <a:endParaRPr lang="en-US" sz="200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9759" y="4407417"/>
            <a:ext cx="1083120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10.1.1.0/24</a:t>
            </a:r>
          </a:p>
        </p:txBody>
      </p:sp>
      <p:sp>
        <p:nvSpPr>
          <p:cNvPr id="117" name="&quot;No&quot; Symbol 116"/>
          <p:cNvSpPr>
            <a:spLocks noChangeAspect="1"/>
          </p:cNvSpPr>
          <p:nvPr/>
        </p:nvSpPr>
        <p:spPr bwMode="auto">
          <a:xfrm>
            <a:off x="6380333" y="3107595"/>
            <a:ext cx="156736" cy="156736"/>
          </a:xfrm>
          <a:prstGeom prst="noSmoking">
            <a:avLst/>
          </a:prstGeom>
          <a:solidFill>
            <a:srgbClr val="C0000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 defTabSz="514308"/>
            <a:endParaRPr lang="en-US" sz="1600" dirty="0" err="1">
              <a:solidFill>
                <a:schemeClr val="bg1"/>
              </a:solidFill>
              <a:latin typeface="+mn-lt"/>
              <a:ea typeface="ＭＳ Ｐゴシック"/>
              <a:cs typeface="ＭＳ Ｐゴシック"/>
              <a:sym typeface="Arial" pitchFamily="-107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 bwMode="auto">
          <a:xfrm>
            <a:off x="5857542" y="4409733"/>
            <a:ext cx="914400" cy="0"/>
          </a:xfrm>
          <a:prstGeom prst="straightConnector1">
            <a:avLst/>
          </a:prstGeom>
          <a:solidFill>
            <a:srgbClr val="0183B7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28" name="Rectangle 127"/>
          <p:cNvSpPr/>
          <p:nvPr/>
        </p:nvSpPr>
        <p:spPr bwMode="auto">
          <a:xfrm>
            <a:off x="6387009" y="4191173"/>
            <a:ext cx="837981" cy="386285"/>
          </a:xfrm>
          <a:prstGeom prst="rect">
            <a:avLst/>
          </a:prstGeom>
          <a:solidFill>
            <a:srgbClr val="7030A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32" tIns="45716" rIns="91432" bIns="45716" rtlCol="0" anchor="ctr"/>
          <a:lstStyle/>
          <a:p>
            <a:pPr algn="ctr" defTabSz="514308"/>
            <a:r>
              <a:rPr lang="en-US" sz="1600" dirty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  <a:sym typeface="Arial" pitchFamily="-107" charset="0"/>
              </a:rPr>
              <a:t>FTD</a:t>
            </a:r>
          </a:p>
        </p:txBody>
      </p:sp>
      <p:cxnSp>
        <p:nvCxnSpPr>
          <p:cNvPr id="129" name="Straight Arrow Connector 128"/>
          <p:cNvCxnSpPr/>
          <p:nvPr/>
        </p:nvCxnSpPr>
        <p:spPr bwMode="auto">
          <a:xfrm>
            <a:off x="5857541" y="4236747"/>
            <a:ext cx="797872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130" name="TextBox 129"/>
          <p:cNvSpPr txBox="1"/>
          <p:nvPr/>
        </p:nvSpPr>
        <p:spPr>
          <a:xfrm>
            <a:off x="5768769" y="4394943"/>
            <a:ext cx="708531" cy="28981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>
                <a:latin typeface="+mn-lt"/>
                <a:ea typeface="ＭＳ Ｐゴシック"/>
                <a:cs typeface="ＭＳ Ｐゴシック"/>
              </a:rPr>
              <a:t>Eth1/1</a:t>
            </a:r>
          </a:p>
        </p:txBody>
      </p:sp>
      <p:cxnSp>
        <p:nvCxnSpPr>
          <p:cNvPr id="132" name="Straight Arrow Connector 131"/>
          <p:cNvCxnSpPr/>
          <p:nvPr/>
        </p:nvCxnSpPr>
        <p:spPr bwMode="auto">
          <a:xfrm>
            <a:off x="5850867" y="4334520"/>
            <a:ext cx="804546" cy="0"/>
          </a:xfrm>
          <a:prstGeom prst="straightConnector1">
            <a:avLst/>
          </a:prstGeom>
          <a:solidFill>
            <a:srgbClr val="0183B7"/>
          </a:solidFill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5439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FTDでのFirewallルーティング設定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14" y="1706252"/>
            <a:ext cx="6346799" cy="32749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99241" y="115225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個別のDevice設定にて行う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FTDでのFirewall</a:t>
            </a:r>
            <a:r>
              <a:rPr lang="en-US" dirty="0" smtClean="0"/>
              <a:t> </a:t>
            </a:r>
            <a:r>
              <a:rPr lang="en-US" dirty="0" err="1" smtClean="0"/>
              <a:t>NAT設定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04" y="1185504"/>
            <a:ext cx="5921555" cy="10784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" y="3219972"/>
            <a:ext cx="4667691" cy="19235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36" y="1651214"/>
            <a:ext cx="3201972" cy="14599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17350" y="888484"/>
            <a:ext cx="572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FTD用のNAT</a:t>
            </a:r>
            <a:r>
              <a:rPr lang="en-US" dirty="0" smtClean="0"/>
              <a:t> (Threat Defense NAT) </a:t>
            </a:r>
            <a:r>
              <a:rPr lang="en-US" dirty="0" err="1" smtClean="0"/>
              <a:t>ポリシーを作成し</a:t>
            </a:r>
            <a:r>
              <a:rPr lang="en-US" dirty="0" smtClean="0"/>
              <a:t>、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75708" y="2073897"/>
            <a:ext cx="2146882" cy="19005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706" y="1902331"/>
            <a:ext cx="265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そのポリシーを使うFTDデバイスを定義して</a:t>
            </a:r>
            <a:r>
              <a:rPr lang="en-US" dirty="0"/>
              <a:t>、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38" y="3798949"/>
            <a:ext cx="4447362" cy="13445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1470581" y="3111204"/>
            <a:ext cx="2102178" cy="34843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78491" y="3127093"/>
            <a:ext cx="2102790" cy="84159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14679" y="3152618"/>
            <a:ext cx="354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ASAでもあった</a:t>
            </a:r>
            <a:r>
              <a:rPr lang="en-US" dirty="0" smtClean="0"/>
              <a:t>) Manual </a:t>
            </a:r>
            <a:r>
              <a:rPr lang="en-US" dirty="0" err="1" smtClean="0"/>
              <a:t>NATやAuto</a:t>
            </a:r>
            <a:r>
              <a:rPr lang="en-US" dirty="0" smtClean="0"/>
              <a:t> </a:t>
            </a:r>
            <a:r>
              <a:rPr lang="en-US" dirty="0" err="1" smtClean="0"/>
              <a:t>NATを作成する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</a:t>
            </a:r>
            <a:r>
              <a:rPr lang="en-US" dirty="0" err="1" smtClean="0"/>
              <a:t>Policyはどこへ</a:t>
            </a:r>
            <a:r>
              <a:rPr lang="en-US" dirty="0"/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175"/>
            <a:ext cx="4187810" cy="3792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15" y="3379312"/>
            <a:ext cx="5290239" cy="1471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3937" y="981843"/>
            <a:ext cx="4426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FMCのポリシーはSystem</a:t>
            </a:r>
            <a:r>
              <a:rPr lang="en-US" dirty="0" smtClean="0"/>
              <a:t> </a:t>
            </a:r>
            <a:r>
              <a:rPr lang="en-US" dirty="0" err="1" smtClean="0"/>
              <a:t>Configurationへ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56655" y="2345887"/>
            <a:ext cx="442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Platform </a:t>
            </a:r>
            <a:r>
              <a:rPr lang="en-US" dirty="0" err="1" smtClean="0"/>
              <a:t>Settingsとして、FTD用のポリシーとFP用</a:t>
            </a:r>
            <a:r>
              <a:rPr lang="en-US" dirty="0" smtClean="0"/>
              <a:t> (</a:t>
            </a:r>
            <a:r>
              <a:rPr lang="en-US" dirty="0" err="1" smtClean="0"/>
              <a:t>FP単独アプライアンス</a:t>
            </a:r>
            <a:r>
              <a:rPr lang="en-US" dirty="0" smtClean="0"/>
              <a:t> &amp; Firepower Services) </a:t>
            </a:r>
            <a:r>
              <a:rPr lang="en-US" dirty="0" err="1" smtClean="0"/>
              <a:t>のポリシーを別に定義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122832" y="958851"/>
            <a:ext cx="2920874" cy="3648074"/>
          </a:xfrm>
          <a:prstGeom prst="rect">
            <a:avLst/>
          </a:prstGeom>
          <a:gradFill flip="none" rotWithShape="1">
            <a:gsLst>
              <a:gs pos="0">
                <a:srgbClr val="008000">
                  <a:alpha val="25000"/>
                </a:srgb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a typeface="ＭＳ Ｐゴシック"/>
              <a:cs typeface="ＭＳ Ｐゴシック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135528" y="968157"/>
            <a:ext cx="2889772" cy="726830"/>
            <a:chOff x="2413913" y="2672125"/>
            <a:chExt cx="7327244" cy="2002777"/>
          </a:xfrm>
          <a:solidFill>
            <a:srgbClr val="008000">
              <a:alpha val="89000"/>
            </a:srgbClr>
          </a:solidFill>
        </p:grpSpPr>
        <p:sp>
          <p:nvSpPr>
            <p:cNvPr id="22" name="Pentagon 21"/>
            <p:cNvSpPr/>
            <p:nvPr/>
          </p:nvSpPr>
          <p:spPr>
            <a:xfrm rot="5400000">
              <a:off x="5177001" y="110746"/>
              <a:ext cx="1801072" cy="7327240"/>
            </a:xfrm>
            <a:prstGeom prst="homePlate">
              <a:avLst>
                <a:gd name="adj" fmla="val 1511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2911"/>
              <a:endParaRPr lang="en-US" sz="1425" kern="0" dirty="0">
                <a:solidFill>
                  <a:prstClr val="white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  <p:sp>
          <p:nvSpPr>
            <p:cNvPr id="23" name="Pentagon 22"/>
            <p:cNvSpPr/>
            <p:nvPr/>
          </p:nvSpPr>
          <p:spPr>
            <a:xfrm rot="5400000">
              <a:off x="5076146" y="9892"/>
              <a:ext cx="2002776" cy="7327241"/>
            </a:xfrm>
            <a:prstGeom prst="homePlate">
              <a:avLst>
                <a:gd name="adj" fmla="val 1442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2911">
                <a:defRPr/>
              </a:pPr>
              <a:endParaRPr lang="en-US" sz="1425" kern="0" dirty="0">
                <a:solidFill>
                  <a:prstClr val="white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20859" y="1010164"/>
            <a:ext cx="2879081" cy="399883"/>
          </a:xfrm>
          <a:prstGeom prst="rect">
            <a:avLst/>
          </a:prstGeom>
          <a:noFill/>
          <a:effectLst/>
        </p:spPr>
        <p:txBody>
          <a:bodyPr wrap="square" lIns="121728" tIns="60848" rIns="121728" bIns="60848" rtlCol="0">
            <a:spAutoFit/>
          </a:bodyPr>
          <a:lstStyle/>
          <a:p>
            <a:pPr algn="ctr" defTabSz="456474">
              <a:defRPr/>
            </a:pPr>
            <a:r>
              <a:rPr lang="en-US" kern="0" dirty="0">
                <a:solidFill>
                  <a:srgbClr val="FFFFFF"/>
                </a:solidFill>
                <a:latin typeface="+mn-lt"/>
                <a:ea typeface="ＭＳ Ｐゴシック"/>
                <a:cs typeface="ＭＳ Ｐゴシック"/>
              </a:rPr>
              <a:t>Core Firewall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19654" y="1797530"/>
            <a:ext cx="2936747" cy="1802190"/>
          </a:xfrm>
          <a:prstGeom prst="rect">
            <a:avLst/>
          </a:prstGeom>
          <a:effectLst/>
        </p:spPr>
        <p:txBody>
          <a:bodyPr wrap="square" lIns="121728" tIns="60848" rIns="121728" bIns="60848">
            <a:spAutoFit/>
          </a:bodyPr>
          <a:lstStyle/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レートリミッティング</a:t>
            </a:r>
            <a:endParaRPr lang="en-US" sz="12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トンネルトラフィック</a:t>
            </a:r>
            <a:r>
              <a:rPr lang="en-US" altLang="ja-JP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 (</a:t>
            </a:r>
            <a:r>
              <a:rPr lang="en-US" altLang="ja-JP" sz="1200" kern="0" dirty="0" err="1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Prefilter</a:t>
            </a:r>
            <a:r>
              <a:rPr lang="en-US" altLang="ja-JP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) </a:t>
            </a: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ポリシー</a:t>
            </a:r>
            <a:endParaRPr lang="en-US" sz="12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Site-to-Site VPN 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マルチキャストルーティング</a:t>
            </a:r>
            <a:endParaRPr lang="en-US" sz="12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シェアード</a:t>
            </a:r>
            <a:r>
              <a:rPr lang="en-US" altLang="ja-JP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NAT</a:t>
            </a:r>
            <a:endParaRPr lang="en-US" sz="12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Fail-to-Wire NIC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サポート</a:t>
            </a:r>
            <a:endParaRPr lang="en-US" sz="12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KVM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サポート</a:t>
            </a:r>
            <a:endParaRPr lang="en-US" altLang="ja-JP" sz="1200" kern="0" dirty="0" smtClean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Unified </a:t>
            </a:r>
            <a:r>
              <a:rPr lang="en-US" sz="1200" kern="0" dirty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CLI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28902" y="955676"/>
            <a:ext cx="2920874" cy="3648074"/>
          </a:xfrm>
          <a:prstGeom prst="rect">
            <a:avLst/>
          </a:prstGeom>
          <a:gradFill flip="none" rotWithShape="1">
            <a:gsLst>
              <a:gs pos="0">
                <a:srgbClr val="783D59">
                  <a:alpha val="25000"/>
                </a:srgb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rgbClr val="00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1351" y="960967"/>
            <a:ext cx="2920874" cy="3651250"/>
          </a:xfrm>
          <a:prstGeom prst="rect">
            <a:avLst/>
          </a:prstGeom>
          <a:gradFill flip="none" rotWithShape="1">
            <a:gsLst>
              <a:gs pos="0">
                <a:srgbClr val="065B77">
                  <a:alpha val="26000"/>
                </a:srgbClr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a typeface="ＭＳ Ｐゴシック"/>
              <a:cs typeface="ＭＳ Ｐゴシック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5869" y="954060"/>
            <a:ext cx="2893319" cy="726830"/>
            <a:chOff x="2413913" y="2672125"/>
            <a:chExt cx="7327244" cy="2002777"/>
          </a:xfrm>
          <a:solidFill>
            <a:srgbClr val="065B77">
              <a:alpha val="89000"/>
            </a:srgbClr>
          </a:solidFill>
        </p:grpSpPr>
        <p:sp>
          <p:nvSpPr>
            <p:cNvPr id="31" name="Pentagon 30"/>
            <p:cNvSpPr/>
            <p:nvPr/>
          </p:nvSpPr>
          <p:spPr>
            <a:xfrm rot="5400000">
              <a:off x="5177001" y="110746"/>
              <a:ext cx="1801072" cy="7327240"/>
            </a:xfrm>
            <a:prstGeom prst="homePlate">
              <a:avLst>
                <a:gd name="adj" fmla="val 1511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2911"/>
              <a:endParaRPr lang="en-US" sz="1425" kern="0" dirty="0">
                <a:solidFill>
                  <a:prstClr val="white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  <p:sp>
          <p:nvSpPr>
            <p:cNvPr id="32" name="Pentagon 31"/>
            <p:cNvSpPr/>
            <p:nvPr/>
          </p:nvSpPr>
          <p:spPr>
            <a:xfrm rot="5400000">
              <a:off x="5076146" y="9892"/>
              <a:ext cx="2002776" cy="7327241"/>
            </a:xfrm>
            <a:prstGeom prst="homePlate">
              <a:avLst>
                <a:gd name="adj" fmla="val 1442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2911">
                <a:defRPr/>
              </a:pPr>
              <a:endParaRPr lang="en-US" sz="1425" kern="0" dirty="0">
                <a:solidFill>
                  <a:prstClr val="white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1469" y="1010164"/>
            <a:ext cx="2879082" cy="399883"/>
          </a:xfrm>
          <a:prstGeom prst="rect">
            <a:avLst/>
          </a:prstGeom>
          <a:noFill/>
          <a:effectLst/>
        </p:spPr>
        <p:txBody>
          <a:bodyPr wrap="square" lIns="121728" tIns="60848" rIns="121728" bIns="60848" rtlCol="0">
            <a:spAutoFit/>
          </a:bodyPr>
          <a:lstStyle/>
          <a:p>
            <a:pPr algn="ctr" defTabSz="456474">
              <a:defRPr/>
            </a:pPr>
            <a:r>
              <a:rPr lang="en-US" kern="0" dirty="0">
                <a:solidFill>
                  <a:srgbClr val="FFFFFF"/>
                </a:solidFill>
                <a:latin typeface="+mn-lt"/>
                <a:ea typeface="ＭＳ Ｐゴシック"/>
                <a:cs typeface="ＭＳ Ｐゴシック"/>
              </a:rPr>
              <a:t>Threat and NGFW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141597" y="964982"/>
            <a:ext cx="2889772" cy="726830"/>
            <a:chOff x="2413913" y="2672125"/>
            <a:chExt cx="7327244" cy="2002777"/>
          </a:xfrm>
          <a:solidFill>
            <a:srgbClr val="7C405E">
              <a:alpha val="89000"/>
            </a:srgbClr>
          </a:solidFill>
        </p:grpSpPr>
        <p:sp>
          <p:nvSpPr>
            <p:cNvPr id="35" name="Pentagon 34"/>
            <p:cNvSpPr/>
            <p:nvPr/>
          </p:nvSpPr>
          <p:spPr>
            <a:xfrm rot="5400000">
              <a:off x="5177001" y="110746"/>
              <a:ext cx="1801072" cy="7327240"/>
            </a:xfrm>
            <a:prstGeom prst="homePlate">
              <a:avLst>
                <a:gd name="adj" fmla="val 1511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2911"/>
              <a:endParaRPr lang="en-US" sz="1425" kern="0" dirty="0">
                <a:solidFill>
                  <a:prstClr val="white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  <p:sp>
          <p:nvSpPr>
            <p:cNvPr id="36" name="Pentagon 35"/>
            <p:cNvSpPr/>
            <p:nvPr/>
          </p:nvSpPr>
          <p:spPr>
            <a:xfrm rot="5400000">
              <a:off x="5076146" y="9892"/>
              <a:ext cx="2002776" cy="7327241"/>
            </a:xfrm>
            <a:prstGeom prst="homePlate">
              <a:avLst>
                <a:gd name="adj" fmla="val 1442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2911">
                <a:defRPr/>
              </a:pPr>
              <a:endParaRPr lang="en-US" sz="1425" kern="0" dirty="0">
                <a:solidFill>
                  <a:prstClr val="white"/>
                </a:solidFill>
                <a:latin typeface="+mn-lt"/>
                <a:ea typeface="ＭＳ Ｐゴシック"/>
                <a:cs typeface="ＭＳ Ｐゴシック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126929" y="1010164"/>
            <a:ext cx="2879081" cy="399883"/>
          </a:xfrm>
          <a:prstGeom prst="rect">
            <a:avLst/>
          </a:prstGeom>
          <a:noFill/>
          <a:effectLst/>
        </p:spPr>
        <p:txBody>
          <a:bodyPr wrap="square" lIns="121728" tIns="60848" rIns="121728" bIns="60848" rtlCol="0">
            <a:spAutoFit/>
          </a:bodyPr>
          <a:lstStyle/>
          <a:p>
            <a:pPr algn="ctr" defTabSz="456474">
              <a:defRPr/>
            </a:pPr>
            <a:r>
              <a:rPr lang="en-US" kern="0" dirty="0">
                <a:solidFill>
                  <a:srgbClr val="FFFFFF"/>
                </a:solidFill>
                <a:latin typeface="+mn-lt"/>
                <a:ea typeface="ＭＳ Ｐゴシック"/>
                <a:cs typeface="ＭＳ Ｐゴシック"/>
              </a:rPr>
              <a:t>Enterprise Management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49361" y="1771630"/>
            <a:ext cx="2928739" cy="1986856"/>
          </a:xfrm>
          <a:prstGeom prst="rect">
            <a:avLst/>
          </a:prstGeom>
          <a:effectLst/>
        </p:spPr>
        <p:txBody>
          <a:bodyPr wrap="square" lIns="121728" tIns="60848" rIns="121728" bIns="60848">
            <a:spAutoFit/>
          </a:bodyPr>
          <a:lstStyle/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VDI Identity (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Citrix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と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Microsoft) 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セーフサーチ機能拡張</a:t>
            </a:r>
            <a:endParaRPr lang="en-US" sz="12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ISE Remediation 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True-IP Policy (XFF)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インライン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200" kern="0" dirty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SGT Tags 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Captive 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Portal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機能拡張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(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ゲストボタン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, 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ログオフ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) </a:t>
            </a:r>
            <a:endParaRPr lang="en-US" sz="12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Kerberos 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AMP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プライベートクラウド</a:t>
            </a:r>
            <a:r>
              <a:rPr lang="en-US" altLang="ja-JP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with </a:t>
            </a:r>
            <a:r>
              <a:rPr lang="en-US" sz="1200" kern="0" dirty="0" err="1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ThreatGrid</a:t>
            </a:r>
            <a:endParaRPr lang="en-US" sz="12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25724" y="1766894"/>
            <a:ext cx="2936747" cy="2327334"/>
          </a:xfrm>
          <a:prstGeom prst="rect">
            <a:avLst/>
          </a:prstGeom>
          <a:effectLst/>
        </p:spPr>
        <p:txBody>
          <a:bodyPr wrap="square" lIns="121728" tIns="60848" rIns="121728" bIns="60848">
            <a:spAutoFit/>
          </a:bodyPr>
          <a:lstStyle/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Web</a:t>
            </a: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ベースの</a:t>
            </a:r>
            <a:r>
              <a:rPr 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On</a:t>
            </a:r>
            <a:r>
              <a:rPr lang="en-US" sz="1200" kern="0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-box Manager (Firepower Threat Defense) </a:t>
            </a: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リスクレポート</a:t>
            </a:r>
            <a:endParaRPr lang="en-US" sz="1200" kern="0" dirty="0" smtClean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日本語、韓国語、中国語へのローカライゼーション</a:t>
            </a:r>
            <a:endParaRPr lang="en-US" sz="12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REST API</a:t>
            </a: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によるサードパーティツールからの設定</a:t>
            </a:r>
            <a:endParaRPr lang="en-US" altLang="ja-JP" sz="1200" kern="0" dirty="0" smtClean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1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(Firepower Appliances/Services</a:t>
            </a:r>
            <a:r>
              <a:rPr lang="ja-JP" altLang="en-US" sz="11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のみ</a:t>
            </a:r>
            <a:r>
              <a:rPr lang="en-US" sz="11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) </a:t>
            </a:r>
            <a:endParaRPr lang="en-US" sz="11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Firepower Management Center</a:t>
            </a: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の</a:t>
            </a:r>
            <a:r>
              <a:rPr lang="en-US" altLang="ja-JP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HA</a:t>
            </a:r>
            <a:r>
              <a:rPr lang="ja-JP" altLang="en-US" sz="1200" kern="0" dirty="0" smtClean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サポート</a:t>
            </a:r>
            <a:endParaRPr lang="en-US" sz="1200" kern="0" dirty="0">
              <a:solidFill>
                <a:srgbClr val="FF0000"/>
              </a:solidFill>
              <a:latin typeface="+mn-lt"/>
              <a:ea typeface="ＭＳ Ｐゴシック"/>
              <a:cs typeface="ＭＳ Ｐゴシック"/>
            </a:endParaRPr>
          </a:p>
          <a:p>
            <a:pPr algn="ctr" defTabSz="456474">
              <a:spcAft>
                <a:spcPts val="225"/>
              </a:spcAft>
              <a:defRPr/>
            </a:pPr>
            <a:r>
              <a:rPr lang="ja-JP" altLang="en-US" sz="1200" kern="0" dirty="0" smtClean="0">
                <a:solidFill>
                  <a:srgbClr val="676767">
                    <a:lumMod val="75000"/>
                  </a:srgbClr>
                </a:solidFill>
                <a:latin typeface="+mn-lt"/>
                <a:ea typeface="ＭＳ Ｐゴシック"/>
                <a:cs typeface="ＭＳ Ｐゴシック"/>
              </a:rPr>
              <a:t>より多くのアプリケーション管理をサポート</a:t>
            </a:r>
            <a:endParaRPr lang="en-US" sz="1200" kern="0" dirty="0">
              <a:solidFill>
                <a:srgbClr val="676767">
                  <a:lumMod val="75000"/>
                </a:srgbClr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8" name="Left-Right Arrow 27"/>
          <p:cNvSpPr/>
          <p:nvPr/>
        </p:nvSpPr>
        <p:spPr>
          <a:xfrm>
            <a:off x="6137399" y="4308170"/>
            <a:ext cx="2877456" cy="779281"/>
          </a:xfrm>
          <a:prstGeom prst="leftRightArrow">
            <a:avLst>
              <a:gd name="adj1" fmla="val 58963"/>
              <a:gd name="adj2" fmla="val 50000"/>
            </a:avLst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FTD</a:t>
            </a:r>
            <a:r>
              <a:rPr lang="ja-JP" altLang="en-US" sz="1500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のみでサポート</a:t>
            </a:r>
            <a:endParaRPr lang="en-US" sz="1500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0" name="Left-Right Arrow 39"/>
          <p:cNvSpPr/>
          <p:nvPr/>
        </p:nvSpPr>
        <p:spPr>
          <a:xfrm>
            <a:off x="114928" y="4308170"/>
            <a:ext cx="5928546" cy="779281"/>
          </a:xfrm>
          <a:prstGeom prst="leftRightArrow">
            <a:avLst>
              <a:gd name="adj1" fmla="val 46351"/>
              <a:gd name="adj2" fmla="val 50000"/>
            </a:avLst>
          </a:prstGeom>
          <a:solidFill>
            <a:srgbClr val="008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全</a:t>
            </a:r>
            <a:r>
              <a:rPr lang="en-US" altLang="ja-JP" sz="1500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Firepower</a:t>
            </a:r>
            <a:r>
              <a:rPr lang="ja-JP" altLang="en-US" sz="1500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でサポートされる機能</a:t>
            </a:r>
            <a:r>
              <a:rPr lang="en-US" altLang="ja-JP" sz="1500" dirty="0" smtClean="0">
                <a:solidFill>
                  <a:srgbClr val="FFFFFF"/>
                </a:solidFill>
                <a:ea typeface="ＭＳ Ｐゴシック"/>
                <a:cs typeface="ＭＳ Ｐゴシック"/>
              </a:rPr>
              <a:t>*</a:t>
            </a:r>
            <a:endParaRPr lang="en-US" sz="1500" dirty="0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176" y="4939553"/>
            <a:ext cx="25728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+mn-lt"/>
                <a:ea typeface="ＭＳ Ｐゴシック"/>
                <a:cs typeface="ＭＳ Ｐゴシック"/>
              </a:rPr>
              <a:t>*</a:t>
            </a:r>
            <a:r>
              <a:rPr lang="ja-JP" altLang="en-US" sz="900" dirty="0" smtClean="0">
                <a:latin typeface="+mn-lt"/>
                <a:ea typeface="ＭＳ Ｐゴシック"/>
                <a:cs typeface="ＭＳ Ｐゴシック"/>
              </a:rPr>
              <a:t>カッコ書きで例外指定の項目を除く</a:t>
            </a:r>
            <a:endParaRPr lang="en-US" sz="9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Firepower 6.1新機能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アプリケーションやユーザ、ネットワーク情報を</a:t>
            </a:r>
            <a:r>
              <a:rPr lang="ja-JP" altLang="en-US" dirty="0" smtClean="0">
                <a:ea typeface="ＭＳ Ｐゴシック"/>
                <a:cs typeface="ＭＳ Ｐゴシック"/>
              </a:rPr>
              <a:t>基</a:t>
            </a:r>
            <a:r>
              <a:rPr lang="en-US" dirty="0" smtClean="0">
                <a:ea typeface="ＭＳ Ｐゴシック"/>
                <a:cs typeface="ＭＳ Ｐゴシック"/>
              </a:rPr>
              <a:t>に</a:t>
            </a:r>
            <a:r>
              <a:rPr lang="ja-JP" altLang="en-US" dirty="0" smtClean="0">
                <a:ea typeface="ＭＳ Ｐゴシック"/>
                <a:cs typeface="ＭＳ Ｐゴシック"/>
              </a:rPr>
              <a:t>、</a:t>
            </a:r>
            <a:r>
              <a:rPr lang="en-US" dirty="0" smtClean="0">
                <a:ea typeface="ＭＳ Ｐゴシック"/>
                <a:cs typeface="ＭＳ Ｐゴシック"/>
              </a:rPr>
              <a:t>ストリームの帯域幅を制御</a:t>
            </a:r>
            <a:endParaRPr lang="is-IS" dirty="0" smtClean="0">
              <a:ea typeface="ＭＳ Ｐゴシック"/>
              <a:cs typeface="ＭＳ Ｐゴシック"/>
            </a:endParaRPr>
          </a:p>
          <a:p>
            <a:r>
              <a:rPr lang="is-IS" dirty="0" smtClean="0">
                <a:ea typeface="ＭＳ Ｐゴシック"/>
                <a:cs typeface="ＭＳ Ｐゴシック"/>
              </a:rPr>
              <a:t>インターネット接続</a:t>
            </a:r>
            <a:r>
              <a:rPr lang="ja-JP" altLang="en-US" dirty="0" smtClean="0">
                <a:ea typeface="ＭＳ Ｐゴシック"/>
                <a:cs typeface="ＭＳ Ｐゴシック"/>
              </a:rPr>
              <a:t>ポリシーを適用可能</a:t>
            </a:r>
            <a:endParaRPr lang="is-IS" altLang="ja-JP" dirty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インターネット</a:t>
            </a:r>
            <a:r>
              <a:rPr lang="en-US" altLang="ja-JP" dirty="0" smtClean="0">
                <a:ea typeface="ＭＳ Ｐゴシック"/>
                <a:cs typeface="ＭＳ Ｐゴシック"/>
              </a:rPr>
              <a:t> / </a:t>
            </a:r>
            <a:r>
              <a:rPr lang="ja-JP" altLang="en-US" dirty="0" smtClean="0">
                <a:ea typeface="ＭＳ Ｐゴシック"/>
                <a:cs typeface="ＭＳ Ｐゴシック"/>
              </a:rPr>
              <a:t>キャンパスエッジ向け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レートリミッティング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6607" y="3113577"/>
            <a:ext cx="6928138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できることの例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: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“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このネットワークでは、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X Mbps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以上の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Netflix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利用を禁止する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”</a:t>
            </a:r>
          </a:p>
          <a:p>
            <a:pPr marL="557213" lvl="1" indent="-214313">
              <a:buFont typeface="Arial" charset="0"/>
              <a:buChar char="•"/>
            </a:pPr>
            <a:r>
              <a:rPr lang="is-IS" dirty="0" smtClean="0">
                <a:latin typeface="+mn-lt"/>
                <a:ea typeface="ＭＳ Ｐゴシック"/>
                <a:cs typeface="ＭＳ Ｐゴシック"/>
              </a:rPr>
              <a:t>“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このネットワークでは、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YouTube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のトラフィックは、最大でインターフェイスの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 Y%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までに制限する</a:t>
            </a:r>
            <a:r>
              <a:rPr lang="is-IS" dirty="0" smtClean="0">
                <a:latin typeface="+mn-lt"/>
                <a:ea typeface="ＭＳ Ｐゴシック"/>
                <a:cs typeface="ＭＳ Ｐゴシック"/>
              </a:rPr>
              <a:t>”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0631" y="0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617264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>
                <a:ea typeface="ＭＳ Ｐゴシック"/>
                <a:cs typeface="ＭＳ Ｐゴシック"/>
              </a:rPr>
              <a:t>インターフェイスにポリシーを設定</a:t>
            </a: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適用条件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marL="557213" lvl="1" indent="-214313">
              <a:buFont typeface="Arial" charset="0"/>
              <a:buChar char="•"/>
            </a:pPr>
            <a:r>
              <a:rPr lang="en-US" altLang="ja-JP" sz="1500" dirty="0" smtClean="0">
                <a:ea typeface="ＭＳ Ｐゴシック"/>
                <a:cs typeface="ＭＳ Ｐゴシック"/>
              </a:rPr>
              <a:t>Source</a:t>
            </a:r>
            <a:r>
              <a:rPr lang="ja-JP" altLang="en-US" sz="1500" dirty="0" smtClean="0">
                <a:ea typeface="ＭＳ Ｐゴシック"/>
                <a:cs typeface="ＭＳ Ｐゴシック"/>
              </a:rPr>
              <a:t>の</a:t>
            </a:r>
            <a:r>
              <a:rPr lang="en-US" altLang="ja-JP" sz="1500" dirty="0" smtClean="0">
                <a:ea typeface="ＭＳ Ｐゴシック"/>
                <a:cs typeface="ＭＳ Ｐゴシック"/>
              </a:rPr>
              <a:t>Zone,</a:t>
            </a:r>
            <a:r>
              <a:rPr lang="ja-JP" altLang="en-US" sz="1500" dirty="0" smtClean="0">
                <a:ea typeface="ＭＳ Ｐゴシック"/>
                <a:cs typeface="ＭＳ Ｐゴシック"/>
              </a:rPr>
              <a:t>ネットワーク、ジオロケーション</a:t>
            </a:r>
            <a:r>
              <a:rPr lang="en-US" sz="1500" dirty="0" smtClean="0">
                <a:ea typeface="ＭＳ Ｐゴシック"/>
                <a:cs typeface="ＭＳ Ｐゴシック"/>
              </a:rPr>
              <a:t> (</a:t>
            </a:r>
            <a:r>
              <a:rPr lang="en-US" sz="1500" dirty="0">
                <a:ea typeface="ＭＳ Ｐゴシック"/>
                <a:cs typeface="ＭＳ Ｐゴシック"/>
              </a:rPr>
              <a:t>Only routed mode zones)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altLang="ja-JP" sz="1500" dirty="0" smtClean="0">
                <a:ea typeface="ＭＳ Ｐゴシック"/>
                <a:cs typeface="ＭＳ Ｐゴシック"/>
              </a:rPr>
              <a:t>Destination</a:t>
            </a:r>
            <a:r>
              <a:rPr lang="ja-JP" altLang="en-US" sz="1500" dirty="0" smtClean="0">
                <a:ea typeface="ＭＳ Ｐゴシック"/>
                <a:cs typeface="ＭＳ Ｐゴシック"/>
              </a:rPr>
              <a:t>の</a:t>
            </a:r>
            <a:r>
              <a:rPr lang="en-US" altLang="ja-JP" sz="1500" dirty="0">
                <a:ea typeface="ＭＳ Ｐゴシック"/>
                <a:cs typeface="ＭＳ Ｐゴシック"/>
              </a:rPr>
              <a:t>Zone,</a:t>
            </a:r>
            <a:r>
              <a:rPr lang="ja-JP" altLang="en-US" sz="1500" dirty="0">
                <a:ea typeface="ＭＳ Ｐゴシック"/>
                <a:cs typeface="ＭＳ Ｐゴシック"/>
              </a:rPr>
              <a:t>ネットワーク、ジオロケーション</a:t>
            </a:r>
            <a:r>
              <a:rPr lang="en-US" sz="1500" dirty="0">
                <a:ea typeface="ＭＳ Ｐゴシック"/>
                <a:cs typeface="ＭＳ Ｐゴシック"/>
              </a:rPr>
              <a:t> (Only routed mode zones)</a:t>
            </a:r>
          </a:p>
          <a:p>
            <a:pPr marL="557213" lvl="1" indent="-214313">
              <a:buFont typeface="Arial" charset="0"/>
              <a:buChar char="•"/>
            </a:pPr>
            <a:r>
              <a:rPr lang="ja-JP" altLang="en-US" sz="1500" dirty="0" smtClean="0">
                <a:ea typeface="ＭＳ Ｐゴシック"/>
                <a:cs typeface="ＭＳ Ｐゴシック"/>
              </a:rPr>
              <a:t>ユーザ</a:t>
            </a:r>
            <a:r>
              <a:rPr lang="en-US" altLang="ja-JP" sz="1500" dirty="0" smtClean="0">
                <a:ea typeface="ＭＳ Ｐゴシック"/>
                <a:cs typeface="ＭＳ Ｐゴシック"/>
              </a:rPr>
              <a:t>/</a:t>
            </a:r>
            <a:r>
              <a:rPr lang="ja-JP" altLang="en-US" sz="1500" dirty="0" smtClean="0">
                <a:ea typeface="ＭＳ Ｐゴシック"/>
                <a:cs typeface="ＭＳ Ｐゴシック"/>
              </a:rPr>
              <a:t>グループ</a:t>
            </a:r>
            <a:endParaRPr lang="en-US" sz="1500" dirty="0">
              <a:ea typeface="ＭＳ Ｐゴシック"/>
              <a:cs typeface="ＭＳ Ｐゴシック"/>
            </a:endParaRPr>
          </a:p>
          <a:p>
            <a:pPr marL="557213" lvl="1" indent="-214313">
              <a:buFont typeface="Arial" charset="0"/>
              <a:buChar char="•"/>
            </a:pPr>
            <a:r>
              <a:rPr lang="ja-JP" altLang="en-US" sz="1500" dirty="0" smtClean="0">
                <a:ea typeface="ＭＳ Ｐゴシック"/>
                <a:cs typeface="ＭＳ Ｐゴシック"/>
              </a:rPr>
              <a:t>アプリケーション</a:t>
            </a:r>
            <a:endParaRPr lang="en-US" sz="1500" dirty="0">
              <a:ea typeface="ＭＳ Ｐゴシック"/>
              <a:cs typeface="ＭＳ Ｐゴシック"/>
            </a:endParaRPr>
          </a:p>
          <a:p>
            <a:pPr marL="557213" lvl="1" indent="-214313">
              <a:buFont typeface="Arial" charset="0"/>
              <a:buChar char="•"/>
            </a:pPr>
            <a:r>
              <a:rPr lang="en-US" sz="1500" dirty="0">
                <a:ea typeface="ＭＳ Ｐゴシック"/>
                <a:cs typeface="ＭＳ Ｐゴシック"/>
              </a:rPr>
              <a:t>URL</a:t>
            </a:r>
          </a:p>
          <a:p>
            <a:pPr marL="557213" lvl="1" indent="-214313">
              <a:buFont typeface="Arial" charset="0"/>
              <a:buChar char="•"/>
            </a:pPr>
            <a:r>
              <a:rPr lang="ja-JP" altLang="en-US" sz="1500" dirty="0" smtClean="0">
                <a:ea typeface="ＭＳ Ｐゴシック"/>
                <a:cs typeface="ＭＳ Ｐゴシック"/>
              </a:rPr>
              <a:t>ポート番号</a:t>
            </a:r>
            <a:endParaRPr lang="en-US" sz="1500" dirty="0">
              <a:ea typeface="ＭＳ Ｐゴシック"/>
              <a:cs typeface="ＭＳ Ｐゴシック"/>
            </a:endParaRPr>
          </a:p>
          <a:p>
            <a:pPr marL="557213" lvl="1" indent="-214313">
              <a:buFont typeface="Arial" charset="0"/>
              <a:buChar char="•"/>
            </a:pPr>
            <a:r>
              <a:rPr lang="en-US" sz="1500" dirty="0">
                <a:ea typeface="ＭＳ Ｐゴシック"/>
                <a:cs typeface="ＭＳ Ｐゴシック"/>
              </a:rPr>
              <a:t>SGT/</a:t>
            </a:r>
            <a:r>
              <a:rPr lang="en-US" sz="1500" dirty="0" smtClean="0">
                <a:ea typeface="ＭＳ Ｐゴシック"/>
                <a:cs typeface="ＭＳ Ｐゴシック"/>
              </a:rPr>
              <a:t>ISE</a:t>
            </a:r>
            <a:r>
              <a:rPr lang="ja-JP" altLang="en-US" sz="1500" dirty="0" smtClean="0">
                <a:ea typeface="ＭＳ Ｐゴシック"/>
                <a:cs typeface="ＭＳ Ｐゴシック"/>
              </a:rPr>
              <a:t>パラメータ</a:t>
            </a:r>
            <a:endParaRPr lang="en-US" sz="1500" dirty="0">
              <a:ea typeface="ＭＳ Ｐゴシック"/>
              <a:cs typeface="ＭＳ Ｐゴシック"/>
            </a:endParaRPr>
          </a:p>
          <a:p>
            <a:pPr marL="557213" lvl="1" indent="-214313">
              <a:buFont typeface="Arial" charset="0"/>
              <a:buChar char="•"/>
            </a:pPr>
            <a:r>
              <a:rPr lang="en-US" sz="1500" dirty="0">
                <a:ea typeface="ＭＳ Ｐゴシック"/>
                <a:cs typeface="ＭＳ Ｐゴシック"/>
              </a:rPr>
              <a:t>Upload/Download</a:t>
            </a: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リミット設定は、実際のトラフィックレートか、インターフェイスの帯域幅に対して割合で表記される</a:t>
            </a: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ポリシングのみ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レートリミッティング詳細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10631" y="0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01" y="998719"/>
            <a:ext cx="6202385" cy="3490251"/>
          </a:xfrm>
          <a:prstGeom prst="rect">
            <a:avLst/>
          </a:prstGeom>
          <a:effectLst>
            <a:outerShdw blurRad="304800" dist="38100" dir="45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TextBox 63"/>
          <p:cNvSpPr txBox="1"/>
          <p:nvPr/>
        </p:nvSpPr>
        <p:spPr>
          <a:xfrm>
            <a:off x="1338085" y="3708788"/>
            <a:ext cx="7101616" cy="135421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>
                <a:latin typeface="+mn-lt"/>
                <a:ea typeface="ＭＳ Ｐゴシック"/>
                <a:cs typeface="ＭＳ Ｐゴシック"/>
              </a:rPr>
              <a:t>Security Modules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+mn-lt"/>
                <a:ea typeface="ＭＳ Ｐゴシック"/>
                <a:cs typeface="ＭＳ Ｐゴシック"/>
              </a:rPr>
              <a:t>3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モデルあり 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(SM-24,36,44)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組</a:t>
            </a: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み込み暗号化ハードウェアと</a:t>
            </a:r>
            <a:r>
              <a:rPr lang="en-US" altLang="ja-JP" sz="1600" dirty="0">
                <a:latin typeface="+mn-lt"/>
                <a:ea typeface="ＭＳ Ｐゴシック"/>
                <a:cs typeface="ＭＳ Ｐゴシック"/>
              </a:rPr>
              <a:t>Smart NIC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Cisco (ASA, FTD) 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とサードパーティ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(</a:t>
            </a:r>
            <a:r>
              <a:rPr lang="en-US" sz="1600" dirty="0" err="1">
                <a:latin typeface="+mn-lt"/>
                <a:ea typeface="ＭＳ Ｐゴシック"/>
                <a:cs typeface="ＭＳ Ｐゴシック"/>
              </a:rPr>
              <a:t>Radware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 DDoS) 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アプリケーションが動作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スタンドアローンと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シャーシ内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/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シャーシ間</a:t>
            </a: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クラスタリング構成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541" y="549745"/>
            <a:ext cx="4472563" cy="110799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>
                <a:latin typeface="+mn-lt"/>
                <a:ea typeface="ＭＳ Ｐゴシック"/>
                <a:cs typeface="ＭＳ Ｐゴシック"/>
              </a:rPr>
              <a:t>Supervisor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アプリケーションの導入とオーケストレーション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ネットワーク接続とトラフィック分散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ASA &amp;FTD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の</a:t>
            </a: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ためのクラスタリングベースレイヤ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1417986" y="3722655"/>
            <a:ext cx="4930111" cy="4001"/>
          </a:xfrm>
          <a:prstGeom prst="line">
            <a:avLst/>
          </a:prstGeom>
          <a:ln w="2222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9742" y="67389"/>
            <a:ext cx="8659976" cy="530374"/>
          </a:xfrm>
        </p:spPr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Firepower 9300ハードウェア概要</a:t>
            </a:r>
            <a:endParaRPr lang="en-US" dirty="0">
              <a:ea typeface="ＭＳ Ｐゴシック"/>
              <a:cs typeface="ＭＳ Ｐゴシック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 rot="5400000">
            <a:off x="2298214" y="1853120"/>
            <a:ext cx="557231" cy="84525"/>
            <a:chOff x="2140144" y="1347823"/>
            <a:chExt cx="2281096" cy="345965"/>
          </a:xfrm>
        </p:grpSpPr>
        <p:cxnSp>
          <p:nvCxnSpPr>
            <p:cNvPr id="28" name="Straight Connector 27"/>
            <p:cNvCxnSpPr/>
            <p:nvPr/>
          </p:nvCxnSpPr>
          <p:spPr>
            <a:xfrm rot="16200000">
              <a:off x="3075947" y="585005"/>
              <a:ext cx="0" cy="1871606"/>
            </a:xfrm>
            <a:prstGeom prst="line">
              <a:avLst/>
            </a:prstGeom>
            <a:ln w="2222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4071780" y="1347823"/>
              <a:ext cx="349460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 rot="16200000" flipV="1">
            <a:off x="2160903" y="3178262"/>
            <a:ext cx="1005840" cy="86639"/>
            <a:chOff x="404192" y="1347823"/>
            <a:chExt cx="4017048" cy="345965"/>
          </a:xfrm>
        </p:grpSpPr>
        <p:cxnSp>
          <p:nvCxnSpPr>
            <p:cNvPr id="37" name="Straight Connector 36"/>
            <p:cNvCxnSpPr>
              <a:endCxn id="38" idx="2"/>
            </p:cNvCxnSpPr>
            <p:nvPr/>
          </p:nvCxnSpPr>
          <p:spPr>
            <a:xfrm rot="16200000">
              <a:off x="2237986" y="-312986"/>
              <a:ext cx="0" cy="3667588"/>
            </a:xfrm>
            <a:prstGeom prst="line">
              <a:avLst/>
            </a:prstGeom>
            <a:ln w="2222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071780" y="1347823"/>
              <a:ext cx="349460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 rot="16200000" flipV="1">
            <a:off x="3380085" y="3322086"/>
            <a:ext cx="725447" cy="84525"/>
            <a:chOff x="1451535" y="1347823"/>
            <a:chExt cx="2969705" cy="345965"/>
          </a:xfrm>
        </p:grpSpPr>
        <p:cxnSp>
          <p:nvCxnSpPr>
            <p:cNvPr id="44" name="Straight Connector 43"/>
            <p:cNvCxnSpPr>
              <a:endCxn id="45" idx="2"/>
            </p:cNvCxnSpPr>
            <p:nvPr/>
          </p:nvCxnSpPr>
          <p:spPr>
            <a:xfrm rot="16200000">
              <a:off x="2761658" y="210685"/>
              <a:ext cx="0" cy="2620245"/>
            </a:xfrm>
            <a:prstGeom prst="line">
              <a:avLst/>
            </a:prstGeom>
            <a:ln w="2222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4071780" y="1347823"/>
              <a:ext cx="349460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6" name="Group 45"/>
          <p:cNvGrpSpPr>
            <a:grpSpLocks noChangeAspect="1"/>
          </p:cNvGrpSpPr>
          <p:nvPr/>
        </p:nvGrpSpPr>
        <p:grpSpPr>
          <a:xfrm rot="16200000" flipV="1">
            <a:off x="4612554" y="3176418"/>
            <a:ext cx="1005840" cy="86639"/>
            <a:chOff x="404192" y="1347823"/>
            <a:chExt cx="4017048" cy="345965"/>
          </a:xfrm>
        </p:grpSpPr>
        <p:cxnSp>
          <p:nvCxnSpPr>
            <p:cNvPr id="47" name="Straight Connector 46"/>
            <p:cNvCxnSpPr>
              <a:endCxn id="48" idx="2"/>
            </p:cNvCxnSpPr>
            <p:nvPr/>
          </p:nvCxnSpPr>
          <p:spPr>
            <a:xfrm rot="16200000">
              <a:off x="2237986" y="-312986"/>
              <a:ext cx="0" cy="3667588"/>
            </a:xfrm>
            <a:prstGeom prst="line">
              <a:avLst/>
            </a:prstGeom>
            <a:ln w="2222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4071780" y="1347823"/>
              <a:ext cx="349460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 rot="5400000">
            <a:off x="5774489" y="1784437"/>
            <a:ext cx="694598" cy="84525"/>
            <a:chOff x="1577819" y="1320700"/>
            <a:chExt cx="2843425" cy="345965"/>
          </a:xfrm>
        </p:grpSpPr>
        <p:cxnSp>
          <p:nvCxnSpPr>
            <p:cNvPr id="50" name="Straight Connector 49"/>
            <p:cNvCxnSpPr>
              <a:endCxn id="54" idx="6"/>
            </p:cNvCxnSpPr>
            <p:nvPr/>
          </p:nvCxnSpPr>
          <p:spPr>
            <a:xfrm rot="16200000">
              <a:off x="2999530" y="71976"/>
              <a:ext cx="4" cy="2843425"/>
            </a:xfrm>
            <a:prstGeom prst="line">
              <a:avLst/>
            </a:prstGeom>
            <a:ln w="22225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4071779" y="1320700"/>
              <a:ext cx="349461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1020422" y="1616766"/>
            <a:ext cx="3792509" cy="0"/>
          </a:xfrm>
          <a:prstGeom prst="line">
            <a:avLst/>
          </a:prstGeom>
          <a:ln w="2222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247674" y="1479399"/>
            <a:ext cx="3420163" cy="2"/>
          </a:xfrm>
          <a:prstGeom prst="line">
            <a:avLst/>
          </a:prstGeom>
          <a:ln w="22225">
            <a:solidFill>
              <a:srgbClr val="33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900945" y="648015"/>
            <a:ext cx="4113619" cy="86177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b="1" dirty="0">
                <a:latin typeface="+mn-lt"/>
                <a:ea typeface="ＭＳ Ｐゴシック"/>
                <a:cs typeface="ＭＳ Ｐゴシック"/>
              </a:rPr>
              <a:t>Network </a:t>
            </a:r>
            <a:r>
              <a:rPr lang="en-US" b="1" dirty="0" smtClean="0">
                <a:latin typeface="+mn-lt"/>
                <a:ea typeface="ＭＳ Ｐゴシック"/>
                <a:cs typeface="ＭＳ Ｐゴシック"/>
              </a:rPr>
              <a:t>Modules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1GE,10GE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,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40GE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,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100GE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NGIPS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インライン</a:t>
            </a:r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時のハードウェアバイパス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6042" y="2561306"/>
            <a:ext cx="646435" cy="34624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+mn-lt"/>
                <a:ea typeface="ＭＳ Ｐゴシック"/>
                <a:cs typeface="ＭＳ Ｐゴシック"/>
              </a:rPr>
              <a:t>3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RU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46" y="175132"/>
            <a:ext cx="1018291" cy="89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51313"/>
            <a:ext cx="8345488" cy="731837"/>
          </a:xfrm>
        </p:spPr>
        <p:txBody>
          <a:bodyPr/>
          <a:lstStyle/>
          <a:p>
            <a:r>
              <a:rPr lang="en-US" dirty="0" smtClean="0"/>
              <a:t>FMC</a:t>
            </a:r>
            <a:r>
              <a:rPr lang="ja-JP" altLang="en-US" dirty="0" smtClean="0"/>
              <a:t>でのレートリミッティング設定例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0" y="565294"/>
            <a:ext cx="8885060" cy="45782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0631" y="0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5457029" cy="3168210"/>
          </a:xfrm>
        </p:spPr>
        <p:txBody>
          <a:bodyPr/>
          <a:lstStyle/>
          <a:p>
            <a:r>
              <a:rPr lang="ja-JP" altLang="en-US" dirty="0" smtClean="0">
                <a:ea typeface="ＭＳ Ｐゴシック"/>
                <a:cs typeface="ＭＳ Ｐゴシック"/>
              </a:rPr>
              <a:t>サーチエンジンでの検索結果から、不適切なコンテンツを除去</a:t>
            </a:r>
            <a:endParaRPr lang="en-US" altLang="ja-JP" dirty="0" smtClean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教育期間のお客様からのニーズに対応</a:t>
            </a: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インターネットエッジ向け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セーフ</a:t>
            </a:r>
            <a:r>
              <a:rPr lang="ja-JP" altLang="en-US" dirty="0" smtClean="0"/>
              <a:t>サーチ</a:t>
            </a:r>
            <a:r>
              <a:rPr lang="en-US" dirty="0" err="1" smtClean="0"/>
              <a:t>とYoutube.edu</a:t>
            </a:r>
            <a:r>
              <a:rPr lang="ja-JP" altLang="en-US" dirty="0" smtClean="0"/>
              <a:t>機能拡張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10" y="2512972"/>
            <a:ext cx="3263676" cy="2147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6381" y="3120470"/>
            <a:ext cx="445335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できることの例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“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アダルトサイトの検索防止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“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学生や生徒に、許可された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YouTube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のチャンネルのみを閲覧可能にする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05800"/>
            <a:ext cx="5230576" cy="3168210"/>
          </a:xfrm>
        </p:spPr>
        <p:txBody>
          <a:bodyPr/>
          <a:lstStyle/>
          <a:p>
            <a:r>
              <a:rPr lang="en-US" sz="1800" dirty="0"/>
              <a:t>YouTube </a:t>
            </a:r>
            <a:r>
              <a:rPr lang="en-US" sz="1800" dirty="0" smtClean="0"/>
              <a:t>EDU</a:t>
            </a:r>
            <a:r>
              <a:rPr lang="ja-JP" altLang="en-US" sz="1800" dirty="0" smtClean="0"/>
              <a:t>は教育機関向けコンテンツへの接続を許可し、それ以外のコンテンツへのアクセスを制限する</a:t>
            </a:r>
            <a:endParaRPr lang="en-US" sz="1800" dirty="0"/>
          </a:p>
          <a:p>
            <a:r>
              <a:rPr lang="ja-JP" altLang="en-US" sz="1800" dirty="0" smtClean="0"/>
              <a:t>この機能を使うユーザは</a:t>
            </a:r>
            <a:r>
              <a:rPr lang="en-US" altLang="ja-JP" sz="1800" dirty="0" smtClean="0"/>
              <a:t>YouTube EDU</a:t>
            </a:r>
            <a:r>
              <a:rPr lang="ja-JP" altLang="en-US" sz="1800" dirty="0" smtClean="0"/>
              <a:t>のアカウントが必要</a:t>
            </a:r>
            <a:endParaRPr lang="en-US" altLang="ja-JP" sz="1800" dirty="0" smtClean="0"/>
          </a:p>
          <a:p>
            <a:r>
              <a:rPr lang="ja-JP" altLang="en-US" sz="1800" dirty="0" smtClean="0"/>
              <a:t>セーフサーチは教育機関やビジネスユーザ、政府ユーザ向けに検索結果のコンテンツフィルタ機能を提供</a:t>
            </a:r>
            <a:endParaRPr lang="en-US" sz="1800" dirty="0"/>
          </a:p>
          <a:p>
            <a:r>
              <a:rPr lang="ja-JP" altLang="en-US" sz="1800" dirty="0" smtClean="0"/>
              <a:t>どちらの機能にも</a:t>
            </a:r>
            <a:r>
              <a:rPr lang="en-US" altLang="ja-JP" sz="1800" dirty="0" smtClean="0"/>
              <a:t>SSL</a:t>
            </a:r>
            <a:r>
              <a:rPr lang="ja-JP" altLang="en-US" sz="1800" dirty="0" smtClean="0"/>
              <a:t>復号ポリシーが必要。</a:t>
            </a:r>
            <a:r>
              <a:rPr lang="en-US" altLang="ja-JP" sz="1800" dirty="0" smtClean="0"/>
              <a:t>6.1</a:t>
            </a:r>
            <a:r>
              <a:rPr lang="ja-JP" altLang="en-US" sz="1800" dirty="0" smtClean="0"/>
              <a:t>でデフォルトで有効な</a:t>
            </a:r>
            <a:r>
              <a:rPr lang="en-US" altLang="ja-JP" sz="1800" dirty="0" smtClean="0"/>
              <a:t>SSL </a:t>
            </a:r>
            <a:r>
              <a:rPr lang="en-US" altLang="ja-JP" sz="1800" dirty="0" err="1" smtClean="0"/>
              <a:t>Clienthello</a:t>
            </a:r>
            <a:r>
              <a:rPr lang="ja-JP" altLang="en-US" sz="1800" dirty="0" smtClean="0"/>
              <a:t>も必要</a:t>
            </a:r>
            <a:endParaRPr lang="en-US" altLang="ja-JP" sz="1800" dirty="0" smtClean="0"/>
          </a:p>
          <a:p>
            <a:r>
              <a:rPr lang="en-US" sz="1800" dirty="0" smtClean="0"/>
              <a:t>YouTube EDU</a:t>
            </a:r>
            <a:r>
              <a:rPr lang="ja-JP" altLang="en-US" sz="1800" dirty="0" smtClean="0"/>
              <a:t>もセーフサーチもアクセスルールにて設定が可能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セーフ</a:t>
            </a:r>
            <a:r>
              <a:rPr lang="ja-JP" altLang="en-US" dirty="0"/>
              <a:t>サーチ</a:t>
            </a:r>
            <a:r>
              <a:rPr lang="en-US" dirty="0" err="1"/>
              <a:t>とYoutube.edu</a:t>
            </a:r>
            <a:r>
              <a:rPr lang="ja-JP" altLang="en-US" dirty="0"/>
              <a:t>機能</a:t>
            </a:r>
            <a:r>
              <a:rPr lang="ja-JP" altLang="en-US" dirty="0" smtClean="0"/>
              <a:t>拡張詳細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692" y="1908723"/>
            <a:ext cx="1593638" cy="604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120" y="2884282"/>
            <a:ext cx="1624609" cy="11071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766" y="78888"/>
            <a:ext cx="8345488" cy="731837"/>
          </a:xfrm>
        </p:spPr>
        <p:txBody>
          <a:bodyPr/>
          <a:lstStyle/>
          <a:p>
            <a:r>
              <a:rPr lang="en-US" altLang="ja-JP" dirty="0" smtClean="0"/>
              <a:t>FMC</a:t>
            </a:r>
            <a:r>
              <a:rPr lang="ja-JP" altLang="en-US" dirty="0" smtClean="0"/>
              <a:t>での</a:t>
            </a:r>
            <a:r>
              <a:rPr lang="en-US" altLang="ja-JP" dirty="0" smtClean="0"/>
              <a:t>SSL</a:t>
            </a:r>
            <a:r>
              <a:rPr lang="ja-JP" altLang="en-US" dirty="0" smtClean="0"/>
              <a:t>復号ポリシー設定例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07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26405"/>
            <a:ext cx="8345488" cy="731837"/>
          </a:xfrm>
        </p:spPr>
        <p:txBody>
          <a:bodyPr/>
          <a:lstStyle/>
          <a:p>
            <a:r>
              <a:rPr lang="en-US" dirty="0" err="1" smtClean="0"/>
              <a:t>FMCでのセーフサーチ設定例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93" y="577332"/>
            <a:ext cx="8640937" cy="4572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1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-5086"/>
            <a:ext cx="8345488" cy="731837"/>
          </a:xfrm>
        </p:spPr>
        <p:txBody>
          <a:bodyPr/>
          <a:lstStyle/>
          <a:p>
            <a:r>
              <a:rPr lang="en-US" dirty="0" smtClean="0"/>
              <a:t>FMC</a:t>
            </a:r>
            <a:r>
              <a:rPr lang="ja-JP" altLang="en-US" dirty="0" smtClean="0"/>
              <a:t>での</a:t>
            </a:r>
            <a:r>
              <a:rPr lang="en-US" altLang="ja-JP" dirty="0" err="1" smtClean="0"/>
              <a:t>Youtube.edu</a:t>
            </a:r>
            <a:r>
              <a:rPr lang="ja-JP" altLang="en-US" dirty="0" smtClean="0"/>
              <a:t>設定例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6" y="599962"/>
            <a:ext cx="8768879" cy="4543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37636" y="1150607"/>
            <a:ext cx="8277344" cy="316821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Firepower 6.0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までは、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Proxy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配下からの通信において、本当の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IP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アドレスをポリシーの要素に組込むことはできなかった</a:t>
            </a:r>
            <a:endParaRPr lang="en-US" altLang="ja-JP" sz="16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endParaRPr lang="en-US" sz="16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Firepower 6.1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より、以下を利用したポリシーを設定可能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 (True-IP Policy)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X-Forwarded-For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True-Client-</a:t>
            </a:r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IP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ヘッダ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XFF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のシンタックスをサポートしたカスタムヘッダ</a:t>
            </a:r>
            <a:r>
              <a:rPr lang="en-US" altLang="ja-JP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(RFC 7239)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ソース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IP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アドレスをヘッダに含んでいる場合、これを信頼し、ポリシーに利用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クライアントの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IP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アドレスをイベントテーブルに表示可能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84337" y="252976"/>
            <a:ext cx="8345489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>
            <a:lvl1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3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True-IP Policy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5" y="1692062"/>
            <a:ext cx="6738311" cy="700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 bwMode="auto">
          <a:xfrm>
            <a:off x="384337" y="276496"/>
            <a:ext cx="8345489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>
            <a:lvl1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3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True-IP </a:t>
            </a:r>
            <a:r>
              <a:rPr lang="en-US" sz="3200" dirty="0" smtClean="0"/>
              <a:t>Policy</a:t>
            </a:r>
            <a:r>
              <a:rPr lang="ja-JP" altLang="en-US" sz="3200" dirty="0" smtClean="0"/>
              <a:t>設定例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8" y="1055371"/>
            <a:ext cx="8420400" cy="3691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67" y="2815037"/>
            <a:ext cx="5019334" cy="232846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0246" y="708183"/>
            <a:ext cx="8277344" cy="3168210"/>
          </a:xfrm>
        </p:spPr>
        <p:txBody>
          <a:bodyPr/>
          <a:lstStyle/>
          <a:p>
            <a:r>
              <a:rPr lang="en-US" sz="1600" dirty="0" err="1" smtClean="0">
                <a:solidFill>
                  <a:schemeClr val="tx1"/>
                </a:solidFill>
                <a:ea typeface="ＭＳ Ｐゴシック"/>
                <a:cs typeface="ＭＳ Ｐゴシック"/>
              </a:rPr>
              <a:t>Prefilter</a:t>
            </a:r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 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という新しい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が追加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Access Control</a:t>
            </a:r>
            <a:r>
              <a:rPr lang="en-US" altLang="ja-JP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より前に実施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Access Control 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と併用することで、トンネルされたトラフィックのコントロールが可能</a:t>
            </a:r>
            <a:endParaRPr lang="en-US" altLang="ja-JP" sz="16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通常のトラフィックの優先処理にも利用可能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ASA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から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FTD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へのマイグレーションにも利用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600" dirty="0" err="1">
                <a:solidFill>
                  <a:schemeClr val="tx1"/>
                </a:solidFill>
                <a:ea typeface="ＭＳ Ｐゴシック"/>
                <a:cs typeface="ＭＳ Ｐゴシック"/>
              </a:rPr>
              <a:t>Prefilter</a:t>
            </a:r>
            <a:r>
              <a:rPr lang="en-US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は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Snort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プロセスを利用しない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600" dirty="0" err="1">
                <a:solidFill>
                  <a:schemeClr val="tx1"/>
                </a:solidFill>
                <a:ea typeface="ＭＳ Ｐゴシック"/>
                <a:cs typeface="ＭＳ Ｐゴシック"/>
              </a:rPr>
              <a:t>Prefilter</a:t>
            </a:r>
            <a:r>
              <a:rPr lang="en-US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は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1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つかそれ以上の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 Access Control 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に紐付けられる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Default </a:t>
            </a:r>
            <a:r>
              <a:rPr lang="en-US" sz="1600" dirty="0" err="1">
                <a:solidFill>
                  <a:schemeClr val="tx1"/>
                </a:solidFill>
                <a:ea typeface="ＭＳ Ｐゴシック"/>
                <a:cs typeface="ＭＳ Ｐゴシック"/>
              </a:rPr>
              <a:t>Prefilter</a:t>
            </a:r>
            <a:r>
              <a:rPr lang="en-US" sz="1600" dirty="0">
                <a:solidFill>
                  <a:schemeClr val="tx1"/>
                </a:solidFill>
                <a:ea typeface="ＭＳ Ｐゴシック"/>
                <a:cs typeface="ＭＳ Ｐゴシック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が新しい</a:t>
            </a:r>
            <a:r>
              <a:rPr lang="en-US" altLang="ja-JP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Access Control 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に紐づく</a:t>
            </a:r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1"/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どの</a:t>
            </a:r>
            <a:r>
              <a:rPr lang="en-US" sz="1600" dirty="0" err="1" smtClean="0">
                <a:solidFill>
                  <a:schemeClr val="tx1"/>
                </a:solidFill>
                <a:ea typeface="ＭＳ Ｐゴシック"/>
                <a:cs typeface="ＭＳ Ｐゴシック"/>
              </a:rPr>
              <a:t>Prefilter</a:t>
            </a:r>
            <a:r>
              <a:rPr 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 Policy</a:t>
            </a:r>
            <a:r>
              <a:rPr lang="ja-JP" altLang="en-US" sz="16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も以下のどちらかの</a:t>
            </a:r>
            <a:endParaRPr lang="en-US" altLang="ja-JP" sz="16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marL="531703" lvl="2" indent="0">
              <a:buNone/>
            </a:pPr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デフォルトルールを設定可能</a:t>
            </a:r>
            <a: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  <a:t/>
            </a:r>
            <a:b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</a:br>
            <a:r>
              <a:rPr lang="en-US" i="1" dirty="0">
                <a:solidFill>
                  <a:schemeClr val="tx1"/>
                </a:solidFill>
                <a:ea typeface="ＭＳ Ｐゴシック"/>
                <a:cs typeface="ＭＳ Ｐゴシック"/>
              </a:rPr>
              <a:t>Analyze all tunnel traffic</a:t>
            </a:r>
            <a:br>
              <a:rPr lang="en-US" i="1" dirty="0">
                <a:solidFill>
                  <a:schemeClr val="tx1"/>
                </a:solidFill>
                <a:ea typeface="ＭＳ Ｐゴシック"/>
                <a:cs typeface="ＭＳ Ｐゴシック"/>
              </a:rPr>
            </a:br>
            <a: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  <a:t>or</a:t>
            </a:r>
            <a:b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</a:br>
            <a:r>
              <a:rPr lang="en-US" i="1" dirty="0">
                <a:solidFill>
                  <a:schemeClr val="tx1"/>
                </a:solidFill>
                <a:ea typeface="ＭＳ Ｐゴシック"/>
                <a:cs typeface="ＭＳ Ｐゴシック"/>
              </a:rPr>
              <a:t>Block all tunnel traffic</a:t>
            </a:r>
            <a: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  <a:t> 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84337" y="169705"/>
            <a:ext cx="8345489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>
            <a:lvl1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3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err="1"/>
              <a:t>Prefilter</a:t>
            </a:r>
            <a:r>
              <a:rPr lang="en-US" sz="3200" dirty="0"/>
              <a:t> </a:t>
            </a:r>
            <a:r>
              <a:rPr lang="en-US" altLang="ja-JP" sz="3200" dirty="0" smtClean="0"/>
              <a:t>Policy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510631" y="-20994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0033" y="1264005"/>
            <a:ext cx="2905932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>
                <a:latin typeface="+mn-lt"/>
                <a:ea typeface="ＭＳ Ｐゴシック"/>
                <a:cs typeface="ＭＳ Ｐゴシック"/>
              </a:rPr>
              <a:t>Unified Access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Policy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919" y="2334432"/>
            <a:ext cx="256884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L3/L4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Advanced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ACLS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494" y="2334432"/>
            <a:ext cx="256884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L7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Advanced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ACLS  </a:t>
            </a: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2028341" y="2649903"/>
            <a:ext cx="5811" cy="5349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0737" y="3231187"/>
            <a:ext cx="2993172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L2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-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L4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のアトリビュートチェック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325105" y="3623721"/>
            <a:ext cx="710987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028340" y="3623721"/>
            <a:ext cx="5813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036092" y="3623721"/>
            <a:ext cx="678050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0737" y="4127941"/>
            <a:ext cx="1054714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Analyze</a:t>
            </a:r>
          </a:p>
          <a:p>
            <a:pPr algn="r"/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(ACP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での検査継続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)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71880" y="4127941"/>
            <a:ext cx="70323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Block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43889" y="4129039"/>
            <a:ext cx="1050019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 err="1" smtClean="0">
                <a:latin typeface="+mn-lt"/>
                <a:ea typeface="ＭＳ Ｐゴシック"/>
                <a:cs typeface="ＭＳ Ｐゴシック"/>
              </a:rPr>
              <a:t>Fastpath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(ACP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をバイパス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)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25" name="Straight Arrow Connector 24"/>
          <p:cNvCxnSpPr>
            <a:stCxn id="28" idx="2"/>
          </p:cNvCxnSpPr>
          <p:nvPr/>
        </p:nvCxnSpPr>
        <p:spPr>
          <a:xfrm>
            <a:off x="6324279" y="2680681"/>
            <a:ext cx="5811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165796" y="3231187"/>
            <a:ext cx="3794178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L7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アトリビュートチェック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621043" y="3623721"/>
            <a:ext cx="710987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324278" y="3623721"/>
            <a:ext cx="5813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32029" y="3623721"/>
            <a:ext cx="678050" cy="50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69425" y="4127941"/>
            <a:ext cx="70323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Allow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7818" y="4127941"/>
            <a:ext cx="70323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Block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39828" y="4129039"/>
            <a:ext cx="70323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Trust</a:t>
            </a:r>
          </a:p>
        </p:txBody>
      </p:sp>
      <p:cxnSp>
        <p:nvCxnSpPr>
          <p:cNvPr id="34" name="Straight Arrow Connector 33"/>
          <p:cNvCxnSpPr>
            <a:endCxn id="5" idx="0"/>
          </p:cNvCxnSpPr>
          <p:nvPr/>
        </p:nvCxnSpPr>
        <p:spPr>
          <a:xfrm flipH="1">
            <a:off x="2028341" y="1594962"/>
            <a:ext cx="2051588" cy="73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730857" y="1656538"/>
            <a:ext cx="1824926" cy="677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一体型アクセスコントロールポリシー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の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/>
            </a:r>
            <a:br>
              <a:rPr lang="en-US" altLang="ja-JP" dirty="0" smtClean="0">
                <a:latin typeface="+mn-lt"/>
                <a:ea typeface="ＭＳ Ｐゴシック"/>
                <a:cs typeface="ＭＳ Ｐゴシック"/>
              </a:rPr>
            </a:b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アーキテクチャ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2620" y="710720"/>
            <a:ext cx="3901256" cy="584776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内部で</a:t>
            </a:r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2</a:t>
            </a:r>
            <a:r>
              <a:rPr lang="ja-JP" alt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つのセクションに分かれているため、無駄なプロセスを省くことができる</a:t>
            </a:r>
            <a:endParaRPr lang="en-US" sz="16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078" y="1763487"/>
            <a:ext cx="2091438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Prefilter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Policyで設定</a:t>
            </a:r>
            <a:endParaRPr lang="en-US" sz="16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95675" y="1758643"/>
            <a:ext cx="2764299" cy="338554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Access Control Policy</a:t>
            </a:r>
            <a:r>
              <a:rPr lang="ja-JP" altLang="en-US" sz="1600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で設定</a:t>
            </a:r>
            <a:endParaRPr lang="en-US" sz="1600" dirty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10631" y="-20994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Firepower 4100</a:t>
            </a:r>
            <a:r>
              <a:rPr lang="ja-JP" altLang="en-US" dirty="0" smtClean="0">
                <a:ea typeface="ＭＳ Ｐゴシック"/>
                <a:cs typeface="ＭＳ Ｐゴシック"/>
              </a:rPr>
              <a:t>ハードウェア概要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84" y="2646215"/>
            <a:ext cx="646435" cy="34624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latin typeface="+mn-lt"/>
                <a:ea typeface="ＭＳ Ｐゴシック"/>
                <a:cs typeface="ＭＳ Ｐゴシック"/>
              </a:rPr>
              <a:t>1</a:t>
            </a:r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RU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29" y="2457791"/>
            <a:ext cx="7618429" cy="71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842" y="926453"/>
            <a:ext cx="4184751" cy="107721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b="1" dirty="0" smtClean="0">
                <a:latin typeface="+mn-lt"/>
                <a:ea typeface="ＭＳ Ｐゴシック"/>
                <a:cs typeface="ＭＳ Ｐゴシック"/>
              </a:rPr>
              <a:t>Supervisor </a:t>
            </a:r>
            <a:r>
              <a:rPr lang="ja-JP" altLang="en-US" sz="1600" b="1" dirty="0" smtClean="0">
                <a:latin typeface="+mn-lt"/>
                <a:ea typeface="ＭＳ Ｐゴシック"/>
                <a:cs typeface="ＭＳ Ｐゴシック"/>
              </a:rPr>
              <a:t>と</a:t>
            </a:r>
            <a:r>
              <a:rPr lang="en-US" sz="1600" b="1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600" b="1" dirty="0">
                <a:latin typeface="+mn-lt"/>
                <a:ea typeface="ＭＳ Ｐゴシック"/>
                <a:cs typeface="ＭＳ Ｐゴシック"/>
              </a:rPr>
              <a:t>Security </a:t>
            </a:r>
            <a:r>
              <a:rPr lang="en-US" sz="1600" b="1" dirty="0" smtClean="0">
                <a:latin typeface="+mn-lt"/>
                <a:ea typeface="ＭＳ Ｐゴシック"/>
                <a:cs typeface="ＭＳ Ｐゴシック"/>
              </a:rPr>
              <a:t>Module</a:t>
            </a:r>
            <a:r>
              <a:rPr lang="ja-JP" altLang="en-US" sz="1600" b="1" dirty="0" smtClean="0">
                <a:latin typeface="+mn-lt"/>
                <a:ea typeface="ＭＳ Ｐゴシック"/>
                <a:cs typeface="ＭＳ Ｐゴシック"/>
              </a:rPr>
              <a:t>（ビルトイン）</a:t>
            </a:r>
            <a:endParaRPr lang="en-US" sz="1600" b="1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FP9300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と同じハードウェアとソフトウェア</a:t>
            </a:r>
            <a:endParaRPr lang="en-US" altLang="ja-JP" sz="1600" dirty="0" smtClean="0">
              <a:latin typeface="+mn-lt"/>
              <a:ea typeface="ＭＳ Ｐゴシック"/>
              <a:cs typeface="ＭＳ Ｐゴシック"/>
            </a:endParaRPr>
          </a:p>
          <a:p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アーキテクチャ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固定構成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(4110, 4120,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4140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,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4150)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 rot="5400000">
            <a:off x="1860337" y="2241591"/>
            <a:ext cx="542639" cy="84525"/>
            <a:chOff x="2140144" y="1347825"/>
            <a:chExt cx="2221360" cy="345965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3075947" y="585005"/>
              <a:ext cx="0" cy="1871606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012045" y="1347825"/>
              <a:ext cx="349459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575250" y="2012533"/>
            <a:ext cx="3572544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19780" y="994684"/>
            <a:ext cx="4071812" cy="107721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b="1" dirty="0">
                <a:latin typeface="+mn-lt"/>
                <a:ea typeface="ＭＳ Ｐゴシック"/>
                <a:cs typeface="ＭＳ Ｐゴシック"/>
              </a:rPr>
              <a:t>Solid State </a:t>
            </a:r>
            <a:r>
              <a:rPr lang="en-US" sz="1600" b="1" dirty="0" smtClean="0">
                <a:latin typeface="+mn-lt"/>
                <a:ea typeface="ＭＳ Ｐゴシック"/>
                <a:cs typeface="ＭＳ Ｐゴシック"/>
              </a:rPr>
              <a:t>Drives</a:t>
            </a:r>
            <a:r>
              <a:rPr lang="en-US" sz="1600" b="1" dirty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600" b="1" dirty="0" smtClean="0">
                <a:latin typeface="+mn-lt"/>
                <a:ea typeface="ＭＳ Ｐゴシック"/>
                <a:cs typeface="ＭＳ Ｐゴシック"/>
              </a:rPr>
              <a:t>(SSD)</a:t>
            </a:r>
            <a:endParaRPr lang="en-US" sz="1600" b="1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独立した管理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(no RAID)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Slot 1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：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 AMP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ストレージで利用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Slot 2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：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追加の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400GB AMP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ストレージ対応</a:t>
            </a:r>
            <a:endParaRPr lang="en-US" sz="1600" b="1" dirty="0">
              <a:latin typeface="+mn-lt"/>
              <a:ea typeface="ＭＳ Ｐゴシック"/>
              <a:cs typeface="ＭＳ Ｐゴシック"/>
            </a:endParaRP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 rot="5400000">
            <a:off x="5929994" y="2265134"/>
            <a:ext cx="542639" cy="84525"/>
            <a:chOff x="2140144" y="1347825"/>
            <a:chExt cx="2221360" cy="345965"/>
          </a:xfrm>
        </p:grpSpPr>
        <p:cxnSp>
          <p:nvCxnSpPr>
            <p:cNvPr id="17" name="Straight Connector 16"/>
            <p:cNvCxnSpPr/>
            <p:nvPr/>
          </p:nvCxnSpPr>
          <p:spPr>
            <a:xfrm rot="16200000">
              <a:off x="3075947" y="585005"/>
              <a:ext cx="0" cy="1871606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012045" y="1347825"/>
              <a:ext cx="349459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4663192" y="2033325"/>
            <a:ext cx="3779539" cy="2752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63192" y="3725676"/>
            <a:ext cx="4113619" cy="1077214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600" b="1" dirty="0">
                <a:latin typeface="+mn-lt"/>
                <a:ea typeface="ＭＳ Ｐゴシック"/>
                <a:cs typeface="ＭＳ Ｐゴシック"/>
              </a:rPr>
              <a:t>Network Modules</a:t>
            </a: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10GE/40GE (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FP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9300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と互換性あり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)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171443" indent="-171443">
              <a:buFont typeface="Arial" panose="020B0604020202020204" pitchFamily="34" charset="0"/>
              <a:buChar char="•"/>
            </a:pP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NGIPS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インライン時のハードウェアバイパス</a:t>
            </a:r>
            <a:endParaRPr lang="en-US" altLang="ja-JP" sz="1600" dirty="0" smtClean="0">
              <a:latin typeface="+mn-lt"/>
              <a:ea typeface="ＭＳ Ｐゴシック"/>
              <a:cs typeface="ＭＳ Ｐゴシック"/>
            </a:endParaRPr>
          </a:p>
          <a:p>
            <a:r>
              <a:rPr lang="ja-JP" altLang="ja-JP" sz="1600" dirty="0">
                <a:latin typeface="+mn-lt"/>
                <a:ea typeface="ＭＳ Ｐゴシック"/>
                <a:cs typeface="ＭＳ Ｐゴシック"/>
              </a:rPr>
              <a:t>　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　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(F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ail-to-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W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ire オプション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743467" y="3725676"/>
            <a:ext cx="3466381" cy="6934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>
            <a:grpSpLocks noChangeAspect="1"/>
          </p:cNvGrpSpPr>
          <p:nvPr/>
        </p:nvGrpSpPr>
        <p:grpSpPr>
          <a:xfrm rot="16200000" flipV="1">
            <a:off x="5839388" y="3338974"/>
            <a:ext cx="725447" cy="84525"/>
            <a:chOff x="1451535" y="1347823"/>
            <a:chExt cx="2969705" cy="345965"/>
          </a:xfrm>
        </p:grpSpPr>
        <p:cxnSp>
          <p:nvCxnSpPr>
            <p:cNvPr id="23" name="Straight Connector 22"/>
            <p:cNvCxnSpPr>
              <a:endCxn id="24" idx="2"/>
            </p:cNvCxnSpPr>
            <p:nvPr/>
          </p:nvCxnSpPr>
          <p:spPr>
            <a:xfrm rot="16200000">
              <a:off x="2761658" y="210685"/>
              <a:ext cx="0" cy="2620245"/>
            </a:xfrm>
            <a:prstGeom prst="line">
              <a:avLst/>
            </a:prstGeom>
            <a:ln w="222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4071780" y="1347823"/>
              <a:ext cx="349460" cy="345965"/>
            </a:xfrm>
            <a:prstGeom prst="ellipse">
              <a:avLst/>
            </a:prstGeom>
            <a:solidFill>
              <a:srgbClr val="0070C0"/>
            </a:solidFill>
            <a:ln w="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ＭＳ Ｐゴシック"/>
                <a:cs typeface="ＭＳ Ｐゴシック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660" y="81280"/>
            <a:ext cx="1346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 bwMode="auto">
          <a:xfrm>
            <a:off x="384337" y="147136"/>
            <a:ext cx="8345489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8" tIns="45704" rIns="91408" bIns="45704" numCol="1" anchor="ctr" anchorCtr="0" compatLnSpc="1">
            <a:prstTxWarp prst="textNoShape">
              <a:avLst/>
            </a:prstTxWarp>
          </a:bodyPr>
          <a:lstStyle>
            <a:lvl1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3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err="1"/>
              <a:t>Prefilter</a:t>
            </a:r>
            <a:r>
              <a:rPr lang="en-US" sz="3200" dirty="0"/>
              <a:t> </a:t>
            </a:r>
            <a:r>
              <a:rPr lang="en-US" sz="3200" dirty="0" smtClean="0"/>
              <a:t>Policy</a:t>
            </a:r>
            <a:r>
              <a:rPr lang="ja-JP" altLang="en-US" sz="3200" dirty="0" smtClean="0"/>
              <a:t>設定画面例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4" y="867629"/>
            <a:ext cx="8540530" cy="4004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7405" y="3026855"/>
            <a:ext cx="4558900" cy="1608133"/>
          </a:xfrm>
          <a:prstGeom prst="rect">
            <a:avLst/>
          </a:prstGeom>
          <a:solidFill>
            <a:srgbClr val="FEEC02"/>
          </a:solidFill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Interface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Objects (source and destination)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Networks (source and destination)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VLAN Tags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Encapsulation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protocols</a:t>
            </a:r>
          </a:p>
          <a:p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の指定が可能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endParaRPr lang="en-US" sz="20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0631" y="-20994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39077" y="1673450"/>
            <a:ext cx="1626871" cy="1156909"/>
          </a:xfrm>
          <a:prstGeom prst="rect">
            <a:avLst/>
          </a:prstGeom>
          <a:gradFill rotWithShape="1">
            <a:gsLst>
              <a:gs pos="0">
                <a:srgbClr val="0096D6">
                  <a:tint val="50000"/>
                  <a:satMod val="300000"/>
                </a:srgbClr>
              </a:gs>
              <a:gs pos="35000">
                <a:srgbClr val="0096D6">
                  <a:tint val="37000"/>
                  <a:satMod val="300000"/>
                </a:srgbClr>
              </a:gs>
              <a:gs pos="100000">
                <a:srgbClr val="0096D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6D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 algn="ctr" defTabSz="91417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US" sz="1600" kern="0" dirty="0">
                <a:solidFill>
                  <a:srgbClr val="0096D6"/>
                </a:solidFill>
                <a:cs typeface="+mn-cs"/>
              </a:rPr>
              <a:t>Tunnel Rules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トンネルルール利用時の処理の流れ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76954" y="1816755"/>
            <a:ext cx="1680257" cy="912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500" dirty="0"/>
              <a:t>Access Policy/Identity/SSL/SI/QOS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65948" y="2282455"/>
            <a:ext cx="2674271" cy="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>
            <a:spLocks noChangeAspect="1"/>
          </p:cNvSpPr>
          <p:nvPr/>
        </p:nvSpPr>
        <p:spPr>
          <a:xfrm>
            <a:off x="1460913" y="3890934"/>
            <a:ext cx="427153" cy="392839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1" name="Diamond 20"/>
          <p:cNvSpPr>
            <a:spLocks noChangeAspect="1"/>
          </p:cNvSpPr>
          <p:nvPr/>
        </p:nvSpPr>
        <p:spPr>
          <a:xfrm>
            <a:off x="2400707" y="3912685"/>
            <a:ext cx="427153" cy="392839"/>
          </a:xfrm>
          <a:prstGeom prst="diamond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5431" y="2522562"/>
            <a:ext cx="917431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+mn-lt"/>
              </a:rPr>
              <a:t>Analyze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121433" y="3365062"/>
            <a:ext cx="68920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+mn-lt"/>
              </a:rPr>
              <a:t>Block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1868412" y="3305164"/>
            <a:ext cx="985859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+mn-lt"/>
              </a:rPr>
              <a:t>Fastpath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357212" y="1980166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212" y="2596873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Diamond 27"/>
          <p:cNvSpPr>
            <a:spLocks noChangeAspect="1"/>
          </p:cNvSpPr>
          <p:nvPr/>
        </p:nvSpPr>
        <p:spPr>
          <a:xfrm>
            <a:off x="8292291" y="1779458"/>
            <a:ext cx="427153" cy="392839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9" name="Diamond 28"/>
          <p:cNvSpPr>
            <a:spLocks noChangeAspect="1"/>
          </p:cNvSpPr>
          <p:nvPr/>
        </p:nvSpPr>
        <p:spPr>
          <a:xfrm>
            <a:off x="8292291" y="2437521"/>
            <a:ext cx="427153" cy="392839"/>
          </a:xfrm>
          <a:prstGeom prst="diamond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89804" y="1673451"/>
            <a:ext cx="68920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+mn-lt"/>
              </a:rPr>
              <a:t>Block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81390" y="2282453"/>
            <a:ext cx="677782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+mn-lt"/>
              </a:rPr>
              <a:t>Allow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27579" y="2187441"/>
            <a:ext cx="1149572" cy="299286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/>
          </a:p>
        </p:txBody>
      </p:sp>
      <p:sp>
        <p:nvSpPr>
          <p:cNvPr id="32" name="Right Arrow 31"/>
          <p:cNvSpPr/>
          <p:nvPr/>
        </p:nvSpPr>
        <p:spPr>
          <a:xfrm rot="5400000">
            <a:off x="1101416" y="3198836"/>
            <a:ext cx="1143956" cy="299286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/>
          </a:p>
        </p:txBody>
      </p:sp>
      <p:sp>
        <p:nvSpPr>
          <p:cNvPr id="33" name="Right Arrow 32"/>
          <p:cNvSpPr/>
          <p:nvPr/>
        </p:nvSpPr>
        <p:spPr>
          <a:xfrm rot="5400000">
            <a:off x="2043047" y="3211638"/>
            <a:ext cx="1143956" cy="299286"/>
          </a:xfrm>
          <a:prstGeom prst="right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465082" y="1710843"/>
            <a:ext cx="834203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</a:rPr>
              <a:t>Tunnel </a:t>
            </a:r>
          </a:p>
          <a:p>
            <a:r>
              <a:rPr lang="en-US" sz="1600" dirty="0">
                <a:latin typeface="+mn-lt"/>
              </a:rPr>
              <a:t>session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970673" y="2356084"/>
            <a:ext cx="2674271" cy="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975396" y="2429712"/>
            <a:ext cx="2674271" cy="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76162" y="1965739"/>
            <a:ext cx="1461478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</a:rPr>
              <a:t>Inner sessions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357212" y="2063636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357212" y="2655921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575856" y="2741851"/>
            <a:ext cx="0" cy="11589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Diamond 40"/>
          <p:cNvSpPr>
            <a:spLocks noChangeAspect="1"/>
          </p:cNvSpPr>
          <p:nvPr/>
        </p:nvSpPr>
        <p:spPr>
          <a:xfrm>
            <a:off x="6381966" y="3893067"/>
            <a:ext cx="427153" cy="392839"/>
          </a:xfrm>
          <a:prstGeom prst="diamond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6092681" y="3305228"/>
            <a:ext cx="598261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</a:rPr>
              <a:t>Trust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649473" y="2729057"/>
            <a:ext cx="0" cy="11589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510631" y="-20994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7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385553" y="1881488"/>
            <a:ext cx="1563922" cy="879981"/>
          </a:xfrm>
          <a:prstGeom prst="rect">
            <a:avLst/>
          </a:prstGeom>
          <a:gradFill rotWithShape="1">
            <a:gsLst>
              <a:gs pos="0">
                <a:srgbClr val="0096D6">
                  <a:tint val="50000"/>
                  <a:satMod val="300000"/>
                </a:srgbClr>
              </a:gs>
              <a:gs pos="35000">
                <a:srgbClr val="0096D6">
                  <a:tint val="37000"/>
                  <a:satMod val="300000"/>
                </a:srgbClr>
              </a:gs>
              <a:gs pos="100000">
                <a:srgbClr val="0096D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96D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indent="0" algn="ctr" defTabSz="91417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en-US" sz="1600" kern="0" dirty="0">
                <a:solidFill>
                  <a:srgbClr val="0096D6"/>
                </a:solidFill>
                <a:latin typeface="Arial"/>
                <a:cs typeface="+mn-cs"/>
              </a:rPr>
              <a:t>Prefilter Rules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65948" y="2282455"/>
            <a:ext cx="2674271" cy="1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674488" y="2761470"/>
            <a:ext cx="0" cy="11589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38844" y="2306732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14282" y="2761470"/>
            <a:ext cx="0" cy="11589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iamond 18"/>
          <p:cNvSpPr>
            <a:spLocks noChangeAspect="1"/>
          </p:cNvSpPr>
          <p:nvPr/>
        </p:nvSpPr>
        <p:spPr>
          <a:xfrm>
            <a:off x="1460913" y="3890934"/>
            <a:ext cx="427153" cy="392839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1" name="Diamond 20"/>
          <p:cNvSpPr>
            <a:spLocks noChangeAspect="1"/>
          </p:cNvSpPr>
          <p:nvPr/>
        </p:nvSpPr>
        <p:spPr>
          <a:xfrm>
            <a:off x="2400707" y="3912685"/>
            <a:ext cx="427153" cy="392839"/>
          </a:xfrm>
          <a:prstGeom prst="diamond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37944" y="2011632"/>
            <a:ext cx="868467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/>
              <a:t>Analyze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170645" y="3384745"/>
            <a:ext cx="68920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rgbClr val="2968AF"/>
                </a:solidFill>
              </a:rPr>
              <a:t>Block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1907782" y="3364213"/>
            <a:ext cx="985859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rgbClr val="2968AF"/>
                </a:solidFill>
              </a:rPr>
              <a:t>Fastpath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7357212" y="1980166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212" y="2596873"/>
            <a:ext cx="93508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Diamond 27"/>
          <p:cNvSpPr>
            <a:spLocks noChangeAspect="1"/>
          </p:cNvSpPr>
          <p:nvPr/>
        </p:nvSpPr>
        <p:spPr>
          <a:xfrm>
            <a:off x="8292291" y="1779458"/>
            <a:ext cx="427153" cy="392839"/>
          </a:xfrm>
          <a:prstGeom prst="diamond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9" name="Diamond 28"/>
          <p:cNvSpPr>
            <a:spLocks noChangeAspect="1"/>
          </p:cNvSpPr>
          <p:nvPr/>
        </p:nvSpPr>
        <p:spPr>
          <a:xfrm>
            <a:off x="8292291" y="2437521"/>
            <a:ext cx="427153" cy="392839"/>
          </a:xfrm>
          <a:prstGeom prst="diamond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79961" y="1673451"/>
            <a:ext cx="68920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rgbClr val="2968AF"/>
                </a:solidFill>
              </a:rPr>
              <a:t>Block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71547" y="2282453"/>
            <a:ext cx="677782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rgbClr val="2968AF"/>
                </a:solidFill>
              </a:rPr>
              <a:t>Allow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7082" y="1778033"/>
            <a:ext cx="1142280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dirty="0"/>
              <a:t>Non-tunnel</a:t>
            </a:r>
          </a:p>
          <a:p>
            <a:r>
              <a:rPr lang="en-US" sz="1600" dirty="0"/>
              <a:t>Session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76954" y="1816755"/>
            <a:ext cx="1680257" cy="912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600" dirty="0"/>
              <a:t>Access Policy/Identity/ SSL/SI/QOS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595541" y="2741851"/>
            <a:ext cx="0" cy="115898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Diamond 35"/>
          <p:cNvSpPr>
            <a:spLocks noChangeAspect="1"/>
          </p:cNvSpPr>
          <p:nvPr/>
        </p:nvSpPr>
        <p:spPr>
          <a:xfrm>
            <a:off x="6381966" y="3893067"/>
            <a:ext cx="427153" cy="392839"/>
          </a:xfrm>
          <a:prstGeom prst="diamond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/>
          <a:lstStyle/>
          <a:p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6062165" y="3344593"/>
            <a:ext cx="639611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i="1" dirty="0">
                <a:solidFill>
                  <a:srgbClr val="2968AF"/>
                </a:solidFill>
              </a:rPr>
              <a:t>Trust</a:t>
            </a:r>
          </a:p>
        </p:txBody>
      </p:sp>
      <p:sp>
        <p:nvSpPr>
          <p:cNvPr id="33" name="Title 1"/>
          <p:cNvSpPr>
            <a:spLocks noGrp="1"/>
          </p:cNvSpPr>
          <p:nvPr>
            <p:ph type="ctrTitle"/>
          </p:nvPr>
        </p:nvSpPr>
        <p:spPr>
          <a:xfrm>
            <a:off x="260865" y="303065"/>
            <a:ext cx="8657721" cy="728782"/>
          </a:xfrm>
        </p:spPr>
        <p:txBody>
          <a:bodyPr/>
          <a:lstStyle/>
          <a:p>
            <a:r>
              <a:rPr lang="en-US" dirty="0" err="1" smtClean="0"/>
              <a:t>Prefilterルール利用時の処理の</a:t>
            </a:r>
            <a:r>
              <a:rPr lang="ja-JP" altLang="en-US" dirty="0" smtClean="0"/>
              <a:t>流れ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510631" y="-20994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 flipV="1">
            <a:off x="2284750" y="1444925"/>
            <a:ext cx="3741540" cy="8894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0304" y="1537243"/>
            <a:ext cx="3335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  <a:ea typeface="ＭＳ Ｐゴシック"/>
                <a:cs typeface="ＭＳ Ｐゴシック"/>
              </a:rPr>
              <a:t>デバイス間のS2S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トンネル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474" y="1975364"/>
            <a:ext cx="5987364" cy="264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Firewall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提案の差別化要因として提供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IKEv1, IKEv2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ともにサポート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対向は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FTD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と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ASA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のみサポート、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ISR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は将来サポート予定</a:t>
            </a:r>
            <a:endParaRPr lang="en-US" altLang="ja-JP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リモートアクセス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VPN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は将来サポート</a:t>
            </a:r>
            <a:r>
              <a:rPr lang="en-US" altLang="en-US" sz="1600" dirty="0" smtClean="0">
                <a:latin typeface="+mn-lt"/>
                <a:ea typeface="ＭＳ Ｐゴシック"/>
                <a:cs typeface="ＭＳ Ｐゴシック"/>
              </a:rPr>
              <a:t>予定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 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Pre Shared Key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のみサポート、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PKI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は将来対応予定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Static / Dynamic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トンネルをサポート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b="1" dirty="0" smtClean="0">
                <a:latin typeface="+mn-lt"/>
                <a:ea typeface="ＭＳ Ｐゴシック"/>
                <a:cs typeface="ＭＳ Ｐゴシック"/>
              </a:rPr>
              <a:t>Monitoring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: 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トンネルのステータス、およびトンネルがダウンした場合に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FMC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にイベントを表示。その他の統計情報の確認には</a:t>
            </a:r>
            <a:r>
              <a:rPr lang="en-US" altLang="ja-JP" sz="1600" dirty="0" smtClean="0">
                <a:latin typeface="+mn-lt"/>
                <a:ea typeface="ＭＳ Ｐゴシック"/>
                <a:cs typeface="ＭＳ Ｐゴシック"/>
              </a:rPr>
              <a:t>CLI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が必要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753" y="1380382"/>
            <a:ext cx="2162165" cy="218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96" y="1388947"/>
            <a:ext cx="2162165" cy="2180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26035" y="2416913"/>
            <a:ext cx="308784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+mn-lt"/>
                <a:ea typeface="ＭＳ Ｐゴシック"/>
                <a:cs typeface="ＭＳ Ｐゴシック"/>
              </a:rPr>
              <a:t>できることの例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ブランチオフィスと本社を安全に接続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0631" y="-20994"/>
            <a:ext cx="633369" cy="36933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FTD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Site-to-Site VPN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06196" y="1337313"/>
            <a:ext cx="1200150" cy="64155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  <a:t>ISE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6097" y="2574333"/>
            <a:ext cx="1200150" cy="64155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NAD</a:t>
            </a:r>
            <a:endParaRPr lang="en-US" dirty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6096" y="3739456"/>
            <a:ext cx="1327157" cy="64155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クライアント</a:t>
            </a:r>
            <a:r>
              <a:rPr 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PC</a:t>
            </a:r>
            <a:endParaRPr lang="en-US" dirty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cxnSp>
        <p:nvCxnSpPr>
          <p:cNvPr id="8" name="Straight Connector 7"/>
          <p:cNvCxnSpPr>
            <a:stCxn id="6" idx="0"/>
            <a:endCxn id="5" idx="2"/>
          </p:cNvCxnSpPr>
          <p:nvPr/>
        </p:nvCxnSpPr>
        <p:spPr>
          <a:xfrm flipH="1" flipV="1">
            <a:off x="8056172" y="3215888"/>
            <a:ext cx="63503" cy="5235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30042" y="2895110"/>
            <a:ext cx="641555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/>
          <p:cNvSpPr/>
          <p:nvPr/>
        </p:nvSpPr>
        <p:spPr>
          <a:xfrm>
            <a:off x="482360" y="2521791"/>
            <a:ext cx="1686847" cy="746636"/>
          </a:xfrm>
          <a:prstGeom prst="cloud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ea typeface="ＭＳ Ｐゴシック"/>
                <a:cs typeface="ＭＳ Ｐゴシック"/>
              </a:rPr>
              <a:t>Internet</a:t>
            </a:r>
          </a:p>
        </p:txBody>
      </p:sp>
      <p:cxnSp>
        <p:nvCxnSpPr>
          <p:cNvPr id="14" name="Straight Connector 13"/>
          <p:cNvCxnSpPr>
            <a:stCxn id="3" idx="3"/>
            <a:endCxn id="5" idx="0"/>
          </p:cNvCxnSpPr>
          <p:nvPr/>
        </p:nvCxnSpPr>
        <p:spPr>
          <a:xfrm>
            <a:off x="7606345" y="1658090"/>
            <a:ext cx="449828" cy="916242"/>
          </a:xfrm>
          <a:prstGeom prst="line">
            <a:avLst/>
          </a:prstGeom>
          <a:ln w="31750">
            <a:solidFill>
              <a:srgbClr val="00A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10312" y="2589082"/>
            <a:ext cx="1200150" cy="64155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センサー</a:t>
            </a:r>
            <a:endParaRPr lang="en-US" dirty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cxnSp>
        <p:nvCxnSpPr>
          <p:cNvPr id="16" name="Straight Connector 15"/>
          <p:cNvCxnSpPr>
            <a:stCxn id="15" idx="3"/>
            <a:endCxn id="5" idx="1"/>
          </p:cNvCxnSpPr>
          <p:nvPr/>
        </p:nvCxnSpPr>
        <p:spPr>
          <a:xfrm flipV="1">
            <a:off x="4110461" y="2895110"/>
            <a:ext cx="3345636" cy="147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910312" y="1337313"/>
            <a:ext cx="1200150" cy="64155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ＭＳ Ｐゴシック"/>
                <a:cs typeface="ＭＳ Ｐゴシック"/>
              </a:rPr>
              <a:t>FMC</a:t>
            </a:r>
          </a:p>
        </p:txBody>
      </p:sp>
      <p:cxnSp>
        <p:nvCxnSpPr>
          <p:cNvPr id="22" name="Straight Connector 21"/>
          <p:cNvCxnSpPr>
            <a:stCxn id="21" idx="2"/>
            <a:endCxn id="15" idx="0"/>
          </p:cNvCxnSpPr>
          <p:nvPr/>
        </p:nvCxnSpPr>
        <p:spPr>
          <a:xfrm>
            <a:off x="3510386" y="1978866"/>
            <a:ext cx="0" cy="610214"/>
          </a:xfrm>
          <a:prstGeom prst="line">
            <a:avLst/>
          </a:prstGeom>
          <a:ln w="31750">
            <a:solidFill>
              <a:srgbClr val="00A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1" idx="3"/>
            <a:endCxn id="3" idx="1"/>
          </p:cNvCxnSpPr>
          <p:nvPr/>
        </p:nvCxnSpPr>
        <p:spPr>
          <a:xfrm>
            <a:off x="4110462" y="1658090"/>
            <a:ext cx="2295734" cy="0"/>
          </a:xfrm>
          <a:prstGeom prst="line">
            <a:avLst/>
          </a:prstGeom>
          <a:ln w="31750">
            <a:solidFill>
              <a:srgbClr val="00A2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391477" y="2056297"/>
            <a:ext cx="0" cy="42770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618233" y="2056297"/>
            <a:ext cx="0" cy="42770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84277" y="1056467"/>
            <a:ext cx="2895228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SGT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,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エンドポイントプロファイル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0461" y="2160452"/>
            <a:ext cx="28781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>
                <a:latin typeface="+mn-lt"/>
                <a:ea typeface="ＭＳ Ｐゴシック"/>
                <a:cs typeface="ＭＳ Ｐゴシック"/>
              </a:rPr>
              <a:t>   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Remediation</a:t>
            </a:r>
            <a:r>
              <a:rPr lang="ja-JP" altLang="en-US" sz="1600" dirty="0" smtClean="0">
                <a:latin typeface="+mn-lt"/>
                <a:ea typeface="ＭＳ Ｐゴシック"/>
                <a:cs typeface="ＭＳ Ｐゴシック"/>
              </a:rPr>
              <a:t>リクエスト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/>
            </a:r>
            <a:br>
              <a:rPr lang="en-US" sz="1600" dirty="0">
                <a:latin typeface="+mn-lt"/>
                <a:ea typeface="ＭＳ Ｐゴシック"/>
                <a:cs typeface="ＭＳ Ｐゴシック"/>
              </a:rPr>
            </a:br>
            <a:r>
              <a:rPr lang="en-US" sz="1600" dirty="0">
                <a:latin typeface="+mn-lt"/>
                <a:ea typeface="ＭＳ Ｐゴシック"/>
                <a:cs typeface="ＭＳ Ｐゴシック"/>
              </a:rPr>
              <a:t>(quarantine, un-quarantine)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215997" y="1372998"/>
            <a:ext cx="2058206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215998" y="2143986"/>
            <a:ext cx="2058205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54479" y="3904860"/>
            <a:ext cx="427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FP6.1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で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FMC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の標準モジュールとして復活</a:t>
            </a:r>
            <a:endParaRPr lang="en-US" altLang="ja-JP" dirty="0" smtClean="0">
              <a:latin typeface="+mn-lt"/>
              <a:ea typeface="ＭＳ Ｐゴシック"/>
              <a:cs typeface="ＭＳ Ｐゴシック"/>
            </a:endParaRPr>
          </a:p>
          <a:p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SGT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連携も追加</a:t>
            </a:r>
            <a:endParaRPr lang="en-US" altLang="ja-JP" dirty="0" smtClean="0">
              <a:latin typeface="+mn-lt"/>
              <a:ea typeface="ＭＳ Ｐゴシック"/>
              <a:cs typeface="ＭＳ Ｐゴシック"/>
            </a:endParaRPr>
          </a:p>
          <a:p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ISE 1.3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と</a:t>
            </a:r>
            <a:r>
              <a:rPr lang="en-US" altLang="ja-JP" dirty="0" smtClean="0">
                <a:latin typeface="+mn-lt"/>
                <a:ea typeface="ＭＳ Ｐゴシック"/>
                <a:cs typeface="ＭＳ Ｐゴシック"/>
              </a:rPr>
              <a:t>2.0</a:t>
            </a:r>
            <a:r>
              <a:rPr lang="ja-JP" altLang="en-US" dirty="0" smtClean="0">
                <a:latin typeface="+mn-lt"/>
                <a:ea typeface="ＭＳ Ｐゴシック"/>
                <a:cs typeface="ＭＳ Ｐゴシック"/>
              </a:rPr>
              <a:t>をサポート</a:t>
            </a:r>
            <a:endParaRPr lang="en-US" altLang="ja-JP" dirty="0" smtClean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ISEとFMC</a:t>
            </a:r>
            <a:r>
              <a:rPr lang="ja-JP" altLang="en-US" dirty="0" smtClean="0"/>
              <a:t>の連携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3403" y="1232322"/>
            <a:ext cx="4274608" cy="3168210"/>
          </a:xfrm>
          <a:prstGeom prst="rect">
            <a:avLst/>
          </a:prstGeom>
        </p:spPr>
        <p:txBody>
          <a:bodyPr/>
          <a:lstStyle/>
          <a:p>
            <a:pPr marL="342886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5.4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までの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FMC HA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とは異なる仕組み</a:t>
            </a:r>
            <a:endParaRPr lang="en-US" altLang="ja-JP" sz="18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marL="342886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Active</a:t>
            </a:r>
            <a:r>
              <a:rPr 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/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Standby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で実現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marL="342886" indent="-285750">
              <a:buFont typeface="Arial"/>
              <a:buChar char="•"/>
            </a:pP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手動で</a:t>
            </a:r>
            <a:r>
              <a:rPr lang="en-US" altLang="ja-JP" sz="1800" dirty="0" err="1" smtClean="0">
                <a:solidFill>
                  <a:schemeClr val="tx1"/>
                </a:solidFill>
                <a:ea typeface="ＭＳ Ｐゴシック"/>
                <a:cs typeface="ＭＳ Ｐゴシック"/>
              </a:rPr>
              <a:t>Failover</a:t>
            </a:r>
            <a:r>
              <a:rPr lang="en-US" altLang="en-US" sz="1800" dirty="0" err="1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の実施も可能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marL="342886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Sybase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の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DB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が同期される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marL="577790" lvl="1" indent="-285750">
              <a:buFont typeface="Arial"/>
              <a:buChar char="•"/>
            </a:pPr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どちらの</a:t>
            </a:r>
            <a:r>
              <a:rPr lang="en-US" altLang="ja-JP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FMC</a:t>
            </a:r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もセンサーから</a:t>
            </a:r>
            <a:endParaRPr lang="en-US" altLang="ja-JP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2"/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イベント</a:t>
            </a:r>
            <a:r>
              <a:rPr lang="ja-JP" alt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を受信する</a:t>
            </a:r>
            <a:endParaRPr lang="en-US" altLang="ja-JP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marL="577790" lvl="1" indent="-285750">
              <a:buFont typeface="Arial"/>
              <a:buChar char="•"/>
            </a:pPr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プライマリの</a:t>
            </a:r>
            <a:r>
              <a:rPr lang="en-US" altLang="ja-JP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FMC</a:t>
            </a:r>
            <a:r>
              <a:rPr lang="ja-JP" altLang="en-US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でポリシーを</a:t>
            </a:r>
            <a:endParaRPr lang="en-US" altLang="ja-JP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2"/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変更し、これがセカンダリにも</a:t>
            </a:r>
            <a:endParaRPr lang="en-US" altLang="ja-JP" sz="18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pPr lvl="2"/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コピーされる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FMCの冗長構成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847" y="1073150"/>
            <a:ext cx="5059153" cy="3652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074866"/>
            <a:ext cx="8017874" cy="316821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FMC 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HA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は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Active</a:t>
            </a:r>
            <a:r>
              <a:rPr 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/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Standby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。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5.4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では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Active/Active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だった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Active FMC: 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スタンドアロンと同じように全機能に対応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Standby FMC: read-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only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であり、多くのタブや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UI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が無効化されている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Standby </a:t>
            </a:r>
            <a:r>
              <a:rPr lang="en-US" sz="1800" dirty="0">
                <a:solidFill>
                  <a:schemeClr val="tx1"/>
                </a:solidFill>
                <a:ea typeface="ＭＳ Ｐゴシック"/>
                <a:cs typeface="ＭＳ Ｐゴシック"/>
              </a:rPr>
              <a:t>FMC: </a:t>
            </a:r>
            <a:r>
              <a:rPr lang="en-US" sz="1800" dirty="0" err="1" smtClean="0">
                <a:solidFill>
                  <a:schemeClr val="tx1"/>
                </a:solidFill>
                <a:ea typeface="ＭＳ Ｐゴシック"/>
                <a:cs typeface="ＭＳ Ｐゴシック"/>
              </a:rPr>
              <a:t>設定用DB</a:t>
            </a:r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 (Sybase) 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は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read-only</a:t>
            </a:r>
            <a:endParaRPr lang="en-US" sz="18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イベントの同期は行われない。イベントはセンサーからどちらの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FMC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にも送られる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 (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これは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5.4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と同じ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)</a:t>
            </a:r>
            <a:endParaRPr lang="en-US" sz="18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FMC HA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は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FS4000,2000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および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FS3500,1500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でサポート。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FS750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と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Virtual FMC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はサポートされない</a:t>
            </a:r>
            <a:endParaRPr lang="en-US" altLang="ja-JP" sz="1800" dirty="0" smtClean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MySQL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で行っていた設定は全て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Sybase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に移行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5.4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での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FMC HA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は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FP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のみ管理可能だったが、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6.1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での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FMC HA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は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FP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も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FTD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も管理可能</a:t>
            </a:r>
            <a:endParaRPr lang="en-US" sz="1800" dirty="0">
              <a:ea typeface="ＭＳ Ｐゴシック"/>
              <a:cs typeface="ＭＳ Ｐゴシック"/>
            </a:endParaRPr>
          </a:p>
          <a:p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endParaRPr lang="en-US" sz="1600" dirty="0">
              <a:solidFill>
                <a:schemeClr val="tx2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FMC6.1</a:t>
            </a:r>
            <a:r>
              <a:rPr lang="ja-JP" altLang="en-US" dirty="0" smtClean="0"/>
              <a:t>での、</a:t>
            </a:r>
            <a:r>
              <a:rPr lang="en-US" altLang="ja-JP" dirty="0" smtClean="0"/>
              <a:t>5.4</a:t>
            </a:r>
            <a:r>
              <a:rPr lang="ja-JP" altLang="en-US" dirty="0" smtClean="0"/>
              <a:t>の</a:t>
            </a:r>
            <a:r>
              <a:rPr lang="en-US" altLang="ja-JP" dirty="0" smtClean="0"/>
              <a:t>HA</a:t>
            </a:r>
            <a:r>
              <a:rPr lang="ja-JP" altLang="en-US" dirty="0" smtClean="0"/>
              <a:t>機能の違い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965688"/>
            <a:ext cx="8277344" cy="3168210"/>
          </a:xfrm>
        </p:spPr>
        <p:txBody>
          <a:bodyPr/>
          <a:lstStyle/>
          <a:p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セカンダリの</a:t>
            </a:r>
            <a:r>
              <a:rPr lang="en-US" altLang="ja-JP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FMC</a:t>
            </a:r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から設定を開始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r>
              <a:rPr lang="ja-JP" altLang="en-US" sz="1800" dirty="0" smtClean="0">
                <a:solidFill>
                  <a:schemeClr val="tx1"/>
                </a:solidFill>
                <a:ea typeface="ＭＳ Ｐゴシック"/>
                <a:cs typeface="ＭＳ Ｐゴシック"/>
              </a:rPr>
              <a:t>その次にプライマリ側を設定</a:t>
            </a:r>
            <a:endParaRPr lang="en-US" sz="1800" dirty="0">
              <a:solidFill>
                <a:schemeClr val="tx1"/>
              </a:solidFill>
              <a:ea typeface="ＭＳ Ｐゴシック"/>
              <a:cs typeface="ＭＳ Ｐゴシック"/>
            </a:endParaRPr>
          </a:p>
          <a:p>
            <a:endParaRPr lang="en-US" sz="1600" dirty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FMC HA</a:t>
            </a:r>
            <a:r>
              <a:rPr lang="ja-JP" altLang="en-US" dirty="0" smtClean="0"/>
              <a:t>設定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7" y="1685221"/>
            <a:ext cx="6291599" cy="2698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29" y="2363792"/>
            <a:ext cx="6499371" cy="27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48851" y="0"/>
            <a:ext cx="1116562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FP / FTD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6173296"/>
              </p:ext>
            </p:extLst>
          </p:nvPr>
        </p:nvGraphicFramePr>
        <p:xfrm>
          <a:off x="474663" y="1347788"/>
          <a:ext cx="8280400" cy="307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Firepower 6.2新機能予定抜粋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0652" y="4702595"/>
            <a:ext cx="5963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(注)</a:t>
            </a:r>
            <a:r>
              <a:rPr lang="en-US" sz="1600" dirty="0" err="1" smtClean="0">
                <a:latin typeface="+mn-lt"/>
                <a:ea typeface="ＭＳ Ｐゴシック"/>
                <a:cs typeface="ＭＳ Ｐゴシック"/>
              </a:rPr>
              <a:t>あくまでも予定であり、実際には予告なく変わることがあります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。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511" y="978456"/>
            <a:ext cx="519885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現時点では本年12月下旬から来年1</a:t>
            </a:r>
            <a:r>
              <a:rPr lang="en-US" dirty="0" smtClean="0">
                <a:solidFill>
                  <a:schemeClr val="bg1"/>
                </a:solidFill>
              </a:rPr>
              <a:t>月リリース予定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9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まとめと参考資料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4832" y="1154715"/>
            <a:ext cx="8989168" cy="2130283"/>
          </a:xfrm>
        </p:spPr>
        <p:txBody>
          <a:bodyPr/>
          <a:lstStyle/>
          <a:p>
            <a:r>
              <a:rPr lang="ja-JP" altLang="en-US" sz="1800" dirty="0" smtClean="0">
                <a:ea typeface="ＭＳ Ｐゴシック"/>
                <a:cs typeface="ＭＳ Ｐゴシック"/>
              </a:rPr>
              <a:t>全て</a:t>
            </a:r>
            <a:r>
              <a:rPr lang="ja-JP" altLang="en-US" sz="1800" dirty="0">
                <a:ea typeface="ＭＳ Ｐゴシック"/>
                <a:cs typeface="ＭＳ Ｐゴシック"/>
              </a:rPr>
              <a:t>の外部ネットワーク向けモジュールの要件は、ファイバーおよび</a:t>
            </a:r>
            <a:r>
              <a:rPr lang="en-US" altLang="ja-JP" sz="1800" dirty="0">
                <a:ea typeface="ＭＳ Ｐゴシック"/>
                <a:cs typeface="ＭＳ Ｐゴシック"/>
              </a:rPr>
              <a:t>Copper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トランシーバ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r>
              <a:rPr lang="en-US" sz="1800" dirty="0" smtClean="0">
                <a:ea typeface="ＭＳ Ｐゴシック"/>
                <a:cs typeface="ＭＳ Ｐゴシック"/>
              </a:rPr>
              <a:t>OIR (online insertion and removal) : </a:t>
            </a:r>
            <a:r>
              <a:rPr lang="en-US" sz="1800" dirty="0" err="1" smtClean="0">
                <a:ea typeface="ＭＳ Ｐゴシック"/>
                <a:cs typeface="ＭＳ Ｐゴシック"/>
              </a:rPr>
              <a:t>ハードウェアはReady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、ソフトウェア待ち</a:t>
            </a:r>
            <a:endParaRPr lang="en-US" sz="1800" dirty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標準ネットワークインターフェース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83" y="2183272"/>
            <a:ext cx="195789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480" y="2263113"/>
            <a:ext cx="1965043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3664" y="2010149"/>
            <a:ext cx="972580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+mn-lt"/>
                <a:ea typeface="ＭＳ Ｐゴシック"/>
                <a:cs typeface="ＭＳ Ｐゴシック"/>
              </a:rPr>
              <a:t>8x10GE</a:t>
            </a:r>
            <a:endParaRPr lang="en-US" dirty="0">
              <a:solidFill>
                <a:srgbClr val="3366FF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8958" y="2010148"/>
            <a:ext cx="972580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+mn-lt"/>
                <a:ea typeface="ＭＳ Ｐゴシック"/>
                <a:cs typeface="ＭＳ Ｐゴシック"/>
              </a:rPr>
              <a:t>4x40GE</a:t>
            </a:r>
            <a:endParaRPr lang="en-US" dirty="0">
              <a:solidFill>
                <a:srgbClr val="3366FF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5207" y="2010148"/>
            <a:ext cx="1100958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+mn-lt"/>
                <a:ea typeface="ＭＳ Ｐゴシック"/>
                <a:cs typeface="ＭＳ Ｐゴシック"/>
              </a:rPr>
              <a:t>2x100GE</a:t>
            </a:r>
            <a:endParaRPr lang="en-US" dirty="0">
              <a:solidFill>
                <a:srgbClr val="3366FF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0903" y="3081528"/>
            <a:ext cx="2181472" cy="130036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Firepower 4100 and </a:t>
            </a:r>
            <a:r>
              <a:rPr lang="en-US" sz="1600" dirty="0" smtClean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9300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Single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width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4x10GE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breakouts for each 40GE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port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60665" y="3081528"/>
            <a:ext cx="3150980" cy="154658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Firepower </a:t>
            </a:r>
            <a:r>
              <a:rPr lang="en-US" sz="1600" dirty="0" smtClean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9300 Only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Double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width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QSFP28 connector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No breakout support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Single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-width module requires Supervisor hardware change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4707" y="3079854"/>
            <a:ext cx="2218168" cy="154658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Firepower 4100 and </a:t>
            </a:r>
            <a:r>
              <a:rPr lang="en-US" sz="1600" dirty="0" smtClean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9300</a:t>
            </a:r>
            <a:endParaRPr lang="en-US" sz="1600" dirty="0" smtClean="0">
              <a:latin typeface="+mn-lt"/>
              <a:ea typeface="ＭＳ Ｐゴシック"/>
              <a:cs typeface="ＭＳ Ｐゴシック"/>
            </a:endParaRP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Single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width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1GE/10GE SFP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1GE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copper SFP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support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97" y="2370258"/>
            <a:ext cx="3644260" cy="51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5556788" y="4556880"/>
            <a:ext cx="1117389" cy="17593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1200" dirty="0" err="1" smtClean="0">
                <a:ea typeface="ＭＳ Ｐゴシック"/>
                <a:cs typeface="ＭＳ Ｐゴシック"/>
              </a:rPr>
              <a:t>将来対応予定</a:t>
            </a:r>
            <a:endParaRPr lang="en-US" sz="1200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62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6264"/>
            <a:ext cx="8277344" cy="3168210"/>
          </a:xfrm>
        </p:spPr>
        <p:txBody>
          <a:bodyPr/>
          <a:lstStyle/>
          <a:p>
            <a:r>
              <a:rPr lang="en-US" sz="1800" dirty="0" smtClean="0">
                <a:ea typeface="ＭＳ Ｐゴシック"/>
                <a:cs typeface="ＭＳ Ｐゴシック"/>
              </a:rPr>
              <a:t>Firepower 9300 / 4100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シリーズは大規模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/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中規模ネットワークに最適な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ASA or Firepower Threat </a:t>
            </a:r>
            <a:r>
              <a:rPr lang="en-US" altLang="ja-JP" sz="1800" dirty="0" err="1" smtClean="0">
                <a:ea typeface="ＭＳ Ｐゴシック"/>
                <a:cs typeface="ＭＳ Ｐゴシック"/>
              </a:rPr>
              <a:t>Defense機能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を提供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r>
              <a:rPr lang="en-US" altLang="ja-JP" sz="1800" dirty="0" err="1" smtClean="0">
                <a:ea typeface="ＭＳ Ｐゴシック"/>
                <a:cs typeface="ＭＳ Ｐゴシック"/>
              </a:rPr>
              <a:t>ASAは今後もベーシックFirewall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 &amp; </a:t>
            </a:r>
            <a:r>
              <a:rPr lang="en-US" altLang="ja-JP" sz="1800" dirty="0" err="1" smtClean="0">
                <a:ea typeface="ＭＳ Ｐゴシック"/>
                <a:cs typeface="ＭＳ Ｐゴシック"/>
              </a:rPr>
              <a:t>VPN終端装置としての中核製品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r>
              <a:rPr lang="en-US" altLang="ja-JP" sz="1800" dirty="0" smtClean="0">
                <a:ea typeface="ＭＳ Ｐゴシック"/>
                <a:cs typeface="ＭＳ Ｐゴシック"/>
              </a:rPr>
              <a:t>Firepower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と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ASA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を合わせた一体型セキュリティソフトウェアである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Firepower Threat Defense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により、ベーシックな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Firewall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と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NGIPS,NGFW,AMP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を</a:t>
            </a:r>
            <a:r>
              <a:rPr lang="en-US" altLang="ja-JP" sz="1800" dirty="0" smtClean="0">
                <a:ea typeface="ＭＳ Ｐゴシック"/>
                <a:cs typeface="ＭＳ Ｐゴシック"/>
              </a:rPr>
              <a:t>Firepower Management Center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から一元管理が可能に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r>
              <a:rPr lang="en-US" altLang="ja-JP" sz="1800" dirty="0" smtClean="0">
                <a:ea typeface="ＭＳ Ｐゴシック"/>
                <a:cs typeface="ＭＳ Ｐゴシック"/>
              </a:rPr>
              <a:t>Firepower / Firepower Threat Defense</a:t>
            </a:r>
            <a:r>
              <a:rPr lang="ja-JP" altLang="en-US" sz="1800" dirty="0" smtClean="0">
                <a:ea typeface="ＭＳ Ｐゴシック"/>
                <a:cs typeface="ＭＳ Ｐゴシック"/>
              </a:rPr>
              <a:t>にて、より柔軟なセキュリティ対策を実施</a:t>
            </a:r>
            <a:endParaRPr lang="en-US" altLang="ja-JP" sz="1800" dirty="0" smtClean="0">
              <a:ea typeface="ＭＳ Ｐゴシック"/>
              <a:cs typeface="ＭＳ Ｐゴシック"/>
            </a:endParaRPr>
          </a:p>
          <a:p>
            <a:endParaRPr lang="en-US" sz="1800" dirty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7337" y="3939064"/>
            <a:ext cx="8042308" cy="923330"/>
          </a:xfrm>
          <a:prstGeom prst="rect">
            <a:avLst/>
          </a:prstGeom>
          <a:solidFill>
            <a:srgbClr val="489542"/>
          </a:solidFill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高速にベーシック</a:t>
            </a:r>
            <a:r>
              <a:rPr lang="en-US" altLang="ja-JP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Firewall &amp; </a:t>
            </a:r>
            <a:r>
              <a:rPr lang="en-US" altLang="ja-JP" dirty="0" err="1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VPN機能を提供するロングセラーのASAと</a:t>
            </a:r>
            <a:r>
              <a:rPr lang="en-US" altLang="ja-JP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、</a:t>
            </a:r>
            <a:r>
              <a:rPr lang="ja-JP" altLang="en-US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本当に「守れる」ソリューションである</a:t>
            </a:r>
            <a:r>
              <a:rPr lang="en-US" altLang="ja-JP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Firepower</a:t>
            </a:r>
            <a:r>
              <a:rPr lang="ja-JP" altLang="en-US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、これらを合わせた</a:t>
            </a:r>
            <a:r>
              <a:rPr lang="en-US" altLang="ja-JP" dirty="0" err="1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FTDを</a:t>
            </a:r>
            <a:r>
              <a:rPr lang="ja-JP" altLang="en-US" dirty="0" smtClean="0">
                <a:solidFill>
                  <a:schemeClr val="bg1"/>
                </a:solidFill>
                <a:latin typeface="+mn-lt"/>
                <a:ea typeface="ＭＳ Ｐゴシック"/>
                <a:cs typeface="ＭＳ Ｐゴシック"/>
              </a:rPr>
              <a:t>、ニーズに合わせてご提案ください</a:t>
            </a:r>
            <a:endParaRPr lang="en-US" altLang="ja-JP" dirty="0" smtClean="0">
              <a:solidFill>
                <a:schemeClr val="bg1"/>
              </a:solidFill>
              <a:latin typeface="+mn-lt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56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Firepower, ASA</a:t>
            </a:r>
            <a:r>
              <a:rPr lang="ja-JP" altLang="en-US" dirty="0" smtClean="0"/>
              <a:t>ともに</a:t>
            </a:r>
            <a:r>
              <a:rPr lang="en-US" altLang="ja-JP" dirty="0" err="1" smtClean="0"/>
              <a:t>cisco.com</a:t>
            </a:r>
            <a:r>
              <a:rPr lang="ja-JP" altLang="en-US" dirty="0" smtClean="0"/>
              <a:t>でのショートカット</a:t>
            </a:r>
            <a:endParaRPr lang="en-US" altLang="ja-JP" dirty="0" smtClean="0"/>
          </a:p>
          <a:p>
            <a:pPr marL="284103" lvl="1" indent="0">
              <a:buNone/>
            </a:pPr>
            <a:r>
              <a:rPr lang="en-US" dirty="0" smtClean="0">
                <a:hlinkClick r:id="rId2"/>
              </a:rPr>
              <a:t>http://www.cisco.com/go/ngfw</a:t>
            </a:r>
            <a:endParaRPr lang="en-US" dirty="0" smtClean="0"/>
          </a:p>
          <a:p>
            <a:r>
              <a:rPr lang="ja-JP" altLang="en-US" dirty="0" smtClean="0"/>
              <a:t>パートナーセントラル</a:t>
            </a:r>
            <a:r>
              <a:rPr lang="en-US" altLang="ja-JP" dirty="0"/>
              <a:t> </a:t>
            </a:r>
            <a:r>
              <a:rPr lang="ja-JP" altLang="en-US" dirty="0" smtClean="0"/>
              <a:t>技術情報へのショートカット</a:t>
            </a:r>
            <a:endParaRPr lang="en-US" altLang="ja-JP" dirty="0" smtClean="0"/>
          </a:p>
          <a:p>
            <a:pPr marL="292040" lvl="1" indent="0">
              <a:buNone/>
            </a:pPr>
            <a:r>
              <a:rPr lang="en-US" altLang="ja-JP" dirty="0" smtClean="0">
                <a:hlinkClick r:id="rId3"/>
              </a:rPr>
              <a:t>http://www.cisco.com/jp/go/tech</a:t>
            </a:r>
            <a:endParaRPr lang="en-US" altLang="ja-JP" dirty="0" smtClean="0"/>
          </a:p>
          <a:p>
            <a:r>
              <a:rPr lang="ja-JP" altLang="en-US" dirty="0" smtClean="0"/>
              <a:t>シスコサポートコミュニティ</a:t>
            </a:r>
            <a:r>
              <a:rPr lang="en-US" altLang="ja-JP" dirty="0" smtClean="0"/>
              <a:t> </a:t>
            </a:r>
            <a:r>
              <a:rPr lang="ja-JP" altLang="en-US" dirty="0" smtClean="0"/>
              <a:t>日本語</a:t>
            </a:r>
            <a:endParaRPr lang="en-US" altLang="ja-JP" dirty="0" smtClean="0"/>
          </a:p>
          <a:p>
            <a:pPr marL="284103" lvl="1" indent="0">
              <a:buNone/>
            </a:pPr>
            <a:r>
              <a:rPr lang="en-US" altLang="ja-JP" dirty="0">
                <a:hlinkClick r:id="rId4"/>
              </a:rPr>
              <a:t>https://supportforums.cisco.com/</a:t>
            </a:r>
            <a:r>
              <a:rPr lang="en-US" altLang="ja-JP" dirty="0" smtClean="0">
                <a:hlinkClick r:id="rId4"/>
              </a:rPr>
              <a:t>ja</a:t>
            </a: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参考資料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2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5456" y="1249965"/>
            <a:ext cx="8582751" cy="2130283"/>
          </a:xfrm>
        </p:spPr>
        <p:txBody>
          <a:bodyPr/>
          <a:lstStyle/>
          <a:p>
            <a:r>
              <a:rPr lang="ja-JP" altLang="en-US" dirty="0" smtClean="0">
                <a:ea typeface="ＭＳ Ｐゴシック"/>
                <a:cs typeface="ＭＳ Ｐゴシック"/>
              </a:rPr>
              <a:t>固定インタフェース、</a:t>
            </a:r>
            <a:r>
              <a:rPr lang="en-US" dirty="0" smtClean="0">
                <a:ea typeface="ＭＳ Ｐゴシック"/>
                <a:cs typeface="ＭＳ Ｐゴシック"/>
              </a:rPr>
              <a:t> </a:t>
            </a:r>
            <a:r>
              <a:rPr lang="ja-JP" altLang="en-US" dirty="0" smtClean="0">
                <a:ea typeface="ＭＳ Ｐゴシック"/>
                <a:cs typeface="ＭＳ Ｐゴシック"/>
              </a:rPr>
              <a:t>取り外し不可な</a:t>
            </a:r>
            <a:r>
              <a:rPr lang="en-US" altLang="ja-JP" dirty="0" smtClean="0">
                <a:ea typeface="ＭＳ Ｐゴシック"/>
                <a:cs typeface="ＭＳ Ｐゴシック"/>
              </a:rPr>
              <a:t>SFP</a:t>
            </a:r>
            <a:r>
              <a:rPr lang="ja-JP" altLang="en-US" dirty="0" smtClean="0">
                <a:ea typeface="ＭＳ Ｐゴシック"/>
                <a:cs typeface="ＭＳ Ｐゴシック"/>
              </a:rPr>
              <a:t>サポート</a:t>
            </a: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en-US" dirty="0" smtClean="0">
                <a:ea typeface="ＭＳ Ｐゴシック"/>
                <a:cs typeface="ＭＳ Ｐゴシック"/>
              </a:rPr>
              <a:t>NGIPS</a:t>
            </a:r>
            <a:r>
              <a:rPr lang="ja-JP" altLang="en-US" dirty="0" smtClean="0">
                <a:ea typeface="ＭＳ Ｐゴシック"/>
                <a:cs typeface="ＭＳ Ｐゴシック"/>
              </a:rPr>
              <a:t>インライン・インターフェース</a:t>
            </a:r>
            <a:r>
              <a:rPr lang="en-US" altLang="ja-JP" dirty="0" smtClean="0">
                <a:ea typeface="ＭＳ Ｐゴシック"/>
                <a:cs typeface="ＭＳ Ｐゴシック"/>
              </a:rPr>
              <a:t> (</a:t>
            </a:r>
            <a:r>
              <a:rPr lang="en-US" dirty="0" smtClean="0">
                <a:ea typeface="ＭＳ Ｐゴシック"/>
                <a:cs typeface="ＭＳ Ｐゴシック"/>
              </a:rPr>
              <a:t>for standalone </a:t>
            </a:r>
            <a:r>
              <a:rPr lang="en-US" b="1" dirty="0" smtClean="0">
                <a:solidFill>
                  <a:srgbClr val="FA661C"/>
                </a:solidFill>
                <a:ea typeface="ＭＳ Ｐゴシック"/>
                <a:cs typeface="ＭＳ Ｐゴシック"/>
              </a:rPr>
              <a:t>FTD 6.1 </a:t>
            </a:r>
            <a:r>
              <a:rPr lang="en-US" dirty="0" smtClean="0">
                <a:ea typeface="ＭＳ Ｐゴシック"/>
                <a:cs typeface="ＭＳ Ｐゴシック"/>
              </a:rPr>
              <a:t>only</a:t>
            </a:r>
            <a:r>
              <a:rPr lang="en-US" dirty="0">
                <a:ea typeface="ＭＳ Ｐゴシック"/>
                <a:cs typeface="ＭＳ Ｐゴシック"/>
              </a:rPr>
              <a:t>)</a:t>
            </a: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ja-JP" altLang="en-US" dirty="0" smtClean="0">
                <a:ea typeface="ＭＳ Ｐゴシック"/>
                <a:cs typeface="ＭＳ Ｐゴシック"/>
              </a:rPr>
              <a:t>アプリケーション、ソフトウェアあるいはハードウェア障害に対して、　　　　　　</a:t>
            </a:r>
            <a:r>
              <a:rPr lang="en-US" altLang="ja-JP" dirty="0" err="1" smtClean="0">
                <a:ea typeface="ＭＳ Ｐゴシック"/>
                <a:cs typeface="ＭＳ Ｐゴシック"/>
              </a:rPr>
              <a:t>ms</a:t>
            </a:r>
            <a:r>
              <a:rPr lang="ja-JP" altLang="en-US" dirty="0" smtClean="0">
                <a:ea typeface="ＭＳ Ｐゴシック"/>
                <a:cs typeface="ＭＳ Ｐゴシック"/>
              </a:rPr>
              <a:t>単位のリアクションタイム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Fail-to-Wire Network Modules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0716" y="2935362"/>
            <a:ext cx="844202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rgbClr val="335FFA"/>
                </a:solidFill>
                <a:latin typeface="+mn-lt"/>
                <a:ea typeface="ＭＳ Ｐゴシック"/>
                <a:cs typeface="ＭＳ Ｐゴシック"/>
              </a:rPr>
              <a:t>6x1GE</a:t>
            </a:r>
            <a:endParaRPr lang="en-US" dirty="0">
              <a:solidFill>
                <a:srgbClr val="335FFA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6387" y="2934767"/>
            <a:ext cx="972580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rgbClr val="335FFA"/>
                </a:solidFill>
                <a:latin typeface="+mn-lt"/>
                <a:ea typeface="ＭＳ Ｐゴシック"/>
                <a:cs typeface="ＭＳ Ｐゴシック"/>
              </a:rPr>
              <a:t>6x10GE</a:t>
            </a:r>
            <a:endParaRPr lang="en-US" dirty="0">
              <a:solidFill>
                <a:srgbClr val="335FFA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6796" y="2935361"/>
            <a:ext cx="972580" cy="346259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rgbClr val="335FFA"/>
                </a:solidFill>
                <a:latin typeface="+mn-lt"/>
                <a:ea typeface="ＭＳ Ｐゴシック"/>
                <a:cs typeface="ＭＳ Ｐゴシック"/>
              </a:rPr>
              <a:t>2x40GE</a:t>
            </a:r>
            <a:endParaRPr lang="en-US" dirty="0">
              <a:solidFill>
                <a:srgbClr val="335FFA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9054" y="3299292"/>
            <a:ext cx="2728163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Firepower 4100 and </a:t>
            </a:r>
            <a:r>
              <a:rPr lang="en-US" sz="1600" dirty="0" smtClean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9300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Single width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10GE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SR or LR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6071" y="3271010"/>
            <a:ext cx="2905401" cy="105414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Firepower 4100 and </a:t>
            </a:r>
            <a:r>
              <a:rPr lang="en-US" sz="1600" dirty="0" smtClean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9300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Single width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4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0GE SR4</a:t>
            </a:r>
            <a:endParaRPr lang="en-US" sz="1600" dirty="0">
              <a:latin typeface="+mn-lt"/>
              <a:ea typeface="ＭＳ Ｐゴシック"/>
              <a:cs typeface="ＭＳ Ｐゴシック"/>
            </a:endParaRP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No </a:t>
            </a: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10GE breakout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support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056" y="3297618"/>
            <a:ext cx="2503394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Firepower 4100 </a:t>
            </a:r>
            <a:r>
              <a:rPr lang="en-US" sz="1600" dirty="0" smtClean="0">
                <a:solidFill>
                  <a:srgbClr val="7030A0"/>
                </a:solidFill>
                <a:latin typeface="+mn-lt"/>
                <a:ea typeface="ＭＳ Ｐゴシック"/>
                <a:cs typeface="ＭＳ Ｐゴシック"/>
              </a:rPr>
              <a:t>only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ＭＳ Ｐゴシック"/>
                <a:cs typeface="ＭＳ Ｐゴシック"/>
              </a:rPr>
              <a:t>Single width</a:t>
            </a: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ea typeface="ＭＳ Ｐゴシック"/>
                <a:cs typeface="ＭＳ Ｐゴシック"/>
              </a:rPr>
              <a:t>1GE </a:t>
            </a:r>
            <a:r>
              <a:rPr lang="en-US" sz="1600" dirty="0">
                <a:latin typeface="+mn-lt"/>
                <a:ea typeface="ＭＳ Ｐゴシック"/>
                <a:cs typeface="ＭＳ Ｐゴシック"/>
              </a:rPr>
              <a:t>fiber SX</a:t>
            </a:r>
          </a:p>
        </p:txBody>
      </p:sp>
    </p:spTree>
    <p:extLst>
      <p:ext uri="{BB962C8B-B14F-4D97-AF65-F5344CB8AC3E}">
        <p14:creationId xmlns:p14="http://schemas.microsoft.com/office/powerpoint/2010/main" val="19647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ASAアップデート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a typeface="ＭＳ Ｐゴシック"/>
                <a:cs typeface="ＭＳ Ｐゴシック"/>
              </a:rPr>
              <a:t>FirepowerはL4-L7レイヤの脅威対策として利用される</a:t>
            </a:r>
            <a:r>
              <a:rPr lang="en-US" dirty="0" smtClean="0">
                <a:solidFill>
                  <a:srgbClr val="C00000"/>
                </a:solidFill>
                <a:ea typeface="ＭＳ Ｐゴシック"/>
                <a:cs typeface="ＭＳ Ｐゴシック"/>
              </a:rPr>
              <a:t>NGIPS&amp;AMP</a:t>
            </a:r>
            <a:r>
              <a:rPr lang="en-US" dirty="0" smtClean="0">
                <a:ea typeface="ＭＳ Ｐゴシック"/>
                <a:cs typeface="ＭＳ Ｐゴシック"/>
              </a:rPr>
              <a:t>ソリューション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Firepower Threat Defense (FTD) </a:t>
            </a:r>
            <a:r>
              <a:rPr lang="en-US" dirty="0" err="1" smtClean="0">
                <a:ea typeface="ＭＳ Ｐゴシック"/>
                <a:cs typeface="ＭＳ Ｐゴシック"/>
              </a:rPr>
              <a:t>は</a:t>
            </a:r>
            <a:r>
              <a:rPr lang="en-US" dirty="0" err="1" smtClean="0">
                <a:solidFill>
                  <a:srgbClr val="C00000"/>
                </a:solidFill>
                <a:ea typeface="ＭＳ Ｐゴシック"/>
                <a:cs typeface="ＭＳ Ｐゴシック"/>
              </a:rPr>
              <a:t>FirepowerにASAの基本機能を追加</a:t>
            </a:r>
            <a:r>
              <a:rPr lang="en-US" dirty="0" err="1" smtClean="0">
                <a:ea typeface="ＭＳ Ｐゴシック"/>
                <a:cs typeface="ＭＳ Ｐゴシック"/>
              </a:rPr>
              <a:t>し、Firepower</a:t>
            </a:r>
            <a:r>
              <a:rPr lang="en-US" dirty="0" smtClean="0">
                <a:ea typeface="ＭＳ Ｐゴシック"/>
                <a:cs typeface="ＭＳ Ｐゴシック"/>
              </a:rPr>
              <a:t> Management Center (FMC) </a:t>
            </a:r>
            <a:r>
              <a:rPr lang="en-US" dirty="0" err="1" smtClean="0">
                <a:ea typeface="ＭＳ Ｐゴシック"/>
                <a:cs typeface="ＭＳ Ｐゴシック"/>
              </a:rPr>
              <a:t>から一元管理できるようにしたNGFWソリューション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lvl="1"/>
            <a:r>
              <a:rPr lang="en-US" dirty="0" smtClean="0">
                <a:ea typeface="ＭＳ Ｐゴシック"/>
                <a:cs typeface="ＭＳ Ｐゴシック"/>
              </a:rPr>
              <a:t>ASAのように、超高速にL4までの大量のACLを処理したり、NATをCLIで管理したりすることはできない。RA </a:t>
            </a:r>
            <a:r>
              <a:rPr lang="en-US" dirty="0" err="1" smtClean="0">
                <a:ea typeface="ＭＳ Ｐゴシック"/>
                <a:cs typeface="ＭＳ Ｐゴシック"/>
              </a:rPr>
              <a:t>VPNやMulti</a:t>
            </a:r>
            <a:r>
              <a:rPr lang="en-US" dirty="0" smtClean="0"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ea typeface="ＭＳ Ｐゴシック"/>
                <a:cs typeface="ＭＳ Ｐゴシック"/>
              </a:rPr>
              <a:t>Context等にもまだ対応していない</a:t>
            </a:r>
            <a:r>
              <a:rPr lang="en-US" dirty="0" smtClean="0">
                <a:ea typeface="ＭＳ Ｐゴシック"/>
                <a:cs typeface="ＭＳ Ｐゴシック"/>
              </a:rPr>
              <a:t>。</a:t>
            </a:r>
          </a:p>
          <a:p>
            <a:r>
              <a:rPr lang="en-US" dirty="0" err="1" smtClean="0">
                <a:ea typeface="ＭＳ Ｐゴシック"/>
                <a:cs typeface="ＭＳ Ｐゴシック"/>
              </a:rPr>
              <a:t>ASAは、</a:t>
            </a:r>
            <a:r>
              <a:rPr lang="en-US" dirty="0" err="1" smtClean="0">
                <a:solidFill>
                  <a:srgbClr val="C00000"/>
                </a:solidFill>
                <a:ea typeface="ＭＳ Ｐゴシック"/>
                <a:cs typeface="ＭＳ Ｐゴシック"/>
              </a:rPr>
              <a:t>高速なBasic</a:t>
            </a:r>
            <a:r>
              <a:rPr lang="en-US" dirty="0" smtClean="0">
                <a:solidFill>
                  <a:srgbClr val="C00000"/>
                </a:solidFill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ea typeface="ＭＳ Ｐゴシック"/>
                <a:cs typeface="ＭＳ Ｐゴシック"/>
              </a:rPr>
              <a:t>FirewallとRA</a:t>
            </a:r>
            <a:r>
              <a:rPr lang="en-US" dirty="0" smtClean="0">
                <a:solidFill>
                  <a:srgbClr val="C00000"/>
                </a:solidFill>
                <a:ea typeface="ＭＳ Ｐゴシック"/>
                <a:cs typeface="ＭＳ Ｐゴシック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ea typeface="ＭＳ Ｐゴシック"/>
                <a:cs typeface="ＭＳ Ｐゴシック"/>
              </a:rPr>
              <a:t>VPNの機能を安価に提供</a:t>
            </a:r>
            <a:r>
              <a:rPr lang="en-US" dirty="0" err="1" smtClean="0">
                <a:ea typeface="ＭＳ Ｐゴシック"/>
                <a:cs typeface="ＭＳ Ｐゴシック"/>
              </a:rPr>
              <a:t>するソリューションとして、主力製品の位置づけを保つ</a:t>
            </a:r>
            <a:endParaRPr lang="en-US" dirty="0" smtClean="0">
              <a:ea typeface="ＭＳ Ｐゴシック"/>
              <a:cs typeface="ＭＳ Ｐゴシック"/>
            </a:endParaRPr>
          </a:p>
          <a:p>
            <a:r>
              <a:rPr lang="en-US" dirty="0" err="1" smtClean="0">
                <a:ea typeface="ＭＳ Ｐゴシック"/>
                <a:cs typeface="ＭＳ Ｐゴシック"/>
              </a:rPr>
              <a:t>まだまだ新規ソフトウェアリリース予定あり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ASAはSecurityの主力製品です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6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380.375"/>
  <p:tag name="ORIGTOP" val="268.75"/>
  <p:tag name="ORIGHEIGHT" val="42.25"/>
  <p:tag name="ORIGWIDTH" val="45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380.375"/>
  <p:tag name="ORIGTOP" val="268.75"/>
  <p:tag name="ORIGHEIGHT" val="42.25"/>
  <p:tag name="ORIGWIDTH" val="45.375"/>
</p:tagLst>
</file>

<file path=ppt/theme/theme1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NBABT_Open and Close Theme_J_20160727 [Read-Only]" id="{5E535B6C-D561-425B-8C1A-E3F7245DECDB}" vid="{4CCA0F08-5E6C-4F0A-A045-AE82EDAB02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TNBABT_Open and Close Theme_J_20160727_tk</Template>
  <TotalTime>0</TotalTime>
  <Words>3078</Words>
  <Application>Microsoft Office PowerPoint</Application>
  <PresentationFormat>画面に合わせる (16:9)</PresentationFormat>
  <Paragraphs>723</Paragraphs>
  <Slides>62</Slides>
  <Notes>16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74" baseType="lpstr">
      <vt:lpstr>Ciscolight</vt:lpstr>
      <vt:lpstr>CiscoSans</vt:lpstr>
      <vt:lpstr>CiscoSans ExtraLight</vt:lpstr>
      <vt:lpstr>CiscoSans Thin</vt:lpstr>
      <vt:lpstr>ＭＳ Ｐゴシック</vt:lpstr>
      <vt:lpstr>ＭＳ Ｐゴシック</vt:lpstr>
      <vt:lpstr>Zapf Dingbats</vt:lpstr>
      <vt:lpstr>Arial</vt:lpstr>
      <vt:lpstr>Broadway</vt:lpstr>
      <vt:lpstr>Calibri</vt:lpstr>
      <vt:lpstr>Wingdings</vt:lpstr>
      <vt:lpstr>Blue theme 2016 16x9</vt:lpstr>
      <vt:lpstr>[SEC-3]  ASAおよびFirepowerアップデート</vt:lpstr>
      <vt:lpstr>アジェンダ</vt:lpstr>
      <vt:lpstr>ハイエンドハードウェア</vt:lpstr>
      <vt:lpstr>Firepower 9300ハードウェア概要</vt:lpstr>
      <vt:lpstr>Firepower 4100ハードウェア概要</vt:lpstr>
      <vt:lpstr>標準ネットワークインターフェース</vt:lpstr>
      <vt:lpstr>Fail-to-Wire Network Modules</vt:lpstr>
      <vt:lpstr>ASAアップデート</vt:lpstr>
      <vt:lpstr>ASAはSecurityの主力製品です</vt:lpstr>
      <vt:lpstr>ASAが動くプラットホーム</vt:lpstr>
      <vt:lpstr>ASAのソフトウェア/ハードウェアの対応表</vt:lpstr>
      <vt:lpstr>ASA対応ガイド</vt:lpstr>
      <vt:lpstr>ASAとVPN対応ガイド</vt:lpstr>
      <vt:lpstr>ASA新機能抜粋 ASA9.4系</vt:lpstr>
      <vt:lpstr>ASA新機能抜粋 ASA9.5系 その1</vt:lpstr>
      <vt:lpstr>ASA新機能抜粋 ASA9.5系 その2</vt:lpstr>
      <vt:lpstr>ASA新機能抜粋 ASA9.6系 その1</vt:lpstr>
      <vt:lpstr>ASA新機能抜粋 ASA9.6系 その2</vt:lpstr>
      <vt:lpstr>ASA9.7.1予定新機能抜粋</vt:lpstr>
      <vt:lpstr>Firepowerアップデート</vt:lpstr>
      <vt:lpstr>統合ソフトウェア – Firepower Threat Defense</vt:lpstr>
      <vt:lpstr>ASA with FPとFTDの相関</vt:lpstr>
      <vt:lpstr>Firepower Threat Defense ライセンス</vt:lpstr>
      <vt:lpstr>Firepower NGIPSが動くプラットホーム</vt:lpstr>
      <vt:lpstr>ASA with Firepower Servicesが動くプラットホーム</vt:lpstr>
      <vt:lpstr>Firepower Threat Defenseが動くプラットホーム</vt:lpstr>
      <vt:lpstr>プラットホームとソフトウェアのまとめ</vt:lpstr>
      <vt:lpstr>ASAでのFP ServicesとFTDの概要比較</vt:lpstr>
      <vt:lpstr>Firepower Management Center (FMC) 概要</vt:lpstr>
      <vt:lpstr>Firepower Device Manager (FDM) 概要</vt:lpstr>
      <vt:lpstr>FMCとFDMの比較</vt:lpstr>
      <vt:lpstr>FTDのインターフェイスモード</vt:lpstr>
      <vt:lpstr>FTDのデプロイメント</vt:lpstr>
      <vt:lpstr>FTDでのFirewallルーティング設定</vt:lpstr>
      <vt:lpstr>FTDでのFirewall NAT設定</vt:lpstr>
      <vt:lpstr>System Policyはどこへ?</vt:lpstr>
      <vt:lpstr>Firepower 6.1新機能</vt:lpstr>
      <vt:lpstr>レートリミッティング</vt:lpstr>
      <vt:lpstr>レートリミッティング詳細</vt:lpstr>
      <vt:lpstr>FMCでのレートリミッティング設定例</vt:lpstr>
      <vt:lpstr>セーフサーチとYoutube.edu機能拡張</vt:lpstr>
      <vt:lpstr>セーフサーチとYoutube.edu機能拡張詳細</vt:lpstr>
      <vt:lpstr>FMCでのSSL復号ポリシー設定例</vt:lpstr>
      <vt:lpstr>FMCでのセーフサーチ設定例</vt:lpstr>
      <vt:lpstr>FMCでのYoutube.edu設定例</vt:lpstr>
      <vt:lpstr>PowerPoint プレゼンテーション</vt:lpstr>
      <vt:lpstr>PowerPoint プレゼンテーション</vt:lpstr>
      <vt:lpstr>PowerPoint プレゼンテーション</vt:lpstr>
      <vt:lpstr>一体型アクセスコントロールポリシーの アーキテクチャ</vt:lpstr>
      <vt:lpstr>PowerPoint プレゼンテーション</vt:lpstr>
      <vt:lpstr>トンネルルール利用時の処理の流れ</vt:lpstr>
      <vt:lpstr>Prefilterルール利用時の処理の流れ</vt:lpstr>
      <vt:lpstr>Site-to-Site VPN</vt:lpstr>
      <vt:lpstr>ISEとFMCの連携</vt:lpstr>
      <vt:lpstr>FMCの冗長構成</vt:lpstr>
      <vt:lpstr>FMC6.1での、5.4のHA機能の違い</vt:lpstr>
      <vt:lpstr>FMC HA設定</vt:lpstr>
      <vt:lpstr>Firepower 6.2新機能予定抜粋</vt:lpstr>
      <vt:lpstr>まとめと参考資料</vt:lpstr>
      <vt:lpstr>まとめ</vt:lpstr>
      <vt:lpstr>参考資料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2016-11-17T10:12:07Z</dcterms:created>
  <dcterms:modified xsi:type="dcterms:W3CDTF">2016-12-08T02:25:49Z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